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330" r:id="rId2"/>
    <p:sldId id="715" r:id="rId3"/>
    <p:sldId id="716" r:id="rId4"/>
    <p:sldId id="717" r:id="rId5"/>
    <p:sldId id="578" r:id="rId6"/>
    <p:sldId id="646" r:id="rId7"/>
    <p:sldId id="647" r:id="rId8"/>
    <p:sldId id="648" r:id="rId9"/>
    <p:sldId id="652" r:id="rId10"/>
    <p:sldId id="649" r:id="rId11"/>
    <p:sldId id="650" r:id="rId12"/>
    <p:sldId id="651" r:id="rId13"/>
    <p:sldId id="653" r:id="rId14"/>
    <p:sldId id="655" r:id="rId15"/>
    <p:sldId id="658" r:id="rId16"/>
    <p:sldId id="661" r:id="rId17"/>
    <p:sldId id="656" r:id="rId18"/>
    <p:sldId id="657" r:id="rId19"/>
    <p:sldId id="662" r:id="rId20"/>
    <p:sldId id="663" r:id="rId21"/>
    <p:sldId id="664" r:id="rId22"/>
    <p:sldId id="665" r:id="rId23"/>
    <p:sldId id="666" r:id="rId24"/>
    <p:sldId id="667" r:id="rId25"/>
    <p:sldId id="668" r:id="rId26"/>
    <p:sldId id="669" r:id="rId27"/>
    <p:sldId id="670" r:id="rId28"/>
    <p:sldId id="671" r:id="rId29"/>
    <p:sldId id="672" r:id="rId30"/>
    <p:sldId id="673" r:id="rId31"/>
    <p:sldId id="674" r:id="rId32"/>
    <p:sldId id="675" r:id="rId33"/>
    <p:sldId id="676" r:id="rId34"/>
    <p:sldId id="718" r:id="rId35"/>
    <p:sldId id="682" r:id="rId36"/>
    <p:sldId id="683" r:id="rId37"/>
    <p:sldId id="684" r:id="rId38"/>
    <p:sldId id="685" r:id="rId39"/>
    <p:sldId id="677" r:id="rId40"/>
    <p:sldId id="678" r:id="rId41"/>
    <p:sldId id="687" r:id="rId42"/>
    <p:sldId id="688" r:id="rId43"/>
    <p:sldId id="689" r:id="rId44"/>
    <p:sldId id="720" r:id="rId45"/>
    <p:sldId id="391" r:id="rId46"/>
    <p:sldId id="690" r:id="rId47"/>
    <p:sldId id="679" r:id="rId48"/>
    <p:sldId id="719" r:id="rId49"/>
    <p:sldId id="692" r:id="rId50"/>
    <p:sldId id="693" r:id="rId51"/>
    <p:sldId id="694" r:id="rId52"/>
    <p:sldId id="696" r:id="rId53"/>
    <p:sldId id="697" r:id="rId54"/>
    <p:sldId id="699" r:id="rId55"/>
    <p:sldId id="701" r:id="rId56"/>
    <p:sldId id="702" r:id="rId57"/>
    <p:sldId id="705" r:id="rId58"/>
    <p:sldId id="706" r:id="rId59"/>
    <p:sldId id="708" r:id="rId60"/>
    <p:sldId id="709" r:id="rId61"/>
    <p:sldId id="710" r:id="rId62"/>
    <p:sldId id="711" r:id="rId63"/>
    <p:sldId id="712" r:id="rId64"/>
    <p:sldId id="713" r:id="rId65"/>
    <p:sldId id="714" r:id="rId66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3366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3366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3366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3366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3366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rgbClr val="3366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rgbClr val="3366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rgbClr val="3366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rgbClr val="3366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CC3300"/>
    <a:srgbClr val="003300"/>
    <a:srgbClr val="660066"/>
    <a:srgbClr val="FF0000"/>
    <a:srgbClr val="000000"/>
    <a:srgbClr val="FFFFFF"/>
    <a:srgbClr val="FFFF00"/>
    <a:srgbClr val="99FFCC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4021" autoAdjust="0"/>
  </p:normalViewPr>
  <p:slideViewPr>
    <p:cSldViewPr>
      <p:cViewPr varScale="1">
        <p:scale>
          <a:sx n="114" d="100"/>
          <a:sy n="114" d="100"/>
        </p:scale>
        <p:origin x="207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A091D8EA-1326-4194-8D4E-EEDB65DBC15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spcBef>
                <a:spcPct val="20000"/>
              </a:spcBef>
              <a:buFontTx/>
              <a:buChar char="•"/>
              <a:defRPr sz="1300">
                <a:latin typeface="宋体" pitchFamily="2" charset="-122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2B4FA77-4A8E-460E-B04F-FE15092DB86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20000"/>
              </a:spcBef>
              <a:buFontTx/>
              <a:buChar char="•"/>
              <a:defRPr sz="1300">
                <a:latin typeface="宋体" pitchFamily="2" charset="-122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71C01AB9-5702-448F-911D-04EF19E0E43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spcBef>
                <a:spcPct val="20000"/>
              </a:spcBef>
              <a:buFontTx/>
              <a:buChar char="•"/>
              <a:defRPr sz="1300">
                <a:latin typeface="宋体" pitchFamily="2" charset="-122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740A29F3-BA0D-4D91-854C-004E8A25F3B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20000"/>
              </a:spcBef>
              <a:buFontTx/>
              <a:buChar char="•"/>
              <a:defRPr sz="1300"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fld id="{9BCA819C-DFA1-4A59-A35A-A56D853FDB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BCF5A758-95B9-4A86-8004-535D4E00EF9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15C41B0-9833-4775-AEDF-25D9FE44368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C5180E6-91B2-4571-8282-7E2913EBF73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25C2C437-F382-4765-9FA7-01EE0975191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BC1B17C1-2104-462B-B669-796ABE2E53A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7FB781C0-CEA6-43CA-B51C-9CE052FED5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CB41DAF-F5E5-46D9-85E9-35960658DB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15860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629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0230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9858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4107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5773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5269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5931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1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0291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0501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8">
            <a:extLst>
              <a:ext uri="{FF2B5EF4-FFF2-40B4-BE49-F238E27FC236}">
                <a16:creationId xmlns:a16="http://schemas.microsoft.com/office/drawing/2014/main" id="{035B654D-46D6-4603-AB40-D6928425A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791200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zh-CN">
              <a:latin typeface="宋体" panose="02010600030101010101" pitchFamily="2" charset="-122"/>
            </a:endParaRPr>
          </a:p>
        </p:txBody>
      </p:sp>
      <p:sp>
        <p:nvSpPr>
          <p:cNvPr id="1027" name="Text Box 9">
            <a:extLst>
              <a:ext uri="{FF2B5EF4-FFF2-40B4-BE49-F238E27FC236}">
                <a16:creationId xmlns:a16="http://schemas.microsoft.com/office/drawing/2014/main" id="{EF5A0178-BAD4-494F-83C5-D50E2C896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867400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>
              <a:latin typeface="宋体" panose="02010600030101010101" pitchFamily="2" charset="-122"/>
            </a:endParaRPr>
          </a:p>
        </p:txBody>
      </p:sp>
      <p:sp>
        <p:nvSpPr>
          <p:cNvPr id="1028" name="Text Box 10">
            <a:extLst>
              <a:ext uri="{FF2B5EF4-FFF2-40B4-BE49-F238E27FC236}">
                <a16:creationId xmlns:a16="http://schemas.microsoft.com/office/drawing/2014/main" id="{126D5F9A-D3C1-43ED-AD55-C4484A56B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" y="6650038"/>
            <a:ext cx="9093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b="0">
                <a:solidFill>
                  <a:srgbClr val="33CCCC"/>
                </a:solidFill>
                <a:latin typeface="Monotype Corsiva" panose="03010101010201010101" pitchFamily="66" charset="0"/>
              </a:rPr>
              <a:t>Wei , dongxing   </a:t>
            </a:r>
            <a:r>
              <a:rPr lang="en-US" altLang="zh-CN" sz="1000" b="0">
                <a:solidFill>
                  <a:srgbClr val="33CCCC"/>
                </a:solidFill>
                <a:latin typeface="Tahoma" panose="020B0604030504040204" pitchFamily="34" charset="0"/>
              </a:rPr>
              <a:t>Institute of Communication Technology, School of information and communication Engineering , Dalian Univ. of Tech. (DUT),  P. R. China.</a:t>
            </a:r>
          </a:p>
        </p:txBody>
      </p:sp>
      <p:sp>
        <p:nvSpPr>
          <p:cNvPr id="1029" name="Text Box 11">
            <a:extLst>
              <a:ext uri="{FF2B5EF4-FFF2-40B4-BE49-F238E27FC236}">
                <a16:creationId xmlns:a16="http://schemas.microsoft.com/office/drawing/2014/main" id="{8D81631B-D905-41A2-AADC-0DC4575C8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8" y="-26988"/>
            <a:ext cx="65230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>
            <a:spAutoFit/>
          </a:bodyPr>
          <a:lstStyle>
            <a:lvl1pPr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200" b="0">
                <a:solidFill>
                  <a:srgbClr val="80808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大连理工大学 电子信息与电气工程学部 信息与通信工程学院 通信技术研究所</a:t>
            </a:r>
          </a:p>
        </p:txBody>
      </p:sp>
      <p:sp>
        <p:nvSpPr>
          <p:cNvPr id="1030" name="Rectangle 13">
            <a:extLst>
              <a:ext uri="{FF2B5EF4-FFF2-40B4-BE49-F238E27FC236}">
                <a16:creationId xmlns:a16="http://schemas.microsoft.com/office/drawing/2014/main" id="{EE2B5E4B-290D-4E6F-ADBA-5D0A463E51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4">
            <a:extLst>
              <a:ext uri="{FF2B5EF4-FFF2-40B4-BE49-F238E27FC236}">
                <a16:creationId xmlns:a16="http://schemas.microsoft.com/office/drawing/2014/main" id="{AF7030D6-C7BA-40B3-AE30-7105AA6C98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2" name="图片 8" descr="banner.jpg">
            <a:extLst>
              <a:ext uri="{FF2B5EF4-FFF2-40B4-BE49-F238E27FC236}">
                <a16:creationId xmlns:a16="http://schemas.microsoft.com/office/drawing/2014/main" id="{48A44133-8E63-42CE-ACE8-71E23D2FC4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4763"/>
            <a:ext cx="3587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jpeg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jpeg"/><Relationship Id="rId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5.jpe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5.pn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29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9.png"/><Relationship Id="rId5" Type="http://schemas.openxmlformats.org/officeDocument/2006/relationships/image" Target="../media/image28.wmf"/><Relationship Id="rId4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4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8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0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3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4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6.jpeg"/><Relationship Id="rId4" Type="http://schemas.openxmlformats.org/officeDocument/2006/relationships/image" Target="../media/image55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60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6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Chapter8%20&#25972;&#26426;&#21644;&#25968;&#23383;&#25509;&#25910;&#26426;&#27010;&#24565;%20RF%20system%20and%20framework%20of%20digital%20receivers.ppt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4DAB71F-458B-4735-A88F-28B3EF77C5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71438"/>
            <a:ext cx="8605838" cy="1381125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7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反馈控制电路与频率合成技术 </a:t>
            </a:r>
            <a:r>
              <a:rPr lang="en-US" altLang="zh-CN" sz="2800" b="1" dirty="0">
                <a:solidFill>
                  <a:srgbClr val="00B050"/>
                </a:solidFill>
                <a:latin typeface="+mn-lt"/>
                <a:ea typeface="仿宋" panose="02010609060101010101" pitchFamily="49" charset="-122"/>
              </a:rPr>
              <a:t>P264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   P284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    P293</a:t>
            </a:r>
            <a:br>
              <a:rPr lang="en-US" altLang="zh-CN" sz="36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</a:b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Feedback controlled circuits and frequency-synthesis techniques</a:t>
            </a:r>
            <a:endParaRPr lang="zh-CN" altLang="en-US" sz="2800" b="1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8214C8-1EE4-488F-92C7-C9E6B92FC19E}"/>
              </a:ext>
            </a:extLst>
          </p:cNvPr>
          <p:cNvSpPr txBox="1">
            <a:spLocks noChangeArrowheads="1"/>
          </p:cNvSpPr>
          <p:nvPr/>
        </p:nvSpPr>
        <p:spPr>
          <a:xfrm>
            <a:off x="428625" y="1323975"/>
            <a:ext cx="7620000" cy="890588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在通信电子设备中，广泛使用各种反馈控制电路来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提高稳定性。反馈控制电路的原理组成：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A432719-098A-40E1-A8A3-6CF706747A0A}"/>
              </a:ext>
            </a:extLst>
          </p:cNvPr>
          <p:cNvSpPr txBox="1">
            <a:spLocks noChangeArrowheads="1"/>
          </p:cNvSpPr>
          <p:nvPr/>
        </p:nvSpPr>
        <p:spPr>
          <a:xfrm>
            <a:off x="71438" y="3714750"/>
            <a:ext cx="6572250" cy="500063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比较信号控制输出信号，接近参考信号。</a:t>
            </a:r>
          </a:p>
        </p:txBody>
      </p:sp>
      <p:graphicFrame>
        <p:nvGraphicFramePr>
          <p:cNvPr id="4101" name="Object 5">
            <a:extLst>
              <a:ext uri="{FF2B5EF4-FFF2-40B4-BE49-F238E27FC236}">
                <a16:creationId xmlns:a16="http://schemas.microsoft.com/office/drawing/2014/main" id="{1182ABFB-C92A-489F-8936-39E990AAE9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67732"/>
              </p:ext>
            </p:extLst>
          </p:nvPr>
        </p:nvGraphicFramePr>
        <p:xfrm>
          <a:off x="4321175" y="2214563"/>
          <a:ext cx="4764088" cy="137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" name="SmartDraw" r:id="rId3" imgW="3287268" imgH="960120" progId="">
                  <p:embed/>
                </p:oleObj>
              </mc:Choice>
              <mc:Fallback>
                <p:oleObj name="SmartDraw" r:id="rId3" imgW="3287268" imgH="96012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1175" y="2214563"/>
                        <a:ext cx="4764088" cy="13731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9E5AB320-92F7-4A66-8648-1D0C2C120744}"/>
              </a:ext>
            </a:extLst>
          </p:cNvPr>
          <p:cNvSpPr txBox="1">
            <a:spLocks noChangeArrowheads="1"/>
          </p:cNvSpPr>
          <p:nvPr/>
        </p:nvSpPr>
        <p:spPr>
          <a:xfrm>
            <a:off x="23813" y="4095750"/>
            <a:ext cx="9072562" cy="250031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三大类：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AGC</a:t>
            </a: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：自动增益控制，控制执行元件中的电压或电流， 保持输出幅度稳定；</a:t>
            </a:r>
            <a:endParaRPr lang="en-US" altLang="zh-CN" sz="2000" kern="0" dirty="0">
              <a:solidFill>
                <a:srgbClr val="000000"/>
              </a:solidFill>
              <a:latin typeface="+mn-lt"/>
              <a:ea typeface="仿宋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Automatic Gain Control</a:t>
            </a:r>
            <a:endParaRPr lang="zh-CN" altLang="en-US" sz="2000" kern="0" dirty="0">
              <a:solidFill>
                <a:srgbClr val="000000"/>
              </a:solidFill>
              <a:latin typeface="+mn-lt"/>
              <a:ea typeface="仿宋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AFC</a:t>
            </a: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：自动频率控制，保持输出频率的稳定；</a:t>
            </a:r>
            <a:endParaRPr lang="en-US" altLang="zh-CN" sz="2000" kern="0" dirty="0">
              <a:solidFill>
                <a:srgbClr val="000000"/>
              </a:solidFill>
              <a:latin typeface="+mn-lt"/>
              <a:ea typeface="仿宋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Automatic Frequency Control</a:t>
            </a:r>
            <a:endParaRPr lang="zh-CN" altLang="en-US" sz="2000" kern="0" dirty="0">
              <a:solidFill>
                <a:srgbClr val="000000"/>
              </a:solidFill>
              <a:latin typeface="+mn-lt"/>
              <a:ea typeface="仿宋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APC</a:t>
            </a: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：自动相位控制，用于锁定相位。</a:t>
            </a:r>
            <a:endParaRPr lang="en-US" altLang="zh-CN" sz="2000" kern="0" dirty="0">
              <a:solidFill>
                <a:srgbClr val="000000"/>
              </a:solidFill>
              <a:latin typeface="+mn-lt"/>
              <a:ea typeface="仿宋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Automatic Phase Control</a:t>
            </a:r>
            <a:endParaRPr lang="en-US" altLang="zh-CN" sz="2000" kern="0" dirty="0">
              <a:solidFill>
                <a:srgbClr val="000000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ADE1A03-C313-499A-B387-005580CC4F7F}"/>
              </a:ext>
            </a:extLst>
          </p:cNvPr>
          <p:cNvSpPr txBox="1">
            <a:spLocks noChangeArrowheads="1"/>
          </p:cNvSpPr>
          <p:nvPr/>
        </p:nvSpPr>
        <p:spPr>
          <a:xfrm>
            <a:off x="4435475" y="3087688"/>
            <a:ext cx="1343025" cy="50006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旧图</a:t>
            </a: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9-1</a:t>
            </a:r>
            <a:endParaRPr lang="zh-CN" altLang="en-US" sz="2400" kern="0" dirty="0">
              <a:solidFill>
                <a:srgbClr val="FF0000"/>
              </a:solidFill>
              <a:latin typeface="+mn-lt"/>
              <a:ea typeface="仿宋" panose="02010609060101010101" pitchFamily="49" charset="-122"/>
            </a:endParaRPr>
          </a:p>
        </p:txBody>
      </p:sp>
      <p:pic>
        <p:nvPicPr>
          <p:cNvPr id="4104" name="图片 2">
            <a:extLst>
              <a:ext uri="{FF2B5EF4-FFF2-40B4-BE49-F238E27FC236}">
                <a16:creationId xmlns:a16="http://schemas.microsoft.com/office/drawing/2014/main" id="{2696CB20-C51C-40F5-95A7-83B9C4F34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2201863"/>
            <a:ext cx="4068762" cy="145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A104B42-53B0-4CF3-B77E-E973CF6D1585}"/>
              </a:ext>
            </a:extLst>
          </p:cNvPr>
          <p:cNvSpPr/>
          <p:nvPr/>
        </p:nvSpPr>
        <p:spPr>
          <a:xfrm>
            <a:off x="1610260" y="2860585"/>
            <a:ext cx="21948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B050"/>
                </a:solidFill>
                <a:latin typeface="+mn-lt"/>
                <a:ea typeface="仿宋" panose="02010609060101010101" pitchFamily="49" charset="-122"/>
              </a:rPr>
              <a:t>P264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P284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   P293</a:t>
            </a:r>
            <a:endParaRPr lang="zh-CN" altLang="en-US" sz="2000" dirty="0">
              <a:latin typeface="+mn-lt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847628B-D666-484D-BED7-53C28E8AC9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7.2.2  AFC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应用举例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59FC1A7-5AC5-41E6-A33B-1C9ADEE78705}"/>
              </a:ext>
            </a:extLst>
          </p:cNvPr>
          <p:cNvSpPr txBox="1">
            <a:spLocks noChangeArrowheads="1"/>
          </p:cNvSpPr>
          <p:nvPr/>
        </p:nvSpPr>
        <p:spPr>
          <a:xfrm>
            <a:off x="120427" y="1722106"/>
            <a:ext cx="8916069" cy="343508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kern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      </a:t>
            </a:r>
            <a:r>
              <a:rPr lang="en-US" altLang="zh-CN" sz="32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为了使调制信号能</a:t>
            </a:r>
            <a:endParaRPr lang="en-US" altLang="zh-CN" sz="2400" kern="0" dirty="0">
              <a:solidFill>
                <a:srgbClr val="000000"/>
              </a:solidFill>
              <a:latin typeface="+mn-lt"/>
              <a:ea typeface="仿宋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顺利通过环路滤波，环路滤波器的带宽必须足够宽，这样，压控振荡器的输出是受调制信号和噪声调制的调频波，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即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: 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使压控振荡器的频率跟踪输入调频波频率的瞬时变化，</a:t>
            </a:r>
            <a:r>
              <a:rPr lang="zh-CN" altLang="en-US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使中频信号的频偏比输入调频波小许多（调频指数变小），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这样就可以减小中频放大器的带宽，提高鉴频器输入端的信噪比，改善门限性能。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      </a:t>
            </a:r>
            <a:r>
              <a:rPr lang="zh-CN" altLang="en-US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  这是一种缩小调频带宽的方法。</a:t>
            </a:r>
          </a:p>
        </p:txBody>
      </p:sp>
      <p:pic>
        <p:nvPicPr>
          <p:cNvPr id="13316" name="Picture 6">
            <a:extLst>
              <a:ext uri="{FF2B5EF4-FFF2-40B4-BE49-F238E27FC236}">
                <a16:creationId xmlns:a16="http://schemas.microsoft.com/office/drawing/2014/main" id="{0BABB58E-2487-46DB-A860-FA5F4C7F1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595175"/>
            <a:ext cx="2716361" cy="178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04581E89-3541-4BAF-8373-D7C87A762C78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6156225"/>
            <a:ext cx="8643937" cy="5000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为什么减小中频放大器的带宽，提高鉴频器输入端的信噪比</a:t>
            </a:r>
            <a:r>
              <a:rPr lang="en-US" altLang="zh-CN" sz="2400" kern="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?</a:t>
            </a:r>
            <a:endParaRPr lang="zh-CN" altLang="en-US" sz="2400" kern="0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</p:txBody>
      </p:sp>
      <p:pic>
        <p:nvPicPr>
          <p:cNvPr id="6" name="图片 6">
            <a:extLst>
              <a:ext uri="{FF2B5EF4-FFF2-40B4-BE49-F238E27FC236}">
                <a16:creationId xmlns:a16="http://schemas.microsoft.com/office/drawing/2014/main" id="{55CC80F8-889C-4214-AC6D-FDF501E81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733" y="455409"/>
            <a:ext cx="5626267" cy="1807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793BAFA-FA8B-484E-B4B9-4CF8CCD7C3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288" y="228600"/>
            <a:ext cx="8915400" cy="842963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7.3  APC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原理  锁相环路（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PLL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：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Phase Locked Loops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）</a:t>
            </a:r>
            <a:b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</a:b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             (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P291 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   P300)</a:t>
            </a:r>
            <a:endParaRPr lang="zh-CN" altLang="en-US" sz="2800" b="1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8989F-741C-4FBE-997B-A011AFD9AC10}"/>
              </a:ext>
            </a:extLst>
          </p:cNvPr>
          <p:cNvSpPr txBox="1">
            <a:spLocks noChangeArrowheads="1"/>
          </p:cNvSpPr>
          <p:nvPr/>
        </p:nvSpPr>
        <p:spPr>
          <a:xfrm>
            <a:off x="179388" y="1087438"/>
            <a:ext cx="8856662" cy="428625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30000"/>
              </a:lnSpc>
              <a:spcBef>
                <a:spcPct val="20000"/>
              </a:spcBef>
              <a:defRPr/>
            </a:pPr>
            <a:r>
              <a:rPr lang="en-US" altLang="zh-CN" sz="32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</a:t>
            </a:r>
            <a:r>
              <a:rPr lang="zh-CN" altLang="en-US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锁相环路</a:t>
            </a:r>
            <a:r>
              <a:rPr lang="en-US" altLang="zh-CN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kern="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PLL</a:t>
            </a:r>
            <a:r>
              <a:rPr lang="en-US" altLang="zh-CN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)</a:t>
            </a:r>
            <a:r>
              <a:rPr lang="zh-CN" altLang="en-US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是一个相位负反馈系统，它可以实现被控振荡器振荡信号的相位对输入信号相位的跟踪。同时，锁相环路对噪声有很好的过滤作用。</a:t>
            </a:r>
          </a:p>
          <a:p>
            <a:pPr algn="just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</a:t>
            </a:r>
            <a:endParaRPr lang="en-US" altLang="zh-CN" kern="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 algn="just">
              <a:lnSpc>
                <a:spcPct val="130000"/>
              </a:lnSpc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</a:t>
            </a:r>
            <a:r>
              <a:rPr lang="zh-CN" altLang="en-US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锁相环可用于：频率合成、滤波、频率调制与解调、信号检测等。</a:t>
            </a:r>
            <a:endParaRPr lang="en-US" altLang="zh-CN" kern="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 algn="just">
              <a:lnSpc>
                <a:spcPct val="130000"/>
              </a:lnSpc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它在通信、雷达、自动控制、遥测、遥控中应用广泛。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zh-CN" b="0" kern="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2">
            <a:extLst>
              <a:ext uri="{FF2B5EF4-FFF2-40B4-BE49-F238E27FC236}">
                <a16:creationId xmlns:a16="http://schemas.microsoft.com/office/drawing/2014/main" id="{A9B8FD57-5102-40F0-814D-CA15C89E9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520825"/>
            <a:ext cx="4465637" cy="356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7519EB67-950C-46FE-B96B-E7E49ED592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7.3.1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锁相环路的基本原理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      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 P291    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P300</a:t>
            </a:r>
            <a:endParaRPr lang="zh-CN" altLang="en-US" sz="2800" b="1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92EE98C6-EE76-47C7-AD27-B50A40E0C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0713"/>
            <a:ext cx="9144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由鉴相器 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PD (Phase Detector)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LF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环路滤波器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(Loop Filter)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和压控振荡器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VCO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Voltage  controlled Oscillator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）组成：</a:t>
            </a:r>
            <a:endParaRPr lang="zh-CN" altLang="en-US" sz="2400" b="0" dirty="0">
              <a:solidFill>
                <a:srgbClr val="000000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DA6D2971-74EA-437C-9474-B3D7C9AB1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55750"/>
            <a:ext cx="4356100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        VCO 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的振荡  </a:t>
            </a:r>
            <a:r>
              <a:rPr lang="en-US" altLang="zh-CN" sz="2400" i="1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由于不稳定因素发生变化时，必然产生相应的相位变化，与输入参考信号</a:t>
            </a:r>
            <a:r>
              <a:rPr lang="en-US" altLang="zh-CN" sz="2400" i="1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R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的稳定相位比较，使鉴频器输出一个误差电压</a:t>
            </a:r>
            <a:r>
              <a:rPr lang="en-US" altLang="zh-CN" sz="2400" i="1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d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400" i="1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t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，它和相位误差有关系（如比例关系）。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97011A7-FF27-4558-A93A-40753D172857}"/>
              </a:ext>
            </a:extLst>
          </p:cNvPr>
          <p:cNvSpPr txBox="1">
            <a:spLocks noChangeArrowheads="1"/>
          </p:cNvSpPr>
          <p:nvPr/>
        </p:nvSpPr>
        <p:spPr>
          <a:xfrm>
            <a:off x="4427538" y="4248150"/>
            <a:ext cx="2736750" cy="5000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srgbClr val="00B050"/>
                </a:solidFill>
                <a:latin typeface="+mn-lt"/>
                <a:ea typeface="仿宋" panose="02010609060101010101" pitchFamily="49" charset="-122"/>
              </a:rPr>
              <a:t>P271 </a:t>
            </a: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P291    </a:t>
            </a:r>
            <a:r>
              <a:rPr lang="en-US" altLang="zh-CN" sz="2400" kern="0" dirty="0">
                <a:solidFill>
                  <a:schemeClr val="accent6"/>
                </a:solidFill>
                <a:latin typeface="+mn-lt"/>
                <a:ea typeface="仿宋" panose="02010609060101010101" pitchFamily="49" charset="-122"/>
              </a:rPr>
              <a:t>P300</a:t>
            </a:r>
            <a:endParaRPr lang="zh-CN" altLang="en-US" sz="2400" kern="0" dirty="0">
              <a:solidFill>
                <a:schemeClr val="accent6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58B53A41-120F-4503-9951-CE4ED0B1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5059363"/>
            <a:ext cx="828675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图中：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d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t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)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误差电压；  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t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)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PLL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的输入电压；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400" i="1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c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t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) 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VCO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的输入电压或控制电压；</a:t>
            </a:r>
            <a:r>
              <a:rPr lang="en-US" altLang="zh-CN" sz="2400" i="1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o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t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)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输出电压；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400" baseline="-25000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输入角频率；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o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VCO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输出角频率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BEC0CD8-853F-4F32-A74E-0B49B1C8FE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7.3.1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锁相环路的基本原理 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P291    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P300</a:t>
            </a:r>
            <a:endParaRPr lang="zh-CN" altLang="en-US" sz="2800" b="1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Object 5">
                <a:extLst>
                  <a:ext uri="{FF2B5EF4-FFF2-40B4-BE49-F238E27FC236}">
                    <a16:creationId xmlns:a16="http://schemas.microsoft.com/office/drawing/2014/main" id="{755C4A1F-4FCF-4305-AEAD-A1E53190AD9D}"/>
                  </a:ext>
                </a:extLst>
              </p:cNvPr>
              <p:cNvSpPr txBox="1"/>
              <p:nvPr/>
            </p:nvSpPr>
            <p:spPr bwMode="auto">
              <a:xfrm>
                <a:off x="2479675" y="1068388"/>
                <a:ext cx="3316288" cy="704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+mn-lt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388" name="Object 5">
                <a:extLst>
                  <a:ext uri="{FF2B5EF4-FFF2-40B4-BE49-F238E27FC236}">
                    <a16:creationId xmlns:a16="http://schemas.microsoft.com/office/drawing/2014/main" id="{755C4A1F-4FCF-4305-AEAD-A1E53190A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79675" y="1068388"/>
                <a:ext cx="3316288" cy="7048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9">
            <a:extLst>
              <a:ext uri="{FF2B5EF4-FFF2-40B4-BE49-F238E27FC236}">
                <a16:creationId xmlns:a16="http://schemas.microsoft.com/office/drawing/2014/main" id="{2F466B79-BC51-4471-8538-74C32C587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114" y="4326699"/>
            <a:ext cx="8587818" cy="830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15000"/>
              </a:lnSpc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20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0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d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0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t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)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经滤波得控制电压</a:t>
            </a:r>
            <a:r>
              <a:rPr lang="en-US" altLang="zh-CN" sz="2000" i="1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000" baseline="-2500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c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0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t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) 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，使 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VCO 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的</a:t>
            </a:r>
            <a:r>
              <a:rPr lang="en-US" altLang="zh-CN" sz="20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0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o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回到稳定值上。</a:t>
            </a:r>
            <a:endParaRPr lang="en-US" altLang="zh-CN" sz="20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defRPr/>
            </a:pPr>
            <a:r>
              <a:rPr lang="en-US" altLang="zh-CN" sz="20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0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o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的稳定度由</a:t>
            </a:r>
            <a:r>
              <a:rPr lang="en-US" altLang="zh-CN" sz="20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000" baseline="-2500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决定，二者瞬时相位差是常数</a:t>
            </a:r>
            <a:r>
              <a:rPr lang="zh-CN" altLang="en-US" sz="20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0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，此时为锁定状态。</a:t>
            </a:r>
            <a:endParaRPr lang="zh-CN" altLang="en-US" sz="2000" b="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1751DEF2-25E9-4088-AB20-6D26D32297BE}"/>
              </a:ext>
            </a:extLst>
          </p:cNvPr>
          <p:cNvSpPr txBox="1">
            <a:spLocks noChangeArrowheads="1"/>
          </p:cNvSpPr>
          <p:nvPr/>
        </p:nvSpPr>
        <p:spPr>
          <a:xfrm>
            <a:off x="131296" y="627063"/>
            <a:ext cx="8873333" cy="500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输入信号和输出信号的频率差（瞬时频差）为：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) 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= </a:t>
            </a:r>
            <a:r>
              <a:rPr lang="en-US" altLang="zh-CN" sz="2400" baseline="-25000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400" kern="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 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o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</a:t>
            </a:r>
            <a:endParaRPr lang="zh-CN" altLang="en-US" sz="2400" kern="0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CF2738C-0DD8-4C5D-8343-B87CB26F4B2C}"/>
              </a:ext>
            </a:extLst>
          </p:cNvPr>
          <p:cNvSpPr txBox="1">
            <a:spLocks noChangeArrowheads="1"/>
          </p:cNvSpPr>
          <p:nvPr/>
        </p:nvSpPr>
        <p:spPr>
          <a:xfrm>
            <a:off x="74146" y="1089025"/>
            <a:ext cx="3143250" cy="42862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则瞬时相位差为：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77B81216-F4EB-4C9F-B261-37E18551BB2D}"/>
              </a:ext>
            </a:extLst>
          </p:cNvPr>
          <p:cNvSpPr txBox="1">
            <a:spLocks noChangeArrowheads="1"/>
          </p:cNvSpPr>
          <p:nvPr/>
        </p:nvSpPr>
        <p:spPr>
          <a:xfrm>
            <a:off x="2933234" y="1722438"/>
            <a:ext cx="3679825" cy="42862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其中，</a:t>
            </a:r>
            <a:r>
              <a:rPr lang="zh-CN" altLang="en-US" sz="2400" i="1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 </a:t>
            </a:r>
            <a:r>
              <a:rPr lang="en-US" altLang="zh-CN" sz="2400" kern="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0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为初始相位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3674DD9D-03EF-4A05-A353-B665051FDEB9}"/>
              </a:ext>
            </a:extLst>
          </p:cNvPr>
          <p:cNvSpPr txBox="1">
            <a:spLocks noChangeArrowheads="1"/>
          </p:cNvSpPr>
          <p:nvPr/>
        </p:nvSpPr>
        <p:spPr>
          <a:xfrm>
            <a:off x="2051050" y="6189663"/>
            <a:ext cx="4691063" cy="42862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仍然可以得到：</a:t>
            </a:r>
            <a:r>
              <a:rPr lang="en-US" altLang="zh-CN" sz="2400" i="1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 </a:t>
            </a:r>
            <a:r>
              <a:rPr lang="en-US" altLang="zh-CN" sz="2400" baseline="-250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o 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=</a:t>
            </a:r>
            <a:r>
              <a:rPr lang="en-US" altLang="zh-CN" sz="2400" i="1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 </a:t>
            </a:r>
            <a:r>
              <a:rPr lang="en-US" altLang="zh-CN" sz="2400" baseline="-25000" dirty="0" err="1">
                <a:solidFill>
                  <a:srgbClr val="CC33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 </a:t>
            </a:r>
            <a:endParaRPr lang="zh-CN" altLang="en-US" sz="2400" kern="0" dirty="0">
              <a:solidFill>
                <a:srgbClr val="CC3300"/>
              </a:solidFill>
              <a:latin typeface="+mn-lt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94" name="Object 12">
                <a:extLst>
                  <a:ext uri="{FF2B5EF4-FFF2-40B4-BE49-F238E27FC236}">
                    <a16:creationId xmlns:a16="http://schemas.microsoft.com/office/drawing/2014/main" id="{70E04BD3-CBE5-4973-9540-49220AB8BF37}"/>
                  </a:ext>
                </a:extLst>
              </p:cNvPr>
              <p:cNvSpPr txBox="1"/>
              <p:nvPr/>
            </p:nvSpPr>
            <p:spPr bwMode="auto">
              <a:xfrm>
                <a:off x="3173413" y="5268913"/>
                <a:ext cx="3159125" cy="10001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>
                  <a:latin typeface="+mn-lt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394" name="Object 12">
                <a:extLst>
                  <a:ext uri="{FF2B5EF4-FFF2-40B4-BE49-F238E27FC236}">
                    <a16:creationId xmlns:a16="http://schemas.microsoft.com/office/drawing/2014/main" id="{70E04BD3-CBE5-4973-9540-49220AB8B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73413" y="5268913"/>
                <a:ext cx="3159125" cy="10001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">
            <a:extLst>
              <a:ext uri="{FF2B5EF4-FFF2-40B4-BE49-F238E27FC236}">
                <a16:creationId xmlns:a16="http://schemas.microsoft.com/office/drawing/2014/main" id="{ED5E69DA-5B2A-47F8-B057-C2792A238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1131094"/>
            <a:ext cx="17399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2800" kern="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（</a:t>
            </a:r>
            <a:r>
              <a:rPr lang="en-US" altLang="zh-CN" sz="2800" kern="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10-10</a:t>
            </a:r>
            <a:r>
              <a:rPr lang="zh-CN" altLang="en-US" sz="2800" kern="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）</a:t>
            </a:r>
          </a:p>
        </p:txBody>
      </p:sp>
      <p:sp>
        <p:nvSpPr>
          <p:cNvPr id="23" name="Text Box 9">
            <a:extLst>
              <a:ext uri="{FF2B5EF4-FFF2-40B4-BE49-F238E27FC236}">
                <a16:creationId xmlns:a16="http://schemas.microsoft.com/office/drawing/2014/main" id="{69DC441C-2069-48C1-81B8-9CB7EC3EE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" y="2332038"/>
            <a:ext cx="4586288" cy="479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5000"/>
              </a:lnSpc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(1) </a:t>
            </a:r>
            <a:r>
              <a:rPr lang="zh-CN" altLang="en-US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若</a:t>
            </a:r>
            <a:r>
              <a:rPr lang="en-US" altLang="zh-CN" sz="2400" i="1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400" baseline="-250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o 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=</a:t>
            </a:r>
            <a:r>
              <a:rPr lang="en-US" altLang="zh-CN" sz="2400" i="1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 </a:t>
            </a:r>
            <a:r>
              <a:rPr lang="en-US" altLang="zh-CN" sz="2400" baseline="-25000" dirty="0" err="1">
                <a:solidFill>
                  <a:srgbClr val="CC33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，则</a:t>
            </a:r>
            <a:r>
              <a:rPr lang="zh-CN" altLang="en-US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2400" i="1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400" i="1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t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)=0</a:t>
            </a:r>
            <a:r>
              <a:rPr lang="zh-CN" altLang="en-US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，则：</a:t>
            </a:r>
            <a:endParaRPr lang="zh-CN" altLang="en-US" sz="2400" b="0" dirty="0">
              <a:solidFill>
                <a:srgbClr val="CC3300"/>
              </a:solidFill>
              <a:latin typeface="+mn-lt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97" name="Object 12">
                <a:extLst>
                  <a:ext uri="{FF2B5EF4-FFF2-40B4-BE49-F238E27FC236}">
                    <a16:creationId xmlns:a16="http://schemas.microsoft.com/office/drawing/2014/main" id="{A41FAB51-8C9F-4ECC-AB38-357D799F2BEA}"/>
                  </a:ext>
                </a:extLst>
              </p:cNvPr>
              <p:cNvSpPr txBox="1"/>
              <p:nvPr/>
            </p:nvSpPr>
            <p:spPr bwMode="auto">
              <a:xfrm>
                <a:off x="258763" y="2957513"/>
                <a:ext cx="4400550" cy="6905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+mn-lt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397" name="Object 12">
                <a:extLst>
                  <a:ext uri="{FF2B5EF4-FFF2-40B4-BE49-F238E27FC236}">
                    <a16:creationId xmlns:a16="http://schemas.microsoft.com/office/drawing/2014/main" id="{A41FAB51-8C9F-4ECC-AB38-357D799F2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8763" y="2957513"/>
                <a:ext cx="4400550" cy="6905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 Box 9">
            <a:extLst>
              <a:ext uri="{FF2B5EF4-FFF2-40B4-BE49-F238E27FC236}">
                <a16:creationId xmlns:a16="http://schemas.microsoft.com/office/drawing/2014/main" id="{D7AE4234-901A-4135-8E6A-593981C78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37" y="5529265"/>
            <a:ext cx="45862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5000"/>
              </a:lnSpc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(2) </a:t>
            </a:r>
            <a:r>
              <a:rPr lang="zh-CN" altLang="en-US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若</a:t>
            </a:r>
            <a:r>
              <a:rPr lang="zh-CN" altLang="en-US" sz="2400" i="1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e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en-US" altLang="zh-CN" sz="2400" baseline="-250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=</a:t>
            </a:r>
            <a:r>
              <a:rPr lang="zh-CN" altLang="en-US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常数，则：</a:t>
            </a:r>
            <a:endParaRPr lang="zh-CN" altLang="en-US" sz="2400" b="0" dirty="0">
              <a:solidFill>
                <a:srgbClr val="CC3300"/>
              </a:solidFill>
              <a:latin typeface="+mn-lt"/>
              <a:ea typeface="仿宋" panose="02010609060101010101" pitchFamily="49" charset="-122"/>
            </a:endParaRPr>
          </a:p>
        </p:txBody>
      </p:sp>
      <p:pic>
        <p:nvPicPr>
          <p:cNvPr id="16" name="图片 2">
            <a:extLst>
              <a:ext uri="{FF2B5EF4-FFF2-40B4-BE49-F238E27FC236}">
                <a16:creationId xmlns:a16="http://schemas.microsoft.com/office/drawing/2014/main" id="{7E2DCFB0-79FC-4DA1-BCC9-5F1DA706F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470" y="1705036"/>
            <a:ext cx="3070159" cy="2450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4B1EBF0-47A7-4E57-8BB6-4DE1431805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7.3.1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锁相环路的基本原理 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P291  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  P300</a:t>
            </a:r>
            <a:endParaRPr lang="zh-CN" altLang="en-US" sz="2800" b="1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769E32D-EAF9-4A33-9C58-97D27EA987AE}"/>
              </a:ext>
            </a:extLst>
          </p:cNvPr>
          <p:cNvSpPr txBox="1">
            <a:spLocks noChangeArrowheads="1"/>
          </p:cNvSpPr>
          <p:nvPr/>
        </p:nvSpPr>
        <p:spPr>
          <a:xfrm>
            <a:off x="169863" y="609600"/>
            <a:ext cx="8677275" cy="923925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重要结论</a:t>
            </a:r>
            <a:r>
              <a:rPr lang="zh-CN" altLang="en-US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：当 </a:t>
            </a:r>
            <a:r>
              <a:rPr lang="en-US" altLang="zh-CN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VCO </a:t>
            </a:r>
            <a:r>
              <a:rPr lang="zh-CN" altLang="en-US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振荡信号的输出频率</a:t>
            </a:r>
            <a:r>
              <a:rPr lang="en-US" altLang="zh-CN" sz="2400" i="1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400" baseline="-25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o</a:t>
            </a:r>
            <a:r>
              <a:rPr lang="zh-CN" altLang="en-US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与输入参考信号的频率</a:t>
            </a:r>
            <a:r>
              <a:rPr lang="en-US" altLang="zh-CN" sz="2400" i="1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zh-CN" altLang="en-US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相等时</a:t>
            </a:r>
            <a:r>
              <a:rPr lang="en-US" altLang="zh-CN" sz="2400" i="1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400" baseline="-25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o </a:t>
            </a:r>
            <a:r>
              <a:rPr lang="en-US" altLang="zh-CN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=</a:t>
            </a:r>
            <a:r>
              <a:rPr lang="en-US" altLang="zh-CN" sz="2400" i="1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 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400" baseline="-25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，它们的相位差保持不变；</a:t>
            </a:r>
            <a:endParaRPr lang="zh-CN" altLang="en-US" sz="2400" b="0" kern="0" dirty="0">
              <a:solidFill>
                <a:srgbClr val="000000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4" name="Text Box 9">
            <a:extLst>
              <a:ext uri="{FF2B5EF4-FFF2-40B4-BE49-F238E27FC236}">
                <a16:creationId xmlns:a16="http://schemas.microsoft.com/office/drawing/2014/main" id="{8236EF02-5A6A-45D2-8BF1-BCBFB485C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4286250"/>
            <a:ext cx="8858250" cy="214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PLL</a:t>
            </a:r>
            <a:r>
              <a:rPr lang="zh-CN" altLang="en-US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和</a:t>
            </a:r>
            <a:r>
              <a:rPr lang="en-US" altLang="zh-CN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AFC</a:t>
            </a:r>
            <a:r>
              <a:rPr lang="zh-CN" altLang="en-US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稳频的结果存在根本差别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：</a:t>
            </a:r>
            <a:endParaRPr lang="en-US" altLang="zh-CN" sz="2400" dirty="0">
              <a:solidFill>
                <a:srgbClr val="000000"/>
              </a:solidFill>
              <a:latin typeface="+mn-lt"/>
              <a:ea typeface="仿宋" panose="02010609060101010101" pitchFamily="49" charset="-122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        PLL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达到稳定状态后 只有稳态相差（剩余相位差），没有剩余频差；</a:t>
            </a:r>
            <a:endParaRPr lang="en-US" altLang="zh-CN" sz="2400" dirty="0">
              <a:solidFill>
                <a:srgbClr val="000000"/>
              </a:solidFill>
              <a:latin typeface="+mn-lt"/>
              <a:ea typeface="仿宋" panose="02010609060101010101" pitchFamily="49" charset="-122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         AFC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达到稳定状态时，有剩余频差存在。所以，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PLL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可以实现较为理想的稳频。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311F839-1DA6-489F-8251-CF15C0E665BB}"/>
              </a:ext>
            </a:extLst>
          </p:cNvPr>
          <p:cNvSpPr txBox="1">
            <a:spLocks noChangeArrowheads="1"/>
          </p:cNvSpPr>
          <p:nvPr/>
        </p:nvSpPr>
        <p:spPr>
          <a:xfrm>
            <a:off x="7937" y="2147452"/>
            <a:ext cx="9001125" cy="2071687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   反之，若它们的相位差是一个恒定值，则它们的频率必然相等。结论：</a:t>
            </a:r>
            <a:r>
              <a:rPr lang="en-US" altLang="zh-CN" sz="2400" kern="0" dirty="0">
                <a:solidFill>
                  <a:srgbClr val="C00000"/>
                </a:solidFill>
                <a:latin typeface="+mn-lt"/>
                <a:ea typeface="仿宋" panose="02010609060101010101" pitchFamily="49" charset="-122"/>
              </a:rPr>
              <a:t>PLL</a:t>
            </a:r>
            <a:r>
              <a:rPr lang="zh-CN" altLang="en-US" sz="2400" kern="0" dirty="0">
                <a:solidFill>
                  <a:srgbClr val="C00000"/>
                </a:solidFill>
                <a:latin typeface="+mn-lt"/>
                <a:ea typeface="仿宋" panose="02010609060101010101" pitchFamily="49" charset="-122"/>
              </a:rPr>
              <a:t>锁定后，</a:t>
            </a:r>
            <a:r>
              <a:rPr lang="en-US" altLang="zh-CN" sz="2400" kern="0" dirty="0">
                <a:solidFill>
                  <a:srgbClr val="C00000"/>
                </a:solidFill>
                <a:latin typeface="+mn-lt"/>
                <a:ea typeface="仿宋" panose="02010609060101010101" pitchFamily="49" charset="-122"/>
              </a:rPr>
              <a:t>VCO </a:t>
            </a:r>
            <a:r>
              <a:rPr lang="zh-CN" altLang="en-US" sz="2400" kern="0" dirty="0">
                <a:solidFill>
                  <a:srgbClr val="C00000"/>
                </a:solidFill>
                <a:latin typeface="+mn-lt"/>
                <a:ea typeface="仿宋" panose="02010609060101010101" pitchFamily="49" charset="-122"/>
              </a:rPr>
              <a:t>的振荡频率和参考频率相等。</a:t>
            </a:r>
            <a:endParaRPr lang="en-US" altLang="zh-CN" sz="2400" kern="0" dirty="0">
              <a:solidFill>
                <a:srgbClr val="C00000"/>
              </a:solidFill>
              <a:latin typeface="+mn-lt"/>
              <a:ea typeface="仿宋" panose="02010609060101010101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               </a:t>
            </a:r>
            <a:r>
              <a:rPr lang="zh-CN" altLang="en-US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但存在一个恒定相位差，称为</a:t>
            </a:r>
            <a:r>
              <a:rPr lang="zh-CN" altLang="en-US" sz="2400" kern="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稳态相位差</a:t>
            </a:r>
            <a:r>
              <a:rPr lang="zh-CN" altLang="en-US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。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    若</a:t>
            </a:r>
            <a:r>
              <a:rPr lang="zh-CN" altLang="en-US" sz="2400" i="1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/>
              </a:rPr>
              <a:t>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/>
              </a:rPr>
              <a:t>o</a:t>
            </a:r>
            <a:r>
              <a:rPr lang="zh-CN" altLang="en-US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发生变化，相位差不再是恒定值，</a:t>
            </a:r>
            <a:r>
              <a:rPr lang="en-US" altLang="zh-CN" sz="2400" i="1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/>
              </a:rPr>
              <a:t>v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/>
              </a:rPr>
              <a:t>d</a:t>
            </a:r>
            <a:r>
              <a:rPr lang="en-US" altLang="zh-CN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/>
              </a:rPr>
              <a:t>(</a:t>
            </a:r>
            <a:r>
              <a:rPr lang="en-US" altLang="zh-CN" sz="2400" i="1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/>
              </a:rPr>
              <a:t>t</a:t>
            </a:r>
            <a:r>
              <a:rPr lang="en-US" altLang="zh-CN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/>
              </a:rPr>
              <a:t>)</a:t>
            </a:r>
            <a:r>
              <a:rPr lang="zh-CN" altLang="en-US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随之变化，使</a:t>
            </a:r>
            <a:r>
              <a:rPr lang="en-US" altLang="zh-CN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VCO</a:t>
            </a:r>
            <a:r>
              <a:rPr lang="zh-CN" altLang="en-US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振荡频率不断改变，直到</a:t>
            </a:r>
            <a:r>
              <a:rPr lang="zh-CN" altLang="en-US" sz="2400" i="1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/>
              </a:rPr>
              <a:t>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/>
              </a:rPr>
              <a:t>o</a:t>
            </a:r>
            <a:r>
              <a:rPr lang="zh-CN" altLang="en-US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=</a:t>
            </a:r>
            <a:r>
              <a:rPr lang="zh-CN" altLang="en-US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/>
              </a:rPr>
              <a:t> </a:t>
            </a:r>
            <a:r>
              <a:rPr lang="zh-CN" altLang="en-US" sz="2400" i="1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/>
              </a:rPr>
              <a:t></a:t>
            </a:r>
            <a:r>
              <a:rPr lang="en-US" altLang="zh-CN" sz="2400" kern="0" baseline="-25000" dirty="0" err="1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/>
              </a:rPr>
              <a:t>i</a:t>
            </a:r>
            <a:r>
              <a:rPr lang="zh-CN" altLang="en-US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，这就是锁相环的基本原理。</a:t>
            </a:r>
            <a:endParaRPr lang="zh-CN" altLang="en-US" sz="2400" b="0" kern="0" dirty="0">
              <a:solidFill>
                <a:srgbClr val="000000"/>
              </a:solidFill>
              <a:latin typeface="+mn-lt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4" name="Object 5">
                <a:extLst>
                  <a:ext uri="{FF2B5EF4-FFF2-40B4-BE49-F238E27FC236}">
                    <a16:creationId xmlns:a16="http://schemas.microsoft.com/office/drawing/2014/main" id="{E92526FE-0235-41AD-AE9A-7D371C3E8D17}"/>
                  </a:ext>
                </a:extLst>
              </p:cNvPr>
              <p:cNvSpPr txBox="1"/>
              <p:nvPr/>
            </p:nvSpPr>
            <p:spPr bwMode="auto">
              <a:xfrm>
                <a:off x="550863" y="1503363"/>
                <a:ext cx="6900862" cy="617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　　</m:t>
                      </m:r>
                      <m:sSub>
                        <m:sSub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m:rPr>
                          <m:sty m:val="p"/>
                        </m:rPr>
                        <a:rPr lang="zh-CN" alt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zh-CN" alt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zh-CN" alt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800" dirty="0">
                  <a:latin typeface="+mn-lt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414" name="Object 5">
                <a:extLst>
                  <a:ext uri="{FF2B5EF4-FFF2-40B4-BE49-F238E27FC236}">
                    <a16:creationId xmlns:a16="http://schemas.microsoft.com/office/drawing/2014/main" id="{E92526FE-0235-41AD-AE9A-7D371C3E8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863" y="1503363"/>
                <a:ext cx="6900862" cy="6175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5DCE3FB-EE74-41A8-B4D3-8D0EA06458C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701088" cy="381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7.3.2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锁相环的基本部件和数学模型  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P292 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   P301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242FAE0-7067-4BD5-B460-A823BC4D6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052736"/>
            <a:ext cx="792088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1.  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相位关系描述</a:t>
            </a:r>
            <a:endParaRPr lang="en-US" altLang="zh-CN" sz="2400" dirty="0">
              <a:solidFill>
                <a:srgbClr val="000000"/>
              </a:solidFill>
              <a:latin typeface="+mn-lt"/>
              <a:ea typeface="仿宋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讨论锁相环路，需搞清楚输入相位、输出相位、误差相位等关系。</a:t>
            </a:r>
          </a:p>
          <a:p>
            <a:pPr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设输入参考信号为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Wingdings" panose="05000000000000000000" pitchFamily="2" charset="2"/>
              </a:rPr>
              <a:t>:   </a:t>
            </a:r>
            <a:r>
              <a:rPr lang="en-US" altLang="zh-CN" sz="2000" dirty="0">
                <a:solidFill>
                  <a:srgbClr val="FFFF00"/>
                </a:solidFill>
                <a:latin typeface="+mn-lt"/>
                <a:ea typeface="仿宋" panose="02010609060101010101" pitchFamily="49" charset="-122"/>
                <a:sym typeface="Wingdings" panose="05000000000000000000" pitchFamily="2" charset="2"/>
              </a:rPr>
              <a:t>    </a:t>
            </a:r>
            <a:r>
              <a:rPr lang="en-US" altLang="zh-CN" sz="20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v</a:t>
            </a:r>
            <a:r>
              <a:rPr lang="en-US" altLang="zh-CN" sz="20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Wingdings" panose="05000000000000000000" pitchFamily="2" charset="2"/>
              </a:rPr>
              <a:t>(</a:t>
            </a:r>
            <a:r>
              <a:rPr lang="en-US" altLang="zh-CN" sz="20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Wingdings" panose="05000000000000000000" pitchFamily="2" charset="2"/>
              </a:rPr>
              <a:t>t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Wingdings" panose="05000000000000000000" pitchFamily="2" charset="2"/>
              </a:rPr>
              <a:t>)=</a:t>
            </a:r>
            <a:r>
              <a:rPr lang="en-US" altLang="zh-CN" sz="20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 V</a:t>
            </a:r>
            <a:r>
              <a:rPr lang="en-US" altLang="zh-CN" sz="20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im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Wingdings" panose="05000000000000000000" pitchFamily="2" charset="2"/>
              </a:rPr>
              <a:t>cos[</a:t>
            </a:r>
            <a:r>
              <a:rPr lang="en-US" altLang="zh-CN" sz="20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0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r</a:t>
            </a:r>
            <a:r>
              <a:rPr lang="en-US" altLang="zh-CN" sz="20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t 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+</a:t>
            </a:r>
            <a:r>
              <a:rPr lang="en-US" altLang="zh-CN" sz="20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000" baseline="-2500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t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Wingdings" panose="05000000000000000000" pitchFamily="2" charset="2"/>
              </a:rPr>
              <a:t>]         </a:t>
            </a:r>
            <a:r>
              <a:rPr lang="en-US" altLang="zh-CN" sz="2000" kern="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(10-13)</a:t>
            </a:r>
            <a:endParaRPr lang="zh-CN" altLang="en-US" sz="20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+mn-lt"/>
                <a:ea typeface="仿宋" panose="02010609060101010101" pitchFamily="49" charset="-122"/>
              </a:rPr>
              <a:t>  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其中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,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V</a:t>
            </a:r>
            <a:r>
              <a:rPr lang="en-US" altLang="zh-CN" sz="2000" baseline="-25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im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为振幅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;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000" baseline="-25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r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为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VCO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的输入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=0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的振荡频率（</a:t>
            </a:r>
            <a:r>
              <a:rPr lang="zh-CN" altLang="en-US" sz="20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开环角频率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）； </a:t>
            </a:r>
          </a:p>
          <a:p>
            <a:pPr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            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000" baseline="-25000" dirty="0" err="1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 为以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000" baseline="-25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r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t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为参考的瞬时相位。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若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v</a:t>
            </a:r>
            <a:r>
              <a:rPr lang="en-US" altLang="zh-CN" sz="2000" baseline="-25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Wingdings" panose="05000000000000000000" pitchFamily="2" charset="2"/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Wingdings" panose="05000000000000000000" pitchFamily="2" charset="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Wingdings" panose="05000000000000000000" pitchFamily="2" charset="2"/>
              </a:rPr>
              <a:t>) 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是载波，则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000" baseline="-25000" dirty="0" err="1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是常数，即是初始相位。</a:t>
            </a:r>
            <a:endParaRPr lang="en-US" altLang="zh-CN" sz="2000" dirty="0">
              <a:solidFill>
                <a:srgbClr val="000000"/>
              </a:solidFill>
              <a:latin typeface="+mn-lt"/>
              <a:ea typeface="仿宋" panose="02010609060101010101" pitchFamily="49" charset="-122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若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v</a:t>
            </a:r>
            <a:r>
              <a:rPr lang="en-US" altLang="zh-CN" sz="2000" baseline="-25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Wingdings" panose="05000000000000000000" pitchFamily="2" charset="2"/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Wingdings" panose="05000000000000000000" pitchFamily="2" charset="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Wingdings" panose="05000000000000000000" pitchFamily="2" charset="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是调角波（包括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FM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PM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），则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000" baseline="-25000" dirty="0" err="1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 (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是时间的函数。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FB4CC81A-2201-4D23-B775-FF64C0829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3" y="3997325"/>
            <a:ext cx="6037113" cy="212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设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VCO 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的振荡信号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即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VCO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的输出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为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仿宋" panose="02010609060101010101" pitchFamily="49" charset="-122"/>
              </a:rPr>
              <a:t>：</a:t>
            </a:r>
            <a:endParaRPr lang="en-US" altLang="zh-CN" sz="2000" dirty="0">
              <a:solidFill>
                <a:schemeClr val="bg1"/>
              </a:solidFill>
              <a:latin typeface="+mn-lt"/>
              <a:ea typeface="仿宋" panose="02010609060101010101" pitchFamily="49" charset="-122"/>
            </a:endParaRP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altLang="zh-CN" sz="2000" i="1" dirty="0">
                <a:solidFill>
                  <a:schemeClr val="bg1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     </a:t>
            </a:r>
            <a:r>
              <a:rPr lang="en-US" altLang="zh-CN" sz="20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            </a:t>
            </a:r>
            <a:r>
              <a:rPr lang="en-US" altLang="zh-CN" sz="2000" i="1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v</a:t>
            </a:r>
            <a:r>
              <a:rPr lang="en-US" altLang="zh-CN" sz="2000" baseline="-2500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o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Wingdings" panose="05000000000000000000" pitchFamily="2" charset="2"/>
              </a:rPr>
              <a:t>(</a:t>
            </a:r>
            <a:r>
              <a:rPr lang="en-US" altLang="zh-CN" sz="20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Wingdings" panose="05000000000000000000" pitchFamily="2" charset="2"/>
              </a:rPr>
              <a:t>t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Wingdings" panose="05000000000000000000" pitchFamily="2" charset="2"/>
              </a:rPr>
              <a:t>)=</a:t>
            </a:r>
            <a:r>
              <a:rPr lang="en-US" altLang="zh-CN" sz="20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000" i="1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V</a:t>
            </a:r>
            <a:r>
              <a:rPr lang="en-US" altLang="zh-CN" sz="2000" baseline="-2500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om</a:t>
            </a:r>
            <a:r>
              <a:rPr lang="en-US" altLang="zh-CN" sz="200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Wingdings" panose="05000000000000000000" pitchFamily="2" charset="2"/>
              </a:rPr>
              <a:t>cos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Wingdings" panose="05000000000000000000" pitchFamily="2" charset="2"/>
              </a:rPr>
              <a:t>[</a:t>
            </a:r>
            <a:r>
              <a:rPr lang="en-US" altLang="zh-CN" sz="20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0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r</a:t>
            </a:r>
            <a:r>
              <a:rPr lang="en-US" altLang="zh-CN" sz="20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t 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+</a:t>
            </a:r>
            <a:r>
              <a:rPr lang="en-US" altLang="zh-CN" sz="20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0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o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t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)+</a:t>
            </a:r>
            <a:r>
              <a:rPr lang="en-US" altLang="zh-CN" sz="20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Wingdings" panose="05000000000000000000" pitchFamily="2" charset="2"/>
              </a:rPr>
              <a:t>]  </a:t>
            </a:r>
            <a:r>
              <a:rPr lang="en-US" altLang="zh-CN" sz="2000" dirty="0">
                <a:solidFill>
                  <a:srgbClr val="FFFF00"/>
                </a:solidFill>
                <a:latin typeface="+mn-lt"/>
                <a:ea typeface="仿宋" panose="02010609060101010101" pitchFamily="49" charset="-122"/>
                <a:sym typeface="Wingdings" panose="05000000000000000000" pitchFamily="2" charset="2"/>
              </a:rPr>
              <a:t>          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(10-13)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zh-CN" altLang="en-US" sz="2000" dirty="0">
                <a:solidFill>
                  <a:schemeClr val="bg1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其中，</a:t>
            </a:r>
            <a:r>
              <a:rPr lang="en-US" altLang="zh-CN" sz="2000" i="1" dirty="0" err="1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V</a:t>
            </a:r>
            <a:r>
              <a:rPr lang="en-US" altLang="zh-CN" sz="2000" baseline="-25000" dirty="0" err="1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om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为振幅；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000" baseline="-25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r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为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VCO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开环角频率   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000" i="1" dirty="0" err="1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v</a:t>
            </a:r>
            <a:r>
              <a:rPr lang="en-US" altLang="zh-CN" sz="2000" baseline="-25000" dirty="0" err="1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c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)=0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时的角频率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； 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      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为起始相角，可以设</a:t>
            </a:r>
            <a:r>
              <a:rPr lang="en-US" altLang="zh-CN" sz="20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 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=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/2</a:t>
            </a:r>
            <a:endParaRPr lang="zh-CN" altLang="en-US" sz="2000" dirty="0">
              <a:solidFill>
                <a:schemeClr val="bg1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C7E9BE6-378D-4364-A9CE-FC312D6E5010}"/>
              </a:ext>
            </a:extLst>
          </p:cNvPr>
          <p:cNvSpPr/>
          <p:nvPr/>
        </p:nvSpPr>
        <p:spPr>
          <a:xfrm>
            <a:off x="1835150" y="6021388"/>
            <a:ext cx="6624638" cy="5629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i="1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v</a:t>
            </a:r>
            <a:r>
              <a:rPr lang="en-US" altLang="zh-CN" baseline="-2500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o</a:t>
            </a:r>
            <a:r>
              <a:rPr lang="en-US" altLang="zh-CN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Wingdings" panose="05000000000000000000" pitchFamily="2" charset="2"/>
              </a:rPr>
              <a:t>(</a:t>
            </a:r>
            <a:r>
              <a:rPr lang="en-US" altLang="zh-CN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Wingdings" panose="05000000000000000000" pitchFamily="2" charset="2"/>
              </a:rPr>
              <a:t>t</a:t>
            </a:r>
            <a:r>
              <a:rPr lang="en-US" altLang="zh-CN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Wingdings" panose="05000000000000000000" pitchFamily="2" charset="2"/>
              </a:rPr>
              <a:t>)=</a:t>
            </a:r>
            <a:r>
              <a:rPr lang="en-US" altLang="zh-CN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i="1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V</a:t>
            </a:r>
            <a:r>
              <a:rPr lang="en-US" altLang="zh-CN" baseline="-2500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om</a:t>
            </a:r>
            <a:r>
              <a:rPr lang="en-US" altLang="zh-CN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Wingdings" panose="05000000000000000000" pitchFamily="2" charset="2"/>
              </a:rPr>
              <a:t>sin</a:t>
            </a:r>
            <a:r>
              <a:rPr lang="en-US" altLang="zh-CN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Wingdings" panose="05000000000000000000" pitchFamily="2" charset="2"/>
              </a:rPr>
              <a:t>[</a:t>
            </a:r>
            <a:r>
              <a:rPr lang="en-US" altLang="zh-CN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r</a:t>
            </a:r>
            <a:r>
              <a:rPr lang="en-US" altLang="zh-CN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t </a:t>
            </a:r>
            <a:r>
              <a:rPr lang="en-US" altLang="zh-CN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+</a:t>
            </a:r>
            <a:r>
              <a:rPr lang="en-US" altLang="zh-CN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o</a:t>
            </a:r>
            <a:r>
              <a:rPr lang="en-US" altLang="zh-CN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en-US" altLang="zh-CN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Wingdings" panose="05000000000000000000" pitchFamily="2" charset="2"/>
              </a:rPr>
              <a:t>]      </a:t>
            </a:r>
            <a:r>
              <a:rPr lang="en-US" altLang="zh-CN" dirty="0">
                <a:solidFill>
                  <a:srgbClr val="FFFF00"/>
                </a:solidFill>
                <a:latin typeface="+mn-lt"/>
                <a:ea typeface="仿宋" panose="02010609060101010101" pitchFamily="49" charset="-122"/>
                <a:sym typeface="Wingdings" panose="05000000000000000000" pitchFamily="2" charset="2"/>
              </a:rPr>
              <a:t>      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  <a:sym typeface="Wingdings" panose="05000000000000000000" pitchFamily="2" charset="2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(10-13a)</a:t>
            </a:r>
          </a:p>
        </p:txBody>
      </p:sp>
      <p:pic>
        <p:nvPicPr>
          <p:cNvPr id="7" name="图片 2">
            <a:extLst>
              <a:ext uri="{FF2B5EF4-FFF2-40B4-BE49-F238E27FC236}">
                <a16:creationId xmlns:a16="http://schemas.microsoft.com/office/drawing/2014/main" id="{7F789341-B5A9-4FF0-9559-D639577C1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809" y="3675727"/>
            <a:ext cx="2939128" cy="2345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21E42CD-5655-43B1-AA39-FB8FE92151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7.3.2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锁相环的基本部件和数学模型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09459C9-C031-4F4F-BB7F-8E880D8612F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54981"/>
            <a:ext cx="8964613" cy="92392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2.  </a:t>
            </a: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锁相环的基本部件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    锁相环的三个基本部件</a:t>
            </a:r>
            <a:r>
              <a:rPr lang="en-US" altLang="zh-CN" sz="20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: </a:t>
            </a: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鉴相器</a:t>
            </a:r>
            <a:r>
              <a:rPr lang="en-US" altLang="zh-CN" sz="20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PD       VCO       </a:t>
            </a: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环路滤波。       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5DDEE7FF-ACD3-4B87-8CB1-96ACF5849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80" y="4387388"/>
            <a:ext cx="87375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常用的正弦型鉴相器由模拟乘法器和低通滤波器串接而成。</a:t>
            </a:r>
            <a:endParaRPr lang="zh-CN" altLang="en-US" sz="2400" b="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5EAE5BF-7DCB-47EB-ADD1-94C5ED02CD53}"/>
              </a:ext>
            </a:extLst>
          </p:cNvPr>
          <p:cNvSpPr txBox="1">
            <a:spLocks noChangeArrowheads="1"/>
          </p:cNvSpPr>
          <p:nvPr/>
        </p:nvSpPr>
        <p:spPr>
          <a:xfrm>
            <a:off x="120708" y="1299226"/>
            <a:ext cx="6156175" cy="1899767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(1) </a:t>
            </a: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部件一</a:t>
            </a:r>
            <a:r>
              <a:rPr lang="en-US" altLang="zh-CN" sz="20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——</a:t>
            </a: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鉴相器（</a:t>
            </a:r>
            <a:r>
              <a:rPr lang="en-US" altLang="zh-CN" sz="20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PD</a:t>
            </a: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）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        其作用：</a:t>
            </a:r>
            <a:r>
              <a:rPr lang="en-US" altLang="zh-CN" sz="20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 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① 比较输入的两个信号的相位相位差</a:t>
            </a:r>
            <a:r>
              <a:rPr lang="en-US" altLang="zh-CN" sz="2000" i="1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000" kern="0" baseline="-25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/>
              </a:rPr>
              <a:t>e</a:t>
            </a:r>
            <a:r>
              <a:rPr lang="en-US" altLang="zh-CN" sz="20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/>
              </a:rPr>
              <a:t>(</a:t>
            </a:r>
            <a:r>
              <a:rPr lang="en-US" altLang="zh-CN" sz="2000" i="1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/>
              </a:rPr>
              <a:t>t</a:t>
            </a:r>
            <a:r>
              <a:rPr lang="en-US" altLang="zh-CN" sz="20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/>
              </a:rPr>
              <a:t>)</a:t>
            </a: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 </a:t>
            </a:r>
            <a:endParaRPr lang="en-US" altLang="zh-CN" sz="2000" kern="0" dirty="0">
              <a:solidFill>
                <a:srgbClr val="000000"/>
              </a:solidFill>
              <a:latin typeface="+mn-lt"/>
              <a:ea typeface="仿宋" panose="02010609060101010101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zh-CN" sz="20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②</a:t>
            </a:r>
            <a:r>
              <a:rPr lang="en-US" altLang="zh-CN" sz="20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输出电压 </a:t>
            </a:r>
            <a:r>
              <a:rPr lang="en-US" altLang="zh-CN" sz="2000" i="1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/>
              </a:rPr>
              <a:t>v</a:t>
            </a:r>
            <a:r>
              <a:rPr lang="en-US" altLang="zh-CN" sz="2000" kern="0" baseline="-25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/>
              </a:rPr>
              <a:t>d</a:t>
            </a:r>
            <a:r>
              <a:rPr lang="en-US" altLang="zh-CN" sz="20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/>
              </a:rPr>
              <a:t>(</a:t>
            </a:r>
            <a:r>
              <a:rPr lang="en-US" altLang="zh-CN" sz="2000" i="1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/>
              </a:rPr>
              <a:t>t</a:t>
            </a:r>
            <a:r>
              <a:rPr lang="en-US" altLang="zh-CN" sz="20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/>
              </a:rPr>
              <a:t>)</a:t>
            </a: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与</a:t>
            </a:r>
            <a:r>
              <a:rPr lang="en-US" altLang="zh-CN" sz="2000" i="1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000" kern="0" baseline="-25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/>
              </a:rPr>
              <a:t>e</a:t>
            </a:r>
            <a:r>
              <a:rPr lang="en-US" altLang="zh-CN" sz="20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/>
              </a:rPr>
              <a:t> (</a:t>
            </a:r>
            <a:r>
              <a:rPr lang="en-US" altLang="zh-CN" sz="2000" i="1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/>
              </a:rPr>
              <a:t>t</a:t>
            </a:r>
            <a:r>
              <a:rPr lang="en-US" altLang="zh-CN" sz="20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/>
              </a:rPr>
              <a:t>)</a:t>
            </a: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 具有一定的函数关系，称鉴相特性。</a:t>
            </a:r>
          </a:p>
        </p:txBody>
      </p:sp>
      <p:grpSp>
        <p:nvGrpSpPr>
          <p:cNvPr id="20486" name="组合 1">
            <a:extLst>
              <a:ext uri="{FF2B5EF4-FFF2-40B4-BE49-F238E27FC236}">
                <a16:creationId xmlns:a16="http://schemas.microsoft.com/office/drawing/2014/main" id="{C9518B42-9987-45BD-B61C-949D28562168}"/>
              </a:ext>
            </a:extLst>
          </p:cNvPr>
          <p:cNvGrpSpPr>
            <a:grpSpLocks/>
          </p:cNvGrpSpPr>
          <p:nvPr/>
        </p:nvGrpSpPr>
        <p:grpSpPr bwMode="auto">
          <a:xfrm>
            <a:off x="3496994" y="4841276"/>
            <a:ext cx="5229225" cy="1857375"/>
            <a:chOff x="2483768" y="4389091"/>
            <a:chExt cx="5229225" cy="1857375"/>
          </a:xfrm>
        </p:grpSpPr>
        <p:grpSp>
          <p:nvGrpSpPr>
            <p:cNvPr id="20488" name="组合 11">
              <a:extLst>
                <a:ext uri="{FF2B5EF4-FFF2-40B4-BE49-F238E27FC236}">
                  <a16:creationId xmlns:a16="http://schemas.microsoft.com/office/drawing/2014/main" id="{60228AE3-DB7F-490F-BDD0-9F608AD38A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3768" y="4389091"/>
              <a:ext cx="5229225" cy="1857375"/>
              <a:chOff x="2428860" y="4429132"/>
              <a:chExt cx="5229012" cy="1857388"/>
            </a:xfrm>
          </p:grpSpPr>
          <p:graphicFrame>
            <p:nvGraphicFramePr>
              <p:cNvPr id="20493" name="Object 8">
                <a:extLst>
                  <a:ext uri="{FF2B5EF4-FFF2-40B4-BE49-F238E27FC236}">
                    <a16:creationId xmlns:a16="http://schemas.microsoft.com/office/drawing/2014/main" id="{F7046A18-1B9B-4288-8666-32929E210E0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81952289"/>
                  </p:ext>
                </p:extLst>
              </p:nvPr>
            </p:nvGraphicFramePr>
            <p:xfrm>
              <a:off x="2428860" y="4429132"/>
              <a:ext cx="5229012" cy="18573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02" name="SmartDraw" r:id="rId3" imgW="2511552" imgH="893064" progId="">
                      <p:embed/>
                    </p:oleObj>
                  </mc:Choice>
                  <mc:Fallback>
                    <p:oleObj name="SmartDraw" r:id="rId3" imgW="2511552" imgH="893064" progId="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28860" y="4429132"/>
                            <a:ext cx="5229012" cy="1857388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494" name="TextBox 10">
                <a:extLst>
                  <a:ext uri="{FF2B5EF4-FFF2-40B4-BE49-F238E27FC236}">
                    <a16:creationId xmlns:a16="http://schemas.microsoft.com/office/drawing/2014/main" id="{F4159CE4-E93A-4EFE-BC8D-C5C19DE6B6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88753" y="4824723"/>
                <a:ext cx="785818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dirty="0">
                    <a:latin typeface="+mn-lt"/>
                    <a:ea typeface="仿宋" panose="02010609060101010101" pitchFamily="49" charset="-122"/>
                  </a:rPr>
                  <a:t>LPF</a:t>
                </a:r>
                <a:endParaRPr lang="zh-CN" altLang="en-US" sz="2400" dirty="0">
                  <a:latin typeface="+mn-lt"/>
                  <a:ea typeface="仿宋" panose="02010609060101010101" pitchFamily="49" charset="-122"/>
                </a:endParaRPr>
              </a:p>
            </p:txBody>
          </p:sp>
        </p:grp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0B57A76D-B0AD-4544-B59D-3A63541A1F0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212681" y="5595591"/>
              <a:ext cx="2500312" cy="500062"/>
            </a:xfrm>
            <a:prstGeom prst="rect">
              <a:avLst/>
            </a:prstGeom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r>
                <a:rPr lang="zh-CN" altLang="en-US" sz="2400" kern="0" dirty="0">
                  <a:solidFill>
                    <a:srgbClr val="FF0000"/>
                  </a:solidFill>
                  <a:latin typeface="+mn-lt"/>
                  <a:ea typeface="仿宋" panose="02010609060101010101" pitchFamily="49" charset="-122"/>
                </a:rPr>
                <a:t>李棠之 图</a:t>
              </a:r>
              <a:r>
                <a:rPr lang="en-US" altLang="zh-CN" sz="2400" kern="0" dirty="0">
                  <a:solidFill>
                    <a:srgbClr val="FF0000"/>
                  </a:solidFill>
                  <a:latin typeface="+mn-lt"/>
                  <a:ea typeface="仿宋" panose="02010609060101010101" pitchFamily="49" charset="-122"/>
                </a:rPr>
                <a:t>7-3-2a</a:t>
              </a:r>
              <a:endParaRPr lang="zh-CN" altLang="en-US" sz="24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endParaRPr>
            </a:p>
          </p:txBody>
        </p:sp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49114B3C-C4EB-4111-9A78-3FD342E67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6381" y="4760566"/>
              <a:ext cx="720725" cy="4937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57200" algn="ctr" rtl="0" eaLnBrk="1" fontAlgn="base" hangingPunct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914400" algn="ctr" rtl="0" eaLnBrk="1" fontAlgn="base" hangingPunct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1371600" algn="ctr" rtl="0" eaLnBrk="1" fontAlgn="base" hangingPunct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1828800" algn="ctr" rtl="0" eaLnBrk="1" fontAlgn="base" hangingPunct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defRPr/>
              </a:pPr>
              <a:r>
                <a:rPr lang="en-US" altLang="zh-CN" sz="2400" i="1" kern="0" dirty="0">
                  <a:solidFill>
                    <a:schemeClr val="tx1"/>
                  </a:solidFill>
                  <a:latin typeface="+mn-lt"/>
                  <a:ea typeface="仿宋" panose="02010609060101010101" pitchFamily="49" charset="-122"/>
                  <a:sym typeface="Symbol"/>
                </a:rPr>
                <a:t>v</a:t>
              </a:r>
              <a:r>
                <a:rPr lang="en-US" altLang="zh-CN" sz="2400" kern="0" baseline="-25000" dirty="0">
                  <a:solidFill>
                    <a:schemeClr val="tx1"/>
                  </a:solidFill>
                  <a:latin typeface="+mn-lt"/>
                  <a:ea typeface="仿宋" panose="02010609060101010101" pitchFamily="49" charset="-122"/>
                  <a:sym typeface="Symbol"/>
                </a:rPr>
                <a:t>d</a:t>
              </a:r>
              <a:r>
                <a:rPr lang="en-US" altLang="zh-CN" sz="2400" kern="0" dirty="0">
                  <a:solidFill>
                    <a:schemeClr val="tx1"/>
                  </a:solidFill>
                  <a:latin typeface="+mn-lt"/>
                  <a:ea typeface="仿宋" panose="02010609060101010101" pitchFamily="49" charset="-122"/>
                  <a:sym typeface="Symbol"/>
                </a:rPr>
                <a:t>(</a:t>
              </a:r>
              <a:r>
                <a:rPr lang="en-US" altLang="zh-CN" sz="2400" i="1" kern="0" dirty="0">
                  <a:solidFill>
                    <a:schemeClr val="tx1"/>
                  </a:solidFill>
                  <a:latin typeface="+mn-lt"/>
                  <a:ea typeface="仿宋" panose="02010609060101010101" pitchFamily="49" charset="-122"/>
                  <a:sym typeface="Symbol"/>
                </a:rPr>
                <a:t>t</a:t>
              </a:r>
              <a:r>
                <a:rPr lang="en-US" altLang="zh-CN" sz="2400" kern="0" dirty="0">
                  <a:solidFill>
                    <a:schemeClr val="tx1"/>
                  </a:solidFill>
                  <a:latin typeface="+mn-lt"/>
                  <a:ea typeface="仿宋" panose="02010609060101010101" pitchFamily="49" charset="-122"/>
                  <a:sym typeface="Symbol"/>
                </a:rPr>
                <a:t>)</a:t>
              </a:r>
              <a:endParaRPr lang="zh-CN" altLang="en-US" sz="2400" kern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endParaRPr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93670AC6-1AE9-46D9-AB58-D69F401913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231" y="4389091"/>
              <a:ext cx="863600" cy="4937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57200" algn="ctr" rtl="0" eaLnBrk="1" fontAlgn="base" hangingPunct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914400" algn="ctr" rtl="0" eaLnBrk="1" fontAlgn="base" hangingPunct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1371600" algn="ctr" rtl="0" eaLnBrk="1" fontAlgn="base" hangingPunct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1828800" algn="ctr" rtl="0" eaLnBrk="1" fontAlgn="base" hangingPunct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defRPr/>
              </a:pPr>
              <a:r>
                <a:rPr lang="en-US" altLang="zh-CN" sz="2400" i="1" kern="0" dirty="0">
                  <a:solidFill>
                    <a:schemeClr val="tx1"/>
                  </a:solidFill>
                  <a:latin typeface="+mn-lt"/>
                  <a:ea typeface="仿宋" panose="02010609060101010101" pitchFamily="49" charset="-122"/>
                  <a:sym typeface="Symbol"/>
                </a:rPr>
                <a:t>v</a:t>
              </a:r>
              <a:r>
                <a:rPr lang="en-US" altLang="zh-CN" sz="2400" kern="0" baseline="-25000" dirty="0">
                  <a:solidFill>
                    <a:schemeClr val="tx1"/>
                  </a:solidFill>
                  <a:latin typeface="+mn-lt"/>
                  <a:ea typeface="仿宋" panose="02010609060101010101" pitchFamily="49" charset="-122"/>
                  <a:sym typeface="Symbol"/>
                </a:rPr>
                <a:t>i</a:t>
              </a:r>
              <a:r>
                <a:rPr lang="en-US" altLang="zh-CN" sz="2400" kern="0" dirty="0">
                  <a:solidFill>
                    <a:schemeClr val="tx1"/>
                  </a:solidFill>
                  <a:latin typeface="+mn-lt"/>
                  <a:ea typeface="仿宋" panose="02010609060101010101" pitchFamily="49" charset="-122"/>
                  <a:sym typeface="Symbol"/>
                </a:rPr>
                <a:t>(</a:t>
              </a:r>
              <a:r>
                <a:rPr lang="en-US" altLang="zh-CN" sz="2400" i="1" kern="0" dirty="0">
                  <a:solidFill>
                    <a:schemeClr val="tx1"/>
                  </a:solidFill>
                  <a:latin typeface="+mn-lt"/>
                  <a:ea typeface="仿宋" panose="02010609060101010101" pitchFamily="49" charset="-122"/>
                  <a:sym typeface="Symbol"/>
                </a:rPr>
                <a:t>t</a:t>
              </a:r>
              <a:r>
                <a:rPr lang="en-US" altLang="zh-CN" sz="2400" kern="0" dirty="0">
                  <a:solidFill>
                    <a:schemeClr val="tx1"/>
                  </a:solidFill>
                  <a:latin typeface="+mn-lt"/>
                  <a:ea typeface="仿宋" panose="02010609060101010101" pitchFamily="49" charset="-122"/>
                  <a:sym typeface="Symbol"/>
                </a:rPr>
                <a:t>)</a:t>
              </a:r>
              <a:endParaRPr lang="zh-CN" altLang="en-US" sz="2400" kern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endParaRPr>
            </a:p>
          </p:txBody>
        </p:sp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BCC8D65E-3760-4F94-9692-0A3B05A4ED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131" y="5640041"/>
              <a:ext cx="720725" cy="495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57200" algn="ctr" rtl="0" eaLnBrk="1" fontAlgn="base" hangingPunct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914400" algn="ctr" rtl="0" eaLnBrk="1" fontAlgn="base" hangingPunct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1371600" algn="ctr" rtl="0" eaLnBrk="1" fontAlgn="base" hangingPunct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1828800" algn="ctr" rtl="0" eaLnBrk="1" fontAlgn="base" hangingPunct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defRPr/>
              </a:pPr>
              <a:r>
                <a:rPr lang="en-US" altLang="zh-CN" sz="2400" i="1" kern="0" dirty="0" err="1">
                  <a:solidFill>
                    <a:schemeClr val="tx1"/>
                  </a:solidFill>
                  <a:latin typeface="+mn-lt"/>
                  <a:ea typeface="仿宋" panose="02010609060101010101" pitchFamily="49" charset="-122"/>
                  <a:sym typeface="Symbol"/>
                </a:rPr>
                <a:t>v</a:t>
              </a:r>
              <a:r>
                <a:rPr lang="en-US" altLang="zh-CN" sz="2400" kern="0" baseline="-25000" dirty="0" err="1">
                  <a:solidFill>
                    <a:schemeClr val="tx1"/>
                  </a:solidFill>
                  <a:latin typeface="+mn-lt"/>
                  <a:ea typeface="仿宋" panose="02010609060101010101" pitchFamily="49" charset="-122"/>
                  <a:sym typeface="Symbol"/>
                </a:rPr>
                <a:t>o</a:t>
              </a:r>
              <a:r>
                <a:rPr lang="en-US" altLang="zh-CN" sz="2400" kern="0" dirty="0">
                  <a:solidFill>
                    <a:schemeClr val="tx1"/>
                  </a:solidFill>
                  <a:latin typeface="+mn-lt"/>
                  <a:ea typeface="仿宋" panose="02010609060101010101" pitchFamily="49" charset="-122"/>
                  <a:sym typeface="Symbol"/>
                </a:rPr>
                <a:t>(</a:t>
              </a:r>
              <a:r>
                <a:rPr lang="en-US" altLang="zh-CN" sz="2400" i="1" kern="0" dirty="0">
                  <a:solidFill>
                    <a:schemeClr val="tx1"/>
                  </a:solidFill>
                  <a:latin typeface="+mn-lt"/>
                  <a:ea typeface="仿宋" panose="02010609060101010101" pitchFamily="49" charset="-122"/>
                  <a:sym typeface="Symbol"/>
                </a:rPr>
                <a:t>t</a:t>
              </a:r>
              <a:r>
                <a:rPr lang="en-US" altLang="zh-CN" sz="2400" kern="0" dirty="0">
                  <a:solidFill>
                    <a:schemeClr val="tx1"/>
                  </a:solidFill>
                  <a:latin typeface="+mn-lt"/>
                  <a:ea typeface="仿宋" panose="02010609060101010101" pitchFamily="49" charset="-122"/>
                  <a:sym typeface="Symbol"/>
                </a:rPr>
                <a:t>)</a:t>
              </a:r>
              <a:endParaRPr lang="zh-CN" altLang="en-US" sz="2400" kern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endParaRPr>
            </a:p>
          </p:txBody>
        </p:sp>
      </p:grpSp>
      <p:sp>
        <p:nvSpPr>
          <p:cNvPr id="14" name="Rectangle 3">
            <a:extLst>
              <a:ext uri="{FF2B5EF4-FFF2-40B4-BE49-F238E27FC236}">
                <a16:creationId xmlns:a16="http://schemas.microsoft.com/office/drawing/2014/main" id="{FD46B752-2A22-4DAB-8AD4-6842C73C2DC4}"/>
              </a:ext>
            </a:extLst>
          </p:cNvPr>
          <p:cNvSpPr txBox="1">
            <a:spLocks noChangeArrowheads="1"/>
          </p:cNvSpPr>
          <p:nvPr/>
        </p:nvSpPr>
        <p:spPr>
          <a:xfrm>
            <a:off x="-11333" y="3904491"/>
            <a:ext cx="6820957" cy="44450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可以是正弦特性，三角形特性，锯齿型等多种。</a:t>
            </a:r>
          </a:p>
        </p:txBody>
      </p:sp>
      <p:pic>
        <p:nvPicPr>
          <p:cNvPr id="16" name="图片 2">
            <a:extLst>
              <a:ext uri="{FF2B5EF4-FFF2-40B4-BE49-F238E27FC236}">
                <a16:creationId xmlns:a16="http://schemas.microsoft.com/office/drawing/2014/main" id="{37538CEB-05F2-48B8-87AF-8A956F1A5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178" y="2320291"/>
            <a:ext cx="2664742" cy="212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BD4A3D16-15AB-403D-8356-AFC0D4DA2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835" y="4373999"/>
            <a:ext cx="3831643" cy="2342137"/>
          </a:xfrm>
          <a:prstGeom prst="rect">
            <a:avLst/>
          </a:prstGeom>
        </p:spPr>
      </p:pic>
      <p:sp>
        <p:nvSpPr>
          <p:cNvPr id="21506" name="Rectangle 2">
            <a:extLst>
              <a:ext uri="{FF2B5EF4-FFF2-40B4-BE49-F238E27FC236}">
                <a16:creationId xmlns:a16="http://schemas.microsoft.com/office/drawing/2014/main" id="{DB855D64-4FE7-49EA-859B-C0FD12AA585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7.3.2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锁相环的基本部件和数学模型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Object 3">
                <a:extLst>
                  <a:ext uri="{FF2B5EF4-FFF2-40B4-BE49-F238E27FC236}">
                    <a16:creationId xmlns:a16="http://schemas.microsoft.com/office/drawing/2014/main" id="{F1DDF1B7-8FD2-4ED6-BBA7-A1EDA2425DAE}"/>
                  </a:ext>
                </a:extLst>
              </p:cNvPr>
              <p:cNvSpPr txBox="1"/>
              <p:nvPr/>
            </p:nvSpPr>
            <p:spPr bwMode="auto">
              <a:xfrm>
                <a:off x="530696" y="1863935"/>
                <a:ext cx="8362255" cy="1470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i="1" dirty="0" smtClean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</a:rPr>
                        <m:t>k</m:t>
                      </m:r>
                      <m:r>
                        <m:rPr>
                          <m:nor/>
                        </m:rPr>
                        <a:rPr lang="en-US" altLang="zh-CN" baseline="-25000" dirty="0" smtClean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</a:rPr>
                        <m:t>m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v</m:t>
                      </m:r>
                      <m:r>
                        <m:rPr>
                          <m:nor/>
                        </m:rPr>
                        <a:rPr lang="en-US" altLang="zh-CN" baseline="-25000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Wingdings" panose="05000000000000000000" pitchFamily="2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Wingdings" panose="05000000000000000000" pitchFamily="2" charset="2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Wingdings" panose="05000000000000000000" pitchFamily="2" charset="2"/>
                        </a:rPr>
                        <m:t>)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v</m:t>
                      </m:r>
                      <m:r>
                        <m:rPr>
                          <m:nor/>
                        </m:rPr>
                        <a:rPr lang="en-US" altLang="zh-CN" baseline="-25000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o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Wingdings" panose="05000000000000000000" pitchFamily="2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Wingdings" panose="05000000000000000000" pitchFamily="2" charset="2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Wingdings" panose="05000000000000000000" pitchFamily="2" charset="2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</a:rPr>
                        <m:t>k</m:t>
                      </m:r>
                      <m:r>
                        <m:rPr>
                          <m:nor/>
                        </m:rPr>
                        <a:rPr lang="en-US" altLang="zh-CN" baseline="-25000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</a:rPr>
                        <m:t>m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en-US" altLang="zh-CN" i="1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V</m:t>
                      </m:r>
                      <m:r>
                        <m:rPr>
                          <m:nor/>
                        </m:rPr>
                        <a:rPr lang="en-US" altLang="zh-CN" baseline="-2500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im</m:t>
                      </m:r>
                      <m:r>
                        <m:rPr>
                          <m:nor/>
                        </m:rPr>
                        <a:rPr lang="en-US" altLang="zh-CN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Wingdings" panose="05000000000000000000" pitchFamily="2" charset="2"/>
                        </a:rPr>
                        <m:t>cos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Wingdings" panose="05000000000000000000" pitchFamily="2" charset="2"/>
                        </a:rPr>
                        <m:t>[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</m:t>
                      </m:r>
                      <m:r>
                        <m:rPr>
                          <m:nor/>
                        </m:rPr>
                        <a:rPr lang="en-US" altLang="zh-CN" baseline="-25000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r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</m:t>
                      </m:r>
                      <m:r>
                        <m:rPr>
                          <m:nor/>
                        </m:rPr>
                        <a:rPr lang="en-US" altLang="zh-CN" baseline="-25000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Wingdings" panose="05000000000000000000" pitchFamily="2" charset="2"/>
                        </a:rPr>
                        <m:t>]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V</m:t>
                      </m:r>
                      <m:r>
                        <m:rPr>
                          <m:nor/>
                        </m:rPr>
                        <a:rPr lang="en-US" altLang="zh-CN" baseline="-25000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om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Wingdings" panose="05000000000000000000" pitchFamily="2" charset="2"/>
                        </a:rPr>
                        <m:t>sin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Wingdings" panose="05000000000000000000" pitchFamily="2" charset="2"/>
                        </a:rPr>
                        <m:t>[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</m:t>
                      </m:r>
                      <m:r>
                        <m:rPr>
                          <m:nor/>
                        </m:rPr>
                        <a:rPr lang="en-US" altLang="zh-CN" baseline="-25000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r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</m:t>
                      </m:r>
                      <m:r>
                        <m:rPr>
                          <m:nor/>
                        </m:rPr>
                        <a:rPr lang="en-US" altLang="zh-CN" baseline="-25000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o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Wingdings" panose="05000000000000000000" pitchFamily="2" charset="2"/>
                        </a:rPr>
                        <m:t>]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0000FF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</a:rPr>
                        <m:t>k</m:t>
                      </m:r>
                      <m:r>
                        <m:rPr>
                          <m:nor/>
                        </m:rPr>
                        <a:rPr lang="en-US" altLang="zh-CN" baseline="-25000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</a:rPr>
                        <m:t>m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V</m:t>
                      </m:r>
                      <m:r>
                        <m:rPr>
                          <m:nor/>
                        </m:rPr>
                        <a:rPr lang="en-US" altLang="zh-CN" baseline="-25000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im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V</m:t>
                      </m:r>
                      <m:r>
                        <m:rPr>
                          <m:nor/>
                        </m:rPr>
                        <a:rPr lang="en-US" altLang="zh-CN" baseline="-25000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om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0000FF"/>
                              </a:solidFill>
                              <a:latin typeface="+mn-lt"/>
                              <a:ea typeface="仿宋" panose="02010609060101010101" pitchFamily="49" charset="-122"/>
                              <a:sym typeface="Wingdings" panose="05000000000000000000" pitchFamily="2" charset="2"/>
                            </a:rPr>
                            <m:t>sin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</m:t>
                      </m:r>
                      <m:r>
                        <m:rPr>
                          <m:nor/>
                        </m:rPr>
                        <a:rPr lang="en-US" altLang="zh-CN" baseline="-25000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r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</m:t>
                      </m:r>
                      <m:r>
                        <m:rPr>
                          <m:nor/>
                        </m:rPr>
                        <a:rPr lang="en-US" altLang="zh-CN" baseline="-25000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)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</m:t>
                      </m:r>
                      <m:r>
                        <m:rPr>
                          <m:nor/>
                        </m:rPr>
                        <a:rPr lang="en-US" altLang="zh-CN" baseline="-25000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o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)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]+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</a:rPr>
                        <m:t>k</m:t>
                      </m:r>
                      <m:r>
                        <m:rPr>
                          <m:nor/>
                        </m:rPr>
                        <a:rPr lang="en-US" altLang="zh-CN" baseline="-25000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</a:rPr>
                        <m:t>m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V</m:t>
                      </m:r>
                      <m:r>
                        <m:rPr>
                          <m:nor/>
                        </m:rPr>
                        <a:rPr lang="en-US" altLang="zh-CN" baseline="-25000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im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V</m:t>
                      </m:r>
                      <m:r>
                        <m:rPr>
                          <m:nor/>
                        </m:rPr>
                        <a:rPr lang="en-US" altLang="zh-CN" baseline="-25000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om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0000FF"/>
                              </a:solidFill>
                              <a:latin typeface="+mn-lt"/>
                              <a:ea typeface="仿宋" panose="02010609060101010101" pitchFamily="49" charset="-122"/>
                              <a:sym typeface="Wingdings" panose="05000000000000000000" pitchFamily="2" charset="2"/>
                            </a:rPr>
                            <m:t>sin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</m:e>
                      </m:func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</m:t>
                      </m:r>
                      <m:r>
                        <m:rPr>
                          <m:nor/>
                        </m:rPr>
                        <a:rPr lang="en-US" altLang="zh-CN" baseline="-25000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  </m:t>
                      </m:r>
                      <m:r>
                        <m:rPr>
                          <m:nor/>
                        </m:rPr>
                        <a:rPr lang="en-US" altLang="zh-CN" baseline="-25000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o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)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  <a:latin typeface="+mn-lt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507" name="Object 3">
                <a:extLst>
                  <a:ext uri="{FF2B5EF4-FFF2-40B4-BE49-F238E27FC236}">
                    <a16:creationId xmlns:a16="http://schemas.microsoft.com/office/drawing/2014/main" id="{F1DDF1B7-8FD2-4ED6-BBA7-A1EDA2425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0696" y="1863935"/>
                <a:ext cx="8362255" cy="14700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08" name="Object 4">
                <a:extLst>
                  <a:ext uri="{FF2B5EF4-FFF2-40B4-BE49-F238E27FC236}">
                    <a16:creationId xmlns:a16="http://schemas.microsoft.com/office/drawing/2014/main" id="{DCC98C36-1C17-49B1-999C-6E6F2FFD9A55}"/>
                  </a:ext>
                </a:extLst>
              </p:cNvPr>
              <p:cNvSpPr txBox="1"/>
              <p:nvPr/>
            </p:nvSpPr>
            <p:spPr bwMode="auto">
              <a:xfrm>
                <a:off x="674746" y="3536157"/>
                <a:ext cx="5409422" cy="8024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i="1" smtClean="0">
                          <a:solidFill>
                            <a:srgbClr val="660066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v</m:t>
                      </m:r>
                      <m:r>
                        <m:rPr>
                          <m:nor/>
                        </m:rPr>
                        <a:rPr lang="en-US" altLang="zh-CN" baseline="-25000" smtClean="0">
                          <a:solidFill>
                            <a:srgbClr val="660066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d</m:t>
                      </m:r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srgbClr val="660066"/>
                          </a:solidFill>
                          <a:latin typeface="+mn-lt"/>
                          <a:ea typeface="仿宋" panose="02010609060101010101" pitchFamily="49" charset="-122"/>
                          <a:sym typeface="Wingdings" panose="05000000000000000000" pitchFamily="2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i="1" dirty="0" smtClean="0">
                          <a:solidFill>
                            <a:srgbClr val="660066"/>
                          </a:solidFill>
                          <a:latin typeface="+mn-lt"/>
                          <a:ea typeface="仿宋" panose="02010609060101010101" pitchFamily="49" charset="-122"/>
                          <a:sym typeface="Wingdings" panose="05000000000000000000" pitchFamily="2" charset="2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srgbClr val="660066"/>
                          </a:solidFill>
                          <a:latin typeface="+mn-lt"/>
                          <a:ea typeface="仿宋" panose="02010609060101010101" pitchFamily="49" charset="-122"/>
                          <a:sym typeface="Wingdings" panose="05000000000000000000" pitchFamily="2" charset="2"/>
                        </a:rPr>
                        <m:t>)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660066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altLang="zh-CN" baseline="-25000" dirty="0">
                              <a:solidFill>
                                <a:srgbClr val="660066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m</m:t>
                          </m:r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+mn-lt"/>
                              <a:ea typeface="仿宋" panose="02010609060101010101" pitchFamily="49" charset="-122"/>
                              <a:sym typeface="Symbol" panose="05050102010706020507" pitchFamily="18" charset="2"/>
                            </a:rPr>
                            <m:t>V</m:t>
                          </m:r>
                          <m:r>
                            <m:rPr>
                              <m:nor/>
                            </m:rPr>
                            <a:rPr lang="en-US" altLang="zh-CN" baseline="-25000" dirty="0">
                              <a:solidFill>
                                <a:srgbClr val="0000FF"/>
                              </a:solidFill>
                              <a:latin typeface="+mn-lt"/>
                              <a:ea typeface="仿宋" panose="02010609060101010101" pitchFamily="49" charset="-122"/>
                              <a:sym typeface="Symbol" panose="05050102010706020507" pitchFamily="18" charset="2"/>
                            </a:rPr>
                            <m:t>im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+mn-lt"/>
                              <a:ea typeface="仿宋" panose="02010609060101010101" pitchFamily="49" charset="-122"/>
                              <a:sym typeface="Symbol" panose="05050102010706020507" pitchFamily="18" charset="2"/>
                            </a:rPr>
                            <m:t>V</m:t>
                          </m:r>
                          <m:r>
                            <m:rPr>
                              <m:nor/>
                            </m:rPr>
                            <a:rPr lang="en-US" altLang="zh-CN" baseline="-25000" dirty="0">
                              <a:solidFill>
                                <a:srgbClr val="0000FF"/>
                              </a:solidFill>
                              <a:latin typeface="+mn-lt"/>
                              <a:ea typeface="仿宋" panose="02010609060101010101" pitchFamily="49" charset="-122"/>
                              <a:sym typeface="Symbol" panose="05050102010706020507" pitchFamily="18" charset="2"/>
                            </a:rPr>
                            <m:t>om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660066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0000FF"/>
                              </a:solidFill>
                              <a:latin typeface="+mn-lt"/>
                              <a:ea typeface="仿宋" panose="02010609060101010101" pitchFamily="49" charset="-122"/>
                              <a:sym typeface="Wingdings" panose="05000000000000000000" pitchFamily="2" charset="2"/>
                            </a:rPr>
                            <m:t>sin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</m:e>
                      </m:func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</m:t>
                      </m:r>
                      <m:r>
                        <m:rPr>
                          <m:nor/>
                        </m:rPr>
                        <a:rPr lang="en-US" altLang="zh-CN" baseline="-25000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)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</m:t>
                      </m:r>
                      <m:r>
                        <m:rPr>
                          <m:nor/>
                        </m:rPr>
                        <a:rPr lang="en-US" altLang="zh-CN" baseline="-25000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o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)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m:rPr>
                          <m:nor/>
                        </m:rPr>
                        <a:rPr lang="en-US" altLang="zh-CN" i="1">
                          <a:solidFill>
                            <a:srgbClr val="660066"/>
                          </a:solidFill>
                          <a:latin typeface="+mn-lt"/>
                          <a:ea typeface="仿宋" panose="02010609060101010101" pitchFamily="49" charset="-122"/>
                        </a:rPr>
                        <m:t>V</m:t>
                      </m:r>
                      <m:r>
                        <m:rPr>
                          <m:nor/>
                        </m:rPr>
                        <a:rPr lang="en-US" altLang="zh-CN" baseline="-25000">
                          <a:solidFill>
                            <a:srgbClr val="660066"/>
                          </a:solidFill>
                          <a:latin typeface="+mn-lt"/>
                          <a:ea typeface="仿宋" panose="02010609060101010101" pitchFamily="49" charset="-122"/>
                        </a:rPr>
                        <m:t>d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0000FF"/>
                              </a:solidFill>
                              <a:latin typeface="+mn-lt"/>
                              <a:ea typeface="仿宋" panose="02010609060101010101" pitchFamily="49" charset="-122"/>
                              <a:sym typeface="Wingdings" panose="05000000000000000000" pitchFamily="2" charset="2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+mn-lt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508" name="Object 4">
                <a:extLst>
                  <a:ext uri="{FF2B5EF4-FFF2-40B4-BE49-F238E27FC236}">
                    <a16:creationId xmlns:a16="http://schemas.microsoft.com/office/drawing/2014/main" id="{DCC98C36-1C17-49B1-999C-6E6F2FFD9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4746" y="3536157"/>
                <a:ext cx="5409422" cy="8024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10">
            <a:extLst>
              <a:ext uri="{FF2B5EF4-FFF2-40B4-BE49-F238E27FC236}">
                <a16:creationId xmlns:a16="http://schemas.microsoft.com/office/drawing/2014/main" id="{8C47B367-D74C-4F40-A812-3E6959FB6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3" y="609600"/>
            <a:ext cx="802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设乘法器的系数为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k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m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（单位：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1/V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），设鉴相器输入：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26B00B65-CD54-4A99-9946-D372C5A0A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4" y="3074343"/>
            <a:ext cx="5286375" cy="46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经低通滤波器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LPF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滤去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2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r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分量，得：</a:t>
            </a:r>
            <a:endParaRPr lang="en-US" altLang="zh-CN" sz="2400" b="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11" name="Object 8">
                <a:extLst>
                  <a:ext uri="{FF2B5EF4-FFF2-40B4-BE49-F238E27FC236}">
                    <a16:creationId xmlns:a16="http://schemas.microsoft.com/office/drawing/2014/main" id="{54E65C4D-577B-47A8-939F-F66C91D62D48}"/>
                  </a:ext>
                </a:extLst>
              </p:cNvPr>
              <p:cNvSpPr txBox="1"/>
              <p:nvPr/>
            </p:nvSpPr>
            <p:spPr bwMode="auto">
              <a:xfrm>
                <a:off x="1636713" y="5249863"/>
                <a:ext cx="1920875" cy="8874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i="1">
                          <a:solidFill>
                            <a:srgbClr val="660066"/>
                          </a:solidFill>
                          <a:latin typeface="+mn-lt"/>
                          <a:ea typeface="仿宋" panose="02010609060101010101" pitchFamily="49" charset="-122"/>
                        </a:rPr>
                        <m:t>V</m:t>
                      </m:r>
                      <m:r>
                        <m:rPr>
                          <m:nor/>
                        </m:rPr>
                        <a:rPr lang="en-US" altLang="zh-CN" baseline="-25000">
                          <a:solidFill>
                            <a:srgbClr val="660066"/>
                          </a:solidFill>
                          <a:latin typeface="+mn-lt"/>
                          <a:ea typeface="仿宋" panose="02010609060101010101" pitchFamily="49" charset="-122"/>
                        </a:rPr>
                        <m:t>d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660066"/>
                          </a:solidFill>
                          <a:latin typeface="+mn-lt"/>
                          <a:ea typeface="仿宋" panose="02010609060101010101" pitchFamily="49" charset="-122"/>
                        </a:rPr>
                        <m:t>k</m:t>
                      </m:r>
                      <m:r>
                        <m:rPr>
                          <m:nor/>
                        </m:rPr>
                        <a:rPr lang="en-US" altLang="zh-CN" baseline="-25000" dirty="0">
                          <a:solidFill>
                            <a:srgbClr val="660066"/>
                          </a:solidFill>
                          <a:latin typeface="+mn-lt"/>
                          <a:ea typeface="仿宋" panose="02010609060101010101" pitchFamily="49" charset="-122"/>
                        </a:rPr>
                        <m:t>m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V</m:t>
                      </m:r>
                      <m:r>
                        <m:rPr>
                          <m:nor/>
                        </m:rPr>
                        <a:rPr lang="en-US" altLang="zh-CN" baseline="-25000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im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V</m:t>
                      </m:r>
                      <m:r>
                        <m:rPr>
                          <m:nor/>
                        </m:rPr>
                        <a:rPr lang="en-US" altLang="zh-CN" baseline="-25000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om</m:t>
                      </m:r>
                    </m:oMath>
                  </m:oMathPara>
                </a14:m>
                <a:endParaRPr lang="zh-CN" altLang="en-US" dirty="0">
                  <a:latin typeface="+mn-lt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511" name="Object 8">
                <a:extLst>
                  <a:ext uri="{FF2B5EF4-FFF2-40B4-BE49-F238E27FC236}">
                    <a16:creationId xmlns:a16="http://schemas.microsoft.com/office/drawing/2014/main" id="{54E65C4D-577B-47A8-939F-F66C91D62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6713" y="5249863"/>
                <a:ext cx="1920875" cy="8874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15">
            <a:extLst>
              <a:ext uri="{FF2B5EF4-FFF2-40B4-BE49-F238E27FC236}">
                <a16:creationId xmlns:a16="http://schemas.microsoft.com/office/drawing/2014/main" id="{EBF74426-DAF7-447F-AC81-AE1A809B7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746" y="4810617"/>
            <a:ext cx="5000625" cy="46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式中，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d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是鉴相器最大输出电压：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D3354A8D-0CA3-45ED-A1A4-4D2BE2148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102" y="5894254"/>
            <a:ext cx="4389438" cy="46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上式的鉴相输出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d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t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)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曲线为：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7C679DD-23A0-4723-9EED-AAAFB887C5BC}"/>
              </a:ext>
            </a:extLst>
          </p:cNvPr>
          <p:cNvSpPr txBox="1">
            <a:spLocks noChangeArrowheads="1"/>
          </p:cNvSpPr>
          <p:nvPr/>
        </p:nvSpPr>
        <p:spPr>
          <a:xfrm>
            <a:off x="7032935" y="6170901"/>
            <a:ext cx="2073134" cy="5000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0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李棠之 图</a:t>
            </a:r>
            <a:r>
              <a:rPr lang="en-US" altLang="zh-CN" sz="20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7-3-2c</a:t>
            </a:r>
            <a:endParaRPr lang="zh-CN" altLang="en-US" sz="2000" kern="0" dirty="0">
              <a:solidFill>
                <a:srgbClr val="FF0000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ABAA0157-5832-4230-9705-720ACCF27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7" y="1413331"/>
            <a:ext cx="2781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则乘法器的输出：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5560CC-6887-4467-9D61-A4ED175CD199}"/>
              </a:ext>
            </a:extLst>
          </p:cNvPr>
          <p:cNvSpPr/>
          <p:nvPr/>
        </p:nvSpPr>
        <p:spPr>
          <a:xfrm>
            <a:off x="449012" y="930930"/>
            <a:ext cx="3143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v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Wingdings" panose="05000000000000000000" pitchFamily="2" charset="2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Wingdings" panose="05000000000000000000" pitchFamily="2" charset="2"/>
              </a:rPr>
              <a:t>t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Wingdings" panose="05000000000000000000" pitchFamily="2" charset="2"/>
              </a:rPr>
              <a:t>)=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 V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im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Wingdings" panose="05000000000000000000" pitchFamily="2" charset="2"/>
              </a:rPr>
              <a:t>cos[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r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t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+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Wingdings" panose="05000000000000000000" pitchFamily="2" charset="2"/>
              </a:rPr>
              <a:t>]</a:t>
            </a:r>
            <a:endParaRPr lang="zh-CN" altLang="en-US" sz="2400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140C2A-266C-43AB-9D30-5F83378353CA}"/>
              </a:ext>
            </a:extLst>
          </p:cNvPr>
          <p:cNvSpPr/>
          <p:nvPr/>
        </p:nvSpPr>
        <p:spPr>
          <a:xfrm>
            <a:off x="4105861" y="941684"/>
            <a:ext cx="3321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v</a:t>
            </a:r>
            <a:r>
              <a:rPr lang="en-US" altLang="zh-CN" sz="2400" baseline="-25000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o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Wingdings" panose="05000000000000000000" pitchFamily="2" charset="2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Wingdings" panose="05000000000000000000" pitchFamily="2" charset="2"/>
              </a:rPr>
              <a:t>t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Wingdings" panose="05000000000000000000" pitchFamily="2" charset="2"/>
              </a:rPr>
              <a:t>)=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V</a:t>
            </a:r>
            <a:r>
              <a:rPr lang="en-US" altLang="zh-CN" sz="2400" baseline="-25000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om</a:t>
            </a:r>
            <a:r>
              <a:rPr lang="en-US" altLang="zh-CN" sz="2400" dirty="0" err="1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Wingdings" panose="05000000000000000000" pitchFamily="2" charset="2"/>
              </a:rPr>
              <a:t>sin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Wingdings" panose="05000000000000000000" pitchFamily="2" charset="2"/>
              </a:rPr>
              <a:t>[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r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t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+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o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Wingdings" panose="05000000000000000000" pitchFamily="2" charset="2"/>
              </a:rPr>
              <a:t>] </a:t>
            </a:r>
            <a:endParaRPr lang="zh-CN" altLang="en-US" sz="2400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E516A1D-D040-4319-98BF-4FF1CB502E72}"/>
              </a:ext>
            </a:extLst>
          </p:cNvPr>
          <p:cNvSpPr/>
          <p:nvPr/>
        </p:nvSpPr>
        <p:spPr>
          <a:xfrm>
            <a:off x="6357158" y="3536157"/>
            <a:ext cx="15808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  <a:sym typeface="Wingdings" panose="05000000000000000000" pitchFamily="2" charset="2"/>
              </a:rPr>
              <a:t>10-14</a:t>
            </a:r>
            <a:r>
              <a:rPr lang="zh-CN" altLang="en-US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  <a:sym typeface="Wingdings" panose="05000000000000000000" pitchFamily="2" charset="2"/>
              </a:rPr>
              <a:t>）</a:t>
            </a:r>
            <a:endParaRPr lang="zh-CN" altLang="en-US" sz="2400" dirty="0"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25" name="Text Box 12">
            <a:extLst>
              <a:ext uri="{FF2B5EF4-FFF2-40B4-BE49-F238E27FC236}">
                <a16:creationId xmlns:a16="http://schemas.microsoft.com/office/drawing/2014/main" id="{7E635CCE-24F7-4C71-B1A2-04427556B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925" y="4153470"/>
            <a:ext cx="60752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而相位差     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e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)= 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  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o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)          </a:t>
            </a:r>
            <a:r>
              <a:rPr lang="zh-CN" altLang="en-US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  <a:sym typeface="Wingdings" panose="05000000000000000000" pitchFamily="2" charset="2"/>
              </a:rPr>
              <a:t>10-15</a:t>
            </a:r>
            <a:r>
              <a:rPr lang="zh-CN" altLang="en-US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  <a:sym typeface="Wingdings" panose="05000000000000000000" pitchFamily="2" charset="2"/>
              </a:rPr>
              <a:t>）</a:t>
            </a:r>
            <a:endParaRPr lang="zh-CN" altLang="en-US" sz="2400" dirty="0">
              <a:solidFill>
                <a:srgbClr val="000000"/>
              </a:solidFill>
              <a:latin typeface="+mn-lt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2">
            <a:extLst>
              <a:ext uri="{FF2B5EF4-FFF2-40B4-BE49-F238E27FC236}">
                <a16:creationId xmlns:a16="http://schemas.microsoft.com/office/drawing/2014/main" id="{A05094BB-F485-42DD-9BD1-DADB59A51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598488"/>
            <a:ext cx="6246812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2">
            <a:extLst>
              <a:ext uri="{FF2B5EF4-FFF2-40B4-BE49-F238E27FC236}">
                <a16:creationId xmlns:a16="http://schemas.microsoft.com/office/drawing/2014/main" id="{FF80C913-9BCA-423C-9886-AD5D517356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7.3.2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锁相环的基本部件和数学模型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2" name="Object 4">
                <a:extLst>
                  <a:ext uri="{FF2B5EF4-FFF2-40B4-BE49-F238E27FC236}">
                    <a16:creationId xmlns:a16="http://schemas.microsoft.com/office/drawing/2014/main" id="{470E38F3-CE54-4C66-9995-BC39A4EF7B76}"/>
                  </a:ext>
                </a:extLst>
              </p:cNvPr>
              <p:cNvSpPr txBox="1"/>
              <p:nvPr/>
            </p:nvSpPr>
            <p:spPr bwMode="auto">
              <a:xfrm>
                <a:off x="4804569" y="3209608"/>
                <a:ext cx="2602706" cy="1122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i="1" dirty="0" smtClean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</a:rPr>
                        <m:t>k</m:t>
                      </m:r>
                      <m:r>
                        <m:rPr>
                          <m:nor/>
                        </m:rPr>
                        <a:rPr lang="en-US" altLang="zh-CN" b="1" i="0" baseline="-25000" dirty="0" smtClean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</a:rPr>
                        <m:t>d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0000FF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v</m:t>
                          </m:r>
                          <m:r>
                            <m:rPr>
                              <m:nor/>
                            </m:rPr>
                            <a:rPr lang="en-US" altLang="zh-CN" baseline="-25000" dirty="0">
                              <a:solidFill>
                                <a:srgbClr val="0000FF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0000FF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0000FF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0000FF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+mn-lt"/>
                              <a:ea typeface="仿宋" panose="02010609060101010101" pitchFamily="49" charset="-122"/>
                              <a:sym typeface="Symbol" panose="05050102010706020507" pitchFamily="18" charset="2"/>
                            </a:rPr>
                            <m:t></m:t>
                          </m:r>
                          <m:r>
                            <m:rPr>
                              <m:nor/>
                            </m:rPr>
                            <a:rPr lang="en-US" altLang="zh-CN" baseline="-25000" dirty="0">
                              <a:solidFill>
                                <a:srgbClr val="0000FF"/>
                              </a:solidFill>
                              <a:latin typeface="+mn-lt"/>
                              <a:ea typeface="仿宋" panose="02010609060101010101" pitchFamily="49" charset="-122"/>
                              <a:sym typeface="Symbol" panose="05050102010706020507" pitchFamily="18" charset="2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0000FF"/>
                              </a:solidFill>
                              <a:latin typeface="+mn-lt"/>
                              <a:ea typeface="仿宋" panose="02010609060101010101" pitchFamily="49" charset="-122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+mn-lt"/>
                              <a:ea typeface="仿宋" panose="02010609060101010101" pitchFamily="49" charset="-122"/>
                              <a:sym typeface="Symbol" panose="05050102010706020507" pitchFamily="18" charset="2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0000FF"/>
                              </a:solidFill>
                              <a:latin typeface="+mn-lt"/>
                              <a:ea typeface="仿宋" panose="02010609060101010101" pitchFamily="49" charset="-122"/>
                              <a:sym typeface="Symbol" panose="05050102010706020507" pitchFamily="18" charset="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  <a:latin typeface="+mn-lt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532" name="Object 4">
                <a:extLst>
                  <a:ext uri="{FF2B5EF4-FFF2-40B4-BE49-F238E27FC236}">
                    <a16:creationId xmlns:a16="http://schemas.microsoft.com/office/drawing/2014/main" id="{470E38F3-CE54-4C66-9995-BC39A4EF7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4569" y="3209608"/>
                <a:ext cx="2602706" cy="1122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9">
            <a:extLst>
              <a:ext uri="{FF2B5EF4-FFF2-40B4-BE49-F238E27FC236}">
                <a16:creationId xmlns:a16="http://schemas.microsoft.com/office/drawing/2014/main" id="{8A665DA8-9F57-4D5C-B19B-532B1A29D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605088"/>
            <a:ext cx="7705725" cy="839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5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　　鉴相特性的</a:t>
            </a:r>
            <a:r>
              <a:rPr lang="zh-CN" altLang="en-US" sz="2400" dirty="0">
                <a:solidFill>
                  <a:srgbClr val="C00000"/>
                </a:solidFill>
                <a:latin typeface="+mn-lt"/>
                <a:ea typeface="仿宋" panose="02010609060101010101" pitchFamily="49" charset="-122"/>
              </a:rPr>
              <a:t>斜率称为鉴相器的灵敏度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或增益系数，</a:t>
            </a:r>
          </a:p>
          <a:p>
            <a:pPr eaLnBrk="1" hangingPunct="1">
              <a:lnSpc>
                <a:spcPct val="105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用 </a:t>
            </a:r>
            <a:r>
              <a:rPr lang="en-US" altLang="zh-CN" sz="2400" i="1" dirty="0" err="1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k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d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表示；则对于正弦鉴相器：</a:t>
            </a:r>
          </a:p>
        </p:txBody>
      </p:sp>
      <p:sp>
        <p:nvSpPr>
          <p:cNvPr id="6" name="Text Box 15">
            <a:extLst>
              <a:ext uri="{FF2B5EF4-FFF2-40B4-BE49-F238E27FC236}">
                <a16:creationId xmlns:a16="http://schemas.microsoft.com/office/drawing/2014/main" id="{8B9A92D4-2393-48FF-B883-FA1831905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642938"/>
            <a:ext cx="2232025" cy="46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数学模型：</a:t>
            </a:r>
          </a:p>
        </p:txBody>
      </p:sp>
      <p:sp>
        <p:nvSpPr>
          <p:cNvPr id="8" name="Text Box 16">
            <a:extLst>
              <a:ext uri="{FF2B5EF4-FFF2-40B4-BE49-F238E27FC236}">
                <a16:creationId xmlns:a16="http://schemas.microsoft.com/office/drawing/2014/main" id="{48919187-D7A6-485B-8B32-CBA0357DE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39" y="4403725"/>
            <a:ext cx="86788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在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|</a:t>
            </a:r>
            <a:r>
              <a:rPr lang="zh-CN" altLang="en-US" sz="2400" i="1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e 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400" i="1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t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)</a:t>
            </a:r>
            <a:r>
              <a:rPr lang="en-US" altLang="zh-CN" sz="2400" baseline="-25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|&lt;30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/>
              </a:rPr>
              <a:t>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时，正弦鉴相特性可近似写为：</a:t>
            </a:r>
            <a:endParaRPr lang="zh-CN" altLang="en-US" sz="2400" b="0" dirty="0">
              <a:solidFill>
                <a:srgbClr val="000000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029A04EB-4BEF-4021-8C9E-79CD388F2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17" y="5686425"/>
            <a:ext cx="900112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具体电路可以用二极管平衡混频器或环形混频器来组成鉴相器。</a:t>
            </a:r>
            <a:endParaRPr lang="zh-CN" altLang="en-US" sz="2400" b="0" dirty="0">
              <a:solidFill>
                <a:srgbClr val="000000"/>
              </a:solidFill>
              <a:latin typeface="+mn-lt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7" name="Object 5">
                <a:extLst>
                  <a:ext uri="{FF2B5EF4-FFF2-40B4-BE49-F238E27FC236}">
                    <a16:creationId xmlns:a16="http://schemas.microsoft.com/office/drawing/2014/main" id="{DA3A10D9-158F-4584-87B8-A507B3C842AB}"/>
                  </a:ext>
                </a:extLst>
              </p:cNvPr>
              <p:cNvSpPr txBox="1"/>
              <p:nvPr/>
            </p:nvSpPr>
            <p:spPr bwMode="auto">
              <a:xfrm>
                <a:off x="2124075" y="4924425"/>
                <a:ext cx="5092700" cy="654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i="1" smtClean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</a:rPr>
                        <m:t>v</m:t>
                      </m:r>
                      <m:r>
                        <m:rPr>
                          <m:nor/>
                        </m:rPr>
                        <a:rPr lang="en-US" altLang="zh-CN" baseline="-25000" smtClean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</a:rPr>
                        <m:t>d</m:t>
                      </m:r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i="1" dirty="0" smtClean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</a:rPr>
                        <m:t>)</m:t>
                      </m:r>
                      <m:r>
                        <a:rPr lang="zh-CN" altLang="en-US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zh-CN" altLang="en-US" b="1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</m:sub>
                      </m:sSub>
                      <m:r>
                        <a:rPr lang="zh-CN" altLang="en-US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</a:rPr>
                        <m:t>sin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</m:t>
                      </m:r>
                      <m:r>
                        <m:rPr>
                          <m:nor/>
                        </m:rPr>
                        <a:rPr lang="en-US" altLang="zh-CN" baseline="-25000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e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)</m:t>
                      </m:r>
                      <m:r>
                        <a:rPr lang="zh-CN" altLang="en-US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nor/>
                        </m:rPr>
                        <a:rPr lang="en-US" altLang="zh-CN" i="1" dirty="0" smtClean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zh-CN" baseline="-25000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</a:rPr>
                        <m:t>d</m:t>
                      </m:r>
                      <m:r>
                        <a:rPr lang="zh-CN" altLang="en-US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</m:t>
                      </m:r>
                      <m:r>
                        <m:rPr>
                          <m:nor/>
                        </m:rPr>
                        <a:rPr lang="en-US" altLang="zh-CN" baseline="-25000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e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  <a:latin typeface="+mn-lt"/>
                          <a:ea typeface="仿宋" panose="02010609060101010101" pitchFamily="49" charset="-122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  <a:latin typeface="+mn-lt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537" name="Object 5">
                <a:extLst>
                  <a:ext uri="{FF2B5EF4-FFF2-40B4-BE49-F238E27FC236}">
                    <a16:creationId xmlns:a16="http://schemas.microsoft.com/office/drawing/2014/main" id="{DA3A10D9-158F-4584-87B8-A507B3C84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4075" y="4924425"/>
                <a:ext cx="5092700" cy="6540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3">
            <a:extLst>
              <a:ext uri="{FF2B5EF4-FFF2-40B4-BE49-F238E27FC236}">
                <a16:creationId xmlns:a16="http://schemas.microsoft.com/office/drawing/2014/main" id="{158A0123-DEF3-4BD8-A015-99A9A7A1D041}"/>
              </a:ext>
            </a:extLst>
          </p:cNvPr>
          <p:cNvSpPr txBox="1">
            <a:spLocks noChangeArrowheads="1"/>
          </p:cNvSpPr>
          <p:nvPr/>
        </p:nvSpPr>
        <p:spPr>
          <a:xfrm>
            <a:off x="3203575" y="1866900"/>
            <a:ext cx="2952601" cy="5000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srgbClr val="00B050"/>
                </a:solidFill>
                <a:latin typeface="+mn-lt"/>
                <a:ea typeface="仿宋" panose="02010609060101010101" pitchFamily="49" charset="-122"/>
              </a:rPr>
              <a:t>P273   </a:t>
            </a: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P293      </a:t>
            </a:r>
            <a:r>
              <a:rPr lang="en-US" altLang="zh-CN" sz="2400" kern="0" dirty="0">
                <a:solidFill>
                  <a:schemeClr val="accent6"/>
                </a:solidFill>
                <a:latin typeface="+mn-lt"/>
                <a:ea typeface="仿宋" panose="02010609060101010101" pitchFamily="49" charset="-122"/>
              </a:rPr>
              <a:t>P302</a:t>
            </a:r>
            <a:endParaRPr lang="zh-CN" altLang="en-US" sz="2400" kern="0" dirty="0">
              <a:solidFill>
                <a:schemeClr val="accent6"/>
              </a:solidFill>
              <a:latin typeface="+mn-lt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8F3DAAD-7963-4AD5-9758-E423A3ADF7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7.3.2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锁相环的基本部件和数学模型</a:t>
            </a:r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6D8782F2-97DE-4AA7-9F43-A859AD2639A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8523"/>
            <a:ext cx="9036050" cy="3786187"/>
          </a:xfrm>
          <a:prstGeom prst="rect">
            <a:avLst/>
          </a:prstGeom>
          <a:noFill/>
          <a:ln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(2) </a:t>
            </a:r>
            <a:r>
              <a:rPr lang="zh-CN" altLang="en-US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部件二</a:t>
            </a:r>
            <a:r>
              <a:rPr lang="en-US" altLang="zh-CN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——</a:t>
            </a:r>
            <a:r>
              <a:rPr lang="zh-CN" altLang="en-US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环路滤波器（</a:t>
            </a:r>
            <a:r>
              <a:rPr lang="en-US" altLang="zh-CN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LF   Loop Filter</a:t>
            </a:r>
            <a:r>
              <a:rPr lang="zh-CN" altLang="en-US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）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      具有</a:t>
            </a:r>
            <a:r>
              <a:rPr lang="zh-CN" altLang="en-US" sz="24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低通滤波</a:t>
            </a:r>
            <a:r>
              <a:rPr lang="zh-CN" altLang="en-US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特性</a:t>
            </a:r>
            <a:r>
              <a:rPr lang="en-US" altLang="zh-CN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,  </a:t>
            </a:r>
            <a:r>
              <a:rPr lang="zh-CN" altLang="en-US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属线性电路，对环路参数的调整起决定性作用</a:t>
            </a:r>
            <a:r>
              <a:rPr lang="en-US" altLang="zh-CN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, </a:t>
            </a:r>
            <a:r>
              <a:rPr lang="zh-CN" altLang="en-US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对环路性能有着重要作用。</a:t>
            </a:r>
            <a:endParaRPr lang="en-US" altLang="zh-CN" sz="2400" kern="0" dirty="0">
              <a:solidFill>
                <a:srgbClr val="000000"/>
              </a:solidFill>
              <a:latin typeface="+mn-lt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        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在</a:t>
            </a:r>
            <a:r>
              <a:rPr lang="zh-CN" altLang="en-US" sz="2400" kern="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复频域</a:t>
            </a:r>
            <a:r>
              <a:rPr lang="zh-CN" altLang="en-US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中用 </a:t>
            </a:r>
            <a:r>
              <a:rPr lang="en-US" altLang="zh-CN" sz="2400" i="1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A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400" i="1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en-US" altLang="zh-CN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) </a:t>
            </a:r>
            <a:r>
              <a:rPr lang="zh-CN" altLang="en-US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传输函数表示；</a:t>
            </a:r>
            <a:endParaRPr lang="en-US" altLang="zh-CN" sz="2400" kern="0" dirty="0">
              <a:solidFill>
                <a:srgbClr val="000000"/>
              </a:solidFill>
              <a:latin typeface="+mn-lt"/>
              <a:ea typeface="仿宋" panose="02010609060101010101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400" i="1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    s</a:t>
            </a:r>
            <a:r>
              <a:rPr lang="en-US" altLang="zh-CN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=</a:t>
            </a:r>
            <a:r>
              <a:rPr lang="en-US" altLang="zh-CN" sz="2400" i="1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/>
              </a:rPr>
              <a:t> </a:t>
            </a:r>
            <a:r>
              <a:rPr lang="en-US" altLang="zh-CN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+j</a:t>
            </a:r>
            <a:r>
              <a:rPr lang="en-US" altLang="zh-CN" sz="2400" i="1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/>
              </a:rPr>
              <a:t></a:t>
            </a:r>
            <a:r>
              <a:rPr lang="zh-CN" altLang="en-US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是复频率，将 </a:t>
            </a:r>
            <a:r>
              <a:rPr lang="en-US" altLang="zh-CN" sz="2400" i="1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en-US" altLang="zh-CN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= j</a:t>
            </a:r>
            <a:r>
              <a:rPr lang="en-US" altLang="zh-CN" sz="2400" i="1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/>
              </a:rPr>
              <a:t></a:t>
            </a:r>
            <a:r>
              <a:rPr lang="zh-CN" altLang="en-US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代入 </a:t>
            </a:r>
            <a:r>
              <a:rPr lang="en-US" altLang="zh-CN" sz="2400" i="1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A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400" i="1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en-US" altLang="zh-CN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)</a:t>
            </a:r>
            <a:r>
              <a:rPr lang="zh-CN" altLang="en-US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，就可以得到频率响应。</a:t>
            </a:r>
            <a:endParaRPr lang="en-US" altLang="zh-CN" sz="2400" kern="0" dirty="0">
              <a:solidFill>
                <a:srgbClr val="000000"/>
              </a:solidFill>
              <a:latin typeface="+mn-lt"/>
              <a:ea typeface="仿宋" panose="02010609060101010101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endParaRPr lang="en-US" altLang="zh-CN" sz="2400" kern="0" dirty="0">
              <a:solidFill>
                <a:srgbClr val="000000"/>
              </a:solidFill>
              <a:latin typeface="+mn-lt"/>
              <a:ea typeface="仿宋" panose="02010609060101010101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  </a:t>
            </a:r>
            <a:r>
              <a:rPr lang="zh-CN" altLang="en-US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在</a:t>
            </a:r>
            <a:r>
              <a:rPr lang="zh-CN" altLang="en-US" sz="2400" kern="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时域分析</a:t>
            </a:r>
            <a:r>
              <a:rPr lang="zh-CN" altLang="en-US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中，可用传输算子</a:t>
            </a:r>
            <a:r>
              <a:rPr lang="en-US" altLang="zh-CN" sz="2400" i="1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A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400" i="1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p</a:t>
            </a:r>
            <a:r>
              <a:rPr lang="en-US" altLang="zh-CN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)</a:t>
            </a:r>
            <a:r>
              <a:rPr lang="zh-CN" altLang="en-US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表示，</a:t>
            </a:r>
            <a:r>
              <a:rPr lang="en-US" altLang="zh-CN" sz="2400" i="1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p</a:t>
            </a:r>
            <a:r>
              <a:rPr lang="en-US" altLang="zh-CN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=d/</a:t>
            </a:r>
            <a:r>
              <a:rPr lang="en-US" altLang="zh-CN" sz="2400" kern="0" dirty="0" err="1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d</a:t>
            </a:r>
            <a:r>
              <a:rPr lang="en-US" altLang="zh-CN" sz="2400" i="1" kern="0" dirty="0" err="1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t</a:t>
            </a:r>
            <a:r>
              <a:rPr lang="zh-CN" altLang="en-US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  是微分算子。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endParaRPr lang="en-US" altLang="zh-CN" sz="2400" kern="0" dirty="0">
              <a:solidFill>
                <a:srgbClr val="000000"/>
              </a:solidFill>
              <a:latin typeface="+mn-lt"/>
              <a:ea typeface="仿宋" panose="02010609060101010101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  故环路滤波器的数学模型为：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2742B73-3A4E-4C69-8602-0774216CBF57}"/>
              </a:ext>
            </a:extLst>
          </p:cNvPr>
          <p:cNvSpPr txBox="1">
            <a:spLocks noChangeArrowheads="1"/>
          </p:cNvSpPr>
          <p:nvPr/>
        </p:nvSpPr>
        <p:spPr>
          <a:xfrm>
            <a:off x="35496" y="5855319"/>
            <a:ext cx="8739188" cy="785812"/>
          </a:xfrm>
          <a:prstGeom prst="rect">
            <a:avLst/>
          </a:prstGeom>
        </p:spPr>
        <p:txBody>
          <a:bodyPr/>
          <a:lstStyle/>
          <a:p>
            <a:pPr indent="45085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常用L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的有三种：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RC 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积分滤波器、无源比例积分滤波器、有源比例积分滤波器。</a:t>
            </a:r>
          </a:p>
        </p:txBody>
      </p:sp>
      <p:pic>
        <p:nvPicPr>
          <p:cNvPr id="23557" name="图片 2">
            <a:extLst>
              <a:ext uri="{FF2B5EF4-FFF2-40B4-BE49-F238E27FC236}">
                <a16:creationId xmlns:a16="http://schemas.microsoft.com/office/drawing/2014/main" id="{09966BC5-84F1-4162-8D84-D06B76F48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289" y="3717032"/>
            <a:ext cx="4830763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B8DCEB39-1F68-4337-8EE1-DDE1D50E507E}"/>
              </a:ext>
            </a:extLst>
          </p:cNvPr>
          <p:cNvSpPr txBox="1">
            <a:spLocks noChangeArrowheads="1"/>
          </p:cNvSpPr>
          <p:nvPr/>
        </p:nvSpPr>
        <p:spPr>
          <a:xfrm>
            <a:off x="3923928" y="5175945"/>
            <a:ext cx="3456384" cy="5000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srgbClr val="00B050"/>
                </a:solidFill>
                <a:latin typeface="+mn-lt"/>
                <a:ea typeface="仿宋" panose="02010609060101010101" pitchFamily="49" charset="-122"/>
              </a:rPr>
              <a:t>P275 </a:t>
            </a: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P295      </a:t>
            </a:r>
            <a:r>
              <a:rPr lang="en-US" altLang="zh-CN" sz="2400" kern="0" dirty="0">
                <a:solidFill>
                  <a:schemeClr val="accent6"/>
                </a:solidFill>
                <a:latin typeface="+mn-lt"/>
                <a:ea typeface="仿宋" panose="02010609060101010101" pitchFamily="49" charset="-122"/>
              </a:rPr>
              <a:t>P304</a:t>
            </a:r>
            <a:endParaRPr lang="zh-CN" altLang="en-US" sz="2400" kern="0" dirty="0">
              <a:solidFill>
                <a:schemeClr val="accent6"/>
              </a:solidFill>
              <a:latin typeface="+mn-lt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2">
            <a:extLst>
              <a:ext uri="{FF2B5EF4-FFF2-40B4-BE49-F238E27FC236}">
                <a16:creationId xmlns:a16="http://schemas.microsoft.com/office/drawing/2014/main" id="{B391F0CC-9993-4F7F-BE29-236A000AA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1206500"/>
            <a:ext cx="5167313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>
            <a:extLst>
              <a:ext uri="{FF2B5EF4-FFF2-40B4-BE49-F238E27FC236}">
                <a16:creationId xmlns:a16="http://schemas.microsoft.com/office/drawing/2014/main" id="{0B21AEC9-69BB-4110-96D6-8B21AB0355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1938"/>
            <a:ext cx="9036496" cy="881062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7.1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自动增益控制电路 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自动电平控制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) </a:t>
            </a:r>
            <a:r>
              <a:rPr lang="en-US" altLang="zh-CN" sz="2800" b="1" dirty="0">
                <a:solidFill>
                  <a:srgbClr val="00B050"/>
                </a:solidFill>
                <a:latin typeface="+mn-lt"/>
                <a:ea typeface="仿宋" panose="02010609060101010101" pitchFamily="49" charset="-122"/>
              </a:rPr>
              <a:t>P264   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P285  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P294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</a:t>
            </a:r>
            <a:b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</a:b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AGC Automatic gain control)</a:t>
            </a:r>
            <a:endParaRPr lang="zh-CN" altLang="en-US" sz="2800" b="1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5DC36782-4953-4E1E-8D96-D1623F4DD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398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>
                <a:latin typeface="+mn-lt"/>
                <a:ea typeface="仿宋" panose="02010609060101010101" pitchFamily="49" charset="-122"/>
              </a:rPr>
              <a:t>     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DE42683E-D2A3-4AC9-BB1D-2238B931F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58938"/>
            <a:ext cx="3924300" cy="295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AGC</a:t>
            </a:r>
            <a:r>
              <a:rPr kumimoji="0"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：根据信号的变化，控制前级通路的增益，使输出稳定，检波后的信号即可是标准的。</a:t>
            </a:r>
            <a:endParaRPr kumimoji="0" lang="en-US" altLang="zh-CN" sz="2000" dirty="0">
              <a:solidFill>
                <a:srgbClr val="000000"/>
              </a:solidFill>
              <a:latin typeface="+mn-lt"/>
              <a:ea typeface="仿宋" panose="02010609060101010101" pitchFamily="49" charset="-122"/>
            </a:endParaRP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solidFill>
                  <a:srgbClr val="C00000"/>
                </a:solidFill>
                <a:latin typeface="+mn-lt"/>
                <a:ea typeface="仿宋" panose="02010609060101010101" pitchFamily="49" charset="-122"/>
              </a:rPr>
              <a:t>即当输入信号较强时，通过</a:t>
            </a:r>
            <a:r>
              <a:rPr kumimoji="0" lang="en-US" altLang="zh-CN" sz="2000" dirty="0">
                <a:solidFill>
                  <a:srgbClr val="C00000"/>
                </a:solidFill>
                <a:latin typeface="+mn-lt"/>
                <a:ea typeface="仿宋" panose="02010609060101010101" pitchFamily="49" charset="-122"/>
              </a:rPr>
              <a:t>AGC</a:t>
            </a:r>
            <a:r>
              <a:rPr kumimoji="0" lang="zh-CN" altLang="en-US" sz="2000" dirty="0">
                <a:solidFill>
                  <a:srgbClr val="C00000"/>
                </a:solidFill>
                <a:latin typeface="+mn-lt"/>
                <a:ea typeface="仿宋" panose="02010609060101010101" pitchFamily="49" charset="-122"/>
              </a:rPr>
              <a:t>使接收机增益降低，而当输入信号较弱时通过</a:t>
            </a:r>
            <a:r>
              <a:rPr kumimoji="0" lang="en-US" altLang="zh-CN" sz="2000" dirty="0">
                <a:solidFill>
                  <a:srgbClr val="C00000"/>
                </a:solidFill>
                <a:latin typeface="+mn-lt"/>
                <a:ea typeface="仿宋" panose="02010609060101010101" pitchFamily="49" charset="-122"/>
              </a:rPr>
              <a:t>AGC</a:t>
            </a:r>
            <a:r>
              <a:rPr kumimoji="0" lang="zh-CN" altLang="en-US" sz="2000" dirty="0">
                <a:solidFill>
                  <a:srgbClr val="C00000"/>
                </a:solidFill>
                <a:latin typeface="+mn-lt"/>
                <a:ea typeface="仿宋" panose="02010609060101010101" pitchFamily="49" charset="-122"/>
              </a:rPr>
              <a:t>使接收机增益提高。</a:t>
            </a:r>
            <a:endParaRPr kumimoji="0" lang="zh-CN" altLang="en-US" sz="2000" b="0" dirty="0">
              <a:solidFill>
                <a:srgbClr val="C00000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5126" name="Rectangle 3">
            <a:extLst>
              <a:ext uri="{FF2B5EF4-FFF2-40B4-BE49-F238E27FC236}">
                <a16:creationId xmlns:a16="http://schemas.microsoft.com/office/drawing/2014/main" id="{0197134F-05FF-4A19-B78A-173CB71BD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0" y="4709726"/>
            <a:ext cx="51435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控制方法：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控制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y</a:t>
            </a:r>
            <a:r>
              <a:rPr lang="en-US" altLang="zh-CN" sz="2000" baseline="-25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fe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   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，而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y</a:t>
            </a:r>
            <a:r>
              <a:rPr lang="en-US" altLang="zh-CN" sz="2000" baseline="-25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fe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又和静态电流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en-US" altLang="zh-CN" sz="2000" baseline="-25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e0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 有关，所以控制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en-US" altLang="zh-CN" sz="2000" baseline="-25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e0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 。</a:t>
            </a:r>
          </a:p>
        </p:txBody>
      </p:sp>
      <p:sp>
        <p:nvSpPr>
          <p:cNvPr id="5127" name="Rectangle 11">
            <a:extLst>
              <a:ext uri="{FF2B5EF4-FFF2-40B4-BE49-F238E27FC236}">
                <a16:creationId xmlns:a16="http://schemas.microsoft.com/office/drawing/2014/main" id="{D87AF15D-7D84-4ADB-9620-8A5EED83C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8" y="5500688"/>
            <a:ext cx="521493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反向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AGC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： 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en-US" altLang="zh-CN" sz="2000" baseline="-25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e0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较小时， 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en-US" altLang="zh-CN" sz="2000" baseline="-25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e0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 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,   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y</a:t>
            </a:r>
            <a:r>
              <a:rPr lang="en-US" altLang="zh-CN" sz="2000" baseline="-25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fe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 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为反向；</a:t>
            </a:r>
          </a:p>
          <a:p>
            <a:pPr eaLnBrk="1" hangingPunct="1"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正向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AGC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： 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en-US" altLang="zh-CN" sz="2000" baseline="-25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e0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较大时， 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en-US" altLang="zh-CN" sz="2000" baseline="-25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e0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 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,   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y</a:t>
            </a:r>
            <a:r>
              <a:rPr lang="en-US" altLang="zh-CN" sz="2000" baseline="-25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fe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 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为正向。</a:t>
            </a:r>
          </a:p>
        </p:txBody>
      </p:sp>
      <p:pic>
        <p:nvPicPr>
          <p:cNvPr id="5128" name="图片 9" descr="Image1.jpg">
            <a:extLst>
              <a:ext uri="{FF2B5EF4-FFF2-40B4-BE49-F238E27FC236}">
                <a16:creationId xmlns:a16="http://schemas.microsoft.com/office/drawing/2014/main" id="{97C2B1FD-D083-4D47-A1FC-427EE0A8C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4214813"/>
            <a:ext cx="3611562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9" name="Text Box 7">
            <a:extLst>
              <a:ext uri="{FF2B5EF4-FFF2-40B4-BE49-F238E27FC236}">
                <a16:creationId xmlns:a16="http://schemas.microsoft.com/office/drawing/2014/main" id="{052C1715-553D-4AE6-B61D-0CEAC58CE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240" y="3357563"/>
            <a:ext cx="22371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000" b="1" dirty="0">
                <a:solidFill>
                  <a:srgbClr val="00B050"/>
                </a:solidFill>
                <a:latin typeface="+mn-lt"/>
                <a:ea typeface="仿宋" panose="02010609060101010101" pitchFamily="49" charset="-122"/>
              </a:rPr>
              <a:t>P265 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P285   </a:t>
            </a:r>
            <a:r>
              <a:rPr lang="en-US" altLang="zh-CN" sz="2000" dirty="0">
                <a:solidFill>
                  <a:schemeClr val="accent6"/>
                </a:solidFill>
                <a:latin typeface="+mn-lt"/>
                <a:ea typeface="仿宋" panose="02010609060101010101" pitchFamily="49" charset="-122"/>
              </a:rPr>
              <a:t>P294</a:t>
            </a:r>
            <a:endParaRPr lang="zh-CN" altLang="en-US" sz="2000" dirty="0">
              <a:solidFill>
                <a:schemeClr val="accent6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5130" name="Text Box 7">
            <a:extLst>
              <a:ext uri="{FF2B5EF4-FFF2-40B4-BE49-F238E27FC236}">
                <a16:creationId xmlns:a16="http://schemas.microsoft.com/office/drawing/2014/main" id="{C1756EFC-8D9F-40AB-A5E2-78D8FA051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5949950"/>
            <a:ext cx="34940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6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正向传输导纳</a:t>
            </a:r>
            <a:r>
              <a:rPr lang="en-US" altLang="zh-CN" sz="1600" i="1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y</a:t>
            </a:r>
            <a:r>
              <a:rPr lang="en-US" altLang="zh-CN" sz="1600" i="1" baseline="-250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1600" baseline="-250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e</a:t>
            </a:r>
            <a:r>
              <a:rPr lang="zh-CN" altLang="en-US" sz="16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与静态工作电流</a:t>
            </a:r>
            <a:r>
              <a:rPr lang="en-US" altLang="zh-CN" sz="1600" i="1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en-US" altLang="zh-CN" sz="1600" baseline="-250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e0</a:t>
            </a:r>
            <a:r>
              <a:rPr lang="zh-CN" altLang="en-US" sz="16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的关系  旧教材</a:t>
            </a:r>
            <a:r>
              <a:rPr lang="en-US" altLang="zh-CN" sz="16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P372</a:t>
            </a:r>
            <a:endParaRPr lang="zh-CN" altLang="en-US" sz="1600" dirty="0">
              <a:solidFill>
                <a:srgbClr val="FF0000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1E3187D-7013-438D-9CA1-B2BC3D322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3" y="1176338"/>
            <a:ext cx="317658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7.1.1</a:t>
            </a:r>
            <a:r>
              <a:rPr lang="zh-CN" altLang="en-US" sz="28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28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AGC</a:t>
            </a:r>
            <a:r>
              <a:rPr lang="zh-CN" altLang="en-US" sz="28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原理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2">
            <a:extLst>
              <a:ext uri="{FF2B5EF4-FFF2-40B4-BE49-F238E27FC236}">
                <a16:creationId xmlns:a16="http://schemas.microsoft.com/office/drawing/2014/main" id="{F4B5A44E-4F2B-4DC3-96AE-A025745C1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75" y="214313"/>
            <a:ext cx="25146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2">
            <a:extLst>
              <a:ext uri="{FF2B5EF4-FFF2-40B4-BE49-F238E27FC236}">
                <a16:creationId xmlns:a16="http://schemas.microsoft.com/office/drawing/2014/main" id="{742B2D19-8889-4F8B-BC6B-E4AAF1268AD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7.3.2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锁相环的基本部件和数学模型</a:t>
            </a:r>
          </a:p>
        </p:txBody>
      </p:sp>
      <p:graphicFrame>
        <p:nvGraphicFramePr>
          <p:cNvPr id="24580" name="Object 7">
            <a:extLst>
              <a:ext uri="{FF2B5EF4-FFF2-40B4-BE49-F238E27FC236}">
                <a16:creationId xmlns:a16="http://schemas.microsoft.com/office/drawing/2014/main" id="{9074261C-028D-4FB0-9131-C8A8CB4703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53393"/>
              </p:ext>
            </p:extLst>
          </p:nvPr>
        </p:nvGraphicFramePr>
        <p:xfrm>
          <a:off x="500063" y="3357563"/>
          <a:ext cx="3813175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6" name="SmartDraw" r:id="rId4" imgW="2292096" imgH="2703576" progId="">
                  <p:embed/>
                </p:oleObj>
              </mc:Choice>
              <mc:Fallback>
                <p:oleObj name="SmartDraw" r:id="rId4" imgW="2292096" imgH="2703576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3357563"/>
                        <a:ext cx="3813175" cy="3168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8">
            <a:extLst>
              <a:ext uri="{FF2B5EF4-FFF2-40B4-BE49-F238E27FC236}">
                <a16:creationId xmlns:a16="http://schemas.microsoft.com/office/drawing/2014/main" id="{F981A33A-DCC1-4E50-A604-7E203E7EE3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295878"/>
              </p:ext>
            </p:extLst>
          </p:nvPr>
        </p:nvGraphicFramePr>
        <p:xfrm>
          <a:off x="4714875" y="3711575"/>
          <a:ext cx="2516188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7" name="公式" r:id="rId6" imgW="965200" imgH="609600" progId="Equation.3">
                  <p:embed/>
                </p:oleObj>
              </mc:Choice>
              <mc:Fallback>
                <p:oleObj name="公式" r:id="rId6" imgW="965200" imgH="609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3711575"/>
                        <a:ext cx="2516188" cy="1587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7">
            <a:extLst>
              <a:ext uri="{FF2B5EF4-FFF2-40B4-BE49-F238E27FC236}">
                <a16:creationId xmlns:a16="http://schemas.microsoft.com/office/drawing/2014/main" id="{261390BE-44D6-4F5C-A4DC-689D28F8E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8863" y="5418138"/>
            <a:ext cx="265546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当频率高时</a:t>
            </a:r>
          </a:p>
          <a:p>
            <a:pPr eaLnBrk="1" hangingPunct="1"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幅度趋于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，                            相位滞后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90°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。</a:t>
            </a:r>
            <a:endParaRPr lang="zh-CN" altLang="en-US" sz="2400" b="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C4A462E-AD6C-48C5-8C39-662DBECEB1AE}"/>
              </a:ext>
            </a:extLst>
          </p:cNvPr>
          <p:cNvSpPr txBox="1">
            <a:spLocks noChangeArrowheads="1"/>
          </p:cNvSpPr>
          <p:nvPr/>
        </p:nvSpPr>
        <p:spPr>
          <a:xfrm>
            <a:off x="2894284" y="3436875"/>
            <a:ext cx="2500312" cy="50006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李棠之 图</a:t>
            </a: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7-3-6</a:t>
            </a:r>
            <a:endParaRPr lang="zh-CN" altLang="en-US" sz="2400" kern="0" dirty="0">
              <a:solidFill>
                <a:srgbClr val="FF0000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4734F69-7DA0-4CE4-A7B9-6FD1A513A4C7}"/>
              </a:ext>
            </a:extLst>
          </p:cNvPr>
          <p:cNvSpPr txBox="1">
            <a:spLocks noChangeArrowheads="1"/>
          </p:cNvSpPr>
          <p:nvPr/>
        </p:nvSpPr>
        <p:spPr>
          <a:xfrm>
            <a:off x="107950" y="661988"/>
            <a:ext cx="5040114" cy="42862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kern="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A</a:t>
            </a:r>
            <a:r>
              <a:rPr lang="zh-CN" altLang="en-US" sz="2400" kern="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） </a:t>
            </a:r>
            <a:r>
              <a:rPr lang="en-US" altLang="zh-CN" sz="2400" kern="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RC </a:t>
            </a:r>
            <a:r>
              <a:rPr lang="zh-CN" altLang="en-US" sz="2400" kern="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积分滤波器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7B89A5F3-5E80-4533-B781-FD5ED2E9F013}"/>
              </a:ext>
            </a:extLst>
          </p:cNvPr>
          <p:cNvSpPr txBox="1">
            <a:spLocks noChangeArrowheads="1"/>
          </p:cNvSpPr>
          <p:nvPr/>
        </p:nvSpPr>
        <p:spPr>
          <a:xfrm>
            <a:off x="107950" y="2194126"/>
            <a:ext cx="4000500" cy="5000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i="1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 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=</a:t>
            </a:r>
            <a:r>
              <a:rPr lang="en-US" altLang="zh-CN" sz="2400" i="1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RC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是唯一可调参数。</a:t>
            </a:r>
          </a:p>
        </p:txBody>
      </p:sp>
      <p:sp>
        <p:nvSpPr>
          <p:cNvPr id="24586" name="Rectangle 3">
            <a:extLst>
              <a:ext uri="{FF2B5EF4-FFF2-40B4-BE49-F238E27FC236}">
                <a16:creationId xmlns:a16="http://schemas.microsoft.com/office/drawing/2014/main" id="{79C61981-A03F-40D0-A58B-873BA5E3D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2751931"/>
            <a:ext cx="687625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将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=j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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代入 </a:t>
            </a:r>
            <a:r>
              <a:rPr lang="en-US" altLang="zh-CN" sz="2400" i="1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A</a:t>
            </a:r>
            <a:r>
              <a:rPr lang="en-US" altLang="zh-CN" sz="2400" kern="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400" i="1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)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,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可得滤波器的对数频率特性：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C20AAC37-E1A9-4823-B94D-2D61D7F4BB69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9" y="244475"/>
            <a:ext cx="2843932" cy="5000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srgbClr val="00B050"/>
                </a:solidFill>
                <a:latin typeface="+mn-lt"/>
                <a:ea typeface="仿宋" panose="02010609060101010101" pitchFamily="49" charset="-122"/>
              </a:rPr>
              <a:t>P272 </a:t>
            </a: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P294</a:t>
            </a:r>
            <a:r>
              <a:rPr lang="zh-CN" altLang="en-US" sz="24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      </a:t>
            </a:r>
            <a:r>
              <a:rPr lang="en-US" altLang="zh-CN" sz="2400" kern="0" dirty="0">
                <a:solidFill>
                  <a:schemeClr val="accent6"/>
                </a:solidFill>
                <a:latin typeface="+mn-lt"/>
                <a:ea typeface="仿宋" panose="02010609060101010101" pitchFamily="49" charset="-122"/>
              </a:rPr>
              <a:t>P303</a:t>
            </a:r>
            <a:endParaRPr lang="zh-CN" altLang="en-US" sz="2400" kern="0" dirty="0">
              <a:solidFill>
                <a:schemeClr val="accent6"/>
              </a:solidFill>
              <a:latin typeface="+mn-lt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8" name="Object 12">
                <a:extLst>
                  <a:ext uri="{FF2B5EF4-FFF2-40B4-BE49-F238E27FC236}">
                    <a16:creationId xmlns:a16="http://schemas.microsoft.com/office/drawing/2014/main" id="{894DB670-E01D-4C55-8465-702AE258A20E}"/>
                  </a:ext>
                </a:extLst>
              </p:cNvPr>
              <p:cNvSpPr txBox="1"/>
              <p:nvPr/>
            </p:nvSpPr>
            <p:spPr bwMode="auto">
              <a:xfrm>
                <a:off x="95250" y="1068388"/>
                <a:ext cx="5297488" cy="9604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𝑠𝐶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+1/(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𝑠𝐶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latin typeface="+mn-lt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4588" name="Object 12">
                <a:extLst>
                  <a:ext uri="{FF2B5EF4-FFF2-40B4-BE49-F238E27FC236}">
                    <a16:creationId xmlns:a16="http://schemas.microsoft.com/office/drawing/2014/main" id="{894DB670-E01D-4C55-8465-702AE258A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250" y="1068388"/>
                <a:ext cx="5297488" cy="9604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3">
            <a:extLst>
              <a:ext uri="{FF2B5EF4-FFF2-40B4-BE49-F238E27FC236}">
                <a16:creationId xmlns:a16="http://schemas.microsoft.com/office/drawing/2014/main" id="{44CB951D-E6E4-4AAA-A666-0373CF4883AC}"/>
              </a:ext>
            </a:extLst>
          </p:cNvPr>
          <p:cNvSpPr txBox="1">
            <a:spLocks noChangeArrowheads="1"/>
          </p:cNvSpPr>
          <p:nvPr/>
        </p:nvSpPr>
        <p:spPr>
          <a:xfrm>
            <a:off x="5380038" y="1295400"/>
            <a:ext cx="1201737" cy="55245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kern="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(10-19)</a:t>
            </a:r>
            <a:endParaRPr lang="zh-CN" altLang="en-US" sz="2400" kern="0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2">
            <a:extLst>
              <a:ext uri="{FF2B5EF4-FFF2-40B4-BE49-F238E27FC236}">
                <a16:creationId xmlns:a16="http://schemas.microsoft.com/office/drawing/2014/main" id="{689B1F0C-EB2E-4DC8-A823-A1D5E7F3B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606" y="113812"/>
            <a:ext cx="26828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2">
            <a:extLst>
              <a:ext uri="{FF2B5EF4-FFF2-40B4-BE49-F238E27FC236}">
                <a16:creationId xmlns:a16="http://schemas.microsoft.com/office/drawing/2014/main" id="{6DA71B76-87F2-4653-BEA3-8FBF42AA0B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7.3.2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锁相环的基本部件和数学模型</a:t>
            </a:r>
          </a:p>
        </p:txBody>
      </p:sp>
      <p:sp>
        <p:nvSpPr>
          <p:cNvPr id="25604" name="Text Box 10">
            <a:extLst>
              <a:ext uri="{FF2B5EF4-FFF2-40B4-BE49-F238E27FC236}">
                <a16:creationId xmlns:a16="http://schemas.microsoft.com/office/drawing/2014/main" id="{EED749B0-8BB1-4374-906A-26923729E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00313"/>
            <a:ext cx="3635375" cy="100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400" i="1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</a:t>
            </a:r>
            <a:r>
              <a:rPr lang="en-US" altLang="zh-CN" sz="2400" b="0" baseline="-25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和</a:t>
            </a:r>
            <a:r>
              <a:rPr lang="zh-CN" altLang="en-US" sz="2400" i="1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</a:t>
            </a:r>
            <a:r>
              <a:rPr lang="en-US" altLang="zh-CN" sz="2400" baseline="-25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是两个独立可调参数。对数频率特性如图：</a:t>
            </a:r>
            <a:endParaRPr lang="zh-CN" altLang="en-US" sz="2400" b="0" dirty="0">
              <a:solidFill>
                <a:srgbClr val="000000"/>
              </a:solidFill>
              <a:latin typeface="+mn-lt"/>
              <a:ea typeface="仿宋" panose="02010609060101010101" pitchFamily="49" charset="-122"/>
            </a:endParaRPr>
          </a:p>
        </p:txBody>
      </p:sp>
      <p:graphicFrame>
        <p:nvGraphicFramePr>
          <p:cNvPr id="25605" name="Object 2">
            <a:extLst>
              <a:ext uri="{FF2B5EF4-FFF2-40B4-BE49-F238E27FC236}">
                <a16:creationId xmlns:a16="http://schemas.microsoft.com/office/drawing/2014/main" id="{78498123-1901-4E2A-A71A-17F54F71B6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936662"/>
              </p:ext>
            </p:extLst>
          </p:nvPr>
        </p:nvGraphicFramePr>
        <p:xfrm>
          <a:off x="3635375" y="2492375"/>
          <a:ext cx="5365750" cy="338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4" name="SmartDraw" r:id="rId4" imgW="3419856" imgH="2752344" progId="">
                  <p:embed/>
                </p:oleObj>
              </mc:Choice>
              <mc:Fallback>
                <p:oleObj name="SmartDraw" r:id="rId4" imgW="3419856" imgH="275234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492375"/>
                        <a:ext cx="5365750" cy="33813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1">
            <a:extLst>
              <a:ext uri="{FF2B5EF4-FFF2-40B4-BE49-F238E27FC236}">
                <a16:creationId xmlns:a16="http://schemas.microsoft.com/office/drawing/2014/main" id="{D53F391A-2DB0-4248-82B0-D9C7082D3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" y="5911850"/>
            <a:ext cx="86709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当</a:t>
            </a:r>
            <a:r>
              <a:rPr lang="zh-CN" altLang="en-US" sz="2000" i="1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/>
              </a:rPr>
              <a:t>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/>
              </a:rPr>
              <a:t>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 时，</a:t>
            </a:r>
            <a:r>
              <a:rPr lang="en-US" altLang="zh-CN" sz="2000" i="1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 A</a:t>
            </a:r>
            <a:r>
              <a:rPr lang="en-US" altLang="zh-CN" sz="2000" kern="0" baseline="-25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0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en-US" altLang="zh-CN" sz="2000" i="1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en-US" altLang="zh-CN" sz="20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)(j</a:t>
            </a:r>
            <a:r>
              <a:rPr lang="en-US" altLang="zh-CN" sz="2000" i="1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/>
              </a:rPr>
              <a:t></a:t>
            </a:r>
            <a:r>
              <a:rPr lang="en-US" altLang="zh-CN" sz="20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=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R</a:t>
            </a:r>
            <a:r>
              <a:rPr lang="en-US" altLang="zh-CN" sz="2000" baseline="-25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/(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R</a:t>
            </a:r>
            <a:r>
              <a:rPr lang="en-US" altLang="zh-CN" sz="2000" baseline="-25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1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+R</a:t>
            </a:r>
            <a:r>
              <a:rPr lang="en-US" altLang="zh-CN" sz="2000" baseline="-25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就是比例作用。频率较高时，有相位超前校正的作用（由 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1+j</a:t>
            </a:r>
            <a:r>
              <a:rPr lang="zh-CN" altLang="en-US" sz="2000" i="1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/>
              </a:rPr>
              <a:t></a:t>
            </a:r>
            <a:r>
              <a:rPr lang="en-US" altLang="zh-CN" sz="2000" baseline="-25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sym typeface="Symbol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引起），有利于改善环路的稳定性。</a:t>
            </a:r>
            <a:endParaRPr lang="zh-CN" altLang="en-US" sz="2000" b="0" dirty="0">
              <a:solidFill>
                <a:srgbClr val="000000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845CF77-6599-416F-B0FC-8C5193A334EE}"/>
              </a:ext>
            </a:extLst>
          </p:cNvPr>
          <p:cNvSpPr txBox="1">
            <a:spLocks noChangeArrowheads="1"/>
          </p:cNvSpPr>
          <p:nvPr/>
        </p:nvSpPr>
        <p:spPr>
          <a:xfrm>
            <a:off x="6170613" y="2630488"/>
            <a:ext cx="2500312" cy="50006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李棠之 图</a:t>
            </a: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7-3-7</a:t>
            </a:r>
            <a:endParaRPr lang="zh-CN" altLang="en-US" sz="2400" kern="0" dirty="0">
              <a:solidFill>
                <a:srgbClr val="FF0000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E7F46B12-0373-486C-88A1-5234F010F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571500"/>
            <a:ext cx="7200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B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）无源比例积分滤波器（</a:t>
            </a:r>
            <a:r>
              <a:rPr lang="zh-CN" altLang="en-US" sz="2400" dirty="0">
                <a:solidFill>
                  <a:srgbClr val="C00000"/>
                </a:solidFill>
                <a:latin typeface="+mn-lt"/>
                <a:ea typeface="仿宋" panose="02010609060101010101" pitchFamily="49" charset="-122"/>
              </a:rPr>
              <a:t>超前滞后网络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9" name="Object 10">
                <a:extLst>
                  <a:ext uri="{FF2B5EF4-FFF2-40B4-BE49-F238E27FC236}">
                    <a16:creationId xmlns:a16="http://schemas.microsoft.com/office/drawing/2014/main" id="{CDA0902C-7F18-4935-863C-AF45B13D0997}"/>
                  </a:ext>
                </a:extLst>
              </p:cNvPr>
              <p:cNvSpPr txBox="1"/>
              <p:nvPr/>
            </p:nvSpPr>
            <p:spPr bwMode="auto">
              <a:xfrm>
                <a:off x="508000" y="989013"/>
                <a:ext cx="2503488" cy="7889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latin typeface="+mn-lt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5609" name="Object 10">
                <a:extLst>
                  <a:ext uri="{FF2B5EF4-FFF2-40B4-BE49-F238E27FC236}">
                    <a16:creationId xmlns:a16="http://schemas.microsoft.com/office/drawing/2014/main" id="{CDA0902C-7F18-4935-863C-AF45B13D0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000" y="989013"/>
                <a:ext cx="2503488" cy="7889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10" name="Object 5">
                <a:extLst>
                  <a:ext uri="{FF2B5EF4-FFF2-40B4-BE49-F238E27FC236}">
                    <a16:creationId xmlns:a16="http://schemas.microsoft.com/office/drawing/2014/main" id="{600C45D9-2178-45FF-BAA2-60EA37EFB71A}"/>
                  </a:ext>
                </a:extLst>
              </p:cNvPr>
              <p:cNvSpPr txBox="1"/>
              <p:nvPr/>
            </p:nvSpPr>
            <p:spPr bwMode="auto">
              <a:xfrm>
                <a:off x="965200" y="1943100"/>
                <a:ext cx="3046413" cy="3921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；　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dirty="0">
                  <a:latin typeface="+mn-lt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5610" name="Object 5">
                <a:extLst>
                  <a:ext uri="{FF2B5EF4-FFF2-40B4-BE49-F238E27FC236}">
                    <a16:creationId xmlns:a16="http://schemas.microsoft.com/office/drawing/2014/main" id="{600C45D9-2178-45FF-BAA2-60EA37EFB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5200" y="1943100"/>
                <a:ext cx="3046413" cy="3921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3">
            <a:extLst>
              <a:ext uri="{FF2B5EF4-FFF2-40B4-BE49-F238E27FC236}">
                <a16:creationId xmlns:a16="http://schemas.microsoft.com/office/drawing/2014/main" id="{D2C99506-548D-4EC0-AE74-A270C48A444B}"/>
              </a:ext>
            </a:extLst>
          </p:cNvPr>
          <p:cNvSpPr txBox="1">
            <a:spLocks noChangeArrowheads="1"/>
          </p:cNvSpPr>
          <p:nvPr/>
        </p:nvSpPr>
        <p:spPr>
          <a:xfrm>
            <a:off x="6071399" y="14605"/>
            <a:ext cx="2962995" cy="3445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srgbClr val="00B050"/>
                </a:solidFill>
                <a:latin typeface="+mn-lt"/>
                <a:ea typeface="仿宋" panose="02010609060101010101" pitchFamily="49" charset="-122"/>
              </a:rPr>
              <a:t>P274 </a:t>
            </a: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P294</a:t>
            </a:r>
            <a:r>
              <a:rPr lang="zh-CN" altLang="en-US" sz="24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      </a:t>
            </a:r>
            <a:r>
              <a:rPr lang="en-US" altLang="zh-CN" sz="2400" kern="0" dirty="0">
                <a:solidFill>
                  <a:schemeClr val="accent6"/>
                </a:solidFill>
                <a:latin typeface="+mn-lt"/>
                <a:ea typeface="仿宋" panose="02010609060101010101" pitchFamily="49" charset="-122"/>
              </a:rPr>
              <a:t>P303</a:t>
            </a:r>
            <a:endParaRPr lang="zh-CN" altLang="en-US" sz="2400" kern="0" dirty="0">
              <a:solidFill>
                <a:schemeClr val="accent6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CF4E35CE-C467-4106-B9DF-DF4778FBEB39}"/>
              </a:ext>
            </a:extLst>
          </p:cNvPr>
          <p:cNvSpPr txBox="1">
            <a:spLocks noChangeArrowheads="1"/>
          </p:cNvSpPr>
          <p:nvPr/>
        </p:nvSpPr>
        <p:spPr>
          <a:xfrm>
            <a:off x="3286125" y="1120775"/>
            <a:ext cx="1201738" cy="554038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kern="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(10-20)</a:t>
            </a:r>
            <a:endParaRPr lang="zh-CN" altLang="en-US" sz="2400" kern="0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B609E49-DD02-4CEA-821D-CAFF55AB181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7.3.2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锁相环的基本部件和数学模型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7" name="Object 6">
                <a:extLst>
                  <a:ext uri="{FF2B5EF4-FFF2-40B4-BE49-F238E27FC236}">
                    <a16:creationId xmlns:a16="http://schemas.microsoft.com/office/drawing/2014/main" id="{B6E2ED0C-11D0-4833-82DC-2222E9D5EFA2}"/>
                  </a:ext>
                </a:extLst>
              </p:cNvPr>
              <p:cNvSpPr txBox="1"/>
              <p:nvPr/>
            </p:nvSpPr>
            <p:spPr bwMode="auto">
              <a:xfrm>
                <a:off x="2765425" y="1541463"/>
                <a:ext cx="2016125" cy="7207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−(1+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>
                  <a:latin typeface="+mn-lt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6627" name="Object 6">
                <a:extLst>
                  <a:ext uri="{FF2B5EF4-FFF2-40B4-BE49-F238E27FC236}">
                    <a16:creationId xmlns:a16="http://schemas.microsoft.com/office/drawing/2014/main" id="{B6E2ED0C-11D0-4833-82DC-2222E9D5E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65425" y="1541463"/>
                <a:ext cx="2016125" cy="7207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17">
            <a:extLst>
              <a:ext uri="{FF2B5EF4-FFF2-40B4-BE49-F238E27FC236}">
                <a16:creationId xmlns:a16="http://schemas.microsoft.com/office/drawing/2014/main" id="{CF82720B-A89A-45DC-87EE-8565B79DC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642938"/>
            <a:ext cx="4000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C</a:t>
            </a:r>
            <a:r>
              <a:rPr lang="zh-CN" altLang="en-US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）有源比例积分滤波器</a:t>
            </a:r>
            <a:endParaRPr lang="zh-CN" altLang="en-US" sz="2400" b="0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11" name="Text Box 18">
            <a:extLst>
              <a:ext uri="{FF2B5EF4-FFF2-40B4-BE49-F238E27FC236}">
                <a16:creationId xmlns:a16="http://schemas.microsoft.com/office/drawing/2014/main" id="{333B6982-8A21-414F-8F1F-1639136A4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1071563"/>
            <a:ext cx="48577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由运放组成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,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当开环增益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A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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时，电路的传输函数为：</a:t>
            </a:r>
            <a:endParaRPr lang="zh-CN" altLang="en-US" sz="2400" b="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26630" name="Text Box 19">
            <a:extLst>
              <a:ext uri="{FF2B5EF4-FFF2-40B4-BE49-F238E27FC236}">
                <a16:creationId xmlns:a16="http://schemas.microsoft.com/office/drawing/2014/main" id="{BBC67695-CA36-4162-92CB-3F9A1720D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0938" y="1536700"/>
            <a:ext cx="5048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latin typeface="+mn-lt"/>
                <a:ea typeface="仿宋" panose="02010609060101010101" pitchFamily="49" charset="-122"/>
              </a:rPr>
              <a:t>C</a:t>
            </a:r>
          </a:p>
        </p:txBody>
      </p:sp>
      <p:sp>
        <p:nvSpPr>
          <p:cNvPr id="12" name="Text Box 1029">
            <a:extLst>
              <a:ext uri="{FF2B5EF4-FFF2-40B4-BE49-F238E27FC236}">
                <a16:creationId xmlns:a16="http://schemas.microsoft.com/office/drawing/2014/main" id="{A718B116-E57C-4046-8F69-3FE1AC6CF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86125"/>
            <a:ext cx="3311525" cy="401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对数频率特性：</a:t>
            </a:r>
          </a:p>
        </p:txBody>
      </p:sp>
      <p:sp>
        <p:nvSpPr>
          <p:cNvPr id="14" name="Text Box 1030">
            <a:extLst>
              <a:ext uri="{FF2B5EF4-FFF2-40B4-BE49-F238E27FC236}">
                <a16:creationId xmlns:a16="http://schemas.microsoft.com/office/drawing/2014/main" id="{58DAADFF-37D5-48DB-9A3A-E37AE08D9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25" y="4217988"/>
            <a:ext cx="3571875" cy="2309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负号对系统分析无影响，可以不考虑。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具有低通特性和比例作用。相频特性也有超前校正。</a:t>
            </a:r>
            <a:endParaRPr lang="en-US" altLang="zh-CN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</p:txBody>
      </p:sp>
      <p:graphicFrame>
        <p:nvGraphicFramePr>
          <p:cNvPr id="26633" name="Object 7">
            <a:extLst>
              <a:ext uri="{FF2B5EF4-FFF2-40B4-BE49-F238E27FC236}">
                <a16:creationId xmlns:a16="http://schemas.microsoft.com/office/drawing/2014/main" id="{CAABF879-E6EA-4FEC-B2DC-5FDABD31AE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549141"/>
              </p:ext>
            </p:extLst>
          </p:nvPr>
        </p:nvGraphicFramePr>
        <p:xfrm>
          <a:off x="1857375" y="3429000"/>
          <a:ext cx="3629025" cy="323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1" name="SmartDraw" r:id="rId4" imgW="2898648" imgH="2557272" progId="">
                  <p:embed/>
                </p:oleObj>
              </mc:Choice>
              <mc:Fallback>
                <p:oleObj name="SmartDraw" r:id="rId4" imgW="2898648" imgH="2557272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429000"/>
                        <a:ext cx="3629025" cy="3232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>
            <a:extLst>
              <a:ext uri="{FF2B5EF4-FFF2-40B4-BE49-F238E27FC236}">
                <a16:creationId xmlns:a16="http://schemas.microsoft.com/office/drawing/2014/main" id="{8582F36F-DA9E-45D8-9482-FCD84E6AB9BF}"/>
              </a:ext>
            </a:extLst>
          </p:cNvPr>
          <p:cNvSpPr txBox="1">
            <a:spLocks noChangeArrowheads="1"/>
          </p:cNvSpPr>
          <p:nvPr/>
        </p:nvSpPr>
        <p:spPr>
          <a:xfrm>
            <a:off x="3357563" y="3643313"/>
            <a:ext cx="2500312" cy="50006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李棠之 图</a:t>
            </a: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7-3-8</a:t>
            </a:r>
            <a:endParaRPr lang="zh-CN" altLang="en-US" sz="2400" kern="0" dirty="0">
              <a:solidFill>
                <a:srgbClr val="FF0000"/>
              </a:solidFill>
              <a:latin typeface="+mn-lt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35" name="Object 13">
                <a:extLst>
                  <a:ext uri="{FF2B5EF4-FFF2-40B4-BE49-F238E27FC236}">
                    <a16:creationId xmlns:a16="http://schemas.microsoft.com/office/drawing/2014/main" id="{21E31F39-0E2B-4987-9C96-B1C735CD9A7E}"/>
                  </a:ext>
                </a:extLst>
              </p:cNvPr>
              <p:cNvSpPr txBox="1"/>
              <p:nvPr/>
            </p:nvSpPr>
            <p:spPr bwMode="auto">
              <a:xfrm>
                <a:off x="2134394" y="2520950"/>
                <a:ext cx="1200150" cy="908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dirty="0">
                  <a:latin typeface="+mn-lt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6635" name="Object 13">
                <a:extLst>
                  <a:ext uri="{FF2B5EF4-FFF2-40B4-BE49-F238E27FC236}">
                    <a16:creationId xmlns:a16="http://schemas.microsoft.com/office/drawing/2014/main" id="{21E31F39-0E2B-4987-9C96-B1C735CD9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4394" y="2520950"/>
                <a:ext cx="1200150" cy="9080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Box 1029">
            <a:extLst>
              <a:ext uri="{FF2B5EF4-FFF2-40B4-BE49-F238E27FC236}">
                <a16:creationId xmlns:a16="http://schemas.microsoft.com/office/drawing/2014/main" id="{F8688584-C8D1-47F5-B41A-ADA5BDD24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2714625"/>
            <a:ext cx="1214438" cy="401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其中：</a:t>
            </a:r>
          </a:p>
        </p:txBody>
      </p:sp>
      <p:pic>
        <p:nvPicPr>
          <p:cNvPr id="26637" name="图片 16">
            <a:extLst>
              <a:ext uri="{FF2B5EF4-FFF2-40B4-BE49-F238E27FC236}">
                <a16:creationId xmlns:a16="http://schemas.microsoft.com/office/drawing/2014/main" id="{9E8CD0EE-3068-4C64-AFA6-38F18F654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333375"/>
            <a:ext cx="3074987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3">
            <a:extLst>
              <a:ext uri="{FF2B5EF4-FFF2-40B4-BE49-F238E27FC236}">
                <a16:creationId xmlns:a16="http://schemas.microsoft.com/office/drawing/2014/main" id="{312044F5-90BB-45BD-9553-3CB0C25EFB9A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9" y="2322513"/>
            <a:ext cx="2952328" cy="50006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srgbClr val="00B050"/>
                </a:solidFill>
                <a:latin typeface="+mn-lt"/>
                <a:ea typeface="仿宋" panose="02010609060101010101" pitchFamily="49" charset="-122"/>
              </a:rPr>
              <a:t>P274   </a:t>
            </a: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P294</a:t>
            </a:r>
            <a:r>
              <a:rPr lang="zh-CN" altLang="en-US" sz="24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    </a:t>
            </a:r>
            <a:r>
              <a:rPr lang="en-US" altLang="zh-CN" sz="2400" kern="0" dirty="0">
                <a:solidFill>
                  <a:schemeClr val="accent6"/>
                </a:solidFill>
                <a:latin typeface="+mn-lt"/>
                <a:ea typeface="仿宋" panose="02010609060101010101" pitchFamily="49" charset="-122"/>
              </a:rPr>
              <a:t>P303</a:t>
            </a:r>
            <a:endParaRPr lang="zh-CN" altLang="en-US" sz="2400" kern="0" dirty="0">
              <a:solidFill>
                <a:schemeClr val="accent6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12A15001-F131-44B1-8E8F-73495C06AFAF}"/>
              </a:ext>
            </a:extLst>
          </p:cNvPr>
          <p:cNvSpPr txBox="1">
            <a:spLocks noChangeArrowheads="1"/>
          </p:cNvSpPr>
          <p:nvPr/>
        </p:nvSpPr>
        <p:spPr>
          <a:xfrm>
            <a:off x="4868863" y="1616075"/>
            <a:ext cx="1201737" cy="55245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kern="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(10-21)</a:t>
            </a:r>
            <a:endParaRPr lang="zh-CN" altLang="en-US" sz="2400" kern="0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图片 3">
            <a:extLst>
              <a:ext uri="{FF2B5EF4-FFF2-40B4-BE49-F238E27FC236}">
                <a16:creationId xmlns:a16="http://schemas.microsoft.com/office/drawing/2014/main" id="{20FABC73-271A-4EA0-B78B-D99542FC0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513" y="2551113"/>
            <a:ext cx="5624512" cy="257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2">
            <a:extLst>
              <a:ext uri="{FF2B5EF4-FFF2-40B4-BE49-F238E27FC236}">
                <a16:creationId xmlns:a16="http://schemas.microsoft.com/office/drawing/2014/main" id="{8A9D92CC-DB3C-4335-AD65-6ED742B13E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85750" y="119063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7.3.2  </a:t>
            </a:r>
            <a:r>
              <a:rPr lang="zh-CN" altLang="en-US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锁相环的基本部件和数学模型</a:t>
            </a:r>
          </a:p>
        </p:txBody>
      </p:sp>
      <p:sp>
        <p:nvSpPr>
          <p:cNvPr id="3" name="Text Box 16">
            <a:extLst>
              <a:ext uri="{FF2B5EF4-FFF2-40B4-BE49-F238E27FC236}">
                <a16:creationId xmlns:a16="http://schemas.microsoft.com/office/drawing/2014/main" id="{AF7BB62C-DCD2-4475-94DE-1F715FD0D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144" y="2732730"/>
            <a:ext cx="3173412" cy="90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altLang="zh-CN" sz="2000" b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</a:t>
            </a:r>
            <a:r>
              <a:rPr lang="en-US" altLang="zh-CN" sz="2000" b="0" i="1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A</a:t>
            </a:r>
            <a:r>
              <a:rPr lang="en-US" altLang="zh-CN" sz="2000" b="0" baseline="-25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0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为增量系数，控制灵敏度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, 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单位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:  (</a:t>
            </a:r>
            <a:r>
              <a:rPr lang="en-US" altLang="zh-CN" sz="2000" dirty="0" err="1">
                <a:solidFill>
                  <a:srgbClr val="660066"/>
                </a:solidFill>
                <a:latin typeface="+mn-lt"/>
                <a:ea typeface="仿宋_GB2312" pitchFamily="49" charset="-122"/>
              </a:rPr>
              <a:t>rad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/s) ·V</a:t>
            </a:r>
          </a:p>
        </p:txBody>
      </p:sp>
      <p:sp>
        <p:nvSpPr>
          <p:cNvPr id="27653" name="Text Box 14">
            <a:extLst>
              <a:ext uri="{FF2B5EF4-FFF2-40B4-BE49-F238E27FC236}">
                <a16:creationId xmlns:a16="http://schemas.microsoft.com/office/drawing/2014/main" id="{2FC87F3B-ACF1-4D39-AED0-3746D67FD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1525588"/>
            <a:ext cx="8215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 dirty="0">
                <a:solidFill>
                  <a:srgbClr val="660066"/>
                </a:solidFill>
                <a:ea typeface="仿宋_GB2312" panose="02010609030101010101" pitchFamily="49" charset="-122"/>
              </a:rPr>
              <a:t>         </a:t>
            </a:r>
            <a:r>
              <a:rPr lang="zh-CN" altLang="en-US" sz="2000" dirty="0">
                <a:solidFill>
                  <a:srgbClr val="660066"/>
                </a:solidFill>
                <a:ea typeface="仿宋_GB2312" panose="02010609030101010101" pitchFamily="49" charset="-122"/>
              </a:rPr>
              <a:t>瞬时频率等于开环频率</a:t>
            </a:r>
            <a:r>
              <a:rPr lang="en-US" altLang="zh-CN" sz="2000" i="1" dirty="0">
                <a:solidFill>
                  <a:srgbClr val="660066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000" baseline="-25000" dirty="0">
                <a:solidFill>
                  <a:srgbClr val="660066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r</a:t>
            </a:r>
            <a:r>
              <a:rPr lang="zh-CN" altLang="en-US" sz="2000" dirty="0">
                <a:solidFill>
                  <a:srgbClr val="660066"/>
                </a:solidFill>
                <a:ea typeface="仿宋_GB2312" panose="02010609030101010101" pitchFamily="49" charset="-122"/>
              </a:rPr>
              <a:t>加上</a:t>
            </a:r>
            <a:r>
              <a:rPr lang="en-US" altLang="zh-CN" sz="2000" i="1" dirty="0" err="1">
                <a:solidFill>
                  <a:srgbClr val="660066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v</a:t>
            </a:r>
            <a:r>
              <a:rPr lang="en-US" altLang="zh-CN" sz="2000" baseline="-25000" dirty="0" err="1">
                <a:solidFill>
                  <a:srgbClr val="660066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c</a:t>
            </a:r>
            <a:r>
              <a:rPr lang="en-US" altLang="zh-CN" sz="2000" dirty="0">
                <a:solidFill>
                  <a:srgbClr val="660066"/>
                </a:solidFill>
                <a:ea typeface="仿宋_GB2312" panose="02010609030101010101" pitchFamily="49" charset="-122"/>
              </a:rPr>
              <a:t>(</a:t>
            </a:r>
            <a:r>
              <a:rPr lang="en-US" altLang="zh-CN" sz="2000" i="1" dirty="0">
                <a:solidFill>
                  <a:srgbClr val="660066"/>
                </a:solidFill>
                <a:ea typeface="仿宋_GB2312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660066"/>
                </a:solidFill>
                <a:ea typeface="仿宋_GB2312" panose="02010609030101010101" pitchFamily="49" charset="-122"/>
              </a:rPr>
              <a:t>)</a:t>
            </a:r>
            <a:r>
              <a:rPr lang="zh-CN" altLang="en-US" sz="2000" dirty="0">
                <a:solidFill>
                  <a:srgbClr val="660066"/>
                </a:solidFill>
                <a:ea typeface="仿宋_GB2312" panose="02010609030101010101" pitchFamily="49" charset="-122"/>
              </a:rPr>
              <a:t>引起的频差</a:t>
            </a:r>
            <a:r>
              <a:rPr lang="zh-CN" altLang="en-US" sz="2000" dirty="0">
                <a:solidFill>
                  <a:srgbClr val="660066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2000" i="1" dirty="0">
                <a:solidFill>
                  <a:srgbClr val="660066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000" baseline="-25000" dirty="0">
                <a:solidFill>
                  <a:srgbClr val="660066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v</a:t>
            </a:r>
            <a:endParaRPr lang="zh-CN" altLang="en-US" sz="2000" b="0" dirty="0">
              <a:solidFill>
                <a:srgbClr val="660066"/>
              </a:solidFill>
              <a:ea typeface="仿宋_GB2312" panose="02010609030101010101" pitchFamily="49" charset="-122"/>
            </a:endParaRPr>
          </a:p>
        </p:txBody>
      </p:sp>
      <p:sp>
        <p:nvSpPr>
          <p:cNvPr id="5" name="Text Box 13">
            <a:extLst>
              <a:ext uri="{FF2B5EF4-FFF2-40B4-BE49-F238E27FC236}">
                <a16:creationId xmlns:a16="http://schemas.microsoft.com/office/drawing/2014/main" id="{28C9A69D-7909-4DF8-84D6-975EBE28B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514350"/>
            <a:ext cx="84978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(3)  </a:t>
            </a:r>
            <a:r>
              <a:rPr lang="zh-CN" altLang="en-US" sz="2400" kern="0" dirty="0">
                <a:solidFill>
                  <a:srgbClr val="660066"/>
                </a:solidFill>
                <a:ea typeface="仿宋_GB2312" pitchFamily="49" charset="-122"/>
              </a:rPr>
              <a:t>部件三</a:t>
            </a:r>
            <a:r>
              <a:rPr lang="en-US" altLang="zh-CN" sz="2400" kern="0" dirty="0">
                <a:solidFill>
                  <a:srgbClr val="660066"/>
                </a:solidFill>
                <a:ea typeface="仿宋_GB2312" pitchFamily="49" charset="-122"/>
              </a:rPr>
              <a:t>——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压控振荡器 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VCO </a:t>
            </a:r>
            <a:r>
              <a:rPr lang="en-US" altLang="zh-CN" sz="2400" b="1" dirty="0">
                <a:solidFill>
                  <a:srgbClr val="00B050"/>
                </a:solidFill>
                <a:ea typeface="仿宋_GB2312" panose="02010609030101010101" pitchFamily="49" charset="-122"/>
              </a:rPr>
              <a:t>P273    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仿宋_GB2312" pitchFamily="49" charset="-122"/>
              </a:rPr>
              <a:t>P293  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    P302</a:t>
            </a: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       </a:t>
            </a:r>
            <a:r>
              <a:rPr lang="en-US" altLang="zh-CN" sz="2400" dirty="0">
                <a:solidFill>
                  <a:srgbClr val="003300"/>
                </a:solidFill>
                <a:latin typeface="+mn-lt"/>
                <a:ea typeface="仿宋_GB2312" pitchFamily="49" charset="-122"/>
              </a:rPr>
              <a:t> </a:t>
            </a:r>
            <a:r>
              <a:rPr lang="en-US" altLang="zh-CN" sz="2000" dirty="0">
                <a:solidFill>
                  <a:srgbClr val="003300"/>
                </a:solidFill>
                <a:latin typeface="+mn-lt"/>
                <a:ea typeface="仿宋_GB2312" pitchFamily="49" charset="-122"/>
              </a:rPr>
              <a:t>VCO </a:t>
            </a:r>
            <a:r>
              <a:rPr lang="zh-CN" altLang="en-US" sz="2000" dirty="0">
                <a:solidFill>
                  <a:srgbClr val="003300"/>
                </a:solidFill>
                <a:latin typeface="+mn-lt"/>
                <a:ea typeface="仿宋_GB2312" pitchFamily="49" charset="-122"/>
              </a:rPr>
              <a:t>是电压－频率变换电路，振荡频率随控制电压</a:t>
            </a:r>
            <a:r>
              <a:rPr lang="en-US" altLang="zh-CN" sz="2000" i="1" dirty="0" err="1">
                <a:solidFill>
                  <a:srgbClr val="003300"/>
                </a:solidFill>
                <a:latin typeface="+mn-lt"/>
                <a:ea typeface="仿宋_GB2312" pitchFamily="49" charset="-122"/>
              </a:rPr>
              <a:t>v</a:t>
            </a:r>
            <a:r>
              <a:rPr lang="en-US" altLang="zh-CN" sz="2000" baseline="-25000" dirty="0" err="1">
                <a:solidFill>
                  <a:srgbClr val="003300"/>
                </a:solidFill>
                <a:latin typeface="+mn-lt"/>
                <a:ea typeface="仿宋_GB2312" pitchFamily="49" charset="-122"/>
              </a:rPr>
              <a:t>c</a:t>
            </a:r>
            <a:r>
              <a:rPr lang="en-US" altLang="zh-CN" sz="2000" dirty="0">
                <a:solidFill>
                  <a:srgbClr val="003300"/>
                </a:solidFill>
                <a:latin typeface="+mn-lt"/>
                <a:ea typeface="仿宋_GB2312" pitchFamily="49" charset="-122"/>
              </a:rPr>
              <a:t>(</a:t>
            </a:r>
            <a:r>
              <a:rPr lang="en-US" altLang="zh-CN" sz="2000" i="1" dirty="0">
                <a:solidFill>
                  <a:srgbClr val="003300"/>
                </a:solidFill>
                <a:latin typeface="+mn-lt"/>
                <a:ea typeface="仿宋_GB2312" pitchFamily="49" charset="-122"/>
              </a:rPr>
              <a:t>t</a:t>
            </a:r>
            <a:r>
              <a:rPr lang="en-US" altLang="zh-CN" sz="2000" dirty="0">
                <a:solidFill>
                  <a:srgbClr val="003300"/>
                </a:solidFill>
                <a:latin typeface="+mn-lt"/>
                <a:ea typeface="仿宋_GB2312" pitchFamily="49" charset="-122"/>
              </a:rPr>
              <a:t>)  </a:t>
            </a:r>
            <a:r>
              <a:rPr lang="zh-CN" altLang="en-US" sz="2000" dirty="0">
                <a:solidFill>
                  <a:srgbClr val="003300"/>
                </a:solidFill>
                <a:latin typeface="+mn-lt"/>
                <a:ea typeface="仿宋_GB2312" pitchFamily="49" charset="-122"/>
              </a:rPr>
              <a:t>在一定范围内线性变化。</a:t>
            </a:r>
          </a:p>
        </p:txBody>
      </p:sp>
      <p:sp>
        <p:nvSpPr>
          <p:cNvPr id="11" name="Text Box 19">
            <a:extLst>
              <a:ext uri="{FF2B5EF4-FFF2-40B4-BE49-F238E27FC236}">
                <a16:creationId xmlns:a16="http://schemas.microsoft.com/office/drawing/2014/main" id="{3C1A68E7-8CD5-49C5-B05E-99F1FD971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5100638"/>
            <a:ext cx="87868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b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       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实际应用中，线性控制范围是有限的，超过这个范围，控制灵敏度下降。 </a:t>
            </a:r>
            <a:endParaRPr lang="zh-CN" altLang="en-US" sz="2000" b="0" dirty="0">
              <a:solidFill>
                <a:srgbClr val="660066"/>
              </a:solidFill>
              <a:latin typeface="+mn-lt"/>
              <a:ea typeface="仿宋_GB2312" pitchFamily="49" charset="-122"/>
            </a:endParaRPr>
          </a:p>
          <a:p>
            <a:pPr eaLnBrk="1" hangingPunct="1">
              <a:defRPr/>
            </a:pP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   在鉴相器中，是相位对输出起作用，所以瞬时相位为：</a:t>
            </a:r>
            <a:endParaRPr lang="zh-CN" altLang="en-US" sz="2000" b="0" dirty="0">
              <a:solidFill>
                <a:srgbClr val="660066"/>
              </a:solidFill>
              <a:latin typeface="+mn-lt"/>
              <a:ea typeface="仿宋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7" name="Object 7">
                <a:extLst>
                  <a:ext uri="{FF2B5EF4-FFF2-40B4-BE49-F238E27FC236}">
                    <a16:creationId xmlns:a16="http://schemas.microsoft.com/office/drawing/2014/main" id="{11AF0DB7-64F9-4DB1-BE61-75BF80522DB4}"/>
                  </a:ext>
                </a:extLst>
              </p:cNvPr>
              <p:cNvSpPr txBox="1"/>
              <p:nvPr/>
            </p:nvSpPr>
            <p:spPr bwMode="auto">
              <a:xfrm>
                <a:off x="1763713" y="5788025"/>
                <a:ext cx="4044950" cy="781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657" name="Object 7">
                <a:extLst>
                  <a:ext uri="{FF2B5EF4-FFF2-40B4-BE49-F238E27FC236}">
                    <a16:creationId xmlns:a16="http://schemas.microsoft.com/office/drawing/2014/main" id="{11AF0DB7-64F9-4DB1-BE61-75BF80522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3713" y="5788025"/>
                <a:ext cx="4044950" cy="7810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3">
            <a:extLst>
              <a:ext uri="{FF2B5EF4-FFF2-40B4-BE49-F238E27FC236}">
                <a16:creationId xmlns:a16="http://schemas.microsoft.com/office/drawing/2014/main" id="{BB29EB8F-DBF7-416B-84D3-10B8A9A1F7DC}"/>
              </a:ext>
            </a:extLst>
          </p:cNvPr>
          <p:cNvSpPr txBox="1">
            <a:spLocks noChangeArrowheads="1"/>
          </p:cNvSpPr>
          <p:nvPr/>
        </p:nvSpPr>
        <p:spPr>
          <a:xfrm>
            <a:off x="5940153" y="2574925"/>
            <a:ext cx="2824436" cy="5000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srgbClr val="00B050"/>
                </a:solidFill>
                <a:ea typeface="仿宋_GB2312" panose="02010609030101010101" pitchFamily="49" charset="-122"/>
              </a:rPr>
              <a:t>P273    </a:t>
            </a: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仿宋_GB2312" pitchFamily="49" charset="-122"/>
              </a:rPr>
              <a:t>P293     </a:t>
            </a:r>
            <a:r>
              <a:rPr lang="en-US" altLang="zh-CN" sz="2400" kern="0" dirty="0">
                <a:solidFill>
                  <a:schemeClr val="accent6"/>
                </a:solidFill>
                <a:latin typeface="+mn-lt"/>
                <a:ea typeface="仿宋_GB2312" pitchFamily="49" charset="-122"/>
              </a:rPr>
              <a:t>P302 </a:t>
            </a:r>
            <a:endParaRPr lang="zh-CN" altLang="en-US" sz="2400" kern="0" dirty="0">
              <a:solidFill>
                <a:schemeClr val="accent6"/>
              </a:solidFill>
              <a:latin typeface="+mn-lt"/>
              <a:ea typeface="仿宋_GB2312" pitchFamily="49" charset="-122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69D8F3E7-4853-4AEA-B210-590750F7EFC4}"/>
              </a:ext>
            </a:extLst>
          </p:cNvPr>
          <p:cNvSpPr txBox="1">
            <a:spLocks noChangeArrowheads="1"/>
          </p:cNvSpPr>
          <p:nvPr/>
        </p:nvSpPr>
        <p:spPr>
          <a:xfrm>
            <a:off x="5868145" y="1997340"/>
            <a:ext cx="1368152" cy="55245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kern="0" dirty="0">
                <a:solidFill>
                  <a:srgbClr val="0000FF"/>
                </a:solidFill>
                <a:latin typeface="+mn-lt"/>
                <a:ea typeface="仿宋_GB2312" pitchFamily="49" charset="-122"/>
              </a:rPr>
              <a:t>(10-16)</a:t>
            </a:r>
            <a:endParaRPr lang="zh-CN" altLang="en-US" sz="2400" kern="0" dirty="0">
              <a:solidFill>
                <a:srgbClr val="0000FF"/>
              </a:solidFill>
              <a:latin typeface="+mn-lt"/>
              <a:ea typeface="仿宋_GB2312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1E64D62-8114-4274-A4AE-6CC23AE88069}"/>
              </a:ext>
            </a:extLst>
          </p:cNvPr>
          <p:cNvSpPr/>
          <p:nvPr/>
        </p:nvSpPr>
        <p:spPr>
          <a:xfrm>
            <a:off x="4932040" y="3205491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i="1" dirty="0">
                <a:solidFill>
                  <a:srgbClr val="660066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1800" baseline="-25000" dirty="0">
                <a:solidFill>
                  <a:srgbClr val="660066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r</a:t>
            </a:r>
            <a:endParaRPr lang="zh-CN" altLang="en-US" sz="18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CF27597-E712-48E4-AC3F-0EB4A0BAF29C}"/>
              </a:ext>
            </a:extLst>
          </p:cNvPr>
          <p:cNvSpPr/>
          <p:nvPr/>
        </p:nvSpPr>
        <p:spPr bwMode="auto">
          <a:xfrm>
            <a:off x="4666330" y="3231892"/>
            <a:ext cx="265710" cy="34293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zh-CN" altLang="en-US" sz="2800" b="1" i="0" u="none" strike="noStrike" cap="none" normalizeH="0" baseline="0" dirty="0">
              <a:ln>
                <a:noFill/>
              </a:ln>
              <a:solidFill>
                <a:srgbClr val="3366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1CDE1C-29EE-40CC-88B5-31CB9FDC267B}"/>
              </a:ext>
            </a:extLst>
          </p:cNvPr>
          <p:cNvSpPr/>
          <p:nvPr/>
        </p:nvSpPr>
        <p:spPr>
          <a:xfrm>
            <a:off x="1366461" y="1959101"/>
            <a:ext cx="47897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0000FF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baseline="-25000" dirty="0">
                <a:solidFill>
                  <a:srgbClr val="0000FF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o</a:t>
            </a:r>
            <a:r>
              <a:rPr lang="en-US" altLang="zh-CN" dirty="0">
                <a:solidFill>
                  <a:srgbClr val="0000FF"/>
                </a:solidFill>
                <a:ea typeface="仿宋_GB2312" pitchFamily="49" charset="-12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仿宋_GB2312" pitchFamily="49" charset="-122"/>
              </a:rPr>
              <a:t>t</a:t>
            </a:r>
            <a:r>
              <a:rPr lang="en-US" altLang="zh-CN" dirty="0">
                <a:solidFill>
                  <a:srgbClr val="0000FF"/>
                </a:solidFill>
                <a:ea typeface="仿宋_GB2312" pitchFamily="49" charset="-122"/>
              </a:rPr>
              <a:t>)</a:t>
            </a:r>
            <a:r>
              <a:rPr lang="en-US" altLang="zh-CN" baseline="-25000" dirty="0">
                <a:solidFill>
                  <a:srgbClr val="0000FF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=</a:t>
            </a:r>
            <a:r>
              <a:rPr lang="en-US" altLang="zh-CN" baseline="-25000" dirty="0">
                <a:solidFill>
                  <a:srgbClr val="0000FF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r</a:t>
            </a:r>
            <a:r>
              <a:rPr lang="en-US" altLang="zh-CN" i="1" dirty="0">
                <a:solidFill>
                  <a:srgbClr val="0000FF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+</a:t>
            </a:r>
            <a:r>
              <a:rPr lang="en-US" altLang="zh-CN" dirty="0">
                <a:solidFill>
                  <a:srgbClr val="0000FF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</a:t>
            </a:r>
            <a:r>
              <a:rPr lang="en-US" altLang="zh-CN" i="1" dirty="0">
                <a:solidFill>
                  <a:srgbClr val="0000FF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 =</a:t>
            </a:r>
            <a:r>
              <a:rPr lang="en-US" altLang="zh-CN" baseline="-25000" dirty="0">
                <a:solidFill>
                  <a:srgbClr val="0000FF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r</a:t>
            </a:r>
            <a:r>
              <a:rPr lang="en-US" altLang="zh-CN" i="1" dirty="0">
                <a:solidFill>
                  <a:srgbClr val="0000FF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+A</a:t>
            </a:r>
            <a:r>
              <a:rPr lang="en-US" altLang="zh-CN" baseline="-25000" dirty="0">
                <a:solidFill>
                  <a:srgbClr val="0000FF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⋅</a:t>
            </a:r>
            <a:r>
              <a:rPr lang="en-US" altLang="zh-CN" i="1" dirty="0">
                <a:solidFill>
                  <a:srgbClr val="0000FF"/>
                </a:solidFill>
                <a:ea typeface="仿宋_GB2312" pitchFamily="49" charset="-122"/>
              </a:rPr>
              <a:t> </a:t>
            </a:r>
            <a:r>
              <a:rPr lang="en-US" altLang="zh-CN" i="1" dirty="0" err="1">
                <a:solidFill>
                  <a:srgbClr val="0000FF"/>
                </a:solidFill>
                <a:ea typeface="仿宋_GB2312" pitchFamily="49" charset="-122"/>
              </a:rPr>
              <a:t>v</a:t>
            </a:r>
            <a:r>
              <a:rPr lang="en-US" altLang="zh-CN" baseline="-25000" dirty="0" err="1">
                <a:solidFill>
                  <a:srgbClr val="0000FF"/>
                </a:solidFill>
                <a:ea typeface="仿宋_GB2312" pitchFamily="49" charset="-122"/>
              </a:rPr>
              <a:t>c</a:t>
            </a:r>
            <a:r>
              <a:rPr lang="en-US" altLang="zh-CN" dirty="0">
                <a:solidFill>
                  <a:srgbClr val="0000FF"/>
                </a:solidFill>
                <a:ea typeface="仿宋_GB2312" pitchFamily="49" charset="-12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仿宋_GB2312" pitchFamily="49" charset="-122"/>
              </a:rPr>
              <a:t>t</a:t>
            </a:r>
            <a:r>
              <a:rPr lang="en-US" altLang="zh-CN" dirty="0">
                <a:solidFill>
                  <a:srgbClr val="0000FF"/>
                </a:solidFill>
                <a:ea typeface="仿宋_GB2312" pitchFamily="49" charset="-122"/>
              </a:rPr>
              <a:t>) 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9E815D3-C07B-421E-B9D4-B873B784C08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7.3.2  </a:t>
            </a:r>
            <a:r>
              <a:rPr lang="zh-CN" altLang="en-US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锁相环的基本部件和数学模型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Object 3">
                <a:extLst>
                  <a:ext uri="{FF2B5EF4-FFF2-40B4-BE49-F238E27FC236}">
                    <a16:creationId xmlns:a16="http://schemas.microsoft.com/office/drawing/2014/main" id="{A11B4F59-4863-4E80-A5AE-2BAF00DE9921}"/>
                  </a:ext>
                </a:extLst>
              </p:cNvPr>
              <p:cNvSpPr txBox="1"/>
              <p:nvPr/>
            </p:nvSpPr>
            <p:spPr bwMode="auto">
              <a:xfrm>
                <a:off x="2263775" y="1628775"/>
                <a:ext cx="3863975" cy="8953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i="1" dirty="0" smtClean="0">
                          <a:solidFill>
                            <a:srgbClr val="660066"/>
                          </a:solidFill>
                          <a:ea typeface="仿宋_GB2312" panose="02010609030101010101" pitchFamily="49" charset="-122"/>
                          <a:sym typeface="Symbol" panose="05050102010706020507" pitchFamily="18" charset="2"/>
                        </a:rPr>
                        <m:t></m:t>
                      </m:r>
                      <m:r>
                        <m:rPr>
                          <m:nor/>
                        </m:rPr>
                        <a:rPr lang="en-US" altLang="zh-CN" baseline="-25000" dirty="0" smtClean="0">
                          <a:solidFill>
                            <a:srgbClr val="660066"/>
                          </a:solidFill>
                          <a:ea typeface="仿宋_GB2312" panose="02010609030101010101" pitchFamily="49" charset="-122"/>
                          <a:sym typeface="Symbol" panose="05050102010706020507" pitchFamily="18" charset="2"/>
                        </a:rPr>
                        <m:t>o</m:t>
                      </m:r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srgbClr val="660066"/>
                          </a:solidFill>
                          <a:ea typeface="仿宋_GB2312" panose="02010609030101010101" pitchFamily="49" charset="-122"/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i="1" dirty="0" smtClean="0">
                          <a:solidFill>
                            <a:srgbClr val="660066"/>
                          </a:solidFill>
                          <a:ea typeface="仿宋_GB2312" panose="02010609030101010101" pitchFamily="49" charset="-122"/>
                          <a:sym typeface="Symbol" panose="05050102010706020507" pitchFamily="18" charset="2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srgbClr val="660066"/>
                          </a:solidFill>
                          <a:ea typeface="仿宋_GB2312" panose="02010609030101010101" pitchFamily="49" charset="-122"/>
                          <a:sym typeface="Symbol" panose="05050102010706020507" pitchFamily="18" charset="2"/>
                        </a:rPr>
                        <m:t>)</m:t>
                      </m:r>
                      <m:r>
                        <a:rPr lang="zh-CN" altLang="en-US" i="1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660066"/>
                          </a:solidFill>
                          <a:ea typeface="仿宋_GB2312" panose="02010609030101010101" pitchFamily="49" charset="-122"/>
                          <a:sym typeface="Symbol" panose="05050102010706020507" pitchFamily="18" charset="2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zh-CN" baseline="-25000" dirty="0">
                          <a:solidFill>
                            <a:srgbClr val="660066"/>
                          </a:solidFill>
                          <a:ea typeface="仿宋_GB2312" panose="02010609030101010101" pitchFamily="49" charset="-122"/>
                          <a:sym typeface="Symbol" panose="05050102010706020507" pitchFamily="18" charset="2"/>
                        </a:rPr>
                        <m:t>0</m:t>
                      </m:r>
                      <m:nary>
                        <m:naryPr>
                          <m:ctrlPr>
                            <a:rPr lang="zh-CN" altLang="en-US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660066"/>
                              </a:solidFill>
                              <a:ea typeface="仿宋_GB2312" panose="02010609030101010101" pitchFamily="49" charset="-122"/>
                              <a:sym typeface="Symbol" panose="05050102010706020507" pitchFamily="18" charset="2"/>
                            </a:rPr>
                            <m:t>t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</a:rPr>
                            <m:t>v</m:t>
                          </m:r>
                          <m:r>
                            <m:rPr>
                              <m:nor/>
                            </m:rPr>
                            <a:rPr lang="en-US" altLang="zh-CN" baseline="-25000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zh-CN" altLang="en-US" i="1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  <a:sym typeface="Symbol" panose="05050102010706020507" pitchFamily="18" charset="2"/>
                            </a:rPr>
                            <m:t>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</a:rPr>
                            <m:t>)</m:t>
                          </m:r>
                          <m:r>
                            <a:rPr lang="zh-CN" altLang="en-US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zh-CN" altLang="en-US" i="1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  <a:sym typeface="Symbol" panose="05050102010706020507" pitchFamily="18" charset="2"/>
                            </a:rPr>
                            <m:t></m:t>
                          </m:r>
                        </m:e>
                      </m:nary>
                      <m:r>
                        <a:rPr lang="zh-CN" altLang="en-US" i="1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660066"/>
                          </a:solidFill>
                          <a:ea typeface="仿宋_GB2312" panose="02010609030101010101" pitchFamily="49" charset="-122"/>
                          <a:sym typeface="Symbol" panose="05050102010706020507" pitchFamily="18" charset="2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zh-CN" baseline="-25000" dirty="0">
                          <a:solidFill>
                            <a:srgbClr val="660066"/>
                          </a:solidFill>
                          <a:ea typeface="仿宋_GB2312" panose="02010609030101010101" pitchFamily="49" charset="-122"/>
                          <a:sym typeface="Symbol" panose="05050102010706020507" pitchFamily="18" charset="2"/>
                        </a:rPr>
                        <m:t>0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</a:rPr>
                            <m:t>v</m:t>
                          </m:r>
                          <m:r>
                            <m:rPr>
                              <m:nor/>
                            </m:rPr>
                            <a:rPr lang="en-US" altLang="zh-CN" baseline="-25000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</a:rPr>
                            <m:t>p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28675" name="Object 3">
                <a:extLst>
                  <a:ext uri="{FF2B5EF4-FFF2-40B4-BE49-F238E27FC236}">
                    <a16:creationId xmlns:a16="http://schemas.microsoft.com/office/drawing/2014/main" id="{A11B4F59-4863-4E80-A5AE-2BAF00DE9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3775" y="1628775"/>
                <a:ext cx="3863975" cy="895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8">
            <a:extLst>
              <a:ext uri="{FF2B5EF4-FFF2-40B4-BE49-F238E27FC236}">
                <a16:creationId xmlns:a16="http://schemas.microsoft.com/office/drawing/2014/main" id="{7C9ECFA4-36E3-4B5A-88C7-330E15CC9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571500"/>
            <a:ext cx="7777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而已知压控振荡器的输出信号为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[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即式（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10-13a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）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]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：</a:t>
            </a:r>
            <a:endParaRPr lang="zh-CN" altLang="en-US" sz="2400" b="0" dirty="0">
              <a:solidFill>
                <a:srgbClr val="660066"/>
              </a:solidFill>
              <a:latin typeface="+mn-lt"/>
              <a:ea typeface="仿宋_GB2312" pitchFamily="49" charset="-122"/>
            </a:endParaRPr>
          </a:p>
        </p:txBody>
      </p:sp>
      <p:sp>
        <p:nvSpPr>
          <p:cNvPr id="7" name="Text Box 13">
            <a:extLst>
              <a:ext uri="{FF2B5EF4-FFF2-40B4-BE49-F238E27FC236}">
                <a16:creationId xmlns:a16="http://schemas.microsoft.com/office/drawing/2014/main" id="{5441F152-FC7D-4097-A928-EBF660E34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471863"/>
            <a:ext cx="7345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可得 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VCO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的数学模型：</a:t>
            </a:r>
          </a:p>
        </p:txBody>
      </p:sp>
      <p:sp>
        <p:nvSpPr>
          <p:cNvPr id="8" name="Text Box 15">
            <a:extLst>
              <a:ext uri="{FF2B5EF4-FFF2-40B4-BE49-F238E27FC236}">
                <a16:creationId xmlns:a16="http://schemas.microsoft.com/office/drawing/2014/main" id="{7EA7C43D-1E59-46E4-B629-B3E85837C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686425"/>
            <a:ext cx="8643938" cy="8947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   1/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P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是积分因子，是相位和角频率的积分关系形成的。</a:t>
            </a:r>
          </a:p>
          <a:p>
            <a:pPr eaLnBrk="1" hangingPunct="1"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   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VCO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是锁相环路中的固有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仿宋_GB2312" pitchFamily="49" charset="-122"/>
              </a:rPr>
              <a:t>积分环节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，在环路中起重要作用。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2E9FC13D-122F-4CF4-8743-7C9F261BF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2472540"/>
            <a:ext cx="5786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其中，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1/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p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为积分因子或积分算子。</a:t>
            </a:r>
            <a:endParaRPr lang="zh-CN" altLang="en-US" sz="2400" b="0" dirty="0">
              <a:solidFill>
                <a:srgbClr val="660066"/>
              </a:solidFill>
              <a:latin typeface="+mn-lt"/>
              <a:ea typeface="仿宋_GB2312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E2A5BC8-D557-48E4-A3F3-D6F7F1B02622}"/>
              </a:ext>
            </a:extLst>
          </p:cNvPr>
          <p:cNvSpPr/>
          <p:nvPr/>
        </p:nvSpPr>
        <p:spPr>
          <a:xfrm>
            <a:off x="1423988" y="929807"/>
            <a:ext cx="7505700" cy="5629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i="1" dirty="0" err="1">
                <a:solidFill>
                  <a:srgbClr val="0000FF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v</a:t>
            </a:r>
            <a:r>
              <a:rPr lang="en-US" altLang="zh-CN" baseline="-25000" dirty="0" err="1">
                <a:solidFill>
                  <a:srgbClr val="0000FF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o</a:t>
            </a:r>
            <a:r>
              <a:rPr lang="en-US" altLang="zh-CN" dirty="0">
                <a:solidFill>
                  <a:srgbClr val="0000FF"/>
                </a:solidFill>
                <a:ea typeface="仿宋_GB2312" panose="02010609030101010101" pitchFamily="49" charset="-122"/>
                <a:sym typeface="Wingdings" panose="05000000000000000000" pitchFamily="2" charset="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仿宋_GB2312" panose="02010609030101010101" pitchFamily="49" charset="-122"/>
                <a:sym typeface="Wingdings" panose="05000000000000000000" pitchFamily="2" charset="2"/>
              </a:rPr>
              <a:t>t</a:t>
            </a:r>
            <a:r>
              <a:rPr lang="en-US" altLang="zh-CN" dirty="0">
                <a:solidFill>
                  <a:srgbClr val="0000FF"/>
                </a:solidFill>
                <a:ea typeface="仿宋_GB2312" panose="02010609030101010101" pitchFamily="49" charset="-122"/>
                <a:sym typeface="Wingdings" panose="05000000000000000000" pitchFamily="2" charset="2"/>
              </a:rPr>
              <a:t>)=</a:t>
            </a:r>
            <a:r>
              <a:rPr lang="en-US" altLang="zh-CN" i="1" dirty="0">
                <a:solidFill>
                  <a:srgbClr val="0000FF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i="1" dirty="0" err="1">
                <a:solidFill>
                  <a:srgbClr val="0000FF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V</a:t>
            </a:r>
            <a:r>
              <a:rPr lang="en-US" altLang="zh-CN" baseline="-25000" dirty="0" err="1">
                <a:solidFill>
                  <a:srgbClr val="0000FF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om</a:t>
            </a:r>
            <a:r>
              <a:rPr lang="en-US" altLang="zh-CN" dirty="0" err="1">
                <a:solidFill>
                  <a:srgbClr val="0000FF"/>
                </a:solidFill>
                <a:ea typeface="仿宋_GB2312" panose="02010609030101010101" pitchFamily="49" charset="-122"/>
                <a:sym typeface="Wingdings" panose="05000000000000000000" pitchFamily="2" charset="2"/>
              </a:rPr>
              <a:t>sin</a:t>
            </a:r>
            <a:r>
              <a:rPr lang="en-US" altLang="zh-CN" dirty="0">
                <a:solidFill>
                  <a:srgbClr val="0000FF"/>
                </a:solidFill>
                <a:ea typeface="仿宋_GB2312" panose="02010609030101010101" pitchFamily="49" charset="-122"/>
                <a:sym typeface="Wingdings" panose="05000000000000000000" pitchFamily="2" charset="2"/>
              </a:rPr>
              <a:t>[</a:t>
            </a:r>
            <a:r>
              <a:rPr lang="en-US" altLang="zh-CN" i="1" dirty="0">
                <a:solidFill>
                  <a:srgbClr val="0000FF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baseline="-25000" dirty="0" err="1">
                <a:solidFill>
                  <a:srgbClr val="0000FF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o</a:t>
            </a:r>
            <a:r>
              <a:rPr lang="en-US" altLang="zh-CN" i="1" dirty="0" err="1">
                <a:solidFill>
                  <a:srgbClr val="0000FF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t</a:t>
            </a:r>
            <a:r>
              <a:rPr lang="en-US" altLang="zh-CN" i="1" dirty="0">
                <a:solidFill>
                  <a:srgbClr val="0000FF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+</a:t>
            </a:r>
            <a:r>
              <a:rPr lang="en-US" altLang="zh-CN" i="1" dirty="0">
                <a:solidFill>
                  <a:srgbClr val="0000FF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baseline="-25000" dirty="0">
                <a:solidFill>
                  <a:srgbClr val="0000FF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o</a:t>
            </a:r>
            <a:r>
              <a:rPr lang="en-US" altLang="zh-CN" dirty="0">
                <a:solidFill>
                  <a:srgbClr val="0000FF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00FF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)</a:t>
            </a:r>
            <a:r>
              <a:rPr lang="en-US" altLang="zh-CN" dirty="0">
                <a:solidFill>
                  <a:srgbClr val="0000FF"/>
                </a:solidFill>
                <a:ea typeface="仿宋_GB2312" panose="02010609030101010101" pitchFamily="49" charset="-122"/>
                <a:sym typeface="Wingdings" panose="05000000000000000000" pitchFamily="2" charset="2"/>
              </a:rPr>
              <a:t>]     </a:t>
            </a:r>
            <a:r>
              <a:rPr lang="en-US" altLang="zh-CN" kern="0" dirty="0">
                <a:solidFill>
                  <a:srgbClr val="C00000"/>
                </a:solidFill>
                <a:ea typeface="仿宋_GB2312" pitchFamily="49" charset="-122"/>
              </a:rPr>
              <a:t>(10-13a)</a:t>
            </a:r>
          </a:p>
        </p:txBody>
      </p:sp>
      <p:pic>
        <p:nvPicPr>
          <p:cNvPr id="28682" name="图片 12">
            <a:extLst>
              <a:ext uri="{FF2B5EF4-FFF2-40B4-BE49-F238E27FC236}">
                <a16:creationId xmlns:a16="http://schemas.microsoft.com/office/drawing/2014/main" id="{D0C82D39-B069-4FB8-8B9E-ABB68EFCA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2924175"/>
            <a:ext cx="52451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C40E266-8CF5-45C5-B4E6-FB8CB2BF5909}"/>
              </a:ext>
            </a:extLst>
          </p:cNvPr>
          <p:cNvSpPr/>
          <p:nvPr/>
        </p:nvSpPr>
        <p:spPr>
          <a:xfrm>
            <a:off x="5053734" y="3507849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i="1" dirty="0">
                <a:solidFill>
                  <a:srgbClr val="660066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1800" baseline="-25000" dirty="0">
                <a:solidFill>
                  <a:srgbClr val="660066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r</a:t>
            </a:r>
            <a:endParaRPr lang="zh-CN" altLang="en-US" sz="18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7CEFDFA-E58D-449C-9374-9C834F8062ED}"/>
              </a:ext>
            </a:extLst>
          </p:cNvPr>
          <p:cNvSpPr/>
          <p:nvPr/>
        </p:nvSpPr>
        <p:spPr bwMode="auto">
          <a:xfrm>
            <a:off x="4788024" y="3534250"/>
            <a:ext cx="265710" cy="34293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zh-CN" altLang="en-US" sz="2800" b="1" i="0" u="none" strike="noStrike" cap="none" normalizeH="0" baseline="0" dirty="0">
              <a:ln>
                <a:noFill/>
              </a:ln>
              <a:solidFill>
                <a:srgbClr val="3366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40BEE67-96E7-4CA9-A152-60A27614970E}"/>
              </a:ext>
            </a:extLst>
          </p:cNvPr>
          <p:cNvSpPr txBox="1">
            <a:spLocks noChangeArrowheads="1"/>
          </p:cNvSpPr>
          <p:nvPr/>
        </p:nvSpPr>
        <p:spPr>
          <a:xfrm>
            <a:off x="5961840" y="3020929"/>
            <a:ext cx="2824436" cy="5000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srgbClr val="00B050"/>
                </a:solidFill>
                <a:ea typeface="仿宋_GB2312" panose="02010609030101010101" pitchFamily="49" charset="-122"/>
              </a:rPr>
              <a:t>P273    </a:t>
            </a: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仿宋_GB2312" pitchFamily="49" charset="-122"/>
              </a:rPr>
              <a:t>P293     </a:t>
            </a:r>
            <a:r>
              <a:rPr lang="en-US" altLang="zh-CN" sz="2400" kern="0" dirty="0">
                <a:solidFill>
                  <a:schemeClr val="accent6"/>
                </a:solidFill>
                <a:latin typeface="+mn-lt"/>
                <a:ea typeface="仿宋_GB2312" pitchFamily="49" charset="-122"/>
              </a:rPr>
              <a:t>P302 </a:t>
            </a:r>
            <a:endParaRPr lang="zh-CN" altLang="en-US" sz="2400" kern="0" dirty="0">
              <a:solidFill>
                <a:schemeClr val="accent6"/>
              </a:solidFill>
              <a:latin typeface="+mn-lt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5482E32-2803-4984-8616-EE5661407BE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7.3.2  </a:t>
            </a:r>
            <a:r>
              <a:rPr lang="zh-CN" altLang="en-US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锁相环的基本部件和数学模型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277F566C-50B5-444C-834A-638453F24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571500"/>
            <a:ext cx="8856663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3.  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锁相环路的数学模型</a:t>
            </a:r>
          </a:p>
          <a:p>
            <a:pPr eaLnBrk="1" hangingPunct="1">
              <a:defRPr/>
            </a:pP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(1) 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数学模型     将前述鉴相器、环路滤波器、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VCO 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的数学模型原理图连起来：</a:t>
            </a:r>
            <a:endParaRPr lang="zh-CN" altLang="en-US" sz="2000" b="0" dirty="0">
              <a:solidFill>
                <a:srgbClr val="000000"/>
              </a:solidFill>
              <a:latin typeface="+mn-lt"/>
              <a:ea typeface="仿宋_GB2312" pitchFamily="49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92DD6D22-E2D2-485A-A5C6-1FED503B0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61" y="3819619"/>
            <a:ext cx="8217763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        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上图是一个相位负反馈的误差控制系统。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  参考信号</a:t>
            </a:r>
            <a:r>
              <a:rPr lang="zh-CN" altLang="en-US" sz="2000" i="1" dirty="0">
                <a:solidFill>
                  <a:srgbClr val="000000"/>
                </a:solidFill>
                <a:ea typeface="仿宋_GB2312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000" baseline="-25000" dirty="0" err="1">
                <a:solidFill>
                  <a:srgbClr val="000000"/>
                </a:solidFill>
                <a:latin typeface="+mn-lt"/>
                <a:ea typeface="仿宋_GB2312" pitchFamily="49" charset="-122"/>
                <a:sym typeface="Symbol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 和反馈振荡信号相位</a:t>
            </a:r>
            <a:r>
              <a:rPr lang="zh-CN" altLang="en-US" sz="2000" i="1" dirty="0">
                <a:solidFill>
                  <a:srgbClr val="000000"/>
                </a:solidFill>
                <a:ea typeface="仿宋_GB2312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000" baseline="-25000" dirty="0">
                <a:solidFill>
                  <a:srgbClr val="000000"/>
                </a:solidFill>
                <a:ea typeface="仿宋_GB2312" pitchFamily="49" charset="-122"/>
                <a:sym typeface="Symbol"/>
              </a:rPr>
              <a:t>o</a:t>
            </a:r>
            <a:r>
              <a:rPr lang="en-US" altLang="zh-CN" sz="2000" dirty="0">
                <a:solidFill>
                  <a:srgbClr val="000000"/>
                </a:solidFill>
                <a:ea typeface="仿宋_GB2312" pitchFamily="49" charset="-122"/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  <a:ea typeface="仿宋_GB2312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ea typeface="仿宋_GB2312" pitchFamily="49" charset="-12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比较，得相位差</a:t>
            </a:r>
            <a:r>
              <a:rPr lang="zh-CN" altLang="en-US" sz="2000" i="1" dirty="0">
                <a:solidFill>
                  <a:srgbClr val="000000"/>
                </a:solidFill>
                <a:ea typeface="仿宋_GB2312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000" baseline="-25000" dirty="0">
                <a:solidFill>
                  <a:srgbClr val="000000"/>
                </a:solidFill>
                <a:ea typeface="仿宋_GB2312" pitchFamily="49" charset="-122"/>
                <a:sym typeface="Symbol"/>
              </a:rPr>
              <a:t>e</a:t>
            </a:r>
            <a:r>
              <a:rPr lang="en-US" altLang="zh-CN" sz="2000" dirty="0">
                <a:solidFill>
                  <a:srgbClr val="000000"/>
                </a:solidFill>
                <a:ea typeface="仿宋_GB2312" pitchFamily="49" charset="-122"/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  <a:ea typeface="仿宋_GB2312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ea typeface="仿宋_GB2312" pitchFamily="49" charset="-122"/>
              </a:rPr>
              <a:t>)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变成误差电压</a:t>
            </a:r>
            <a:r>
              <a:rPr lang="en-US" altLang="zh-CN" sz="2000" i="1" dirty="0">
                <a:solidFill>
                  <a:srgbClr val="000000"/>
                </a:solidFill>
                <a:ea typeface="仿宋_GB2312" pitchFamily="49" charset="-122"/>
                <a:sym typeface="Symbol"/>
              </a:rPr>
              <a:t>v</a:t>
            </a:r>
            <a:r>
              <a:rPr lang="en-US" altLang="zh-CN" sz="2000" baseline="-25000" dirty="0">
                <a:solidFill>
                  <a:srgbClr val="000000"/>
                </a:solidFill>
                <a:ea typeface="仿宋_GB2312" pitchFamily="49" charset="-122"/>
                <a:sym typeface="Symbol"/>
              </a:rPr>
              <a:t>d</a:t>
            </a:r>
            <a:r>
              <a:rPr lang="en-US" altLang="zh-CN" sz="2000" dirty="0">
                <a:solidFill>
                  <a:srgbClr val="000000"/>
                </a:solidFill>
                <a:ea typeface="仿宋_GB2312" pitchFamily="49" charset="-122"/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  <a:ea typeface="仿宋_GB2312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ea typeface="仿宋_GB2312" pitchFamily="49" charset="-12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ea typeface="仿宋_GB2312" pitchFamily="49" charset="-122"/>
              </a:rPr>
              <a:t>，</a:t>
            </a:r>
            <a:r>
              <a:rPr lang="en-US" altLang="zh-CN" sz="2000" i="1" dirty="0">
                <a:solidFill>
                  <a:srgbClr val="000000"/>
                </a:solidFill>
                <a:ea typeface="仿宋_GB2312" pitchFamily="49" charset="-122"/>
                <a:sym typeface="Symbol"/>
              </a:rPr>
              <a:t>v</a:t>
            </a:r>
            <a:r>
              <a:rPr lang="en-US" altLang="zh-CN" sz="2000" baseline="-25000" dirty="0">
                <a:solidFill>
                  <a:srgbClr val="000000"/>
                </a:solidFill>
                <a:ea typeface="仿宋_GB2312" pitchFamily="49" charset="-122"/>
                <a:sym typeface="Symbol"/>
              </a:rPr>
              <a:t>d</a:t>
            </a:r>
            <a:r>
              <a:rPr lang="en-US" altLang="zh-CN" sz="2000" dirty="0">
                <a:solidFill>
                  <a:srgbClr val="000000"/>
                </a:solidFill>
                <a:ea typeface="仿宋_GB2312" pitchFamily="49" charset="-122"/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  <a:ea typeface="仿宋_GB2312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ea typeface="仿宋_GB2312" pitchFamily="49" charset="-122"/>
              </a:rPr>
              <a:t>) </a:t>
            </a:r>
            <a:r>
              <a:rPr lang="en-US" altLang="zh-CN" sz="2000" dirty="0">
                <a:solidFill>
                  <a:srgbClr val="000000"/>
                </a:solidFill>
                <a:ea typeface="仿宋_GB2312" pitchFamily="49" charset="-122"/>
                <a:sym typeface="Symbol"/>
              </a:rPr>
              <a:t></a:t>
            </a:r>
            <a:r>
              <a:rPr lang="en-US" altLang="zh-CN" sz="2000" i="1" dirty="0">
                <a:solidFill>
                  <a:srgbClr val="000000"/>
                </a:solidFill>
                <a:ea typeface="仿宋_GB2312" pitchFamily="49" charset="-122"/>
                <a:sym typeface="Symbol"/>
              </a:rPr>
              <a:t> </a:t>
            </a:r>
            <a:r>
              <a:rPr lang="en-US" altLang="zh-CN" sz="2000" i="1" dirty="0" err="1">
                <a:solidFill>
                  <a:srgbClr val="000000"/>
                </a:solidFill>
                <a:ea typeface="仿宋_GB2312" pitchFamily="49" charset="-122"/>
                <a:sym typeface="Symbol"/>
              </a:rPr>
              <a:t>v</a:t>
            </a:r>
            <a:r>
              <a:rPr lang="en-US" altLang="zh-CN" sz="2000" baseline="-25000" dirty="0" err="1">
                <a:solidFill>
                  <a:srgbClr val="000000"/>
                </a:solidFill>
                <a:ea typeface="仿宋_GB2312" pitchFamily="49" charset="-122"/>
                <a:sym typeface="Symbol"/>
              </a:rPr>
              <a:t>c</a:t>
            </a:r>
            <a:r>
              <a:rPr lang="en-US" altLang="zh-CN" sz="2000" dirty="0">
                <a:solidFill>
                  <a:srgbClr val="000000"/>
                </a:solidFill>
                <a:ea typeface="仿宋_GB2312" pitchFamily="49" charset="-122"/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  <a:ea typeface="仿宋_GB2312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ea typeface="仿宋_GB2312" pitchFamily="49" charset="-12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,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在</a:t>
            </a:r>
            <a:r>
              <a:rPr lang="en-US" altLang="zh-CN" sz="2000" i="1" dirty="0" err="1">
                <a:solidFill>
                  <a:srgbClr val="000000"/>
                </a:solidFill>
                <a:latin typeface="+mn-lt"/>
                <a:ea typeface="仿宋_GB2312" pitchFamily="49" charset="-122"/>
              </a:rPr>
              <a:t>v</a:t>
            </a:r>
            <a:r>
              <a:rPr lang="en-US" altLang="zh-CN" sz="2000" baseline="-25000" dirty="0" err="1">
                <a:solidFill>
                  <a:srgbClr val="000000"/>
                </a:solidFill>
                <a:latin typeface="+mn-lt"/>
                <a:ea typeface="仿宋_GB2312" pitchFamily="49" charset="-122"/>
              </a:rPr>
              <a:t>c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的作用下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,  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仿宋_GB2312" pitchFamily="49" charset="-122"/>
                <a:sym typeface="Symbol"/>
              </a:rPr>
              <a:t></a:t>
            </a:r>
            <a:r>
              <a:rPr lang="en-US" altLang="zh-CN" sz="2000" baseline="-25000" dirty="0">
                <a:solidFill>
                  <a:srgbClr val="000000"/>
                </a:solidFill>
                <a:latin typeface="+mn-lt"/>
                <a:ea typeface="仿宋_GB2312" pitchFamily="49" charset="-122"/>
                <a:sym typeface="Symbol"/>
              </a:rPr>
              <a:t>o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_GB2312" pitchFamily="49" charset="-122"/>
                <a:sym typeface="Symbol"/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  <a:ea typeface="仿宋_GB2312" pitchFamily="49" charset="-122"/>
                <a:sym typeface="Symbol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_GB2312" pitchFamily="49" charset="-122"/>
                <a:sym typeface="Symbol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向</a:t>
            </a:r>
            <a:r>
              <a:rPr lang="en-US" altLang="zh-CN" sz="2000" i="1" dirty="0">
                <a:solidFill>
                  <a:srgbClr val="000000"/>
                </a:solidFill>
                <a:ea typeface="仿宋_GB2312" pitchFamily="49" charset="-122"/>
                <a:sym typeface="Symbol"/>
              </a:rPr>
              <a:t></a:t>
            </a:r>
            <a:r>
              <a:rPr lang="en-US" altLang="zh-CN" sz="2000" baseline="-25000" dirty="0" err="1">
                <a:solidFill>
                  <a:srgbClr val="000000"/>
                </a:solidFill>
                <a:ea typeface="仿宋_GB2312" pitchFamily="49" charset="-122"/>
                <a:sym typeface="Symbol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逼近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一旦二者相等，环路稳定下来并锁定。</a:t>
            </a:r>
          </a:p>
        </p:txBody>
      </p:sp>
      <p:sp>
        <p:nvSpPr>
          <p:cNvPr id="13" name="Text Box 19">
            <a:extLst>
              <a:ext uri="{FF2B5EF4-FFF2-40B4-BE49-F238E27FC236}">
                <a16:creationId xmlns:a16="http://schemas.microsoft.com/office/drawing/2014/main" id="{091DA7AC-08ED-4418-B1DC-D7E910EA9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249" y="5438221"/>
            <a:ext cx="84296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     锁定后，二者仅维持相位差一定。</a:t>
            </a:r>
            <a:r>
              <a:rPr lang="zh-CN" altLang="en-US" sz="2000" dirty="0">
                <a:solidFill>
                  <a:srgbClr val="0000FF"/>
                </a:solidFill>
                <a:latin typeface="+mn-lt"/>
                <a:ea typeface="仿宋_GB2312" pitchFamily="49" charset="-122"/>
              </a:rPr>
              <a:t>这个相位差一定存在，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否则，控制电压就会消失，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VCO 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又回到开环 </a:t>
            </a:r>
            <a:r>
              <a:rPr lang="en-US" altLang="zh-CN" sz="2000" i="1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ω</a:t>
            </a:r>
            <a:r>
              <a:rPr lang="en-US" altLang="zh-CN" sz="2000" baseline="-25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0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。</a:t>
            </a:r>
            <a:endParaRPr lang="en-US" altLang="zh-CN" sz="2000" dirty="0">
              <a:solidFill>
                <a:srgbClr val="660066"/>
              </a:solidFill>
              <a:latin typeface="+mn-lt"/>
              <a:ea typeface="仿宋_GB2312" pitchFamily="49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dirty="0">
                <a:solidFill>
                  <a:srgbClr val="0000FF"/>
                </a:solidFill>
                <a:latin typeface="+mn-lt"/>
                <a:ea typeface="仿宋_GB2312" pitchFamily="49" charset="-122"/>
              </a:rPr>
              <a:t>      </a:t>
            </a:r>
            <a:r>
              <a:rPr lang="zh-CN" altLang="en-US" sz="2000" dirty="0">
                <a:solidFill>
                  <a:srgbClr val="0000FF"/>
                </a:solidFill>
                <a:latin typeface="+mn-lt"/>
                <a:ea typeface="仿宋_GB2312" pitchFamily="49" charset="-122"/>
              </a:rPr>
              <a:t>存在剩余相差是误差控制系统的特征。</a:t>
            </a:r>
            <a:endParaRPr lang="zh-CN" altLang="en-US" sz="2000" b="0" dirty="0">
              <a:solidFill>
                <a:srgbClr val="0000FF"/>
              </a:solidFill>
              <a:latin typeface="+mn-lt"/>
              <a:ea typeface="仿宋_GB2312" pitchFamily="49" charset="-122"/>
            </a:endParaRPr>
          </a:p>
        </p:txBody>
      </p:sp>
      <p:pic>
        <p:nvPicPr>
          <p:cNvPr id="29705" name="图片 4">
            <a:extLst>
              <a:ext uri="{FF2B5EF4-FFF2-40B4-BE49-F238E27FC236}">
                <a16:creationId xmlns:a16="http://schemas.microsoft.com/office/drawing/2014/main" id="{8D437C89-76D0-4F48-BE08-106190FB5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28" y="1703039"/>
            <a:ext cx="5686579" cy="1454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F6D16603-7C6F-4F53-B4E6-B29283C31EE2}"/>
              </a:ext>
            </a:extLst>
          </p:cNvPr>
          <p:cNvSpPr txBox="1">
            <a:spLocks noChangeArrowheads="1"/>
          </p:cNvSpPr>
          <p:nvPr/>
        </p:nvSpPr>
        <p:spPr>
          <a:xfrm>
            <a:off x="5478716" y="2311400"/>
            <a:ext cx="2333644" cy="5000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kern="0" dirty="0">
                <a:solidFill>
                  <a:srgbClr val="00B050"/>
                </a:solidFill>
                <a:latin typeface="+mn-lt"/>
                <a:ea typeface="仿宋_GB2312" pitchFamily="49" charset="-122"/>
              </a:rPr>
              <a:t>P275</a:t>
            </a: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仿宋_GB2312" pitchFamily="49" charset="-122"/>
              </a:rPr>
              <a:t>  P295</a:t>
            </a:r>
            <a:endParaRPr lang="zh-CN" altLang="en-US" sz="2400" kern="0" dirty="0">
              <a:solidFill>
                <a:schemeClr val="accent6"/>
              </a:solidFill>
              <a:latin typeface="+mn-lt"/>
              <a:ea typeface="仿宋_GB2312" pitchFamily="49" charset="-122"/>
            </a:endParaRPr>
          </a:p>
        </p:txBody>
      </p:sp>
      <p:pic>
        <p:nvPicPr>
          <p:cNvPr id="11" name="图片 2">
            <a:extLst>
              <a:ext uri="{FF2B5EF4-FFF2-40B4-BE49-F238E27FC236}">
                <a16:creationId xmlns:a16="http://schemas.microsoft.com/office/drawing/2014/main" id="{F7B820B9-0A3B-4420-88E1-CD51519F5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13800"/>
            <a:ext cx="2798368" cy="2233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7EA2012A-871F-40F3-8E2E-6DF13C11F103}"/>
              </a:ext>
            </a:extLst>
          </p:cNvPr>
          <p:cNvSpPr txBox="1">
            <a:spLocks noChangeArrowheads="1"/>
          </p:cNvSpPr>
          <p:nvPr/>
        </p:nvSpPr>
        <p:spPr>
          <a:xfrm>
            <a:off x="162773" y="2913064"/>
            <a:ext cx="2681035" cy="434974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kern="0" dirty="0">
                <a:solidFill>
                  <a:srgbClr val="00B050"/>
                </a:solidFill>
                <a:latin typeface="+mn-lt"/>
                <a:ea typeface="仿宋_GB2312" pitchFamily="49" charset="-122"/>
              </a:rPr>
              <a:t>P271</a:t>
            </a: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仿宋_GB2312" pitchFamily="49" charset="-122"/>
              </a:rPr>
              <a:t>P291 </a:t>
            </a:r>
            <a:r>
              <a:rPr lang="en-US" altLang="zh-CN" sz="2400" kern="0" dirty="0">
                <a:solidFill>
                  <a:schemeClr val="accent6"/>
                </a:solidFill>
                <a:latin typeface="+mn-lt"/>
                <a:ea typeface="仿宋_GB2312" pitchFamily="49" charset="-122"/>
              </a:rPr>
              <a:t>P300</a:t>
            </a:r>
            <a:endParaRPr lang="zh-CN" altLang="en-US" sz="2400" kern="0" dirty="0">
              <a:solidFill>
                <a:schemeClr val="accent6"/>
              </a:solidFill>
              <a:latin typeface="+mn-lt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33ACA533-D622-484A-A750-95657D3D13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142875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7.3.2  </a:t>
            </a:r>
            <a:r>
              <a:rPr lang="zh-CN" altLang="en-US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锁相环的基本部件和数学模型</a:t>
            </a:r>
          </a:p>
        </p:txBody>
      </p:sp>
      <p:sp>
        <p:nvSpPr>
          <p:cNvPr id="8" name="Text Box 27">
            <a:extLst>
              <a:ext uri="{FF2B5EF4-FFF2-40B4-BE49-F238E27FC236}">
                <a16:creationId xmlns:a16="http://schemas.microsoft.com/office/drawing/2014/main" id="{32368E26-2A6C-4181-A085-96E163523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98" y="3090298"/>
            <a:ext cx="903605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将</a:t>
            </a:r>
            <a:r>
              <a:rPr lang="zh-CN" altLang="en-US" sz="2400" i="1" dirty="0">
                <a:solidFill>
                  <a:srgbClr val="000000"/>
                </a:solidFill>
                <a:ea typeface="仿宋_GB2312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e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(</a:t>
            </a:r>
            <a:r>
              <a:rPr lang="en-US" altLang="zh-CN" sz="2400" i="1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t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两边微分，且</a:t>
            </a:r>
            <a:r>
              <a:rPr lang="zh-CN" altLang="en-US" sz="2400" i="1" dirty="0">
                <a:solidFill>
                  <a:srgbClr val="000000"/>
                </a:solidFill>
                <a:ea typeface="仿宋_GB2312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>
                <a:solidFill>
                  <a:srgbClr val="000000"/>
                </a:solidFill>
                <a:ea typeface="仿宋_GB2312" pitchFamily="49" charset="-122"/>
                <a:sym typeface="Symbol"/>
              </a:rPr>
              <a:t>o</a:t>
            </a:r>
            <a:r>
              <a:rPr lang="en-US" altLang="zh-CN" sz="2400" dirty="0">
                <a:solidFill>
                  <a:srgbClr val="000000"/>
                </a:solidFill>
                <a:ea typeface="仿宋_GB2312" pitchFamily="49" charset="-122"/>
              </a:rPr>
              <a:t>(</a:t>
            </a:r>
            <a:r>
              <a:rPr lang="en-US" altLang="zh-CN" sz="2400" i="1" dirty="0">
                <a:solidFill>
                  <a:srgbClr val="000000"/>
                </a:solidFill>
                <a:ea typeface="仿宋_GB2312" pitchFamily="49" charset="-122"/>
              </a:rPr>
              <a:t>t</a:t>
            </a:r>
            <a:r>
              <a:rPr lang="en-US" altLang="zh-CN" sz="2400" dirty="0">
                <a:solidFill>
                  <a:srgbClr val="000000"/>
                </a:solidFill>
                <a:ea typeface="仿宋_GB2312" pitchFamily="49" charset="-12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 代入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,    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（微分就是等式两边乘 </a:t>
            </a:r>
            <a:r>
              <a:rPr lang="en-US" altLang="zh-CN" sz="2400" i="1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p</a:t>
            </a:r>
            <a:r>
              <a:rPr lang="en-US" altLang="zh-CN" sz="2400" i="1" dirty="0">
                <a:solidFill>
                  <a:srgbClr val="000000"/>
                </a:solidFill>
                <a:latin typeface="+mn-lt"/>
                <a:ea typeface="仿宋_GB2312" pitchFamily="49" charset="-122"/>
                <a:sym typeface="Symbol"/>
              </a:rPr>
              <a:t> 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算子）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    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400" i="1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       </a:t>
            </a:r>
            <a:r>
              <a:rPr lang="en-US" altLang="zh-CN" i="1" dirty="0">
                <a:solidFill>
                  <a:srgbClr val="000000"/>
                </a:solidFill>
                <a:ea typeface="仿宋_GB2312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仿宋_GB2312" pitchFamily="49" charset="-122"/>
                <a:sym typeface="Symbol" panose="05050102010706020507" pitchFamily="18" charset="2"/>
              </a:rPr>
              <a:t></a:t>
            </a:r>
            <a:r>
              <a:rPr lang="zh-CN" altLang="en-US" i="1" dirty="0">
                <a:solidFill>
                  <a:srgbClr val="000000"/>
                </a:solidFill>
                <a:ea typeface="仿宋_GB2312" pitchFamily="49" charset="-122"/>
                <a:sym typeface="Symbol" panose="05050102010706020507" pitchFamily="18" charset="2"/>
              </a:rPr>
              <a:t></a:t>
            </a:r>
            <a:r>
              <a:rPr lang="en-US" altLang="zh-CN" baseline="-25000" dirty="0">
                <a:solidFill>
                  <a:srgbClr val="000000"/>
                </a:solidFill>
                <a:ea typeface="仿宋_GB2312" pitchFamily="49" charset="-122"/>
                <a:sym typeface="Symbol"/>
              </a:rPr>
              <a:t>e</a:t>
            </a:r>
            <a:r>
              <a:rPr lang="en-US" altLang="zh-CN" dirty="0">
                <a:solidFill>
                  <a:srgbClr val="000000"/>
                </a:solidFill>
                <a:ea typeface="仿宋_GB2312" pitchFamily="49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仿宋_GB2312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ea typeface="仿宋_GB2312" pitchFamily="49" charset="-122"/>
              </a:rPr>
              <a:t>) + </a:t>
            </a:r>
            <a:r>
              <a:rPr lang="en-US" altLang="zh-CN" i="1" dirty="0" err="1">
                <a:solidFill>
                  <a:srgbClr val="000000"/>
                </a:solidFill>
                <a:ea typeface="仿宋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baseline="-25000" dirty="0" err="1">
                <a:solidFill>
                  <a:srgbClr val="000000"/>
                </a:solidFill>
                <a:ea typeface="仿宋_GB2312" pitchFamily="49" charset="-122"/>
                <a:sym typeface="Symbol"/>
              </a:rPr>
              <a:t>o</a:t>
            </a:r>
            <a:r>
              <a:rPr lang="en-US" altLang="zh-CN" i="1" dirty="0" err="1">
                <a:solidFill>
                  <a:srgbClr val="000000"/>
                </a:solidFill>
                <a:ea typeface="仿宋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baseline="-25000" dirty="0" err="1">
                <a:solidFill>
                  <a:srgbClr val="000000"/>
                </a:solidFill>
                <a:ea typeface="仿宋_GB2312" pitchFamily="49" charset="-122"/>
                <a:sym typeface="Symbol"/>
              </a:rPr>
              <a:t>d</a:t>
            </a:r>
            <a:r>
              <a:rPr lang="en-US" altLang="zh-CN" dirty="0" err="1">
                <a:solidFill>
                  <a:srgbClr val="000000"/>
                </a:solidFill>
                <a:ea typeface="仿宋_GB2312" pitchFamily="49" charset="-122"/>
                <a:sym typeface="Symbol" panose="05050102010706020507" pitchFamily="18" charset="2"/>
              </a:rPr>
              <a:t></a:t>
            </a:r>
            <a:r>
              <a:rPr lang="en-US" altLang="zh-CN" i="1" dirty="0" err="1">
                <a:solidFill>
                  <a:srgbClr val="000000"/>
                </a:solidFill>
                <a:ea typeface="仿宋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baseline="-25000" dirty="0" err="1">
                <a:solidFill>
                  <a:srgbClr val="000000"/>
                </a:solidFill>
                <a:ea typeface="仿宋_GB2312" pitchFamily="49" charset="-122"/>
                <a:sym typeface="Symbol"/>
              </a:rPr>
              <a:t>F</a:t>
            </a:r>
            <a:r>
              <a:rPr lang="en-US" altLang="zh-CN" dirty="0">
                <a:solidFill>
                  <a:srgbClr val="000000"/>
                </a:solidFill>
                <a:ea typeface="仿宋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仿宋_GB2312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仿宋_GB2312" pitchFamily="49" charset="-122"/>
              </a:rPr>
              <a:t>) sin[</a:t>
            </a:r>
            <a:r>
              <a:rPr lang="zh-CN" altLang="en-US" i="1" dirty="0">
                <a:solidFill>
                  <a:srgbClr val="000000"/>
                </a:solidFill>
                <a:ea typeface="仿宋_GB2312" pitchFamily="49" charset="-122"/>
                <a:sym typeface="Symbol" panose="05050102010706020507" pitchFamily="18" charset="2"/>
              </a:rPr>
              <a:t></a:t>
            </a:r>
            <a:r>
              <a:rPr lang="en-US" altLang="zh-CN" baseline="-25000" dirty="0">
                <a:solidFill>
                  <a:srgbClr val="000000"/>
                </a:solidFill>
                <a:ea typeface="仿宋_GB2312" pitchFamily="49" charset="-122"/>
                <a:sym typeface="Symbol"/>
              </a:rPr>
              <a:t>e</a:t>
            </a:r>
            <a:r>
              <a:rPr lang="en-US" altLang="zh-CN" dirty="0">
                <a:solidFill>
                  <a:srgbClr val="000000"/>
                </a:solidFill>
                <a:ea typeface="仿宋_GB2312" pitchFamily="49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仿宋_GB2312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ea typeface="仿宋_GB2312" pitchFamily="49" charset="-122"/>
              </a:rPr>
              <a:t>)</a:t>
            </a:r>
            <a:r>
              <a:rPr lang="en-US" altLang="zh-CN" dirty="0">
                <a:solidFill>
                  <a:srgbClr val="000000"/>
                </a:solidFill>
                <a:ea typeface="仿宋_GB2312" pitchFamily="49" charset="-122"/>
                <a:sym typeface="Symbol" panose="05050102010706020507" pitchFamily="18" charset="2"/>
              </a:rPr>
              <a:t>]=</a:t>
            </a:r>
            <a:r>
              <a:rPr lang="zh-CN" altLang="en-US" i="1" dirty="0">
                <a:solidFill>
                  <a:srgbClr val="000000"/>
                </a:solidFill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ea typeface="仿宋_GB2312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仿宋_GB2312" pitchFamily="49" charset="-122"/>
                <a:sym typeface="Symbol" panose="05050102010706020507" pitchFamily="18" charset="2"/>
              </a:rPr>
              <a:t></a:t>
            </a:r>
            <a:r>
              <a:rPr lang="zh-CN" altLang="en-US" i="1" dirty="0">
                <a:solidFill>
                  <a:srgbClr val="000000"/>
                </a:solidFill>
                <a:ea typeface="仿宋_GB2312" pitchFamily="49" charset="-122"/>
                <a:sym typeface="Symbol" panose="05050102010706020507" pitchFamily="18" charset="2"/>
              </a:rPr>
              <a:t></a:t>
            </a:r>
            <a:r>
              <a:rPr lang="en-US" altLang="zh-CN" baseline="-25000" dirty="0" err="1">
                <a:solidFill>
                  <a:srgbClr val="000000"/>
                </a:solidFill>
                <a:ea typeface="仿宋_GB2312" pitchFamily="49" charset="-122"/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rgbClr val="000000"/>
                </a:solidFill>
                <a:ea typeface="仿宋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仿宋_GB2312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ea typeface="仿宋_GB2312" pitchFamily="49" charset="-122"/>
              </a:rPr>
              <a:t>)      </a:t>
            </a:r>
            <a:r>
              <a:rPr lang="en-US" altLang="zh-CN" dirty="0">
                <a:solidFill>
                  <a:srgbClr val="0000FF"/>
                </a:solidFill>
                <a:ea typeface="仿宋_GB2312" pitchFamily="49" charset="-122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ea typeface="仿宋_GB2312" pitchFamily="49" charset="-122"/>
              </a:rPr>
              <a:t>(10-23)</a:t>
            </a:r>
            <a:endParaRPr lang="en-US" altLang="zh-CN" b="0" dirty="0">
              <a:solidFill>
                <a:srgbClr val="0000FF"/>
              </a:solidFill>
              <a:latin typeface="+mn-lt"/>
              <a:ea typeface="仿宋_GB2312" pitchFamily="49" charset="-122"/>
            </a:endParaRPr>
          </a:p>
        </p:txBody>
      </p:sp>
      <p:sp>
        <p:nvSpPr>
          <p:cNvPr id="10" name="Text Box 26">
            <a:extLst>
              <a:ext uri="{FF2B5EF4-FFF2-40B4-BE49-F238E27FC236}">
                <a16:creationId xmlns:a16="http://schemas.microsoft.com/office/drawing/2014/main" id="{D52E7780-4BA0-420F-91F3-AAB9D1621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14375"/>
            <a:ext cx="3000375" cy="493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(2)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动态方程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3271E60-C7FC-4D87-84A5-8FEB421FF26A}"/>
              </a:ext>
            </a:extLst>
          </p:cNvPr>
          <p:cNvSpPr txBox="1">
            <a:spLocks noChangeArrowheads="1"/>
          </p:cNvSpPr>
          <p:nvPr/>
        </p:nvSpPr>
        <p:spPr>
          <a:xfrm>
            <a:off x="123494" y="4184723"/>
            <a:ext cx="8763000" cy="471488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这是一个非线性的微分方程，它是锁相环动态方程的一般形式。</a:t>
            </a:r>
          </a:p>
        </p:txBody>
      </p:sp>
      <p:sp>
        <p:nvSpPr>
          <p:cNvPr id="30727" name="Rectangle 3">
            <a:extLst>
              <a:ext uri="{FF2B5EF4-FFF2-40B4-BE49-F238E27FC236}">
                <a16:creationId xmlns:a16="http://schemas.microsoft.com/office/drawing/2014/main" id="{C0A5C5B2-D051-4309-898A-B2424F03D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929" y="4755021"/>
            <a:ext cx="88344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 i="1" dirty="0">
                <a:solidFill>
                  <a:srgbClr val="000000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p</a:t>
            </a:r>
            <a:r>
              <a:rPr lang="zh-CN" altLang="en-US" sz="2400" i="1" dirty="0">
                <a:solidFill>
                  <a:srgbClr val="000000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 </a:t>
            </a:r>
            <a:r>
              <a:rPr lang="en-US" altLang="zh-CN" sz="2400" baseline="-25000" dirty="0">
                <a:solidFill>
                  <a:srgbClr val="000000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e</a:t>
            </a:r>
            <a:r>
              <a:rPr lang="en-US" altLang="zh-CN" sz="2400" dirty="0">
                <a:solidFill>
                  <a:srgbClr val="000000"/>
                </a:solidFill>
                <a:ea typeface="仿宋_GB2312" panose="02010609030101010101" pitchFamily="49" charset="-122"/>
              </a:rPr>
              <a:t>(</a:t>
            </a:r>
            <a:r>
              <a:rPr lang="en-US" altLang="zh-CN" sz="2400" i="1" dirty="0">
                <a:solidFill>
                  <a:srgbClr val="000000"/>
                </a:solidFill>
                <a:ea typeface="仿宋_GB2312" panose="02010609030101010101" pitchFamily="49" charset="-122"/>
              </a:rPr>
              <a:t>t</a:t>
            </a:r>
            <a:r>
              <a:rPr lang="en-US" altLang="zh-CN" sz="2400" dirty="0">
                <a:solidFill>
                  <a:srgbClr val="000000"/>
                </a:solidFill>
                <a:ea typeface="仿宋_GB2312" panose="02010609030101010101" pitchFamily="49" charset="-12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ea typeface="仿宋_GB2312" panose="02010609030101010101" pitchFamily="49" charset="-122"/>
              </a:rPr>
              <a:t>是瞬态频差，用</a:t>
            </a:r>
            <a:r>
              <a:rPr lang="zh-CN" altLang="en-US" sz="2400" dirty="0">
                <a:solidFill>
                  <a:srgbClr val="000000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2400" i="1" dirty="0">
                <a:solidFill>
                  <a:srgbClr val="000000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400" baseline="-25000" dirty="0">
                <a:solidFill>
                  <a:srgbClr val="000000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e</a:t>
            </a:r>
            <a:r>
              <a:rPr lang="en-US" altLang="zh-CN" sz="2400" dirty="0">
                <a:solidFill>
                  <a:srgbClr val="000000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rgbClr val="000000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rgbClr val="000000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ea typeface="仿宋_GB2312" panose="02010609030101010101" pitchFamily="49" charset="-122"/>
              </a:rPr>
              <a:t>表示：</a:t>
            </a:r>
            <a:r>
              <a:rPr lang="en-US" altLang="zh-CN" sz="2400" i="1" dirty="0">
                <a:solidFill>
                  <a:srgbClr val="FF0000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 p</a:t>
            </a:r>
            <a:r>
              <a:rPr lang="zh-CN" altLang="en-US" sz="2400" i="1" dirty="0">
                <a:solidFill>
                  <a:srgbClr val="FF0000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 </a:t>
            </a:r>
            <a:r>
              <a:rPr lang="en-US" altLang="zh-CN" sz="2400" baseline="-25000" dirty="0">
                <a:solidFill>
                  <a:srgbClr val="FF0000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e</a:t>
            </a:r>
            <a:r>
              <a:rPr lang="en-US" altLang="zh-CN" sz="2400" dirty="0">
                <a:solidFill>
                  <a:srgbClr val="FF0000"/>
                </a:solidFill>
                <a:ea typeface="仿宋_GB2312" panose="02010609030101010101" pitchFamily="49" charset="-122"/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  <a:ea typeface="仿宋_GB2312" panose="02010609030101010101" pitchFamily="49" charset="-122"/>
              </a:rPr>
              <a:t>t</a:t>
            </a:r>
            <a:r>
              <a:rPr lang="en-US" altLang="zh-CN" sz="2400" dirty="0">
                <a:solidFill>
                  <a:srgbClr val="FF0000"/>
                </a:solidFill>
                <a:ea typeface="仿宋_GB2312" panose="02010609030101010101" pitchFamily="49" charset="-122"/>
              </a:rPr>
              <a:t>) =</a:t>
            </a:r>
            <a:r>
              <a:rPr lang="zh-CN" altLang="en-US" sz="2400" dirty="0">
                <a:solidFill>
                  <a:srgbClr val="FF0000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 </a:t>
            </a:r>
            <a:r>
              <a:rPr lang="en-US" altLang="zh-CN" sz="2400" i="1" dirty="0">
                <a:solidFill>
                  <a:srgbClr val="FF0000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400" baseline="-25000" dirty="0">
                <a:solidFill>
                  <a:srgbClr val="FF0000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e</a:t>
            </a:r>
            <a:r>
              <a:rPr lang="en-US" altLang="zh-CN" sz="2400" dirty="0">
                <a:solidFill>
                  <a:srgbClr val="FF0000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rgbClr val="FF0000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solidFill>
                  <a:srgbClr val="FF0000"/>
                </a:solidFill>
                <a:ea typeface="仿宋_GB2312" panose="02010609030101010101" pitchFamily="49" charset="-122"/>
              </a:rPr>
              <a:t>=</a:t>
            </a:r>
            <a:r>
              <a:rPr lang="en-US" altLang="zh-CN" sz="2400" i="1" dirty="0">
                <a:solidFill>
                  <a:srgbClr val="FF0000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d</a:t>
            </a:r>
            <a:r>
              <a:rPr lang="zh-CN" altLang="en-US" sz="2400" i="1" dirty="0">
                <a:solidFill>
                  <a:srgbClr val="FF0000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>
                <a:solidFill>
                  <a:srgbClr val="FF0000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e</a:t>
            </a:r>
            <a:r>
              <a:rPr lang="en-US" altLang="zh-CN" sz="2400" dirty="0">
                <a:solidFill>
                  <a:srgbClr val="FF0000"/>
                </a:solidFill>
                <a:ea typeface="仿宋_GB2312" panose="02010609030101010101" pitchFamily="49" charset="-122"/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  <a:ea typeface="仿宋_GB2312" panose="02010609030101010101" pitchFamily="49" charset="-122"/>
              </a:rPr>
              <a:t>t</a:t>
            </a:r>
            <a:r>
              <a:rPr lang="en-US" altLang="zh-CN" sz="2400" dirty="0">
                <a:solidFill>
                  <a:srgbClr val="FF0000"/>
                </a:solidFill>
                <a:ea typeface="仿宋_GB2312" panose="02010609030101010101" pitchFamily="49" charset="-122"/>
              </a:rPr>
              <a:t>)/d</a:t>
            </a:r>
            <a:r>
              <a:rPr lang="en-US" altLang="zh-CN" sz="2400" i="1" dirty="0">
                <a:solidFill>
                  <a:srgbClr val="FF0000"/>
                </a:solidFill>
                <a:ea typeface="仿宋_GB2312" panose="02010609030101010101" pitchFamily="49" charset="-122"/>
              </a:rPr>
              <a:t>t</a:t>
            </a:r>
            <a:endParaRPr lang="zh-CN" altLang="en-US" sz="2400" dirty="0">
              <a:solidFill>
                <a:srgbClr val="FF0000"/>
              </a:solidFill>
              <a:ea typeface="仿宋_GB2312" panose="02010609030101010101" pitchFamily="49" charset="-122"/>
            </a:endParaRPr>
          </a:p>
        </p:txBody>
      </p:sp>
      <p:sp>
        <p:nvSpPr>
          <p:cNvPr id="30728" name="Rectangle 3">
            <a:extLst>
              <a:ext uri="{FF2B5EF4-FFF2-40B4-BE49-F238E27FC236}">
                <a16:creationId xmlns:a16="http://schemas.microsoft.com/office/drawing/2014/main" id="{64CF5F1E-A73C-49CC-97CD-EF08A721B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35" y="5639594"/>
            <a:ext cx="9078913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 i="1" dirty="0" err="1">
                <a:solidFill>
                  <a:srgbClr val="000000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 baseline="-25000" dirty="0" err="1">
                <a:solidFill>
                  <a:srgbClr val="000000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o</a:t>
            </a:r>
            <a:r>
              <a:rPr lang="en-US" altLang="zh-CN" sz="2400" i="1" dirty="0" err="1">
                <a:solidFill>
                  <a:srgbClr val="000000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 baseline="-25000" dirty="0" err="1">
                <a:solidFill>
                  <a:srgbClr val="000000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d</a:t>
            </a:r>
            <a:r>
              <a:rPr lang="en-US" altLang="zh-CN" sz="2400" dirty="0" err="1">
                <a:solidFill>
                  <a:srgbClr val="000000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</a:t>
            </a:r>
            <a:r>
              <a:rPr lang="en-US" altLang="zh-CN" sz="2400" i="1" dirty="0" err="1">
                <a:solidFill>
                  <a:srgbClr val="000000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 baseline="-25000" dirty="0" err="1">
                <a:solidFill>
                  <a:srgbClr val="000000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F</a:t>
            </a:r>
            <a:r>
              <a:rPr lang="en-US" altLang="zh-CN" sz="2400" dirty="0">
                <a:solidFill>
                  <a:srgbClr val="000000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rgbClr val="000000"/>
                </a:solidFill>
                <a:ea typeface="仿宋_GB2312" panose="02010609030101010101" pitchFamily="49" charset="-122"/>
              </a:rPr>
              <a:t>p</a:t>
            </a:r>
            <a:r>
              <a:rPr lang="en-US" altLang="zh-CN" sz="2400" dirty="0">
                <a:solidFill>
                  <a:srgbClr val="000000"/>
                </a:solidFill>
                <a:ea typeface="仿宋_GB2312" panose="02010609030101010101" pitchFamily="49" charset="-122"/>
              </a:rPr>
              <a:t>) sin[</a:t>
            </a:r>
            <a:r>
              <a:rPr lang="zh-CN" altLang="en-US" sz="2400" i="1" dirty="0">
                <a:solidFill>
                  <a:srgbClr val="000000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>
                <a:solidFill>
                  <a:srgbClr val="000000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e</a:t>
            </a:r>
            <a:r>
              <a:rPr lang="en-US" altLang="zh-CN" sz="2400" dirty="0">
                <a:solidFill>
                  <a:srgbClr val="000000"/>
                </a:solidFill>
                <a:ea typeface="仿宋_GB2312" panose="02010609030101010101" pitchFamily="49" charset="-122"/>
              </a:rPr>
              <a:t>(</a:t>
            </a:r>
            <a:r>
              <a:rPr lang="en-US" altLang="zh-CN" sz="2400" i="1" dirty="0">
                <a:solidFill>
                  <a:srgbClr val="000000"/>
                </a:solidFill>
                <a:ea typeface="仿宋_GB2312" panose="02010609030101010101" pitchFamily="49" charset="-122"/>
              </a:rPr>
              <a:t>t</a:t>
            </a:r>
            <a:r>
              <a:rPr lang="en-US" altLang="zh-CN" sz="2400" dirty="0">
                <a:solidFill>
                  <a:srgbClr val="000000"/>
                </a:solidFill>
                <a:ea typeface="仿宋_GB2312" panose="02010609030101010101" pitchFamily="49" charset="-122"/>
              </a:rPr>
              <a:t>)</a:t>
            </a:r>
            <a:r>
              <a:rPr lang="en-US" altLang="zh-CN" sz="2400" dirty="0">
                <a:solidFill>
                  <a:srgbClr val="000000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]</a:t>
            </a:r>
            <a:r>
              <a:rPr lang="zh-CN" altLang="en-US" sz="2400" dirty="0">
                <a:solidFill>
                  <a:srgbClr val="000000"/>
                </a:solidFill>
                <a:ea typeface="仿宋_GB2312" panose="02010609030101010101" pitchFamily="49" charset="-122"/>
              </a:rPr>
              <a:t>是</a:t>
            </a:r>
            <a:r>
              <a:rPr lang="en-US" altLang="zh-CN" sz="2400" dirty="0">
                <a:solidFill>
                  <a:srgbClr val="000000"/>
                </a:solidFill>
                <a:ea typeface="仿宋_GB2312" panose="02010609030101010101" pitchFamily="49" charset="-122"/>
              </a:rPr>
              <a:t>VCO</a:t>
            </a:r>
            <a:r>
              <a:rPr lang="zh-CN" altLang="en-US" sz="2400" dirty="0">
                <a:solidFill>
                  <a:srgbClr val="000000"/>
                </a:solidFill>
                <a:ea typeface="仿宋_GB2312" panose="02010609030101010101" pitchFamily="49" charset="-122"/>
              </a:rPr>
              <a:t>受</a:t>
            </a:r>
            <a:r>
              <a:rPr lang="en-US" altLang="zh-CN" sz="2400" i="1" dirty="0" err="1">
                <a:solidFill>
                  <a:srgbClr val="000000"/>
                </a:solidFill>
                <a:ea typeface="仿宋_GB2312" panose="02010609030101010101" pitchFamily="49" charset="-122"/>
              </a:rPr>
              <a:t>v</a:t>
            </a:r>
            <a:r>
              <a:rPr lang="en-US" altLang="zh-CN" sz="2400" baseline="-25000" dirty="0" err="1">
                <a:solidFill>
                  <a:srgbClr val="000000"/>
                </a:solidFill>
                <a:ea typeface="仿宋_GB2312" panose="02010609030101010101" pitchFamily="49" charset="-122"/>
              </a:rPr>
              <a:t>c</a:t>
            </a:r>
            <a:r>
              <a:rPr lang="en-US" altLang="zh-CN" sz="2400" dirty="0">
                <a:solidFill>
                  <a:srgbClr val="000000"/>
                </a:solidFill>
                <a:ea typeface="仿宋_GB2312" panose="02010609030101010101" pitchFamily="49" charset="-122"/>
              </a:rPr>
              <a:t>(</a:t>
            </a:r>
            <a:r>
              <a:rPr lang="en-US" altLang="zh-CN" sz="2400" i="1" dirty="0">
                <a:solidFill>
                  <a:srgbClr val="000000"/>
                </a:solidFill>
                <a:ea typeface="仿宋_GB2312" panose="02010609030101010101" pitchFamily="49" charset="-122"/>
              </a:rPr>
              <a:t>t</a:t>
            </a:r>
            <a:r>
              <a:rPr lang="en-US" altLang="zh-CN" sz="2400" dirty="0">
                <a:solidFill>
                  <a:srgbClr val="000000"/>
                </a:solidFill>
                <a:ea typeface="仿宋_GB2312" panose="02010609030101010101" pitchFamily="49" charset="-12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ea typeface="仿宋_GB2312" panose="02010609030101010101" pitchFamily="49" charset="-122"/>
              </a:rPr>
              <a:t>控制产生的频差，用</a:t>
            </a:r>
            <a:r>
              <a:rPr lang="zh-CN" altLang="en-US" sz="2400" dirty="0">
                <a:solidFill>
                  <a:srgbClr val="000000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2400" i="1" dirty="0">
                <a:solidFill>
                  <a:srgbClr val="000000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400" baseline="-25000" dirty="0">
                <a:solidFill>
                  <a:srgbClr val="000000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o</a:t>
            </a:r>
            <a:r>
              <a:rPr lang="en-US" altLang="zh-CN" sz="2400" dirty="0">
                <a:solidFill>
                  <a:srgbClr val="000000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rgbClr val="000000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rgbClr val="000000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ea typeface="仿宋_GB2312" panose="02010609030101010101" pitchFamily="49" charset="-122"/>
              </a:rPr>
              <a:t>表示。</a:t>
            </a: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ea typeface="仿宋_GB2312" panose="02010609030101010101" pitchFamily="49" charset="-122"/>
              </a:rPr>
              <a:t>∴动态方程可写为：    </a:t>
            </a:r>
            <a:r>
              <a:rPr lang="zh-CN" altLang="en-US" sz="2400" dirty="0">
                <a:solidFill>
                  <a:srgbClr val="000000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2400" i="1" dirty="0">
                <a:solidFill>
                  <a:srgbClr val="000000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400" baseline="-25000" dirty="0">
                <a:solidFill>
                  <a:srgbClr val="000000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o</a:t>
            </a:r>
            <a:r>
              <a:rPr lang="en-US" altLang="zh-CN" sz="2400" dirty="0">
                <a:solidFill>
                  <a:srgbClr val="000000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rgbClr val="000000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rgbClr val="000000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)=</a:t>
            </a:r>
            <a:r>
              <a:rPr lang="zh-CN" altLang="en-US" sz="2400" dirty="0">
                <a:solidFill>
                  <a:srgbClr val="000000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400" baseline="-25000" dirty="0">
                <a:solidFill>
                  <a:srgbClr val="000000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 0</a:t>
            </a:r>
            <a:r>
              <a:rPr lang="zh-CN" altLang="en-US" sz="2400" dirty="0">
                <a:solidFill>
                  <a:srgbClr val="000000"/>
                </a:solidFill>
                <a:ea typeface="仿宋_GB2312" panose="02010609030101010101" pitchFamily="49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 </a:t>
            </a:r>
            <a:r>
              <a:rPr lang="en-US" altLang="zh-CN" sz="2400" i="1" dirty="0">
                <a:solidFill>
                  <a:srgbClr val="000000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400" baseline="-25000" dirty="0">
                <a:solidFill>
                  <a:srgbClr val="000000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 r</a:t>
            </a:r>
            <a:r>
              <a:rPr lang="zh-CN" altLang="en-US" sz="2400" dirty="0">
                <a:solidFill>
                  <a:srgbClr val="000000"/>
                </a:solidFill>
                <a:ea typeface="仿宋_GB2312" panose="02010609030101010101" pitchFamily="49" charset="-122"/>
              </a:rPr>
              <a:t> </a:t>
            </a:r>
          </a:p>
        </p:txBody>
      </p:sp>
      <p:pic>
        <p:nvPicPr>
          <p:cNvPr id="30729" name="图片 12">
            <a:extLst>
              <a:ext uri="{FF2B5EF4-FFF2-40B4-BE49-F238E27FC236}">
                <a16:creationId xmlns:a16="http://schemas.microsoft.com/office/drawing/2014/main" id="{BBE34773-91EE-40D4-9653-CA910074A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88" y="539750"/>
            <a:ext cx="6007100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6D3161FB-46AF-4E49-931E-88BA911707E2}"/>
              </a:ext>
            </a:extLst>
          </p:cNvPr>
          <p:cNvSpPr txBox="1">
            <a:spLocks noChangeArrowheads="1"/>
          </p:cNvSpPr>
          <p:nvPr/>
        </p:nvSpPr>
        <p:spPr>
          <a:xfrm>
            <a:off x="5220072" y="1207523"/>
            <a:ext cx="1549003" cy="5000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kern="0" dirty="0">
                <a:solidFill>
                  <a:srgbClr val="00B050"/>
                </a:solidFill>
                <a:latin typeface="+mn-lt"/>
                <a:ea typeface="仿宋_GB2312" pitchFamily="49" charset="-122"/>
              </a:rPr>
              <a:t>P275</a:t>
            </a: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仿宋_GB2312" pitchFamily="49" charset="-122"/>
              </a:rPr>
              <a:t> P295</a:t>
            </a:r>
            <a:endParaRPr lang="zh-CN" altLang="en-US" sz="2400" kern="0" dirty="0">
              <a:solidFill>
                <a:schemeClr val="accent6"/>
              </a:solidFill>
              <a:latin typeface="+mn-lt"/>
              <a:ea typeface="仿宋_GB2312" pitchFamily="49" charset="-122"/>
            </a:endParaRPr>
          </a:p>
        </p:txBody>
      </p:sp>
      <p:sp>
        <p:nvSpPr>
          <p:cNvPr id="7" name="Text Box 26">
            <a:extLst>
              <a:ext uri="{FF2B5EF4-FFF2-40B4-BE49-F238E27FC236}">
                <a16:creationId xmlns:a16="http://schemas.microsoft.com/office/drawing/2014/main" id="{27198334-B6FE-47F8-A77C-A22F1FA6B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1621861"/>
            <a:ext cx="8736013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根据上图的数学模型，可得：</a:t>
            </a:r>
            <a:endParaRPr lang="en-US" altLang="zh-CN" sz="2400" dirty="0">
              <a:solidFill>
                <a:srgbClr val="660066"/>
              </a:solidFill>
              <a:latin typeface="+mn-lt"/>
              <a:ea typeface="仿宋_GB2312" pitchFamily="49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i="1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>
                <a:solidFill>
                  <a:srgbClr val="660066"/>
                </a:solidFill>
                <a:ea typeface="仿宋_GB2312" pitchFamily="49" charset="-122"/>
                <a:sym typeface="Symbol"/>
              </a:rPr>
              <a:t>o</a:t>
            </a:r>
            <a:r>
              <a:rPr lang="en-US" altLang="zh-CN" sz="2400" dirty="0">
                <a:solidFill>
                  <a:srgbClr val="660066"/>
                </a:solidFill>
                <a:ea typeface="仿宋_GB2312" pitchFamily="49" charset="-122"/>
              </a:rPr>
              <a:t>(</a:t>
            </a:r>
            <a:r>
              <a:rPr lang="en-US" altLang="zh-CN" sz="2400" i="1" dirty="0">
                <a:solidFill>
                  <a:srgbClr val="660066"/>
                </a:solidFill>
                <a:ea typeface="仿宋_GB2312" pitchFamily="49" charset="-122"/>
              </a:rPr>
              <a:t>t</a:t>
            </a:r>
            <a:r>
              <a:rPr lang="en-US" altLang="zh-CN" sz="2400" dirty="0">
                <a:solidFill>
                  <a:srgbClr val="660066"/>
                </a:solidFill>
                <a:ea typeface="仿宋_GB2312" pitchFamily="49" charset="-122"/>
              </a:rPr>
              <a:t>)=</a:t>
            </a:r>
            <a:r>
              <a:rPr lang="en-US" altLang="zh-CN" sz="2400" i="1" dirty="0" err="1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 baseline="-25000" dirty="0" err="1">
                <a:solidFill>
                  <a:srgbClr val="660066"/>
                </a:solidFill>
                <a:ea typeface="仿宋_GB2312" pitchFamily="49" charset="-122"/>
                <a:sym typeface="Symbol"/>
              </a:rPr>
              <a:t>d</a:t>
            </a:r>
            <a:r>
              <a:rPr lang="en-US" altLang="zh-CN" sz="2400" dirty="0" err="1">
                <a:solidFill>
                  <a:srgbClr val="660066"/>
                </a:solidFill>
                <a:ea typeface="仿宋_GB2312" pitchFamily="49" charset="-122"/>
              </a:rPr>
              <a:t>sin</a:t>
            </a:r>
            <a:r>
              <a:rPr lang="en-US" altLang="zh-CN" sz="2400" dirty="0">
                <a:solidFill>
                  <a:srgbClr val="660066"/>
                </a:solidFill>
                <a:ea typeface="仿宋_GB2312" pitchFamily="49" charset="-122"/>
              </a:rPr>
              <a:t>[</a:t>
            </a:r>
            <a:r>
              <a:rPr lang="zh-CN" altLang="en-US" sz="2400" i="1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 err="1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rgbClr val="660066"/>
                </a:solidFill>
                <a:ea typeface="仿宋_GB2312" pitchFamily="49" charset="-122"/>
              </a:rPr>
              <a:t>t</a:t>
            </a:r>
            <a:r>
              <a:rPr lang="en-US" altLang="zh-CN" sz="2400" dirty="0">
                <a:solidFill>
                  <a:srgbClr val="660066"/>
                </a:solidFill>
                <a:ea typeface="仿宋_GB2312" pitchFamily="49" charset="-122"/>
              </a:rPr>
              <a:t>) </a:t>
            </a:r>
            <a:r>
              <a:rPr lang="en-US" altLang="zh-CN" sz="2400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</a:t>
            </a:r>
            <a:r>
              <a:rPr lang="zh-CN" altLang="en-US" sz="2400" i="1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 </a:t>
            </a:r>
            <a:r>
              <a:rPr lang="en-US" altLang="zh-CN" sz="2400" baseline="-25000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o</a:t>
            </a:r>
            <a:r>
              <a:rPr lang="en-US" altLang="zh-CN" sz="2400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rgbClr val="660066"/>
                </a:solidFill>
                <a:ea typeface="仿宋_GB2312" pitchFamily="49" charset="-122"/>
              </a:rPr>
              <a:t>t</a:t>
            </a:r>
            <a:r>
              <a:rPr lang="en-US" altLang="zh-CN" sz="2400" dirty="0">
                <a:solidFill>
                  <a:srgbClr val="660066"/>
                </a:solidFill>
                <a:ea typeface="仿宋_GB2312" pitchFamily="49" charset="-122"/>
              </a:rPr>
              <a:t>)</a:t>
            </a:r>
            <a:r>
              <a:rPr lang="en-US" altLang="zh-CN" sz="2400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]</a:t>
            </a:r>
            <a:r>
              <a:rPr lang="en-US" altLang="zh-CN" sz="2400" i="1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 baseline="-25000" dirty="0">
                <a:solidFill>
                  <a:srgbClr val="660066"/>
                </a:solidFill>
                <a:ea typeface="仿宋_GB2312" pitchFamily="49" charset="-122"/>
                <a:sym typeface="Symbol"/>
              </a:rPr>
              <a:t>F</a:t>
            </a:r>
            <a:r>
              <a:rPr lang="en-US" altLang="zh-CN" sz="2400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rgbClr val="660066"/>
                </a:solidFill>
                <a:ea typeface="仿宋_GB2312" pitchFamily="49" charset="-122"/>
              </a:rPr>
              <a:t>p</a:t>
            </a:r>
            <a:r>
              <a:rPr lang="en-US" altLang="zh-CN" sz="2400" dirty="0">
                <a:solidFill>
                  <a:srgbClr val="660066"/>
                </a:solidFill>
                <a:ea typeface="仿宋_GB2312" pitchFamily="49" charset="-122"/>
              </a:rPr>
              <a:t>)</a:t>
            </a:r>
            <a:r>
              <a:rPr lang="en-US" altLang="zh-CN" sz="2400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</a:t>
            </a:r>
            <a:r>
              <a:rPr lang="en-US" altLang="zh-CN" sz="2400" i="1" dirty="0" err="1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 baseline="-25000" dirty="0" err="1">
                <a:solidFill>
                  <a:srgbClr val="660066"/>
                </a:solidFill>
                <a:ea typeface="仿宋_GB2312" pitchFamily="49" charset="-122"/>
                <a:sym typeface="Symbol"/>
              </a:rPr>
              <a:t>o</a:t>
            </a:r>
            <a:r>
              <a:rPr lang="en-US" altLang="zh-CN" sz="2400" dirty="0">
                <a:solidFill>
                  <a:srgbClr val="660066"/>
                </a:solidFill>
                <a:ea typeface="仿宋_GB2312" pitchFamily="49" charset="-122"/>
              </a:rPr>
              <a:t>/</a:t>
            </a:r>
            <a:r>
              <a:rPr lang="en-US" altLang="zh-CN" sz="2400" i="1" dirty="0">
                <a:solidFill>
                  <a:srgbClr val="660066"/>
                </a:solidFill>
                <a:ea typeface="仿宋_GB2312" pitchFamily="49" charset="-122"/>
              </a:rPr>
              <a:t>p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i="1" dirty="0">
                <a:solidFill>
                  <a:srgbClr val="660066"/>
                </a:solidFill>
                <a:ea typeface="仿宋_GB2312" pitchFamily="49" charset="-122"/>
              </a:rPr>
              <a:t> </a:t>
            </a:r>
            <a:r>
              <a:rPr lang="zh-CN" altLang="en-US" sz="2400" i="1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>
                <a:solidFill>
                  <a:srgbClr val="660066"/>
                </a:solidFill>
                <a:ea typeface="仿宋_GB2312" pitchFamily="49" charset="-122"/>
                <a:sym typeface="Symbol"/>
              </a:rPr>
              <a:t>e</a:t>
            </a:r>
            <a:r>
              <a:rPr lang="en-US" altLang="zh-CN" sz="2400" dirty="0">
                <a:solidFill>
                  <a:srgbClr val="660066"/>
                </a:solidFill>
                <a:ea typeface="仿宋_GB2312" pitchFamily="49" charset="-122"/>
              </a:rPr>
              <a:t>(</a:t>
            </a:r>
            <a:r>
              <a:rPr lang="en-US" altLang="zh-CN" sz="2400" i="1" dirty="0">
                <a:solidFill>
                  <a:srgbClr val="660066"/>
                </a:solidFill>
                <a:ea typeface="仿宋_GB2312" pitchFamily="49" charset="-122"/>
              </a:rPr>
              <a:t>t</a:t>
            </a:r>
            <a:r>
              <a:rPr lang="en-US" altLang="zh-CN" sz="2400" dirty="0">
                <a:solidFill>
                  <a:srgbClr val="660066"/>
                </a:solidFill>
                <a:ea typeface="仿宋_GB2312" pitchFamily="49" charset="-122"/>
              </a:rPr>
              <a:t>)=</a:t>
            </a:r>
            <a:r>
              <a:rPr lang="zh-CN" altLang="en-US" sz="2400" i="1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 err="1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rgbClr val="660066"/>
                </a:solidFill>
                <a:ea typeface="仿宋_GB2312" pitchFamily="49" charset="-122"/>
              </a:rPr>
              <a:t>t</a:t>
            </a:r>
            <a:r>
              <a:rPr lang="en-US" altLang="zh-CN" sz="2400" dirty="0">
                <a:solidFill>
                  <a:srgbClr val="660066"/>
                </a:solidFill>
                <a:ea typeface="仿宋_GB2312" pitchFamily="49" charset="-122"/>
              </a:rPr>
              <a:t>) </a:t>
            </a:r>
            <a:r>
              <a:rPr lang="en-US" altLang="zh-CN" sz="2400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</a:t>
            </a:r>
            <a:r>
              <a:rPr lang="zh-CN" altLang="en-US" sz="2400" i="1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 </a:t>
            </a:r>
            <a:r>
              <a:rPr lang="en-US" altLang="zh-CN" sz="2400" baseline="-25000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o</a:t>
            </a:r>
            <a:r>
              <a:rPr lang="en-US" altLang="zh-CN" sz="2400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rgbClr val="660066"/>
                </a:solidFill>
                <a:ea typeface="仿宋_GB2312" pitchFamily="49" charset="-122"/>
              </a:rPr>
              <a:t>t</a:t>
            </a:r>
            <a:r>
              <a:rPr lang="en-US" altLang="zh-CN" sz="2400" dirty="0">
                <a:solidFill>
                  <a:srgbClr val="660066"/>
                </a:solidFill>
                <a:ea typeface="仿宋_GB2312" pitchFamily="49" charset="-122"/>
              </a:rPr>
              <a:t>)=</a:t>
            </a:r>
            <a:r>
              <a:rPr lang="zh-CN" altLang="en-US" sz="2400" i="1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 err="1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rgbClr val="660066"/>
                </a:solidFill>
                <a:ea typeface="仿宋_GB2312" pitchFamily="49" charset="-122"/>
              </a:rPr>
              <a:t>t</a:t>
            </a:r>
            <a:r>
              <a:rPr lang="en-US" altLang="zh-CN" sz="2400" dirty="0">
                <a:solidFill>
                  <a:srgbClr val="660066"/>
                </a:solidFill>
                <a:ea typeface="仿宋_GB2312" pitchFamily="49" charset="-122"/>
              </a:rPr>
              <a:t>) </a:t>
            </a:r>
            <a:r>
              <a:rPr lang="en-US" altLang="zh-CN" sz="2400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</a:t>
            </a:r>
            <a:r>
              <a:rPr lang="zh-CN" altLang="en-US" sz="2400" i="1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 err="1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 baseline="-25000" dirty="0" err="1">
                <a:solidFill>
                  <a:srgbClr val="660066"/>
                </a:solidFill>
                <a:ea typeface="仿宋_GB2312" pitchFamily="49" charset="-122"/>
                <a:sym typeface="Symbol"/>
              </a:rPr>
              <a:t>o</a:t>
            </a:r>
            <a:r>
              <a:rPr lang="en-US" altLang="zh-CN" sz="2400" i="1" dirty="0" err="1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 baseline="-25000" dirty="0" err="1">
                <a:solidFill>
                  <a:srgbClr val="660066"/>
                </a:solidFill>
                <a:ea typeface="仿宋_GB2312" pitchFamily="49" charset="-122"/>
                <a:sym typeface="Symbol"/>
              </a:rPr>
              <a:t>d</a:t>
            </a:r>
            <a:r>
              <a:rPr lang="en-US" altLang="zh-CN" sz="2400" dirty="0" err="1">
                <a:solidFill>
                  <a:srgbClr val="660066"/>
                </a:solidFill>
                <a:ea typeface="仿宋_GB2312" pitchFamily="49" charset="-122"/>
              </a:rPr>
              <a:t>sin</a:t>
            </a:r>
            <a:r>
              <a:rPr lang="en-US" altLang="zh-CN" sz="2400" dirty="0">
                <a:solidFill>
                  <a:srgbClr val="660066"/>
                </a:solidFill>
                <a:ea typeface="仿宋_GB2312" pitchFamily="49" charset="-122"/>
              </a:rPr>
              <a:t>[</a:t>
            </a:r>
            <a:r>
              <a:rPr lang="zh-CN" altLang="en-US" sz="2400" i="1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>
                <a:solidFill>
                  <a:srgbClr val="660066"/>
                </a:solidFill>
                <a:ea typeface="仿宋_GB2312" pitchFamily="49" charset="-122"/>
                <a:sym typeface="Symbol"/>
              </a:rPr>
              <a:t>e</a:t>
            </a:r>
            <a:r>
              <a:rPr lang="en-US" altLang="zh-CN" sz="2400" dirty="0">
                <a:solidFill>
                  <a:srgbClr val="660066"/>
                </a:solidFill>
                <a:ea typeface="仿宋_GB2312" pitchFamily="49" charset="-122"/>
              </a:rPr>
              <a:t>(</a:t>
            </a:r>
            <a:r>
              <a:rPr lang="en-US" altLang="zh-CN" sz="2400" i="1" dirty="0">
                <a:solidFill>
                  <a:srgbClr val="660066"/>
                </a:solidFill>
                <a:ea typeface="仿宋_GB2312" pitchFamily="49" charset="-122"/>
              </a:rPr>
              <a:t>t</a:t>
            </a:r>
            <a:r>
              <a:rPr lang="en-US" altLang="zh-CN" sz="2400" dirty="0">
                <a:solidFill>
                  <a:srgbClr val="660066"/>
                </a:solidFill>
                <a:ea typeface="仿宋_GB2312" pitchFamily="49" charset="-122"/>
              </a:rPr>
              <a:t>)</a:t>
            </a:r>
            <a:r>
              <a:rPr lang="en-US" altLang="zh-CN" sz="2400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]</a:t>
            </a:r>
            <a:r>
              <a:rPr lang="en-US" altLang="zh-CN" sz="2400" i="1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 baseline="-25000" dirty="0">
                <a:solidFill>
                  <a:srgbClr val="660066"/>
                </a:solidFill>
                <a:ea typeface="仿宋_GB2312" pitchFamily="49" charset="-122"/>
                <a:sym typeface="Symbol"/>
              </a:rPr>
              <a:t>F</a:t>
            </a:r>
            <a:r>
              <a:rPr lang="en-US" altLang="zh-CN" sz="2400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rgbClr val="660066"/>
                </a:solidFill>
                <a:ea typeface="仿宋_GB2312" pitchFamily="49" charset="-122"/>
              </a:rPr>
              <a:t>p</a:t>
            </a:r>
            <a:r>
              <a:rPr lang="en-US" altLang="zh-CN" sz="2400" dirty="0">
                <a:solidFill>
                  <a:srgbClr val="660066"/>
                </a:solidFill>
                <a:ea typeface="仿宋_GB2312" pitchFamily="49" charset="-122"/>
              </a:rPr>
              <a:t>)</a:t>
            </a:r>
            <a:r>
              <a:rPr lang="en-US" altLang="zh-CN" sz="2400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</a:t>
            </a:r>
            <a:r>
              <a:rPr lang="en-US" altLang="zh-CN" sz="2400" i="1" dirty="0" err="1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 baseline="-25000" dirty="0" err="1">
                <a:solidFill>
                  <a:srgbClr val="660066"/>
                </a:solidFill>
                <a:ea typeface="仿宋_GB2312" pitchFamily="49" charset="-122"/>
                <a:sym typeface="Symbol"/>
              </a:rPr>
              <a:t>o</a:t>
            </a:r>
            <a:r>
              <a:rPr lang="en-US" altLang="zh-CN" sz="2400" dirty="0">
                <a:solidFill>
                  <a:srgbClr val="660066"/>
                </a:solidFill>
                <a:ea typeface="仿宋_GB2312" pitchFamily="49" charset="-122"/>
              </a:rPr>
              <a:t>/</a:t>
            </a:r>
            <a:r>
              <a:rPr lang="en-US" altLang="zh-CN" sz="2400" i="1" dirty="0">
                <a:solidFill>
                  <a:srgbClr val="660066"/>
                </a:solidFill>
                <a:ea typeface="仿宋_GB2312" pitchFamily="49" charset="-122"/>
              </a:rPr>
              <a:t>p    </a:t>
            </a:r>
            <a:r>
              <a:rPr lang="en-US" altLang="zh-CN" sz="2400" i="1" dirty="0">
                <a:solidFill>
                  <a:srgbClr val="0000FF"/>
                </a:solidFill>
                <a:ea typeface="仿宋_GB2312" pitchFamily="49" charset="-122"/>
              </a:rPr>
              <a:t>          </a:t>
            </a:r>
            <a:r>
              <a:rPr lang="en-US" altLang="zh-CN" sz="2400" kern="0" dirty="0">
                <a:solidFill>
                  <a:srgbClr val="0000FF"/>
                </a:solidFill>
                <a:ea typeface="仿宋_GB2312" pitchFamily="49" charset="-122"/>
              </a:rPr>
              <a:t>(10-29)</a:t>
            </a:r>
            <a:r>
              <a:rPr lang="en-US" altLang="zh-CN" sz="2400" i="1" dirty="0">
                <a:solidFill>
                  <a:srgbClr val="0000FF"/>
                </a:solidFill>
                <a:ea typeface="仿宋_GB2312" pitchFamily="49" charset="-122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ea typeface="仿宋_GB2312" pitchFamily="49" charset="-122"/>
              </a:rPr>
              <a:t> </a:t>
            </a:r>
            <a:endParaRPr lang="zh-CN" altLang="en-US" sz="2400" i="1" dirty="0">
              <a:solidFill>
                <a:srgbClr val="0000FF"/>
              </a:solidFill>
              <a:latin typeface="+mn-lt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3067F1D-1C33-47D0-87B1-F3285D4B70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7.3.2  </a:t>
            </a:r>
            <a:r>
              <a:rPr lang="zh-CN" altLang="en-US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锁相环的基本部件和数学模型</a:t>
            </a:r>
          </a:p>
        </p:txBody>
      </p:sp>
      <p:sp>
        <p:nvSpPr>
          <p:cNvPr id="31747" name="Text Box 7">
            <a:extLst>
              <a:ext uri="{FF2B5EF4-FFF2-40B4-BE49-F238E27FC236}">
                <a16:creationId xmlns:a16="http://schemas.microsoft.com/office/drawing/2014/main" id="{59646DAD-F4DB-468B-99BA-423A0F05D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8" y="619125"/>
            <a:ext cx="88931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anose="02010609030101010101" pitchFamily="49" charset="-122"/>
              </a:rPr>
              <a:t>(3)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anose="02010609030101010101" pitchFamily="49" charset="-122"/>
              </a:rPr>
              <a:t>传输函数</a:t>
            </a:r>
            <a:endParaRPr lang="en-US" altLang="zh-CN" sz="2400" dirty="0">
              <a:solidFill>
                <a:srgbClr val="660066"/>
              </a:solidFill>
              <a:latin typeface="+mn-lt"/>
              <a:ea typeface="仿宋_GB2312" panose="0201060903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anose="02010609030101010101" pitchFamily="49" charset="-122"/>
              </a:rPr>
              <a:t>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anose="02010609030101010101" pitchFamily="49" charset="-122"/>
              </a:rPr>
              <a:t>当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anose="02010609030101010101" pitchFamily="49" charset="-122"/>
              </a:rPr>
              <a:t>|</a:t>
            </a:r>
            <a:r>
              <a:rPr lang="zh-CN" altLang="en-US" sz="2400" i="1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>
                <a:solidFill>
                  <a:srgbClr val="660066"/>
                </a:solidFill>
                <a:ea typeface="仿宋_GB2312" pitchFamily="49" charset="-122"/>
                <a:sym typeface="Symbol"/>
              </a:rPr>
              <a:t>e</a:t>
            </a:r>
            <a:r>
              <a:rPr lang="en-US" altLang="zh-CN" sz="2400" dirty="0">
                <a:solidFill>
                  <a:srgbClr val="660066"/>
                </a:solidFill>
                <a:ea typeface="仿宋_GB2312" pitchFamily="49" charset="-122"/>
              </a:rPr>
              <a:t>(</a:t>
            </a:r>
            <a:r>
              <a:rPr lang="en-US" altLang="zh-CN" sz="2400" i="1" dirty="0">
                <a:solidFill>
                  <a:srgbClr val="660066"/>
                </a:solidFill>
                <a:ea typeface="仿宋_GB2312" pitchFamily="49" charset="-122"/>
              </a:rPr>
              <a:t>t</a:t>
            </a:r>
            <a:r>
              <a:rPr lang="en-US" altLang="zh-CN" sz="2400" dirty="0">
                <a:solidFill>
                  <a:srgbClr val="660066"/>
                </a:solidFill>
                <a:ea typeface="仿宋_GB2312" pitchFamily="49" charset="-122"/>
              </a:rPr>
              <a:t>)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anose="02010609030101010101" pitchFamily="49" charset="-122"/>
              </a:rPr>
              <a:t>|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anose="02010609030101010101" pitchFamily="49" charset="-122"/>
                <a:sym typeface="Symbol" panose="05050102010706020507" pitchFamily="18" charset="2"/>
              </a:rPr>
              <a:t>30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anose="02010609030101010101" pitchFamily="49" charset="-122"/>
                <a:sym typeface="Symbol" panose="05050102010706020507" pitchFamily="18" charset="2"/>
              </a:rPr>
              <a:t>时，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sin[</a:t>
            </a:r>
            <a:r>
              <a:rPr lang="zh-CN" altLang="en-US" sz="2400" i="1" dirty="0">
                <a:solidFill>
                  <a:srgbClr val="660066"/>
                </a:solidFill>
                <a:latin typeface="+mn-lt"/>
                <a:ea typeface="仿宋_GB2312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_GB2312" pitchFamily="49" charset="-122"/>
                <a:sym typeface="Symbol"/>
              </a:rPr>
              <a:t>e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(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t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)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  <a:sym typeface="Symbol" panose="05050102010706020507" pitchFamily="18" charset="2"/>
              </a:rPr>
              <a:t>]  </a:t>
            </a:r>
            <a:r>
              <a:rPr lang="zh-CN" altLang="en-US" sz="2400" i="1" dirty="0">
                <a:solidFill>
                  <a:srgbClr val="660066"/>
                </a:solidFill>
                <a:latin typeface="+mn-lt"/>
                <a:ea typeface="仿宋_GB2312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_GB2312" pitchFamily="49" charset="-122"/>
                <a:sym typeface="Symbol"/>
              </a:rPr>
              <a:t>e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(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t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)= </a:t>
            </a:r>
            <a:r>
              <a:rPr lang="zh-CN" altLang="en-US" sz="2400" i="1" dirty="0">
                <a:solidFill>
                  <a:srgbClr val="660066"/>
                </a:solidFill>
                <a:latin typeface="+mn-lt"/>
                <a:ea typeface="仿宋_GB2312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 err="1">
                <a:solidFill>
                  <a:srgbClr val="660066"/>
                </a:solidFill>
                <a:latin typeface="+mn-lt"/>
                <a:ea typeface="仿宋_GB2312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t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) 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  <a:sym typeface="Symbol" panose="05050102010706020507" pitchFamily="18" charset="2"/>
              </a:rPr>
              <a:t></a:t>
            </a:r>
            <a:r>
              <a:rPr lang="zh-CN" altLang="en-US" sz="2400" i="1" dirty="0">
                <a:solidFill>
                  <a:srgbClr val="660066"/>
                </a:solidFill>
                <a:latin typeface="+mn-lt"/>
                <a:ea typeface="仿宋_GB2312" pitchFamily="49" charset="-122"/>
                <a:sym typeface="Symbol" panose="05050102010706020507" pitchFamily="18" charset="2"/>
              </a:rPr>
              <a:t> 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_GB2312" pitchFamily="49" charset="-122"/>
                <a:sym typeface="Symbol" panose="05050102010706020507" pitchFamily="18" charset="2"/>
              </a:rPr>
              <a:t>o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t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)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，所以前页中的</a:t>
            </a:r>
            <a:r>
              <a:rPr lang="zh-CN" altLang="en-US" sz="2400" i="1" dirty="0">
                <a:solidFill>
                  <a:srgbClr val="660066"/>
                </a:solidFill>
                <a:latin typeface="+mn-lt"/>
                <a:ea typeface="仿宋_GB2312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_GB2312" pitchFamily="49" charset="-122"/>
                <a:sym typeface="Symbol"/>
              </a:rPr>
              <a:t>o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(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t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)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anose="02010609030101010101" pitchFamily="49" charset="-122"/>
              </a:rPr>
              <a:t>式变成线性微分方程：</a:t>
            </a:r>
            <a:endParaRPr lang="en-US" altLang="zh-CN" sz="2400" i="1" dirty="0">
              <a:solidFill>
                <a:srgbClr val="660066"/>
              </a:solidFill>
              <a:latin typeface="+mn-lt"/>
              <a:ea typeface="仿宋_GB2312" pitchFamily="49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i="1" dirty="0">
                <a:solidFill>
                  <a:srgbClr val="660066"/>
                </a:solidFill>
                <a:latin typeface="+mn-lt"/>
                <a:ea typeface="仿宋_GB2312" pitchFamily="49" charset="-122"/>
                <a:sym typeface="Symbol" panose="05050102010706020507" pitchFamily="18" charset="2"/>
              </a:rPr>
              <a:t>                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_GB2312" pitchFamily="49" charset="-122"/>
                <a:sym typeface="Symbol"/>
              </a:rPr>
              <a:t>o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(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t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)</a:t>
            </a:r>
            <a:r>
              <a:rPr lang="en-US" altLang="zh-CN" sz="2400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  </a:t>
            </a:r>
            <a:r>
              <a:rPr lang="en-US" altLang="zh-CN" sz="2400" i="1" dirty="0" err="1">
                <a:solidFill>
                  <a:srgbClr val="660066"/>
                </a:solidFill>
                <a:latin typeface="+mn-lt"/>
                <a:ea typeface="仿宋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 baseline="-25000" dirty="0" err="1">
                <a:solidFill>
                  <a:srgbClr val="660066"/>
                </a:solidFill>
                <a:latin typeface="+mn-lt"/>
                <a:ea typeface="仿宋_GB2312" pitchFamily="49" charset="-122"/>
                <a:sym typeface="Symbol"/>
              </a:rPr>
              <a:t>o</a:t>
            </a:r>
            <a:r>
              <a:rPr lang="en-US" altLang="zh-CN" sz="2400" i="1" dirty="0" err="1">
                <a:solidFill>
                  <a:srgbClr val="660066"/>
                </a:solidFill>
                <a:latin typeface="+mn-lt"/>
                <a:ea typeface="仿宋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 baseline="-25000" dirty="0" err="1">
                <a:solidFill>
                  <a:srgbClr val="660066"/>
                </a:solidFill>
                <a:latin typeface="+mn-lt"/>
                <a:ea typeface="仿宋_GB2312" pitchFamily="49" charset="-122"/>
                <a:sym typeface="Symbol"/>
              </a:rPr>
              <a:t>d</a:t>
            </a:r>
            <a:r>
              <a:rPr lang="zh-CN" altLang="en-US" sz="2400" i="1" dirty="0">
                <a:solidFill>
                  <a:srgbClr val="660066"/>
                </a:solidFill>
                <a:latin typeface="+mn-lt"/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[</a:t>
            </a:r>
            <a:r>
              <a:rPr lang="zh-CN" altLang="en-US" sz="2400" i="1" dirty="0">
                <a:solidFill>
                  <a:srgbClr val="660066"/>
                </a:solidFill>
                <a:latin typeface="+mn-lt"/>
                <a:ea typeface="仿宋_GB2312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 err="1">
                <a:solidFill>
                  <a:srgbClr val="660066"/>
                </a:solidFill>
                <a:latin typeface="+mn-lt"/>
                <a:ea typeface="仿宋_GB2312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t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) 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  <a:sym typeface="Symbol" panose="05050102010706020507" pitchFamily="18" charset="2"/>
              </a:rPr>
              <a:t></a:t>
            </a:r>
            <a:r>
              <a:rPr lang="zh-CN" altLang="en-US" sz="2400" i="1" dirty="0">
                <a:solidFill>
                  <a:srgbClr val="660066"/>
                </a:solidFill>
                <a:latin typeface="+mn-lt"/>
                <a:ea typeface="仿宋_GB2312" pitchFamily="49" charset="-122"/>
                <a:sym typeface="Symbol" panose="05050102010706020507" pitchFamily="18" charset="2"/>
              </a:rPr>
              <a:t> 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_GB2312" pitchFamily="49" charset="-122"/>
                <a:sym typeface="Symbol" panose="05050102010706020507" pitchFamily="18" charset="2"/>
              </a:rPr>
              <a:t>o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t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)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  <a:sym typeface="Symbol" panose="05050102010706020507" pitchFamily="18" charset="2"/>
              </a:rPr>
              <a:t>]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  <a:sym typeface="Symbol" panose="05050102010706020507" pitchFamily="18" charset="2"/>
              </a:rPr>
              <a:t>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_GB2312" pitchFamily="49" charset="-122"/>
                <a:sym typeface="Symbol"/>
              </a:rPr>
              <a:t>F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p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)/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p                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_GB2312" pitchFamily="49" charset="-122"/>
              </a:rPr>
              <a:t>  </a:t>
            </a:r>
            <a:r>
              <a:rPr lang="en-US" altLang="zh-CN" sz="2400" kern="0" dirty="0">
                <a:solidFill>
                  <a:srgbClr val="0000FF"/>
                </a:solidFill>
                <a:latin typeface="+mn-lt"/>
                <a:ea typeface="仿宋_GB2312" pitchFamily="49" charset="-122"/>
              </a:rPr>
              <a:t>(10-28)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_GB2312" pitchFamily="49" charset="-122"/>
              </a:rPr>
              <a:t> </a:t>
            </a:r>
            <a:endParaRPr lang="zh-CN" altLang="en-US" sz="2400" dirty="0">
              <a:solidFill>
                <a:srgbClr val="0000FF"/>
              </a:solidFill>
              <a:latin typeface="+mn-lt"/>
              <a:ea typeface="仿宋_GB2312" panose="0201060903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8" name="Object 11">
                <a:extLst>
                  <a:ext uri="{FF2B5EF4-FFF2-40B4-BE49-F238E27FC236}">
                    <a16:creationId xmlns:a16="http://schemas.microsoft.com/office/drawing/2014/main" id="{B5BF30F4-FA8B-4F11-B998-2106976CF123}"/>
                  </a:ext>
                </a:extLst>
              </p:cNvPr>
              <p:cNvSpPr txBox="1"/>
              <p:nvPr/>
            </p:nvSpPr>
            <p:spPr bwMode="auto">
              <a:xfrm>
                <a:off x="1277938" y="2914650"/>
                <a:ext cx="5124450" cy="877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i="1" dirty="0">
                          <a:solidFill>
                            <a:srgbClr val="660066"/>
                          </a:solidFill>
                          <a:ea typeface="仿宋_GB2312" pitchFamily="49" charset="-122"/>
                          <a:sym typeface="Symbol" panose="05050102010706020507" pitchFamily="18" charset="2"/>
                        </a:rPr>
                        <m:t></m:t>
                      </m:r>
                      <m:r>
                        <m:rPr>
                          <m:nor/>
                        </m:rPr>
                        <a:rPr lang="en-US" altLang="zh-CN" baseline="-25000" dirty="0">
                          <a:solidFill>
                            <a:srgbClr val="660066"/>
                          </a:solidFill>
                          <a:ea typeface="仿宋_GB2312" pitchFamily="49" charset="-122"/>
                          <a:sym typeface="Symbol"/>
                        </a:rPr>
                        <m:t>o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660066"/>
                          </a:solidFill>
                          <a:ea typeface="仿宋_GB2312" pitchFamily="49" charset="-122"/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660066"/>
                          </a:solidFill>
                          <a:ea typeface="仿宋_GB2312" pitchFamily="49" charset="-122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660066"/>
                          </a:solidFill>
                          <a:ea typeface="仿宋_GB2312" pitchFamily="49" charset="-122"/>
                        </a:rPr>
                        <m:t>)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zh-CN" altLang="en-US" i="1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  <a:sym typeface="Symbol" panose="05050102010706020507" pitchFamily="18" charset="2"/>
                            </a:rPr>
                            <m:t></m:t>
                          </m:r>
                          <m:r>
                            <m:rPr>
                              <m:nor/>
                            </m:rPr>
                            <a:rPr lang="en-US" altLang="zh-CN" baseline="-25000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  <a:sym typeface="Symbol" panose="05050102010706020507" pitchFamily="18" charset="2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</a:rPr>
                            <m:t>)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zh-CN" altLang="en-US" i="1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  <a:sym typeface="Symbol" panose="05050102010706020507" pitchFamily="18" charset="2"/>
                            </a:rPr>
                            <m:t></m:t>
                          </m:r>
                          <m:r>
                            <m:rPr>
                              <m:nor/>
                            </m:rPr>
                            <a:rPr lang="en-US" altLang="zh-CN" baseline="-25000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  <a:sym typeface="Symbol"/>
                            </a:rPr>
                            <m:t>o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</a:rPr>
                            <m:t>)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]⋅</m:t>
                          </m:r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  <a:sym typeface="Symbol" panose="05050102010706020507" pitchFamily="18" charset="2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altLang="zh-CN" baseline="-25000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  <a:sym typeface="Symbol"/>
                            </a:rPr>
                            <m:t>d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  <a:sym typeface="Symbol" panose="05050102010706020507" pitchFamily="18" charset="2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altLang="zh-CN" baseline="-25000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  <a:sym typeface="Symbol"/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</a:rPr>
                            <m:t>)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  <a:sym typeface="Symbol" panose="05050102010706020507" pitchFamily="18" charset="2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altLang="zh-CN" baseline="-25000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  <a:sym typeface="Symbol"/>
                            </a:rPr>
                            <m:t>o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</a:rPr>
                            <m:t>s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748" name="Object 11">
                <a:extLst>
                  <a:ext uri="{FF2B5EF4-FFF2-40B4-BE49-F238E27FC236}">
                    <a16:creationId xmlns:a16="http://schemas.microsoft.com/office/drawing/2014/main" id="{B5BF30F4-FA8B-4F11-B998-2106976CF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7938" y="2914650"/>
                <a:ext cx="5124450" cy="8778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Box 10">
            <a:extLst>
              <a:ext uri="{FF2B5EF4-FFF2-40B4-BE49-F238E27FC236}">
                <a16:creationId xmlns:a16="http://schemas.microsoft.com/office/drawing/2014/main" id="{6C171A5D-FA3E-42C2-921A-8A792922F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792538"/>
            <a:ext cx="8569325" cy="1200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660066"/>
                </a:solidFill>
                <a:latin typeface="宋体" panose="02010600030101010101" pitchFamily="2" charset="-122"/>
              </a:rPr>
              <a:t>①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环路传输函数 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H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(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s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)</a:t>
            </a: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   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H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(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s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)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表示闭环时，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VCO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的振荡信号相位</a:t>
            </a:r>
            <a:r>
              <a:rPr lang="zh-CN" altLang="en-US" sz="2400" i="1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>
                <a:solidFill>
                  <a:srgbClr val="660066"/>
                </a:solidFill>
                <a:ea typeface="仿宋_GB2312" pitchFamily="49" charset="-122"/>
                <a:sym typeface="Symbol"/>
              </a:rPr>
              <a:t>o</a:t>
            </a:r>
            <a:r>
              <a:rPr lang="en-US" altLang="zh-CN" sz="2400" dirty="0">
                <a:solidFill>
                  <a:srgbClr val="660066"/>
                </a:solidFill>
                <a:ea typeface="仿宋_GB2312" pitchFamily="49" charset="-122"/>
              </a:rPr>
              <a:t>(</a:t>
            </a:r>
            <a:r>
              <a:rPr lang="en-US" altLang="zh-CN" sz="2400" i="1" dirty="0">
                <a:solidFill>
                  <a:srgbClr val="660066"/>
                </a:solidFill>
                <a:ea typeface="仿宋_GB2312" pitchFamily="49" charset="-122"/>
              </a:rPr>
              <a:t>t</a:t>
            </a:r>
            <a:r>
              <a:rPr lang="en-US" altLang="zh-CN" sz="2400" dirty="0">
                <a:solidFill>
                  <a:srgbClr val="660066"/>
                </a:solidFill>
                <a:ea typeface="仿宋_GB2312" pitchFamily="49" charset="-122"/>
              </a:rPr>
              <a:t>)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和输入参考信号相位 </a:t>
            </a:r>
            <a:r>
              <a:rPr lang="zh-CN" altLang="en-US" sz="2400" i="1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 err="1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rgbClr val="660066"/>
                </a:solidFill>
                <a:ea typeface="仿宋_GB2312" pitchFamily="49" charset="-122"/>
              </a:rPr>
              <a:t>(</a:t>
            </a:r>
            <a:r>
              <a:rPr lang="en-US" altLang="zh-CN" sz="2400" i="1" dirty="0">
                <a:solidFill>
                  <a:srgbClr val="660066"/>
                </a:solidFill>
                <a:ea typeface="仿宋_GB2312" pitchFamily="49" charset="-122"/>
              </a:rPr>
              <a:t>t</a:t>
            </a:r>
            <a:r>
              <a:rPr lang="en-US" altLang="zh-CN" sz="2400" dirty="0">
                <a:solidFill>
                  <a:srgbClr val="660066"/>
                </a:solidFill>
                <a:ea typeface="仿宋_GB2312" pitchFamily="49" charset="-122"/>
              </a:rPr>
              <a:t>)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之间的关系：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+mn-lt"/>
                <a:ea typeface="仿宋_GB2312" pitchFamily="49" charset="-122"/>
              </a:rPr>
              <a:t>由</a:t>
            </a:r>
            <a:r>
              <a:rPr lang="zh-CN" altLang="en-US" sz="2400" kern="0" dirty="0">
                <a:solidFill>
                  <a:srgbClr val="0000FF"/>
                </a:solidFill>
                <a:latin typeface="+mn-lt"/>
                <a:ea typeface="仿宋_GB2312" pitchFamily="49" charset="-122"/>
              </a:rPr>
              <a:t>上</a:t>
            </a:r>
            <a:r>
              <a:rPr lang="zh-CN" altLang="en-US" sz="2400" dirty="0">
                <a:solidFill>
                  <a:srgbClr val="0000FF"/>
                </a:solidFill>
                <a:latin typeface="+mn-lt"/>
                <a:ea typeface="仿宋_GB2312" pitchFamily="49" charset="-122"/>
              </a:rPr>
              <a:t>式整理得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50" name="Object 12">
                <a:extLst>
                  <a:ext uri="{FF2B5EF4-FFF2-40B4-BE49-F238E27FC236}">
                    <a16:creationId xmlns:a16="http://schemas.microsoft.com/office/drawing/2014/main" id="{387D68F5-F2F7-4D18-BB8F-4FA36C1DD3CF}"/>
                  </a:ext>
                </a:extLst>
              </p:cNvPr>
              <p:cNvSpPr txBox="1"/>
              <p:nvPr/>
            </p:nvSpPr>
            <p:spPr bwMode="auto">
              <a:xfrm>
                <a:off x="1979712" y="5229201"/>
                <a:ext cx="4032448" cy="7920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660066"/>
                          </a:solidFill>
                          <a:ea typeface="仿宋_GB2312" pitchFamily="49" charset="-122"/>
                        </a:rPr>
                        <m:t>H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660066"/>
                          </a:solidFill>
                          <a:ea typeface="仿宋_GB2312" pitchFamily="49" charset="-122"/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660066"/>
                          </a:solidFill>
                          <a:ea typeface="仿宋_GB2312" pitchFamily="49" charset="-122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660066"/>
                          </a:solidFill>
                          <a:ea typeface="仿宋_GB2312" pitchFamily="49" charset="-122"/>
                        </a:rPr>
                        <m:t>)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CN" altLang="en-US" i="1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  <a:sym typeface="Symbol" panose="05050102010706020507" pitchFamily="18" charset="2"/>
                            </a:rPr>
                            <m:t></m:t>
                          </m:r>
                          <m:r>
                            <m:rPr>
                              <m:nor/>
                            </m:rPr>
                            <a:rPr lang="en-US" altLang="zh-CN" baseline="-25000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  <a:sym typeface="Symbol"/>
                            </a:rPr>
                            <m:t>o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zh-CN" altLang="en-US" i="1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  <a:sym typeface="Symbol" panose="05050102010706020507" pitchFamily="18" charset="2"/>
                            </a:rPr>
                            <m:t></m:t>
                          </m:r>
                          <m:r>
                            <m:rPr>
                              <m:nor/>
                            </m:rPr>
                            <a:rPr lang="en-US" altLang="zh-CN" baseline="-25000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  <a:sym typeface="Symbol" panose="05050102010706020507" pitchFamily="18" charset="2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</a:rPr>
                            <m:t>)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  <a:sym typeface="Symbol" panose="05050102010706020507" pitchFamily="18" charset="2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altLang="zh-CN" baseline="-25000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  <a:sym typeface="Symbol"/>
                            </a:rPr>
                            <m:t>d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  <a:sym typeface="Symbol" panose="05050102010706020507" pitchFamily="18" charset="2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altLang="zh-CN" baseline="-25000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  <a:sym typeface="Symbol"/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</a:rPr>
                            <m:t>)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  <a:sym typeface="Symbol" panose="05050102010706020507" pitchFamily="18" charset="2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altLang="zh-CN" baseline="-25000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  <a:sym typeface="Symbol"/>
                            </a:rPr>
                            <m:t>o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</a:rPr>
                            <m:t>s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  <a:sym typeface="Symbol" panose="05050102010706020507" pitchFamily="18" charset="2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altLang="zh-CN" baseline="-25000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  <a:sym typeface="Symbol"/>
                            </a:rPr>
                            <m:t>d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  <a:sym typeface="Symbol" panose="05050102010706020507" pitchFamily="18" charset="2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altLang="zh-CN" baseline="-25000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  <a:sym typeface="Symbol"/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</a:rPr>
                            <m:t>)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  <a:sym typeface="Symbol" panose="05050102010706020507" pitchFamily="18" charset="2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altLang="zh-CN" baseline="-25000" dirty="0">
                              <a:solidFill>
                                <a:srgbClr val="660066"/>
                              </a:solidFill>
                              <a:ea typeface="仿宋_GB2312" pitchFamily="49" charset="-122"/>
                              <a:sym typeface="Symbol"/>
                            </a:rPr>
                            <m:t>o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750" name="Object 12">
                <a:extLst>
                  <a:ext uri="{FF2B5EF4-FFF2-40B4-BE49-F238E27FC236}">
                    <a16:creationId xmlns:a16="http://schemas.microsoft.com/office/drawing/2014/main" id="{387D68F5-F2F7-4D18-BB8F-4FA36C1DD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9712" y="5229201"/>
                <a:ext cx="4032448" cy="792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51" name="Text Box 7">
            <a:extLst>
              <a:ext uri="{FF2B5EF4-FFF2-40B4-BE49-F238E27FC236}">
                <a16:creationId xmlns:a16="http://schemas.microsoft.com/office/drawing/2014/main" id="{016E344B-8978-4BFF-8B31-2AD9DB7C2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2327275"/>
            <a:ext cx="7994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用复频域表示，其中的微分算子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_GB2312" panose="02010609030101010101" pitchFamily="49" charset="-122"/>
              </a:rPr>
              <a:t>p</a:t>
            </a:r>
            <a:r>
              <a:rPr lang="zh-CN" altLang="en-US" sz="2400" dirty="0">
                <a:solidFill>
                  <a:srgbClr val="660066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用拉氏算子代替：</a:t>
            </a:r>
            <a:endParaRPr lang="en-US" altLang="zh-CN" sz="2400" b="0" dirty="0">
              <a:solidFill>
                <a:srgbClr val="660066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E9F30F8-9FD5-4ACA-AB8A-5B5D66BCB828}"/>
              </a:ext>
            </a:extLst>
          </p:cNvPr>
          <p:cNvSpPr/>
          <p:nvPr/>
        </p:nvSpPr>
        <p:spPr>
          <a:xfrm>
            <a:off x="6300192" y="5346701"/>
            <a:ext cx="1354137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kern="0" dirty="0">
                <a:solidFill>
                  <a:srgbClr val="0000FF"/>
                </a:solidFill>
                <a:ea typeface="仿宋_GB2312" pitchFamily="49" charset="-122"/>
              </a:rPr>
              <a:t>(10-30)</a:t>
            </a:r>
            <a:r>
              <a:rPr lang="en-US" altLang="zh-CN" i="1" dirty="0">
                <a:solidFill>
                  <a:srgbClr val="0000FF"/>
                </a:solidFill>
                <a:ea typeface="仿宋_GB2312" pitchFamily="49" charset="-122"/>
              </a:rPr>
              <a:t> 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BC05954-7509-4147-81C7-4EE77AB6E3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7.3.2  </a:t>
            </a:r>
            <a:r>
              <a:rPr lang="zh-CN" altLang="en-US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锁相环的基本部件和数学模型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1CC0C8C-C72A-4D50-B4E9-83615E3959A5}"/>
              </a:ext>
            </a:extLst>
          </p:cNvPr>
          <p:cNvSpPr txBox="1">
            <a:spLocks noChangeArrowheads="1"/>
          </p:cNvSpPr>
          <p:nvPr/>
        </p:nvSpPr>
        <p:spPr>
          <a:xfrm>
            <a:off x="285750" y="608013"/>
            <a:ext cx="7620000" cy="860425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② </a:t>
            </a:r>
            <a:r>
              <a:rPr lang="zh-CN" altLang="en-US" sz="2400" kern="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误差传递函数</a:t>
            </a:r>
            <a:r>
              <a:rPr lang="en-US" altLang="zh-CN" sz="2400" i="1" kern="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H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e</a:t>
            </a:r>
            <a:r>
              <a:rPr lang="en-US" altLang="zh-CN" sz="2400" kern="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(</a:t>
            </a:r>
            <a:r>
              <a:rPr lang="en-US" altLang="zh-CN" sz="2400" i="1" kern="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s</a:t>
            </a:r>
            <a:r>
              <a:rPr lang="en-US" altLang="zh-CN" sz="2400" kern="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)</a:t>
            </a:r>
            <a:endParaRPr lang="zh-CN" altLang="en-US" sz="2400" kern="0" dirty="0">
              <a:solidFill>
                <a:srgbClr val="000000"/>
              </a:solidFill>
              <a:latin typeface="+mn-lt"/>
              <a:ea typeface="仿宋_GB2312" pitchFamily="49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    开环时，</a:t>
            </a:r>
            <a:r>
              <a:rPr lang="zh-CN" altLang="en-US" sz="2400" i="1" dirty="0">
                <a:solidFill>
                  <a:srgbClr val="000000"/>
                </a:solidFill>
                <a:ea typeface="仿宋_GB2312" pitchFamily="49" charset="-122"/>
                <a:sym typeface="Symbol"/>
              </a:rPr>
              <a:t> </a:t>
            </a:r>
            <a:r>
              <a:rPr lang="zh-CN" altLang="en-US" sz="2400" i="1" dirty="0">
                <a:solidFill>
                  <a:srgbClr val="000000"/>
                </a:solidFill>
                <a:ea typeface="仿宋_GB2312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 err="1">
                <a:solidFill>
                  <a:srgbClr val="000000"/>
                </a:solidFill>
                <a:ea typeface="仿宋_GB2312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ea typeface="仿宋_GB2312" pitchFamily="49" charset="-122"/>
              </a:rPr>
              <a:t>(</a:t>
            </a:r>
            <a:r>
              <a:rPr lang="en-US" altLang="zh-CN" sz="2400" i="1" dirty="0">
                <a:solidFill>
                  <a:srgbClr val="000000"/>
                </a:solidFill>
                <a:ea typeface="仿宋_GB2312" pitchFamily="49" charset="-122"/>
              </a:rPr>
              <a:t>t</a:t>
            </a:r>
            <a:r>
              <a:rPr lang="en-US" altLang="zh-CN" sz="2400" dirty="0">
                <a:solidFill>
                  <a:srgbClr val="000000"/>
                </a:solidFill>
                <a:ea typeface="仿宋_GB2312" pitchFamily="49" charset="-122"/>
              </a:rPr>
              <a:t>)</a:t>
            </a:r>
            <a:r>
              <a:rPr lang="zh-CN" altLang="en-US" sz="2400" kern="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 和</a:t>
            </a:r>
            <a:r>
              <a:rPr lang="zh-CN" altLang="en-US" sz="2400" i="1" dirty="0">
                <a:solidFill>
                  <a:srgbClr val="000000"/>
                </a:solidFill>
                <a:ea typeface="仿宋_GB2312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>
                <a:solidFill>
                  <a:srgbClr val="000000"/>
                </a:solidFill>
                <a:ea typeface="仿宋_GB2312" pitchFamily="49" charset="-122"/>
                <a:sym typeface="Symbol" panose="05050102010706020507" pitchFamily="18" charset="2"/>
              </a:rPr>
              <a:t>e</a:t>
            </a:r>
            <a:r>
              <a:rPr lang="en-US" altLang="zh-CN" sz="2400" dirty="0">
                <a:solidFill>
                  <a:srgbClr val="000000"/>
                </a:solidFill>
                <a:ea typeface="仿宋_GB2312" pitchFamily="49" charset="-122"/>
              </a:rPr>
              <a:t>(</a:t>
            </a:r>
            <a:r>
              <a:rPr lang="en-US" altLang="zh-CN" sz="2400" i="1" dirty="0">
                <a:solidFill>
                  <a:srgbClr val="000000"/>
                </a:solidFill>
                <a:ea typeface="仿宋_GB2312" pitchFamily="49" charset="-122"/>
              </a:rPr>
              <a:t>t</a:t>
            </a:r>
            <a:r>
              <a:rPr lang="en-US" altLang="zh-CN" sz="2400" dirty="0">
                <a:solidFill>
                  <a:srgbClr val="000000"/>
                </a:solidFill>
                <a:ea typeface="仿宋_GB2312" pitchFamily="49" charset="-122"/>
              </a:rPr>
              <a:t>)</a:t>
            </a:r>
            <a:r>
              <a:rPr lang="zh-CN" altLang="en-US" sz="2400" kern="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的关系：</a:t>
            </a:r>
            <a:endParaRPr lang="zh-CN" altLang="en-US" sz="2400" b="0" kern="0" dirty="0">
              <a:solidFill>
                <a:srgbClr val="000000"/>
              </a:solidFill>
              <a:latin typeface="+mn-lt"/>
              <a:ea typeface="仿宋_GB2312" pitchFamily="49" charset="-122"/>
            </a:endParaRPr>
          </a:p>
        </p:txBody>
      </p:sp>
      <p:sp>
        <p:nvSpPr>
          <p:cNvPr id="10" name="Text Box 19">
            <a:extLst>
              <a:ext uri="{FF2B5EF4-FFF2-40B4-BE49-F238E27FC236}">
                <a16:creationId xmlns:a16="http://schemas.microsoft.com/office/drawing/2014/main" id="{C0671D53-3091-4717-8832-46F80BA82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2413000"/>
            <a:ext cx="8353425" cy="830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③ 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开环传输函数</a:t>
            </a:r>
            <a:r>
              <a:rPr lang="en-US" altLang="zh-CN" sz="2400" i="1" kern="0" dirty="0">
                <a:solidFill>
                  <a:srgbClr val="000000"/>
                </a:solidFill>
                <a:ea typeface="仿宋_GB2312" pitchFamily="49" charset="-122"/>
              </a:rPr>
              <a:t>H</a:t>
            </a:r>
            <a:r>
              <a:rPr lang="en-US" altLang="zh-CN" sz="2400" kern="0" baseline="-25000" dirty="0">
                <a:solidFill>
                  <a:srgbClr val="000000"/>
                </a:solidFill>
                <a:ea typeface="仿宋_GB2312" pitchFamily="49" charset="-122"/>
              </a:rPr>
              <a:t>o</a:t>
            </a:r>
            <a:r>
              <a:rPr lang="en-US" altLang="zh-CN" sz="2400" kern="0" dirty="0">
                <a:solidFill>
                  <a:srgbClr val="000000"/>
                </a:solidFill>
                <a:ea typeface="仿宋_GB2312" pitchFamily="49" charset="-122"/>
              </a:rPr>
              <a:t>(</a:t>
            </a:r>
            <a:r>
              <a:rPr lang="en-US" altLang="zh-CN" sz="2400" i="1" kern="0" dirty="0">
                <a:solidFill>
                  <a:srgbClr val="000000"/>
                </a:solidFill>
                <a:ea typeface="仿宋_GB2312" pitchFamily="49" charset="-122"/>
              </a:rPr>
              <a:t>s</a:t>
            </a:r>
            <a:r>
              <a:rPr lang="en-US" altLang="zh-CN" sz="2400" kern="0" dirty="0">
                <a:solidFill>
                  <a:srgbClr val="000000"/>
                </a:solidFill>
                <a:ea typeface="仿宋_GB2312" pitchFamily="49" charset="-122"/>
              </a:rPr>
              <a:t>)</a:t>
            </a:r>
            <a:endParaRPr lang="zh-CN" altLang="en-US" sz="2400" dirty="0">
              <a:solidFill>
                <a:srgbClr val="000000"/>
              </a:solidFill>
              <a:latin typeface="+mn-lt"/>
              <a:ea typeface="仿宋_GB2312" pitchFamily="49" charset="-122"/>
            </a:endParaRPr>
          </a:p>
          <a:p>
            <a:pPr eaLnBrk="1" hangingPunct="1">
              <a:defRPr/>
            </a:pP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       表示在开环状态下，</a:t>
            </a:r>
            <a:r>
              <a:rPr lang="zh-CN" altLang="en-US" sz="2400" i="1" dirty="0">
                <a:solidFill>
                  <a:srgbClr val="000000"/>
                </a:solidFill>
                <a:ea typeface="仿宋_GB2312" pitchFamily="49" charset="-122"/>
                <a:sym typeface="Symbol"/>
              </a:rPr>
              <a:t> </a:t>
            </a:r>
            <a:r>
              <a:rPr lang="zh-CN" altLang="en-US" sz="2400" i="1" dirty="0">
                <a:solidFill>
                  <a:srgbClr val="000000"/>
                </a:solidFill>
                <a:ea typeface="仿宋_GB2312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>
                <a:solidFill>
                  <a:srgbClr val="000000"/>
                </a:solidFill>
                <a:ea typeface="仿宋_GB2312" pitchFamily="49" charset="-122"/>
                <a:sym typeface="Symbol"/>
              </a:rPr>
              <a:t>e</a:t>
            </a:r>
            <a:r>
              <a:rPr lang="en-US" altLang="zh-CN" sz="2400" dirty="0">
                <a:solidFill>
                  <a:srgbClr val="000000"/>
                </a:solidFill>
                <a:ea typeface="仿宋_GB2312" pitchFamily="49" charset="-122"/>
              </a:rPr>
              <a:t>(</a:t>
            </a:r>
            <a:r>
              <a:rPr lang="en-US" altLang="zh-CN" sz="2400" i="1" dirty="0">
                <a:solidFill>
                  <a:srgbClr val="000000"/>
                </a:solidFill>
                <a:ea typeface="仿宋_GB2312" pitchFamily="49" charset="-122"/>
              </a:rPr>
              <a:t>t</a:t>
            </a:r>
            <a:r>
              <a:rPr lang="en-US" altLang="zh-CN" sz="2400" dirty="0">
                <a:solidFill>
                  <a:srgbClr val="000000"/>
                </a:solidFill>
                <a:ea typeface="仿宋_GB2312" pitchFamily="49" charset="-12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沿环路传输一周的函数：</a:t>
            </a:r>
          </a:p>
        </p:txBody>
      </p:sp>
      <p:sp>
        <p:nvSpPr>
          <p:cNvPr id="14" name="Text Box 19">
            <a:extLst>
              <a:ext uri="{FF2B5EF4-FFF2-40B4-BE49-F238E27FC236}">
                <a16:creationId xmlns:a16="http://schemas.microsoft.com/office/drawing/2014/main" id="{FC17C2BA-439F-426B-B7E0-AAEA06C7D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5473700"/>
            <a:ext cx="8964613" cy="1200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628650" eaLnBrk="1" hangingPunct="1">
              <a:defRPr/>
            </a:pP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有了三个传递函数，即可进行锁相环路的性能分析。</a:t>
            </a:r>
            <a:endParaRPr lang="en-US" altLang="zh-CN" sz="2400" dirty="0">
              <a:solidFill>
                <a:srgbClr val="000000"/>
              </a:solidFill>
              <a:latin typeface="+mn-lt"/>
              <a:ea typeface="仿宋_GB2312" pitchFamily="49" charset="-122"/>
            </a:endParaRPr>
          </a:p>
          <a:p>
            <a:pPr indent="628650" eaLnBrk="1" hangingPunct="1">
              <a:defRPr/>
            </a:pP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以上分析假定是线性的，适用于环路线性工作区内稳定平衡点附近的情况。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EF245A-806D-4F55-9AFE-110C323903C6}"/>
              </a:ext>
            </a:extLst>
          </p:cNvPr>
          <p:cNvSpPr/>
          <p:nvPr/>
        </p:nvSpPr>
        <p:spPr>
          <a:xfrm>
            <a:off x="7720013" y="1609725"/>
            <a:ext cx="1352550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kern="0" dirty="0">
                <a:solidFill>
                  <a:srgbClr val="0000FF"/>
                </a:solidFill>
                <a:ea typeface="仿宋_GB2312" pitchFamily="49" charset="-122"/>
              </a:rPr>
              <a:t>(10-32)</a:t>
            </a:r>
            <a:r>
              <a:rPr lang="en-US" altLang="zh-CN" i="1" dirty="0">
                <a:solidFill>
                  <a:srgbClr val="0000FF"/>
                </a:solidFill>
                <a:ea typeface="仿宋_GB2312" pitchFamily="49" charset="-122"/>
              </a:rPr>
              <a:t> 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3D16641-585D-44D7-91BE-7191920D26B8}"/>
              </a:ext>
            </a:extLst>
          </p:cNvPr>
          <p:cNvSpPr/>
          <p:nvPr/>
        </p:nvSpPr>
        <p:spPr>
          <a:xfrm>
            <a:off x="5795963" y="3454400"/>
            <a:ext cx="1354137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kern="0" dirty="0">
                <a:solidFill>
                  <a:srgbClr val="0000FF"/>
                </a:solidFill>
                <a:ea typeface="仿宋_GB2312" pitchFamily="49" charset="-122"/>
              </a:rPr>
              <a:t>(10-31)</a:t>
            </a:r>
            <a:r>
              <a:rPr lang="en-US" altLang="zh-CN" i="1" dirty="0">
                <a:solidFill>
                  <a:srgbClr val="0000FF"/>
                </a:solidFill>
                <a:ea typeface="仿宋_GB2312" pitchFamily="49" charset="-122"/>
              </a:rPr>
              <a:t> 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A9D0B78-E3BE-4CAA-AB0F-48017BF8F646}"/>
              </a:ext>
            </a:extLst>
          </p:cNvPr>
          <p:cNvSpPr/>
          <p:nvPr/>
        </p:nvSpPr>
        <p:spPr>
          <a:xfrm>
            <a:off x="338138" y="4214813"/>
            <a:ext cx="6681787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000000"/>
                </a:solidFill>
                <a:ea typeface="仿宋_GB2312" pitchFamily="49" charset="-122"/>
              </a:rPr>
              <a:t>则式</a:t>
            </a:r>
            <a:r>
              <a:rPr lang="en-US" altLang="zh-CN" sz="2400" kern="0" dirty="0">
                <a:solidFill>
                  <a:srgbClr val="0000FF"/>
                </a:solidFill>
                <a:ea typeface="仿宋_GB2312" pitchFamily="49" charset="-122"/>
              </a:rPr>
              <a:t>(10-30)</a:t>
            </a:r>
            <a:r>
              <a:rPr lang="en-US" altLang="zh-CN" sz="2400" i="1" dirty="0">
                <a:solidFill>
                  <a:srgbClr val="000000"/>
                </a:solidFill>
                <a:ea typeface="仿宋_GB2312" pitchFamily="49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ea typeface="仿宋_GB2312" pitchFamily="49" charset="-122"/>
              </a:rPr>
              <a:t>环路传输函数 </a:t>
            </a:r>
            <a:r>
              <a:rPr lang="en-US" altLang="zh-CN" sz="2400" i="1" dirty="0">
                <a:solidFill>
                  <a:srgbClr val="000000"/>
                </a:solidFill>
                <a:ea typeface="仿宋_GB2312" pitchFamily="49" charset="-122"/>
              </a:rPr>
              <a:t>H</a:t>
            </a:r>
            <a:r>
              <a:rPr lang="en-US" altLang="zh-CN" sz="2400" dirty="0">
                <a:solidFill>
                  <a:srgbClr val="000000"/>
                </a:solidFill>
                <a:ea typeface="仿宋_GB2312" pitchFamily="49" charset="-122"/>
              </a:rPr>
              <a:t>(</a:t>
            </a:r>
            <a:r>
              <a:rPr lang="en-US" altLang="zh-CN" sz="2400" i="1" dirty="0">
                <a:solidFill>
                  <a:srgbClr val="000000"/>
                </a:solidFill>
                <a:ea typeface="仿宋_GB2312" pitchFamily="49" charset="-122"/>
              </a:rPr>
              <a:t>s</a:t>
            </a:r>
            <a:r>
              <a:rPr lang="en-US" altLang="zh-CN" sz="2400" dirty="0">
                <a:solidFill>
                  <a:srgbClr val="000000"/>
                </a:solidFill>
                <a:ea typeface="仿宋_GB2312" pitchFamily="49" charset="-12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ea typeface="仿宋_GB2312" pitchFamily="49" charset="-122"/>
              </a:rPr>
              <a:t>可表示为</a:t>
            </a:r>
            <a:endParaRPr lang="en-US" altLang="zh-CN" sz="2400" dirty="0">
              <a:solidFill>
                <a:srgbClr val="000000"/>
              </a:solidFill>
              <a:ea typeface="仿宋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2">
                <a:extLst>
                  <a:ext uri="{FF2B5EF4-FFF2-40B4-BE49-F238E27FC236}">
                    <a16:creationId xmlns:a16="http://schemas.microsoft.com/office/drawing/2014/main" id="{B5D0B7BE-F599-4B58-93FA-89F9AB7C5E4D}"/>
                  </a:ext>
                </a:extLst>
              </p:cNvPr>
              <p:cNvSpPr txBox="1"/>
              <p:nvPr/>
            </p:nvSpPr>
            <p:spPr bwMode="auto">
              <a:xfrm>
                <a:off x="2843808" y="4783834"/>
                <a:ext cx="4482307" cy="635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i="1" dirty="0" smtClean="0">
                        <a:solidFill>
                          <a:srgbClr val="0000FF"/>
                        </a:solidFill>
                        <a:ea typeface="仿宋_GB2312" pitchFamily="49" charset="-122"/>
                      </a:rPr>
                      <m:t>H</m:t>
                    </m:r>
                    <m:r>
                      <m:rPr>
                        <m:nor/>
                      </m:rPr>
                      <a:rPr lang="en-US" altLang="zh-CN" dirty="0" smtClean="0">
                        <a:solidFill>
                          <a:srgbClr val="0000FF"/>
                        </a:solidFill>
                        <a:ea typeface="仿宋_GB2312" pitchFamily="49" charset="-122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i="1" dirty="0" smtClean="0">
                        <a:solidFill>
                          <a:srgbClr val="0000FF"/>
                        </a:solidFill>
                        <a:ea typeface="仿宋_GB2312" pitchFamily="49" charset="-122"/>
                      </a:rPr>
                      <m:t>s</m:t>
                    </m:r>
                    <m:r>
                      <m:rPr>
                        <m:nor/>
                      </m:rPr>
                      <a:rPr lang="en-US" altLang="zh-CN" dirty="0" smtClean="0">
                        <a:solidFill>
                          <a:srgbClr val="0000FF"/>
                        </a:solidFill>
                        <a:ea typeface="仿宋_GB2312" pitchFamily="49" charset="-122"/>
                      </a:rPr>
                      <m:t>)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zh-CN" altLang="en-US" i="1" dirty="0">
                            <a:solidFill>
                              <a:srgbClr val="0000FF"/>
                            </a:solidFill>
                            <a:ea typeface="仿宋_GB2312" pitchFamily="49" charset="-122"/>
                            <a:sym typeface="Symbol" panose="05050102010706020507" pitchFamily="18" charset="2"/>
                          </a:rPr>
                          <m:t></m:t>
                        </m:r>
                        <m:r>
                          <m:rPr>
                            <m:nor/>
                          </m:rPr>
                          <a:rPr lang="en-US" altLang="zh-CN" baseline="-25000" dirty="0">
                            <a:solidFill>
                              <a:srgbClr val="0000FF"/>
                            </a:solidFill>
                            <a:ea typeface="仿宋_GB2312" pitchFamily="49" charset="-122"/>
                            <a:sym typeface="Symbol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0000FF"/>
                            </a:solidFill>
                            <a:ea typeface="仿宋_GB2312" pitchFamily="49" charset="-122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solidFill>
                              <a:srgbClr val="0000FF"/>
                            </a:solidFill>
                            <a:ea typeface="仿宋_GB2312" pitchFamily="49" charset="-122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0000FF"/>
                            </a:solidFill>
                            <a:ea typeface="仿宋_GB2312" pitchFamily="49" charset="-122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zh-CN" altLang="en-US" i="1" dirty="0">
                            <a:solidFill>
                              <a:srgbClr val="0000FF"/>
                            </a:solidFill>
                            <a:ea typeface="仿宋_GB2312" pitchFamily="49" charset="-122"/>
                            <a:sym typeface="Symbol" panose="05050102010706020507" pitchFamily="18" charset="2"/>
                          </a:rPr>
                          <m:t></m:t>
                        </m:r>
                        <m:r>
                          <m:rPr>
                            <m:nor/>
                          </m:rPr>
                          <a:rPr lang="en-US" altLang="zh-CN" baseline="-25000" dirty="0">
                            <a:solidFill>
                              <a:srgbClr val="0000FF"/>
                            </a:solidFill>
                            <a:ea typeface="仿宋_GB2312" pitchFamily="49" charset="-122"/>
                            <a:sym typeface="Symbol" panose="05050102010706020507" pitchFamily="18" charset="2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0000FF"/>
                            </a:solidFill>
                            <a:ea typeface="仿宋_GB2312" pitchFamily="49" charset="-122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solidFill>
                              <a:srgbClr val="0000FF"/>
                            </a:solidFill>
                            <a:ea typeface="仿宋_GB2312" pitchFamily="49" charset="-122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0000FF"/>
                            </a:solidFill>
                            <a:ea typeface="仿宋_GB2312" pitchFamily="49" charset="-122"/>
                          </a:rPr>
                          <m:t>)</m:t>
                        </m:r>
                      </m:den>
                    </m:f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i="1" dirty="0">
                            <a:solidFill>
                              <a:srgbClr val="0000FF"/>
                            </a:solidFill>
                            <a:ea typeface="仿宋_GB2312" pitchFamily="49" charset="-122"/>
                            <a:sym typeface="Symbol" panose="05050102010706020507" pitchFamily="18" charset="2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baseline="-25000" dirty="0">
                            <a:solidFill>
                              <a:srgbClr val="0000FF"/>
                            </a:solidFill>
                            <a:ea typeface="仿宋_GB2312" pitchFamily="49" charset="-122"/>
                            <a:sym typeface="Symbol"/>
                          </a:rPr>
                          <m:t>d</m:t>
                        </m:r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solidFill>
                              <a:srgbClr val="0000FF"/>
                            </a:solidFill>
                            <a:ea typeface="仿宋_GB2312" pitchFamily="49" charset="-122"/>
                            <a:sym typeface="Symbol" panose="05050102010706020507" pitchFamily="18" charset="2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baseline="-25000" dirty="0">
                            <a:solidFill>
                              <a:srgbClr val="0000FF"/>
                            </a:solidFill>
                            <a:ea typeface="仿宋_GB2312" pitchFamily="49" charset="-122"/>
                            <a:sym typeface="Symbol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0000FF"/>
                            </a:solidFill>
                            <a:ea typeface="仿宋_GB2312" pitchFamily="49" charset="-122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solidFill>
                              <a:srgbClr val="0000FF"/>
                            </a:solidFill>
                            <a:ea typeface="仿宋_GB2312" pitchFamily="49" charset="-122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0000FF"/>
                            </a:solidFill>
                            <a:ea typeface="仿宋_GB2312" pitchFamily="49" charset="-122"/>
                          </a:rPr>
                          <m:t>)</m:t>
                        </m:r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solidFill>
                              <a:srgbClr val="0000FF"/>
                            </a:solidFill>
                            <a:ea typeface="仿宋_GB2312" pitchFamily="49" charset="-122"/>
                            <a:sym typeface="Symbol" panose="05050102010706020507" pitchFamily="18" charset="2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baseline="-25000" dirty="0">
                            <a:solidFill>
                              <a:srgbClr val="0000FF"/>
                            </a:solidFill>
                            <a:ea typeface="仿宋_GB2312" pitchFamily="49" charset="-122"/>
                            <a:sym typeface="Symbol"/>
                          </a:rPr>
                          <m:t>o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i="1" dirty="0">
                            <a:solidFill>
                              <a:srgbClr val="0000FF"/>
                            </a:solidFill>
                            <a:ea typeface="仿宋_GB2312" pitchFamily="49" charset="-122"/>
                          </a:rPr>
                          <m:t>s</m:t>
                        </m:r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solidFill>
                              <a:srgbClr val="0000FF"/>
                            </a:solidFill>
                            <a:ea typeface="仿宋_GB2312" pitchFamily="49" charset="-122"/>
                            <a:sym typeface="Symbol" panose="05050102010706020507" pitchFamily="18" charset="2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baseline="-25000" dirty="0">
                            <a:solidFill>
                              <a:srgbClr val="0000FF"/>
                            </a:solidFill>
                            <a:ea typeface="仿宋_GB2312" pitchFamily="49" charset="-122"/>
                            <a:sym typeface="Symbol"/>
                          </a:rPr>
                          <m:t>d</m:t>
                        </m:r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solidFill>
                              <a:srgbClr val="0000FF"/>
                            </a:solidFill>
                            <a:ea typeface="仿宋_GB2312" pitchFamily="49" charset="-122"/>
                            <a:sym typeface="Symbol" panose="05050102010706020507" pitchFamily="18" charset="2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baseline="-25000" dirty="0">
                            <a:solidFill>
                              <a:srgbClr val="0000FF"/>
                            </a:solidFill>
                            <a:ea typeface="仿宋_GB2312" pitchFamily="49" charset="-122"/>
                            <a:sym typeface="Symbol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0000FF"/>
                            </a:solidFill>
                            <a:ea typeface="仿宋_GB2312" pitchFamily="49" charset="-122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solidFill>
                              <a:srgbClr val="0000FF"/>
                            </a:solidFill>
                            <a:ea typeface="仿宋_GB2312" pitchFamily="49" charset="-122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0000FF"/>
                            </a:solidFill>
                            <a:ea typeface="仿宋_GB2312" pitchFamily="49" charset="-122"/>
                          </a:rPr>
                          <m:t>)</m:t>
                        </m:r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solidFill>
                              <a:srgbClr val="0000FF"/>
                            </a:solidFill>
                            <a:ea typeface="仿宋_GB2312" pitchFamily="49" charset="-122"/>
                            <a:sym typeface="Symbol" panose="05050102010706020507" pitchFamily="18" charset="2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baseline="-25000" dirty="0">
                            <a:solidFill>
                              <a:srgbClr val="0000FF"/>
                            </a:solidFill>
                            <a:ea typeface="仿宋_GB2312" pitchFamily="49" charset="-122"/>
                            <a:sym typeface="Symbol"/>
                          </a:rPr>
                          <m:t>o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i="1" dirty="0">
                            <a:solidFill>
                              <a:srgbClr val="0000FF"/>
                            </a:solidFill>
                            <a:ea typeface="仿宋_GB2312" pitchFamily="49" charset="-122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altLang="zh-CN" baseline="-25000" dirty="0">
                            <a:solidFill>
                              <a:srgbClr val="0000FF"/>
                            </a:solidFill>
                            <a:ea typeface="仿宋_GB2312" pitchFamily="49" charset="-122"/>
                            <a:sym typeface="Symbol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0000FF"/>
                            </a:solidFill>
                            <a:ea typeface="仿宋_GB2312" pitchFamily="49" charset="-122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solidFill>
                              <a:srgbClr val="0000FF"/>
                            </a:solidFill>
                            <a:ea typeface="仿宋_GB2312" pitchFamily="49" charset="-122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0000FF"/>
                            </a:solidFill>
                            <a:ea typeface="仿宋_GB2312" pitchFamily="49" charset="-122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b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仿宋_GB2312" pitchFamily="49" charset="-122"/>
                          </a:rPr>
                          <m:t>1+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solidFill>
                              <a:srgbClr val="0000FF"/>
                            </a:solidFill>
                            <a:ea typeface="仿宋_GB2312" pitchFamily="49" charset="-122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altLang="zh-CN" baseline="-25000" dirty="0">
                            <a:solidFill>
                              <a:srgbClr val="0000FF"/>
                            </a:solidFill>
                            <a:ea typeface="仿宋_GB2312" pitchFamily="49" charset="-122"/>
                            <a:sym typeface="Symbol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0000FF"/>
                            </a:solidFill>
                            <a:ea typeface="仿宋_GB2312" pitchFamily="49" charset="-122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solidFill>
                              <a:srgbClr val="0000FF"/>
                            </a:solidFill>
                            <a:ea typeface="仿宋_GB2312" pitchFamily="49" charset="-122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0000FF"/>
                            </a:solidFill>
                            <a:ea typeface="仿宋_GB2312" pitchFamily="49" charset="-122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8" name="Object 12">
                <a:extLst>
                  <a:ext uri="{FF2B5EF4-FFF2-40B4-BE49-F238E27FC236}">
                    <a16:creationId xmlns:a16="http://schemas.microsoft.com/office/drawing/2014/main" id="{B5D0B7BE-F599-4B58-93FA-89F9AB7C5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3808" y="4783834"/>
                <a:ext cx="4482307" cy="635000"/>
              </a:xfrm>
              <a:prstGeom prst="rect">
                <a:avLst/>
              </a:prstGeom>
              <a:blipFill>
                <a:blip r:embed="rId2"/>
                <a:stretch>
                  <a:fillRect t="-19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2">
                <a:extLst>
                  <a:ext uri="{FF2B5EF4-FFF2-40B4-BE49-F238E27FC236}">
                    <a16:creationId xmlns:a16="http://schemas.microsoft.com/office/drawing/2014/main" id="{19304293-286F-451A-9EF5-87AAE318EA84}"/>
                  </a:ext>
                </a:extLst>
              </p:cNvPr>
              <p:cNvSpPr txBox="1"/>
              <p:nvPr/>
            </p:nvSpPr>
            <p:spPr bwMode="auto">
              <a:xfrm>
                <a:off x="1475656" y="3326832"/>
                <a:ext cx="3888431" cy="7440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i="1" dirty="0" smtClean="0">
                          <a:solidFill>
                            <a:srgbClr val="0000FF"/>
                          </a:solidFill>
                          <a:ea typeface="仿宋_GB2312" pitchFamily="49" charset="-122"/>
                        </a:rPr>
                        <m:t>H</m:t>
                      </m:r>
                      <m:r>
                        <m:rPr>
                          <m:nor/>
                        </m:rPr>
                        <a:rPr lang="en-US" altLang="zh-CN" baseline="-25000" dirty="0" smtClean="0">
                          <a:solidFill>
                            <a:srgbClr val="0000FF"/>
                          </a:solidFill>
                          <a:ea typeface="仿宋_GB2312" pitchFamily="49" charset="-122"/>
                          <a:sym typeface="Symbol"/>
                        </a:rPr>
                        <m:t>o</m:t>
                      </m:r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srgbClr val="0000FF"/>
                          </a:solidFill>
                          <a:ea typeface="仿宋_GB2312" pitchFamily="49" charset="-122"/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i="1" dirty="0" smtClean="0">
                          <a:solidFill>
                            <a:srgbClr val="0000FF"/>
                          </a:solidFill>
                          <a:ea typeface="仿宋_GB2312" pitchFamily="49" charset="-122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srgbClr val="0000FF"/>
                          </a:solidFill>
                          <a:ea typeface="仿宋_GB2312" pitchFamily="49" charset="-122"/>
                        </a:rPr>
                        <m:t>)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CN" altLang="en-US" i="1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  <a:sym typeface="Symbol" panose="05050102010706020507" pitchFamily="18" charset="2"/>
                            </a:rPr>
                            <m:t></m:t>
                          </m:r>
                          <m:r>
                            <m:rPr>
                              <m:nor/>
                            </m:rPr>
                            <a:rPr lang="en-US" altLang="zh-CN" baseline="-25000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  <a:sym typeface="Symbol"/>
                            </a:rPr>
                            <m:t>o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zh-CN" altLang="en-US" i="1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  <a:sym typeface="Symbol" panose="05050102010706020507" pitchFamily="18" charset="2"/>
                            </a:rPr>
                            <m:t></m:t>
                          </m:r>
                          <m:r>
                            <m:rPr>
                              <m:nor/>
                            </m:rPr>
                            <a:rPr lang="en-US" altLang="zh-CN" b="1" i="0" baseline="-25000" dirty="0" smtClean="0">
                              <a:solidFill>
                                <a:srgbClr val="0000FF"/>
                              </a:solidFill>
                              <a:ea typeface="仿宋_GB2312" pitchFamily="49" charset="-122"/>
                              <a:sym typeface="Symbol" panose="05050102010706020507" pitchFamily="18" charset="2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</a:rPr>
                            <m:t>)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  <a:sym typeface="Symbol" panose="05050102010706020507" pitchFamily="18" charset="2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altLang="zh-CN" baseline="-25000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  <a:sym typeface="Symbol"/>
                            </a:rPr>
                            <m:t>d</m:t>
                          </m:r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  <a:sym typeface="Symbol" panose="05050102010706020507" pitchFamily="18" charset="2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altLang="zh-CN" baseline="-25000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  <a:sym typeface="Symbol"/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</a:rPr>
                            <m:t>)</m:t>
                          </m:r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  <a:sym typeface="Symbol" panose="05050102010706020507" pitchFamily="18" charset="2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altLang="zh-CN" baseline="-25000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  <a:sym typeface="Symbol"/>
                            </a:rPr>
                            <m:t>o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</a:rPr>
                            <m:t>s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9" name="Object 12">
                <a:extLst>
                  <a:ext uri="{FF2B5EF4-FFF2-40B4-BE49-F238E27FC236}">
                    <a16:creationId xmlns:a16="http://schemas.microsoft.com/office/drawing/2014/main" id="{19304293-286F-451A-9EF5-87AAE318E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5656" y="3326832"/>
                <a:ext cx="3888431" cy="7440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12">
                <a:extLst>
                  <a:ext uri="{FF2B5EF4-FFF2-40B4-BE49-F238E27FC236}">
                    <a16:creationId xmlns:a16="http://schemas.microsoft.com/office/drawing/2014/main" id="{A812344E-AB18-455A-8997-228D47EC3839}"/>
                  </a:ext>
                </a:extLst>
              </p:cNvPr>
              <p:cNvSpPr txBox="1"/>
              <p:nvPr/>
            </p:nvSpPr>
            <p:spPr bwMode="auto">
              <a:xfrm>
                <a:off x="1187624" y="1499168"/>
                <a:ext cx="6471788" cy="8302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i="1" dirty="0" smtClean="0">
                          <a:solidFill>
                            <a:srgbClr val="0000FF"/>
                          </a:solidFill>
                          <a:ea typeface="仿宋_GB2312" pitchFamily="49" charset="-122"/>
                        </a:rPr>
                        <m:t>H</m:t>
                      </m:r>
                      <m:r>
                        <a:rPr lang="en-US" altLang="zh-CN" b="1" i="0" baseline="-25000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仿宋_GB2312" pitchFamily="49" charset="-122"/>
                          <a:sym typeface="Symbol"/>
                        </a:rPr>
                        <m:t>𝐞</m:t>
                      </m:r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srgbClr val="0000FF"/>
                          </a:solidFill>
                          <a:ea typeface="仿宋_GB2312" pitchFamily="49" charset="-122"/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i="1" dirty="0" smtClean="0">
                          <a:solidFill>
                            <a:srgbClr val="0000FF"/>
                          </a:solidFill>
                          <a:ea typeface="仿宋_GB2312" pitchFamily="49" charset="-122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srgbClr val="0000FF"/>
                          </a:solidFill>
                          <a:ea typeface="仿宋_GB2312" pitchFamily="49" charset="-122"/>
                        </a:rPr>
                        <m:t>)</m:t>
                      </m:r>
                      <m:r>
                        <a:rPr lang="zh-CN" altLang="en-US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CN" altLang="en-US" i="1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  <a:sym typeface="Symbol" panose="05050102010706020507" pitchFamily="18" charset="2"/>
                            </a:rPr>
                            <m:t></m:t>
                          </m:r>
                          <m:r>
                            <m:rPr>
                              <m:nor/>
                            </m:rPr>
                            <a:rPr lang="en-US" altLang="zh-CN" i="0" baseline="-25000" dirty="0" smtClean="0">
                              <a:solidFill>
                                <a:srgbClr val="0000FF"/>
                              </a:solidFill>
                              <a:ea typeface="仿宋_GB2312" pitchFamily="49" charset="-122"/>
                              <a:sym typeface="Symbol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zh-CN" altLang="en-US" i="1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  <a:sym typeface="Symbol" panose="05050102010706020507" pitchFamily="18" charset="2"/>
                            </a:rPr>
                            <m:t></m:t>
                          </m:r>
                          <m:r>
                            <m:rPr>
                              <m:nor/>
                            </m:rPr>
                            <a:rPr lang="en-US" altLang="zh-CN" i="0" baseline="-25000" dirty="0" smtClean="0">
                              <a:solidFill>
                                <a:srgbClr val="0000FF"/>
                              </a:solidFill>
                              <a:ea typeface="仿宋_GB2312" pitchFamily="49" charset="-122"/>
                              <a:sym typeface="Symbol" panose="05050102010706020507" pitchFamily="18" charset="2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</a:rPr>
                            <m:t>)</m:t>
                          </m:r>
                        </m:den>
                      </m:f>
                      <m:r>
                        <a:rPr lang="zh-CN" altLang="en-US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CN" altLang="en-US" i="1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  <a:sym typeface="Symbol" panose="05050102010706020507" pitchFamily="18" charset="2"/>
                            </a:rPr>
                            <m:t></m:t>
                          </m:r>
                          <m:r>
                            <m:rPr>
                              <m:nor/>
                            </m:rPr>
                            <a:rPr lang="en-US" altLang="zh-CN" baseline="-25000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  <a:sym typeface="Symbol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zh-CN" altLang="en-US" i="1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  <a:sym typeface="Symbol" panose="05050102010706020507" pitchFamily="18" charset="2"/>
                            </a:rPr>
                            <m:t></m:t>
                          </m:r>
                          <m:r>
                            <m:rPr>
                              <m:nor/>
                            </m:rPr>
                            <a:rPr lang="en-US" altLang="zh-CN" i="0" baseline="-25000" dirty="0" smtClean="0">
                              <a:solidFill>
                                <a:srgbClr val="0000FF"/>
                              </a:solidFill>
                              <a:ea typeface="仿宋_GB2312" pitchFamily="49" charset="-122"/>
                              <a:sym typeface="Symbol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仿宋_GB2312" pitchFamily="49" charset="-122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zh-CN" altLang="en-US" i="1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  <a:sym typeface="Symbol" panose="05050102010706020507" pitchFamily="18" charset="2"/>
                            </a:rPr>
                            <m:t></m:t>
                          </m:r>
                          <m:r>
                            <m:rPr>
                              <m:nor/>
                            </m:rPr>
                            <a:rPr lang="en-US" altLang="zh-CN" i="0" baseline="-25000" dirty="0" smtClean="0">
                              <a:solidFill>
                                <a:srgbClr val="0000FF"/>
                              </a:solidFill>
                              <a:ea typeface="仿宋_GB2312" pitchFamily="49" charset="-122"/>
                              <a:sym typeface="Symbol" panose="05050102010706020507" pitchFamily="18" charset="2"/>
                            </a:rPr>
                            <m:t>o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i="1" dirty="0" smtClean="0">
                              <a:solidFill>
                                <a:srgbClr val="0000FF"/>
                              </a:solidFill>
                              <a:ea typeface="仿宋_GB2312" pitchFamily="49" charset="-122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altLang="zh-CN" dirty="0" smtClean="0">
                              <a:solidFill>
                                <a:srgbClr val="0000FF"/>
                              </a:solidFill>
                              <a:ea typeface="仿宋_GB2312" pitchFamily="49" charset="-122"/>
                            </a:rPr>
                            <m:t>)</m:t>
                          </m:r>
                        </m:den>
                      </m:f>
                      <m:r>
                        <a:rPr lang="en-US" altLang="zh-CN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仿宋_GB2312" pitchFamily="49" charset="-122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仿宋_GB2312" pitchFamily="49" charset="-122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</a:rPr>
                            <m:t>H</m:t>
                          </m:r>
                          <m:r>
                            <m:rPr>
                              <m:nor/>
                            </m:rPr>
                            <a:rPr lang="en-US" altLang="zh-CN" baseline="-25000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  <a:sym typeface="Symbol"/>
                            </a:rPr>
                            <m:t>o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</a:rPr>
                            <m:t>)</m:t>
                          </m:r>
                        </m:den>
                      </m:f>
                      <m:r>
                        <a:rPr lang="en-US" altLang="zh-CN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仿宋_GB2312" pitchFamily="49" charset="-122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</a:rPr>
                            <m:t>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altLang="zh-CN" i="1" dirty="0" smtClean="0">
                              <a:solidFill>
                                <a:srgbClr val="0000FF"/>
                              </a:solidFill>
                              <a:ea typeface="仿宋_GB2312" pitchFamily="49" charset="-122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  <a:sym typeface="Symbol" panose="05050102010706020507" pitchFamily="18" charset="2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altLang="zh-CN" baseline="-25000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  <a:sym typeface="Symbol"/>
                            </a:rPr>
                            <m:t>d</m:t>
                          </m:r>
                          <m:r>
                            <a:rPr lang="zh-CN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  <a:sym typeface="Symbol" panose="05050102010706020507" pitchFamily="18" charset="2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altLang="zh-CN" baseline="-25000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  <a:sym typeface="Symbol"/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</a:rPr>
                            <m:t>)</m:t>
                          </m:r>
                          <m:r>
                            <a:rPr lang="zh-CN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  <a:sym typeface="Symbol" panose="05050102010706020507" pitchFamily="18" charset="2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altLang="zh-CN" baseline="-25000" dirty="0">
                              <a:solidFill>
                                <a:srgbClr val="0000FF"/>
                              </a:solidFill>
                              <a:ea typeface="仿宋_GB2312" pitchFamily="49" charset="-122"/>
                              <a:sym typeface="Symbol"/>
                            </a:rPr>
                            <m:t>o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0" name="Object 12">
                <a:extLst>
                  <a:ext uri="{FF2B5EF4-FFF2-40B4-BE49-F238E27FC236}">
                    <a16:creationId xmlns:a16="http://schemas.microsoft.com/office/drawing/2014/main" id="{A812344E-AB18-455A-8997-228D47EC3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624" y="1499168"/>
                <a:ext cx="6471788" cy="8302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33290E0C-9E11-4EF7-90E5-CA856A992F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7.3.2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锁相环的基本部件和数学模型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98F728-950B-4E43-B8C4-D2E74674A450}"/>
              </a:ext>
            </a:extLst>
          </p:cNvPr>
          <p:cNvSpPr txBox="1">
            <a:spLocks noChangeArrowheads="1"/>
          </p:cNvSpPr>
          <p:nvPr/>
        </p:nvSpPr>
        <p:spPr>
          <a:xfrm>
            <a:off x="142875" y="909638"/>
            <a:ext cx="8786813" cy="4463578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锁相环路的特性：</a:t>
            </a:r>
            <a:endParaRPr lang="en-US" altLang="zh-CN" kern="0" dirty="0">
              <a:solidFill>
                <a:srgbClr val="000000"/>
              </a:solidFill>
              <a:latin typeface="+mn-lt"/>
              <a:ea typeface="仿宋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zh-CN" altLang="en-US" kern="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①锁定时，无剩余频差。所以在自动频率控制和频率合成技术方面获得广泛应用；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②良好的窄带滤波特性：锁定时，可对噪声过滤。例如：可在几十兆中心频率上实现几十赫兹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Hz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、几赫兹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Hz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的窄带滤波；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③良好的跟踪特性：输入稍有变化，输出信号即跟踪。所以输出信号可以输出提纯的已调信号，亦可作为解调器输出解调信号，解调性能优于常规解调器（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FM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解调）；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④易于集成化：模拟器件集成，数字化后更易集成。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804A921-897B-44B1-BFB3-2B7DDE6E65A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7.1 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自动增益控制电路（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AGC)</a:t>
            </a:r>
            <a:endParaRPr lang="zh-CN" altLang="en-US" sz="2800" b="1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B778B04B-B497-4DE1-BA8A-0B94BD86A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8" y="714375"/>
            <a:ext cx="8893175" cy="552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控制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e0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：把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AGC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电压加到基极或发射极上。</a:t>
            </a:r>
            <a:endParaRPr lang="en-US" altLang="zh-CN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endParaRPr lang="zh-CN" altLang="en-US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NPN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管：采用反向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AGC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，控制电压为负极性，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   外来信号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itchFamily="18" charset="2"/>
              </a:rPr>
              <a:t>   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控制电压负向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itchFamily="18" charset="2"/>
              </a:rPr>
              <a:t>  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e0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itchFamily="18" charset="2"/>
              </a:rPr>
              <a:t>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。</a:t>
            </a:r>
          </a:p>
          <a:p>
            <a:pPr indent="534988" eaLnBrk="1" hangingPunct="1"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反向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AGC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：控制效果好，但信号太强时，易使放大管工作在截止区而失真，所以反向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AGC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适用于输入信号幅度不大的场合。</a:t>
            </a:r>
            <a:endParaRPr lang="en-US" altLang="zh-CN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 indent="534988" eaLnBrk="1" hangingPunct="1">
              <a:spcBef>
                <a:spcPct val="20000"/>
              </a:spcBef>
              <a:defRPr/>
            </a:pPr>
            <a:endParaRPr lang="zh-CN" altLang="en-US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专用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AGC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管：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3DG80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3DG84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等</a:t>
            </a:r>
            <a:endParaRPr lang="en-US" altLang="zh-CN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endParaRPr lang="zh-CN" altLang="en-US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特点： 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y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fe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与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e0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的变化陡峭，线性度好。</a:t>
            </a:r>
            <a:endParaRPr lang="en-US" altLang="zh-CN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endParaRPr lang="en-US" altLang="zh-CN" sz="2400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当然，也可以使用正向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AGC</a:t>
            </a:r>
            <a:r>
              <a:rPr lang="zh-CN" altLang="en-US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控制法。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07834C3-C09E-4128-85C6-0C43427463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7.3.3 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锁相环的应用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13A730D-2048-44F6-9CE3-1237991E6019}"/>
              </a:ext>
            </a:extLst>
          </p:cNvPr>
          <p:cNvSpPr txBox="1">
            <a:spLocks noChangeArrowheads="1"/>
          </p:cNvSpPr>
          <p:nvPr/>
        </p:nvSpPr>
        <p:spPr>
          <a:xfrm>
            <a:off x="71438" y="614363"/>
            <a:ext cx="6600825" cy="10287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1.  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锁相倍频、分频和混频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①锁相倍频   </a:t>
            </a:r>
            <a:r>
              <a:rPr lang="zh-CN" altLang="en-US" sz="2400" kern="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2400" kern="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zh-CN" altLang="en-US" sz="2400" kern="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旧   </a:t>
            </a:r>
            <a:r>
              <a:rPr lang="en-US" altLang="zh-CN" sz="2400" kern="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 P377 )</a:t>
            </a:r>
            <a:endParaRPr lang="zh-CN" altLang="en-US" sz="2400" kern="0" dirty="0">
              <a:solidFill>
                <a:srgbClr val="CC3300"/>
              </a:solidFill>
              <a:latin typeface="+mn-lt"/>
              <a:ea typeface="仿宋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zh-CN" altLang="en-US" sz="2400" kern="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zh-CN" altLang="en-US" sz="2400" kern="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zh-CN" altLang="en-US" sz="2400" kern="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zh-CN" altLang="en-US" sz="2400" kern="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zh-CN" altLang="en-US" sz="2400" kern="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2400" kern="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</p:txBody>
      </p:sp>
      <p:graphicFrame>
        <p:nvGraphicFramePr>
          <p:cNvPr id="34820" name="Object 2">
            <a:extLst>
              <a:ext uri="{FF2B5EF4-FFF2-40B4-BE49-F238E27FC236}">
                <a16:creationId xmlns:a16="http://schemas.microsoft.com/office/drawing/2014/main" id="{9FDD687A-4C2D-40C0-B834-360B7CECAA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683102"/>
              </p:ext>
            </p:extLst>
          </p:nvPr>
        </p:nvGraphicFramePr>
        <p:xfrm>
          <a:off x="1475656" y="1484023"/>
          <a:ext cx="6600825" cy="1883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0" name="SmartDraw" r:id="rId3" imgW="4466844" imgH="1274064" progId="">
                  <p:embed/>
                </p:oleObj>
              </mc:Choice>
              <mc:Fallback>
                <p:oleObj name="SmartDraw" r:id="rId3" imgW="4466844" imgH="127406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484023"/>
                        <a:ext cx="6600825" cy="188313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>
            <a:extLst>
              <a:ext uri="{FF2B5EF4-FFF2-40B4-BE49-F238E27FC236}">
                <a16:creationId xmlns:a16="http://schemas.microsoft.com/office/drawing/2014/main" id="{13B6DDFB-3CF7-4697-AACB-BEC95815B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3259247"/>
            <a:ext cx="8643937" cy="830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通过在锁相环路中插入分频器实现。</a:t>
            </a:r>
            <a:endParaRPr lang="en-US" altLang="zh-CN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环路锁定时，鉴相器的两个输入信号频率 </a:t>
            </a:r>
            <a:r>
              <a:rPr lang="en-US" altLang="zh-CN" sz="2400" i="1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ω</a:t>
            </a:r>
            <a:r>
              <a:rPr lang="en-US" altLang="zh-CN" sz="2400" baseline="-2500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R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、</a:t>
            </a:r>
            <a:r>
              <a:rPr lang="en-US" altLang="zh-CN" sz="2400" i="1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ω</a:t>
            </a:r>
            <a:r>
              <a:rPr lang="en-US" altLang="zh-CN" sz="2400" baseline="-2500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N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相等，即：</a:t>
            </a:r>
            <a:endParaRPr lang="en-US" altLang="zh-CN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</p:txBody>
      </p:sp>
      <p:graphicFrame>
        <p:nvGraphicFramePr>
          <p:cNvPr id="34822" name="Object 3">
            <a:extLst>
              <a:ext uri="{FF2B5EF4-FFF2-40B4-BE49-F238E27FC236}">
                <a16:creationId xmlns:a16="http://schemas.microsoft.com/office/drawing/2014/main" id="{AFA3707A-A52F-44C4-BFA9-D98DA134B1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62882"/>
              </p:ext>
            </p:extLst>
          </p:nvPr>
        </p:nvGraphicFramePr>
        <p:xfrm>
          <a:off x="1979613" y="4041775"/>
          <a:ext cx="44894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1" name="公式" r:id="rId5" imgW="2339444" imgH="320198" progId="Equation.3">
                  <p:embed/>
                </p:oleObj>
              </mc:Choice>
              <mc:Fallback>
                <p:oleObj name="公式" r:id="rId5" imgW="2339444" imgH="32019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041775"/>
                        <a:ext cx="4489450" cy="835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>
            <a:extLst>
              <a:ext uri="{FF2B5EF4-FFF2-40B4-BE49-F238E27FC236}">
                <a16:creationId xmlns:a16="http://schemas.microsoft.com/office/drawing/2014/main" id="{711C1B1D-1D55-4980-8A9D-BE007D50C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423" y="4797784"/>
            <a:ext cx="7559675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 VCO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信号频率锁定在参考频率的</a:t>
            </a:r>
            <a:r>
              <a:rPr lang="en-US" altLang="zh-CN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次倍频上。</a:t>
            </a:r>
            <a:endParaRPr lang="en-US" altLang="zh-CN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F3ABE81-2531-4CDE-BD64-63EEBCCA51BB}"/>
              </a:ext>
            </a:extLst>
          </p:cNvPr>
          <p:cNvSpPr txBox="1">
            <a:spLocks noChangeArrowheads="1"/>
          </p:cNvSpPr>
          <p:nvPr/>
        </p:nvSpPr>
        <p:spPr>
          <a:xfrm>
            <a:off x="5440786" y="3009216"/>
            <a:ext cx="2500312" cy="50006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李棠之 图</a:t>
            </a: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7-3-24</a:t>
            </a:r>
            <a:endParaRPr lang="zh-CN" altLang="en-US" sz="2400" kern="0" dirty="0">
              <a:solidFill>
                <a:srgbClr val="FF0000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0329BE4-C59A-47CD-94F9-8DD2260C6CF7}"/>
              </a:ext>
            </a:extLst>
          </p:cNvPr>
          <p:cNvSpPr txBox="1">
            <a:spLocks noChangeArrowheads="1"/>
          </p:cNvSpPr>
          <p:nvPr/>
        </p:nvSpPr>
        <p:spPr>
          <a:xfrm>
            <a:off x="1475656" y="2949322"/>
            <a:ext cx="2500312" cy="50006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旧  </a:t>
            </a: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P378</a:t>
            </a:r>
            <a:r>
              <a:rPr lang="zh-CN" altLang="en-US" sz="24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 图</a:t>
            </a: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9-9</a:t>
            </a:r>
            <a:endParaRPr lang="zh-CN" altLang="en-US" sz="2400" kern="0" dirty="0">
              <a:solidFill>
                <a:srgbClr val="FF0000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57357C7E-C4FE-4B1E-BFCB-B895BC7FF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05" y="5373977"/>
            <a:ext cx="9036495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8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    </a:t>
            </a:r>
            <a:r>
              <a:rPr lang="zh-CN" altLang="en-US" sz="18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一个问题：你的手机的</a:t>
            </a:r>
            <a:r>
              <a:rPr lang="en-US" altLang="zh-CN" sz="18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MCU</a:t>
            </a:r>
            <a:r>
              <a:rPr lang="zh-CN" altLang="en-US" sz="18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（</a:t>
            </a:r>
            <a:r>
              <a:rPr lang="en-US" altLang="zh-CN" sz="18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CPU)</a:t>
            </a:r>
            <a:r>
              <a:rPr lang="zh-CN" altLang="en-US" sz="18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是什么型号？主频是多少</a:t>
            </a:r>
            <a:r>
              <a:rPr lang="en-US" altLang="zh-CN" sz="18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Hz</a:t>
            </a:r>
            <a:r>
              <a:rPr lang="zh-CN" altLang="en-US" sz="18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？</a:t>
            </a:r>
            <a:endParaRPr lang="en-US" altLang="zh-CN" sz="1800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  <a:p>
            <a:pPr eaLnBrk="1" hangingPunct="1">
              <a:defRPr/>
            </a:pPr>
            <a:r>
              <a:rPr lang="en-US" altLang="zh-CN" sz="18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      </a:t>
            </a:r>
            <a:r>
              <a:rPr lang="zh-CN" altLang="en-US" sz="18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作为频率源的晶振的频率最高一般可做到百</a:t>
            </a:r>
            <a:r>
              <a:rPr lang="en-US" altLang="zh-CN" sz="18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MHz</a:t>
            </a:r>
            <a:r>
              <a:rPr lang="zh-CN" altLang="en-US" sz="18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左右，但是计算机、移动终端（手机）的主频高达上</a:t>
            </a:r>
            <a:r>
              <a:rPr lang="en-US" altLang="zh-CN" sz="18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GHz</a:t>
            </a:r>
            <a:r>
              <a:rPr lang="zh-CN" altLang="en-US" sz="18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，是怎么做到的？</a:t>
            </a:r>
            <a:endParaRPr lang="en-US" altLang="zh-CN" sz="1800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en-US" sz="1800" dirty="0">
                <a:solidFill>
                  <a:srgbClr val="C00000"/>
                </a:solidFill>
                <a:latin typeface="+mn-lt"/>
                <a:ea typeface="仿宋" panose="02010609060101010101" pitchFamily="49" charset="-122"/>
              </a:rPr>
              <a:t>手机</a:t>
            </a:r>
            <a:r>
              <a:rPr lang="en-US" altLang="zh-CN" sz="1800" dirty="0">
                <a:solidFill>
                  <a:srgbClr val="C00000"/>
                </a:solidFill>
                <a:latin typeface="+mn-lt"/>
                <a:ea typeface="仿宋" panose="02010609060101010101" pitchFamily="49" charset="-122"/>
              </a:rPr>
              <a:t>MCU(CPU)</a:t>
            </a:r>
            <a:r>
              <a:rPr lang="zh-CN" altLang="en-US" sz="1800" dirty="0">
                <a:solidFill>
                  <a:srgbClr val="C00000"/>
                </a:solidFill>
                <a:latin typeface="+mn-lt"/>
                <a:ea typeface="仿宋" panose="02010609060101010101" pitchFamily="49" charset="-122"/>
              </a:rPr>
              <a:t>主频最高的是哪一款</a:t>
            </a:r>
            <a:r>
              <a:rPr lang="en-US" altLang="zh-CN" sz="1800" dirty="0">
                <a:solidFill>
                  <a:srgbClr val="C00000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zh-CN" altLang="en-US" sz="1800" dirty="0">
                <a:solidFill>
                  <a:srgbClr val="C00000"/>
                </a:solidFill>
                <a:latin typeface="+mn-lt"/>
                <a:ea typeface="仿宋" panose="02010609060101010101" pitchFamily="49" charset="-122"/>
              </a:rPr>
              <a:t>公司：</a:t>
            </a:r>
            <a:r>
              <a:rPr lang="en-US" altLang="zh-CN" sz="1800" dirty="0">
                <a:solidFill>
                  <a:srgbClr val="C00000"/>
                </a:solidFill>
                <a:latin typeface="+mn-lt"/>
                <a:ea typeface="仿宋" panose="02010609060101010101" pitchFamily="49" charset="-122"/>
              </a:rPr>
              <a:t>Huawei</a:t>
            </a:r>
            <a:r>
              <a:rPr lang="zh-CN" altLang="en-US" sz="1800" dirty="0">
                <a:solidFill>
                  <a:srgbClr val="C00000"/>
                </a:solidFill>
                <a:latin typeface="+mn-lt"/>
                <a:ea typeface="仿宋" panose="02010609060101010101" pitchFamily="49" charset="-122"/>
              </a:rPr>
              <a:t>，</a:t>
            </a:r>
            <a:r>
              <a:rPr lang="en-US" altLang="zh-CN" sz="1800" dirty="0">
                <a:solidFill>
                  <a:srgbClr val="C00000"/>
                </a:solidFill>
                <a:latin typeface="+mn-lt"/>
                <a:ea typeface="仿宋" panose="02010609060101010101" pitchFamily="49" charset="-122"/>
              </a:rPr>
              <a:t>Apple</a:t>
            </a:r>
            <a:r>
              <a:rPr lang="zh-CN" altLang="en-US" sz="1800" dirty="0">
                <a:solidFill>
                  <a:srgbClr val="C00000"/>
                </a:solidFill>
                <a:latin typeface="+mn-lt"/>
                <a:ea typeface="仿宋" panose="02010609060101010101" pitchFamily="49" charset="-122"/>
              </a:rPr>
              <a:t>，</a:t>
            </a:r>
            <a:r>
              <a:rPr lang="en-US" altLang="zh-CN" sz="1800" dirty="0">
                <a:solidFill>
                  <a:srgbClr val="C00000"/>
                </a:solidFill>
                <a:latin typeface="+mn-lt"/>
                <a:ea typeface="仿宋" panose="02010609060101010101" pitchFamily="49" charset="-122"/>
              </a:rPr>
              <a:t>Qualcomm</a:t>
            </a:r>
            <a:r>
              <a:rPr lang="zh-CN" altLang="en-US" sz="1800" dirty="0">
                <a:solidFill>
                  <a:srgbClr val="C00000"/>
                </a:solidFill>
                <a:latin typeface="+mn-lt"/>
                <a:ea typeface="仿宋" panose="02010609060101010101" pitchFamily="49" charset="-122"/>
              </a:rPr>
              <a:t>，</a:t>
            </a:r>
            <a:r>
              <a:rPr lang="en-US" altLang="zh-CN" sz="1800" dirty="0">
                <a:solidFill>
                  <a:srgbClr val="C00000"/>
                </a:solidFill>
                <a:latin typeface="+mn-lt"/>
                <a:ea typeface="仿宋" panose="02010609060101010101" pitchFamily="49" charset="-122"/>
              </a:rPr>
              <a:t>MTK)</a:t>
            </a:r>
            <a:r>
              <a:rPr lang="zh-CN" altLang="en-US" sz="1800" dirty="0">
                <a:solidFill>
                  <a:srgbClr val="C00000"/>
                </a:solidFill>
                <a:latin typeface="+mn-lt"/>
                <a:ea typeface="仿宋" panose="02010609060101010101" pitchFamily="49" charset="-122"/>
              </a:rPr>
              <a:t>？</a:t>
            </a:r>
            <a:endParaRPr lang="en-US" altLang="zh-CN" sz="1800" dirty="0">
              <a:solidFill>
                <a:srgbClr val="C00000"/>
              </a:solidFill>
              <a:latin typeface="+mn-lt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048FD7E-5760-4AC5-83AD-2F6E1C545CD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7.3.3 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锁相环的应用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485AF18-A39A-4379-AE2D-73A7C2F92B00}"/>
              </a:ext>
            </a:extLst>
          </p:cNvPr>
          <p:cNvSpPr txBox="1">
            <a:spLocks noChangeArrowheads="1"/>
          </p:cNvSpPr>
          <p:nvPr/>
        </p:nvSpPr>
        <p:spPr>
          <a:xfrm>
            <a:off x="142875" y="714375"/>
            <a:ext cx="4500563" cy="5000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②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锁相分频  </a:t>
            </a:r>
            <a:r>
              <a:rPr lang="zh-CN" altLang="en-US" sz="24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  </a:t>
            </a: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( </a:t>
            </a:r>
            <a:r>
              <a:rPr lang="zh-CN" altLang="en-US" sz="24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旧  </a:t>
            </a: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P378 )</a:t>
            </a:r>
            <a:endParaRPr lang="zh-CN" altLang="en-US" sz="2400" kern="0" dirty="0">
              <a:solidFill>
                <a:srgbClr val="FF0000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1E602C-A3A9-4187-947E-DC231876AF9D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5561013"/>
            <a:ext cx="5786438" cy="42862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分频次数等于环路中倍频器的倍频次数。</a:t>
            </a:r>
            <a:endParaRPr lang="zh-CN" altLang="en-US" sz="2400" b="0" kern="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F0AB733-4DE8-467D-8E0A-BE3B9FC65AE1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3754438"/>
            <a:ext cx="7620000" cy="49847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将上页图中的分频器改成倍频器。环路锁定时，</a:t>
            </a:r>
            <a:endParaRPr lang="zh-CN" altLang="en-US" sz="2400" b="0" kern="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</p:txBody>
      </p:sp>
      <p:graphicFrame>
        <p:nvGraphicFramePr>
          <p:cNvPr id="35846" name="Object 3">
            <a:extLst>
              <a:ext uri="{FF2B5EF4-FFF2-40B4-BE49-F238E27FC236}">
                <a16:creationId xmlns:a16="http://schemas.microsoft.com/office/drawing/2014/main" id="{F0D20B48-A936-4876-9AA9-579C31F0E5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39016"/>
              </p:ext>
            </p:extLst>
          </p:nvPr>
        </p:nvGraphicFramePr>
        <p:xfrm>
          <a:off x="1143000" y="1408113"/>
          <a:ext cx="7086600" cy="202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4" name="SmartDraw" r:id="rId3" imgW="4466844" imgH="1274064" progId="">
                  <p:embed/>
                </p:oleObj>
              </mc:Choice>
              <mc:Fallback>
                <p:oleObj name="SmartDraw" r:id="rId3" imgW="4466844" imgH="1274064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408113"/>
                        <a:ext cx="7086600" cy="20208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4">
            <a:extLst>
              <a:ext uri="{FF2B5EF4-FFF2-40B4-BE49-F238E27FC236}">
                <a16:creationId xmlns:a16="http://schemas.microsoft.com/office/drawing/2014/main" id="{987E6D05-920E-4CBC-AC7D-B8828A7A23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914980"/>
              </p:ext>
            </p:extLst>
          </p:nvPr>
        </p:nvGraphicFramePr>
        <p:xfrm>
          <a:off x="755650" y="4578350"/>
          <a:ext cx="591978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5" name="公式" r:id="rId5" imgW="2644362" imgH="244050" progId="Equation.3">
                  <p:embed/>
                </p:oleObj>
              </mc:Choice>
              <mc:Fallback>
                <p:oleObj name="公式" r:id="rId5" imgW="2644362" imgH="24405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578350"/>
                        <a:ext cx="5919788" cy="844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93EF5C15-954A-4EDB-878B-1848C189F1C3}"/>
              </a:ext>
            </a:extLst>
          </p:cNvPr>
          <p:cNvSpPr txBox="1">
            <a:spLocks noChangeArrowheads="1"/>
          </p:cNvSpPr>
          <p:nvPr/>
        </p:nvSpPr>
        <p:spPr>
          <a:xfrm>
            <a:off x="1285875" y="3000375"/>
            <a:ext cx="2714625" cy="5000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李棠之 图</a:t>
            </a: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7-3-25</a:t>
            </a:r>
            <a:endParaRPr lang="zh-CN" altLang="en-US" sz="2400" kern="0" dirty="0">
              <a:solidFill>
                <a:srgbClr val="FF0000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6B9D287-732C-481E-8345-372C2DEF3A5A}"/>
              </a:ext>
            </a:extLst>
          </p:cNvPr>
          <p:cNvSpPr txBox="1">
            <a:spLocks noChangeArrowheads="1"/>
          </p:cNvSpPr>
          <p:nvPr/>
        </p:nvSpPr>
        <p:spPr>
          <a:xfrm>
            <a:off x="5286375" y="3000375"/>
            <a:ext cx="2714625" cy="5000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旧    </a:t>
            </a: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P378  </a:t>
            </a:r>
            <a:r>
              <a:rPr lang="zh-CN" altLang="en-US" sz="24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图</a:t>
            </a: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9-10</a:t>
            </a:r>
            <a:endParaRPr lang="zh-CN" altLang="en-US" sz="2400" kern="0" dirty="0">
              <a:solidFill>
                <a:srgbClr val="FF0000"/>
              </a:solidFill>
              <a:latin typeface="+mn-lt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5475F27-7F74-41F3-A67E-458FCCB88F6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7.3.3   </a:t>
            </a:r>
            <a:r>
              <a:rPr lang="zh-CN" altLang="en-US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锁相环的应用</a:t>
            </a:r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DE99ADF3-2C7D-46D2-8948-EE9F5C277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554038"/>
            <a:ext cx="8782050" cy="1593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③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锁相混频 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仿宋_GB2312" pitchFamily="49" charset="-122"/>
              </a:rPr>
              <a:t> </a:t>
            </a:r>
            <a:r>
              <a:rPr lang="en-US" altLang="zh-CN" sz="2400" kern="0" dirty="0">
                <a:solidFill>
                  <a:srgbClr val="FF0000"/>
                </a:solidFill>
                <a:ea typeface="仿宋_GB2312" pitchFamily="49" charset="-122"/>
              </a:rPr>
              <a:t>( </a:t>
            </a:r>
            <a:r>
              <a:rPr lang="zh-CN" altLang="en-US" sz="2400" kern="0" dirty="0">
                <a:solidFill>
                  <a:srgbClr val="FF0000"/>
                </a:solidFill>
                <a:ea typeface="仿宋_GB2312" pitchFamily="49" charset="-122"/>
              </a:rPr>
              <a:t>旧     </a:t>
            </a:r>
            <a:r>
              <a:rPr lang="en-US" altLang="zh-CN" sz="2400" kern="0" dirty="0">
                <a:solidFill>
                  <a:srgbClr val="FF0000"/>
                </a:solidFill>
                <a:ea typeface="仿宋_GB2312" pitchFamily="49" charset="-122"/>
              </a:rPr>
              <a:t>P378 )</a:t>
            </a:r>
            <a:endParaRPr lang="zh-CN" altLang="en-US" sz="2400" dirty="0">
              <a:solidFill>
                <a:srgbClr val="FF0000"/>
              </a:solidFill>
              <a:latin typeface="+mn-lt"/>
              <a:ea typeface="仿宋_GB2312" pitchFamily="49" charset="-122"/>
            </a:endParaRPr>
          </a:p>
          <a:p>
            <a:pPr eaLnBrk="1" hangingPunct="1">
              <a:lnSpc>
                <a:spcPct val="115000"/>
              </a:lnSpc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      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若两个信号角频率是</a:t>
            </a:r>
            <a:r>
              <a:rPr lang="zh-CN" altLang="en-US" sz="2000" i="1" dirty="0">
                <a:solidFill>
                  <a:srgbClr val="660066"/>
                </a:solidFill>
                <a:latin typeface="+mn-lt"/>
                <a:ea typeface="仿宋_GB2312" pitchFamily="49" charset="-122"/>
                <a:sym typeface="Symbol"/>
              </a:rPr>
              <a:t></a:t>
            </a:r>
            <a:r>
              <a:rPr lang="en-US" altLang="zh-CN" sz="2000" baseline="-25000" dirty="0">
                <a:solidFill>
                  <a:srgbClr val="660066"/>
                </a:solidFill>
                <a:latin typeface="+mn-lt"/>
                <a:ea typeface="仿宋_GB2312" pitchFamily="49" charset="-122"/>
                <a:sym typeface="Symbol"/>
              </a:rPr>
              <a:t>1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_GB2312" pitchFamily="49" charset="-122"/>
                <a:sym typeface="Symbol"/>
              </a:rPr>
              <a:t>和</a:t>
            </a:r>
            <a:r>
              <a:rPr lang="zh-CN" altLang="en-US" sz="2000" i="1" dirty="0">
                <a:solidFill>
                  <a:srgbClr val="660066"/>
                </a:solidFill>
                <a:latin typeface="+mn-lt"/>
                <a:ea typeface="仿宋_GB2312" pitchFamily="49" charset="-122"/>
                <a:sym typeface="Symbol"/>
              </a:rPr>
              <a:t></a:t>
            </a:r>
            <a:r>
              <a:rPr lang="en-US" altLang="zh-CN" sz="2000" baseline="-25000" dirty="0">
                <a:solidFill>
                  <a:srgbClr val="660066"/>
                </a:solidFill>
                <a:latin typeface="+mn-lt"/>
                <a:ea typeface="仿宋_GB2312" pitchFamily="49" charset="-122"/>
                <a:sym typeface="Symbol"/>
              </a:rPr>
              <a:t>2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，当</a:t>
            </a:r>
            <a:r>
              <a:rPr lang="zh-CN" altLang="en-US" sz="2000" i="1" dirty="0">
                <a:solidFill>
                  <a:srgbClr val="660066"/>
                </a:solidFill>
                <a:ea typeface="仿宋_GB2312" pitchFamily="49" charset="-122"/>
                <a:sym typeface="Symbol"/>
              </a:rPr>
              <a:t></a:t>
            </a:r>
            <a:r>
              <a:rPr lang="en-US" altLang="zh-CN" sz="2000" baseline="-25000" dirty="0">
                <a:solidFill>
                  <a:srgbClr val="660066"/>
                </a:solidFill>
                <a:ea typeface="仿宋_GB2312" pitchFamily="49" charset="-122"/>
                <a:sym typeface="Symbol"/>
              </a:rPr>
              <a:t>2</a:t>
            </a:r>
            <a:r>
              <a:rPr lang="en-US" altLang="zh-CN" sz="2000" dirty="0">
                <a:solidFill>
                  <a:srgbClr val="660066"/>
                </a:solidFill>
                <a:ea typeface="仿宋_GB2312" pitchFamily="49" charset="-122"/>
                <a:sym typeface="Symbol"/>
              </a:rPr>
              <a:t>&gt;&gt;</a:t>
            </a:r>
            <a:r>
              <a:rPr lang="zh-CN" altLang="en-US" sz="2000" i="1" dirty="0">
                <a:solidFill>
                  <a:srgbClr val="660066"/>
                </a:solidFill>
                <a:ea typeface="仿宋_GB2312" pitchFamily="49" charset="-122"/>
                <a:sym typeface="Symbol"/>
              </a:rPr>
              <a:t></a:t>
            </a:r>
            <a:r>
              <a:rPr lang="en-US" altLang="zh-CN" sz="2000" baseline="-25000" dirty="0">
                <a:solidFill>
                  <a:srgbClr val="660066"/>
                </a:solidFill>
                <a:ea typeface="仿宋_GB2312" pitchFamily="49" charset="-122"/>
                <a:sym typeface="Symbol"/>
              </a:rPr>
              <a:t>1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时，由于其和频、差频同</a:t>
            </a:r>
            <a:r>
              <a:rPr lang="zh-CN" altLang="en-US" sz="2000" i="1" dirty="0">
                <a:solidFill>
                  <a:srgbClr val="660066"/>
                </a:solidFill>
                <a:ea typeface="仿宋_GB2312" pitchFamily="49" charset="-122"/>
                <a:sym typeface="Symbol"/>
              </a:rPr>
              <a:t></a:t>
            </a:r>
            <a:r>
              <a:rPr lang="en-US" altLang="zh-CN" sz="2000" baseline="-25000" dirty="0">
                <a:solidFill>
                  <a:srgbClr val="660066"/>
                </a:solidFill>
                <a:ea typeface="仿宋_GB2312" pitchFamily="49" charset="-122"/>
                <a:sym typeface="Symbol"/>
              </a:rPr>
              <a:t>2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十分靠近，如果用普通混频器进行混频，要取出</a:t>
            </a:r>
            <a:r>
              <a:rPr lang="zh-CN" altLang="en-US" sz="2000" i="1" dirty="0">
                <a:solidFill>
                  <a:srgbClr val="660066"/>
                </a:solidFill>
                <a:ea typeface="仿宋_GB2312" pitchFamily="49" charset="-122"/>
                <a:sym typeface="Symbol"/>
              </a:rPr>
              <a:t></a:t>
            </a:r>
            <a:r>
              <a:rPr lang="en-US" altLang="zh-CN" sz="2000" baseline="-25000" dirty="0">
                <a:solidFill>
                  <a:srgbClr val="660066"/>
                </a:solidFill>
                <a:ea typeface="仿宋_GB2312" pitchFamily="49" charset="-122"/>
                <a:sym typeface="Symbol"/>
              </a:rPr>
              <a:t>2</a:t>
            </a:r>
            <a:r>
              <a:rPr lang="en-US" altLang="zh-CN" sz="2000" dirty="0">
                <a:solidFill>
                  <a:srgbClr val="660066"/>
                </a:solidFill>
                <a:ea typeface="仿宋_GB2312" pitchFamily="49" charset="-122"/>
                <a:sym typeface="Symbol"/>
              </a:rPr>
              <a:t>+</a:t>
            </a:r>
            <a:r>
              <a:rPr lang="zh-CN" altLang="en-US" sz="2000" i="1" dirty="0">
                <a:solidFill>
                  <a:srgbClr val="660066"/>
                </a:solidFill>
                <a:ea typeface="仿宋_GB2312" pitchFamily="49" charset="-122"/>
                <a:sym typeface="Symbol"/>
              </a:rPr>
              <a:t></a:t>
            </a:r>
            <a:r>
              <a:rPr lang="en-US" altLang="zh-CN" sz="2000" baseline="-25000" dirty="0">
                <a:solidFill>
                  <a:srgbClr val="660066"/>
                </a:solidFill>
                <a:ea typeface="仿宋_GB2312" pitchFamily="49" charset="-122"/>
                <a:sym typeface="Symbol"/>
              </a:rPr>
              <a:t>1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或</a:t>
            </a:r>
            <a:r>
              <a:rPr lang="zh-CN" altLang="en-US" sz="2000" i="1" dirty="0">
                <a:solidFill>
                  <a:srgbClr val="660066"/>
                </a:solidFill>
                <a:ea typeface="仿宋_GB2312" pitchFamily="49" charset="-122"/>
                <a:sym typeface="Symbol"/>
              </a:rPr>
              <a:t></a:t>
            </a:r>
            <a:r>
              <a:rPr lang="en-US" altLang="zh-CN" sz="2000" baseline="-25000" dirty="0">
                <a:solidFill>
                  <a:srgbClr val="660066"/>
                </a:solidFill>
                <a:ea typeface="仿宋_GB2312" pitchFamily="49" charset="-122"/>
                <a:sym typeface="Symbol"/>
              </a:rPr>
              <a:t>2</a:t>
            </a:r>
            <a:r>
              <a:rPr lang="zh-CN" altLang="en-US" sz="2000" dirty="0">
                <a:solidFill>
                  <a:srgbClr val="660066"/>
                </a:solidFill>
                <a:ea typeface="仿宋_GB2312" pitchFamily="49" charset="-122"/>
                <a:sym typeface="Symbol"/>
              </a:rPr>
              <a:t></a:t>
            </a:r>
            <a:r>
              <a:rPr lang="zh-CN" altLang="en-US" sz="2000" i="1" dirty="0">
                <a:solidFill>
                  <a:srgbClr val="660066"/>
                </a:solidFill>
                <a:ea typeface="仿宋_GB2312" pitchFamily="49" charset="-122"/>
                <a:sym typeface="Symbol"/>
              </a:rPr>
              <a:t></a:t>
            </a:r>
            <a:r>
              <a:rPr lang="en-US" altLang="zh-CN" sz="2000" baseline="-25000" dirty="0">
                <a:solidFill>
                  <a:srgbClr val="660066"/>
                </a:solidFill>
                <a:ea typeface="仿宋_GB2312" pitchFamily="49" charset="-122"/>
                <a:sym typeface="Symbol"/>
              </a:rPr>
              <a:t>1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，用 </a:t>
            </a:r>
            <a:r>
              <a:rPr lang="en-US" altLang="zh-CN" sz="2000" i="1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LC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滤波较难，特别当</a:t>
            </a:r>
            <a:r>
              <a:rPr lang="zh-CN" altLang="en-US" sz="2000" i="1" dirty="0">
                <a:solidFill>
                  <a:srgbClr val="660066"/>
                </a:solidFill>
                <a:ea typeface="仿宋_GB2312" pitchFamily="49" charset="-122"/>
                <a:sym typeface="Symbol"/>
              </a:rPr>
              <a:t></a:t>
            </a:r>
            <a:r>
              <a:rPr lang="en-US" altLang="zh-CN" sz="2000" baseline="-25000" dirty="0">
                <a:solidFill>
                  <a:srgbClr val="660066"/>
                </a:solidFill>
                <a:ea typeface="仿宋_GB2312" pitchFamily="49" charset="-122"/>
                <a:sym typeface="Symbol"/>
              </a:rPr>
              <a:t>2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在一定范围内变化时，更难以实现。利用锁相环混频，则很方便。</a:t>
            </a:r>
            <a:endParaRPr lang="en-US" altLang="zh-CN" sz="2000" dirty="0">
              <a:solidFill>
                <a:srgbClr val="660066"/>
              </a:solidFill>
              <a:latin typeface="+mn-lt"/>
              <a:ea typeface="仿宋_GB2312" pitchFamily="49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6EAA88-1C09-4A0B-A6E9-38701974FB76}"/>
              </a:ext>
            </a:extLst>
          </p:cNvPr>
          <p:cNvSpPr txBox="1">
            <a:spLocks noChangeArrowheads="1"/>
          </p:cNvSpPr>
          <p:nvPr/>
        </p:nvSpPr>
        <p:spPr>
          <a:xfrm>
            <a:off x="785813" y="4714875"/>
            <a:ext cx="7620000" cy="185737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环路锁定时：</a:t>
            </a:r>
            <a:r>
              <a:rPr lang="zh-CN" altLang="en-US" sz="2400" i="1" kern="0" dirty="0">
                <a:solidFill>
                  <a:srgbClr val="660066"/>
                </a:solidFill>
                <a:latin typeface="+mn-lt"/>
                <a:ea typeface="仿宋_GB2312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400" kern="0" baseline="-25000" dirty="0">
                <a:solidFill>
                  <a:srgbClr val="660066"/>
                </a:solidFill>
                <a:latin typeface="+mn-lt"/>
                <a:ea typeface="仿宋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_GB2312" pitchFamily="49" charset="-122"/>
                <a:sym typeface="Symbol" panose="05050102010706020507" pitchFamily="18" charset="2"/>
              </a:rPr>
              <a:t>=</a:t>
            </a:r>
            <a:r>
              <a:rPr lang="zh-CN" altLang="en-US" sz="2400" i="1" kern="0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 </a:t>
            </a:r>
            <a:r>
              <a:rPr lang="en-US" altLang="zh-CN" sz="2400" kern="0" baseline="-25000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v 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_GB2312" pitchFamily="49" charset="-122"/>
                <a:sym typeface="Symbol" panose="05050102010706020507" pitchFamily="18" charset="2"/>
              </a:rPr>
              <a:t></a:t>
            </a:r>
            <a:r>
              <a:rPr lang="zh-CN" altLang="en-US" sz="2400" i="1" kern="0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 </a:t>
            </a:r>
            <a:r>
              <a:rPr lang="en-US" altLang="zh-CN" sz="2400" kern="0" baseline="-25000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2</a:t>
            </a:r>
            <a:r>
              <a:rPr lang="zh-CN" altLang="en-US" sz="2400" kern="0" dirty="0">
                <a:solidFill>
                  <a:srgbClr val="660066"/>
                </a:solidFill>
                <a:ea typeface="仿宋_GB2312" pitchFamily="49" charset="-122"/>
              </a:rPr>
              <a:t>或</a:t>
            </a:r>
            <a:r>
              <a:rPr lang="zh-CN" altLang="en-US" sz="2400" i="1" kern="0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400" kern="0" baseline="-25000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400" kern="0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=</a:t>
            </a:r>
            <a:r>
              <a:rPr lang="zh-CN" altLang="en-US" sz="2400" i="1" kern="0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 </a:t>
            </a:r>
            <a:r>
              <a:rPr lang="en-US" altLang="zh-CN" sz="2400" kern="0" baseline="-25000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2 </a:t>
            </a:r>
            <a:r>
              <a:rPr lang="en-US" altLang="zh-CN" sz="2400" kern="0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</a:t>
            </a:r>
            <a:r>
              <a:rPr lang="zh-CN" altLang="en-US" sz="2400" i="1" kern="0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 </a:t>
            </a:r>
            <a:r>
              <a:rPr lang="en-US" altLang="zh-CN" sz="2400" kern="0" baseline="-25000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v</a:t>
            </a:r>
            <a:endParaRPr lang="zh-CN" altLang="en-US" sz="2400" kern="0" dirty="0">
              <a:solidFill>
                <a:srgbClr val="660066"/>
              </a:solidFill>
              <a:latin typeface="+mn-lt"/>
              <a:ea typeface="仿宋_GB2312" pitchFamily="49" charset="-122"/>
            </a:endParaRPr>
          </a:p>
          <a:p>
            <a:pPr marL="342900" indent="-342900">
              <a:spcBef>
                <a:spcPts val="1800"/>
              </a:spcBef>
              <a:defRPr/>
            </a:pP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即输出为：</a:t>
            </a:r>
            <a:r>
              <a:rPr lang="zh-CN" altLang="en-US" sz="2400" i="1" kern="0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 </a:t>
            </a:r>
            <a:r>
              <a:rPr lang="en-US" altLang="zh-CN" sz="2400" kern="0" baseline="-25000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v</a:t>
            </a:r>
            <a:r>
              <a:rPr lang="en-US" altLang="zh-CN" sz="2400" kern="0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=</a:t>
            </a:r>
            <a:r>
              <a:rPr lang="zh-CN" altLang="en-US" sz="2400" i="1" kern="0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i="1" kern="0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|</a:t>
            </a:r>
            <a:r>
              <a:rPr lang="zh-CN" altLang="en-US" sz="2400" i="1" kern="0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400" kern="0" baseline="-25000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1 </a:t>
            </a:r>
            <a:r>
              <a:rPr lang="en-US" altLang="zh-CN" sz="2400" kern="0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</a:t>
            </a:r>
            <a:r>
              <a:rPr lang="zh-CN" altLang="en-US" sz="2400" i="1" kern="0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 </a:t>
            </a:r>
            <a:r>
              <a:rPr lang="en-US" altLang="zh-CN" sz="2400" kern="0" baseline="-25000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400" i="1" kern="0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|</a:t>
            </a:r>
            <a:endParaRPr lang="en-US" altLang="zh-CN" sz="2400" kern="0" dirty="0">
              <a:solidFill>
                <a:srgbClr val="660066"/>
              </a:solidFill>
              <a:latin typeface="+mn-lt"/>
              <a:ea typeface="仿宋_GB2312" pitchFamily="49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zh-CN" altLang="en-US" sz="2400" kern="0" dirty="0">
              <a:solidFill>
                <a:srgbClr val="660066"/>
              </a:solidFill>
              <a:latin typeface="+mn-lt"/>
              <a:ea typeface="仿宋_GB2312" pitchFamily="49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这取决于</a:t>
            </a:r>
            <a:r>
              <a:rPr lang="zh-CN" altLang="en-US" sz="2400" i="1" dirty="0">
                <a:solidFill>
                  <a:srgbClr val="660066"/>
                </a:solidFill>
                <a:ea typeface="仿宋_GB2312" pitchFamily="49" charset="-122"/>
                <a:sym typeface="Symbol"/>
              </a:rPr>
              <a:t></a:t>
            </a:r>
            <a:r>
              <a:rPr lang="en-US" altLang="zh-CN" sz="2400" baseline="-25000" dirty="0">
                <a:solidFill>
                  <a:srgbClr val="660066"/>
                </a:solidFill>
                <a:ea typeface="仿宋_GB2312" pitchFamily="49" charset="-122"/>
                <a:sym typeface="Symbol"/>
              </a:rPr>
              <a:t>v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 是高于</a:t>
            </a:r>
            <a:r>
              <a:rPr lang="zh-CN" altLang="en-US" sz="2400" i="1" dirty="0">
                <a:solidFill>
                  <a:srgbClr val="660066"/>
                </a:solidFill>
                <a:ea typeface="仿宋_GB2312" pitchFamily="49" charset="-122"/>
                <a:sym typeface="Symbol"/>
              </a:rPr>
              <a:t></a:t>
            </a:r>
            <a:r>
              <a:rPr lang="en-US" altLang="zh-CN" sz="2400" baseline="-25000" dirty="0">
                <a:solidFill>
                  <a:srgbClr val="660066"/>
                </a:solidFill>
                <a:ea typeface="仿宋_GB2312" pitchFamily="49" charset="-122"/>
                <a:sym typeface="Symbol"/>
              </a:rPr>
              <a:t>2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，还是低于</a:t>
            </a:r>
            <a:r>
              <a:rPr lang="zh-CN" altLang="en-US" sz="2400" i="1" dirty="0">
                <a:solidFill>
                  <a:srgbClr val="660066"/>
                </a:solidFill>
                <a:ea typeface="仿宋_GB2312" pitchFamily="49" charset="-122"/>
                <a:sym typeface="Symbol"/>
              </a:rPr>
              <a:t></a:t>
            </a:r>
            <a:r>
              <a:rPr lang="en-US" altLang="zh-CN" sz="2400" baseline="-25000" dirty="0">
                <a:solidFill>
                  <a:srgbClr val="660066"/>
                </a:solidFill>
                <a:ea typeface="仿宋_GB2312" pitchFamily="49" charset="-122"/>
                <a:sym typeface="Symbol"/>
              </a:rPr>
              <a:t>2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。</a:t>
            </a:r>
            <a:endParaRPr lang="zh-CN" altLang="en-US" sz="2400" b="0" kern="0" dirty="0">
              <a:solidFill>
                <a:srgbClr val="660066"/>
              </a:solidFill>
              <a:latin typeface="+mn-lt"/>
              <a:ea typeface="仿宋_GB2312" pitchFamily="49" charset="-122"/>
            </a:endParaRPr>
          </a:p>
        </p:txBody>
      </p:sp>
      <p:graphicFrame>
        <p:nvGraphicFramePr>
          <p:cNvPr id="36869" name="Object 3">
            <a:extLst>
              <a:ext uri="{FF2B5EF4-FFF2-40B4-BE49-F238E27FC236}">
                <a16:creationId xmlns:a16="http://schemas.microsoft.com/office/drawing/2014/main" id="{61762FED-6F57-4AC0-AFAE-34611C9276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1713" y="2214563"/>
          <a:ext cx="7010400" cy="245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9" name="SmartDraw" r:id="rId3" imgW="4466844" imgH="1563624" progId="">
                  <p:embed/>
                </p:oleObj>
              </mc:Choice>
              <mc:Fallback>
                <p:oleObj name="SmartDraw" r:id="rId3" imgW="4466844" imgH="1563624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2214563"/>
                        <a:ext cx="7010400" cy="2454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18550FFB-7914-47A5-AB42-901A2B9DEB03}"/>
              </a:ext>
            </a:extLst>
          </p:cNvPr>
          <p:cNvSpPr txBox="1">
            <a:spLocks noChangeArrowheads="1"/>
          </p:cNvSpPr>
          <p:nvPr/>
        </p:nvSpPr>
        <p:spPr>
          <a:xfrm>
            <a:off x="5286375" y="3071813"/>
            <a:ext cx="2500313" cy="50006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+mn-lt"/>
                <a:ea typeface="仿宋_GB2312" pitchFamily="49" charset="-122"/>
              </a:rPr>
              <a:t>李棠之 图</a:t>
            </a: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仿宋_GB2312" pitchFamily="49" charset="-122"/>
              </a:rPr>
              <a:t>7-3-26</a:t>
            </a:r>
            <a:endParaRPr lang="zh-CN" altLang="en-US" sz="2400" kern="0" dirty="0">
              <a:solidFill>
                <a:srgbClr val="FF0000"/>
              </a:solidFill>
              <a:latin typeface="+mn-lt"/>
              <a:ea typeface="仿宋_GB2312" pitchFamily="49" charset="-12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FC0BF10-064A-4371-8678-DAD6C6D21646}"/>
              </a:ext>
            </a:extLst>
          </p:cNvPr>
          <p:cNvSpPr txBox="1">
            <a:spLocks noChangeArrowheads="1"/>
          </p:cNvSpPr>
          <p:nvPr/>
        </p:nvSpPr>
        <p:spPr>
          <a:xfrm>
            <a:off x="5357813" y="4000500"/>
            <a:ext cx="2654300" cy="5000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+mn-lt"/>
                <a:ea typeface="仿宋_GB2312" pitchFamily="49" charset="-122"/>
              </a:rPr>
              <a:t>旧 </a:t>
            </a: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仿宋_GB2312" pitchFamily="49" charset="-122"/>
              </a:rPr>
              <a:t>P379 </a:t>
            </a:r>
            <a:r>
              <a:rPr lang="zh-CN" altLang="en-US" sz="2400" kern="0" dirty="0">
                <a:solidFill>
                  <a:srgbClr val="FF0000"/>
                </a:solidFill>
                <a:latin typeface="+mn-lt"/>
                <a:ea typeface="仿宋_GB2312" pitchFamily="49" charset="-122"/>
              </a:rPr>
              <a:t>   图</a:t>
            </a: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仿宋_GB2312" pitchFamily="49" charset="-122"/>
              </a:rPr>
              <a:t>9-11</a:t>
            </a:r>
            <a:endParaRPr lang="zh-CN" altLang="en-US" sz="2400" kern="0" dirty="0">
              <a:solidFill>
                <a:srgbClr val="FF0000"/>
              </a:solidFill>
              <a:latin typeface="+mn-lt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0A26DBF-C1C6-46C0-9A4E-C70D5D770C1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7.3.3   </a:t>
            </a:r>
            <a:r>
              <a:rPr lang="zh-CN" altLang="en-US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锁相环的应用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251AA6A-446D-422C-B83E-26AA6B3FF834}"/>
              </a:ext>
            </a:extLst>
          </p:cNvPr>
          <p:cNvSpPr txBox="1">
            <a:spLocks noChangeArrowheads="1"/>
          </p:cNvSpPr>
          <p:nvPr/>
        </p:nvSpPr>
        <p:spPr>
          <a:xfrm>
            <a:off x="207963" y="642938"/>
            <a:ext cx="8435975" cy="2454275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2.  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锁相调频</a:t>
            </a:r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F67763F6-B7F7-4D7E-803F-43E5388ED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" y="4414837"/>
            <a:ext cx="8612187" cy="21605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图中的关键是：低通滤波器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LPF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的带宽极窄，小于调制信号的的带宽。</a:t>
            </a:r>
            <a:endParaRPr lang="en-US" altLang="zh-CN" sz="2400" dirty="0">
              <a:solidFill>
                <a:srgbClr val="660066"/>
              </a:solidFill>
              <a:latin typeface="+mn-lt"/>
              <a:ea typeface="仿宋_GB2312" pitchFamily="49" charset="-122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目的：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PLL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只用于跟踪锁定载波频率，使之稳定在晶振频率上。</a:t>
            </a:r>
            <a:endParaRPr lang="en-US" altLang="zh-CN" sz="2400" dirty="0">
              <a:solidFill>
                <a:srgbClr val="660066"/>
              </a:solidFill>
              <a:latin typeface="+mn-lt"/>
              <a:ea typeface="仿宋_GB2312" pitchFamily="49" charset="-122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优点：克服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FM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发射信号的载波频率不稳定的问题。</a:t>
            </a:r>
            <a:endParaRPr lang="en-US" altLang="zh-CN" sz="2400" dirty="0">
              <a:solidFill>
                <a:srgbClr val="660066"/>
              </a:solidFill>
              <a:latin typeface="+mn-lt"/>
              <a:ea typeface="仿宋_GB2312" pitchFamily="49" charset="-122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即：中心频率、载波频率非常稳定。</a:t>
            </a:r>
          </a:p>
        </p:txBody>
      </p:sp>
      <p:pic>
        <p:nvPicPr>
          <p:cNvPr id="37893" name="图片 3">
            <a:extLst>
              <a:ext uri="{FF2B5EF4-FFF2-40B4-BE49-F238E27FC236}">
                <a16:creationId xmlns:a16="http://schemas.microsoft.com/office/drawing/2014/main" id="{2E06415F-F386-4614-8BE5-D81B22F60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49" y="1998294"/>
            <a:ext cx="6984228" cy="245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3F481EFF-D4FB-406D-9D5E-403528987F2B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2041948"/>
            <a:ext cx="3672408" cy="50006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kern="0" dirty="0">
                <a:solidFill>
                  <a:srgbClr val="00B050"/>
                </a:solidFill>
                <a:latin typeface="+mn-lt"/>
                <a:ea typeface="仿宋_GB2312" pitchFamily="49" charset="-122"/>
              </a:rPr>
              <a:t>P286  </a:t>
            </a:r>
            <a:r>
              <a:rPr lang="en-US" altLang="zh-CN" kern="0" dirty="0">
                <a:solidFill>
                  <a:srgbClr val="FF0000"/>
                </a:solidFill>
                <a:latin typeface="+mn-lt"/>
                <a:ea typeface="仿宋_GB2312" pitchFamily="49" charset="-122"/>
              </a:rPr>
              <a:t>P306      </a:t>
            </a:r>
            <a:r>
              <a:rPr lang="en-US" altLang="zh-CN" kern="0" dirty="0">
                <a:solidFill>
                  <a:schemeClr val="accent6"/>
                </a:solidFill>
                <a:latin typeface="+mn-lt"/>
                <a:ea typeface="仿宋_GB2312" pitchFamily="49" charset="-122"/>
              </a:rPr>
              <a:t>P315</a:t>
            </a:r>
            <a:endParaRPr lang="zh-CN" altLang="en-US" kern="0" dirty="0">
              <a:solidFill>
                <a:schemeClr val="accent6"/>
              </a:solidFill>
              <a:latin typeface="+mn-lt"/>
              <a:ea typeface="仿宋_GB2312" pitchFamily="49" charset="-122"/>
            </a:endParaRPr>
          </a:p>
        </p:txBody>
      </p:sp>
      <p:pic>
        <p:nvPicPr>
          <p:cNvPr id="7" name="图片 2">
            <a:extLst>
              <a:ext uri="{FF2B5EF4-FFF2-40B4-BE49-F238E27FC236}">
                <a16:creationId xmlns:a16="http://schemas.microsoft.com/office/drawing/2014/main" id="{19473A30-AB5F-4559-9434-F279186A7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342" y="171073"/>
            <a:ext cx="4046072" cy="1827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B05F0459-E8D4-4085-A0B4-CD6AE860834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7.3.3   </a:t>
            </a:r>
            <a:r>
              <a:rPr lang="zh-CN" altLang="en-US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锁相环的应用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251AA6A-446D-422C-B83E-26AA6B3FF834}"/>
              </a:ext>
            </a:extLst>
          </p:cNvPr>
          <p:cNvSpPr txBox="1">
            <a:spLocks noChangeArrowheads="1"/>
          </p:cNvSpPr>
          <p:nvPr/>
        </p:nvSpPr>
        <p:spPr>
          <a:xfrm>
            <a:off x="207963" y="642938"/>
            <a:ext cx="8435975" cy="2454275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3.  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锁相解调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①调频信号的解调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   </a:t>
            </a:r>
            <a:r>
              <a:rPr lang="zh-CN" altLang="en-US" sz="20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类似于我们以前讲过的 </a:t>
            </a:r>
            <a:r>
              <a:rPr lang="en-US" altLang="zh-CN" sz="20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AFC </a:t>
            </a:r>
            <a:r>
              <a:rPr lang="zh-CN" altLang="en-US" sz="20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调频负反馈解调器。普通限幅鉴频器，输入信噪比较高时，鉴频器输出信噪比将高于输入信噪比，且输出信噪比和输入信噪比成线性关系。而当输入信噪比低到一定数值时，输出信噪比将急剧下降，不再遵循线性关系。这就是调频波解调时的</a:t>
            </a:r>
            <a:r>
              <a:rPr lang="zh-CN" altLang="en-US" sz="2000" i="1" kern="0" dirty="0">
                <a:solidFill>
                  <a:srgbClr val="CC3300"/>
                </a:solidFill>
                <a:latin typeface="+mn-lt"/>
                <a:ea typeface="仿宋_GB2312" pitchFamily="49" charset="-122"/>
              </a:rPr>
              <a:t>门限效应</a:t>
            </a:r>
            <a:r>
              <a:rPr lang="zh-CN" altLang="en-US" sz="20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。</a:t>
            </a:r>
            <a:endParaRPr lang="zh-CN" altLang="en-US" sz="2000" b="0" kern="0" dirty="0">
              <a:solidFill>
                <a:srgbClr val="660066"/>
              </a:solidFill>
              <a:latin typeface="+mn-lt"/>
              <a:ea typeface="仿宋_GB2312" pitchFamily="49" charset="-122"/>
            </a:endParaRPr>
          </a:p>
        </p:txBody>
      </p:sp>
      <p:graphicFrame>
        <p:nvGraphicFramePr>
          <p:cNvPr id="38916" name="Object 3">
            <a:extLst>
              <a:ext uri="{FF2B5EF4-FFF2-40B4-BE49-F238E27FC236}">
                <a16:creationId xmlns:a16="http://schemas.microsoft.com/office/drawing/2014/main" id="{C957892E-91C7-4AA9-8EF4-F5A786EF4C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8" y="3643313"/>
          <a:ext cx="4114800" cy="272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6" name="SmartDraw" r:id="rId3" imgW="2607564" imgH="1728216" progId="">
                  <p:embed/>
                </p:oleObj>
              </mc:Choice>
              <mc:Fallback>
                <p:oleObj name="SmartDraw" r:id="rId3" imgW="2607564" imgH="1728216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8" y="3643313"/>
                        <a:ext cx="4114800" cy="27289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5">
            <a:extLst>
              <a:ext uri="{FF2B5EF4-FFF2-40B4-BE49-F238E27FC236}">
                <a16:creationId xmlns:a16="http://schemas.microsoft.com/office/drawing/2014/main" id="{F67763F6-B7F7-4D7E-803F-43E5388ED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813" y="3749675"/>
            <a:ext cx="4857750" cy="238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  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所以调频收音机无台时，一片噪声；有台时，则清晰。 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   采用锁相鉴频器，输入信噪比较低时，仍有较高的输出信噪比，即引起输出信噪比恶化的最低输入信噪（门限值）比普通鉴频器低。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40A5239-E2B2-4C2C-9861-F7B96869BEFE}"/>
              </a:ext>
            </a:extLst>
          </p:cNvPr>
          <p:cNvSpPr txBox="1">
            <a:spLocks noChangeArrowheads="1"/>
          </p:cNvSpPr>
          <p:nvPr/>
        </p:nvSpPr>
        <p:spPr>
          <a:xfrm>
            <a:off x="1928813" y="3786188"/>
            <a:ext cx="2500312" cy="50006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+mn-lt"/>
                <a:ea typeface="仿宋_GB2312" pitchFamily="49" charset="-122"/>
              </a:rPr>
              <a:t>李棠之 图</a:t>
            </a: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仿宋_GB2312" pitchFamily="49" charset="-122"/>
              </a:rPr>
              <a:t>7-3-27</a:t>
            </a:r>
            <a:endParaRPr lang="zh-CN" altLang="en-US" sz="2400" kern="0" dirty="0">
              <a:solidFill>
                <a:srgbClr val="FF0000"/>
              </a:solidFill>
              <a:latin typeface="+mn-lt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7">
            <a:extLst>
              <a:ext uri="{FF2B5EF4-FFF2-40B4-BE49-F238E27FC236}">
                <a16:creationId xmlns:a16="http://schemas.microsoft.com/office/drawing/2014/main" id="{31ADCA8F-1C78-41C8-ABC7-6F9827EDC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1101725"/>
            <a:ext cx="7572375" cy="315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2">
            <a:extLst>
              <a:ext uri="{FF2B5EF4-FFF2-40B4-BE49-F238E27FC236}">
                <a16:creationId xmlns:a16="http://schemas.microsoft.com/office/drawing/2014/main" id="{21FFBC85-6EBB-45A1-8E9B-AD6DA335FF4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7.3.3   </a:t>
            </a:r>
            <a:r>
              <a:rPr lang="zh-CN" altLang="en-US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锁相环的应用</a:t>
            </a:r>
          </a:p>
        </p:txBody>
      </p:sp>
      <p:sp>
        <p:nvSpPr>
          <p:cNvPr id="4" name="Text Box 15">
            <a:extLst>
              <a:ext uri="{FF2B5EF4-FFF2-40B4-BE49-F238E27FC236}">
                <a16:creationId xmlns:a16="http://schemas.microsoft.com/office/drawing/2014/main" id="{A009A5F5-A246-4F5B-8F8C-01581AA7B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3" y="4187825"/>
            <a:ext cx="9072562" cy="2384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indent="628650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作为鉴频器的锁相环，其环路带宽应</a:t>
            </a:r>
            <a:r>
              <a:rPr lang="zh-CN" altLang="en-US" dirty="0">
                <a:solidFill>
                  <a:srgbClr val="CC3300"/>
                </a:solidFill>
                <a:latin typeface="+mn-lt"/>
                <a:ea typeface="仿宋_GB2312" pitchFamily="49" charset="-122"/>
              </a:rPr>
              <a:t>足够宽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，能使调制信号顺利通过环路滤波器，所以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VCO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就能跟踪输入调频信号中的调制变化，也就是 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VCO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输出信号是和输入有相同调制规律的调频波。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VCO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频率变化与控制电压</a:t>
            </a:r>
            <a:r>
              <a:rPr lang="en-US" altLang="zh-CN" sz="2400" i="1" dirty="0" err="1">
                <a:solidFill>
                  <a:srgbClr val="660066"/>
                </a:solidFill>
                <a:latin typeface="+mn-lt"/>
                <a:ea typeface="仿宋_GB2312" pitchFamily="49" charset="-122"/>
              </a:rPr>
              <a:t>v</a:t>
            </a:r>
            <a:r>
              <a:rPr lang="en-US" altLang="zh-CN" sz="2400" baseline="-25000" dirty="0" err="1">
                <a:solidFill>
                  <a:srgbClr val="660066"/>
                </a:solidFill>
                <a:latin typeface="+mn-lt"/>
                <a:ea typeface="仿宋_GB2312" pitchFamily="49" charset="-122"/>
              </a:rPr>
              <a:t>o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成正比，即</a:t>
            </a:r>
            <a:r>
              <a:rPr lang="en-US" altLang="zh-CN" sz="2400" i="1" dirty="0" err="1">
                <a:solidFill>
                  <a:srgbClr val="660066"/>
                </a:solidFill>
                <a:ea typeface="仿宋_GB2312" pitchFamily="49" charset="-122"/>
              </a:rPr>
              <a:t>v</a:t>
            </a:r>
            <a:r>
              <a:rPr lang="en-US" altLang="zh-CN" sz="2400" baseline="-25000" dirty="0" err="1">
                <a:solidFill>
                  <a:srgbClr val="660066"/>
                </a:solidFill>
                <a:ea typeface="仿宋_GB2312" pitchFamily="49" charset="-122"/>
              </a:rPr>
              <a:t>o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和输入调频信号中的瞬时频率变化成正比，</a:t>
            </a:r>
            <a:r>
              <a:rPr lang="en-US" altLang="zh-CN" sz="2400" i="1" dirty="0">
                <a:solidFill>
                  <a:srgbClr val="660066"/>
                </a:solidFill>
                <a:ea typeface="仿宋_GB2312" pitchFamily="49" charset="-122"/>
              </a:rPr>
              <a:t> </a:t>
            </a:r>
            <a:r>
              <a:rPr lang="en-US" altLang="zh-CN" sz="2400" i="1" dirty="0" err="1">
                <a:solidFill>
                  <a:srgbClr val="660066"/>
                </a:solidFill>
                <a:ea typeface="仿宋_GB2312" pitchFamily="49" charset="-122"/>
              </a:rPr>
              <a:t>v</a:t>
            </a:r>
            <a:r>
              <a:rPr lang="en-US" altLang="zh-CN" sz="2400" baseline="-25000" dirty="0" err="1">
                <a:solidFill>
                  <a:srgbClr val="660066"/>
                </a:solidFill>
                <a:ea typeface="仿宋_GB2312" pitchFamily="49" charset="-122"/>
              </a:rPr>
              <a:t>o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为解调器输出。这种环路称调频跟踪型环路。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502C57-822C-4752-81A3-F7E3D0167E75}"/>
              </a:ext>
            </a:extLst>
          </p:cNvPr>
          <p:cNvSpPr/>
          <p:nvPr/>
        </p:nvSpPr>
        <p:spPr>
          <a:xfrm>
            <a:off x="55562" y="649288"/>
            <a:ext cx="7540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400" kern="0" dirty="0">
                <a:solidFill>
                  <a:srgbClr val="660066"/>
                </a:solidFill>
                <a:ea typeface="仿宋_GB2312" pitchFamily="49" charset="-122"/>
              </a:rPr>
              <a:t>调频信号的</a:t>
            </a:r>
            <a:r>
              <a:rPr lang="en-US" altLang="zh-CN" sz="2400" kern="0" dirty="0">
                <a:solidFill>
                  <a:srgbClr val="660066"/>
                </a:solidFill>
                <a:ea typeface="仿宋_GB2312" pitchFamily="49" charset="-122"/>
              </a:rPr>
              <a:t>PLL</a:t>
            </a:r>
            <a:r>
              <a:rPr lang="zh-CN" altLang="en-US" sz="2400" kern="0" dirty="0">
                <a:solidFill>
                  <a:srgbClr val="660066"/>
                </a:solidFill>
                <a:ea typeface="仿宋_GB2312" pitchFamily="49" charset="-122"/>
              </a:rPr>
              <a:t>解调（鉴频） </a:t>
            </a:r>
            <a:r>
              <a:rPr lang="en-US" altLang="zh-CN" sz="2400" kern="0" dirty="0">
                <a:solidFill>
                  <a:srgbClr val="00B050"/>
                </a:solidFill>
                <a:latin typeface="+mn-lt"/>
                <a:ea typeface="仿宋_GB2312" pitchFamily="49" charset="-122"/>
              </a:rPr>
              <a:t>P286 </a:t>
            </a:r>
            <a:r>
              <a:rPr lang="zh-CN" altLang="en-US" sz="2400" kern="0" dirty="0">
                <a:solidFill>
                  <a:srgbClr val="660066"/>
                </a:solidFill>
                <a:ea typeface="仿宋_GB2312" pitchFamily="49" charset="-122"/>
              </a:rPr>
              <a:t> </a:t>
            </a:r>
            <a:r>
              <a:rPr lang="en-US" altLang="zh-CN" sz="2400" kern="0" dirty="0">
                <a:solidFill>
                  <a:srgbClr val="FF0000"/>
                </a:solidFill>
                <a:ea typeface="仿宋_GB2312" pitchFamily="49" charset="-122"/>
              </a:rPr>
              <a:t>P306    </a:t>
            </a:r>
            <a:r>
              <a:rPr lang="en-US" altLang="zh-CN" sz="2400" kern="0" dirty="0">
                <a:solidFill>
                  <a:srgbClr val="660066"/>
                </a:solidFill>
                <a:ea typeface="仿宋_GB2312" pitchFamily="49" charset="-122"/>
              </a:rPr>
              <a:t>   P315</a:t>
            </a:r>
            <a:endParaRPr lang="zh-CN" altLang="en-US" sz="2400" dirty="0">
              <a:solidFill>
                <a:srgbClr val="660066"/>
              </a:solidFill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A07DD25-0C3D-4051-A74C-4E73E06527F0}"/>
              </a:ext>
            </a:extLst>
          </p:cNvPr>
          <p:cNvSpPr txBox="1">
            <a:spLocks noChangeArrowheads="1"/>
          </p:cNvSpPr>
          <p:nvPr/>
        </p:nvSpPr>
        <p:spPr>
          <a:xfrm>
            <a:off x="649288" y="3025775"/>
            <a:ext cx="3130624" cy="5000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kern="0" dirty="0">
                <a:solidFill>
                  <a:srgbClr val="00B050"/>
                </a:solidFill>
                <a:latin typeface="+mn-lt"/>
                <a:ea typeface="仿宋_GB2312" pitchFamily="49" charset="-122"/>
              </a:rPr>
              <a:t>P287   </a:t>
            </a:r>
            <a:r>
              <a:rPr lang="en-US" altLang="zh-CN" kern="0" dirty="0">
                <a:solidFill>
                  <a:srgbClr val="FF0000"/>
                </a:solidFill>
                <a:latin typeface="+mn-lt"/>
                <a:ea typeface="仿宋_GB2312" pitchFamily="49" charset="-122"/>
              </a:rPr>
              <a:t>P307   </a:t>
            </a:r>
            <a:r>
              <a:rPr lang="en-US" altLang="zh-CN" kern="0" dirty="0">
                <a:solidFill>
                  <a:schemeClr val="accent6"/>
                </a:solidFill>
                <a:latin typeface="+mn-lt"/>
                <a:ea typeface="仿宋_GB2312" pitchFamily="49" charset="-122"/>
              </a:rPr>
              <a:t>P316</a:t>
            </a:r>
            <a:endParaRPr lang="zh-CN" altLang="en-US" kern="0" dirty="0">
              <a:solidFill>
                <a:schemeClr val="accent6"/>
              </a:solidFill>
              <a:latin typeface="+mn-lt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445B6F2-842D-416A-AC3E-DD0786F9A2F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7.3.3   </a:t>
            </a:r>
            <a:r>
              <a:rPr lang="zh-CN" altLang="en-US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锁相环的应用</a:t>
            </a:r>
          </a:p>
        </p:txBody>
      </p:sp>
      <p:graphicFrame>
        <p:nvGraphicFramePr>
          <p:cNvPr id="40963" name="Object 2">
            <a:extLst>
              <a:ext uri="{FF2B5EF4-FFF2-40B4-BE49-F238E27FC236}">
                <a16:creationId xmlns:a16="http://schemas.microsoft.com/office/drawing/2014/main" id="{76C5FD2C-A118-4689-943C-4E25FAA626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650" y="1198563"/>
          <a:ext cx="7162800" cy="223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4" name="SmartDraw" r:id="rId3" imgW="3994404" imgH="1406652" progId="">
                  <p:embed/>
                </p:oleObj>
              </mc:Choice>
              <mc:Fallback>
                <p:oleObj name="SmartDraw" r:id="rId3" imgW="3994404" imgH="1406652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1198563"/>
                        <a:ext cx="7162800" cy="22304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Text Box 5">
            <a:extLst>
              <a:ext uri="{FF2B5EF4-FFF2-40B4-BE49-F238E27FC236}">
                <a16:creationId xmlns:a16="http://schemas.microsoft.com/office/drawing/2014/main" id="{D650676C-5FA0-44A4-92C9-2518DD443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693738"/>
            <a:ext cx="6624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rgbClr val="660066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② </a:t>
            </a:r>
            <a:r>
              <a:rPr lang="zh-CN" altLang="en-US" sz="2400" dirty="0">
                <a:solidFill>
                  <a:srgbClr val="660066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调相信号解调</a:t>
            </a:r>
          </a:p>
        </p:txBody>
      </p:sp>
      <p:sp>
        <p:nvSpPr>
          <p:cNvPr id="25605" name="Text Box 9">
            <a:extLst>
              <a:ext uri="{FF2B5EF4-FFF2-40B4-BE49-F238E27FC236}">
                <a16:creationId xmlns:a16="http://schemas.microsoft.com/office/drawing/2014/main" id="{F43ED574-5040-409D-BBEB-B69B26BA3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3" y="3860800"/>
            <a:ext cx="8929687" cy="1938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28650" eaLnBrk="1" hangingPunct="1">
              <a:lnSpc>
                <a:spcPct val="120000"/>
              </a:lnSpc>
              <a:defRPr/>
            </a:pPr>
            <a:r>
              <a:rPr lang="en-US" altLang="zh-CN" sz="2400" i="1" dirty="0" err="1">
                <a:solidFill>
                  <a:srgbClr val="660066"/>
                </a:solidFill>
                <a:latin typeface="+mn-lt"/>
                <a:ea typeface="仿宋_GB2312" pitchFamily="49" charset="-122"/>
              </a:rPr>
              <a:t>u</a:t>
            </a:r>
            <a:r>
              <a:rPr lang="en-US" altLang="zh-CN" sz="2400" baseline="-25000" dirty="0" err="1">
                <a:solidFill>
                  <a:srgbClr val="660066"/>
                </a:solidFill>
                <a:latin typeface="+mn-lt"/>
                <a:ea typeface="仿宋_GB2312" pitchFamily="49" charset="-122"/>
              </a:rPr>
              <a:t>d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就是解调器的输出，这时环路的带宽应该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仿宋_GB2312" pitchFamily="49" charset="-122"/>
              </a:rPr>
              <a:t>足够窄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，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VCO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只能跟踪</a:t>
            </a:r>
            <a:r>
              <a:rPr lang="zh-CN" altLang="en-US" sz="2400" i="1" dirty="0">
                <a:solidFill>
                  <a:srgbClr val="0000FF"/>
                </a:solidFill>
                <a:latin typeface="+mn-lt"/>
                <a:ea typeface="仿宋_GB2312" pitchFamily="49" charset="-122"/>
              </a:rPr>
              <a:t>输入信号中的载波频率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，而不能跟踪调制变化，因此我们称为</a:t>
            </a:r>
            <a:r>
              <a:rPr lang="zh-CN" altLang="en-US" sz="2400" i="1" dirty="0">
                <a:solidFill>
                  <a:srgbClr val="0000FF"/>
                </a:solidFill>
                <a:latin typeface="+mn-lt"/>
                <a:ea typeface="仿宋_GB2312" pitchFamily="49" charset="-122"/>
              </a:rPr>
              <a:t>载波跟踪型锁相环路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。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VCO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的频率等于输入信号的载波频率，相位差</a:t>
            </a:r>
            <a:r>
              <a:rPr lang="en-US" altLang="zh-CN" sz="2400" i="1" dirty="0" err="1">
                <a:solidFill>
                  <a:srgbClr val="660066"/>
                </a:solidFill>
                <a:latin typeface="+mn-lt"/>
                <a:ea typeface="仿宋_GB2312" pitchFamily="49" charset="-122"/>
              </a:rPr>
              <a:t>θ</a:t>
            </a:r>
            <a:r>
              <a:rPr lang="en-US" altLang="zh-CN" sz="2400" baseline="-25000" dirty="0" err="1">
                <a:solidFill>
                  <a:srgbClr val="660066"/>
                </a:solidFill>
                <a:latin typeface="+mn-lt"/>
                <a:ea typeface="仿宋_GB2312" pitchFamily="49" charset="-122"/>
              </a:rPr>
              <a:t>e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等于信号中的相位调制分量， </a:t>
            </a:r>
            <a:r>
              <a:rPr lang="en-US" altLang="zh-CN" sz="2400" i="1" dirty="0" err="1">
                <a:solidFill>
                  <a:srgbClr val="660066"/>
                </a:solidFill>
                <a:latin typeface="+mn-lt"/>
                <a:ea typeface="仿宋_GB2312" pitchFamily="49" charset="-122"/>
              </a:rPr>
              <a:t>u</a:t>
            </a:r>
            <a:r>
              <a:rPr lang="en-US" altLang="zh-CN" sz="2400" baseline="-25000" dirty="0" err="1">
                <a:solidFill>
                  <a:srgbClr val="660066"/>
                </a:solidFill>
                <a:latin typeface="+mn-lt"/>
                <a:ea typeface="仿宋_GB2312" pitchFamily="49" charset="-122"/>
              </a:rPr>
              <a:t>d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正比于</a:t>
            </a:r>
            <a:r>
              <a:rPr lang="en-US" altLang="zh-CN" sz="2400" i="1" dirty="0" err="1">
                <a:solidFill>
                  <a:srgbClr val="660066"/>
                </a:solidFill>
                <a:latin typeface="+mn-lt"/>
                <a:ea typeface="仿宋_GB2312" pitchFamily="49" charset="-122"/>
              </a:rPr>
              <a:t>θ</a:t>
            </a:r>
            <a:r>
              <a:rPr lang="en-US" altLang="zh-CN" sz="2400" baseline="-25000" dirty="0" err="1">
                <a:solidFill>
                  <a:srgbClr val="660066"/>
                </a:solidFill>
                <a:latin typeface="+mn-lt"/>
                <a:ea typeface="仿宋_GB2312" pitchFamily="49" charset="-122"/>
              </a:rPr>
              <a:t>e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。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64295BD-DAA1-4025-B121-FB8F93EFBE96}"/>
              </a:ext>
            </a:extLst>
          </p:cNvPr>
          <p:cNvSpPr txBox="1">
            <a:spLocks noChangeArrowheads="1"/>
          </p:cNvSpPr>
          <p:nvPr/>
        </p:nvSpPr>
        <p:spPr>
          <a:xfrm>
            <a:off x="5286375" y="2928938"/>
            <a:ext cx="2500313" cy="50006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+mn-lt"/>
                <a:ea typeface="仿宋_GB2312" pitchFamily="49" charset="-122"/>
              </a:rPr>
              <a:t>李棠之 图</a:t>
            </a: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仿宋_GB2312" pitchFamily="49" charset="-122"/>
              </a:rPr>
              <a:t>7-3-29</a:t>
            </a:r>
            <a:endParaRPr lang="zh-CN" altLang="en-US" sz="2400" kern="0" dirty="0">
              <a:solidFill>
                <a:srgbClr val="FF0000"/>
              </a:solidFill>
              <a:latin typeface="+mn-lt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68E3C0ED-E439-4746-B7E1-5F4739764A5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4138" y="311150"/>
            <a:ext cx="4271962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7.3.3   </a:t>
            </a:r>
            <a:r>
              <a:rPr lang="zh-CN" altLang="en-US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锁相环的应用</a:t>
            </a:r>
          </a:p>
        </p:txBody>
      </p:sp>
      <p:sp>
        <p:nvSpPr>
          <p:cNvPr id="53251" name="Text Box 5">
            <a:extLst>
              <a:ext uri="{FF2B5EF4-FFF2-40B4-BE49-F238E27FC236}">
                <a16:creationId xmlns:a16="http://schemas.microsoft.com/office/drawing/2014/main" id="{A5BB8440-4A2B-4A43-A254-8FA89057F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3" y="765175"/>
            <a:ext cx="8677275" cy="5154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4. 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锁相接收机 </a:t>
            </a:r>
            <a:r>
              <a:rPr lang="en-US" altLang="zh-CN" sz="2400" kern="0" dirty="0">
                <a:solidFill>
                  <a:srgbClr val="00B050"/>
                </a:solidFill>
                <a:latin typeface="+mn-lt"/>
                <a:ea typeface="仿宋_GB2312" pitchFamily="49" charset="-122"/>
              </a:rPr>
              <a:t>P288   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仿宋_GB2312" pitchFamily="49" charset="-122"/>
              </a:rPr>
              <a:t>P308  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  P317</a:t>
            </a:r>
            <a:endParaRPr lang="zh-CN" altLang="en-US" sz="2400" dirty="0">
              <a:solidFill>
                <a:srgbClr val="660066"/>
              </a:solidFill>
              <a:latin typeface="+mn-lt"/>
              <a:ea typeface="仿宋_GB2312" pitchFamily="49" charset="-122"/>
            </a:endParaRPr>
          </a:p>
          <a:p>
            <a:pPr indent="628650" eaLnBrk="1" hangingPunct="1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地面接收装置接收卫星发来的无线电信号时，由于卫星离地面较远，加上卫星发射功率较小，天线增益低，所以收到的信号是微弱的。</a:t>
            </a:r>
            <a:endParaRPr lang="en-US" altLang="zh-CN" sz="2400" dirty="0">
              <a:solidFill>
                <a:srgbClr val="660066"/>
              </a:solidFill>
              <a:latin typeface="+mn-lt"/>
              <a:ea typeface="仿宋_GB2312" pitchFamily="49" charset="-122"/>
            </a:endParaRPr>
          </a:p>
          <a:p>
            <a:pPr indent="628650" eaLnBrk="1" hangingPunct="1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此外，卫星绕地球运行时，存在多普勒效应，地面收到的信号频率将偏离卫星发射的信号频率，往往变化范围较大。</a:t>
            </a:r>
            <a:endParaRPr lang="en-US" altLang="zh-CN" sz="2400" dirty="0">
              <a:solidFill>
                <a:srgbClr val="660066"/>
              </a:solidFill>
              <a:latin typeface="+mn-lt"/>
              <a:ea typeface="仿宋_GB2312" pitchFamily="49" charset="-122"/>
            </a:endParaRPr>
          </a:p>
          <a:p>
            <a:pPr indent="628650" eaLnBrk="1" hangingPunct="1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例如：信号本身带宽是几十～几百赫兹，收到的信号频漂可达几千～几十千赫兹。对于这种强度弱，中心频率偏离大的信号，若用普通接收机接收，势必接收机要有足够大的带宽，因而接收信噪比大大下降，甚至小于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1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，无法检出有用信号。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   采用锁相接收机，可以十分有效接收这样的信号。</a:t>
            </a:r>
            <a:endParaRPr lang="en-US" altLang="zh-CN" sz="2400" dirty="0">
              <a:solidFill>
                <a:srgbClr val="660066"/>
              </a:solidFill>
              <a:latin typeface="+mn-lt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图片 3">
            <a:extLst>
              <a:ext uri="{FF2B5EF4-FFF2-40B4-BE49-F238E27FC236}">
                <a16:creationId xmlns:a16="http://schemas.microsoft.com/office/drawing/2014/main" id="{BD19563A-9969-4A65-84A3-7BC1F73D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712788"/>
            <a:ext cx="8012113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Rectangle 2">
            <a:extLst>
              <a:ext uri="{FF2B5EF4-FFF2-40B4-BE49-F238E27FC236}">
                <a16:creationId xmlns:a16="http://schemas.microsoft.com/office/drawing/2014/main" id="{6DEB30C0-4E1C-4A4A-857C-B3E88FA1A9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7.3.3   </a:t>
            </a:r>
            <a:r>
              <a:rPr lang="zh-CN" altLang="en-US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锁相环的应用</a:t>
            </a:r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F0149D17-059D-43BB-ACF8-67349B8FA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" y="4441825"/>
            <a:ext cx="8680450" cy="1387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   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输入信号为在锁定状态下，环路内的中频 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f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3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与参考信号</a:t>
            </a:r>
            <a:r>
              <a:rPr lang="en-US" altLang="zh-CN" sz="2400" i="1" dirty="0" err="1">
                <a:solidFill>
                  <a:srgbClr val="660066"/>
                </a:solidFill>
                <a:latin typeface="+mn-lt"/>
                <a:ea typeface="仿宋_GB2312" pitchFamily="49" charset="-122"/>
              </a:rPr>
              <a:t>ω</a:t>
            </a:r>
            <a:r>
              <a:rPr lang="en-US" altLang="zh-CN" sz="2400" baseline="-25000" dirty="0" err="1">
                <a:solidFill>
                  <a:srgbClr val="660066"/>
                </a:solidFill>
                <a:latin typeface="+mn-lt"/>
                <a:ea typeface="仿宋_GB2312" pitchFamily="49" charset="-122"/>
              </a:rPr>
              <a:t>R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相等，即：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_GB2312" pitchFamily="49" charset="-122"/>
              </a:rPr>
              <a:t>f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_GB2312" pitchFamily="49" charset="-122"/>
              </a:rPr>
              <a:t>3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_GB2312" pitchFamily="49" charset="-122"/>
              </a:rPr>
              <a:t>=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_GB2312" pitchFamily="49" charset="-122"/>
              </a:rPr>
              <a:t>f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_GB2312" pitchFamily="49" charset="-122"/>
              </a:rPr>
              <a:t>4</a:t>
            </a:r>
            <a:endParaRPr lang="en-US" altLang="zh-CN" sz="2400" dirty="0">
              <a:solidFill>
                <a:srgbClr val="0000FF"/>
              </a:solidFill>
              <a:latin typeface="+mn-lt"/>
              <a:ea typeface="仿宋_GB2312" pitchFamily="49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_GB2312" pitchFamily="49" charset="-122"/>
              </a:rPr>
              <a:t>                </a:t>
            </a:r>
            <a:r>
              <a:rPr lang="en-US" altLang="zh-CN" sz="2400" i="1" dirty="0">
                <a:solidFill>
                  <a:srgbClr val="0000FF"/>
                </a:solidFill>
                <a:ea typeface="仿宋_GB2312" pitchFamily="49" charset="-122"/>
              </a:rPr>
              <a:t>f</a:t>
            </a:r>
            <a:r>
              <a:rPr lang="en-US" altLang="zh-CN" sz="2400" baseline="-25000" dirty="0">
                <a:solidFill>
                  <a:srgbClr val="0000FF"/>
                </a:solidFill>
                <a:ea typeface="仿宋_GB2312" pitchFamily="49" charset="-122"/>
              </a:rPr>
              <a:t>3 </a:t>
            </a:r>
            <a:r>
              <a:rPr lang="en-US" altLang="zh-CN" sz="2400" dirty="0">
                <a:solidFill>
                  <a:srgbClr val="0000FF"/>
                </a:solidFill>
                <a:ea typeface="仿宋_GB2312" pitchFamily="49" charset="-122"/>
              </a:rPr>
              <a:t>= </a:t>
            </a:r>
            <a:r>
              <a:rPr lang="en-US" altLang="zh-CN" sz="2400" i="1" dirty="0">
                <a:solidFill>
                  <a:srgbClr val="0000FF"/>
                </a:solidFill>
                <a:ea typeface="仿宋_GB2312" pitchFamily="49" charset="-122"/>
              </a:rPr>
              <a:t>f</a:t>
            </a:r>
            <a:r>
              <a:rPr lang="en-US" altLang="zh-CN" sz="2400" baseline="-25000" dirty="0">
                <a:solidFill>
                  <a:srgbClr val="0000FF"/>
                </a:solidFill>
                <a:ea typeface="仿宋_GB2312" pitchFamily="49" charset="-122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ea typeface="仿宋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rgbClr val="0000FF"/>
                </a:solidFill>
                <a:ea typeface="仿宋_GB2312" pitchFamily="49" charset="-122"/>
              </a:rPr>
              <a:t>f</a:t>
            </a:r>
            <a:r>
              <a:rPr lang="en-US" altLang="zh-CN" sz="2400" baseline="-25000" dirty="0">
                <a:solidFill>
                  <a:srgbClr val="0000FF"/>
                </a:solidFill>
                <a:ea typeface="仿宋_GB2312" pitchFamily="49" charset="-122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_GB2312" pitchFamily="49" charset="-122"/>
              </a:rPr>
              <a:t>     </a:t>
            </a:r>
            <a:endParaRPr lang="en-US" altLang="zh-CN" sz="2400" baseline="-25000" dirty="0">
              <a:solidFill>
                <a:srgbClr val="0000FF"/>
              </a:solidFill>
              <a:latin typeface="+mn-lt"/>
              <a:ea typeface="仿宋_GB2312" pitchFamily="49" charset="-122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55A40AF7-3A0A-4E61-8892-78A92D7DA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5791200"/>
            <a:ext cx="9001125" cy="833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   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图中下方的“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LF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环路滤波器”带宽很窄，所以快捕获带很窄，要加扩谱电路，帮助环路捕捉锁定。</a:t>
            </a:r>
            <a:endParaRPr lang="en-US" altLang="zh-CN" sz="2400" baseline="-25000" dirty="0">
              <a:solidFill>
                <a:srgbClr val="660066"/>
              </a:solidFill>
              <a:latin typeface="+mn-lt"/>
              <a:ea typeface="仿宋_GB2312" pitchFamily="49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D5B14A0-EDBF-43EA-A608-9451832B8ABC}"/>
              </a:ext>
            </a:extLst>
          </p:cNvPr>
          <p:cNvSpPr txBox="1">
            <a:spLocks noChangeArrowheads="1"/>
          </p:cNvSpPr>
          <p:nvPr/>
        </p:nvSpPr>
        <p:spPr>
          <a:xfrm>
            <a:off x="1485900" y="1066800"/>
            <a:ext cx="3446140" cy="5000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kern="0" dirty="0">
                <a:solidFill>
                  <a:srgbClr val="00B050"/>
                </a:solidFill>
                <a:latin typeface="+mn-lt"/>
                <a:ea typeface="仿宋_GB2312" pitchFamily="49" charset="-122"/>
              </a:rPr>
              <a:t>P289 </a:t>
            </a:r>
            <a:r>
              <a:rPr lang="en-US" altLang="zh-CN" kern="0" dirty="0">
                <a:solidFill>
                  <a:srgbClr val="FF0000"/>
                </a:solidFill>
                <a:latin typeface="+mn-lt"/>
                <a:ea typeface="仿宋_GB2312" pitchFamily="49" charset="-122"/>
              </a:rPr>
              <a:t>P309      </a:t>
            </a:r>
            <a:r>
              <a:rPr lang="en-US" altLang="zh-CN" kern="0" dirty="0">
                <a:solidFill>
                  <a:schemeClr val="accent6"/>
                </a:solidFill>
                <a:latin typeface="+mn-lt"/>
                <a:ea typeface="仿宋_GB2312" pitchFamily="49" charset="-122"/>
              </a:rPr>
              <a:t>P318</a:t>
            </a:r>
            <a:endParaRPr lang="zh-CN" altLang="en-US" kern="0" dirty="0">
              <a:solidFill>
                <a:schemeClr val="accent6"/>
              </a:solidFill>
              <a:latin typeface="+mn-lt"/>
              <a:ea typeface="仿宋_GB2312" pitchFamily="49" charset="-122"/>
            </a:endParaRPr>
          </a:p>
        </p:txBody>
      </p:sp>
      <p:sp>
        <p:nvSpPr>
          <p:cNvPr id="43015" name="椭圆 3">
            <a:extLst>
              <a:ext uri="{FF2B5EF4-FFF2-40B4-BE49-F238E27FC236}">
                <a16:creationId xmlns:a16="http://schemas.microsoft.com/office/drawing/2014/main" id="{C6103255-58E9-4364-8909-E340C1087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2997200"/>
            <a:ext cx="1139825" cy="8636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>
              <a:solidFill>
                <a:srgbClr val="3366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037228C4-E65A-457F-815A-1C5754E47A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7.3.3   </a:t>
            </a:r>
            <a:r>
              <a:rPr lang="zh-CN" altLang="en-US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锁相环的应用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9AE9572A-B997-43DB-815A-D558F18C3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836712"/>
            <a:ext cx="3071812" cy="495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4.  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集成锁相环简介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ADFE3EA2-2192-4F30-BCFD-D5C921BB1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844824"/>
            <a:ext cx="7956376" cy="2606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        集成单片锁相环，品种达上千种，分模拟和数字两大类，每类有可分为通用型和专用型。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        集成锁相部件有集成鉴相器和集成压控振荡器。在集成鉴相器中，有模拟乘法器、门鉴相器、数字式鉴相器等。集成压控中，有射极定时压控多谐振荡器、积分－施密特压控多谐振荡器以及 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CMOS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数字型压控振荡器。</a:t>
            </a:r>
            <a:endParaRPr lang="zh-CN" altLang="en-US" sz="2400" b="0" dirty="0">
              <a:solidFill>
                <a:srgbClr val="660066"/>
              </a:solidFill>
              <a:latin typeface="+mn-lt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05A2FB8-0E79-43B9-8C13-A2CCD17FF5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7.1 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自动增益控制电路（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AGC)</a:t>
            </a:r>
            <a:endParaRPr lang="zh-CN" altLang="en-US" sz="2800" b="1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EFC95ED-9600-4159-919B-8921E7143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" y="3181350"/>
            <a:ext cx="8836025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534988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00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简单</a:t>
            </a:r>
            <a:r>
              <a:rPr lang="en-US" altLang="zh-CN" sz="200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AGC</a:t>
            </a:r>
            <a:r>
              <a:rPr lang="zh-CN" altLang="en-US" sz="200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的缺点：控制范围小，一有信号就起控，造成灵敏度低。为保证接收机在接收弱信号时具有最大增益，采用延迟式</a:t>
            </a:r>
            <a:r>
              <a:rPr lang="en-US" altLang="zh-CN" sz="200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AGC</a:t>
            </a:r>
            <a:r>
              <a:rPr lang="zh-CN" altLang="en-US" sz="200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。</a:t>
            </a:r>
          </a:p>
        </p:txBody>
      </p:sp>
      <p:sp>
        <p:nvSpPr>
          <p:cNvPr id="7172" name="Rectangle 6">
            <a:extLst>
              <a:ext uri="{FF2B5EF4-FFF2-40B4-BE49-F238E27FC236}">
                <a16:creationId xmlns:a16="http://schemas.microsoft.com/office/drawing/2014/main" id="{33CFE0AE-8B35-40E5-864A-2E6E1FD87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38" y="6213475"/>
            <a:ext cx="5735637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 i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u</a:t>
            </a:r>
            <a:r>
              <a:rPr lang="en-US" altLang="zh-CN" sz="2000" baseline="-2500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zh-CN" altLang="en-US" sz="200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200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&gt;</a:t>
            </a:r>
            <a:r>
              <a:rPr lang="en-US" altLang="zh-CN" sz="2000" i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U</a:t>
            </a:r>
            <a:r>
              <a:rPr lang="en-US" altLang="zh-CN" sz="2000" baseline="-2500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R</a:t>
            </a:r>
            <a:r>
              <a:rPr lang="zh-CN" altLang="en-US" sz="200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：</a:t>
            </a:r>
            <a:r>
              <a:rPr lang="en-US" altLang="zh-CN" sz="200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AGC</a:t>
            </a:r>
            <a:r>
              <a:rPr lang="zh-CN" altLang="en-US" sz="200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起作用；</a:t>
            </a:r>
            <a:r>
              <a:rPr lang="en-US" altLang="zh-CN" sz="2000" i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u</a:t>
            </a:r>
            <a:r>
              <a:rPr lang="en-US" altLang="zh-CN" sz="2000" baseline="-2500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zh-CN" altLang="en-US" sz="200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200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&lt;</a:t>
            </a:r>
            <a:r>
              <a:rPr lang="en-US" altLang="zh-CN" sz="2000" i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U</a:t>
            </a:r>
            <a:r>
              <a:rPr lang="en-US" altLang="zh-CN" sz="2000" baseline="-2500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R</a:t>
            </a:r>
            <a:r>
              <a:rPr lang="zh-CN" altLang="en-US" sz="200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：</a:t>
            </a:r>
            <a:r>
              <a:rPr lang="en-US" altLang="zh-CN" sz="200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AGC</a:t>
            </a:r>
            <a:r>
              <a:rPr lang="zh-CN" altLang="en-US" sz="200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不起作用。</a:t>
            </a:r>
          </a:p>
        </p:txBody>
      </p:sp>
      <p:pic>
        <p:nvPicPr>
          <p:cNvPr id="7173" name="图片 5" descr="Image1.jpg">
            <a:extLst>
              <a:ext uri="{FF2B5EF4-FFF2-40B4-BE49-F238E27FC236}">
                <a16:creationId xmlns:a16="http://schemas.microsoft.com/office/drawing/2014/main" id="{3D3C03E7-2FF6-44F3-ADEC-674828F53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675" y="4213225"/>
            <a:ext cx="3419475" cy="237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 Box 7">
            <a:extLst>
              <a:ext uri="{FF2B5EF4-FFF2-40B4-BE49-F238E27FC236}">
                <a16:creationId xmlns:a16="http://schemas.microsoft.com/office/drawing/2014/main" id="{7E42CD76-B1CA-471E-BA8C-FC5C61F68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6157913"/>
            <a:ext cx="1071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旧</a:t>
            </a:r>
            <a:r>
              <a:rPr lang="en-US" altLang="zh-CN" sz="200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P374</a:t>
            </a:r>
            <a:endParaRPr lang="zh-CN" altLang="en-US" sz="2000">
              <a:solidFill>
                <a:srgbClr val="FF0000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5245C99-3CAD-48E6-99DA-E3980EC78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" y="679450"/>
            <a:ext cx="31750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7.1.2</a:t>
            </a:r>
            <a:r>
              <a:rPr lang="zh-CN" altLang="en-US" sz="28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28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AGC</a:t>
            </a:r>
            <a:r>
              <a:rPr lang="zh-CN" altLang="en-US" sz="28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应用</a:t>
            </a:r>
          </a:p>
        </p:txBody>
      </p:sp>
      <p:pic>
        <p:nvPicPr>
          <p:cNvPr id="7176" name="图片 2">
            <a:extLst>
              <a:ext uri="{FF2B5EF4-FFF2-40B4-BE49-F238E27FC236}">
                <a16:creationId xmlns:a16="http://schemas.microsoft.com/office/drawing/2014/main" id="{44F1E893-D7B2-428D-BACD-EF947DC43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575" y="755650"/>
            <a:ext cx="616585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图片 5">
            <a:extLst>
              <a:ext uri="{FF2B5EF4-FFF2-40B4-BE49-F238E27FC236}">
                <a16:creationId xmlns:a16="http://schemas.microsoft.com/office/drawing/2014/main" id="{2D87FFE0-848B-4725-95DC-3EB41E05C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4027488"/>
            <a:ext cx="52990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7">
            <a:extLst>
              <a:ext uri="{FF2B5EF4-FFF2-40B4-BE49-F238E27FC236}">
                <a16:creationId xmlns:a16="http://schemas.microsoft.com/office/drawing/2014/main" id="{C45A6B7E-2563-455B-957C-DCE87ACFF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2581275"/>
            <a:ext cx="31679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000" b="1" dirty="0">
                <a:solidFill>
                  <a:srgbClr val="00B050"/>
                </a:solidFill>
                <a:latin typeface="+mn-lt"/>
                <a:ea typeface="仿宋" panose="02010609060101010101" pitchFamily="49" charset="-122"/>
              </a:rPr>
              <a:t>P266    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P286      </a:t>
            </a:r>
            <a:r>
              <a:rPr lang="en-US" altLang="zh-CN" sz="2000" dirty="0">
                <a:solidFill>
                  <a:schemeClr val="accent6"/>
                </a:solidFill>
                <a:latin typeface="+mn-lt"/>
                <a:ea typeface="仿宋" panose="02010609060101010101" pitchFamily="49" charset="-122"/>
              </a:rPr>
              <a:t> P295</a:t>
            </a:r>
            <a:endParaRPr lang="zh-CN" altLang="en-US" sz="2000" dirty="0">
              <a:solidFill>
                <a:schemeClr val="accent6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B739D483-6879-45A7-8CDC-93231EE54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5564756"/>
            <a:ext cx="23987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000" b="1" dirty="0">
                <a:solidFill>
                  <a:srgbClr val="00B050"/>
                </a:solidFill>
                <a:latin typeface="+mn-lt"/>
                <a:ea typeface="仿宋" panose="02010609060101010101" pitchFamily="49" charset="-122"/>
              </a:rPr>
              <a:t>P266     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P286   </a:t>
            </a:r>
            <a:r>
              <a:rPr lang="en-US" altLang="zh-CN" sz="2000" dirty="0">
                <a:solidFill>
                  <a:schemeClr val="accent6"/>
                </a:solidFill>
                <a:latin typeface="+mn-lt"/>
                <a:ea typeface="仿宋" panose="02010609060101010101" pitchFamily="49" charset="-122"/>
              </a:rPr>
              <a:t>P295</a:t>
            </a:r>
            <a:endParaRPr lang="zh-CN" altLang="en-US" sz="2000" dirty="0">
              <a:solidFill>
                <a:schemeClr val="accent6"/>
              </a:solidFill>
              <a:latin typeface="+mn-lt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图片 3">
            <a:extLst>
              <a:ext uri="{FF2B5EF4-FFF2-40B4-BE49-F238E27FC236}">
                <a16:creationId xmlns:a16="http://schemas.microsoft.com/office/drawing/2014/main" id="{56C0669C-DE3B-451F-A162-FB830B92F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2432050"/>
            <a:ext cx="6759575" cy="407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2">
            <a:extLst>
              <a:ext uri="{FF2B5EF4-FFF2-40B4-BE49-F238E27FC236}">
                <a16:creationId xmlns:a16="http://schemas.microsoft.com/office/drawing/2014/main" id="{21C24F65-06BE-43B6-BF30-012E5E6649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7.3.3   </a:t>
            </a:r>
            <a:r>
              <a:rPr lang="zh-CN" altLang="en-US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锁相环的应用</a:t>
            </a: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4B9E1F72-EC68-46C6-825D-1BCD034E5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642938"/>
            <a:ext cx="8929688" cy="215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通用型单片集成锁相环 </a:t>
            </a:r>
            <a:r>
              <a:rPr lang="en-US" altLang="zh-CN" sz="2000" dirty="0" err="1">
                <a:solidFill>
                  <a:srgbClr val="000000"/>
                </a:solidFill>
                <a:latin typeface="+mn-lt"/>
                <a:ea typeface="仿宋_GB2312" pitchFamily="49" charset="-122"/>
              </a:rPr>
              <a:t>L562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及其应用：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+mn-lt"/>
                <a:ea typeface="仿宋_GB2312" pitchFamily="49" charset="-122"/>
              </a:rPr>
              <a:t>L562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最高工作频率 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30MHz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，输出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脚和鉴相器反馈输入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15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脚是断开的，在外部接部件，发挥多功能的作用。鉴相器的信号输入端为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11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12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脚，这是一个双平衡模拟乘法器。在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13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14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脚间接阻容元件，构成环路滤波器。压控振荡器是射极定时多谐振荡器，定时电容接于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6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端。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7 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脚注入的电流可以控制环路的跟踪范围；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 </a:t>
            </a:r>
            <a:endParaRPr lang="zh-CN" altLang="en-US" sz="2000" dirty="0">
              <a:solidFill>
                <a:srgbClr val="000000"/>
              </a:solidFill>
              <a:latin typeface="+mn-lt"/>
              <a:ea typeface="仿宋_GB2312" pitchFamily="49" charset="-122"/>
            </a:endParaRPr>
          </a:p>
        </p:txBody>
      </p:sp>
      <p:sp>
        <p:nvSpPr>
          <p:cNvPr id="5" name="Text Box 16">
            <a:extLst>
              <a:ext uri="{FF2B5EF4-FFF2-40B4-BE49-F238E27FC236}">
                <a16:creationId xmlns:a16="http://schemas.microsoft.com/office/drawing/2014/main" id="{95C0098F-16D5-49AF-8E2E-9B4934343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3" y="2924175"/>
            <a:ext cx="2339975" cy="2573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15000"/>
              </a:lnSpc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     A</a:t>
            </a:r>
            <a:r>
              <a:rPr lang="en-US" altLang="zh-CN" sz="2000" baseline="-25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A</a:t>
            </a:r>
            <a:r>
              <a:rPr lang="en-US" altLang="zh-CN" sz="2000" baseline="-25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A</a:t>
            </a:r>
            <a:r>
              <a:rPr lang="en-US" altLang="zh-CN" sz="2000" baseline="-25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做隔离、缓冲之用；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A1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将压控振荡器的控制电压放大，当 </a:t>
            </a:r>
            <a:r>
              <a:rPr lang="en-US" altLang="zh-CN" sz="2000" dirty="0" err="1">
                <a:solidFill>
                  <a:srgbClr val="000000"/>
                </a:solidFill>
                <a:latin typeface="+mn-lt"/>
                <a:ea typeface="仿宋_GB2312" pitchFamily="49" charset="-122"/>
              </a:rPr>
              <a:t>L562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作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FM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解调时，从 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9 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脚输出解调信号。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B65BE4C-5AE6-47C0-96E9-F4DB6A9C3617}"/>
              </a:ext>
            </a:extLst>
          </p:cNvPr>
          <p:cNvSpPr txBox="1">
            <a:spLocks noChangeArrowheads="1"/>
          </p:cNvSpPr>
          <p:nvPr/>
        </p:nvSpPr>
        <p:spPr>
          <a:xfrm>
            <a:off x="2555776" y="2398712"/>
            <a:ext cx="2989758" cy="5000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kern="0" dirty="0">
                <a:solidFill>
                  <a:srgbClr val="00B050"/>
                </a:solidFill>
                <a:latin typeface="+mn-lt"/>
                <a:ea typeface="仿宋_GB2312" pitchFamily="49" charset="-122"/>
              </a:rPr>
              <a:t>P288 </a:t>
            </a: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仿宋_GB2312" pitchFamily="49" charset="-122"/>
              </a:rPr>
              <a:t>P308    </a:t>
            </a:r>
            <a:r>
              <a:rPr lang="en-US" altLang="zh-CN" sz="2400" kern="0" dirty="0">
                <a:solidFill>
                  <a:schemeClr val="accent6"/>
                </a:solidFill>
                <a:latin typeface="+mn-lt"/>
                <a:ea typeface="仿宋_GB2312" pitchFamily="49" charset="-122"/>
              </a:rPr>
              <a:t>P312</a:t>
            </a:r>
            <a:endParaRPr lang="zh-CN" altLang="en-US" sz="2400" kern="0" dirty="0">
              <a:solidFill>
                <a:schemeClr val="accent6"/>
              </a:solidFill>
              <a:latin typeface="+mn-lt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9890A04-C343-4392-BCEF-C8510B3B4A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7.3.3   </a:t>
            </a:r>
            <a:r>
              <a:rPr lang="zh-CN" altLang="en-US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锁相环的应用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A577988-284E-45AE-9F94-B2FD768FE813}"/>
              </a:ext>
            </a:extLst>
          </p:cNvPr>
          <p:cNvSpPr txBox="1">
            <a:spLocks noChangeArrowheads="1"/>
          </p:cNvSpPr>
          <p:nvPr/>
        </p:nvSpPr>
        <p:spPr>
          <a:xfrm>
            <a:off x="357188" y="588963"/>
            <a:ext cx="6878637" cy="52387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kern="0" dirty="0" err="1">
                <a:solidFill>
                  <a:srgbClr val="660066"/>
                </a:solidFill>
                <a:latin typeface="+mn-lt"/>
                <a:ea typeface="仿宋_GB2312" pitchFamily="49" charset="-122"/>
              </a:rPr>
              <a:t>L562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作调频解调器的电路：（</a:t>
            </a:r>
            <a:r>
              <a:rPr lang="zh-CN" altLang="en-US" sz="2400" kern="0" dirty="0">
                <a:solidFill>
                  <a:srgbClr val="CC3300"/>
                </a:solidFill>
                <a:latin typeface="+mn-lt"/>
                <a:ea typeface="仿宋_GB2312" pitchFamily="49" charset="-122"/>
              </a:rPr>
              <a:t>了解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）</a:t>
            </a:r>
            <a:endParaRPr lang="zh-CN" altLang="en-US" sz="2400" b="0" kern="0" dirty="0">
              <a:solidFill>
                <a:srgbClr val="660066"/>
              </a:solidFill>
              <a:latin typeface="+mn-lt"/>
              <a:ea typeface="仿宋_GB2312" pitchFamily="49" charset="-122"/>
            </a:endParaRPr>
          </a:p>
        </p:txBody>
      </p:sp>
      <p:graphicFrame>
        <p:nvGraphicFramePr>
          <p:cNvPr id="46084" name="Object 2">
            <a:extLst>
              <a:ext uri="{FF2B5EF4-FFF2-40B4-BE49-F238E27FC236}">
                <a16:creationId xmlns:a16="http://schemas.microsoft.com/office/drawing/2014/main" id="{C0946EDC-19CF-4F89-B323-F0F07E12E7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1625" y="1071563"/>
          <a:ext cx="5929313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4" name="SmartDraw" r:id="rId3" imgW="4879848" imgH="3497580" progId="">
                  <p:embed/>
                </p:oleObj>
              </mc:Choice>
              <mc:Fallback>
                <p:oleObj name="SmartDraw" r:id="rId3" imgW="4879848" imgH="34975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1071563"/>
                        <a:ext cx="5929313" cy="4248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>
            <a:extLst>
              <a:ext uri="{FF2B5EF4-FFF2-40B4-BE49-F238E27FC236}">
                <a16:creationId xmlns:a16="http://schemas.microsoft.com/office/drawing/2014/main" id="{9F596A76-92A4-4751-9684-C28DDF364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5405438"/>
            <a:ext cx="8786812" cy="12017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   FM 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信号从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11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、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12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输入；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VCO 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的振荡电压从 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3 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脚输出，经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11K 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和 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1K 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分压，加到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2 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脚完成闭环；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9 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脚输出解调信号；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4 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脚输出和输入相同规律的 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FM 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信号，因压控振荡器是多谐振荡器，这个 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FM 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的载波是方波。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DF19F1F-7D85-4008-98BE-C1DC9F7FC67B}"/>
              </a:ext>
            </a:extLst>
          </p:cNvPr>
          <p:cNvSpPr txBox="1">
            <a:spLocks noChangeArrowheads="1"/>
          </p:cNvSpPr>
          <p:nvPr/>
        </p:nvSpPr>
        <p:spPr>
          <a:xfrm>
            <a:off x="4500563" y="4643438"/>
            <a:ext cx="2500312" cy="50006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000" kern="0" dirty="0">
                <a:solidFill>
                  <a:srgbClr val="FF0000"/>
                </a:solidFill>
                <a:latin typeface="+mn-lt"/>
                <a:ea typeface="仿宋_GB2312" pitchFamily="49" charset="-122"/>
              </a:rPr>
              <a:t>李棠之 图</a:t>
            </a:r>
            <a:r>
              <a:rPr lang="en-US" altLang="zh-CN" sz="2000" kern="0" dirty="0">
                <a:solidFill>
                  <a:srgbClr val="FF0000"/>
                </a:solidFill>
                <a:latin typeface="+mn-lt"/>
                <a:ea typeface="仿宋_GB2312" pitchFamily="49" charset="-122"/>
              </a:rPr>
              <a:t>7-3-32</a:t>
            </a:r>
            <a:endParaRPr lang="zh-CN" altLang="en-US" sz="2000" kern="0" dirty="0">
              <a:solidFill>
                <a:srgbClr val="FF0000"/>
              </a:solidFill>
              <a:latin typeface="+mn-lt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BF6FC59C-2864-4B65-BCC7-9153988A42B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7.3.3   </a:t>
            </a:r>
            <a:r>
              <a:rPr lang="zh-CN" altLang="en-US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锁相环的应用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35808037-96AB-4B33-98DB-D41266007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2938"/>
            <a:ext cx="9001125" cy="2089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L562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频率合成器  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ea typeface="仿宋_GB2312" pitchFamily="49" charset="-122"/>
              </a:rPr>
              <a:t>频率合成原理</a:t>
            </a:r>
            <a:r>
              <a:rPr lang="zh-CN" altLang="en-US" sz="2400" dirty="0">
                <a:solidFill>
                  <a:srgbClr val="0000FF"/>
                </a:solidFill>
                <a:latin typeface="+mn-lt"/>
                <a:ea typeface="仿宋_GB2312" pitchFamily="49" charset="-122"/>
              </a:rPr>
              <a:t>见下一节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_GB2312" pitchFamily="49" charset="-122"/>
              </a:rPr>
              <a:t>7.4</a:t>
            </a:r>
            <a:r>
              <a:rPr lang="zh-CN" altLang="en-US" sz="2400" dirty="0">
                <a:solidFill>
                  <a:srgbClr val="0000FF"/>
                </a:solidFill>
                <a:latin typeface="+mn-lt"/>
                <a:ea typeface="仿宋_GB2312" pitchFamily="49" charset="-122"/>
              </a:rPr>
              <a:t>节内容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)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：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   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接入分频器 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T216 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（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T216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可变除数＋分频器），完成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10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以内的锁相倍频，若要完成更为复杂的倍频功能，则可选择系数高的可变分频器。由于鉴相器仍为同频工作，故输出频率为输入频率的 </a:t>
            </a:r>
            <a:r>
              <a:rPr lang="en-US" altLang="zh-CN" sz="2000" i="1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N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倍，环路实际上完成了锁相倍频的功能，即 </a:t>
            </a:r>
            <a:r>
              <a:rPr lang="en-US" altLang="zh-CN" sz="2000" i="1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f</a:t>
            </a:r>
            <a:r>
              <a:rPr lang="en-US" altLang="zh-CN" sz="2000" baseline="-25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0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=</a:t>
            </a:r>
            <a:r>
              <a:rPr lang="en-US" altLang="zh-CN" sz="2000" i="1" dirty="0" err="1">
                <a:solidFill>
                  <a:srgbClr val="660066"/>
                </a:solidFill>
                <a:latin typeface="+mn-lt"/>
                <a:ea typeface="仿宋_GB2312" pitchFamily="49" charset="-122"/>
              </a:rPr>
              <a:t>N</a:t>
            </a:r>
            <a:r>
              <a:rPr lang="en-US" altLang="en-US" sz="2000" dirty="0" err="1">
                <a:solidFill>
                  <a:srgbClr val="660066"/>
                </a:solidFill>
                <a:latin typeface="+mn-lt"/>
                <a:ea typeface="仿宋_GB2312" pitchFamily="49" charset="-122"/>
              </a:rPr>
              <a:t>·</a:t>
            </a:r>
            <a:r>
              <a:rPr lang="en-US" altLang="zh-CN" sz="2000" i="1" dirty="0" err="1">
                <a:solidFill>
                  <a:srgbClr val="660066"/>
                </a:solidFill>
                <a:latin typeface="+mn-lt"/>
                <a:ea typeface="仿宋_GB2312" pitchFamily="49" charset="-122"/>
              </a:rPr>
              <a:t>f</a:t>
            </a:r>
            <a:r>
              <a:rPr lang="en-US" altLang="zh-CN" sz="2000" baseline="-25000" dirty="0" err="1">
                <a:solidFill>
                  <a:srgbClr val="660066"/>
                </a:solidFill>
                <a:latin typeface="+mn-lt"/>
                <a:ea typeface="仿宋_GB2312" pitchFamily="49" charset="-122"/>
              </a:rPr>
              <a:t>R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。</a:t>
            </a:r>
          </a:p>
        </p:txBody>
      </p:sp>
      <p:graphicFrame>
        <p:nvGraphicFramePr>
          <p:cNvPr id="47108" name="Object 2">
            <a:extLst>
              <a:ext uri="{FF2B5EF4-FFF2-40B4-BE49-F238E27FC236}">
                <a16:creationId xmlns:a16="http://schemas.microsoft.com/office/drawing/2014/main" id="{041491D1-6445-468E-9B0B-8ECB7CC2DD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2357438"/>
          <a:ext cx="7023100" cy="421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7" name="SmartDraw" r:id="rId3" imgW="5271516" imgH="3043428" progId="">
                  <p:embed/>
                </p:oleObj>
              </mc:Choice>
              <mc:Fallback>
                <p:oleObj name="SmartDraw" r:id="rId3" imgW="5271516" imgH="3043428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357438"/>
                        <a:ext cx="7023100" cy="4214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00B5CB9D-2689-47F3-AAE8-A6FE6377AF4C}"/>
              </a:ext>
            </a:extLst>
          </p:cNvPr>
          <p:cNvSpPr txBox="1">
            <a:spLocks noChangeArrowheads="1"/>
          </p:cNvSpPr>
          <p:nvPr/>
        </p:nvSpPr>
        <p:spPr>
          <a:xfrm>
            <a:off x="2071688" y="6072188"/>
            <a:ext cx="2500312" cy="50006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+mn-lt"/>
                <a:ea typeface="仿宋_GB2312" pitchFamily="49" charset="-122"/>
              </a:rPr>
              <a:t>李棠之 图</a:t>
            </a: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仿宋_GB2312" pitchFamily="49" charset="-122"/>
              </a:rPr>
              <a:t>7-3-33</a:t>
            </a:r>
            <a:endParaRPr lang="zh-CN" altLang="en-US" sz="2400" kern="0" dirty="0">
              <a:solidFill>
                <a:srgbClr val="FF0000"/>
              </a:solidFill>
              <a:latin typeface="+mn-lt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4F864F9E-0714-4D6A-8C51-B220A691846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7896" cy="381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7.4   </a:t>
            </a:r>
            <a:r>
              <a:rPr lang="zh-CN" altLang="en-US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频率合成 </a:t>
            </a:r>
            <a:r>
              <a:rPr lang="en-US" altLang="zh-CN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frequency synthesis </a:t>
            </a:r>
            <a:r>
              <a:rPr lang="en-US" altLang="zh-CN" sz="2800" b="1" kern="0" dirty="0">
                <a:solidFill>
                  <a:srgbClr val="00B050"/>
                </a:solidFill>
                <a:latin typeface="+mn-lt"/>
                <a:ea typeface="仿宋_GB2312" pitchFamily="49" charset="-122"/>
              </a:rPr>
              <a:t>P294  </a:t>
            </a:r>
            <a:r>
              <a:rPr lang="en-US" altLang="zh-CN" sz="2800" kern="0" dirty="0">
                <a:solidFill>
                  <a:srgbClr val="00B050"/>
                </a:solidFill>
                <a:latin typeface="+mn-lt"/>
                <a:ea typeface="仿宋_GB2312" pitchFamily="49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ea typeface="仿宋_GB2312" panose="02010609030101010101" pitchFamily="49" charset="-122"/>
              </a:rPr>
              <a:t>P314  </a:t>
            </a:r>
            <a:r>
              <a:rPr lang="en-US" altLang="zh-CN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  P323</a:t>
            </a:r>
            <a:endParaRPr lang="zh-CN" altLang="en-US" sz="2800" b="1" dirty="0">
              <a:solidFill>
                <a:srgbClr val="0000FF"/>
              </a:solidFill>
              <a:ea typeface="仿宋_GB2312" panose="02010609030101010101" pitchFamily="49" charset="-122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9574D325-AD59-4CB0-9F8C-1F1779662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" y="692150"/>
            <a:ext cx="9001125" cy="906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15000"/>
              </a:lnSpc>
              <a:defRPr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  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无线通信需要振荡源频率稳定度和准确度高，能方便的更改频率。用晶振作基准，稳定度和准确度好，用合成法改变频率。</a:t>
            </a:r>
            <a:endParaRPr lang="en-US" altLang="zh-CN" sz="2400" dirty="0">
              <a:solidFill>
                <a:srgbClr val="660066"/>
              </a:solidFill>
              <a:latin typeface="+mn-lt"/>
              <a:ea typeface="仿宋_GB2312" pitchFamily="49" charset="-122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DE9E04CD-0484-4A2C-A6FB-AE754A3C2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525" y="2492375"/>
            <a:ext cx="5880100" cy="4814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15000"/>
              </a:lnSpc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（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2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）间接合成法（锁相环路法）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BDD0DD8-F490-45FA-8BE0-791F44D1E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98613"/>
            <a:ext cx="7308850" cy="1014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15000"/>
              </a:lnSpc>
              <a:defRPr/>
            </a:pPr>
            <a:r>
              <a:rPr lang="zh-CN" altLang="en-US" dirty="0">
                <a:solidFill>
                  <a:srgbClr val="0000FF"/>
                </a:solidFill>
                <a:latin typeface="+mn-lt"/>
                <a:ea typeface="仿宋_GB2312" pitchFamily="49" charset="-122"/>
              </a:rPr>
              <a:t>频率合成类型</a:t>
            </a:r>
            <a:endParaRPr lang="en-US" altLang="zh-CN" dirty="0">
              <a:solidFill>
                <a:srgbClr val="0000FF"/>
              </a:solidFill>
              <a:latin typeface="+mn-lt"/>
              <a:ea typeface="仿宋_GB2312" pitchFamily="49" charset="-122"/>
            </a:endParaRPr>
          </a:p>
          <a:p>
            <a:pPr eaLnBrk="1" hangingPunct="1">
              <a:lnSpc>
                <a:spcPct val="115000"/>
              </a:lnSpc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（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1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）直接合成法</a:t>
            </a:r>
            <a:endParaRPr lang="en-US" altLang="zh-CN" sz="2400" dirty="0">
              <a:solidFill>
                <a:srgbClr val="660066"/>
              </a:solidFill>
              <a:latin typeface="+mn-lt"/>
              <a:ea typeface="仿宋_GB2312" pitchFamily="49" charset="-122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6E803DC5-F2DC-40C9-87C9-D3E99FDD3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17825"/>
            <a:ext cx="5880100" cy="4814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15000"/>
              </a:lnSpc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（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3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）直接数字频率合成法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DDS</a:t>
            </a:r>
            <a:endParaRPr lang="zh-CN" altLang="en-US" sz="2400" dirty="0">
              <a:solidFill>
                <a:srgbClr val="660066"/>
              </a:solidFill>
              <a:latin typeface="+mn-lt"/>
              <a:ea typeface="仿宋_GB2312" pitchFamily="49" charset="-122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3F23AB74-17A2-4305-9657-61CC41DAD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19488"/>
            <a:ext cx="7308850" cy="3068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15000"/>
              </a:lnSpc>
              <a:defRPr/>
            </a:pPr>
            <a:r>
              <a:rPr lang="zh-CN" altLang="en-US" sz="2400" dirty="0">
                <a:solidFill>
                  <a:srgbClr val="0000FF"/>
                </a:solidFill>
                <a:latin typeface="+mn-lt"/>
                <a:ea typeface="仿宋_GB2312" pitchFamily="49" charset="-122"/>
              </a:rPr>
              <a:t>频率合成的性能指标</a:t>
            </a:r>
            <a:endParaRPr lang="en-US" altLang="zh-CN" sz="2400" dirty="0">
              <a:solidFill>
                <a:srgbClr val="0000FF"/>
              </a:solidFill>
              <a:latin typeface="+mn-lt"/>
              <a:ea typeface="仿宋_GB2312" pitchFamily="49" charset="-122"/>
            </a:endParaRPr>
          </a:p>
          <a:p>
            <a:pPr eaLnBrk="1" hangingPunct="1">
              <a:lnSpc>
                <a:spcPct val="115000"/>
              </a:lnSpc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（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1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）频率范围</a:t>
            </a:r>
            <a:endParaRPr lang="en-US" altLang="zh-CN" sz="2400" dirty="0">
              <a:solidFill>
                <a:srgbClr val="660066"/>
              </a:solidFill>
              <a:latin typeface="+mn-lt"/>
              <a:ea typeface="仿宋_GB2312" pitchFamily="49" charset="-122"/>
            </a:endParaRPr>
          </a:p>
          <a:p>
            <a:pPr eaLnBrk="1" hangingPunct="1">
              <a:lnSpc>
                <a:spcPct val="115000"/>
              </a:lnSpc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（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2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）波道数</a:t>
            </a:r>
            <a:r>
              <a:rPr lang="zh-CN" altLang="en-US" sz="2400" dirty="0">
                <a:solidFill>
                  <a:srgbClr val="660066"/>
                </a:solidFill>
                <a:ea typeface="仿宋_GB2312" pitchFamily="49" charset="-122"/>
              </a:rPr>
              <a:t>（频点数）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与波道间隔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(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频率间隔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)</a:t>
            </a:r>
          </a:p>
          <a:p>
            <a:pPr eaLnBrk="1" hangingPunct="1">
              <a:lnSpc>
                <a:spcPct val="115000"/>
              </a:lnSpc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（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3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）转换时间  频率切换时间</a:t>
            </a:r>
            <a:endParaRPr lang="en-US" altLang="zh-CN" sz="2400" dirty="0">
              <a:solidFill>
                <a:srgbClr val="660066"/>
              </a:solidFill>
              <a:latin typeface="+mn-lt"/>
              <a:ea typeface="仿宋_GB2312" pitchFamily="49" charset="-122"/>
            </a:endParaRPr>
          </a:p>
          <a:p>
            <a:pPr eaLnBrk="1" hangingPunct="1">
              <a:lnSpc>
                <a:spcPct val="115000"/>
              </a:lnSpc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（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4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）长期频率稳定度</a:t>
            </a:r>
            <a:endParaRPr lang="en-US" altLang="zh-CN" sz="2400" dirty="0">
              <a:solidFill>
                <a:srgbClr val="660066"/>
              </a:solidFill>
              <a:latin typeface="+mn-lt"/>
              <a:ea typeface="仿宋_GB2312" pitchFamily="49" charset="-122"/>
            </a:endParaRPr>
          </a:p>
          <a:p>
            <a:pPr eaLnBrk="1" hangingPunct="1">
              <a:lnSpc>
                <a:spcPct val="115000"/>
              </a:lnSpc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（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5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）噪声性能</a:t>
            </a:r>
            <a:endParaRPr lang="en-US" altLang="zh-CN" sz="2400" dirty="0">
              <a:solidFill>
                <a:srgbClr val="660066"/>
              </a:solidFill>
              <a:latin typeface="+mn-lt"/>
              <a:ea typeface="仿宋_GB2312" pitchFamily="49" charset="-122"/>
            </a:endParaRPr>
          </a:p>
          <a:p>
            <a:pPr eaLnBrk="1" hangingPunct="1">
              <a:lnSpc>
                <a:spcPct val="115000"/>
              </a:lnSpc>
              <a:defRPr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     </a:t>
            </a:r>
            <a:r>
              <a:rPr lang="en-US" altLang="zh-CN" sz="2400" dirty="0">
                <a:solidFill>
                  <a:srgbClr val="660066"/>
                </a:solidFill>
                <a:latin typeface="宋体" panose="02010600030101010101" pitchFamily="2" charset="-122"/>
              </a:rPr>
              <a:t>①</a:t>
            </a:r>
            <a:r>
              <a:rPr lang="zh-CN" altLang="en-US" sz="2400" dirty="0">
                <a:solidFill>
                  <a:srgbClr val="660066"/>
                </a:solidFill>
                <a:latin typeface="宋体" panose="02010600030101010101" pitchFamily="2" charset="-122"/>
              </a:rPr>
              <a:t>频谱纯度  </a:t>
            </a:r>
            <a:r>
              <a:rPr lang="en-US" altLang="zh-CN" sz="2400" dirty="0">
                <a:solidFill>
                  <a:srgbClr val="660066"/>
                </a:solidFill>
                <a:latin typeface="宋体" panose="02010600030101010101" pitchFamily="2" charset="-122"/>
              </a:rPr>
              <a:t>②</a:t>
            </a:r>
            <a:r>
              <a:rPr lang="zh-CN" altLang="en-US" sz="2400" dirty="0">
                <a:solidFill>
                  <a:srgbClr val="660066"/>
                </a:solidFill>
                <a:latin typeface="宋体" panose="02010600030101010101" pitchFamily="2" charset="-122"/>
              </a:rPr>
              <a:t>短期稳定度、瞬间稳定度</a:t>
            </a:r>
            <a:endParaRPr lang="en-US" altLang="zh-CN" sz="2400" dirty="0">
              <a:solidFill>
                <a:srgbClr val="660066"/>
              </a:solidFill>
              <a:latin typeface="+mn-lt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4F864F9E-0714-4D6A-8C51-B220A691846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375650" cy="381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7.4   </a:t>
            </a:r>
            <a:r>
              <a:rPr lang="zh-CN" altLang="en-US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频率合成 </a:t>
            </a:r>
            <a:r>
              <a:rPr lang="en-US" altLang="zh-CN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frequency synthesis     </a:t>
            </a:r>
            <a:endParaRPr lang="zh-CN" altLang="en-US" sz="2800" b="1" dirty="0">
              <a:solidFill>
                <a:srgbClr val="0000FF"/>
              </a:solidFill>
              <a:ea typeface="仿宋_GB2312" panose="02010609030101010101" pitchFamily="49" charset="-122"/>
            </a:endParaRPr>
          </a:p>
        </p:txBody>
      </p:sp>
      <p:graphicFrame>
        <p:nvGraphicFramePr>
          <p:cNvPr id="10" name="Group 464">
            <a:extLst>
              <a:ext uri="{FF2B5EF4-FFF2-40B4-BE49-F238E27FC236}">
                <a16:creationId xmlns:a16="http://schemas.microsoft.com/office/drawing/2014/main" id="{4C9464D8-9859-4ED1-AF92-6B9078E786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5008285"/>
              </p:ext>
            </p:extLst>
          </p:nvPr>
        </p:nvGraphicFramePr>
        <p:xfrm>
          <a:off x="209871" y="609600"/>
          <a:ext cx="8699500" cy="2789064"/>
        </p:xfrm>
        <a:graphic>
          <a:graphicData uri="http://schemas.openxmlformats.org/drawingml/2006/table">
            <a:tbl>
              <a:tblPr/>
              <a:tblGrid>
                <a:gridCol w="1130300">
                  <a:extLst>
                    <a:ext uri="{9D8B030D-6E8A-4147-A177-3AD203B41FA5}">
                      <a16:colId xmlns:a16="http://schemas.microsoft.com/office/drawing/2014/main" val="385806215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09676346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3454494635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348855645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6067422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3548174100"/>
                    </a:ext>
                  </a:extLst>
                </a:gridCol>
              </a:tblGrid>
              <a:tr h="515144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运营商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系统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上行频段（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MHz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）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下行频段（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MHz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）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总带宽（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MHz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）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单载波带宽（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MHz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）／码片速率（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Mcps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）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250866"/>
                  </a:ext>
                </a:extLst>
              </a:tr>
              <a:tr h="234978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中国电信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CDMA IS-95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825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～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835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870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～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880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10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1.23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／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1.228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3130238"/>
                  </a:ext>
                </a:extLst>
              </a:tr>
              <a:tr h="278011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中国移动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GSM900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885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～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909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930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～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954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24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0.2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02900"/>
                  </a:ext>
                </a:extLst>
              </a:tr>
              <a:tr h="272219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中国移动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GSM1800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1710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～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1725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1805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～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1820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15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0.2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297565"/>
                  </a:ext>
                </a:extLst>
              </a:tr>
              <a:tr h="266427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中国联通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GSM900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909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～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915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954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～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960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6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0.2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964983"/>
                  </a:ext>
                </a:extLst>
              </a:tr>
              <a:tr h="188627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中国联通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GSM1800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1745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～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1755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1840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～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1850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10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0.2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215051"/>
                  </a:ext>
                </a:extLst>
              </a:tr>
              <a:tr h="25484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中国电信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CDMA2000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1920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～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1935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2110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～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2125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15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1.25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／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1.228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018498"/>
                  </a:ext>
                </a:extLst>
              </a:tr>
              <a:tr h="249051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中国联通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WCDMA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1940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～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1955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2130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～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2145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15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5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／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3.84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736622"/>
                  </a:ext>
                </a:extLst>
              </a:tr>
            </a:tbl>
          </a:graphicData>
        </a:graphic>
      </p:graphicFrame>
      <p:graphicFrame>
        <p:nvGraphicFramePr>
          <p:cNvPr id="12" name="Group 464">
            <a:extLst>
              <a:ext uri="{FF2B5EF4-FFF2-40B4-BE49-F238E27FC236}">
                <a16:creationId xmlns:a16="http://schemas.microsoft.com/office/drawing/2014/main" id="{BDF50A4B-4134-4CEB-A17B-1BA2327883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8389960"/>
              </p:ext>
            </p:extLst>
          </p:nvPr>
        </p:nvGraphicFramePr>
        <p:xfrm>
          <a:off x="217581" y="3472427"/>
          <a:ext cx="8699500" cy="2159686"/>
        </p:xfrm>
        <a:graphic>
          <a:graphicData uri="http://schemas.openxmlformats.org/drawingml/2006/table">
            <a:tbl>
              <a:tblPr/>
              <a:tblGrid>
                <a:gridCol w="155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3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4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运营商</a:t>
                      </a:r>
                    </a:p>
                  </a:txBody>
                  <a:tcPr marT="45700" marB="45700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系统</a:t>
                      </a:r>
                    </a:p>
                  </a:txBody>
                  <a:tcPr marT="45700" marB="45700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上下行频段（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MHz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）</a:t>
                      </a:r>
                    </a:p>
                  </a:txBody>
                  <a:tcPr marT="45700" marB="45700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总带宽</a:t>
                      </a:r>
                    </a:p>
                  </a:txBody>
                  <a:tcPr marT="45700" marB="45700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备注</a:t>
                      </a:r>
                    </a:p>
                  </a:txBody>
                  <a:tcPr marT="45700" marB="45700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原电信网通</a:t>
                      </a:r>
                    </a:p>
                  </a:txBody>
                  <a:tcPr marT="45700" marB="45700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b="1" dirty="0">
                          <a:solidFill>
                            <a:srgbClr val="CC3300"/>
                          </a:solidFill>
                          <a:latin typeface="Times New Roman" pitchFamily="18" charset="0"/>
                          <a:ea typeface="仿宋_GB2312" pitchFamily="49" charset="-122"/>
                        </a:rPr>
                        <a:t>PHS19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PAS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00" marB="45700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b="1" dirty="0">
                          <a:solidFill>
                            <a:srgbClr val="CC3300"/>
                          </a:solidFill>
                          <a:latin typeface="Times New Roman" pitchFamily="18" charset="0"/>
                          <a:ea typeface="仿宋_GB2312" pitchFamily="49" charset="-122"/>
                        </a:rPr>
                        <a:t>1900</a:t>
                      </a:r>
                      <a:r>
                        <a:rPr lang="zh-CN" altLang="en-US" sz="1800" b="1" dirty="0">
                          <a:solidFill>
                            <a:srgbClr val="CC3300"/>
                          </a:solidFill>
                          <a:latin typeface="Times New Roman" pitchFamily="18" charset="0"/>
                          <a:ea typeface="仿宋_GB2312" pitchFamily="49" charset="-122"/>
                        </a:rPr>
                        <a:t>～</a:t>
                      </a:r>
                      <a:r>
                        <a:rPr lang="en-US" altLang="zh-CN" sz="1800" b="1" dirty="0">
                          <a:solidFill>
                            <a:srgbClr val="CC3300"/>
                          </a:solidFill>
                          <a:latin typeface="Times New Roman" pitchFamily="18" charset="0"/>
                          <a:ea typeface="仿宋_GB2312" pitchFamily="49" charset="-122"/>
                        </a:rPr>
                        <a:t>1915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00" marB="45700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15</a:t>
                      </a:r>
                    </a:p>
                  </a:txBody>
                  <a:tcPr marT="45700" marB="45700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已经停止运营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00" marB="45700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中国移动</a:t>
                      </a:r>
                    </a:p>
                  </a:txBody>
                  <a:tcPr marT="45700" marB="45700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TD-SCDMA</a:t>
                      </a:r>
                    </a:p>
                  </a:txBody>
                  <a:tcPr marT="45700" marB="45700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2010~2025,   1880~1900</a:t>
                      </a:r>
                    </a:p>
                  </a:txBody>
                  <a:tcPr marT="45700" marB="45700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35</a:t>
                      </a:r>
                    </a:p>
                  </a:txBody>
                  <a:tcPr marT="45700" marB="45700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3G</a:t>
                      </a:r>
                    </a:p>
                  </a:txBody>
                  <a:tcPr marT="45700" marB="45700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8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中国移动</a:t>
                      </a:r>
                    </a:p>
                  </a:txBody>
                  <a:tcPr marT="45700" marB="45700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TD-LTE</a:t>
                      </a:r>
                    </a:p>
                  </a:txBody>
                  <a:tcPr marT="45700" marB="45700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+mn-cs"/>
                        </a:rPr>
                        <a:t>1880 -1900 、2320-2370 、2575-2635 </a:t>
                      </a:r>
                    </a:p>
                  </a:txBody>
                  <a:tcPr marT="45700" marB="45700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130</a:t>
                      </a:r>
                    </a:p>
                  </a:txBody>
                  <a:tcPr marT="45700" marB="45700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准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4G/2013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年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12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月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日，中国颁发牌照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00" marB="45700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+mn-cs"/>
                        </a:rPr>
                        <a:t>中国联通</a:t>
                      </a:r>
                    </a:p>
                  </a:txBody>
                  <a:tcPr marT="45700" marB="45700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TD-LTE</a:t>
                      </a:r>
                    </a:p>
                  </a:txBody>
                  <a:tcPr marT="45700" marB="45700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+mn-cs"/>
                        </a:rPr>
                        <a:t>2300-2320 </a:t>
                      </a:r>
                      <a:r>
                        <a:rPr kumimoji="1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+mn-cs"/>
                        </a:rPr>
                        <a:t>、</a:t>
                      </a:r>
                      <a:r>
                        <a:rPr kumimoji="1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+mn-cs"/>
                        </a:rPr>
                        <a:t>2555-2575</a:t>
                      </a:r>
                    </a:p>
                  </a:txBody>
                  <a:tcPr marT="45700" marB="45700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40</a:t>
                      </a:r>
                    </a:p>
                  </a:txBody>
                  <a:tcPr marT="45700" marB="45700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00" marB="45700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中国电信</a:t>
                      </a:r>
                    </a:p>
                  </a:txBody>
                  <a:tcPr marT="45700" marB="45700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TD-LTE</a:t>
                      </a:r>
                    </a:p>
                  </a:txBody>
                  <a:tcPr marT="45700" marB="45700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+mn-cs"/>
                        </a:rPr>
                        <a:t>2370-2390 </a:t>
                      </a:r>
                      <a:r>
                        <a:rPr kumimoji="1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+mn-cs"/>
                        </a:rPr>
                        <a:t>、</a:t>
                      </a:r>
                      <a:r>
                        <a:rPr kumimoji="1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+mn-cs"/>
                        </a:rPr>
                        <a:t>2635-2655</a:t>
                      </a:r>
                    </a:p>
                  </a:txBody>
                  <a:tcPr marT="45700" marB="45700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40</a:t>
                      </a:r>
                    </a:p>
                  </a:txBody>
                  <a:tcPr marT="45700" marB="45700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00" marB="45700" horzOverflow="overflow">
                    <a:lnL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ABA20A38-4440-412A-9643-77B995AC444E}"/>
              </a:ext>
            </a:extLst>
          </p:cNvPr>
          <p:cNvSpPr/>
          <p:nvPr/>
        </p:nvSpPr>
        <p:spPr>
          <a:xfrm>
            <a:off x="146308" y="5632113"/>
            <a:ext cx="88266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CC3300"/>
                </a:solidFill>
              </a:rPr>
              <a:t>1.《中华人民共和国民法典》（第</a:t>
            </a:r>
            <a:r>
              <a:rPr lang="en-US" altLang="zh-CN" sz="1600" dirty="0">
                <a:solidFill>
                  <a:srgbClr val="CC3300"/>
                </a:solidFill>
              </a:rPr>
              <a:t>252</a:t>
            </a:r>
            <a:r>
              <a:rPr lang="zh-CN" altLang="en-US" sz="1600">
                <a:solidFill>
                  <a:srgbClr val="CC3300"/>
                </a:solidFill>
              </a:rPr>
              <a:t>条）、</a:t>
            </a:r>
            <a:r>
              <a:rPr lang="zh-CN" altLang="en-US" sz="1600" dirty="0">
                <a:solidFill>
                  <a:srgbClr val="CC3300"/>
                </a:solidFill>
              </a:rPr>
              <a:t>《中华人民共和国无线电管理条例》说：无线电频谱资源属于国家所有。</a:t>
            </a:r>
          </a:p>
          <a:p>
            <a:r>
              <a:rPr lang="zh-CN" altLang="en-US" sz="1600" dirty="0">
                <a:solidFill>
                  <a:srgbClr val="CC3300"/>
                </a:solidFill>
              </a:rPr>
              <a:t>2.《中华人民共和国无线电管理条例》说：国家对无线电频谱资源实行统一规划、合理开发、有偿使用的原则。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A3EA669-470A-4B0D-8DD5-DB80FFEC1D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5125" y="192088"/>
            <a:ext cx="3775075" cy="366712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+mn-lt"/>
                <a:ea typeface="仿宋_GB2312" panose="02010609030101010101" pitchFamily="49" charset="-122"/>
              </a:rPr>
              <a:t>拥挤的频段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仿宋_GB2312" panose="02010609030101010101" pitchFamily="49" charset="-122"/>
              </a:rPr>
              <a:t>——UHF</a:t>
            </a:r>
            <a:endParaRPr lang="zh-CN" altLang="en-US" sz="2400" b="1" dirty="0">
              <a:solidFill>
                <a:srgbClr val="0000FF"/>
              </a:solidFill>
              <a:latin typeface="+mn-lt"/>
              <a:ea typeface="仿宋_GB2312" panose="02010609030101010101" pitchFamily="49" charset="-122"/>
            </a:endParaRPr>
          </a:p>
        </p:txBody>
      </p:sp>
      <p:pic>
        <p:nvPicPr>
          <p:cNvPr id="8197" name="图片 2">
            <a:extLst>
              <a:ext uri="{FF2B5EF4-FFF2-40B4-BE49-F238E27FC236}">
                <a16:creationId xmlns:a16="http://schemas.microsoft.com/office/drawing/2014/main" id="{08DA6215-8895-45F6-9604-F859ECC40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89" y="925512"/>
            <a:ext cx="5760640" cy="174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ext Box 3">
            <a:extLst>
              <a:ext uri="{FF2B5EF4-FFF2-40B4-BE49-F238E27FC236}">
                <a16:creationId xmlns:a16="http://schemas.microsoft.com/office/drawing/2014/main" id="{CE37CEB7-D797-4385-92ED-1D340492A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377" y="2778904"/>
            <a:ext cx="5616624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CC3300"/>
                </a:solidFill>
                <a:ea typeface="仿宋_GB2312" panose="02010609030101010101" pitchFamily="49" charset="-122"/>
              </a:rPr>
              <a:t>真我（</a:t>
            </a:r>
            <a:r>
              <a:rPr lang="en-US" altLang="zh-CN" sz="1800" dirty="0" err="1">
                <a:solidFill>
                  <a:srgbClr val="CC3300"/>
                </a:solidFill>
                <a:ea typeface="仿宋_GB2312" panose="02010609030101010101" pitchFamily="49" charset="-122"/>
              </a:rPr>
              <a:t>realme</a:t>
            </a:r>
            <a:r>
              <a:rPr lang="zh-CN" altLang="en-US" sz="1800" dirty="0">
                <a:solidFill>
                  <a:srgbClr val="CC3300"/>
                </a:solidFill>
                <a:ea typeface="仿宋_GB2312" panose="02010609030101010101" pitchFamily="49" charset="-122"/>
              </a:rPr>
              <a:t>）某款移动终端的网络、频段参数</a:t>
            </a:r>
            <a:endParaRPr lang="en-US" altLang="zh-CN" sz="1800" dirty="0">
              <a:solidFill>
                <a:srgbClr val="CC3300"/>
              </a:solidFill>
              <a:ea typeface="仿宋_GB2312" panose="0201060903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3AC322B-8881-43BD-B9DF-734EBC2CF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091536"/>
            <a:ext cx="5409939" cy="1630235"/>
          </a:xfrm>
          <a:prstGeom prst="rect">
            <a:avLst/>
          </a:prstGeom>
        </p:spPr>
      </p:pic>
      <p:sp>
        <p:nvSpPr>
          <p:cNvPr id="3" name="Text Box 3">
            <a:extLst>
              <a:ext uri="{FF2B5EF4-FFF2-40B4-BE49-F238E27FC236}">
                <a16:creationId xmlns:a16="http://schemas.microsoft.com/office/drawing/2014/main" id="{7EEC7471-24E3-4E26-97D2-4B24A8740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596339"/>
            <a:ext cx="5616624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CC3300"/>
                </a:solidFill>
                <a:ea typeface="仿宋_GB2312" panose="02010609030101010101" pitchFamily="49" charset="-122"/>
              </a:rPr>
              <a:t>一加（</a:t>
            </a:r>
            <a:r>
              <a:rPr lang="en-US" altLang="zh-CN" sz="1800" dirty="0" err="1">
                <a:solidFill>
                  <a:srgbClr val="CC3300"/>
                </a:solidFill>
                <a:ea typeface="仿宋_GB2312" panose="02010609030101010101" pitchFamily="49" charset="-122"/>
              </a:rPr>
              <a:t>Oneplus</a:t>
            </a:r>
            <a:r>
              <a:rPr lang="zh-CN" altLang="en-US" sz="1800" dirty="0">
                <a:solidFill>
                  <a:srgbClr val="CC3300"/>
                </a:solidFill>
                <a:ea typeface="仿宋_GB2312" panose="02010609030101010101" pitchFamily="49" charset="-122"/>
              </a:rPr>
              <a:t>）某款移动终端的网络、频段参数</a:t>
            </a:r>
            <a:endParaRPr lang="en-US" altLang="zh-CN" sz="1800" dirty="0">
              <a:solidFill>
                <a:srgbClr val="CC3300"/>
              </a:solidFill>
              <a:ea typeface="仿宋_GB2312" panose="0201060903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7574A9-C0B1-48CD-AD88-6950DF6B5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85" y="5200471"/>
            <a:ext cx="4953660" cy="1465441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CA2B70B-7344-492F-B682-E60C084F8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4833759"/>
            <a:ext cx="5616624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C00000"/>
                </a:solidFill>
                <a:ea typeface="仿宋_GB2312" panose="02010609030101010101" pitchFamily="49" charset="-122"/>
              </a:rPr>
              <a:t>锤子</a:t>
            </a:r>
            <a:r>
              <a:rPr lang="en-US" altLang="zh-CN" sz="1800" dirty="0">
                <a:solidFill>
                  <a:srgbClr val="C00000"/>
                </a:solidFill>
                <a:ea typeface="仿宋_GB2312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C00000"/>
                </a:solidFill>
                <a:ea typeface="仿宋_GB2312" panose="02010609030101010101" pitchFamily="49" charset="-122"/>
              </a:rPr>
              <a:t>smartisan</a:t>
            </a:r>
            <a:r>
              <a:rPr lang="en-US" altLang="zh-CN" sz="1800" dirty="0">
                <a:solidFill>
                  <a:srgbClr val="C00000"/>
                </a:solidFill>
                <a:ea typeface="仿宋_GB2312" panose="02010609030101010101" pitchFamily="49" charset="-122"/>
              </a:rPr>
              <a:t>)</a:t>
            </a:r>
            <a:r>
              <a:rPr lang="zh-CN" altLang="en-US" sz="1800" dirty="0">
                <a:solidFill>
                  <a:srgbClr val="C00000"/>
                </a:solidFill>
                <a:ea typeface="仿宋_GB2312" panose="02010609030101010101" pitchFamily="49" charset="-122"/>
              </a:rPr>
              <a:t>某款移动终端的网络、频段参数</a:t>
            </a:r>
            <a:endParaRPr lang="en-US" altLang="zh-CN" sz="1800" dirty="0">
              <a:solidFill>
                <a:srgbClr val="C00000"/>
              </a:solidFill>
              <a:ea typeface="仿宋_GB2312" panose="02010609030101010101" pitchFamily="49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8E462180-91AD-4FB6-9FCF-619C5A242B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7.4.1   </a:t>
            </a:r>
            <a:r>
              <a:rPr lang="zh-CN" altLang="en-US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直接合成法</a:t>
            </a:r>
            <a:r>
              <a:rPr lang="en-US" altLang="zh-CN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 </a:t>
            </a:r>
            <a:r>
              <a:rPr lang="en-US" altLang="zh-CN" sz="2800" b="1" kern="0" dirty="0">
                <a:solidFill>
                  <a:srgbClr val="00B050"/>
                </a:solidFill>
                <a:latin typeface="+mn-lt"/>
                <a:ea typeface="仿宋_GB2312" pitchFamily="49" charset="-122"/>
              </a:rPr>
              <a:t>P295</a:t>
            </a:r>
            <a:r>
              <a:rPr lang="en-US" altLang="zh-CN" sz="2800" kern="0" dirty="0">
                <a:solidFill>
                  <a:srgbClr val="00B050"/>
                </a:solidFill>
                <a:latin typeface="+mn-lt"/>
                <a:ea typeface="仿宋_GB2312" pitchFamily="49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ea typeface="仿宋_GB2312" panose="02010609030101010101" pitchFamily="49" charset="-122"/>
              </a:rPr>
              <a:t>P315   </a:t>
            </a:r>
            <a:r>
              <a:rPr lang="en-US" altLang="zh-CN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     </a:t>
            </a:r>
            <a:r>
              <a:rPr lang="zh-CN" altLang="en-US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   </a:t>
            </a:r>
            <a:r>
              <a:rPr lang="en-US" altLang="zh-CN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P324</a:t>
            </a:r>
            <a:endParaRPr lang="zh-CN" altLang="en-US" sz="2800" b="1" dirty="0">
              <a:solidFill>
                <a:srgbClr val="0000FF"/>
              </a:solidFill>
              <a:ea typeface="仿宋_GB2312" panose="02010609030101010101" pitchFamily="49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CE1A20-C943-4937-9C36-399EA65EEC90}"/>
              </a:ext>
            </a:extLst>
          </p:cNvPr>
          <p:cNvSpPr txBox="1">
            <a:spLocks noChangeArrowheads="1"/>
          </p:cNvSpPr>
          <p:nvPr/>
        </p:nvSpPr>
        <p:spPr>
          <a:xfrm>
            <a:off x="142875" y="1030288"/>
            <a:ext cx="8786813" cy="714375"/>
          </a:xfrm>
          <a:prstGeom prst="rect">
            <a:avLst/>
          </a:prstGeom>
        </p:spPr>
        <p:txBody>
          <a:bodyPr/>
          <a:lstStyle/>
          <a:p>
            <a:pPr indent="450850"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   </a:t>
            </a:r>
            <a:r>
              <a:rPr lang="zh-CN" altLang="en-US" sz="20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以</a:t>
            </a:r>
            <a:r>
              <a:rPr lang="en-US" altLang="zh-CN" sz="2000" i="1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f</a:t>
            </a:r>
            <a:r>
              <a:rPr lang="en-US" altLang="zh-CN" sz="2000" kern="0" baseline="-25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0</a:t>
            </a:r>
            <a:r>
              <a:rPr lang="en-US" altLang="zh-CN" sz="20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</a:t>
            </a:r>
            <a:r>
              <a:rPr lang="zh-CN" altLang="en-US" sz="20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作基准，产生一系列谐波</a:t>
            </a:r>
            <a:r>
              <a:rPr lang="en-US" altLang="zh-CN" sz="2000" i="1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f</a:t>
            </a:r>
            <a:r>
              <a:rPr lang="en-US" altLang="zh-CN" sz="2000" kern="0" baseline="-25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1</a:t>
            </a:r>
            <a:r>
              <a:rPr lang="en-US" altLang="zh-CN" sz="20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, </a:t>
            </a:r>
            <a:r>
              <a:rPr lang="en-US" altLang="zh-CN" sz="2000" i="1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f</a:t>
            </a:r>
            <a:r>
              <a:rPr lang="en-US" altLang="zh-CN" sz="2000" kern="0" baseline="-25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2</a:t>
            </a:r>
            <a:r>
              <a:rPr lang="en-US" altLang="zh-CN" sz="20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, …, </a:t>
            </a:r>
            <a:r>
              <a:rPr lang="en-US" altLang="zh-CN" sz="2000" i="1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f</a:t>
            </a:r>
            <a:r>
              <a:rPr lang="en-US" altLang="zh-CN" sz="2000" kern="0" baseline="-25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m-1</a:t>
            </a:r>
            <a:r>
              <a:rPr lang="en-US" altLang="zh-CN" sz="20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, </a:t>
            </a:r>
            <a:r>
              <a:rPr lang="en-US" altLang="zh-CN" sz="2000" i="1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f</a:t>
            </a:r>
            <a:r>
              <a:rPr lang="en-US" altLang="zh-CN" sz="2000" kern="0" baseline="-25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m</a:t>
            </a:r>
            <a:r>
              <a:rPr lang="en-US" altLang="zh-CN" sz="20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  </a:t>
            </a:r>
            <a:r>
              <a:rPr lang="zh-CN" altLang="en-US" sz="20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，然后再从这些谐波中任取两个或者两个以上的组合，得到和频或差频，得到所需要的新频率。</a:t>
            </a:r>
            <a:endParaRPr lang="zh-CN" altLang="en-US" sz="2000" b="0" kern="0" dirty="0">
              <a:solidFill>
                <a:srgbClr val="660066"/>
              </a:solidFill>
              <a:latin typeface="+mn-lt"/>
              <a:ea typeface="仿宋_GB2312" pitchFamily="49" charset="-122"/>
            </a:endParaRPr>
          </a:p>
        </p:txBody>
      </p:sp>
      <p:pic>
        <p:nvPicPr>
          <p:cNvPr id="50180" name="图片 4" descr="Image1.jpg">
            <a:extLst>
              <a:ext uri="{FF2B5EF4-FFF2-40B4-BE49-F238E27FC236}">
                <a16:creationId xmlns:a16="http://schemas.microsoft.com/office/drawing/2014/main" id="{ACBDF87F-4752-42A6-96BF-625E30894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744663"/>
            <a:ext cx="4776788" cy="370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6B0A99B3-7A89-45C7-919D-B818F3812D5B}"/>
              </a:ext>
            </a:extLst>
          </p:cNvPr>
          <p:cNvSpPr txBox="1">
            <a:spLocks noChangeArrowheads="1"/>
          </p:cNvSpPr>
          <p:nvPr/>
        </p:nvSpPr>
        <p:spPr>
          <a:xfrm>
            <a:off x="4953000" y="1927225"/>
            <a:ext cx="4214813" cy="3343275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0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各部分的作用：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defRPr/>
            </a:pPr>
            <a:r>
              <a:rPr lang="zh-CN" altLang="en-US" sz="20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①晶振：标准 </a:t>
            </a:r>
            <a:r>
              <a:rPr lang="en-US" altLang="zh-CN" sz="2000" i="1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f</a:t>
            </a:r>
            <a:r>
              <a:rPr lang="en-US" altLang="zh-CN" sz="2000" kern="0" baseline="-25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0</a:t>
            </a:r>
            <a:r>
              <a:rPr lang="en-US" altLang="zh-CN" sz="20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  </a:t>
            </a:r>
            <a:r>
              <a:rPr lang="zh-CN" altLang="en-US" sz="20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；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defRPr/>
            </a:pPr>
            <a:r>
              <a:rPr lang="zh-CN" altLang="en-US" sz="20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②谐波发生器：由倍频器组成，谐波为</a:t>
            </a:r>
            <a:r>
              <a:rPr lang="en-US" altLang="zh-CN" sz="2000" i="1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mf</a:t>
            </a:r>
            <a:r>
              <a:rPr lang="en-US" altLang="zh-CN" sz="2000" kern="0" baseline="-25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0</a:t>
            </a:r>
            <a:r>
              <a:rPr lang="zh-CN" altLang="en-US" sz="20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，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defRPr/>
            </a:pPr>
            <a:r>
              <a:rPr lang="zh-CN" altLang="en-US" sz="20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             其中</a:t>
            </a:r>
            <a:r>
              <a:rPr lang="en-US" altLang="zh-CN" sz="2000" i="1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m</a:t>
            </a:r>
            <a:r>
              <a:rPr lang="en-US" altLang="zh-CN" sz="20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=1,2,…  </a:t>
            </a:r>
            <a:r>
              <a:rPr lang="zh-CN" altLang="en-US" sz="20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自然数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defRPr/>
            </a:pPr>
            <a:r>
              <a:rPr lang="zh-CN" altLang="en-US" sz="20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③混频器：得到输入二信号的和、差频。</a:t>
            </a:r>
            <a:endParaRPr lang="en-US" altLang="zh-CN" sz="2000" kern="0" dirty="0">
              <a:solidFill>
                <a:srgbClr val="660066"/>
              </a:solidFill>
              <a:latin typeface="+mn-lt"/>
              <a:ea typeface="仿宋_GB2312" pitchFamily="49" charset="-122"/>
            </a:endParaRP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defRPr/>
            </a:pPr>
            <a:r>
              <a:rPr lang="zh-CN" altLang="en-US" sz="2000" kern="0" dirty="0">
                <a:solidFill>
                  <a:srgbClr val="660066"/>
                </a:solidFill>
                <a:ea typeface="仿宋_GB2312" pitchFamily="49" charset="-122"/>
              </a:rPr>
              <a:t>④滤波器：取出需要的频率。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defRPr/>
            </a:pPr>
            <a:endParaRPr lang="en-US" altLang="zh-CN" sz="2000" kern="0" dirty="0">
              <a:solidFill>
                <a:srgbClr val="660066"/>
              </a:solidFill>
              <a:latin typeface="+mn-lt"/>
              <a:ea typeface="仿宋_GB2312" pitchFamily="49" charset="-122"/>
            </a:endParaRP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defRPr/>
            </a:pPr>
            <a:endParaRPr lang="zh-CN" altLang="en-US" sz="2000" kern="0" dirty="0">
              <a:solidFill>
                <a:srgbClr val="660066"/>
              </a:solidFill>
              <a:latin typeface="+mn-lt"/>
              <a:ea typeface="仿宋_GB2312" pitchFamily="49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910C230-7B35-4E2B-B275-8F85792CD328}"/>
              </a:ext>
            </a:extLst>
          </p:cNvPr>
          <p:cNvSpPr txBox="1">
            <a:spLocks noChangeArrowheads="1"/>
          </p:cNvSpPr>
          <p:nvPr/>
        </p:nvSpPr>
        <p:spPr>
          <a:xfrm>
            <a:off x="241300" y="5445125"/>
            <a:ext cx="7929563" cy="1285875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15000"/>
              </a:lnSpc>
              <a:spcBef>
                <a:spcPct val="20000"/>
              </a:spcBef>
              <a:defRPr/>
            </a:pPr>
            <a:r>
              <a:rPr lang="zh-CN" altLang="en-US" sz="20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例如：输入</a:t>
            </a:r>
            <a:r>
              <a:rPr lang="en-US" altLang="zh-CN" sz="2000" i="1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f</a:t>
            </a:r>
            <a:r>
              <a:rPr lang="en-US" altLang="zh-CN" sz="2000" kern="0" baseline="-25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1</a:t>
            </a:r>
            <a:r>
              <a:rPr lang="en-US" altLang="zh-CN" sz="20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,</a:t>
            </a:r>
            <a:r>
              <a:rPr lang="en-US" altLang="zh-CN" sz="2000" i="1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f</a:t>
            </a:r>
            <a:r>
              <a:rPr lang="en-US" altLang="zh-CN" sz="2000" kern="0" baseline="-25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m-2</a:t>
            </a:r>
            <a:r>
              <a:rPr lang="en-US" altLang="zh-CN" sz="20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</a:t>
            </a:r>
            <a:r>
              <a:rPr lang="zh-CN" altLang="en-US" sz="20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，可得</a:t>
            </a:r>
            <a:r>
              <a:rPr lang="en-US" altLang="zh-CN" sz="20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: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defRPr/>
            </a:pPr>
            <a:r>
              <a:rPr lang="en-US" altLang="zh-CN" sz="2000" i="1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f</a:t>
            </a:r>
            <a:r>
              <a:rPr lang="en-US" altLang="zh-CN" sz="2000" kern="0" baseline="-25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1</a:t>
            </a:r>
            <a:r>
              <a:rPr lang="en-US" altLang="zh-CN" sz="20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+</a:t>
            </a:r>
            <a:r>
              <a:rPr lang="en-US" altLang="zh-CN" sz="2000" i="1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f</a:t>
            </a:r>
            <a:r>
              <a:rPr lang="en-US" altLang="zh-CN" sz="2000" i="1" kern="0" baseline="-25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m</a:t>
            </a:r>
            <a:r>
              <a:rPr lang="en-US" altLang="zh-CN" sz="2000" kern="0" baseline="-25000" dirty="0">
                <a:solidFill>
                  <a:srgbClr val="660066"/>
                </a:solidFill>
                <a:latin typeface="+mn-lt"/>
                <a:ea typeface="仿宋_GB2312" pitchFamily="49" charset="-122"/>
                <a:sym typeface="Symbol"/>
              </a:rPr>
              <a:t>2</a:t>
            </a:r>
            <a:r>
              <a:rPr lang="en-US" altLang="zh-CN" sz="2000" kern="0" dirty="0">
                <a:solidFill>
                  <a:srgbClr val="660066"/>
                </a:solidFill>
                <a:latin typeface="+mn-lt"/>
                <a:ea typeface="仿宋_GB2312" pitchFamily="49" charset="-122"/>
                <a:sym typeface="Symbol"/>
              </a:rPr>
              <a:t>;   </a:t>
            </a:r>
            <a:r>
              <a:rPr lang="en-US" altLang="zh-CN" sz="2000" i="1" kern="0" dirty="0">
                <a:solidFill>
                  <a:srgbClr val="660066"/>
                </a:solidFill>
                <a:ea typeface="仿宋_GB2312" pitchFamily="49" charset="-122"/>
              </a:rPr>
              <a:t>f</a:t>
            </a:r>
            <a:r>
              <a:rPr lang="en-US" altLang="zh-CN" sz="2000" kern="0" baseline="-25000" dirty="0">
                <a:solidFill>
                  <a:srgbClr val="660066"/>
                </a:solidFill>
                <a:ea typeface="仿宋_GB2312" pitchFamily="49" charset="-122"/>
              </a:rPr>
              <a:t>1</a:t>
            </a:r>
            <a:r>
              <a:rPr lang="en-US" altLang="zh-CN" sz="2000" kern="0" dirty="0">
                <a:solidFill>
                  <a:srgbClr val="660066"/>
                </a:solidFill>
                <a:ea typeface="仿宋_GB2312" pitchFamily="49" charset="-122"/>
                <a:sym typeface="Symbol"/>
              </a:rPr>
              <a:t></a:t>
            </a:r>
            <a:r>
              <a:rPr lang="en-US" altLang="zh-CN" sz="2000" i="1" kern="0" dirty="0">
                <a:solidFill>
                  <a:srgbClr val="660066"/>
                </a:solidFill>
                <a:ea typeface="仿宋_GB2312" pitchFamily="49" charset="-122"/>
              </a:rPr>
              <a:t>f</a:t>
            </a:r>
            <a:r>
              <a:rPr lang="en-US" altLang="zh-CN" sz="2000" i="1" kern="0" baseline="-25000" dirty="0">
                <a:solidFill>
                  <a:srgbClr val="660066"/>
                </a:solidFill>
                <a:ea typeface="仿宋_GB2312" pitchFamily="49" charset="-122"/>
              </a:rPr>
              <a:t>m</a:t>
            </a:r>
            <a:r>
              <a:rPr lang="en-US" altLang="zh-CN" sz="2000" kern="0" baseline="-25000" dirty="0">
                <a:solidFill>
                  <a:srgbClr val="660066"/>
                </a:solidFill>
                <a:ea typeface="仿宋_GB2312" pitchFamily="49" charset="-122"/>
                <a:sym typeface="Symbol"/>
              </a:rPr>
              <a:t>2</a:t>
            </a:r>
            <a:r>
              <a:rPr lang="en-US" altLang="zh-CN" sz="2000" kern="0" dirty="0">
                <a:solidFill>
                  <a:srgbClr val="660066"/>
                </a:solidFill>
                <a:ea typeface="仿宋_GB2312" pitchFamily="49" charset="-122"/>
                <a:sym typeface="Symbol"/>
              </a:rPr>
              <a:t> ; </a:t>
            </a:r>
            <a:r>
              <a:rPr lang="en-US" altLang="zh-CN" sz="2000" i="1" kern="0" dirty="0">
                <a:solidFill>
                  <a:srgbClr val="660066"/>
                </a:solidFill>
                <a:ea typeface="仿宋_GB2312" pitchFamily="49" charset="-122"/>
              </a:rPr>
              <a:t>f</a:t>
            </a:r>
            <a:r>
              <a:rPr lang="en-US" altLang="zh-CN" sz="2000" kern="0" baseline="-25000" dirty="0">
                <a:solidFill>
                  <a:srgbClr val="660066"/>
                </a:solidFill>
                <a:ea typeface="仿宋_GB2312" pitchFamily="49" charset="-122"/>
              </a:rPr>
              <a:t>1</a:t>
            </a:r>
            <a:r>
              <a:rPr lang="en-US" altLang="zh-CN" sz="2000" kern="0" dirty="0">
                <a:solidFill>
                  <a:srgbClr val="660066"/>
                </a:solidFill>
                <a:ea typeface="仿宋_GB2312" pitchFamily="49" charset="-122"/>
                <a:sym typeface="Symbol"/>
              </a:rPr>
              <a:t>+2</a:t>
            </a:r>
            <a:r>
              <a:rPr lang="en-US" altLang="zh-CN" sz="2000" i="1" kern="0" dirty="0">
                <a:solidFill>
                  <a:srgbClr val="660066"/>
                </a:solidFill>
                <a:ea typeface="仿宋_GB2312" pitchFamily="49" charset="-122"/>
              </a:rPr>
              <a:t>f</a:t>
            </a:r>
            <a:r>
              <a:rPr lang="en-US" altLang="zh-CN" sz="2000" i="1" kern="0" baseline="-25000" dirty="0">
                <a:solidFill>
                  <a:srgbClr val="660066"/>
                </a:solidFill>
                <a:ea typeface="仿宋_GB2312" pitchFamily="49" charset="-122"/>
              </a:rPr>
              <a:t>m</a:t>
            </a:r>
            <a:r>
              <a:rPr lang="en-US" altLang="zh-CN" sz="2000" kern="0" baseline="-25000" dirty="0">
                <a:solidFill>
                  <a:srgbClr val="660066"/>
                </a:solidFill>
                <a:ea typeface="仿宋_GB2312" pitchFamily="49" charset="-122"/>
                <a:sym typeface="Symbol"/>
              </a:rPr>
              <a:t>2</a:t>
            </a:r>
            <a:r>
              <a:rPr lang="en-US" altLang="zh-CN" sz="2000" kern="0" dirty="0">
                <a:solidFill>
                  <a:srgbClr val="660066"/>
                </a:solidFill>
                <a:ea typeface="仿宋_GB2312" pitchFamily="49" charset="-122"/>
                <a:sym typeface="Symbol"/>
              </a:rPr>
              <a:t> ; 2</a:t>
            </a:r>
            <a:r>
              <a:rPr lang="en-US" altLang="zh-CN" sz="2000" i="1" kern="0" dirty="0">
                <a:solidFill>
                  <a:srgbClr val="660066"/>
                </a:solidFill>
                <a:ea typeface="仿宋_GB2312" pitchFamily="49" charset="-122"/>
              </a:rPr>
              <a:t>f</a:t>
            </a:r>
            <a:r>
              <a:rPr lang="en-US" altLang="zh-CN" sz="2000" kern="0" baseline="-25000" dirty="0">
                <a:solidFill>
                  <a:srgbClr val="660066"/>
                </a:solidFill>
                <a:ea typeface="仿宋_GB2312" pitchFamily="49" charset="-122"/>
              </a:rPr>
              <a:t>1</a:t>
            </a:r>
            <a:r>
              <a:rPr lang="en-US" altLang="zh-CN" sz="2000" kern="0" dirty="0">
                <a:solidFill>
                  <a:srgbClr val="660066"/>
                </a:solidFill>
                <a:ea typeface="仿宋_GB2312" pitchFamily="49" charset="-122"/>
                <a:sym typeface="Symbol"/>
              </a:rPr>
              <a:t></a:t>
            </a:r>
            <a:r>
              <a:rPr lang="en-US" altLang="zh-CN" sz="2000" i="1" kern="0" dirty="0">
                <a:solidFill>
                  <a:srgbClr val="660066"/>
                </a:solidFill>
                <a:ea typeface="仿宋_GB2312" pitchFamily="49" charset="-122"/>
              </a:rPr>
              <a:t>f</a:t>
            </a:r>
            <a:r>
              <a:rPr lang="en-US" altLang="zh-CN" sz="2000" i="1" kern="0" baseline="-25000" dirty="0">
                <a:solidFill>
                  <a:srgbClr val="660066"/>
                </a:solidFill>
                <a:ea typeface="仿宋_GB2312" pitchFamily="49" charset="-122"/>
              </a:rPr>
              <a:t>m</a:t>
            </a:r>
            <a:r>
              <a:rPr lang="en-US" altLang="zh-CN" sz="2000" kern="0" baseline="-25000" dirty="0">
                <a:solidFill>
                  <a:srgbClr val="660066"/>
                </a:solidFill>
                <a:ea typeface="仿宋_GB2312" pitchFamily="49" charset="-122"/>
                <a:sym typeface="Symbol"/>
              </a:rPr>
              <a:t>2</a:t>
            </a:r>
            <a:r>
              <a:rPr lang="en-US" altLang="zh-CN" sz="2000" kern="0" dirty="0">
                <a:solidFill>
                  <a:srgbClr val="660066"/>
                </a:solidFill>
                <a:ea typeface="仿宋_GB2312" pitchFamily="49" charset="-122"/>
                <a:sym typeface="Symbol"/>
              </a:rPr>
              <a:t> ;   </a:t>
            </a:r>
            <a:r>
              <a:rPr lang="en-US" altLang="zh-CN" sz="2000" i="1" kern="0" dirty="0">
                <a:solidFill>
                  <a:srgbClr val="660066"/>
                </a:solidFill>
                <a:ea typeface="仿宋_GB2312" pitchFamily="49" charset="-122"/>
                <a:sym typeface="Symbol"/>
              </a:rPr>
              <a:t>p</a:t>
            </a:r>
            <a:r>
              <a:rPr lang="en-US" altLang="zh-CN" sz="2000" kern="0" dirty="0">
                <a:solidFill>
                  <a:srgbClr val="660066"/>
                </a:solidFill>
                <a:ea typeface="仿宋_GB2312" pitchFamily="49" charset="-122"/>
                <a:sym typeface="Symbol"/>
              </a:rPr>
              <a:t> </a:t>
            </a:r>
            <a:r>
              <a:rPr lang="en-US" altLang="zh-CN" sz="2000" i="1" kern="0" dirty="0">
                <a:solidFill>
                  <a:srgbClr val="660066"/>
                </a:solidFill>
                <a:ea typeface="仿宋_GB2312" pitchFamily="49" charset="-122"/>
              </a:rPr>
              <a:t>f</a:t>
            </a:r>
            <a:r>
              <a:rPr lang="en-US" altLang="zh-CN" sz="2000" kern="0" baseline="-25000" dirty="0">
                <a:solidFill>
                  <a:srgbClr val="660066"/>
                </a:solidFill>
                <a:ea typeface="仿宋_GB2312" pitchFamily="49" charset="-122"/>
              </a:rPr>
              <a:t>1</a:t>
            </a:r>
            <a:r>
              <a:rPr lang="en-US" altLang="zh-CN" sz="2000" kern="0" dirty="0">
                <a:solidFill>
                  <a:srgbClr val="660066"/>
                </a:solidFill>
                <a:ea typeface="仿宋_GB2312" pitchFamily="49" charset="-122"/>
                <a:sym typeface="Symbol"/>
              </a:rPr>
              <a:t>  </a:t>
            </a:r>
            <a:r>
              <a:rPr lang="en-US" altLang="zh-CN" sz="2000" i="1" kern="0" dirty="0">
                <a:solidFill>
                  <a:srgbClr val="660066"/>
                </a:solidFill>
                <a:ea typeface="仿宋_GB2312" pitchFamily="49" charset="-122"/>
                <a:sym typeface="Symbol"/>
              </a:rPr>
              <a:t>q</a:t>
            </a:r>
            <a:r>
              <a:rPr lang="en-US" altLang="zh-CN" sz="2000" i="1" kern="0" dirty="0">
                <a:solidFill>
                  <a:srgbClr val="660066"/>
                </a:solidFill>
                <a:ea typeface="仿宋_GB2312" pitchFamily="49" charset="-122"/>
              </a:rPr>
              <a:t>f</a:t>
            </a:r>
            <a:r>
              <a:rPr lang="en-US" altLang="zh-CN" sz="2000" i="1" kern="0" baseline="-25000" dirty="0">
                <a:solidFill>
                  <a:srgbClr val="660066"/>
                </a:solidFill>
                <a:ea typeface="仿宋_GB2312" pitchFamily="49" charset="-122"/>
              </a:rPr>
              <a:t>m</a:t>
            </a:r>
            <a:r>
              <a:rPr lang="en-US" altLang="zh-CN" sz="2000" kern="0" baseline="-25000" dirty="0">
                <a:solidFill>
                  <a:srgbClr val="660066"/>
                </a:solidFill>
                <a:ea typeface="仿宋_GB2312" pitchFamily="49" charset="-122"/>
                <a:sym typeface="Symbol"/>
              </a:rPr>
              <a:t>2</a:t>
            </a:r>
            <a:r>
              <a:rPr lang="en-US" altLang="zh-CN" sz="20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</a:t>
            </a:r>
            <a:r>
              <a:rPr lang="zh-CN" altLang="en-US" sz="20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等</a:t>
            </a:r>
            <a:r>
              <a:rPr lang="en-US" altLang="zh-CN" sz="20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;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defRPr/>
            </a:pPr>
            <a:r>
              <a:rPr lang="en-US" altLang="zh-CN" sz="2000" i="1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p</a:t>
            </a:r>
            <a:r>
              <a:rPr lang="en-US" altLang="zh-CN" sz="20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,  </a:t>
            </a:r>
            <a:r>
              <a:rPr lang="en-US" altLang="zh-CN" sz="2000" i="1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q</a:t>
            </a:r>
            <a:r>
              <a:rPr lang="zh-CN" altLang="en-US" sz="20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为自然数。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322868E-5F74-4379-8182-B1D1A19A4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938" y="4357688"/>
            <a:ext cx="1571625" cy="5572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+mj-lt"/>
                <a:ea typeface="仿宋_GB2312" pitchFamily="49" charset="-122"/>
                <a:cs typeface="+mj-cs"/>
              </a:rPr>
              <a:t> 旧</a:t>
            </a:r>
            <a:r>
              <a:rPr lang="en-US" altLang="zh-CN" dirty="0">
                <a:solidFill>
                  <a:srgbClr val="FF0000"/>
                </a:solidFill>
                <a:latin typeface="+mj-lt"/>
                <a:ea typeface="仿宋_GB2312" pitchFamily="49" charset="-122"/>
                <a:cs typeface="+mj-cs"/>
              </a:rPr>
              <a:t>P380</a:t>
            </a:r>
            <a:endParaRPr lang="zh-CN" altLang="en-US" dirty="0">
              <a:solidFill>
                <a:srgbClr val="FF0000"/>
              </a:solidFill>
              <a:latin typeface="+mj-lt"/>
              <a:ea typeface="仿宋_GB2312" pitchFamily="49" charset="-122"/>
              <a:cs typeface="+mj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717C47F-94B2-47C6-9BB9-1D81DC2B9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37" y="649288"/>
            <a:ext cx="72231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kern="0" dirty="0">
                <a:solidFill>
                  <a:srgbClr val="0000FF"/>
                </a:solidFill>
                <a:ea typeface="仿宋_GB2312" panose="02010609030101010101" pitchFamily="49" charset="-122"/>
              </a:rPr>
              <a:t>(1)   </a:t>
            </a:r>
            <a:r>
              <a:rPr lang="zh-CN" altLang="en-US" sz="2800" kern="0" dirty="0">
                <a:solidFill>
                  <a:srgbClr val="0000FF"/>
                </a:solidFill>
                <a:ea typeface="仿宋_GB2312" panose="02010609030101010101" pitchFamily="49" charset="-122"/>
              </a:rPr>
              <a:t>基本原理</a:t>
            </a:r>
            <a:r>
              <a:rPr lang="en-US" altLang="zh-CN" sz="2800" kern="0" dirty="0">
                <a:solidFill>
                  <a:srgbClr val="0000FF"/>
                </a:solidFill>
                <a:ea typeface="仿宋_GB2312" panose="02010609030101010101" pitchFamily="49" charset="-122"/>
              </a:rPr>
              <a:t>   </a:t>
            </a:r>
            <a:r>
              <a:rPr lang="en-US" altLang="zh-CN" sz="2800" kern="0" dirty="0">
                <a:solidFill>
                  <a:srgbClr val="FF0000"/>
                </a:solidFill>
                <a:ea typeface="仿宋_GB2312" panose="02010609030101010101" pitchFamily="49" charset="-122"/>
              </a:rPr>
              <a:t>P315   </a:t>
            </a:r>
            <a:r>
              <a:rPr lang="en-US" altLang="zh-CN" sz="2800" kern="0" dirty="0">
                <a:solidFill>
                  <a:srgbClr val="0000FF"/>
                </a:solidFill>
                <a:ea typeface="仿宋_GB2312" panose="02010609030101010101" pitchFamily="49" charset="-122"/>
              </a:rPr>
              <a:t>     </a:t>
            </a:r>
            <a:r>
              <a:rPr lang="zh-CN" altLang="en-US" sz="2800" kern="0" dirty="0">
                <a:solidFill>
                  <a:srgbClr val="0000FF"/>
                </a:solidFill>
                <a:ea typeface="仿宋_GB2312" panose="02010609030101010101" pitchFamily="49" charset="-122"/>
              </a:rPr>
              <a:t>   </a:t>
            </a:r>
            <a:r>
              <a:rPr lang="en-US" altLang="zh-CN" sz="2800" kern="0" dirty="0">
                <a:solidFill>
                  <a:srgbClr val="0000FF"/>
                </a:solidFill>
                <a:ea typeface="仿宋_GB2312" panose="02010609030101010101" pitchFamily="49" charset="-122"/>
              </a:rPr>
              <a:t>P324</a:t>
            </a:r>
            <a:endParaRPr lang="zh-CN" altLang="en-US" sz="2800" kern="0" dirty="0">
              <a:solidFill>
                <a:srgbClr val="0000FF"/>
              </a:solidFill>
              <a:ea typeface="仿宋_GB2312" panose="02010609030101010101" pitchFamily="49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5" name="图片 8">
            <a:extLst>
              <a:ext uri="{FF2B5EF4-FFF2-40B4-BE49-F238E27FC236}">
                <a16:creationId xmlns:a16="http://schemas.microsoft.com/office/drawing/2014/main" id="{E4DA8D13-6B6B-4034-B435-5027359FF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3503723"/>
            <a:ext cx="5872760" cy="3125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" name="Rectangle 2">
            <a:extLst>
              <a:ext uri="{FF2B5EF4-FFF2-40B4-BE49-F238E27FC236}">
                <a16:creationId xmlns:a16="http://schemas.microsoft.com/office/drawing/2014/main" id="{875F99FE-4816-40A8-BFE6-5F6AB0380B0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7.4.1   </a:t>
            </a:r>
            <a:r>
              <a:rPr lang="zh-CN" altLang="en-US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直接合成法</a:t>
            </a:r>
          </a:p>
        </p:txBody>
      </p:sp>
      <p:pic>
        <p:nvPicPr>
          <p:cNvPr id="51204" name="图片 2">
            <a:extLst>
              <a:ext uri="{FF2B5EF4-FFF2-40B4-BE49-F238E27FC236}">
                <a16:creationId xmlns:a16="http://schemas.microsoft.com/office/drawing/2014/main" id="{1FCC12A9-FA2D-4332-BA8F-0743419E3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20734"/>
            <a:ext cx="4108202" cy="3474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114F8ED4-71E7-45E8-A358-29B7C3776E7A}"/>
              </a:ext>
            </a:extLst>
          </p:cNvPr>
          <p:cNvSpPr txBox="1">
            <a:spLocks noChangeArrowheads="1"/>
          </p:cNvSpPr>
          <p:nvPr/>
        </p:nvSpPr>
        <p:spPr>
          <a:xfrm>
            <a:off x="7020272" y="2492896"/>
            <a:ext cx="1908175" cy="4318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仿宋_GB2312" pitchFamily="49" charset="-122"/>
              </a:rPr>
              <a:t>P316   </a:t>
            </a:r>
            <a:r>
              <a:rPr lang="en-US" altLang="zh-CN" sz="2400" kern="0" dirty="0">
                <a:solidFill>
                  <a:schemeClr val="accent6"/>
                </a:solidFill>
                <a:latin typeface="+mn-lt"/>
                <a:ea typeface="仿宋_GB2312" pitchFamily="49" charset="-122"/>
              </a:rPr>
              <a:t>P325</a:t>
            </a:r>
            <a:endParaRPr lang="zh-CN" altLang="en-US" sz="2400" kern="0" dirty="0">
              <a:solidFill>
                <a:schemeClr val="accent6"/>
              </a:solidFill>
              <a:latin typeface="+mn-lt"/>
              <a:ea typeface="仿宋_GB2312" pitchFamily="49" charset="-122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5B56129-7D1F-4BD0-9331-32841DCF419F}"/>
              </a:ext>
            </a:extLst>
          </p:cNvPr>
          <p:cNvSpPr txBox="1">
            <a:spLocks noChangeArrowheads="1"/>
          </p:cNvSpPr>
          <p:nvPr/>
        </p:nvSpPr>
        <p:spPr>
          <a:xfrm>
            <a:off x="5364450" y="4679198"/>
            <a:ext cx="1080120" cy="1363781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b="1" kern="0" dirty="0">
                <a:solidFill>
                  <a:srgbClr val="00B050"/>
                </a:solidFill>
                <a:latin typeface="+mn-lt"/>
                <a:ea typeface="仿宋_GB2312" pitchFamily="49" charset="-122"/>
              </a:rPr>
              <a:t>P296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仿宋_GB2312" pitchFamily="49" charset="-122"/>
              </a:rPr>
              <a:t>P316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kern="0" dirty="0">
                <a:solidFill>
                  <a:schemeClr val="accent6"/>
                </a:solidFill>
                <a:latin typeface="+mn-lt"/>
                <a:ea typeface="仿宋_GB2312" pitchFamily="49" charset="-122"/>
              </a:rPr>
              <a:t>P325</a:t>
            </a:r>
            <a:endParaRPr lang="zh-CN" altLang="en-US" sz="2400" kern="0" dirty="0">
              <a:solidFill>
                <a:schemeClr val="accent6"/>
              </a:solidFill>
              <a:latin typeface="+mn-lt"/>
              <a:ea typeface="仿宋_GB2312" pitchFamily="49" charset="-122"/>
            </a:endParaRP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907E4634-64F8-4E2D-BC6F-69B7B56BF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3" y="1319213"/>
            <a:ext cx="3938587" cy="9062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15000"/>
              </a:lnSpc>
              <a:defRPr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   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多个不同的频率源（多个晶体振荡器）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638921A-E3DE-4A70-952A-5EA3E1764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" y="673194"/>
            <a:ext cx="556753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400" kern="0" dirty="0">
                <a:solidFill>
                  <a:srgbClr val="0000FF"/>
                </a:solidFill>
                <a:ea typeface="仿宋_GB2312" panose="02010609030101010101" pitchFamily="49" charset="-122"/>
              </a:rPr>
              <a:t>(2)   </a:t>
            </a:r>
            <a:r>
              <a:rPr lang="zh-CN" altLang="en-US" sz="2400" kern="0" dirty="0">
                <a:solidFill>
                  <a:srgbClr val="0000FF"/>
                </a:solidFill>
                <a:ea typeface="仿宋_GB2312" panose="02010609030101010101" pitchFamily="49" charset="-122"/>
              </a:rPr>
              <a:t>非相干式直接合成</a:t>
            </a:r>
            <a:r>
              <a:rPr lang="en-US" altLang="zh-CN" sz="2400" kern="0" dirty="0">
                <a:solidFill>
                  <a:srgbClr val="0000FF"/>
                </a:solidFill>
                <a:ea typeface="仿宋_GB2312" panose="02010609030101010101" pitchFamily="49" charset="-122"/>
              </a:rPr>
              <a:t> </a:t>
            </a:r>
            <a:r>
              <a:rPr lang="en-US" altLang="zh-CN" sz="2400" b="1" kern="0" dirty="0">
                <a:solidFill>
                  <a:srgbClr val="00B050"/>
                </a:solidFill>
                <a:latin typeface="+mn-lt"/>
                <a:ea typeface="仿宋_GB2312" pitchFamily="49" charset="-122"/>
              </a:rPr>
              <a:t>P296</a:t>
            </a:r>
            <a:r>
              <a:rPr lang="en-US" altLang="zh-CN" sz="2400" kern="0" dirty="0">
                <a:solidFill>
                  <a:srgbClr val="0000FF"/>
                </a:solidFill>
                <a:ea typeface="仿宋_GB2312" panose="02010609030101010101" pitchFamily="49" charset="-122"/>
              </a:rPr>
              <a:t> </a:t>
            </a:r>
            <a:r>
              <a:rPr lang="en-US" altLang="zh-CN" sz="2400" kern="0" dirty="0">
                <a:solidFill>
                  <a:srgbClr val="FF0000"/>
                </a:solidFill>
                <a:ea typeface="仿宋_GB2312" panose="02010609030101010101" pitchFamily="49" charset="-122"/>
              </a:rPr>
              <a:t>P316</a:t>
            </a:r>
            <a:r>
              <a:rPr lang="zh-CN" altLang="en-US" sz="2400" kern="0" dirty="0">
                <a:solidFill>
                  <a:srgbClr val="0000FF"/>
                </a:solidFill>
                <a:ea typeface="仿宋_GB2312" panose="02010609030101010101" pitchFamily="49" charset="-122"/>
              </a:rPr>
              <a:t>   </a:t>
            </a:r>
            <a:r>
              <a:rPr lang="en-US" altLang="zh-CN" sz="2400" kern="0" dirty="0">
                <a:solidFill>
                  <a:srgbClr val="0000FF"/>
                </a:solidFill>
                <a:ea typeface="仿宋_GB2312" panose="02010609030101010101" pitchFamily="49" charset="-122"/>
              </a:rPr>
              <a:t>P325</a:t>
            </a:r>
            <a:endParaRPr lang="zh-CN" altLang="en-US" sz="2400" kern="0" dirty="0">
              <a:solidFill>
                <a:srgbClr val="0000FF"/>
              </a:solidFill>
              <a:ea typeface="仿宋_GB2312" panose="02010609030101010101" pitchFamily="49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图片 4">
            <a:extLst>
              <a:ext uri="{FF2B5EF4-FFF2-40B4-BE49-F238E27FC236}">
                <a16:creationId xmlns:a16="http://schemas.microsoft.com/office/drawing/2014/main" id="{1FA47431-37C2-433B-91F4-1587CA3B6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413" y="1117600"/>
            <a:ext cx="5811837" cy="451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Rectangle 2">
            <a:extLst>
              <a:ext uri="{FF2B5EF4-FFF2-40B4-BE49-F238E27FC236}">
                <a16:creationId xmlns:a16="http://schemas.microsoft.com/office/drawing/2014/main" id="{4EE9BF71-031E-4EEF-9CA0-7DBA3DDB96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7.4.1   </a:t>
            </a:r>
            <a:r>
              <a:rPr lang="zh-CN" altLang="en-US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直接合成法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1C2AC34E-A352-4875-8CD1-805CD8616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3" y="5461000"/>
            <a:ext cx="8709025" cy="1157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15000"/>
              </a:lnSpc>
              <a:defRPr/>
            </a:pP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直接合成法的特点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  </a:t>
            </a:r>
          </a:p>
          <a:p>
            <a:pPr eaLnBrk="1" hangingPunct="1">
              <a:lnSpc>
                <a:spcPct val="115000"/>
              </a:lnSpc>
              <a:defRPr/>
            </a:pPr>
            <a:r>
              <a:rPr lang="zh-CN" altLang="en-US" sz="2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优点：可靠，稳定；缺点：用大量的混频器、滤波器，设备体积庞大，成本高，混频器有许多组合频率，易产生干扰。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14F8ED4-71E7-45E8-A358-29B7C3776E7A}"/>
              </a:ext>
            </a:extLst>
          </p:cNvPr>
          <p:cNvSpPr txBox="1">
            <a:spLocks noChangeArrowheads="1"/>
          </p:cNvSpPr>
          <p:nvPr/>
        </p:nvSpPr>
        <p:spPr>
          <a:xfrm>
            <a:off x="5364088" y="5414962"/>
            <a:ext cx="3318273" cy="44132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b="1" kern="0" dirty="0">
                <a:solidFill>
                  <a:srgbClr val="00B050"/>
                </a:solidFill>
                <a:latin typeface="+mn-lt"/>
                <a:ea typeface="仿宋_GB2312" pitchFamily="49" charset="-122"/>
              </a:rPr>
              <a:t>P297 </a:t>
            </a: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仿宋_GB2312" pitchFamily="49" charset="-122"/>
              </a:rPr>
              <a:t>P317  </a:t>
            </a:r>
            <a:r>
              <a:rPr lang="en-US" altLang="zh-CN" sz="2400" kern="0" dirty="0">
                <a:solidFill>
                  <a:schemeClr val="accent6"/>
                </a:solidFill>
                <a:latin typeface="+mn-lt"/>
                <a:ea typeface="仿宋_GB2312" pitchFamily="49" charset="-122"/>
              </a:rPr>
              <a:t>P326</a:t>
            </a:r>
            <a:endParaRPr lang="zh-CN" altLang="en-US" sz="2400" kern="0" dirty="0">
              <a:solidFill>
                <a:schemeClr val="accent6"/>
              </a:solidFill>
              <a:latin typeface="+mn-lt"/>
              <a:ea typeface="仿宋_GB2312" pitchFamily="49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638921A-E3DE-4A70-952A-5EA3E1764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684213"/>
            <a:ext cx="72231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kern="0" dirty="0">
                <a:solidFill>
                  <a:srgbClr val="660066"/>
                </a:solidFill>
                <a:ea typeface="仿宋_GB2312" panose="02010609030101010101" pitchFamily="49" charset="-122"/>
              </a:rPr>
              <a:t>(3)   </a:t>
            </a:r>
            <a:r>
              <a:rPr lang="zh-CN" altLang="en-US" sz="2800" kern="0" dirty="0">
                <a:solidFill>
                  <a:srgbClr val="660066"/>
                </a:solidFill>
                <a:ea typeface="仿宋_GB2312" panose="02010609030101010101" pitchFamily="49" charset="-122"/>
              </a:rPr>
              <a:t>相干式直接合成</a:t>
            </a:r>
            <a:r>
              <a:rPr lang="en-US" altLang="zh-CN" sz="2800" kern="0" dirty="0">
                <a:solidFill>
                  <a:srgbClr val="660066"/>
                </a:solidFill>
                <a:ea typeface="仿宋_GB2312" panose="02010609030101010101" pitchFamily="49" charset="-122"/>
              </a:rPr>
              <a:t> </a:t>
            </a:r>
            <a:r>
              <a:rPr lang="en-US" altLang="zh-CN" sz="2800" b="1" kern="0" dirty="0">
                <a:solidFill>
                  <a:srgbClr val="00B050"/>
                </a:solidFill>
                <a:latin typeface="+mn-lt"/>
                <a:ea typeface="仿宋_GB2312" pitchFamily="49" charset="-122"/>
              </a:rPr>
              <a:t>P297    </a:t>
            </a:r>
            <a:r>
              <a:rPr lang="en-US" altLang="zh-CN" sz="2800" kern="0" dirty="0">
                <a:solidFill>
                  <a:srgbClr val="FF0000"/>
                </a:solidFill>
                <a:ea typeface="仿宋_GB2312" panose="02010609030101010101" pitchFamily="49" charset="-122"/>
              </a:rPr>
              <a:t>P317     </a:t>
            </a:r>
            <a:r>
              <a:rPr lang="zh-CN" altLang="en-US" sz="2800" kern="0" dirty="0">
                <a:solidFill>
                  <a:srgbClr val="660066"/>
                </a:solidFill>
                <a:ea typeface="仿宋_GB2312" panose="02010609030101010101" pitchFamily="49" charset="-122"/>
              </a:rPr>
              <a:t> </a:t>
            </a:r>
            <a:r>
              <a:rPr lang="en-US" altLang="zh-CN" sz="2800" kern="0" dirty="0">
                <a:solidFill>
                  <a:srgbClr val="660066"/>
                </a:solidFill>
                <a:ea typeface="仿宋_GB2312" panose="02010609030101010101" pitchFamily="49" charset="-122"/>
              </a:rPr>
              <a:t>P326</a:t>
            </a:r>
            <a:endParaRPr lang="zh-CN" altLang="en-US" sz="2800" kern="0" dirty="0">
              <a:solidFill>
                <a:srgbClr val="660066"/>
              </a:solidFill>
              <a:ea typeface="仿宋_GB2312" panose="02010609030101010101" pitchFamily="49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5337A18-1F45-4676-BB74-17CD03717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99" y="1031587"/>
            <a:ext cx="3001963" cy="411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2800" kern="0" dirty="0">
                <a:solidFill>
                  <a:srgbClr val="000000"/>
                </a:solidFill>
                <a:ea typeface="仿宋_GB2312" panose="02010609030101010101" pitchFamily="49" charset="-122"/>
              </a:rPr>
              <a:t>一个频率源由谐波发生器产生等差频率。</a:t>
            </a:r>
            <a:endParaRPr lang="en-US" altLang="zh-CN" sz="2800" kern="0" dirty="0">
              <a:solidFill>
                <a:srgbClr val="000000"/>
              </a:solidFill>
              <a:ea typeface="仿宋_GB2312" panose="02010609030101010101" pitchFamily="49" charset="-122"/>
            </a:endParaRPr>
          </a:p>
          <a:p>
            <a:pPr algn="l" eaLnBrk="1" hangingPunct="1">
              <a:defRPr/>
            </a:pPr>
            <a:r>
              <a:rPr lang="zh-CN" altLang="en-US" sz="2800" kern="0" dirty="0">
                <a:solidFill>
                  <a:srgbClr val="000000"/>
                </a:solidFill>
                <a:ea typeface="仿宋_GB2312" panose="02010609030101010101" pitchFamily="49" charset="-122"/>
              </a:rPr>
              <a:t>称：相干式合成</a:t>
            </a:r>
            <a:endParaRPr lang="en-US" altLang="zh-CN" sz="2800" kern="0" dirty="0">
              <a:solidFill>
                <a:srgbClr val="000000"/>
              </a:solidFill>
              <a:ea typeface="仿宋_GB2312" panose="02010609030101010101" pitchFamily="49" charset="-122"/>
            </a:endParaRPr>
          </a:p>
          <a:p>
            <a:pPr algn="l" eaLnBrk="1" hangingPunct="1">
              <a:defRPr/>
            </a:pPr>
            <a:endParaRPr lang="en-US" altLang="zh-CN" sz="2800" kern="0" dirty="0">
              <a:solidFill>
                <a:srgbClr val="000000"/>
              </a:solidFill>
              <a:ea typeface="仿宋_GB2312" panose="02010609030101010101" pitchFamily="49" charset="-122"/>
            </a:endParaRPr>
          </a:p>
          <a:p>
            <a:pPr algn="l" eaLnBrk="1" hangingPunct="1">
              <a:defRPr/>
            </a:pPr>
            <a:endParaRPr lang="en-US" altLang="zh-CN" sz="2800" kern="0" dirty="0">
              <a:solidFill>
                <a:srgbClr val="000000"/>
              </a:solidFill>
              <a:ea typeface="仿宋_GB2312" panose="02010609030101010101" pitchFamily="49" charset="-122"/>
            </a:endParaRPr>
          </a:p>
          <a:p>
            <a:pPr algn="l" eaLnBrk="1" hangingPunct="1">
              <a:defRPr/>
            </a:pPr>
            <a:r>
              <a:rPr lang="zh-CN" altLang="en-US" sz="2800" kern="0" dirty="0">
                <a:solidFill>
                  <a:srgbClr val="000000"/>
                </a:solidFill>
                <a:ea typeface="仿宋_GB2312" panose="02010609030101010101" pitchFamily="49" charset="-122"/>
              </a:rPr>
              <a:t>相干：等差频率源来自同一频率源</a:t>
            </a:r>
          </a:p>
        </p:txBody>
      </p:sp>
      <p:cxnSp>
        <p:nvCxnSpPr>
          <p:cNvPr id="52232" name="直接箭头连接符 10">
            <a:extLst>
              <a:ext uri="{FF2B5EF4-FFF2-40B4-BE49-F238E27FC236}">
                <a16:creationId xmlns:a16="http://schemas.microsoft.com/office/drawing/2014/main" id="{1FAD7621-A2A2-412A-A093-78252457B312}"/>
              </a:ext>
            </a:extLst>
          </p:cNvPr>
          <p:cNvCxnSpPr>
            <a:cxnSpLocks/>
          </p:cNvCxnSpPr>
          <p:nvPr/>
        </p:nvCxnSpPr>
        <p:spPr bwMode="auto">
          <a:xfrm>
            <a:off x="1763713" y="2708275"/>
            <a:ext cx="1584325" cy="1728788"/>
          </a:xfrm>
          <a:prstGeom prst="straightConnector1">
            <a:avLst/>
          </a:prstGeom>
          <a:noFill/>
          <a:ln w="762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EAF7559F-60E2-4928-8FB4-A2AD70D60F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735888" cy="381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7.4.2   </a:t>
            </a:r>
            <a:r>
              <a:rPr lang="zh-CN" altLang="en-US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锁相环路法（间接合成方法）</a:t>
            </a:r>
            <a:r>
              <a:rPr lang="en-US" altLang="zh-CN" sz="2800" b="1" kern="0" dirty="0">
                <a:solidFill>
                  <a:srgbClr val="00B050"/>
                </a:solidFill>
                <a:latin typeface="+mn-lt"/>
                <a:ea typeface="仿宋_GB2312" pitchFamily="49" charset="-122"/>
              </a:rPr>
              <a:t> P299</a:t>
            </a:r>
            <a:r>
              <a:rPr lang="zh-CN" altLang="en-US" sz="2800" b="1" dirty="0">
                <a:solidFill>
                  <a:srgbClr val="FF0000"/>
                </a:solidFill>
                <a:ea typeface="仿宋_GB2312" panose="02010609030101010101" pitchFamily="49" charset="-122"/>
              </a:rPr>
              <a:t>   </a:t>
            </a:r>
            <a:r>
              <a:rPr lang="en-US" altLang="zh-CN" sz="2800" b="1" dirty="0">
                <a:solidFill>
                  <a:srgbClr val="FF0000"/>
                </a:solidFill>
                <a:ea typeface="仿宋_GB2312" panose="02010609030101010101" pitchFamily="49" charset="-122"/>
              </a:rPr>
              <a:t>P319 </a:t>
            </a:r>
            <a:r>
              <a:rPr lang="en-US" altLang="zh-CN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  P328</a:t>
            </a:r>
            <a:endParaRPr lang="zh-CN" altLang="en-US" sz="2800" b="1" dirty="0">
              <a:solidFill>
                <a:srgbClr val="0000FF"/>
              </a:solidFill>
              <a:ea typeface="仿宋_GB2312" panose="02010609030101010101" pitchFamily="49" charset="-122"/>
            </a:endParaRPr>
          </a:p>
        </p:txBody>
      </p:sp>
      <p:pic>
        <p:nvPicPr>
          <p:cNvPr id="53251" name="Picture 14">
            <a:extLst>
              <a:ext uri="{FF2B5EF4-FFF2-40B4-BE49-F238E27FC236}">
                <a16:creationId xmlns:a16="http://schemas.microsoft.com/office/drawing/2014/main" id="{29D6B743-EEB9-46E5-AD4D-FAADBA85F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003300"/>
            <a:ext cx="7418387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>
            <a:extLst>
              <a:ext uri="{FF2B5EF4-FFF2-40B4-BE49-F238E27FC236}">
                <a16:creationId xmlns:a16="http://schemas.microsoft.com/office/drawing/2014/main" id="{E8811D47-DD6A-48FA-AC93-0C98F6CB7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4211638"/>
            <a:ext cx="8858250" cy="2289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indent="628650" eaLnBrk="1" hangingPunct="1">
              <a:lnSpc>
                <a:spcPct val="115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晶体振荡器产生稳定的 </a:t>
            </a:r>
            <a:r>
              <a:rPr lang="en-US" altLang="zh-CN" sz="2400" i="1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f</a:t>
            </a:r>
            <a:r>
              <a:rPr lang="en-US" altLang="zh-CN" sz="2400" baseline="-25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，及其谐波</a:t>
            </a:r>
            <a:r>
              <a:rPr lang="en-US" altLang="zh-CN" sz="2400" i="1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f</a:t>
            </a:r>
            <a:r>
              <a:rPr lang="en-US" altLang="zh-CN" sz="2400" baseline="-25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,…</a:t>
            </a:r>
            <a:r>
              <a:rPr lang="en-US" altLang="zh-CN" sz="2400" i="1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f</a:t>
            </a:r>
            <a:r>
              <a:rPr lang="en-US" altLang="zh-CN" sz="2400" baseline="-250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m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，将高次谐波之一和压控振荡器混频，</a:t>
            </a:r>
            <a:r>
              <a:rPr lang="zh-CN" altLang="en-US" sz="2400" dirty="0">
                <a:solidFill>
                  <a:srgbClr val="C00000"/>
                </a:solidFill>
                <a:latin typeface="+mn-lt"/>
                <a:ea typeface="仿宋_GB2312" pitchFamily="49" charset="-122"/>
              </a:rPr>
              <a:t>取出差频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，和低次谐波送鉴相器。</a:t>
            </a:r>
            <a:endParaRPr lang="en-US" altLang="zh-CN" sz="2400" dirty="0">
              <a:solidFill>
                <a:srgbClr val="000000"/>
              </a:solidFill>
              <a:latin typeface="+mn-lt"/>
              <a:ea typeface="仿宋_GB2312" pitchFamily="49" charset="-122"/>
            </a:endParaRPr>
          </a:p>
          <a:p>
            <a:pPr indent="628650" eaLnBrk="1" hangingPunct="1">
              <a:lnSpc>
                <a:spcPct val="115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锁相环锁定时，</a:t>
            </a:r>
            <a:r>
              <a:rPr lang="zh-CN" altLang="en-US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压控振荡器的输出被稳定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。当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VCO 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漂移时，产生</a:t>
            </a:r>
            <a:r>
              <a:rPr lang="en-US" altLang="zh-CN" sz="2400" i="1" dirty="0" err="1">
                <a:solidFill>
                  <a:srgbClr val="000000"/>
                </a:solidFill>
                <a:latin typeface="+mn-lt"/>
                <a:ea typeface="仿宋_GB2312" pitchFamily="49" charset="-122"/>
              </a:rPr>
              <a:t>u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lt"/>
                <a:ea typeface="仿宋_GB2312" pitchFamily="49" charset="-122"/>
              </a:rPr>
              <a:t>d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(</a:t>
            </a:r>
            <a:r>
              <a:rPr lang="en-US" altLang="zh-CN" sz="2400" i="1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t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来调节；同时改变高次谐波和低次谐波的输入端，则 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VCO 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_GB2312" pitchFamily="49" charset="-122"/>
              </a:rPr>
              <a:t>的输出频率就会改变。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3AD2F81-5807-4E3A-86B6-CAF9BD7AC53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915400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7.2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自动频率控制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AFC   Automatic Frequency Control </a:t>
            </a:r>
            <a:endParaRPr lang="zh-CN" altLang="en-US" sz="2800" b="1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24221CF-1B15-460C-89AB-96D80012A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85788"/>
            <a:ext cx="6807200" cy="5572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cs typeface="+mj-cs"/>
              </a:rPr>
              <a:t>7.2.1 AFC 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cs typeface="+mj-cs"/>
              </a:rPr>
              <a:t>原理    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  <a:cs typeface="+mj-cs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P287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         P298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  <a:cs typeface="+mj-cs"/>
              </a:rPr>
              <a:t> </a:t>
            </a:r>
            <a:endParaRPr lang="zh-CN" altLang="en-US" dirty="0">
              <a:solidFill>
                <a:srgbClr val="000000"/>
              </a:solidFill>
              <a:latin typeface="+mn-lt"/>
              <a:ea typeface="仿宋" panose="02010609060101010101" pitchFamily="49" charset="-122"/>
              <a:cs typeface="+mj-cs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0CA81A8-A349-4CA7-89D5-82FA304BDD61}"/>
              </a:ext>
            </a:extLst>
          </p:cNvPr>
          <p:cNvSpPr txBox="1">
            <a:spLocks noChangeArrowheads="1"/>
          </p:cNvSpPr>
          <p:nvPr/>
        </p:nvSpPr>
        <p:spPr>
          <a:xfrm>
            <a:off x="428625" y="1000125"/>
            <a:ext cx="7620000" cy="85725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0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原理：控制振荡器的振荡频率达到一定的频率稳定度。</a:t>
            </a:r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2ED67149-4AD2-42E7-8FA0-EBF70227C5E3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66763" y="5648325"/>
            <a:ext cx="70104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endParaRPr lang="zh-CN" altLang="en-US" sz="2400">
              <a:solidFill>
                <a:schemeClr val="bg1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63CB8D7E-DBC1-4D9E-8F6F-A198D0521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3602038"/>
            <a:ext cx="56165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400" i="1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为标准频率，例如发射的标准频率。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45376714-885B-4767-A41E-88A65B84413E}"/>
              </a:ext>
            </a:extLst>
          </p:cNvPr>
          <p:cNvSpPr txBox="1">
            <a:spLocks noChangeArrowheads="1"/>
          </p:cNvSpPr>
          <p:nvPr/>
        </p:nvSpPr>
        <p:spPr>
          <a:xfrm>
            <a:off x="34925" y="4000500"/>
            <a:ext cx="9072563" cy="264318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20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当</a:t>
            </a:r>
            <a:r>
              <a:rPr lang="en-US" altLang="zh-CN" sz="2000" i="1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000" kern="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en-US" altLang="zh-CN" sz="20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=</a:t>
            </a:r>
            <a:r>
              <a:rPr lang="en-US" altLang="zh-CN" sz="2000" i="1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000" kern="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zh-CN" altLang="en-US" sz="20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时，</a:t>
            </a:r>
            <a:r>
              <a:rPr lang="zh-CN" altLang="en-US" sz="20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</a:t>
            </a:r>
            <a:r>
              <a:rPr lang="en-US" altLang="zh-CN" sz="2000" i="1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f</a:t>
            </a:r>
            <a:r>
              <a:rPr lang="en-US" altLang="zh-CN" sz="20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(</a:t>
            </a:r>
            <a:r>
              <a:rPr lang="en-US" altLang="zh-CN" sz="2000" i="1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t</a:t>
            </a:r>
            <a:r>
              <a:rPr lang="en-US" altLang="zh-CN" sz="20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)=0   </a:t>
            </a:r>
            <a:r>
              <a:rPr lang="en-US" altLang="zh-CN" sz="2000" i="1" kern="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u</a:t>
            </a:r>
            <a:r>
              <a:rPr lang="en-US" altLang="zh-CN" sz="2000" kern="0" baseline="-2500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D</a:t>
            </a:r>
            <a:r>
              <a:rPr lang="en-US" altLang="zh-CN" sz="20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(</a:t>
            </a:r>
            <a:r>
              <a:rPr lang="en-US" altLang="zh-CN" sz="2000" i="1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t</a:t>
            </a:r>
            <a:r>
              <a:rPr lang="en-US" altLang="zh-CN" sz="20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)=0: </a:t>
            </a:r>
            <a:r>
              <a:rPr lang="zh-CN" altLang="en-US" sz="20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此时压控振荡器的频率无需调整控制；</a:t>
            </a:r>
            <a:endParaRPr lang="en-US" altLang="zh-CN" sz="2000" kern="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20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当</a:t>
            </a:r>
            <a:r>
              <a:rPr lang="en-US" altLang="zh-CN" sz="2000" i="1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000" kern="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en-US" altLang="zh-CN" sz="20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</a:t>
            </a:r>
            <a:r>
              <a:rPr lang="en-US" altLang="zh-CN" sz="2000" i="1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000" kern="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zh-CN" altLang="en-US" sz="20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时，</a:t>
            </a:r>
            <a:r>
              <a:rPr lang="zh-CN" altLang="en-US" sz="20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</a:t>
            </a:r>
            <a:r>
              <a:rPr lang="en-US" altLang="zh-CN" sz="2000" i="1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f</a:t>
            </a:r>
            <a:r>
              <a:rPr lang="en-US" altLang="zh-CN" sz="20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(</a:t>
            </a:r>
            <a:r>
              <a:rPr lang="en-US" altLang="zh-CN" sz="2000" i="1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t</a:t>
            </a:r>
            <a:r>
              <a:rPr lang="en-US" altLang="zh-CN" sz="20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)  0 </a:t>
            </a:r>
            <a:r>
              <a:rPr lang="en-US" altLang="zh-CN" sz="2000" i="1" kern="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u</a:t>
            </a:r>
            <a:r>
              <a:rPr lang="en-US" altLang="zh-CN" sz="2000" kern="0" baseline="-2500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D</a:t>
            </a:r>
            <a:r>
              <a:rPr lang="en-US" altLang="zh-CN" sz="20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(</a:t>
            </a:r>
            <a:r>
              <a:rPr lang="en-US" altLang="zh-CN" sz="2000" i="1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t</a:t>
            </a:r>
            <a:r>
              <a:rPr lang="en-US" altLang="zh-CN" sz="20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)  0:</a:t>
            </a:r>
            <a:r>
              <a:rPr lang="zh-CN" altLang="en-US" sz="20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经低通滤波器得到直流控制电压，控制参数变化（例如</a:t>
            </a:r>
            <a:r>
              <a:rPr lang="zh-CN" altLang="en-US" sz="2000" kern="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变容二极管</a:t>
            </a:r>
            <a:r>
              <a:rPr lang="zh-CN" altLang="en-US" sz="20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）。</a:t>
            </a:r>
            <a:endParaRPr lang="en-US" altLang="zh-CN" sz="2000" kern="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20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当</a:t>
            </a:r>
            <a:r>
              <a:rPr lang="en-US" altLang="zh-CN" sz="2000" i="1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000" kern="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en-US" altLang="zh-CN" sz="20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</a:t>
            </a:r>
            <a:r>
              <a:rPr lang="en-US" altLang="zh-CN" sz="2000" i="1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000" kern="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zh-CN" altLang="en-US" sz="20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20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=</a:t>
            </a:r>
            <a:r>
              <a:rPr lang="zh-CN" altLang="en-US" sz="20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</a:t>
            </a:r>
            <a:r>
              <a:rPr lang="en-US" altLang="zh-CN" sz="2000" i="1" kern="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f</a:t>
            </a:r>
            <a:r>
              <a:rPr lang="en-US" altLang="zh-CN" sz="2000" kern="0" baseline="-2500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min</a:t>
            </a:r>
            <a:r>
              <a:rPr lang="zh-CN" altLang="en-US" sz="20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时，</a:t>
            </a:r>
            <a:r>
              <a:rPr lang="en-US" altLang="zh-CN" sz="20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AFC </a:t>
            </a:r>
            <a:r>
              <a:rPr lang="zh-CN" altLang="en-US" sz="20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便停止，此时电路进入锁定状态。</a:t>
            </a:r>
            <a:endParaRPr lang="en-US" altLang="zh-CN" sz="2000" kern="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20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压控振荡器输出</a:t>
            </a:r>
            <a:r>
              <a:rPr lang="en-US" altLang="zh-CN" sz="2000" i="1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000" kern="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en-US" altLang="zh-CN" sz="20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 </a:t>
            </a:r>
            <a:r>
              <a:rPr lang="en-US" altLang="zh-CN" sz="2000" i="1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+ </a:t>
            </a:r>
            <a:r>
              <a:rPr lang="zh-CN" altLang="en-US" sz="20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</a:t>
            </a:r>
            <a:r>
              <a:rPr lang="en-US" altLang="zh-CN" sz="2000" i="1" kern="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f</a:t>
            </a:r>
            <a:r>
              <a:rPr lang="en-US" altLang="zh-CN" sz="2000" kern="0" baseline="-2500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min</a:t>
            </a:r>
            <a:r>
              <a:rPr lang="zh-CN" altLang="en-US" sz="20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；</a:t>
            </a:r>
            <a:r>
              <a:rPr lang="zh-CN" altLang="en-US" sz="20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 </a:t>
            </a:r>
            <a:endParaRPr lang="en-US" altLang="zh-CN" sz="2000" kern="0" dirty="0">
              <a:solidFill>
                <a:srgbClr val="660066"/>
              </a:solidFill>
              <a:latin typeface="+mn-lt"/>
              <a:ea typeface="仿宋" panose="02010609060101010101" pitchFamily="49" charset="-122"/>
              <a:sym typeface="Symbol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20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</a:t>
            </a:r>
            <a:r>
              <a:rPr lang="en-US" altLang="zh-CN" sz="2000" i="1" kern="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f</a:t>
            </a:r>
            <a:r>
              <a:rPr lang="en-US" altLang="zh-CN" sz="2000" kern="0" baseline="-2500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min</a:t>
            </a:r>
            <a:r>
              <a:rPr lang="zh-CN" altLang="en-US" sz="20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称作剩余频差，希望越小越好。</a:t>
            </a:r>
            <a:endParaRPr lang="zh-CN" altLang="en-US" sz="2000" b="0" kern="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</p:txBody>
      </p:sp>
      <p:pic>
        <p:nvPicPr>
          <p:cNvPr id="8200" name="图片 11" descr="Image1.jpg">
            <a:extLst>
              <a:ext uri="{FF2B5EF4-FFF2-40B4-BE49-F238E27FC236}">
                <a16:creationId xmlns:a16="http://schemas.microsoft.com/office/drawing/2014/main" id="{94C5D823-59A2-4B41-8F26-D29610DA6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1402629"/>
            <a:ext cx="7326312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84D938A0-2B74-4523-9BF7-6B052BB1E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0" y="2714625"/>
            <a:ext cx="1571625" cy="5572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  <a:cs typeface="+mj-cs"/>
              </a:rPr>
              <a:t> 旧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  <a:cs typeface="+mj-cs"/>
              </a:rPr>
              <a:t>P375</a:t>
            </a:r>
            <a:endParaRPr lang="zh-CN" altLang="en-US" dirty="0">
              <a:solidFill>
                <a:srgbClr val="FF0000"/>
              </a:solidFill>
              <a:latin typeface="+mn-lt"/>
              <a:ea typeface="仿宋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2739802E-A99D-4FF4-862C-0F001AD536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7.4.2   </a:t>
            </a:r>
            <a:r>
              <a:rPr lang="zh-CN" altLang="en-US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锁相环路法（间接合成方法）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69B1AD12-328F-4526-95BF-58E328932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777875"/>
            <a:ext cx="4679950" cy="46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具体方法如下：</a:t>
            </a:r>
          </a:p>
        </p:txBody>
      </p:sp>
      <p:sp>
        <p:nvSpPr>
          <p:cNvPr id="7" name="Text Box 13">
            <a:extLst>
              <a:ext uri="{FF2B5EF4-FFF2-40B4-BE49-F238E27FC236}">
                <a16:creationId xmlns:a16="http://schemas.microsoft.com/office/drawing/2014/main" id="{2A227569-C8BE-4E4C-B552-A5C165F7F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5299075"/>
            <a:ext cx="8858250" cy="12017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原理：两个锁相环路。在锁相环路（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1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）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+mn-lt"/>
                <a:ea typeface="仿宋_GB2312" pitchFamily="49" charset="-122"/>
              </a:rPr>
              <a:t>图下半部分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)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中，由谐波发生器取得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f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3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和压控振荡器</a:t>
            </a:r>
            <a:r>
              <a:rPr lang="en-US" altLang="zh-CN" sz="2400" i="1" dirty="0">
                <a:solidFill>
                  <a:srgbClr val="660066"/>
                </a:solidFill>
                <a:ea typeface="仿宋_GB2312" pitchFamily="49" charset="-122"/>
              </a:rPr>
              <a:t>f</a:t>
            </a:r>
            <a:r>
              <a:rPr lang="en-US" altLang="zh-CN" sz="2400" baseline="-25000" dirty="0">
                <a:solidFill>
                  <a:srgbClr val="660066"/>
                </a:solidFill>
                <a:ea typeface="仿宋_GB2312" pitchFamily="49" charset="-122"/>
              </a:rPr>
              <a:t>4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比较，锁定时</a:t>
            </a:r>
            <a:r>
              <a:rPr lang="en-US" altLang="zh-CN" sz="2400" i="1" dirty="0">
                <a:solidFill>
                  <a:srgbClr val="660066"/>
                </a:solidFill>
                <a:ea typeface="仿宋_GB2312" pitchFamily="49" charset="-122"/>
              </a:rPr>
              <a:t>f</a:t>
            </a:r>
            <a:r>
              <a:rPr lang="en-US" altLang="zh-CN" sz="2400" baseline="-25000" dirty="0">
                <a:solidFill>
                  <a:srgbClr val="660066"/>
                </a:solidFill>
                <a:ea typeface="仿宋_GB2312" pitchFamily="49" charset="-122"/>
              </a:rPr>
              <a:t>3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=</a:t>
            </a:r>
            <a:r>
              <a:rPr lang="en-US" altLang="zh-CN" sz="2400" i="1" dirty="0">
                <a:solidFill>
                  <a:srgbClr val="660066"/>
                </a:solidFill>
                <a:ea typeface="仿宋_GB2312" pitchFamily="49" charset="-122"/>
              </a:rPr>
              <a:t> f</a:t>
            </a:r>
            <a:r>
              <a:rPr lang="en-US" altLang="zh-CN" sz="2400" baseline="-25000" dirty="0">
                <a:solidFill>
                  <a:srgbClr val="660066"/>
                </a:solidFill>
                <a:ea typeface="仿宋_GB2312" pitchFamily="49" charset="-122"/>
              </a:rPr>
              <a:t>4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 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,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 且</a:t>
            </a:r>
            <a:r>
              <a:rPr lang="en-US" altLang="zh-CN" sz="2400" i="1" dirty="0">
                <a:solidFill>
                  <a:srgbClr val="660066"/>
                </a:solidFill>
                <a:ea typeface="仿宋_GB2312" pitchFamily="49" charset="-122"/>
              </a:rPr>
              <a:t>f</a:t>
            </a:r>
            <a:r>
              <a:rPr lang="en-US" altLang="zh-CN" sz="2400" baseline="-25000" dirty="0">
                <a:solidFill>
                  <a:srgbClr val="660066"/>
                </a:solidFill>
                <a:ea typeface="仿宋_GB2312" pitchFamily="49" charset="-122"/>
              </a:rPr>
              <a:t>4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和</a:t>
            </a:r>
            <a:r>
              <a:rPr lang="en-US" altLang="zh-CN" sz="2400" i="1" dirty="0">
                <a:solidFill>
                  <a:srgbClr val="660066"/>
                </a:solidFill>
                <a:ea typeface="仿宋_GB2312" pitchFamily="49" charset="-122"/>
              </a:rPr>
              <a:t>f</a:t>
            </a:r>
            <a:r>
              <a:rPr lang="en-US" altLang="zh-CN" sz="2400" baseline="-25000" dirty="0">
                <a:solidFill>
                  <a:srgbClr val="660066"/>
                </a:solidFill>
                <a:ea typeface="仿宋_GB2312" pitchFamily="49" charset="-122"/>
              </a:rPr>
              <a:t>3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具有相同的稳定度；</a:t>
            </a:r>
            <a:r>
              <a:rPr lang="en-US" altLang="zh-CN" sz="2400" i="1" dirty="0">
                <a:solidFill>
                  <a:srgbClr val="660066"/>
                </a:solidFill>
                <a:ea typeface="仿宋_GB2312" pitchFamily="49" charset="-122"/>
              </a:rPr>
              <a:t> f</a:t>
            </a:r>
            <a:r>
              <a:rPr lang="en-US" altLang="zh-CN" sz="2400" baseline="-25000" dirty="0">
                <a:solidFill>
                  <a:srgbClr val="660066"/>
                </a:solidFill>
                <a:ea typeface="仿宋_GB2312" pitchFamily="49" charset="-122"/>
              </a:rPr>
              <a:t>4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和</a:t>
            </a:r>
            <a:r>
              <a:rPr lang="en-US" altLang="zh-CN" sz="2400" i="1" dirty="0">
                <a:solidFill>
                  <a:srgbClr val="660066"/>
                </a:solidFill>
                <a:ea typeface="仿宋_GB2312" pitchFamily="49" charset="-122"/>
              </a:rPr>
              <a:t>f</a:t>
            </a:r>
            <a:r>
              <a:rPr lang="en-US" altLang="zh-CN" sz="2400" baseline="-25000" dirty="0">
                <a:solidFill>
                  <a:srgbClr val="660066"/>
                </a:solidFill>
                <a:ea typeface="仿宋_GB2312" pitchFamily="49" charset="-122"/>
              </a:rPr>
              <a:t>5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混频得到差频</a:t>
            </a:r>
            <a:r>
              <a:rPr lang="en-US" altLang="zh-CN" sz="2400" i="1" dirty="0">
                <a:solidFill>
                  <a:srgbClr val="660066"/>
                </a:solidFill>
                <a:ea typeface="仿宋_GB2312" pitchFamily="49" charset="-122"/>
              </a:rPr>
              <a:t>f</a:t>
            </a:r>
            <a:r>
              <a:rPr lang="en-US" altLang="zh-CN" sz="2400" baseline="-25000" dirty="0">
                <a:solidFill>
                  <a:srgbClr val="660066"/>
                </a:solidFill>
                <a:ea typeface="仿宋_GB2312" pitchFamily="49" charset="-122"/>
              </a:rPr>
              <a:t>2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=</a:t>
            </a:r>
            <a:r>
              <a:rPr lang="en-US" altLang="zh-CN" sz="2400" i="1" dirty="0">
                <a:solidFill>
                  <a:srgbClr val="660066"/>
                </a:solidFill>
                <a:ea typeface="仿宋_GB2312" pitchFamily="49" charset="-122"/>
              </a:rPr>
              <a:t> f</a:t>
            </a:r>
            <a:r>
              <a:rPr lang="en-US" altLang="zh-CN" sz="2400" baseline="-25000" dirty="0">
                <a:solidFill>
                  <a:srgbClr val="660066"/>
                </a:solidFill>
                <a:ea typeface="仿宋_GB2312" pitchFamily="49" charset="-122"/>
              </a:rPr>
              <a:t>5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  <a:sym typeface="Symbol"/>
              </a:rPr>
              <a:t></a:t>
            </a:r>
            <a:r>
              <a:rPr lang="en-US" altLang="zh-CN" sz="2400" i="1" dirty="0">
                <a:solidFill>
                  <a:srgbClr val="660066"/>
                </a:solidFill>
                <a:ea typeface="仿宋_GB2312" pitchFamily="49" charset="-122"/>
              </a:rPr>
              <a:t> f</a:t>
            </a:r>
            <a:r>
              <a:rPr lang="en-US" altLang="zh-CN" sz="2400" baseline="-25000" dirty="0">
                <a:solidFill>
                  <a:srgbClr val="660066"/>
                </a:solidFill>
                <a:ea typeface="仿宋_GB2312" pitchFamily="49" charset="-122"/>
              </a:rPr>
              <a:t>4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。</a:t>
            </a:r>
          </a:p>
        </p:txBody>
      </p:sp>
      <p:sp>
        <p:nvSpPr>
          <p:cNvPr id="16" name="Text Box 22">
            <a:extLst>
              <a:ext uri="{FF2B5EF4-FFF2-40B4-BE49-F238E27FC236}">
                <a16:creationId xmlns:a16="http://schemas.microsoft.com/office/drawing/2014/main" id="{0A42B0FF-3083-4B73-B24B-4AEAA7485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6394450"/>
            <a:ext cx="792163" cy="46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zh-CN" sz="2400">
              <a:solidFill>
                <a:schemeClr val="bg1"/>
              </a:solidFill>
              <a:latin typeface="+mn-lt"/>
              <a:ea typeface="仿宋_GB2312" pitchFamily="49" charset="-122"/>
            </a:endParaRPr>
          </a:p>
        </p:txBody>
      </p:sp>
      <p:graphicFrame>
        <p:nvGraphicFramePr>
          <p:cNvPr id="54278" name="Object 10">
            <a:extLst>
              <a:ext uri="{FF2B5EF4-FFF2-40B4-BE49-F238E27FC236}">
                <a16:creationId xmlns:a16="http://schemas.microsoft.com/office/drawing/2014/main" id="{53F5DAE9-436C-4EC0-89CA-BD2C1C0E4D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2289175"/>
          <a:ext cx="944563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0" name="Equation" r:id="rId3" imgW="609336" imgH="190417" progId="Equation.3">
                  <p:embed/>
                </p:oleObj>
              </mc:Choice>
              <mc:Fallback>
                <p:oleObj name="Equation" r:id="rId3" imgW="609336" imgH="19041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289175"/>
                        <a:ext cx="944563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279" name="图片 9" descr="Image2.jpg">
            <a:extLst>
              <a:ext uri="{FF2B5EF4-FFF2-40B4-BE49-F238E27FC236}">
                <a16:creationId xmlns:a16="http://schemas.microsoft.com/office/drawing/2014/main" id="{E17D3911-5CEE-4912-B599-062D45F169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214438"/>
            <a:ext cx="5643562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AutoShape 25">
            <a:extLst>
              <a:ext uri="{FF2B5EF4-FFF2-40B4-BE49-F238E27FC236}">
                <a16:creationId xmlns:a16="http://schemas.microsoft.com/office/drawing/2014/main" id="{8F846B6F-0321-4589-98F0-36E6C6411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0" y="2071688"/>
            <a:ext cx="1189038" cy="576262"/>
          </a:xfrm>
          <a:prstGeom prst="wedgeRoundRectCallout">
            <a:avLst>
              <a:gd name="adj1" fmla="val -289816"/>
              <a:gd name="adj2" fmla="val 174510"/>
              <a:gd name="adj3" fmla="val 16667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4MHz   </a:t>
            </a:r>
          </a:p>
        </p:txBody>
      </p:sp>
      <p:sp>
        <p:nvSpPr>
          <p:cNvPr id="19" name="AutoShape 26">
            <a:extLst>
              <a:ext uri="{FF2B5EF4-FFF2-40B4-BE49-F238E27FC236}">
                <a16:creationId xmlns:a16="http://schemas.microsoft.com/office/drawing/2014/main" id="{FD842C7F-2102-4F57-9E28-5CFFCF301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25" y="285750"/>
            <a:ext cx="3143250" cy="647700"/>
          </a:xfrm>
          <a:prstGeom prst="wedgeRoundRectCallout">
            <a:avLst>
              <a:gd name="adj1" fmla="val -46754"/>
              <a:gd name="adj2" fmla="val 279841"/>
              <a:gd name="adj3" fmla="val 16667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 500kHz=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f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5</a:t>
            </a:r>
            <a:r>
              <a:rPr lang="zh-CN" altLang="en-US" sz="2400" dirty="0">
                <a:solidFill>
                  <a:srgbClr val="660066"/>
                </a:solidFill>
                <a:ea typeface="仿宋_GB2312" pitchFamily="49" charset="-122"/>
                <a:sym typeface="Symbol"/>
              </a:rPr>
              <a:t>  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4MHz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DFE6E23-A883-439C-B3D9-E3763A33C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063" y="4572000"/>
            <a:ext cx="1571625" cy="5572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+mj-lt"/>
                <a:ea typeface="仿宋_GB2312" pitchFamily="49" charset="-122"/>
                <a:cs typeface="+mj-cs"/>
              </a:rPr>
              <a:t> 旧</a:t>
            </a:r>
            <a:r>
              <a:rPr lang="en-US" altLang="zh-CN" dirty="0">
                <a:solidFill>
                  <a:srgbClr val="FF0000"/>
                </a:solidFill>
                <a:latin typeface="+mj-lt"/>
                <a:ea typeface="仿宋_GB2312" pitchFamily="49" charset="-122"/>
                <a:cs typeface="+mj-cs"/>
              </a:rPr>
              <a:t>P383</a:t>
            </a:r>
            <a:endParaRPr lang="zh-CN" altLang="en-US" dirty="0">
              <a:solidFill>
                <a:srgbClr val="FF0000"/>
              </a:solidFill>
              <a:latin typeface="+mj-lt"/>
              <a:ea typeface="仿宋_GB2312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7C8C22BB-DF52-46F9-9164-6CBBE1E69BF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7.4.2   </a:t>
            </a:r>
            <a:r>
              <a:rPr lang="zh-CN" altLang="en-US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锁相环路法（间接合成方法）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20">
                <a:extLst>
                  <a:ext uri="{FF2B5EF4-FFF2-40B4-BE49-F238E27FC236}">
                    <a16:creationId xmlns:a16="http://schemas.microsoft.com/office/drawing/2014/main" id="{6CBBDE0C-DBBC-497B-8232-42C2110216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12" y="667543"/>
                <a:ext cx="8999983" cy="95757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90000" tIns="46800" rIns="90000" bIns="46800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2400" dirty="0">
                    <a:solidFill>
                      <a:srgbClr val="660066"/>
                    </a:solidFill>
                    <a:latin typeface="+mn-lt"/>
                    <a:ea typeface="仿宋_GB2312" pitchFamily="49" charset="-122"/>
                  </a:rPr>
                  <a:t>晶振标准</a:t>
                </a:r>
                <a:r>
                  <a:rPr lang="en-US" altLang="zh-CN" sz="2400" i="1" dirty="0">
                    <a:solidFill>
                      <a:srgbClr val="660066"/>
                    </a:solidFill>
                    <a:latin typeface="+mn-lt"/>
                    <a:ea typeface="仿宋_GB2312" pitchFamily="49" charset="-122"/>
                  </a:rPr>
                  <a:t>f</a:t>
                </a:r>
                <a:r>
                  <a:rPr lang="en-US" altLang="zh-CN" sz="2400" baseline="-25000" dirty="0">
                    <a:solidFill>
                      <a:srgbClr val="660066"/>
                    </a:solidFill>
                    <a:latin typeface="+mn-lt"/>
                    <a:ea typeface="仿宋_GB2312" pitchFamily="49" charset="-122"/>
                  </a:rPr>
                  <a:t>0</a:t>
                </a:r>
                <a:r>
                  <a:rPr lang="zh-CN" altLang="en-US" sz="2400" dirty="0">
                    <a:solidFill>
                      <a:srgbClr val="660066"/>
                    </a:solidFill>
                    <a:latin typeface="+mn-lt"/>
                    <a:ea typeface="仿宋_GB2312" pitchFamily="49" charset="-122"/>
                  </a:rPr>
                  <a:t>经</a:t>
                </a:r>
                <a:r>
                  <a:rPr lang="en-US" altLang="zh-CN" sz="2400" dirty="0">
                    <a:solidFill>
                      <a:srgbClr val="660066"/>
                    </a:solidFill>
                    <a:latin typeface="+mn-lt"/>
                    <a:ea typeface="仿宋_GB2312" pitchFamily="49" charset="-122"/>
                  </a:rPr>
                  <a:t>10</a:t>
                </a:r>
                <a:r>
                  <a:rPr lang="zh-CN" altLang="en-US" sz="2400" dirty="0">
                    <a:solidFill>
                      <a:srgbClr val="660066"/>
                    </a:solidFill>
                    <a:latin typeface="+mn-lt"/>
                    <a:ea typeface="仿宋_GB2312" pitchFamily="49" charset="-122"/>
                  </a:rPr>
                  <a:t>分频，与</a:t>
                </a:r>
                <a:r>
                  <a:rPr lang="en-US" altLang="zh-CN" sz="2400" i="1" dirty="0">
                    <a:solidFill>
                      <a:srgbClr val="660066"/>
                    </a:solidFill>
                    <a:latin typeface="+mn-lt"/>
                    <a:ea typeface="仿宋_GB2312" pitchFamily="49" charset="-122"/>
                  </a:rPr>
                  <a:t>f</a:t>
                </a:r>
                <a:r>
                  <a:rPr lang="en-US" altLang="zh-CN" sz="2400" baseline="-25000" dirty="0">
                    <a:solidFill>
                      <a:srgbClr val="660066"/>
                    </a:solidFill>
                    <a:latin typeface="+mn-lt"/>
                    <a:ea typeface="仿宋_GB2312" pitchFamily="49" charset="-122"/>
                  </a:rPr>
                  <a:t>2</a:t>
                </a:r>
                <a:r>
                  <a:rPr lang="zh-CN" altLang="en-US" sz="2400" dirty="0">
                    <a:solidFill>
                      <a:srgbClr val="660066"/>
                    </a:solidFill>
                    <a:latin typeface="+mn-lt"/>
                    <a:ea typeface="仿宋_GB2312" pitchFamily="49" charset="-122"/>
                  </a:rPr>
                  <a:t>比较。锁相环（</a:t>
                </a:r>
                <a:r>
                  <a:rPr lang="en-US" altLang="zh-CN" sz="2400" dirty="0">
                    <a:solidFill>
                      <a:srgbClr val="660066"/>
                    </a:solidFill>
                    <a:latin typeface="+mn-lt"/>
                    <a:ea typeface="仿宋_GB2312" pitchFamily="49" charset="-122"/>
                  </a:rPr>
                  <a:t>2</a:t>
                </a:r>
                <a:r>
                  <a:rPr lang="zh-CN" altLang="en-US" sz="2400" dirty="0">
                    <a:solidFill>
                      <a:srgbClr val="660066"/>
                    </a:solidFill>
                    <a:latin typeface="+mn-lt"/>
                    <a:ea typeface="仿宋_GB2312" pitchFamily="49" charset="-122"/>
                  </a:rPr>
                  <a:t>）锁定时</a:t>
                </a:r>
                <a:r>
                  <a:rPr lang="en-US" altLang="zh-CN" sz="2400" dirty="0">
                    <a:solidFill>
                      <a:srgbClr val="660066"/>
                    </a:solidFill>
                    <a:latin typeface="+mn-lt"/>
                    <a:ea typeface="仿宋_GB2312" pitchFamily="49" charset="-122"/>
                  </a:rPr>
                  <a:t>: </a:t>
                </a:r>
                <a:r>
                  <a:rPr lang="en-US" altLang="zh-CN" sz="2400" i="1" dirty="0">
                    <a:solidFill>
                      <a:srgbClr val="660066"/>
                    </a:solidFill>
                    <a:latin typeface="+mn-lt"/>
                    <a:ea typeface="仿宋_GB2312" pitchFamily="49" charset="-122"/>
                  </a:rPr>
                  <a:t>f</a:t>
                </a:r>
                <a:r>
                  <a:rPr lang="en-US" altLang="zh-CN" sz="2400" baseline="-25000" dirty="0">
                    <a:solidFill>
                      <a:srgbClr val="660066"/>
                    </a:solidFill>
                    <a:latin typeface="+mn-lt"/>
                    <a:ea typeface="仿宋_GB2312" pitchFamily="49" charset="-122"/>
                  </a:rPr>
                  <a:t>2</a:t>
                </a:r>
                <a:r>
                  <a:rPr lang="en-US" altLang="zh-CN" sz="2400" dirty="0">
                    <a:solidFill>
                      <a:srgbClr val="660066"/>
                    </a:solidFill>
                    <a:latin typeface="+mn-lt"/>
                    <a:ea typeface="仿宋_GB2312" pitchFamily="49" charset="-122"/>
                  </a:rPr>
                  <a:t>=</a:t>
                </a:r>
                <a:r>
                  <a:rPr lang="en-US" altLang="zh-CN" sz="2400" i="1" dirty="0">
                    <a:solidFill>
                      <a:srgbClr val="660066"/>
                    </a:solidFill>
                    <a:latin typeface="+mn-lt"/>
                    <a:ea typeface="仿宋_GB2312" pitchFamily="49" charset="-122"/>
                  </a:rPr>
                  <a:t>f</a:t>
                </a:r>
                <a:r>
                  <a:rPr lang="en-US" altLang="zh-CN" sz="2400" baseline="-25000" dirty="0">
                    <a:solidFill>
                      <a:srgbClr val="660066"/>
                    </a:solidFill>
                    <a:latin typeface="+mn-lt"/>
                    <a:ea typeface="仿宋_GB2312" pitchFamily="49" charset="-122"/>
                  </a:rPr>
                  <a:t>1</a:t>
                </a:r>
              </a:p>
              <a:p>
                <a:pPr eaLnBrk="1" hangingPunct="1">
                  <a:defRPr/>
                </a:pPr>
                <a:r>
                  <a:rPr lang="en-US" altLang="zh-CN" sz="2400" dirty="0">
                    <a:solidFill>
                      <a:srgbClr val="660066"/>
                    </a:solidFill>
                    <a:latin typeface="+mn-lt"/>
                    <a:ea typeface="仿宋_GB2312" pitchFamily="49" charset="-122"/>
                  </a:rPr>
                  <a:t>∴ </a:t>
                </a:r>
                <a:r>
                  <a:rPr lang="en-US" altLang="zh-CN" sz="2400" i="1" dirty="0">
                    <a:solidFill>
                      <a:srgbClr val="660066"/>
                    </a:solidFill>
                    <a:latin typeface="+mn-lt"/>
                    <a:ea typeface="仿宋_GB2312" pitchFamily="49" charset="-122"/>
                  </a:rPr>
                  <a:t>f</a:t>
                </a:r>
                <a:r>
                  <a:rPr lang="en-US" altLang="zh-CN" sz="2400" baseline="-25000" dirty="0">
                    <a:solidFill>
                      <a:srgbClr val="660066"/>
                    </a:solidFill>
                    <a:latin typeface="+mn-lt"/>
                    <a:ea typeface="仿宋_GB2312" pitchFamily="49" charset="-122"/>
                  </a:rPr>
                  <a:t>5</a:t>
                </a:r>
                <a:r>
                  <a:rPr lang="zh-CN" altLang="en-US" sz="2400" dirty="0">
                    <a:solidFill>
                      <a:srgbClr val="660066"/>
                    </a:solidFill>
                    <a:latin typeface="+mn-lt"/>
                    <a:ea typeface="仿宋_GB2312" pitchFamily="49" charset="-122"/>
                  </a:rPr>
                  <a:t>输出频率为：</a:t>
                </a:r>
                <a:r>
                  <a:rPr lang="en-US" altLang="zh-CN" sz="2000" i="1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 f</a:t>
                </a:r>
                <a:r>
                  <a:rPr lang="en-US" altLang="zh-CN" sz="2000" baseline="-25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5 </a:t>
                </a:r>
                <a:r>
                  <a:rPr lang="en-US" altLang="zh-CN" sz="2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= </a:t>
                </a:r>
                <a:r>
                  <a:rPr lang="en-US" altLang="zh-CN" sz="2000" i="1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f</a:t>
                </a:r>
                <a:r>
                  <a:rPr lang="en-US" altLang="zh-CN" sz="2000" baseline="-25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2</a:t>
                </a:r>
                <a:r>
                  <a:rPr lang="en-US" altLang="zh-CN" sz="2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+ </a:t>
                </a:r>
                <a:r>
                  <a:rPr lang="en-US" altLang="zh-CN" sz="2000" i="1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f</a:t>
                </a:r>
                <a:r>
                  <a:rPr lang="en-US" altLang="zh-CN" sz="2000" baseline="-25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4</a:t>
                </a:r>
                <a:r>
                  <a:rPr lang="en-US" altLang="zh-CN" sz="2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 (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∵</a:t>
                </a:r>
                <a:r>
                  <a:rPr lang="en-US" altLang="zh-CN" sz="2000" i="1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 f</a:t>
                </a:r>
                <a:r>
                  <a:rPr lang="en-US" altLang="zh-CN" sz="2000" baseline="-25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2 </a:t>
                </a:r>
                <a:r>
                  <a:rPr lang="en-US" altLang="zh-CN" sz="2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= </a:t>
                </a:r>
                <a:r>
                  <a:rPr lang="en-US" altLang="zh-CN" sz="2000" i="1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f</a:t>
                </a:r>
                <a:r>
                  <a:rPr lang="en-US" altLang="zh-CN" sz="2000" baseline="-25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5</a:t>
                </a:r>
                <a:r>
                  <a:rPr lang="en-US" altLang="zh-CN" sz="2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 </a:t>
                </a:r>
                <a:r>
                  <a:rPr lang="en-US" altLang="zh-CN" sz="2000" dirty="0">
                    <a:solidFill>
                      <a:srgbClr val="0000FF"/>
                    </a:solidFill>
                    <a:ea typeface="仿宋_GB2312" panose="02010609030101010101" pitchFamily="49" charset="-122"/>
                    <a:sym typeface="Symbol" panose="05050102010706020507" pitchFamily="18" charset="2"/>
                  </a:rPr>
                  <a:t></a:t>
                </a:r>
                <a:r>
                  <a:rPr lang="en-US" altLang="zh-CN" sz="2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 </a:t>
                </a:r>
                <a:r>
                  <a:rPr lang="en-US" altLang="zh-CN" sz="2000" i="1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f</a:t>
                </a:r>
                <a:r>
                  <a:rPr lang="en-US" altLang="zh-CN" sz="2000" baseline="-25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4</a:t>
                </a:r>
                <a:r>
                  <a:rPr lang="en-US" altLang="zh-CN" sz="2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 </a:t>
                </a:r>
                <a:r>
                  <a:rPr lang="zh-CN" altLang="en-US" sz="2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差频</a:t>
                </a:r>
                <a:r>
                  <a:rPr lang="en-US" altLang="zh-CN" sz="2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)=</a:t>
                </a:r>
                <a:r>
                  <a:rPr lang="en-US" altLang="zh-CN" sz="2000" i="1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 f</a:t>
                </a:r>
                <a:r>
                  <a:rPr lang="en-US" altLang="zh-CN" sz="2000" baseline="-25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1</a:t>
                </a:r>
                <a:r>
                  <a:rPr lang="en-US" altLang="zh-CN" sz="2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+ </a:t>
                </a:r>
                <a:r>
                  <a:rPr lang="en-US" altLang="zh-CN" sz="2000" i="1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f</a:t>
                </a:r>
                <a:r>
                  <a:rPr lang="en-US" altLang="zh-CN" sz="2000" baseline="-25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4</a:t>
                </a:r>
                <a:r>
                  <a:rPr lang="en-US" altLang="zh-CN" sz="2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 (</a:t>
                </a:r>
                <a:r>
                  <a:rPr lang="en-US" altLang="zh-CN" sz="2000" i="1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f</a:t>
                </a:r>
                <a:r>
                  <a:rPr lang="en-US" altLang="zh-CN" sz="2000" baseline="-25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1 </a:t>
                </a:r>
                <a:r>
                  <a:rPr lang="en-US" altLang="zh-CN" sz="2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= </a:t>
                </a:r>
                <a:r>
                  <a:rPr lang="en-US" altLang="zh-CN" sz="2000" i="1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f</a:t>
                </a:r>
                <a:r>
                  <a:rPr lang="en-US" altLang="zh-CN" sz="2000" baseline="-25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2</a:t>
                </a:r>
                <a:r>
                  <a:rPr lang="en-US" altLang="zh-CN" sz="2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仿宋_GB2312" panose="02010609030101010101" pitchFamily="49" charset="-12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000" dirty="0">
                            <a:solidFill>
                              <a:srgbClr val="0000FF"/>
                            </a:solidFill>
                            <a:ea typeface="仿宋_GB2312" panose="02010609030101010101" pitchFamily="49" charset="-122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000" dirty="0">
                            <a:solidFill>
                              <a:srgbClr val="0000FF"/>
                            </a:solidFill>
                            <a:ea typeface="仿宋_GB2312" panose="02010609030101010101" pitchFamily="49" charset="-122"/>
                          </a:rPr>
                          <m:t>10</m:t>
                        </m:r>
                      </m:den>
                    </m:f>
                  </m:oMath>
                </a14:m>
                <a:r>
                  <a:rPr lang="zh-CN" altLang="en-US" sz="2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 </a:t>
                </a:r>
                <a:r>
                  <a:rPr lang="en-US" altLang="zh-CN" sz="2000" i="1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f</a:t>
                </a:r>
                <a:r>
                  <a:rPr lang="en-US" altLang="zh-CN" sz="2000" baseline="-25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0</a:t>
                </a:r>
                <a:r>
                  <a:rPr lang="en-US" altLang="zh-CN" sz="2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 + </a:t>
                </a:r>
                <a:r>
                  <a:rPr lang="en-US" altLang="zh-CN" sz="2000" i="1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f</a:t>
                </a:r>
                <a:r>
                  <a:rPr lang="en-US" altLang="zh-CN" sz="2000" baseline="-25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3 </a:t>
                </a:r>
                <a:endParaRPr lang="zh-CN" altLang="en-US" sz="2000" dirty="0">
                  <a:solidFill>
                    <a:srgbClr val="660066"/>
                  </a:solidFill>
                  <a:latin typeface="+mn-lt"/>
                  <a:ea typeface="仿宋_GB2312" pitchFamily="49" charset="-122"/>
                </a:endParaRPr>
              </a:p>
            </p:txBody>
          </p:sp>
        </mc:Choice>
        <mc:Fallback xmlns="">
          <p:sp>
            <p:nvSpPr>
              <p:cNvPr id="3" name="Text Box 20">
                <a:extLst>
                  <a:ext uri="{FF2B5EF4-FFF2-40B4-BE49-F238E27FC236}">
                    <a16:creationId xmlns:a16="http://schemas.microsoft.com/office/drawing/2014/main" id="{6CBBDE0C-DBBC-497B-8232-42C211021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12" y="667543"/>
                <a:ext cx="8999983" cy="957571"/>
              </a:xfrm>
              <a:prstGeom prst="rect">
                <a:avLst/>
              </a:prstGeom>
              <a:blipFill>
                <a:blip r:embed="rId2"/>
                <a:stretch>
                  <a:fillRect l="-1084" t="-7006" b="-7643"/>
                </a:stretch>
              </a:blip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26">
            <a:extLst>
              <a:ext uri="{FF2B5EF4-FFF2-40B4-BE49-F238E27FC236}">
                <a16:creationId xmlns:a16="http://schemas.microsoft.com/office/drawing/2014/main" id="{B8D61809-68DB-4372-88E0-841892442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3" y="1558925"/>
            <a:ext cx="8928100" cy="933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indent="628650" eaLnBrk="1" hangingPunct="1">
              <a:lnSpc>
                <a:spcPct val="115000"/>
              </a:lnSpc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由于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f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1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和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f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4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都是可变的，且与晶振具有同样的稳定度，所以 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f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5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是稳定度较高的可变频率。</a:t>
            </a:r>
          </a:p>
        </p:txBody>
      </p:sp>
      <p:sp>
        <p:nvSpPr>
          <p:cNvPr id="55303" name="Rectangle 3">
            <a:extLst>
              <a:ext uri="{FF2B5EF4-FFF2-40B4-BE49-F238E27FC236}">
                <a16:creationId xmlns:a16="http://schemas.microsoft.com/office/drawing/2014/main" id="{ECFF0CAD-32DE-4622-A5A8-5E6E81386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068948"/>
            <a:ext cx="7072312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000" dirty="0">
                <a:solidFill>
                  <a:srgbClr val="660066"/>
                </a:solidFill>
                <a:ea typeface="仿宋_GB2312" panose="02010609030101010101" pitchFamily="49" charset="-122"/>
              </a:rPr>
              <a:t>若：</a:t>
            </a:r>
            <a:r>
              <a:rPr lang="en-US" altLang="zh-CN" sz="2000" i="1" dirty="0">
                <a:solidFill>
                  <a:srgbClr val="660066"/>
                </a:solidFill>
                <a:ea typeface="仿宋_GB2312" panose="02010609030101010101" pitchFamily="49" charset="-122"/>
              </a:rPr>
              <a:t> f</a:t>
            </a:r>
            <a:r>
              <a:rPr lang="en-US" altLang="zh-CN" sz="2000" baseline="-25000" dirty="0">
                <a:solidFill>
                  <a:srgbClr val="660066"/>
                </a:solidFill>
                <a:ea typeface="仿宋_GB2312" panose="02010609030101010101" pitchFamily="49" charset="-122"/>
              </a:rPr>
              <a:t>3</a:t>
            </a:r>
            <a:r>
              <a:rPr lang="zh-CN" altLang="en-US" sz="2000" dirty="0">
                <a:solidFill>
                  <a:srgbClr val="660066"/>
                </a:solidFill>
                <a:ea typeface="仿宋_GB2312" panose="02010609030101010101" pitchFamily="49" charset="-122"/>
              </a:rPr>
              <a:t>从</a:t>
            </a:r>
            <a:r>
              <a:rPr lang="en-US" altLang="zh-CN" sz="2000" dirty="0">
                <a:solidFill>
                  <a:srgbClr val="660066"/>
                </a:solidFill>
                <a:ea typeface="仿宋_GB2312" panose="02010609030101010101" pitchFamily="49" charset="-122"/>
              </a:rPr>
              <a:t>4M</a:t>
            </a:r>
            <a:r>
              <a:rPr lang="zh-CN" altLang="en-US" sz="2000" dirty="0">
                <a:solidFill>
                  <a:srgbClr val="660066"/>
                </a:solidFill>
                <a:ea typeface="仿宋_GB2312" panose="02010609030101010101" pitchFamily="49" charset="-122"/>
              </a:rPr>
              <a:t>～</a:t>
            </a:r>
            <a:r>
              <a:rPr lang="en-US" altLang="zh-CN" sz="2000" dirty="0">
                <a:solidFill>
                  <a:srgbClr val="660066"/>
                </a:solidFill>
                <a:ea typeface="仿宋_GB2312" panose="02010609030101010101" pitchFamily="49" charset="-122"/>
              </a:rPr>
              <a:t>4.9M</a:t>
            </a:r>
            <a:r>
              <a:rPr lang="zh-CN" altLang="en-US" sz="2000" dirty="0">
                <a:solidFill>
                  <a:srgbClr val="660066"/>
                </a:solidFill>
                <a:ea typeface="仿宋_GB2312" panose="02010609030101010101" pitchFamily="49" charset="-122"/>
              </a:rPr>
              <a:t>（以</a:t>
            </a:r>
            <a:r>
              <a:rPr lang="en-US" altLang="zh-CN" sz="2000" dirty="0">
                <a:solidFill>
                  <a:srgbClr val="660066"/>
                </a:solidFill>
                <a:ea typeface="仿宋_GB2312" panose="02010609030101010101" pitchFamily="49" charset="-122"/>
              </a:rPr>
              <a:t>0.1MHz</a:t>
            </a:r>
            <a:r>
              <a:rPr lang="zh-CN" altLang="en-US" sz="2000" dirty="0">
                <a:solidFill>
                  <a:srgbClr val="660066"/>
                </a:solidFill>
                <a:ea typeface="仿宋_GB2312" panose="02010609030101010101" pitchFamily="49" charset="-122"/>
              </a:rPr>
              <a:t>步进），</a:t>
            </a:r>
            <a:endParaRPr lang="en-US" altLang="zh-CN" sz="2000" dirty="0">
              <a:solidFill>
                <a:srgbClr val="660066"/>
              </a:solidFill>
              <a:ea typeface="仿宋_GB2312" panose="02010609030101010101" pitchFamily="49" charset="-122"/>
            </a:endParaRPr>
          </a:p>
          <a:p>
            <a:pPr>
              <a:buFontTx/>
              <a:buNone/>
            </a:pPr>
            <a:r>
              <a:rPr lang="zh-CN" altLang="en-US" sz="2000" dirty="0">
                <a:solidFill>
                  <a:srgbClr val="660066"/>
                </a:solidFill>
                <a:ea typeface="仿宋_GB2312" panose="02010609030101010101" pitchFamily="49" charset="-122"/>
              </a:rPr>
              <a:t>则：</a:t>
            </a:r>
            <a:r>
              <a:rPr lang="en-US" altLang="zh-CN" sz="2000" i="1" dirty="0">
                <a:solidFill>
                  <a:srgbClr val="660066"/>
                </a:solidFill>
                <a:ea typeface="仿宋_GB2312" panose="02010609030101010101" pitchFamily="49" charset="-122"/>
              </a:rPr>
              <a:t>f</a:t>
            </a:r>
            <a:r>
              <a:rPr lang="en-US" altLang="zh-CN" sz="2000" baseline="-25000" dirty="0">
                <a:solidFill>
                  <a:srgbClr val="660066"/>
                </a:solidFill>
                <a:ea typeface="仿宋_GB2312" panose="02010609030101010101" pitchFamily="49" charset="-122"/>
              </a:rPr>
              <a:t>5</a:t>
            </a:r>
            <a:r>
              <a:rPr lang="en-US" altLang="zh-CN" sz="2000" dirty="0">
                <a:solidFill>
                  <a:srgbClr val="660066"/>
                </a:solidFill>
                <a:ea typeface="仿宋_GB2312" panose="02010609030101010101" pitchFamily="49" charset="-122"/>
              </a:rPr>
              <a:t>=4.5MHz</a:t>
            </a:r>
            <a:r>
              <a:rPr lang="zh-CN" altLang="en-US" sz="2000" dirty="0">
                <a:solidFill>
                  <a:srgbClr val="660066"/>
                </a:solidFill>
                <a:ea typeface="仿宋_GB2312" panose="02010609030101010101" pitchFamily="49" charset="-122"/>
              </a:rPr>
              <a:t>～</a:t>
            </a:r>
            <a:r>
              <a:rPr lang="en-US" altLang="zh-CN" sz="2000" dirty="0">
                <a:solidFill>
                  <a:srgbClr val="660066"/>
                </a:solidFill>
                <a:ea typeface="仿宋_GB2312" panose="02010609030101010101" pitchFamily="49" charset="-122"/>
              </a:rPr>
              <a:t>5.4MHz</a:t>
            </a:r>
          </a:p>
          <a:p>
            <a:pPr>
              <a:buFontTx/>
              <a:buNone/>
            </a:pPr>
            <a:r>
              <a:rPr lang="zh-CN" altLang="en-US" sz="2000" dirty="0">
                <a:solidFill>
                  <a:srgbClr val="660066"/>
                </a:solidFill>
                <a:ea typeface="仿宋_GB2312" panose="02010609030101010101" pitchFamily="49" charset="-122"/>
              </a:rPr>
              <a:t>同理：若</a:t>
            </a:r>
            <a:r>
              <a:rPr lang="en-US" altLang="zh-CN" sz="2000" i="1" dirty="0">
                <a:solidFill>
                  <a:srgbClr val="660066"/>
                </a:solidFill>
                <a:ea typeface="仿宋_GB2312" panose="02010609030101010101" pitchFamily="49" charset="-122"/>
              </a:rPr>
              <a:t>f</a:t>
            </a:r>
            <a:r>
              <a:rPr lang="en-US" altLang="zh-CN" sz="2000" baseline="-25000" dirty="0">
                <a:solidFill>
                  <a:srgbClr val="660066"/>
                </a:solidFill>
                <a:ea typeface="仿宋_GB2312" panose="02010609030101010101" pitchFamily="49" charset="-122"/>
              </a:rPr>
              <a:t>3</a:t>
            </a:r>
            <a:r>
              <a:rPr lang="zh-CN" altLang="en-US" sz="2000" dirty="0">
                <a:solidFill>
                  <a:srgbClr val="660066"/>
                </a:solidFill>
                <a:ea typeface="仿宋_GB2312" panose="02010609030101010101" pitchFamily="49" charset="-122"/>
              </a:rPr>
              <a:t>不变（</a:t>
            </a:r>
            <a:r>
              <a:rPr lang="en-US" altLang="zh-CN" sz="2000" dirty="0">
                <a:solidFill>
                  <a:srgbClr val="660066"/>
                </a:solidFill>
                <a:ea typeface="仿宋_GB2312" panose="02010609030101010101" pitchFamily="49" charset="-122"/>
              </a:rPr>
              <a:t>=4MHz</a:t>
            </a:r>
            <a:r>
              <a:rPr lang="zh-CN" altLang="en-US" sz="2000" dirty="0">
                <a:solidFill>
                  <a:srgbClr val="660066"/>
                </a:solidFill>
                <a:ea typeface="仿宋_GB2312" panose="02010609030101010101" pitchFamily="49" charset="-122"/>
              </a:rPr>
              <a:t>），</a:t>
            </a:r>
            <a:endParaRPr lang="en-US" altLang="zh-CN" sz="2000" dirty="0">
              <a:solidFill>
                <a:srgbClr val="660066"/>
              </a:solidFill>
              <a:ea typeface="仿宋_GB2312" panose="02010609030101010101" pitchFamily="49" charset="-122"/>
            </a:endParaRPr>
          </a:p>
          <a:p>
            <a:pPr>
              <a:buFontTx/>
              <a:buNone/>
            </a:pPr>
            <a:r>
              <a:rPr lang="en-US" altLang="zh-CN" sz="2000" i="1" dirty="0">
                <a:solidFill>
                  <a:srgbClr val="660066"/>
                </a:solidFill>
                <a:ea typeface="仿宋_GB2312" panose="02010609030101010101" pitchFamily="49" charset="-122"/>
              </a:rPr>
              <a:t>f</a:t>
            </a:r>
            <a:r>
              <a:rPr lang="en-US" altLang="zh-CN" sz="2000" baseline="-25000" dirty="0">
                <a:solidFill>
                  <a:srgbClr val="660066"/>
                </a:solidFill>
                <a:ea typeface="仿宋_GB2312" panose="02010609030101010101" pitchFamily="49" charset="-122"/>
              </a:rPr>
              <a:t>0</a:t>
            </a:r>
            <a:r>
              <a:rPr lang="zh-CN" altLang="en-US" sz="2000" dirty="0">
                <a:solidFill>
                  <a:srgbClr val="660066"/>
                </a:solidFill>
                <a:ea typeface="仿宋_GB2312" panose="02010609030101010101" pitchFamily="49" charset="-122"/>
              </a:rPr>
              <a:t>从</a:t>
            </a:r>
            <a:r>
              <a:rPr lang="en-US" altLang="zh-CN" sz="2000" dirty="0">
                <a:solidFill>
                  <a:srgbClr val="660066"/>
                </a:solidFill>
                <a:ea typeface="仿宋_GB2312" panose="02010609030101010101" pitchFamily="49" charset="-122"/>
              </a:rPr>
              <a:t>5.0M</a:t>
            </a:r>
            <a:r>
              <a:rPr lang="zh-CN" altLang="en-US" sz="2000" dirty="0">
                <a:solidFill>
                  <a:srgbClr val="660066"/>
                </a:solidFill>
                <a:ea typeface="仿宋_GB2312" panose="02010609030101010101" pitchFamily="49" charset="-122"/>
              </a:rPr>
              <a:t>～</a:t>
            </a:r>
            <a:r>
              <a:rPr lang="en-US" altLang="zh-CN" sz="2000" dirty="0">
                <a:solidFill>
                  <a:srgbClr val="660066"/>
                </a:solidFill>
                <a:ea typeface="仿宋_GB2312" panose="02010609030101010101" pitchFamily="49" charset="-122"/>
              </a:rPr>
              <a:t>5.9M</a:t>
            </a:r>
            <a:r>
              <a:rPr lang="zh-CN" altLang="en-US" sz="2000" dirty="0">
                <a:solidFill>
                  <a:srgbClr val="660066"/>
                </a:solidFill>
                <a:ea typeface="仿宋_GB2312" panose="02010609030101010101" pitchFamily="49" charset="-122"/>
              </a:rPr>
              <a:t>（以</a:t>
            </a:r>
            <a:r>
              <a:rPr lang="en-US" altLang="zh-CN" sz="2000" dirty="0">
                <a:solidFill>
                  <a:srgbClr val="660066"/>
                </a:solidFill>
                <a:ea typeface="仿宋_GB2312" panose="02010609030101010101" pitchFamily="49" charset="-122"/>
              </a:rPr>
              <a:t>0.1MHz</a:t>
            </a:r>
            <a:r>
              <a:rPr lang="zh-CN" altLang="en-US" sz="2000" dirty="0">
                <a:solidFill>
                  <a:srgbClr val="660066"/>
                </a:solidFill>
                <a:ea typeface="仿宋_GB2312" panose="02010609030101010101" pitchFamily="49" charset="-122"/>
              </a:rPr>
              <a:t>步进），</a:t>
            </a:r>
            <a:endParaRPr lang="en-US" altLang="zh-CN" sz="2000" dirty="0">
              <a:solidFill>
                <a:srgbClr val="660066"/>
              </a:solidFill>
              <a:ea typeface="仿宋_GB2312" panose="02010609030101010101" pitchFamily="49" charset="-122"/>
            </a:endParaRPr>
          </a:p>
          <a:p>
            <a:pPr>
              <a:buFontTx/>
              <a:buNone/>
            </a:pPr>
            <a:r>
              <a:rPr lang="zh-CN" altLang="en-US" sz="2000" dirty="0">
                <a:solidFill>
                  <a:srgbClr val="660066"/>
                </a:solidFill>
                <a:ea typeface="仿宋_GB2312" panose="02010609030101010101" pitchFamily="49" charset="-122"/>
              </a:rPr>
              <a:t>则：</a:t>
            </a:r>
            <a:r>
              <a:rPr lang="en-US" altLang="zh-CN" sz="2000" i="1" dirty="0">
                <a:solidFill>
                  <a:srgbClr val="660066"/>
                </a:solidFill>
                <a:ea typeface="仿宋_GB2312" panose="02010609030101010101" pitchFamily="49" charset="-122"/>
              </a:rPr>
              <a:t>f</a:t>
            </a:r>
            <a:r>
              <a:rPr lang="en-US" altLang="zh-CN" sz="2000" baseline="-25000" dirty="0">
                <a:solidFill>
                  <a:srgbClr val="660066"/>
                </a:solidFill>
                <a:ea typeface="仿宋_GB2312" panose="02010609030101010101" pitchFamily="49" charset="-122"/>
              </a:rPr>
              <a:t>5</a:t>
            </a:r>
            <a:r>
              <a:rPr lang="en-US" altLang="zh-CN" sz="2000" dirty="0">
                <a:solidFill>
                  <a:srgbClr val="660066"/>
                </a:solidFill>
                <a:ea typeface="仿宋_GB2312" panose="02010609030101010101" pitchFamily="49" charset="-122"/>
              </a:rPr>
              <a:t>=4.0+0.51=4.51MHz</a:t>
            </a:r>
            <a:r>
              <a:rPr lang="zh-CN" altLang="en-US" sz="2000" dirty="0">
                <a:solidFill>
                  <a:srgbClr val="660066"/>
                </a:solidFill>
                <a:ea typeface="仿宋_GB2312" panose="02010609030101010101" pitchFamily="49" charset="-122"/>
              </a:rPr>
              <a:t>～～</a:t>
            </a:r>
            <a:r>
              <a:rPr lang="en-US" altLang="zh-CN" sz="2000" i="1" dirty="0">
                <a:solidFill>
                  <a:srgbClr val="660066"/>
                </a:solidFill>
                <a:ea typeface="仿宋_GB2312" panose="02010609030101010101" pitchFamily="49" charset="-122"/>
              </a:rPr>
              <a:t>f</a:t>
            </a:r>
            <a:r>
              <a:rPr lang="en-US" altLang="zh-CN" sz="2000" baseline="-25000" dirty="0">
                <a:solidFill>
                  <a:srgbClr val="660066"/>
                </a:solidFill>
                <a:ea typeface="仿宋_GB2312" panose="02010609030101010101" pitchFamily="49" charset="-122"/>
              </a:rPr>
              <a:t>5</a:t>
            </a:r>
            <a:r>
              <a:rPr lang="en-US" altLang="zh-CN" sz="2000" dirty="0">
                <a:solidFill>
                  <a:srgbClr val="660066"/>
                </a:solidFill>
                <a:ea typeface="仿宋_GB2312" panose="02010609030101010101" pitchFamily="49" charset="-122"/>
              </a:rPr>
              <a:t>=4.0+0.59=4.59MHz</a:t>
            </a:r>
            <a:endParaRPr lang="zh-CN" altLang="en-US" sz="2000" dirty="0">
              <a:solidFill>
                <a:srgbClr val="660066"/>
              </a:solidFill>
              <a:ea typeface="仿宋_GB2312" panose="02010609030101010101" pitchFamily="49" charset="-12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5122125-EC91-4E7A-A9BD-CA1508103785}"/>
              </a:ext>
            </a:extLst>
          </p:cNvPr>
          <p:cNvSpPr txBox="1">
            <a:spLocks noChangeArrowheads="1"/>
          </p:cNvSpPr>
          <p:nvPr/>
        </p:nvSpPr>
        <p:spPr>
          <a:xfrm>
            <a:off x="142875" y="6000750"/>
            <a:ext cx="8786813" cy="714375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00FF"/>
                </a:solidFill>
                <a:latin typeface="+mn-lt"/>
                <a:ea typeface="仿宋_GB2312" pitchFamily="49" charset="-122"/>
              </a:rPr>
              <a:t>         </a:t>
            </a:r>
            <a:r>
              <a:rPr lang="zh-CN" altLang="en-US" sz="2000" kern="0" dirty="0">
                <a:solidFill>
                  <a:srgbClr val="0000FF"/>
                </a:solidFill>
                <a:latin typeface="+mn-lt"/>
                <a:ea typeface="仿宋_GB2312" pitchFamily="49" charset="-122"/>
              </a:rPr>
              <a:t>所以采用锁相环路可以得到大量稳定频率，与直接合成法相比，可节省许多混频器、滤波器，体积小，成本低。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C6C63355-3943-4A63-BBDD-4DA3D97BE4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8914" y="2383376"/>
                <a:ext cx="5875534" cy="19288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Tx/>
                  <a:buNone/>
                </a:pPr>
                <a:r>
                  <a:rPr lang="zh-CN" altLang="en-US" sz="2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例如：</a:t>
                </a:r>
                <a:r>
                  <a:rPr lang="en-US" altLang="zh-CN" sz="2000" i="1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 f</a:t>
                </a:r>
                <a:r>
                  <a:rPr lang="en-US" altLang="zh-CN" sz="2000" baseline="-25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3</a:t>
                </a:r>
                <a:r>
                  <a:rPr lang="en-US" altLang="zh-CN" sz="2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=4MHz ,  </a:t>
                </a:r>
                <a:r>
                  <a:rPr lang="zh-CN" altLang="en-US" sz="2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 </a:t>
                </a:r>
                <a:r>
                  <a:rPr lang="en-US" altLang="zh-CN" sz="2000" i="1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f</a:t>
                </a:r>
                <a:r>
                  <a:rPr lang="en-US" altLang="zh-CN" sz="2000" baseline="-25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0</a:t>
                </a:r>
                <a:r>
                  <a:rPr lang="en-US" altLang="zh-CN" sz="2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=5MHz</a:t>
                </a:r>
                <a:r>
                  <a:rPr lang="zh-CN" altLang="en-US" sz="2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时，</a:t>
                </a:r>
                <a:r>
                  <a:rPr lang="en-US" altLang="zh-CN" sz="2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 </a:t>
                </a:r>
              </a:p>
              <a:p>
                <a:pPr>
                  <a:buFontTx/>
                  <a:buNone/>
                </a:pPr>
                <a:r>
                  <a:rPr lang="zh-CN" altLang="en-US" sz="2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则：</a:t>
                </a:r>
                <a:r>
                  <a:rPr lang="en-US" altLang="zh-CN" sz="2000" i="1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f</a:t>
                </a:r>
                <a:r>
                  <a:rPr lang="en-US" altLang="zh-CN" sz="2000" baseline="-25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5 </a:t>
                </a:r>
                <a:r>
                  <a:rPr lang="en-US" altLang="zh-CN" sz="2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= </a:t>
                </a:r>
                <a:r>
                  <a:rPr lang="en-US" altLang="zh-CN" sz="2000" i="1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f</a:t>
                </a:r>
                <a:r>
                  <a:rPr lang="en-US" altLang="zh-CN" sz="2000" baseline="-25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1 </a:t>
                </a:r>
                <a:r>
                  <a:rPr lang="en-US" altLang="zh-CN" sz="2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+ </a:t>
                </a:r>
                <a:r>
                  <a:rPr lang="en-US" altLang="zh-CN" sz="2000" i="1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f</a:t>
                </a:r>
                <a:r>
                  <a:rPr lang="en-US" altLang="zh-CN" sz="2000" baseline="-25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4</a:t>
                </a:r>
                <a:r>
                  <a:rPr lang="en-US" altLang="zh-CN" sz="2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仿宋_GB2312" panose="02010609030101010101" pitchFamily="49" charset="-12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000" dirty="0">
                            <a:solidFill>
                              <a:srgbClr val="0000FF"/>
                            </a:solidFill>
                            <a:ea typeface="仿宋_GB2312" panose="02010609030101010101" pitchFamily="49" charset="-122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000" dirty="0">
                            <a:solidFill>
                              <a:srgbClr val="0000FF"/>
                            </a:solidFill>
                            <a:ea typeface="仿宋_GB2312" panose="02010609030101010101" pitchFamily="49" charset="-122"/>
                          </a:rPr>
                          <m:t>10</m:t>
                        </m:r>
                      </m:den>
                    </m:f>
                  </m:oMath>
                </a14:m>
                <a:r>
                  <a:rPr lang="zh-CN" altLang="en-US" sz="2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 </a:t>
                </a:r>
                <a:r>
                  <a:rPr lang="en-US" altLang="zh-CN" sz="2000" i="1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f</a:t>
                </a:r>
                <a:r>
                  <a:rPr lang="en-US" altLang="zh-CN" sz="2000" baseline="-25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0</a:t>
                </a:r>
                <a:r>
                  <a:rPr lang="en-US" altLang="zh-CN" sz="2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 + </a:t>
                </a:r>
                <a:r>
                  <a:rPr lang="en-US" altLang="zh-CN" sz="2000" i="1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f</a:t>
                </a:r>
                <a:r>
                  <a:rPr lang="en-US" altLang="zh-CN" sz="2000" baseline="-25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3 </a:t>
                </a:r>
                <a:r>
                  <a:rPr lang="en-US" altLang="zh-CN" sz="2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= 0.5+4.0</a:t>
                </a:r>
                <a:r>
                  <a:rPr lang="en-US" altLang="zh-CN" sz="2000" baseline="-25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 </a:t>
                </a:r>
                <a:r>
                  <a:rPr lang="en-US" altLang="zh-CN" sz="2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= 4.5MHz</a:t>
                </a:r>
              </a:p>
              <a:p>
                <a:pPr>
                  <a:buFontTx/>
                  <a:buNone/>
                </a:pPr>
                <a:r>
                  <a:rPr lang="en-US" altLang="zh-CN" sz="2000" i="1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f</a:t>
                </a:r>
                <a:r>
                  <a:rPr lang="en-US" altLang="zh-CN" sz="2000" baseline="-25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3</a:t>
                </a:r>
                <a:r>
                  <a:rPr lang="en-US" altLang="zh-CN" sz="2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=4.1MHz ,  </a:t>
                </a:r>
                <a:r>
                  <a:rPr lang="zh-CN" altLang="en-US" sz="2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 </a:t>
                </a:r>
                <a:r>
                  <a:rPr lang="en-US" altLang="zh-CN" sz="2000" i="1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f</a:t>
                </a:r>
                <a:r>
                  <a:rPr lang="en-US" altLang="zh-CN" sz="2000" baseline="-25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0</a:t>
                </a:r>
                <a:r>
                  <a:rPr lang="en-US" altLang="zh-CN" sz="2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=5MHz</a:t>
                </a:r>
                <a:r>
                  <a:rPr lang="zh-CN" altLang="en-US" sz="2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时，</a:t>
                </a:r>
                <a:r>
                  <a:rPr lang="en-US" altLang="zh-CN" sz="2000" i="1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 f</a:t>
                </a:r>
                <a:r>
                  <a:rPr lang="en-US" altLang="zh-CN" sz="2000" baseline="-25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5 </a:t>
                </a:r>
                <a:r>
                  <a:rPr lang="en-US" altLang="zh-CN" sz="2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= 0.5+4.1</a:t>
                </a:r>
                <a:r>
                  <a:rPr lang="en-US" altLang="zh-CN" sz="2000" baseline="-25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 </a:t>
                </a:r>
                <a:r>
                  <a:rPr lang="en-US" altLang="zh-CN" sz="2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= 4.6MHz</a:t>
                </a:r>
              </a:p>
              <a:p>
                <a:pPr>
                  <a:buFontTx/>
                  <a:buNone/>
                </a:pPr>
                <a:r>
                  <a:rPr lang="en-US" altLang="zh-CN" sz="2000" i="1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f</a:t>
                </a:r>
                <a:r>
                  <a:rPr lang="en-US" altLang="zh-CN" sz="2000" baseline="-25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3</a:t>
                </a:r>
                <a:r>
                  <a:rPr lang="en-US" altLang="zh-CN" sz="2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=4.2MHz ,  </a:t>
                </a:r>
                <a:r>
                  <a:rPr lang="zh-CN" altLang="en-US" sz="2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 </a:t>
                </a:r>
                <a:r>
                  <a:rPr lang="en-US" altLang="zh-CN" sz="2000" i="1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f</a:t>
                </a:r>
                <a:r>
                  <a:rPr lang="en-US" altLang="zh-CN" sz="2000" baseline="-25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0</a:t>
                </a:r>
                <a:r>
                  <a:rPr lang="en-US" altLang="zh-CN" sz="2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=5MHz</a:t>
                </a:r>
                <a:r>
                  <a:rPr lang="zh-CN" altLang="en-US" sz="2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时，</a:t>
                </a:r>
                <a:r>
                  <a:rPr lang="en-US" altLang="zh-CN" sz="2000" i="1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 f</a:t>
                </a:r>
                <a:r>
                  <a:rPr lang="en-US" altLang="zh-CN" sz="2000" baseline="-25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5 </a:t>
                </a:r>
                <a:r>
                  <a:rPr lang="en-US" altLang="zh-CN" sz="2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= 0.5+4.2</a:t>
                </a:r>
                <a:r>
                  <a:rPr lang="en-US" altLang="zh-CN" sz="2000" baseline="-25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 </a:t>
                </a:r>
                <a:r>
                  <a:rPr lang="en-US" altLang="zh-CN" sz="2000" dirty="0">
                    <a:solidFill>
                      <a:srgbClr val="0000FF"/>
                    </a:solidFill>
                    <a:ea typeface="仿宋_GB2312" panose="02010609030101010101" pitchFamily="49" charset="-122"/>
                  </a:rPr>
                  <a:t>= 4.7MHz</a:t>
                </a: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C6C63355-3943-4A63-BBDD-4DA3D97BE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28914" y="2383376"/>
                <a:ext cx="5875534" cy="1928813"/>
              </a:xfrm>
              <a:prstGeom prst="rect">
                <a:avLst/>
              </a:prstGeom>
              <a:blipFill>
                <a:blip r:embed="rId3"/>
                <a:stretch>
                  <a:fillRect l="-1142" t="-25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图片 2">
            <a:extLst>
              <a:ext uri="{FF2B5EF4-FFF2-40B4-BE49-F238E27FC236}">
                <a16:creationId xmlns:a16="http://schemas.microsoft.com/office/drawing/2014/main" id="{C0964E98-69E4-4734-9A2A-4F3EFEC9B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533525"/>
            <a:ext cx="4535488" cy="357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3" name="Rectangle 2">
            <a:extLst>
              <a:ext uri="{FF2B5EF4-FFF2-40B4-BE49-F238E27FC236}">
                <a16:creationId xmlns:a16="http://schemas.microsoft.com/office/drawing/2014/main" id="{2402D39B-D92C-4B79-8240-D6A1F80CF76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7.4.3   </a:t>
            </a:r>
            <a:r>
              <a:rPr lang="zh-CN" altLang="en-US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数字锁相式频率合成器</a:t>
            </a:r>
          </a:p>
        </p:txBody>
      </p:sp>
      <p:sp>
        <p:nvSpPr>
          <p:cNvPr id="56324" name="Text Box 5">
            <a:extLst>
              <a:ext uri="{FF2B5EF4-FFF2-40B4-BE49-F238E27FC236}">
                <a16:creationId xmlns:a16="http://schemas.microsoft.com/office/drawing/2014/main" id="{9F645477-DFB9-45CE-B723-B0E73B1F6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928688"/>
            <a:ext cx="885825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indent="6286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ea typeface="仿宋_GB2312" panose="02010609030101010101" pitchFamily="49" charset="-122"/>
              </a:rPr>
              <a:t>数字锁相式频率合成器</a:t>
            </a:r>
            <a:r>
              <a:rPr lang="zh-CN" altLang="en-US" sz="2400" dirty="0">
                <a:solidFill>
                  <a:srgbClr val="660066"/>
                </a:solidFill>
                <a:ea typeface="仿宋_GB2312" panose="02010609030101010101" pitchFamily="49" charset="-122"/>
              </a:rPr>
              <a:t>的</a:t>
            </a:r>
            <a:r>
              <a:rPr lang="zh-CN" altLang="en-US" sz="2400" dirty="0">
                <a:solidFill>
                  <a:srgbClr val="660066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结构是在锁相环路中插入一个可变分频器。</a:t>
            </a:r>
            <a:endParaRPr lang="en-US" altLang="zh-CN" sz="2400" dirty="0">
              <a:solidFill>
                <a:srgbClr val="660066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ECF70D0C-6F70-4412-8ABB-4774E90F6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" y="5346700"/>
            <a:ext cx="8429625" cy="4814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15000"/>
              </a:lnSpc>
              <a:defRPr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   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相应的把采用模拟电路组成的锁相环路，称为模拟锁相环。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6E81D03-9C7B-42BE-998E-C7E6A26E6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188" y="1485900"/>
            <a:ext cx="3738140" cy="5572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+mj-lt"/>
                <a:ea typeface="仿宋_GB2312" pitchFamily="49" charset="-122"/>
                <a:cs typeface="+mj-cs"/>
              </a:rPr>
              <a:t> </a:t>
            </a:r>
            <a:r>
              <a:rPr lang="en-US" altLang="zh-CN" sz="2800" b="1" kern="0" dirty="0">
                <a:solidFill>
                  <a:srgbClr val="00B050"/>
                </a:solidFill>
                <a:latin typeface="+mn-lt"/>
                <a:ea typeface="仿宋_GB2312" pitchFamily="49" charset="-122"/>
              </a:rPr>
              <a:t>P302    </a:t>
            </a:r>
            <a:r>
              <a:rPr lang="en-US" altLang="zh-CN" dirty="0">
                <a:solidFill>
                  <a:srgbClr val="FF0000"/>
                </a:solidFill>
                <a:latin typeface="+mj-lt"/>
                <a:ea typeface="仿宋_GB2312" pitchFamily="49" charset="-122"/>
                <a:cs typeface="+mj-cs"/>
              </a:rPr>
              <a:t>P322     </a:t>
            </a:r>
            <a:r>
              <a:rPr lang="en-US" altLang="zh-CN" dirty="0">
                <a:solidFill>
                  <a:srgbClr val="0000FF"/>
                </a:solidFill>
                <a:latin typeface="+mj-lt"/>
                <a:ea typeface="仿宋_GB2312" pitchFamily="49" charset="-122"/>
                <a:cs typeface="+mj-cs"/>
              </a:rPr>
              <a:t>P331 </a:t>
            </a:r>
            <a:r>
              <a:rPr lang="en-US" altLang="zh-CN" dirty="0">
                <a:solidFill>
                  <a:srgbClr val="FF0000"/>
                </a:solidFill>
                <a:latin typeface="+mj-lt"/>
                <a:ea typeface="仿宋_GB2312" pitchFamily="49" charset="-122"/>
                <a:cs typeface="+mj-cs"/>
              </a:rPr>
              <a:t> </a:t>
            </a:r>
            <a:endParaRPr lang="zh-CN" altLang="en-US" dirty="0">
              <a:solidFill>
                <a:srgbClr val="FF0000"/>
              </a:solidFill>
              <a:latin typeface="+mj-lt"/>
              <a:ea typeface="仿宋_GB2312" pitchFamily="49" charset="-122"/>
              <a:cs typeface="+mj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27F306E-83A8-420C-8FD6-4FA44EEA0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0463" y="3043238"/>
            <a:ext cx="719137" cy="5572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+mj-lt"/>
                <a:ea typeface="仿宋_GB2312" pitchFamily="49" charset="-122"/>
                <a:cs typeface="+mj-cs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+mj-lt"/>
                <a:ea typeface="仿宋_GB2312" pitchFamily="49" charset="-122"/>
                <a:cs typeface="+mj-cs"/>
              </a:rPr>
              <a:t>f</a:t>
            </a:r>
            <a:r>
              <a:rPr lang="en-US" altLang="zh-CN" baseline="-25000" dirty="0">
                <a:solidFill>
                  <a:srgbClr val="FF0000"/>
                </a:solidFill>
                <a:latin typeface="+mj-lt"/>
                <a:ea typeface="仿宋_GB2312" pitchFamily="49" charset="-122"/>
                <a:cs typeface="+mj-cs"/>
              </a:rPr>
              <a:t>R</a:t>
            </a:r>
            <a:endParaRPr lang="zh-CN" altLang="en-US" dirty="0">
              <a:solidFill>
                <a:srgbClr val="FF0000"/>
              </a:solidFill>
              <a:latin typeface="+mj-lt"/>
              <a:ea typeface="仿宋_GB2312" pitchFamily="49" charset="-122"/>
              <a:cs typeface="+mj-cs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BA8CA65-9B19-4D3D-9336-4BA1080D0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585913"/>
            <a:ext cx="719137" cy="5572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+mj-lt"/>
                <a:ea typeface="仿宋_GB2312" pitchFamily="49" charset="-122"/>
                <a:cs typeface="+mj-cs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+mj-lt"/>
                <a:ea typeface="仿宋_GB2312" pitchFamily="49" charset="-122"/>
                <a:cs typeface="+mj-cs"/>
              </a:rPr>
              <a:t>f</a:t>
            </a:r>
            <a:r>
              <a:rPr lang="en-US" altLang="zh-CN" baseline="-25000" dirty="0">
                <a:solidFill>
                  <a:srgbClr val="FF0000"/>
                </a:solidFill>
                <a:latin typeface="+mj-lt"/>
                <a:ea typeface="仿宋_GB2312" pitchFamily="49" charset="-122"/>
                <a:cs typeface="+mj-cs"/>
              </a:rPr>
              <a:t>o</a:t>
            </a:r>
            <a:endParaRPr lang="zh-CN" altLang="en-US" dirty="0">
              <a:solidFill>
                <a:srgbClr val="FF0000"/>
              </a:solidFill>
              <a:latin typeface="+mj-lt"/>
              <a:ea typeface="仿宋_GB2312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ADAF025F-874F-4382-BF3D-91675ACCE7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7.4.3   </a:t>
            </a:r>
            <a:r>
              <a:rPr lang="zh-CN" altLang="en-US" sz="2800" b="1" dirty="0">
                <a:solidFill>
                  <a:srgbClr val="0000FF"/>
                </a:solidFill>
                <a:ea typeface="仿宋_GB2312" panose="02010609030101010101" pitchFamily="49" charset="-122"/>
              </a:rPr>
              <a:t>数字锁相式频率合成器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347" name="Object 2">
                <a:extLst>
                  <a:ext uri="{FF2B5EF4-FFF2-40B4-BE49-F238E27FC236}">
                    <a16:creationId xmlns:a16="http://schemas.microsoft.com/office/drawing/2014/main" id="{7679AF35-BC99-4FAA-963B-331226178758}"/>
                  </a:ext>
                </a:extLst>
              </p:cNvPr>
              <p:cNvSpPr txBox="1"/>
              <p:nvPr/>
            </p:nvSpPr>
            <p:spPr bwMode="auto">
              <a:xfrm>
                <a:off x="1979613" y="1052513"/>
                <a:ext cx="1946275" cy="10191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347" name="Object 2">
                <a:extLst>
                  <a:ext uri="{FF2B5EF4-FFF2-40B4-BE49-F238E27FC236}">
                    <a16:creationId xmlns:a16="http://schemas.microsoft.com/office/drawing/2014/main" id="{7679AF35-BC99-4FAA-963B-331226178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9613" y="1052513"/>
                <a:ext cx="1946275" cy="10191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10">
            <a:extLst>
              <a:ext uri="{FF2B5EF4-FFF2-40B4-BE49-F238E27FC236}">
                <a16:creationId xmlns:a16="http://schemas.microsoft.com/office/drawing/2014/main" id="{B3AEC41C-EC35-4D5B-85A4-69834958F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55568"/>
            <a:ext cx="9072563" cy="147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indent="628650" eaLnBrk="1" hangingPunct="1">
              <a:lnSpc>
                <a:spcPct val="125000"/>
              </a:lnSpc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数字式频率合成器利于集成化，环路相当于一个窄带跟踪滤波器，抑制干扰能力强，节省大量滤波器，在通信设备中应用极广泛。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88B2DD7-61D6-4621-9422-DE85A223A2CC}"/>
              </a:ext>
            </a:extLst>
          </p:cNvPr>
          <p:cNvSpPr txBox="1">
            <a:spLocks noChangeArrowheads="1"/>
          </p:cNvSpPr>
          <p:nvPr/>
        </p:nvSpPr>
        <p:spPr>
          <a:xfrm>
            <a:off x="357188" y="591556"/>
            <a:ext cx="7620000" cy="9398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参考信号 </a:t>
            </a:r>
            <a:r>
              <a:rPr lang="en-US" altLang="zh-CN" sz="2400" i="1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f</a:t>
            </a:r>
            <a:r>
              <a:rPr lang="en-US" altLang="zh-CN" sz="2400" kern="0" baseline="-25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R 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由高稳定度晶振经参考分频后获得。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当锁定时：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A89A61E-A00D-4BFA-9951-0B5C490E7933}"/>
              </a:ext>
            </a:extLst>
          </p:cNvPr>
          <p:cNvSpPr txBox="1">
            <a:spLocks noChangeArrowheads="1"/>
          </p:cNvSpPr>
          <p:nvPr/>
        </p:nvSpPr>
        <p:spPr>
          <a:xfrm>
            <a:off x="467544" y="2158143"/>
            <a:ext cx="7620000" cy="157162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∴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VCO 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的输出频率是 </a:t>
            </a:r>
            <a:r>
              <a:rPr lang="en-US" altLang="zh-CN" sz="2400" i="1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f</a:t>
            </a:r>
            <a:r>
              <a:rPr lang="en-US" altLang="zh-CN" sz="2400" kern="0" baseline="-25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o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=</a:t>
            </a:r>
            <a:r>
              <a:rPr lang="en-US" altLang="zh-CN" sz="2400" i="1" kern="0" dirty="0" err="1">
                <a:solidFill>
                  <a:srgbClr val="660066"/>
                </a:solidFill>
                <a:latin typeface="+mn-lt"/>
                <a:ea typeface="仿宋_GB2312" pitchFamily="49" charset="-122"/>
              </a:rPr>
              <a:t>N</a:t>
            </a:r>
            <a:r>
              <a:rPr lang="en-US" altLang="zh-CN" sz="2400" kern="0" dirty="0" err="1">
                <a:solidFill>
                  <a:srgbClr val="660066"/>
                </a:solidFill>
                <a:latin typeface="+mn-lt"/>
                <a:ea typeface="仿宋_GB2312" pitchFamily="49" charset="-122"/>
              </a:rPr>
              <a:t>·</a:t>
            </a:r>
            <a:r>
              <a:rPr lang="en-US" altLang="zh-CN" sz="2400" i="1" kern="0" dirty="0" err="1">
                <a:solidFill>
                  <a:srgbClr val="660066"/>
                </a:solidFill>
                <a:latin typeface="+mn-lt"/>
                <a:ea typeface="仿宋_GB2312" pitchFamily="49" charset="-122"/>
              </a:rPr>
              <a:t>f</a:t>
            </a:r>
            <a:r>
              <a:rPr lang="en-US" altLang="zh-CN" sz="2400" kern="0" baseline="-25000" dirty="0" err="1">
                <a:solidFill>
                  <a:srgbClr val="660066"/>
                </a:solidFill>
                <a:latin typeface="+mn-lt"/>
                <a:ea typeface="仿宋_GB2312" pitchFamily="49" charset="-122"/>
              </a:rPr>
              <a:t>R</a:t>
            </a:r>
            <a:endParaRPr lang="en-US" altLang="zh-CN" sz="2400" kern="0" baseline="-25000" dirty="0">
              <a:solidFill>
                <a:srgbClr val="660066"/>
              </a:solidFill>
              <a:latin typeface="+mn-lt"/>
              <a:ea typeface="仿宋_GB2312" pitchFamily="49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通过频率选择开关选择 </a:t>
            </a:r>
            <a:r>
              <a:rPr lang="en-US" altLang="zh-CN" sz="2400" i="1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N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=30000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～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39999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，</a:t>
            </a:r>
            <a:r>
              <a:rPr lang="en-US" altLang="zh-CN" sz="2400" i="1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f</a:t>
            </a:r>
            <a:r>
              <a:rPr lang="en-US" altLang="zh-CN" sz="2400" kern="0" baseline="-2500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R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=0.1MHz</a:t>
            </a:r>
            <a:endParaRPr lang="zh-CN" altLang="en-US" sz="2400" kern="0" dirty="0">
              <a:solidFill>
                <a:srgbClr val="660066"/>
              </a:solidFill>
              <a:latin typeface="+mn-lt"/>
              <a:ea typeface="仿宋_GB2312" pitchFamily="49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VCO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_GB2312" pitchFamily="49" charset="-122"/>
              </a:rPr>
              <a:t>的输出 </a:t>
            </a:r>
            <a:r>
              <a:rPr lang="en-US" altLang="zh-CN" sz="2400" i="1" kern="0" dirty="0">
                <a:solidFill>
                  <a:srgbClr val="660066"/>
                </a:solidFill>
                <a:ea typeface="仿宋_GB2312" pitchFamily="49" charset="-122"/>
              </a:rPr>
              <a:t>f</a:t>
            </a:r>
            <a:r>
              <a:rPr lang="en-US" altLang="zh-CN" sz="2400" kern="0" baseline="-25000" dirty="0">
                <a:solidFill>
                  <a:srgbClr val="660066"/>
                </a:solidFill>
                <a:ea typeface="仿宋_GB2312" pitchFamily="49" charset="-122"/>
              </a:rPr>
              <a:t>o</a:t>
            </a:r>
            <a:r>
              <a:rPr lang="en-US" altLang="zh-CN" sz="2400" kern="0" dirty="0">
                <a:solidFill>
                  <a:srgbClr val="660066"/>
                </a:solidFill>
                <a:ea typeface="仿宋_GB2312" pitchFamily="49" charset="-122"/>
              </a:rPr>
              <a:t>= (30000</a:t>
            </a:r>
            <a:r>
              <a:rPr lang="zh-CN" altLang="en-US" sz="2400" kern="0" dirty="0">
                <a:solidFill>
                  <a:srgbClr val="660066"/>
                </a:solidFill>
                <a:ea typeface="仿宋_GB2312" pitchFamily="49" charset="-122"/>
              </a:rPr>
              <a:t>～</a:t>
            </a:r>
            <a:r>
              <a:rPr lang="en-US" altLang="zh-CN" sz="2400" kern="0" dirty="0">
                <a:solidFill>
                  <a:srgbClr val="660066"/>
                </a:solidFill>
                <a:ea typeface="仿宋_GB2312" pitchFamily="49" charset="-122"/>
              </a:rPr>
              <a:t>39999)</a:t>
            </a:r>
            <a:r>
              <a:rPr lang="en-US" altLang="zh-CN" sz="2400" kern="0" dirty="0">
                <a:solidFill>
                  <a:srgbClr val="660066"/>
                </a:solidFill>
                <a:ea typeface="仿宋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400" i="1" kern="0" dirty="0">
                <a:solidFill>
                  <a:srgbClr val="660066"/>
                </a:solidFill>
                <a:ea typeface="仿宋_GB2312" pitchFamily="49" charset="-122"/>
              </a:rPr>
              <a:t> f</a:t>
            </a:r>
            <a:r>
              <a:rPr lang="en-US" altLang="zh-CN" sz="2400" kern="0" baseline="-25000" dirty="0">
                <a:solidFill>
                  <a:srgbClr val="660066"/>
                </a:solidFill>
                <a:ea typeface="仿宋_GB2312" pitchFamily="49" charset="-122"/>
              </a:rPr>
              <a:t>R</a:t>
            </a:r>
            <a:endParaRPr lang="zh-CN" altLang="en-US" sz="2400" kern="0" dirty="0">
              <a:solidFill>
                <a:srgbClr val="660066"/>
              </a:solidFill>
              <a:latin typeface="+mn-lt"/>
              <a:ea typeface="仿宋_GB2312" pitchFamily="49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FCCA38B-36B5-4CF6-A092-40BB1AA0183B}"/>
              </a:ext>
            </a:extLst>
          </p:cNvPr>
          <p:cNvSpPr txBox="1">
            <a:spLocks noChangeArrowheads="1"/>
          </p:cNvSpPr>
          <p:nvPr/>
        </p:nvSpPr>
        <p:spPr>
          <a:xfrm>
            <a:off x="214313" y="3643313"/>
            <a:ext cx="8858250" cy="1000125"/>
          </a:xfrm>
          <a:prstGeom prst="rect">
            <a:avLst/>
          </a:prstGeom>
        </p:spPr>
        <p:txBody>
          <a:bodyPr/>
          <a:lstStyle/>
          <a:p>
            <a:pPr indent="62865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0000FF"/>
                </a:solidFill>
                <a:latin typeface="+mn-lt"/>
                <a:ea typeface="仿宋_GB2312" pitchFamily="49" charset="-122"/>
              </a:rPr>
              <a:t>可见，数字式频率合成器可通过改变分频器，提供间隔小的大量离散频率。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图片 2">
            <a:extLst>
              <a:ext uri="{FF2B5EF4-FFF2-40B4-BE49-F238E27FC236}">
                <a16:creationId xmlns:a16="http://schemas.microsoft.com/office/drawing/2014/main" id="{C14E7AB3-9C2E-4807-BBD1-A2099977F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2575"/>
            <a:ext cx="6286500" cy="349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Rectangle 2">
            <a:extLst>
              <a:ext uri="{FF2B5EF4-FFF2-40B4-BE49-F238E27FC236}">
                <a16:creationId xmlns:a16="http://schemas.microsoft.com/office/drawing/2014/main" id="{61114F1D-5ACA-4988-AC1A-5A0144FB524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7.4.3 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数字锁相式频率合成器</a:t>
            </a:r>
          </a:p>
        </p:txBody>
      </p:sp>
      <p:sp>
        <p:nvSpPr>
          <p:cNvPr id="58372" name="Text Box 7">
            <a:extLst>
              <a:ext uri="{FF2B5EF4-FFF2-40B4-BE49-F238E27FC236}">
                <a16:creationId xmlns:a16="http://schemas.microsoft.com/office/drawing/2014/main" id="{B182D637-C977-4748-94ED-FF5015FD3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6113"/>
            <a:ext cx="9144000" cy="93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1.  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单环数字式频率合成器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采用单个数字环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, 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选择好 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N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,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就可得到所需频率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和间隔频率</a:t>
            </a:r>
            <a:r>
              <a:rPr lang="el-GR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。</a:t>
            </a:r>
          </a:p>
        </p:txBody>
      </p:sp>
      <p:sp>
        <p:nvSpPr>
          <p:cNvPr id="5" name="Text Box 12">
            <a:extLst>
              <a:ext uri="{FF2B5EF4-FFF2-40B4-BE49-F238E27FC236}">
                <a16:creationId xmlns:a16="http://schemas.microsoft.com/office/drawing/2014/main" id="{F6D7DD79-9A21-46B5-9997-AE1B69693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5046663"/>
            <a:ext cx="6336381" cy="15718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例如要求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:  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o 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= 70MHz  ~  100MHz</a:t>
            </a: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                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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F 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= 1kHz,     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f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R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(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可取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) = 1kHz</a:t>
            </a:r>
            <a:endParaRPr lang="en-US" altLang="zh-CN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 eaLnBrk="1" hangingPunct="1">
              <a:defRPr/>
            </a:pPr>
            <a:endParaRPr lang="en-US" altLang="zh-CN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锁定时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: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    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R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= 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o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/(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MN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)</a:t>
            </a:r>
            <a:endParaRPr lang="en-US" altLang="zh-CN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8874F7D-ABC5-4013-9D59-75B305C39E8A}"/>
              </a:ext>
            </a:extLst>
          </p:cNvPr>
          <p:cNvSpPr txBox="1">
            <a:spLocks noChangeArrowheads="1"/>
          </p:cNvSpPr>
          <p:nvPr/>
        </p:nvSpPr>
        <p:spPr>
          <a:xfrm>
            <a:off x="4500563" y="1651000"/>
            <a:ext cx="3239789" cy="5000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b="1" kern="0" dirty="0">
                <a:solidFill>
                  <a:srgbClr val="00B050"/>
                </a:solidFill>
                <a:latin typeface="+mn-lt"/>
                <a:ea typeface="仿宋" panose="02010609060101010101" pitchFamily="49" charset="-122"/>
              </a:rPr>
              <a:t>P303   </a:t>
            </a: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P323         </a:t>
            </a:r>
            <a:r>
              <a:rPr lang="en-US" altLang="zh-CN" sz="2400" kern="0" dirty="0">
                <a:solidFill>
                  <a:schemeClr val="accent6"/>
                </a:solidFill>
                <a:latin typeface="+mn-lt"/>
                <a:ea typeface="仿宋" panose="02010609060101010101" pitchFamily="49" charset="-122"/>
              </a:rPr>
              <a:t>P332</a:t>
            </a:r>
            <a:endParaRPr lang="zh-CN" altLang="en-US" sz="2400" kern="0" dirty="0">
              <a:solidFill>
                <a:schemeClr val="accent6"/>
              </a:solidFill>
              <a:latin typeface="+mn-lt"/>
              <a:ea typeface="仿宋" panose="02010609060101010101" pitchFamily="49" charset="-122"/>
            </a:endParaRPr>
          </a:p>
        </p:txBody>
      </p:sp>
      <p:cxnSp>
        <p:nvCxnSpPr>
          <p:cNvPr id="58375" name="直接箭头连接符 9">
            <a:extLst>
              <a:ext uri="{FF2B5EF4-FFF2-40B4-BE49-F238E27FC236}">
                <a16:creationId xmlns:a16="http://schemas.microsoft.com/office/drawing/2014/main" id="{7EC9F30E-7000-42D7-A126-C28FD2F38AD3}"/>
              </a:ext>
            </a:extLst>
          </p:cNvPr>
          <p:cNvCxnSpPr>
            <a:cxnSpLocks/>
          </p:cNvCxnSpPr>
          <p:nvPr/>
        </p:nvCxnSpPr>
        <p:spPr bwMode="auto">
          <a:xfrm flipV="1">
            <a:off x="4264025" y="3357563"/>
            <a:ext cx="0" cy="576262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8376" name="组合 5">
            <a:extLst>
              <a:ext uri="{FF2B5EF4-FFF2-40B4-BE49-F238E27FC236}">
                <a16:creationId xmlns:a16="http://schemas.microsoft.com/office/drawing/2014/main" id="{BB32F356-0E97-4AEA-A48E-9F8F117483CE}"/>
              </a:ext>
            </a:extLst>
          </p:cNvPr>
          <p:cNvGrpSpPr>
            <a:grpSpLocks/>
          </p:cNvGrpSpPr>
          <p:nvPr/>
        </p:nvGrpSpPr>
        <p:grpSpPr bwMode="auto">
          <a:xfrm>
            <a:off x="1612900" y="2151063"/>
            <a:ext cx="431800" cy="500062"/>
            <a:chOff x="1547664" y="1916832"/>
            <a:chExt cx="576064" cy="887219"/>
          </a:xfrm>
        </p:grpSpPr>
        <p:cxnSp>
          <p:nvCxnSpPr>
            <p:cNvPr id="58377" name="直接连接符 3">
              <a:extLst>
                <a:ext uri="{FF2B5EF4-FFF2-40B4-BE49-F238E27FC236}">
                  <a16:creationId xmlns:a16="http://schemas.microsoft.com/office/drawing/2014/main" id="{F41E4E07-CAD3-4637-A13E-8F279D86DA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547664" y="1916832"/>
              <a:ext cx="576064" cy="864096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378" name="直接连接符 10">
              <a:extLst>
                <a:ext uri="{FF2B5EF4-FFF2-40B4-BE49-F238E27FC236}">
                  <a16:creationId xmlns:a16="http://schemas.microsoft.com/office/drawing/2014/main" id="{8AFE3659-1A10-456E-9D44-B881A451E9C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547664" y="1939955"/>
              <a:ext cx="576064" cy="864096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F11BF70C-34A4-4844-B946-DC31A1F357B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7.4.3 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数字锁相式频率合成器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EF69A8C-3FAD-463B-BC4D-E3F1D5AFFFD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85800"/>
            <a:ext cx="9144000" cy="1457325"/>
          </a:xfrm>
          <a:prstGeom prst="rect">
            <a:avLst/>
          </a:prstGeom>
        </p:spPr>
        <p:txBody>
          <a:bodyPr/>
          <a:lstStyle/>
          <a:p>
            <a:pPr indent="628650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在要求数字输出频率较高时，分频比会很大，分频器的工作会受到它的最高工作频率的限制，这样往往在可变分频器之前加一个固定分频器（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</a:t>
            </a:r>
            <a:r>
              <a:rPr lang="en-US" altLang="zh-CN" sz="2400" i="1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M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）。</a:t>
            </a:r>
          </a:p>
        </p:txBody>
      </p:sp>
      <p:grpSp>
        <p:nvGrpSpPr>
          <p:cNvPr id="59396" name="Group 20">
            <a:extLst>
              <a:ext uri="{FF2B5EF4-FFF2-40B4-BE49-F238E27FC236}">
                <a16:creationId xmlns:a16="http://schemas.microsoft.com/office/drawing/2014/main" id="{3D65F039-E6D0-43CF-AF50-3C40B99504F8}"/>
              </a:ext>
            </a:extLst>
          </p:cNvPr>
          <p:cNvGrpSpPr>
            <a:grpSpLocks/>
          </p:cNvGrpSpPr>
          <p:nvPr/>
        </p:nvGrpSpPr>
        <p:grpSpPr bwMode="auto">
          <a:xfrm>
            <a:off x="107504" y="2359934"/>
            <a:ext cx="8711617" cy="4157664"/>
            <a:chOff x="476" y="980"/>
            <a:chExt cx="5267" cy="2619"/>
          </a:xfrm>
        </p:grpSpPr>
        <p:sp>
          <p:nvSpPr>
            <p:cNvPr id="6" name="Text Box 15">
              <a:extLst>
                <a:ext uri="{FF2B5EF4-FFF2-40B4-BE49-F238E27FC236}">
                  <a16:creationId xmlns:a16="http://schemas.microsoft.com/office/drawing/2014/main" id="{C18697D2-9D80-4571-9236-410F372443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980"/>
              <a:ext cx="5267" cy="261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dirty="0">
                  <a:solidFill>
                    <a:srgbClr val="660066"/>
                  </a:solidFill>
                  <a:latin typeface="+mn-lt"/>
                  <a:ea typeface="仿宋" panose="02010609060101010101" pitchFamily="49" charset="-122"/>
                </a:rPr>
                <a:t>若：</a:t>
              </a:r>
              <a:r>
                <a:rPr lang="en-US" altLang="zh-CN" sz="2400" i="1" kern="0" dirty="0">
                  <a:solidFill>
                    <a:srgbClr val="660066"/>
                  </a:solidFill>
                  <a:latin typeface="+mn-lt"/>
                  <a:ea typeface="仿宋" panose="02010609060101010101" pitchFamily="49" charset="-122"/>
                </a:rPr>
                <a:t> f</a:t>
              </a:r>
              <a:r>
                <a:rPr lang="en-US" altLang="zh-CN" sz="2400" kern="0" baseline="-25000" dirty="0">
                  <a:solidFill>
                    <a:srgbClr val="660066"/>
                  </a:solidFill>
                  <a:latin typeface="+mn-lt"/>
                  <a:ea typeface="仿宋" panose="02010609060101010101" pitchFamily="49" charset="-122"/>
                </a:rPr>
                <a:t>R </a:t>
              </a:r>
              <a:r>
                <a:rPr lang="en-US" altLang="zh-CN" sz="2400" dirty="0">
                  <a:solidFill>
                    <a:srgbClr val="660066"/>
                  </a:solidFill>
                  <a:latin typeface="+mn-lt"/>
                  <a:ea typeface="仿宋" panose="02010609060101010101" pitchFamily="49" charset="-122"/>
                </a:rPr>
                <a:t>=1kHz</a:t>
              </a:r>
              <a:r>
                <a:rPr lang="zh-CN" altLang="en-US" sz="2400" dirty="0">
                  <a:solidFill>
                    <a:srgbClr val="660066"/>
                  </a:solidFill>
                  <a:latin typeface="+mn-lt"/>
                  <a:ea typeface="仿宋" panose="02010609060101010101" pitchFamily="49" charset="-122"/>
                </a:rPr>
                <a:t> ，</a:t>
              </a:r>
              <a:r>
                <a:rPr lang="en-US" altLang="zh-CN" sz="2400" i="1" dirty="0">
                  <a:solidFill>
                    <a:srgbClr val="660066"/>
                  </a:solidFill>
                  <a:latin typeface="+mn-lt"/>
                  <a:ea typeface="仿宋" panose="02010609060101010101" pitchFamily="49" charset="-122"/>
                </a:rPr>
                <a:t>M</a:t>
              </a:r>
              <a:r>
                <a:rPr lang="en-US" altLang="zh-CN" sz="2400" dirty="0">
                  <a:solidFill>
                    <a:srgbClr val="660066"/>
                  </a:solidFill>
                  <a:latin typeface="+mn-lt"/>
                  <a:ea typeface="仿宋" panose="02010609060101010101" pitchFamily="49" charset="-122"/>
                </a:rPr>
                <a:t>=16, </a:t>
              </a:r>
              <a:r>
                <a:rPr lang="en-US" altLang="zh-CN" sz="2400" i="1" dirty="0">
                  <a:solidFill>
                    <a:srgbClr val="660066"/>
                  </a:solidFill>
                  <a:latin typeface="+mn-lt"/>
                  <a:ea typeface="仿宋" panose="02010609060101010101" pitchFamily="49" charset="-122"/>
                </a:rPr>
                <a:t>N</a:t>
              </a:r>
              <a:r>
                <a:rPr lang="en-US" altLang="zh-CN" sz="2400" dirty="0">
                  <a:solidFill>
                    <a:srgbClr val="660066"/>
                  </a:solidFill>
                  <a:latin typeface="+mn-lt"/>
                  <a:ea typeface="仿宋" panose="02010609060101010101" pitchFamily="49" charset="-122"/>
                </a:rPr>
                <a:t>=4375</a:t>
              </a:r>
              <a:r>
                <a:rPr lang="zh-CN" altLang="en-US" sz="2400" dirty="0">
                  <a:solidFill>
                    <a:srgbClr val="660066"/>
                  </a:solidFill>
                  <a:latin typeface="+mn-lt"/>
                  <a:ea typeface="仿宋" panose="02010609060101010101" pitchFamily="49" charset="-122"/>
                </a:rPr>
                <a:t>～</a:t>
              </a:r>
              <a:r>
                <a:rPr lang="en-US" altLang="zh-CN" sz="2400" dirty="0">
                  <a:solidFill>
                    <a:srgbClr val="660066"/>
                  </a:solidFill>
                  <a:latin typeface="+mn-lt"/>
                  <a:ea typeface="仿宋" panose="02010609060101010101" pitchFamily="49" charset="-122"/>
                </a:rPr>
                <a:t>6250</a:t>
              </a:r>
            </a:p>
            <a:p>
              <a:pPr eaLnBrk="1" hangingPunct="1">
                <a:defRPr/>
              </a:pPr>
              <a:r>
                <a:rPr lang="zh-CN" altLang="en-US" sz="2400" dirty="0">
                  <a:solidFill>
                    <a:srgbClr val="0000FF"/>
                  </a:solidFill>
                  <a:latin typeface="+mn-lt"/>
                  <a:ea typeface="仿宋" panose="02010609060101010101" pitchFamily="49" charset="-122"/>
                </a:rPr>
                <a:t>输出频率 </a:t>
              </a:r>
              <a:endPara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endParaRPr>
            </a:p>
            <a:p>
              <a:pPr eaLnBrk="1" hangingPunct="1">
                <a:defRPr/>
              </a:pPr>
              <a:r>
                <a:rPr lang="en-US" altLang="zh-CN" sz="2400" i="1" kern="0" dirty="0">
                  <a:solidFill>
                    <a:srgbClr val="0000FF"/>
                  </a:solidFill>
                  <a:latin typeface="+mn-lt"/>
                  <a:ea typeface="仿宋" panose="02010609060101010101" pitchFamily="49" charset="-122"/>
                </a:rPr>
                <a:t>      </a:t>
              </a:r>
              <a:r>
                <a:rPr lang="en-US" altLang="zh-CN" sz="2400" i="1" kern="0" dirty="0" err="1">
                  <a:solidFill>
                    <a:srgbClr val="0000FF"/>
                  </a:solidFill>
                  <a:latin typeface="+mn-lt"/>
                  <a:ea typeface="仿宋" panose="02010609060101010101" pitchFamily="49" charset="-122"/>
                </a:rPr>
                <a:t>f</a:t>
              </a:r>
              <a:r>
                <a:rPr lang="en-US" altLang="zh-CN" sz="2400" kern="0" baseline="-25000" dirty="0" err="1">
                  <a:solidFill>
                    <a:srgbClr val="0000FF"/>
                  </a:solidFill>
                  <a:latin typeface="+mn-lt"/>
                  <a:ea typeface="仿宋" panose="02010609060101010101" pitchFamily="49" charset="-122"/>
                </a:rPr>
                <a:t>o</a:t>
              </a:r>
              <a:r>
                <a:rPr lang="en-US" altLang="zh-CN" sz="2400" kern="0" baseline="-25000" dirty="0">
                  <a:solidFill>
                    <a:srgbClr val="0000FF"/>
                  </a:solidFill>
                  <a:latin typeface="+mn-lt"/>
                  <a:ea typeface="仿宋" panose="02010609060101010101" pitchFamily="49" charset="-122"/>
                </a:rPr>
                <a:t> </a:t>
              </a:r>
              <a:r>
                <a:rPr lang="en-US" altLang="zh-CN" sz="2400" dirty="0">
                  <a:solidFill>
                    <a:srgbClr val="0000FF"/>
                  </a:solidFill>
                  <a:latin typeface="+mn-lt"/>
                  <a:ea typeface="仿宋" panose="02010609060101010101" pitchFamily="49" charset="-122"/>
                </a:rPr>
                <a:t>=</a:t>
              </a:r>
              <a:r>
                <a:rPr lang="en-US" altLang="zh-CN" sz="2400" i="1" kern="0" dirty="0">
                  <a:solidFill>
                    <a:srgbClr val="0000FF"/>
                  </a:solidFill>
                  <a:latin typeface="+mn-lt"/>
                  <a:ea typeface="仿宋" panose="02010609060101010101" pitchFamily="49" charset="-122"/>
                </a:rPr>
                <a:t> </a:t>
              </a:r>
              <a:r>
                <a:rPr lang="en-US" altLang="zh-CN" sz="2400" i="1" kern="0" dirty="0" err="1">
                  <a:solidFill>
                    <a:srgbClr val="0000FF"/>
                  </a:solidFill>
                  <a:latin typeface="+mn-lt"/>
                  <a:ea typeface="仿宋" panose="02010609060101010101" pitchFamily="49" charset="-122"/>
                </a:rPr>
                <a:t>f</a:t>
              </a:r>
              <a:r>
                <a:rPr lang="en-US" altLang="zh-CN" sz="2400" kern="0" baseline="-25000" dirty="0" err="1">
                  <a:solidFill>
                    <a:srgbClr val="0000FF"/>
                  </a:solidFill>
                  <a:latin typeface="+mn-lt"/>
                  <a:ea typeface="仿宋" panose="02010609060101010101" pitchFamily="49" charset="-122"/>
                </a:rPr>
                <a:t>v</a:t>
              </a:r>
              <a:r>
                <a:rPr lang="en-US" altLang="zh-CN" sz="2400" kern="0" baseline="-25000" dirty="0">
                  <a:solidFill>
                    <a:srgbClr val="0000FF"/>
                  </a:solidFill>
                  <a:latin typeface="+mn-lt"/>
                  <a:ea typeface="仿宋" panose="02010609060101010101" pitchFamily="49" charset="-122"/>
                </a:rPr>
                <a:t> </a:t>
              </a:r>
              <a:r>
                <a:rPr lang="en-US" altLang="zh-CN" sz="2400" dirty="0">
                  <a:solidFill>
                    <a:srgbClr val="0000FF"/>
                  </a:solidFill>
                  <a:latin typeface="+mn-lt"/>
                  <a:ea typeface="仿宋" panose="02010609060101010101" pitchFamily="49" charset="-122"/>
                </a:rPr>
                <a:t>=</a:t>
              </a:r>
              <a:r>
                <a:rPr lang="en-US" altLang="zh-CN" sz="2400" i="1" dirty="0">
                  <a:solidFill>
                    <a:srgbClr val="0000FF"/>
                  </a:solidFill>
                  <a:latin typeface="+mn-lt"/>
                  <a:ea typeface="仿宋" panose="02010609060101010101" pitchFamily="49" charset="-122"/>
                </a:rPr>
                <a:t>N</a:t>
              </a:r>
              <a:r>
                <a:rPr lang="en-US" altLang="zh-CN" sz="2400" kern="0" dirty="0">
                  <a:solidFill>
                    <a:srgbClr val="0000FF"/>
                  </a:solidFill>
                  <a:latin typeface="+mn-lt"/>
                  <a:ea typeface="仿宋" panose="02010609060101010101" pitchFamily="49" charset="-122"/>
                </a:rPr>
                <a:t> ⋅ </a:t>
              </a:r>
              <a:r>
                <a:rPr lang="en-US" altLang="zh-CN" sz="2400" i="1" dirty="0">
                  <a:solidFill>
                    <a:srgbClr val="0000FF"/>
                  </a:solidFill>
                  <a:latin typeface="+mn-lt"/>
                  <a:ea typeface="仿宋" panose="02010609060101010101" pitchFamily="49" charset="-122"/>
                </a:rPr>
                <a:t>M</a:t>
              </a:r>
              <a:r>
                <a:rPr lang="en-US" altLang="zh-CN" sz="2400" kern="0" dirty="0">
                  <a:solidFill>
                    <a:srgbClr val="0000FF"/>
                  </a:solidFill>
                  <a:latin typeface="+mn-lt"/>
                  <a:ea typeface="仿宋" panose="02010609060101010101" pitchFamily="49" charset="-122"/>
                </a:rPr>
                <a:t> ⋅</a:t>
              </a:r>
              <a:r>
                <a:rPr lang="en-US" altLang="zh-CN" sz="2400" i="1" kern="0" dirty="0">
                  <a:solidFill>
                    <a:srgbClr val="0000FF"/>
                  </a:solidFill>
                  <a:latin typeface="+mn-lt"/>
                  <a:ea typeface="仿宋" panose="02010609060101010101" pitchFamily="49" charset="-122"/>
                </a:rPr>
                <a:t> </a:t>
              </a:r>
              <a:r>
                <a:rPr lang="en-US" altLang="zh-CN" sz="2400" i="1" kern="0" dirty="0" err="1">
                  <a:solidFill>
                    <a:srgbClr val="0000FF"/>
                  </a:solidFill>
                  <a:latin typeface="+mn-lt"/>
                  <a:ea typeface="仿宋" panose="02010609060101010101" pitchFamily="49" charset="-122"/>
                </a:rPr>
                <a:t>f</a:t>
              </a:r>
              <a:r>
                <a:rPr lang="en-US" altLang="zh-CN" sz="2400" kern="0" baseline="-25000" dirty="0" err="1">
                  <a:solidFill>
                    <a:srgbClr val="0000FF"/>
                  </a:solidFill>
                  <a:latin typeface="+mn-lt"/>
                  <a:ea typeface="仿宋" panose="02010609060101010101" pitchFamily="49" charset="-122"/>
                </a:rPr>
                <a:t>R</a:t>
              </a:r>
              <a:r>
                <a:rPr lang="en-US" altLang="zh-CN" sz="2400" kern="0" baseline="-25000" dirty="0">
                  <a:solidFill>
                    <a:srgbClr val="0000FF"/>
                  </a:solidFill>
                  <a:latin typeface="+mn-lt"/>
                  <a:ea typeface="仿宋" panose="02010609060101010101" pitchFamily="49" charset="-122"/>
                </a:rPr>
                <a:t> </a:t>
              </a:r>
              <a:r>
                <a:rPr lang="en-US" altLang="zh-CN" sz="2400" dirty="0">
                  <a:solidFill>
                    <a:srgbClr val="0000FF"/>
                  </a:solidFill>
                  <a:latin typeface="+mn-lt"/>
                  <a:ea typeface="仿宋" panose="02010609060101010101" pitchFamily="49" charset="-122"/>
                </a:rPr>
                <a:t>=70000kHz ~ 100000kHz=70.0MHz~100MHz</a:t>
              </a:r>
            </a:p>
            <a:p>
              <a:pPr eaLnBrk="1" hangingPunct="1">
                <a:defRPr/>
              </a:pPr>
              <a:endPara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endParaRPr>
            </a:p>
            <a:p>
              <a:pPr eaLnBrk="1" hangingPunct="1">
                <a:defRPr/>
              </a:pPr>
              <a:r>
                <a:rPr lang="zh-CN" altLang="en-US" sz="2400" dirty="0">
                  <a:solidFill>
                    <a:srgbClr val="0000FF"/>
                  </a:solidFill>
                  <a:latin typeface="+mn-lt"/>
                  <a:ea typeface="仿宋" panose="02010609060101010101" pitchFamily="49" charset="-122"/>
                </a:rPr>
                <a:t>频率分辨率       </a:t>
              </a:r>
              <a:endPara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endParaRPr>
            </a:p>
            <a:p>
              <a:pPr eaLnBrk="1" hangingPunct="1"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+mn-lt"/>
                  <a:ea typeface="仿宋" panose="02010609060101010101" pitchFamily="49" charset="-122"/>
                  <a:sym typeface="Symbol" panose="05050102010706020507" pitchFamily="18" charset="2"/>
                </a:rPr>
                <a:t>       </a:t>
              </a:r>
              <a:r>
                <a:rPr lang="zh-CN" altLang="en-US" sz="2400" dirty="0">
                  <a:solidFill>
                    <a:srgbClr val="0000FF"/>
                  </a:solidFill>
                  <a:latin typeface="+mn-lt"/>
                  <a:ea typeface="仿宋" panose="02010609060101010101" pitchFamily="49" charset="-122"/>
                  <a:sym typeface="Symbol" panose="05050102010706020507" pitchFamily="18" charset="2"/>
                </a:rPr>
                <a:t></a:t>
              </a:r>
              <a:r>
                <a:rPr lang="en-US" altLang="zh-CN" sz="2400" i="1" dirty="0">
                  <a:solidFill>
                    <a:srgbClr val="0000FF"/>
                  </a:solidFill>
                  <a:latin typeface="+mn-lt"/>
                  <a:ea typeface="仿宋" panose="02010609060101010101" pitchFamily="49" charset="-122"/>
                </a:rPr>
                <a:t>F</a:t>
              </a:r>
              <a:r>
                <a:rPr lang="en-US" altLang="zh-CN" sz="2400" dirty="0">
                  <a:solidFill>
                    <a:srgbClr val="0000FF"/>
                  </a:solidFill>
                  <a:latin typeface="+mn-lt"/>
                  <a:ea typeface="仿宋" panose="02010609060101010101" pitchFamily="49" charset="-122"/>
                </a:rPr>
                <a:t>=</a:t>
              </a:r>
              <a:r>
                <a:rPr lang="en-US" altLang="zh-CN" sz="2400" i="1" dirty="0" err="1">
                  <a:solidFill>
                    <a:srgbClr val="0000FF"/>
                  </a:solidFill>
                  <a:latin typeface="+mn-lt"/>
                  <a:ea typeface="仿宋" panose="02010609060101010101" pitchFamily="49" charset="-122"/>
                </a:rPr>
                <a:t>M</a:t>
              </a:r>
              <a:r>
                <a:rPr lang="en-US" altLang="zh-CN" sz="2400" kern="0" dirty="0" err="1">
                  <a:solidFill>
                    <a:srgbClr val="0000FF"/>
                  </a:solidFill>
                  <a:latin typeface="+mn-lt"/>
                  <a:ea typeface="仿宋" panose="02010609060101010101" pitchFamily="49" charset="-122"/>
                </a:rPr>
                <a:t>⋅</a:t>
              </a:r>
              <a:r>
                <a:rPr lang="en-US" altLang="zh-CN" sz="2400" i="1" kern="0" dirty="0" err="1">
                  <a:solidFill>
                    <a:srgbClr val="0000FF"/>
                  </a:solidFill>
                  <a:latin typeface="+mn-lt"/>
                  <a:ea typeface="仿宋" panose="02010609060101010101" pitchFamily="49" charset="-122"/>
                </a:rPr>
                <a:t>f</a:t>
              </a:r>
              <a:r>
                <a:rPr lang="en-US" altLang="zh-CN" sz="2400" kern="0" baseline="-25000" dirty="0" err="1">
                  <a:solidFill>
                    <a:srgbClr val="0000FF"/>
                  </a:solidFill>
                  <a:latin typeface="+mn-lt"/>
                  <a:ea typeface="仿宋" panose="02010609060101010101" pitchFamily="49" charset="-122"/>
                </a:rPr>
                <a:t>R</a:t>
              </a:r>
              <a:r>
                <a:rPr lang="en-US" altLang="zh-CN" sz="2400" kern="0" baseline="-25000" dirty="0">
                  <a:solidFill>
                    <a:srgbClr val="0000FF"/>
                  </a:solidFill>
                  <a:latin typeface="+mn-lt"/>
                  <a:ea typeface="仿宋" panose="02010609060101010101" pitchFamily="49" charset="-122"/>
                </a:rPr>
                <a:t> </a:t>
              </a:r>
              <a:r>
                <a:rPr lang="en-US" altLang="zh-CN" sz="2400" dirty="0">
                  <a:solidFill>
                    <a:srgbClr val="0000FF"/>
                  </a:solidFill>
                  <a:latin typeface="+mn-lt"/>
                  <a:ea typeface="仿宋" panose="02010609060101010101" pitchFamily="49" charset="-122"/>
                </a:rPr>
                <a:t>=16</a:t>
              </a:r>
              <a:r>
                <a:rPr lang="en-US" altLang="zh-CN" sz="2400" dirty="0">
                  <a:solidFill>
                    <a:srgbClr val="0000FF"/>
                  </a:solidFill>
                  <a:latin typeface="+mn-lt"/>
                  <a:ea typeface="仿宋" panose="02010609060101010101" pitchFamily="49" charset="-122"/>
                  <a:sym typeface="Symbol" panose="05050102010706020507" pitchFamily="18" charset="2"/>
                </a:rPr>
                <a:t></a:t>
              </a:r>
              <a:r>
                <a:rPr lang="en-US" altLang="zh-CN" sz="2400" dirty="0">
                  <a:solidFill>
                    <a:srgbClr val="0000FF"/>
                  </a:solidFill>
                  <a:latin typeface="+mn-lt"/>
                  <a:ea typeface="仿宋" panose="02010609060101010101" pitchFamily="49" charset="-122"/>
                </a:rPr>
                <a:t>1=16kHz</a:t>
              </a:r>
              <a:endParaRPr lang="zh-CN" altLang="en-US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endParaRPr>
            </a:p>
            <a:p>
              <a:pPr eaLnBrk="1" hangingPunct="1">
                <a:defRPr/>
              </a:pPr>
              <a:endPara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endParaRPr>
            </a:p>
            <a:p>
              <a:pPr eaLnBrk="1" hangingPunct="1">
                <a:defRPr/>
              </a:pPr>
              <a:endPara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endParaRPr>
            </a:p>
            <a:p>
              <a:pPr eaLnBrk="1" hangingPunct="1">
                <a:defRPr/>
              </a:pPr>
              <a:r>
                <a:rPr lang="zh-CN" altLang="en-US" sz="2400" dirty="0">
                  <a:solidFill>
                    <a:srgbClr val="660066"/>
                  </a:solidFill>
                  <a:latin typeface="+mn-lt"/>
                  <a:ea typeface="仿宋" panose="02010609060101010101" pitchFamily="49" charset="-122"/>
                </a:rPr>
                <a:t>单环的优点：简单；</a:t>
              </a:r>
            </a:p>
            <a:p>
              <a:pPr eaLnBrk="1" hangingPunct="1">
                <a:defRPr/>
              </a:pPr>
              <a:r>
                <a:rPr lang="zh-CN" altLang="en-US" sz="2400" dirty="0">
                  <a:solidFill>
                    <a:srgbClr val="660066"/>
                  </a:solidFill>
                  <a:latin typeface="+mn-lt"/>
                  <a:ea typeface="仿宋" panose="02010609060101010101" pitchFamily="49" charset="-122"/>
                </a:rPr>
                <a:t>      缺点：噪声大，捕捉范围小。</a:t>
              </a:r>
            </a:p>
          </p:txBody>
        </p:sp>
        <p:sp>
          <p:nvSpPr>
            <p:cNvPr id="59399" name="AutoShape 19">
              <a:extLst>
                <a:ext uri="{FF2B5EF4-FFF2-40B4-BE49-F238E27FC236}">
                  <a16:creationId xmlns:a16="http://schemas.microsoft.com/office/drawing/2014/main" id="{09D58DCF-8CED-45CE-9903-1D2AC23EB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1" y="1903"/>
              <a:ext cx="1678" cy="363"/>
            </a:xfrm>
            <a:prstGeom prst="wedgeRoundRectCallout">
              <a:avLst>
                <a:gd name="adj1" fmla="val -118859"/>
                <a:gd name="adj2" fmla="val -109390"/>
                <a:gd name="adj3" fmla="val 16667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660066"/>
                  </a:solidFill>
                  <a:latin typeface="+mn-lt"/>
                  <a:ea typeface="仿宋" panose="02010609060101010101" pitchFamily="49" charset="-122"/>
                </a:rPr>
                <a:t>16×4375</a:t>
              </a:r>
              <a:r>
                <a:rPr lang="zh-CN" altLang="en-US" sz="2400">
                  <a:solidFill>
                    <a:srgbClr val="660066"/>
                  </a:solidFill>
                  <a:latin typeface="+mn-lt"/>
                  <a:ea typeface="仿宋" panose="02010609060101010101" pitchFamily="49" charset="-122"/>
                </a:rPr>
                <a:t>＝</a:t>
              </a:r>
              <a:r>
                <a:rPr lang="en-US" altLang="zh-CN" sz="2400">
                  <a:solidFill>
                    <a:srgbClr val="660066"/>
                  </a:solidFill>
                  <a:latin typeface="+mn-lt"/>
                  <a:ea typeface="仿宋" panose="02010609060101010101" pitchFamily="49" charset="-122"/>
                </a:rPr>
                <a:t>70000 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1F37841F-380F-45D1-9669-F4E57485EBD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59150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7.4.3 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数字锁相式频率合成器</a:t>
            </a:r>
          </a:p>
        </p:txBody>
      </p:sp>
      <p:sp>
        <p:nvSpPr>
          <p:cNvPr id="9" name="Text Box 18">
            <a:extLst>
              <a:ext uri="{FF2B5EF4-FFF2-40B4-BE49-F238E27FC236}">
                <a16:creationId xmlns:a16="http://schemas.microsoft.com/office/drawing/2014/main" id="{D3525AB6-A6F5-4410-94C8-ACFC0575F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517525"/>
            <a:ext cx="8713788" cy="13817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、双环数字式频率合成器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为了克服单环的缺点，获得更好的性能，可采用双环、三环频率合成器。</a:t>
            </a:r>
          </a:p>
        </p:txBody>
      </p:sp>
      <p:grpSp>
        <p:nvGrpSpPr>
          <p:cNvPr id="60420" name="组合 12">
            <a:extLst>
              <a:ext uri="{FF2B5EF4-FFF2-40B4-BE49-F238E27FC236}">
                <a16:creationId xmlns:a16="http://schemas.microsoft.com/office/drawing/2014/main" id="{0AAD74DB-8966-45B1-A681-61C988217C19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1465263"/>
            <a:ext cx="6409383" cy="3863975"/>
            <a:chOff x="1467765" y="2702646"/>
            <a:chExt cx="6408444" cy="3863718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606B9708-DC5A-4909-886F-E2B8857A9D4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215304" y="5786953"/>
              <a:ext cx="2499946" cy="500030"/>
            </a:xfrm>
            <a:prstGeom prst="rect">
              <a:avLst/>
            </a:prstGeom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r>
                <a:rPr lang="zh-CN" altLang="en-US" sz="2400" kern="0" dirty="0">
                  <a:solidFill>
                    <a:srgbClr val="FF0000"/>
                  </a:solidFill>
                  <a:latin typeface="+mn-lt"/>
                  <a:ea typeface="仿宋" panose="02010609060101010101" pitchFamily="49" charset="-122"/>
                </a:rPr>
                <a:t>李棠之 图</a:t>
              </a:r>
              <a:r>
                <a:rPr lang="en-US" altLang="zh-CN" sz="2400" kern="0" dirty="0">
                  <a:solidFill>
                    <a:srgbClr val="FF0000"/>
                  </a:solidFill>
                  <a:latin typeface="+mn-lt"/>
                  <a:ea typeface="仿宋" panose="02010609060101010101" pitchFamily="49" charset="-122"/>
                </a:rPr>
                <a:t>8-4-2</a:t>
              </a:r>
              <a:endParaRPr lang="zh-CN" altLang="en-US" sz="24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endParaRPr>
            </a:p>
          </p:txBody>
        </p:sp>
        <p:pic>
          <p:nvPicPr>
            <p:cNvPr id="60424" name="图片 2">
              <a:extLst>
                <a:ext uri="{FF2B5EF4-FFF2-40B4-BE49-F238E27FC236}">
                  <a16:creationId xmlns:a16="http://schemas.microsoft.com/office/drawing/2014/main" id="{FDCBC03F-3DF2-4576-9FED-B5B9FF081E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7765" y="2702646"/>
              <a:ext cx="6115065" cy="3863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425" name="AutoShape 10">
              <a:extLst>
                <a:ext uri="{FF2B5EF4-FFF2-40B4-BE49-F238E27FC236}">
                  <a16:creationId xmlns:a16="http://schemas.microsoft.com/office/drawing/2014/main" id="{F2673427-ECF7-4D9F-911C-8FE7CADC4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6256" y="3668278"/>
              <a:ext cx="617346" cy="576263"/>
            </a:xfrm>
            <a:prstGeom prst="wedgeRoundRectCallout">
              <a:avLst>
                <a:gd name="adj1" fmla="val -176787"/>
                <a:gd name="adj2" fmla="val -159074"/>
                <a:gd name="adj3" fmla="val 16667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rgbClr val="FF0000"/>
                  </a:solidFill>
                  <a:latin typeface="+mn-lt"/>
                  <a:ea typeface="仿宋" panose="02010609060101010101" pitchFamily="49" charset="-122"/>
                </a:rPr>
                <a:t>f</a:t>
              </a:r>
              <a:r>
                <a:rPr lang="en-US" altLang="zh-CN" sz="2400" baseline="-25000">
                  <a:solidFill>
                    <a:srgbClr val="FF0000"/>
                  </a:solidFill>
                  <a:latin typeface="+mn-lt"/>
                  <a:ea typeface="仿宋" panose="02010609060101010101" pitchFamily="49" charset="-122"/>
                </a:rPr>
                <a:t>V2</a:t>
              </a:r>
              <a:endParaRPr lang="en-US" altLang="zh-CN" sz="2400">
                <a:solidFill>
                  <a:srgbClr val="FF0000"/>
                </a:solidFill>
                <a:latin typeface="+mn-lt"/>
                <a:ea typeface="仿宋" panose="02010609060101010101" pitchFamily="49" charset="-122"/>
              </a:endParaRPr>
            </a:p>
          </p:txBody>
        </p:sp>
        <p:cxnSp>
          <p:nvCxnSpPr>
            <p:cNvPr id="60426" name="直接箭头连接符 9">
              <a:extLst>
                <a:ext uri="{FF2B5EF4-FFF2-40B4-BE49-F238E27FC236}">
                  <a16:creationId xmlns:a16="http://schemas.microsoft.com/office/drawing/2014/main" id="{5CD6665B-10A6-4693-B521-BE566F2524C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91632" y="4244541"/>
              <a:ext cx="0" cy="389964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27" name="直接箭头连接符 15">
              <a:extLst>
                <a:ext uri="{FF2B5EF4-FFF2-40B4-BE49-F238E27FC236}">
                  <a16:creationId xmlns:a16="http://schemas.microsoft.com/office/drawing/2014/main" id="{B34C49DC-341C-4FF7-A015-CE6499A563D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91632" y="4982696"/>
              <a:ext cx="0" cy="389964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795BBCD6-E012-49F2-9A3D-9A2C06856F8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896263" y="5786953"/>
              <a:ext cx="2979946" cy="500030"/>
            </a:xfrm>
            <a:prstGeom prst="rect">
              <a:avLst/>
            </a:prstGeom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r>
                <a:rPr lang="en-US" altLang="zh-CN" sz="2400" b="1" kern="0">
                  <a:solidFill>
                    <a:srgbClr val="00B050"/>
                  </a:solidFill>
                  <a:latin typeface="+mn-lt"/>
                  <a:ea typeface="仿宋" panose="02010609060101010101" pitchFamily="49" charset="-122"/>
                </a:rPr>
                <a:t>P305   </a:t>
              </a:r>
              <a:r>
                <a:rPr lang="en-US" altLang="zh-CN" sz="2400" kern="0">
                  <a:solidFill>
                    <a:srgbClr val="FF0000"/>
                  </a:solidFill>
                  <a:latin typeface="+mn-lt"/>
                  <a:ea typeface="仿宋" panose="02010609060101010101" pitchFamily="49" charset="-122"/>
                </a:rPr>
                <a:t>P325      </a:t>
              </a:r>
              <a:r>
                <a:rPr lang="en-US" altLang="zh-CN" sz="2400" kern="0" dirty="0">
                  <a:solidFill>
                    <a:schemeClr val="accent6"/>
                  </a:solidFill>
                  <a:latin typeface="+mn-lt"/>
                  <a:ea typeface="仿宋" panose="02010609060101010101" pitchFamily="49" charset="-122"/>
                </a:rPr>
                <a:t>P334</a:t>
              </a:r>
              <a:endParaRPr lang="zh-CN" altLang="en-US" sz="2400" kern="0" dirty="0">
                <a:solidFill>
                  <a:schemeClr val="accent6"/>
                </a:solidFill>
                <a:latin typeface="+mn-lt"/>
                <a:ea typeface="仿宋" panose="02010609060101010101" pitchFamily="49" charset="-122"/>
              </a:endParaRPr>
            </a:p>
          </p:txBody>
        </p:sp>
      </p:grpSp>
      <p:sp>
        <p:nvSpPr>
          <p:cNvPr id="60421" name="矩形 13">
            <a:extLst>
              <a:ext uri="{FF2B5EF4-FFF2-40B4-BE49-F238E27FC236}">
                <a16:creationId xmlns:a16="http://schemas.microsoft.com/office/drawing/2014/main" id="{42AAD22F-6D62-4D41-A7F8-174CF7DED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5392737"/>
            <a:ext cx="746033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环路（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II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）的参考频率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R2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=9.741 ~9.828kHz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，锁定时：</a:t>
            </a: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420E8BC6-AC78-4BCC-973C-626A1ABA7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6" y="5792788"/>
            <a:ext cx="8389937" cy="9422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v2 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 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N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2 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=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f</a:t>
            </a:r>
            <a:r>
              <a:rPr lang="en-US" altLang="zh-CN" sz="2400" i="1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N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2 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=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f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R2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  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v2 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N⋅</a:t>
            </a:r>
            <a:r>
              <a:rPr lang="en-US" altLang="zh-CN" sz="2400" i="1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f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R2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= 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N⋅</a:t>
            </a:r>
            <a:r>
              <a:rPr lang="en-US" altLang="zh-CN" sz="2400" i="1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f</a:t>
            </a:r>
            <a:r>
              <a:rPr lang="en-US" altLang="zh-CN" sz="2400" i="1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N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2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= 0.00100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N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2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  (MHz)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N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2 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=308~407       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v2 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= 3000k~ 4000kHz</a:t>
            </a:r>
            <a:endParaRPr lang="zh-CN" altLang="en-US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91F26979-94EC-4157-860C-06E9E10243C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7.4.3 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数字锁相式频率合成器</a:t>
            </a:r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45F085AC-EF81-43B1-BAEE-A6924A071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924" y="4365104"/>
            <a:ext cx="8389937" cy="13817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v1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不是接收机的工作频率，天线接收的信号在接收机中要经过多次频率</a:t>
            </a:r>
            <a:r>
              <a:rPr lang="zh-CN" altLang="en-US" sz="2400" b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搬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移，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v1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仅是 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n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个本振信号中的一个。分频比 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N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和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N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2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可在面板上控制。</a:t>
            </a:r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BB66C495-DDC7-4331-9CB0-95BC22A2A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" y="2636912"/>
            <a:ext cx="8389937" cy="9422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当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N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1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=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N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1min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=217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，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N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2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=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N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2max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=6999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时得：</a:t>
            </a:r>
            <a:endParaRPr lang="en-US" altLang="zh-CN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v1min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=0.01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2170.00001 6999=2.10001  (MHz)</a:t>
            </a:r>
            <a:endParaRPr lang="zh-CN" altLang="en-US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BEE88C69-4489-452B-9DA9-0609A9274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980728"/>
            <a:ext cx="8389937" cy="9422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当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N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1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=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N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1max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=316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，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N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2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=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N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2min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=6000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时得：</a:t>
            </a:r>
            <a:endParaRPr lang="en-US" altLang="zh-CN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v1max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=0.01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3160.00001 6000=3.10 (MHz)</a:t>
            </a:r>
            <a:endParaRPr lang="zh-CN" altLang="en-US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6BC818E0-29A8-411B-A8C4-2ACFC76B9BA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7.4.4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直接数字式频率合成器</a:t>
            </a:r>
          </a:p>
        </p:txBody>
      </p:sp>
      <p:graphicFrame>
        <p:nvGraphicFramePr>
          <p:cNvPr id="62467" name="Object 2">
            <a:extLst>
              <a:ext uri="{FF2B5EF4-FFF2-40B4-BE49-F238E27FC236}">
                <a16:creationId xmlns:a16="http://schemas.microsoft.com/office/drawing/2014/main" id="{70A4F948-3126-4E25-BE48-8C4BFF46F8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906929"/>
              </p:ext>
            </p:extLst>
          </p:nvPr>
        </p:nvGraphicFramePr>
        <p:xfrm>
          <a:off x="500063" y="1400175"/>
          <a:ext cx="74676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7" name="SmartDraw" r:id="rId3" imgW="4626864" imgH="813816" progId="">
                  <p:embed/>
                </p:oleObj>
              </mc:Choice>
              <mc:Fallback>
                <p:oleObj name="SmartDraw" r:id="rId3" imgW="4626864" imgH="813816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1400175"/>
                        <a:ext cx="7467600" cy="1314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>
            <a:extLst>
              <a:ext uri="{FF2B5EF4-FFF2-40B4-BE49-F238E27FC236}">
                <a16:creationId xmlns:a16="http://schemas.microsoft.com/office/drawing/2014/main" id="{03A80B1A-06B4-464F-B34F-48658F173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471488"/>
            <a:ext cx="8931275" cy="9422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1.  DDS(</a:t>
            </a:r>
            <a:r>
              <a:rPr lang="en-US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Direct   Digital   Synthesizer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)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基本原理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DDS 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原理就是波形合成原理，最基本的就是一个斜升波的合成。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04A685FC-2C84-4F13-92C0-34E7B9691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" y="2643188"/>
            <a:ext cx="9001125" cy="1536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计数器送出不同的码，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D/A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产生不同的电压幅度，计数器连续计数时，数模产生一个上升的斜坡（阶梯波）。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改变频率的方法就是用累加器代替计数器，象数字环中用可变分频器代替固定分频比的计数器一样，如下图所示：</a:t>
            </a:r>
          </a:p>
        </p:txBody>
      </p:sp>
      <p:graphicFrame>
        <p:nvGraphicFramePr>
          <p:cNvPr id="62470" name="Object 5">
            <a:extLst>
              <a:ext uri="{FF2B5EF4-FFF2-40B4-BE49-F238E27FC236}">
                <a16:creationId xmlns:a16="http://schemas.microsoft.com/office/drawing/2014/main" id="{02885E7A-6CBA-49C8-8419-3660DDC2A5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386471"/>
              </p:ext>
            </p:extLst>
          </p:nvPr>
        </p:nvGraphicFramePr>
        <p:xfrm>
          <a:off x="3419475" y="4149725"/>
          <a:ext cx="5367338" cy="253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8" name="SmartDraw" r:id="rId5" imgW="4271772" imgH="2098548" progId="">
                  <p:embed/>
                </p:oleObj>
              </mc:Choice>
              <mc:Fallback>
                <p:oleObj name="SmartDraw" r:id="rId5" imgW="4271772" imgH="2098548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149725"/>
                        <a:ext cx="5367338" cy="2533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1" name="Rectangle 3">
            <a:extLst>
              <a:ext uri="{FF2B5EF4-FFF2-40B4-BE49-F238E27FC236}">
                <a16:creationId xmlns:a16="http://schemas.microsoft.com/office/drawing/2014/main" id="{BE1DEA20-3164-4306-B493-0C1895410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725" y="2476500"/>
            <a:ext cx="153035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140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李棠之 图</a:t>
            </a:r>
            <a:r>
              <a:rPr lang="en-US" altLang="zh-CN" sz="140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8-5-1</a:t>
            </a:r>
            <a:endParaRPr lang="zh-CN" altLang="en-US" sz="1400">
              <a:solidFill>
                <a:srgbClr val="FF0000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94B07CA-9661-44DB-921F-7A8036BEEA15}"/>
              </a:ext>
            </a:extLst>
          </p:cNvPr>
          <p:cNvSpPr txBox="1">
            <a:spLocks noChangeArrowheads="1"/>
          </p:cNvSpPr>
          <p:nvPr/>
        </p:nvSpPr>
        <p:spPr>
          <a:xfrm>
            <a:off x="6429375" y="4071938"/>
            <a:ext cx="2286000" cy="50006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李棠之 图</a:t>
            </a: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8-5-2</a:t>
            </a:r>
            <a:endParaRPr lang="zh-CN" altLang="en-US" sz="2400" kern="0" dirty="0">
              <a:solidFill>
                <a:srgbClr val="FF0000"/>
              </a:solidFill>
              <a:latin typeface="+mn-lt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F168F94D-E581-40AE-BD2C-8548DD2103F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7.4.4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直接数字式频率合成器</a:t>
            </a:r>
          </a:p>
        </p:txBody>
      </p:sp>
      <p:graphicFrame>
        <p:nvGraphicFramePr>
          <p:cNvPr id="63491" name="Object 2">
            <a:extLst>
              <a:ext uri="{FF2B5EF4-FFF2-40B4-BE49-F238E27FC236}">
                <a16:creationId xmlns:a16="http://schemas.microsoft.com/office/drawing/2014/main" id="{A840E880-DEEA-4D5B-BE33-832BD90647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336350"/>
              </p:ext>
            </p:extLst>
          </p:nvPr>
        </p:nvGraphicFramePr>
        <p:xfrm>
          <a:off x="446088" y="1371600"/>
          <a:ext cx="792321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2" name="公式" r:id="rId3" imgW="4495652" imgH="213307" progId="Equation.3">
                  <p:embed/>
                </p:oleObj>
              </mc:Choice>
              <mc:Fallback>
                <p:oleObj name="公式" r:id="rId3" imgW="4495652" imgH="21330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8" y="1371600"/>
                        <a:ext cx="7923212" cy="4016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2">
            <a:extLst>
              <a:ext uri="{FF2B5EF4-FFF2-40B4-BE49-F238E27FC236}">
                <a16:creationId xmlns:a16="http://schemas.microsoft.com/office/drawing/2014/main" id="{8F9E2FFF-57C6-45F0-B195-860423960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4357688"/>
            <a:ext cx="8786812" cy="23105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其状态变化为：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0000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00010010  0011 0100 0101 …</a:t>
            </a:r>
            <a:endParaRPr lang="zh-CN" altLang="en-US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每次增量为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0001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，即频率控制码。</a:t>
            </a:r>
          </a:p>
          <a:p>
            <a:pPr eaLnBrk="1" hangingPunct="1">
              <a:defRPr/>
            </a:pPr>
            <a:endParaRPr lang="en-US" altLang="zh-CN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若频率控制码 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A</a:t>
            </a:r>
            <a:r>
              <a:rPr lang="en-US" altLang="zh-CN" sz="2400" kern="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4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A</a:t>
            </a:r>
            <a:r>
              <a:rPr lang="en-US" altLang="zh-CN" sz="2400" kern="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3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A</a:t>
            </a:r>
            <a:r>
              <a:rPr lang="en-US" altLang="zh-CN" sz="2400" kern="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2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A</a:t>
            </a:r>
            <a:r>
              <a:rPr lang="en-US" altLang="zh-CN" sz="2400" kern="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1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=0010</a:t>
            </a:r>
            <a:endParaRPr lang="zh-CN" altLang="en-US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则累加器状态为：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 0000  0010 0100 0110 …</a:t>
            </a:r>
            <a:endParaRPr lang="zh-CN" altLang="en-US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增量为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。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36E14258-E43C-4B3F-BDB7-F6138041DF24}"/>
              </a:ext>
            </a:extLst>
          </p:cNvPr>
          <p:cNvSpPr txBox="1">
            <a:spLocks noChangeArrowheads="1"/>
          </p:cNvSpPr>
          <p:nvPr/>
        </p:nvSpPr>
        <p:spPr>
          <a:xfrm>
            <a:off x="142875" y="658813"/>
            <a:ext cx="8501063" cy="8413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    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累加器由加法器和乘法器组成，按照频率控制数据的不同给出不同的编码。</a:t>
            </a:r>
            <a:endParaRPr lang="en-US" altLang="zh-CN" sz="2400" kern="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A3363B8A-AEDC-49D9-996B-5AC260BD2A75}"/>
              </a:ext>
            </a:extLst>
          </p:cNvPr>
          <p:cNvSpPr txBox="1">
            <a:spLocks noChangeArrowheads="1"/>
          </p:cNvSpPr>
          <p:nvPr/>
        </p:nvSpPr>
        <p:spPr>
          <a:xfrm>
            <a:off x="369888" y="1862931"/>
            <a:ext cx="8075612" cy="2405063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其中：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C</a:t>
            </a:r>
            <a:r>
              <a:rPr lang="en-US" altLang="zh-CN" sz="2400" kern="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1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C</a:t>
            </a:r>
            <a:r>
              <a:rPr lang="en-US" altLang="zh-CN" sz="2400" kern="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2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C</a:t>
            </a:r>
            <a:r>
              <a:rPr lang="en-US" altLang="zh-CN" sz="2400" kern="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3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是加法器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1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，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2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，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3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的进位端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设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:A</a:t>
            </a:r>
            <a:r>
              <a:rPr lang="en-US" altLang="zh-CN" sz="2400" kern="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4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A</a:t>
            </a:r>
            <a:r>
              <a:rPr lang="en-US" altLang="zh-CN" sz="2400" kern="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3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A</a:t>
            </a:r>
            <a:r>
              <a:rPr lang="en-US" altLang="zh-CN" sz="2400" kern="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2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A</a:t>
            </a:r>
            <a:r>
              <a:rPr lang="en-US" altLang="zh-CN" sz="2400" kern="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1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=0001     Q</a:t>
            </a:r>
            <a:r>
              <a:rPr lang="en-US" altLang="zh-CN" sz="2400" kern="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4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Q</a:t>
            </a:r>
            <a:r>
              <a:rPr lang="en-US" altLang="zh-CN" sz="2400" kern="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3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Q</a:t>
            </a:r>
            <a:r>
              <a:rPr lang="en-US" altLang="zh-CN" sz="2400" kern="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2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Q</a:t>
            </a:r>
            <a:r>
              <a:rPr lang="en-US" altLang="zh-CN" sz="2400" kern="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1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=0000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则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:D</a:t>
            </a:r>
            <a:r>
              <a:rPr lang="en-US" altLang="zh-CN" sz="2400" kern="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4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D</a:t>
            </a:r>
            <a:r>
              <a:rPr lang="en-US" altLang="zh-CN" sz="2400" kern="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3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D</a:t>
            </a:r>
            <a:r>
              <a:rPr lang="en-US" altLang="zh-CN" sz="2400" kern="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2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D</a:t>
            </a:r>
            <a:r>
              <a:rPr lang="en-US" altLang="zh-CN" sz="2400" kern="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1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=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</a:t>
            </a:r>
            <a:r>
              <a:rPr lang="en-US" altLang="zh-CN" sz="2400" kern="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4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  </a:t>
            </a:r>
            <a:r>
              <a:rPr lang="en-US" altLang="zh-CN" sz="2400" kern="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3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</a:t>
            </a:r>
            <a:r>
              <a:rPr lang="en-US" altLang="zh-CN" sz="2400" kern="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2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 </a:t>
            </a:r>
            <a:r>
              <a:rPr lang="en-US" altLang="zh-CN" sz="2400" kern="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1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=0001</a:t>
            </a:r>
            <a:endParaRPr lang="en-US" altLang="zh-CN" sz="2400" kern="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第一个 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CP 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到，则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: Q</a:t>
            </a:r>
            <a:r>
              <a:rPr lang="en-US" altLang="zh-CN" sz="2400" kern="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4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Q</a:t>
            </a:r>
            <a:r>
              <a:rPr lang="en-US" altLang="zh-CN" sz="2400" kern="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3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Q</a:t>
            </a:r>
            <a:r>
              <a:rPr lang="en-US" altLang="zh-CN" sz="2400" kern="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2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Q</a:t>
            </a:r>
            <a:r>
              <a:rPr lang="en-US" altLang="zh-CN" sz="2400" kern="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1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=0001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第二个 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CP 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到，则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: Q</a:t>
            </a:r>
            <a:r>
              <a:rPr lang="en-US" altLang="zh-CN" sz="2400" kern="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4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Q</a:t>
            </a:r>
            <a:r>
              <a:rPr lang="en-US" altLang="zh-CN" sz="2400" kern="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3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Q</a:t>
            </a:r>
            <a:r>
              <a:rPr lang="en-US" altLang="zh-CN" sz="2400" kern="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2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Q</a:t>
            </a:r>
            <a:r>
              <a:rPr lang="en-US" altLang="zh-CN" sz="2400" kern="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1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=0010     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（是加法）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第三个 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CP 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到，则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: Q</a:t>
            </a:r>
            <a:r>
              <a:rPr lang="en-US" altLang="zh-CN" sz="2400" kern="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4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Q</a:t>
            </a:r>
            <a:r>
              <a:rPr lang="en-US" altLang="zh-CN" sz="2400" kern="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3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Q</a:t>
            </a:r>
            <a:r>
              <a:rPr lang="en-US" altLang="zh-CN" sz="2400" kern="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2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Q</a:t>
            </a:r>
            <a:r>
              <a:rPr lang="en-US" altLang="zh-CN" sz="2400" kern="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1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=0011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8590539-47A2-45E9-96FD-CC3287482A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1" y="228600"/>
            <a:ext cx="4415408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7.2.2  AFC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应用举例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EA750EF-8610-4525-A555-BAED12C38C8F}"/>
              </a:ext>
            </a:extLst>
          </p:cNvPr>
          <p:cNvSpPr txBox="1">
            <a:spLocks noChangeArrowheads="1"/>
          </p:cNvSpPr>
          <p:nvPr/>
        </p:nvSpPr>
        <p:spPr>
          <a:xfrm>
            <a:off x="23813" y="642938"/>
            <a:ext cx="8334375" cy="890587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1.  </a:t>
            </a:r>
            <a:r>
              <a:rPr lang="zh-CN" altLang="en-US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用于稳定接收机的中频  </a:t>
            </a:r>
            <a:r>
              <a:rPr lang="en-US" altLang="zh-CN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IF</a:t>
            </a:r>
            <a:r>
              <a:rPr lang="zh-CN" altLang="en-US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   </a:t>
            </a:r>
            <a:r>
              <a:rPr lang="zh-CN" altLang="en-US" sz="2400" kern="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2400" kern="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en-US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ntermediate  frequency </a:t>
            </a:r>
            <a:endParaRPr lang="zh-CN" altLang="en-US" sz="2400" kern="0" dirty="0">
              <a:solidFill>
                <a:srgbClr val="CC3300"/>
              </a:solidFill>
              <a:latin typeface="+mn-lt"/>
              <a:ea typeface="仿宋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(1)   </a:t>
            </a:r>
            <a:r>
              <a:rPr lang="zh-CN" altLang="en-US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调幅接收机中 </a:t>
            </a:r>
            <a:r>
              <a:rPr lang="en-US" altLang="zh-CN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AFC </a:t>
            </a:r>
            <a:r>
              <a:rPr lang="zh-CN" altLang="en-US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系统方框图</a:t>
            </a:r>
            <a:r>
              <a:rPr lang="en-US" altLang="zh-CN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——</a:t>
            </a:r>
            <a:r>
              <a:rPr lang="zh-CN" altLang="en-US" sz="2400" kern="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本振频率微调：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0691AE3D-FA0F-4CEE-B402-EC18FC944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4652963"/>
            <a:ext cx="9144000" cy="1975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5000"/>
              </a:lnSpc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        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中放在超外差机中对选择性和灵敏度起重要作用。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为了充分发挥中放的选择性和增益，要求中频稳定。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    普通收音机加了限幅鉴频器、低通和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VCO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。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    采用了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AFC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，可以减小中放的带宽，有利于提高选择性和灵敏度。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A204D99-66FA-4F92-8477-71D4291B3BD1}"/>
              </a:ext>
            </a:extLst>
          </p:cNvPr>
          <p:cNvSpPr txBox="1">
            <a:spLocks noChangeArrowheads="1"/>
          </p:cNvSpPr>
          <p:nvPr/>
        </p:nvSpPr>
        <p:spPr>
          <a:xfrm>
            <a:off x="5697538" y="1978025"/>
            <a:ext cx="3311525" cy="1141413"/>
          </a:xfrm>
          <a:prstGeom prst="rect">
            <a:avLst/>
          </a:prstGeom>
        </p:spPr>
        <p:txBody>
          <a:bodyPr/>
          <a:lstStyle/>
          <a:p>
            <a:pPr indent="268288">
              <a:spcBef>
                <a:spcPct val="20000"/>
              </a:spcBef>
              <a:tabLst>
                <a:tab pos="0" algn="l"/>
              </a:tabLst>
              <a:defRPr/>
            </a:pPr>
            <a:r>
              <a:rPr lang="zh-CN" altLang="en-US" sz="20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发射机的中心频率稳定，但是接收机的本振稳定度相对较低。</a:t>
            </a:r>
          </a:p>
        </p:txBody>
      </p:sp>
      <p:pic>
        <p:nvPicPr>
          <p:cNvPr id="9222" name="图片 2">
            <a:extLst>
              <a:ext uri="{FF2B5EF4-FFF2-40B4-BE49-F238E27FC236}">
                <a16:creationId xmlns:a16="http://schemas.microsoft.com/office/drawing/2014/main" id="{FDCE2DFE-9146-496B-BB98-446C04417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1574800"/>
            <a:ext cx="5551488" cy="303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259D7E2A-A426-4B74-A197-E660D3737BA5}"/>
              </a:ext>
            </a:extLst>
          </p:cNvPr>
          <p:cNvSpPr txBox="1">
            <a:spLocks noChangeArrowheads="1"/>
          </p:cNvSpPr>
          <p:nvPr/>
        </p:nvSpPr>
        <p:spPr>
          <a:xfrm>
            <a:off x="3446463" y="3563938"/>
            <a:ext cx="3069753" cy="50006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srgbClr val="00B050"/>
                </a:solidFill>
                <a:latin typeface="+mn-lt"/>
                <a:ea typeface="仿宋" panose="02010609060101010101" pitchFamily="49" charset="-122"/>
              </a:rPr>
              <a:t>P267   </a:t>
            </a: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P287         </a:t>
            </a:r>
            <a:r>
              <a:rPr lang="en-US" altLang="zh-CN" sz="2400" kern="0" dirty="0">
                <a:solidFill>
                  <a:schemeClr val="accent6"/>
                </a:solidFill>
                <a:latin typeface="+mn-lt"/>
                <a:ea typeface="仿宋" panose="02010609060101010101" pitchFamily="49" charset="-122"/>
              </a:rPr>
              <a:t>P296</a:t>
            </a:r>
            <a:endParaRPr lang="zh-CN" altLang="en-US" sz="2400" kern="0" dirty="0">
              <a:solidFill>
                <a:schemeClr val="accent6"/>
              </a:solidFill>
              <a:latin typeface="+mn-lt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140785E8-A712-454C-A444-4EF875438DB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7.4.4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直接数字式频率合成器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A35C0AD-35BB-42B2-8BB6-FF2E0DF3532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714375"/>
            <a:ext cx="9072563" cy="955675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   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可见，改变频率控制数据，可以改变累加器的输出状态增量，从而得到不同频率的斜升波。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516" name="Rectangle 10">
                <a:extLst>
                  <a:ext uri="{FF2B5EF4-FFF2-40B4-BE49-F238E27FC236}">
                    <a16:creationId xmlns:a16="http://schemas.microsoft.com/office/drawing/2014/main" id="{2FA13D21-2DEE-493B-BB30-57C87899E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31" y="2060848"/>
                <a:ext cx="8821737" cy="4443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zh-CN" sz="2400" dirty="0">
                    <a:solidFill>
                      <a:srgbClr val="660066"/>
                    </a:solidFill>
                    <a:latin typeface="+mn-lt"/>
                    <a:ea typeface="仿宋" panose="02010609060101010101" pitchFamily="49" charset="-122"/>
                  </a:rPr>
                  <a:t>      </a:t>
                </a:r>
                <a:r>
                  <a:rPr lang="en-US" altLang="zh-CN" sz="2800" dirty="0">
                    <a:solidFill>
                      <a:srgbClr val="660066"/>
                    </a:solidFill>
                    <a:latin typeface="+mn-lt"/>
                    <a:ea typeface="仿宋" panose="02010609060101010101" pitchFamily="49" charset="-122"/>
                  </a:rPr>
                  <a:t>D/A</a:t>
                </a:r>
                <a:r>
                  <a:rPr lang="zh-CN" altLang="en-US" sz="2400" dirty="0">
                    <a:solidFill>
                      <a:srgbClr val="660066"/>
                    </a:solidFill>
                    <a:latin typeface="+mn-lt"/>
                    <a:ea typeface="仿宋" panose="02010609060101010101" pitchFamily="49" charset="-122"/>
                  </a:rPr>
                  <a:t>位数越多，阶梯波越接近斜升波，控制精度越高。</a:t>
                </a: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zh-CN" sz="2400" dirty="0">
                    <a:solidFill>
                      <a:srgbClr val="660066"/>
                    </a:solidFill>
                    <a:latin typeface="+mn-lt"/>
                    <a:ea typeface="仿宋" panose="02010609060101010101" pitchFamily="49" charset="-122"/>
                  </a:rPr>
                  <a:t>D/A </a:t>
                </a:r>
                <a:r>
                  <a:rPr lang="zh-CN" altLang="en-US" sz="2400" dirty="0">
                    <a:solidFill>
                      <a:srgbClr val="660066"/>
                    </a:solidFill>
                    <a:latin typeface="+mn-lt"/>
                    <a:ea typeface="仿宋" panose="02010609060101010101" pitchFamily="49" charset="-122"/>
                  </a:rPr>
                  <a:t>的分辨率和 </a:t>
                </a:r>
                <a:r>
                  <a:rPr lang="en-US" altLang="zh-CN" sz="2400" i="1" dirty="0">
                    <a:solidFill>
                      <a:srgbClr val="660066"/>
                    </a:solidFill>
                    <a:latin typeface="+mn-lt"/>
                    <a:ea typeface="仿宋" panose="02010609060101010101" pitchFamily="49" charset="-122"/>
                  </a:rPr>
                  <a:t>n</a:t>
                </a:r>
                <a:r>
                  <a:rPr lang="en-US" altLang="zh-CN" sz="2400" dirty="0">
                    <a:solidFill>
                      <a:srgbClr val="660066"/>
                    </a:solidFill>
                    <a:latin typeface="+mn-lt"/>
                    <a:ea typeface="仿宋" panose="02010609060101010101" pitchFamily="49" charset="-122"/>
                  </a:rPr>
                  <a:t> </a:t>
                </a:r>
                <a:r>
                  <a:rPr lang="zh-CN" altLang="en-US" sz="2400" dirty="0">
                    <a:solidFill>
                      <a:srgbClr val="660066"/>
                    </a:solidFill>
                    <a:latin typeface="+mn-lt"/>
                    <a:ea typeface="仿宋" panose="02010609060101010101" pitchFamily="49" charset="-122"/>
                  </a:rPr>
                  <a:t>的关系为：</a:t>
                </a: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zh-CN" altLang="en-US" sz="2400" dirty="0">
                  <a:solidFill>
                    <a:srgbClr val="660066"/>
                  </a:solidFill>
                  <a:latin typeface="+mn-lt"/>
                  <a:ea typeface="仿宋" panose="02010609060101010101" pitchFamily="49" charset="-122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zh-CN" altLang="en-US" sz="2400" dirty="0">
                    <a:solidFill>
                      <a:srgbClr val="660066"/>
                    </a:solidFill>
                    <a:latin typeface="+mn-lt"/>
                    <a:ea typeface="仿宋" panose="02010609060101010101" pitchFamily="49" charset="-122"/>
                  </a:rPr>
                  <a:t>       分辨率</a:t>
                </a:r>
                <a:r>
                  <a:rPr lang="en-US" altLang="zh-CN" sz="2400" dirty="0">
                    <a:solidFill>
                      <a:srgbClr val="660066"/>
                    </a:solidFill>
                    <a:latin typeface="+mn-lt"/>
                    <a:ea typeface="仿宋" panose="02010609060101010101" pitchFamily="49" charset="-12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CN" sz="240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  <a:ea typeface="仿宋_GB2312" panose="02010609030101010101" pitchFamily="49" charset="-12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660066"/>
                            </a:solidFill>
                            <a:latin typeface="+mn-lt"/>
                            <a:ea typeface="仿宋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660066"/>
                            </a:solidFill>
                            <a:latin typeface="+mn-lt"/>
                            <a:ea typeface="仿宋" panose="02010609060101010101" pitchFamily="49" charset="-122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400" i="1" baseline="30000" dirty="0">
                            <a:solidFill>
                              <a:srgbClr val="660066"/>
                            </a:solidFill>
                            <a:latin typeface="+mn-lt"/>
                            <a:ea typeface="仿宋" panose="02010609060101010101" pitchFamily="49" charset="-122"/>
                          </a:rPr>
                          <m:t>n</m:t>
                        </m:r>
                      </m:den>
                    </m:f>
                    <m:r>
                      <a:rPr lang="en-US" altLang="zh-CN" sz="240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sz="240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  <a:ea typeface="仿宋_GB2312" panose="0201060903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  <a:ea typeface="仿宋_GB2312" panose="02010609030101010101" pitchFamily="49" charset="-122"/>
                          </a:rPr>
                          <m:t>𝟏𝟎𝟎</m:t>
                        </m:r>
                        <m:r>
                          <a:rPr lang="en-US" altLang="zh-CN" sz="24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  <a:ea typeface="仿宋_GB2312" panose="02010609030101010101" pitchFamily="49" charset="-122"/>
                          </a:rPr>
                          <m:t>%</m:t>
                        </m:r>
                      </m:e>
                    </m:d>
                  </m:oMath>
                </a14:m>
                <a:endParaRPr lang="en-US" altLang="zh-CN" sz="2400" dirty="0">
                  <a:solidFill>
                    <a:srgbClr val="660066"/>
                  </a:solidFill>
                  <a:latin typeface="+mn-lt"/>
                  <a:ea typeface="仿宋" panose="02010609060101010101" pitchFamily="49" charset="-122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en-US" altLang="zh-CN" sz="2400" dirty="0">
                  <a:solidFill>
                    <a:srgbClr val="660066"/>
                  </a:solidFill>
                  <a:latin typeface="+mn-lt"/>
                  <a:ea typeface="仿宋" panose="02010609060101010101" pitchFamily="49" charset="-122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zh-CN" sz="2400" dirty="0">
                    <a:solidFill>
                      <a:srgbClr val="660066"/>
                    </a:solidFill>
                    <a:latin typeface="+mn-lt"/>
                    <a:ea typeface="仿宋" panose="02010609060101010101" pitchFamily="49" charset="-122"/>
                  </a:rPr>
                  <a:t>       </a:t>
                </a:r>
                <a:r>
                  <a:rPr lang="en-US" altLang="zh-CN" sz="2400" i="1" dirty="0">
                    <a:solidFill>
                      <a:srgbClr val="660066"/>
                    </a:solidFill>
                    <a:latin typeface="+mn-lt"/>
                    <a:ea typeface="仿宋" panose="02010609060101010101" pitchFamily="49" charset="-122"/>
                  </a:rPr>
                  <a:t>n</a:t>
                </a:r>
                <a:r>
                  <a:rPr lang="en-US" altLang="zh-CN" sz="2400" dirty="0">
                    <a:solidFill>
                      <a:srgbClr val="660066"/>
                    </a:solidFill>
                    <a:latin typeface="+mn-lt"/>
                    <a:ea typeface="仿宋" panose="02010609060101010101" pitchFamily="49" charset="-122"/>
                  </a:rPr>
                  <a:t> = 8 </a:t>
                </a:r>
                <a:r>
                  <a:rPr lang="zh-CN" altLang="en-US" sz="2400" dirty="0">
                    <a:solidFill>
                      <a:srgbClr val="660066"/>
                    </a:solidFill>
                    <a:latin typeface="+mn-lt"/>
                    <a:ea typeface="仿宋" panose="02010609060101010101" pitchFamily="49" charset="-122"/>
                  </a:rPr>
                  <a:t>时，分辨率为 </a:t>
                </a:r>
                <a:r>
                  <a:rPr lang="en-US" altLang="zh-CN" sz="2400" dirty="0">
                    <a:solidFill>
                      <a:srgbClr val="660066"/>
                    </a:solidFill>
                    <a:latin typeface="+mn-lt"/>
                    <a:ea typeface="仿宋" panose="02010609060101010101" pitchFamily="49" charset="-122"/>
                  </a:rPr>
                  <a:t>1/256=0.39</a:t>
                </a:r>
                <a:r>
                  <a:rPr lang="zh-CN" altLang="en-US" sz="2400" dirty="0">
                    <a:solidFill>
                      <a:srgbClr val="660066"/>
                    </a:solidFill>
                    <a:latin typeface="+mn-lt"/>
                    <a:ea typeface="仿宋" panose="02010609060101010101" pitchFamily="49" charset="-122"/>
                  </a:rPr>
                  <a:t>％</a:t>
                </a: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zh-CN" altLang="en-US" sz="2400" dirty="0">
                    <a:solidFill>
                      <a:srgbClr val="660066"/>
                    </a:solidFill>
                    <a:latin typeface="+mn-lt"/>
                    <a:ea typeface="仿宋" panose="02010609060101010101" pitchFamily="49" charset="-122"/>
                  </a:rPr>
                  <a:t>      </a:t>
                </a:r>
                <a:r>
                  <a:rPr lang="zh-CN" altLang="en-US" sz="2400" i="1" dirty="0">
                    <a:solidFill>
                      <a:srgbClr val="660066"/>
                    </a:solidFill>
                    <a:latin typeface="+mn-lt"/>
                    <a:ea typeface="仿宋" panose="02010609060101010101" pitchFamily="49" charset="-122"/>
                  </a:rPr>
                  <a:t> </a:t>
                </a:r>
                <a:r>
                  <a:rPr lang="en-US" altLang="zh-CN" sz="2400" i="1" dirty="0">
                    <a:solidFill>
                      <a:srgbClr val="660066"/>
                    </a:solidFill>
                    <a:latin typeface="+mn-lt"/>
                    <a:ea typeface="仿宋" panose="02010609060101010101" pitchFamily="49" charset="-122"/>
                  </a:rPr>
                  <a:t>n </a:t>
                </a:r>
                <a:r>
                  <a:rPr lang="en-US" altLang="zh-CN" sz="2400" dirty="0">
                    <a:solidFill>
                      <a:srgbClr val="660066"/>
                    </a:solidFill>
                    <a:latin typeface="+mn-lt"/>
                    <a:ea typeface="仿宋" panose="02010609060101010101" pitchFamily="49" charset="-122"/>
                  </a:rPr>
                  <a:t>= 16</a:t>
                </a:r>
                <a:r>
                  <a:rPr lang="zh-CN" altLang="en-US" sz="2400" dirty="0">
                    <a:solidFill>
                      <a:srgbClr val="660066"/>
                    </a:solidFill>
                    <a:latin typeface="+mn-lt"/>
                    <a:ea typeface="仿宋" panose="02010609060101010101" pitchFamily="49" charset="-122"/>
                  </a:rPr>
                  <a:t>时，分辨率为</a:t>
                </a:r>
                <a:r>
                  <a:rPr lang="en-US" altLang="zh-CN" sz="2400" dirty="0">
                    <a:solidFill>
                      <a:srgbClr val="660066"/>
                    </a:solidFill>
                    <a:latin typeface="+mn-lt"/>
                    <a:ea typeface="仿宋" panose="02010609060101010101" pitchFamily="49" charset="-122"/>
                  </a:rPr>
                  <a:t>1/65536=</a:t>
                </a:r>
                <a:r>
                  <a:rPr lang="zh-CN" altLang="en-US" sz="2400" dirty="0">
                    <a:solidFill>
                      <a:srgbClr val="660066"/>
                    </a:solidFill>
                    <a:latin typeface="+mn-lt"/>
                    <a:ea typeface="仿宋" panose="02010609060101010101" pitchFamily="49" charset="-122"/>
                  </a:rPr>
                  <a:t> </a:t>
                </a:r>
                <a:r>
                  <a:rPr lang="en-US" altLang="zh-CN" sz="2400" dirty="0">
                    <a:solidFill>
                      <a:srgbClr val="660066"/>
                    </a:solidFill>
                    <a:latin typeface="+mn-lt"/>
                    <a:ea typeface="仿宋" panose="02010609060101010101" pitchFamily="49" charset="-122"/>
                  </a:rPr>
                  <a:t>0.0015</a:t>
                </a:r>
                <a:r>
                  <a:rPr lang="zh-CN" altLang="en-US" sz="2400" dirty="0">
                    <a:solidFill>
                      <a:srgbClr val="660066"/>
                    </a:solidFill>
                    <a:latin typeface="+mn-lt"/>
                    <a:ea typeface="仿宋" panose="02010609060101010101" pitchFamily="49" charset="-122"/>
                  </a:rPr>
                  <a:t>％</a:t>
                </a: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zh-CN" altLang="en-US" sz="2400" dirty="0">
                    <a:solidFill>
                      <a:srgbClr val="660066"/>
                    </a:solidFill>
                    <a:latin typeface="+mn-lt"/>
                    <a:ea typeface="仿宋" panose="02010609060101010101" pitchFamily="49" charset="-122"/>
                  </a:rPr>
                  <a:t>    </a:t>
                </a: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zh-CN" altLang="en-US" sz="2400" dirty="0">
                    <a:solidFill>
                      <a:srgbClr val="660066"/>
                    </a:solidFill>
                    <a:latin typeface="+mn-lt"/>
                    <a:ea typeface="仿宋" panose="02010609060101010101" pitchFamily="49" charset="-122"/>
                  </a:rPr>
                  <a:t>       频率控制数据越大，步进越大，斜升波频率越高，</a:t>
                </a:r>
                <a:r>
                  <a:rPr lang="en-US" altLang="zh-CN" sz="2400" dirty="0">
                    <a:solidFill>
                      <a:srgbClr val="660066"/>
                    </a:solidFill>
                    <a:latin typeface="+mn-lt"/>
                    <a:ea typeface="仿宋" panose="02010609060101010101" pitchFamily="49" charset="-122"/>
                  </a:rPr>
                  <a:t>D/A</a:t>
                </a:r>
                <a:r>
                  <a:rPr lang="zh-CN" altLang="en-US" sz="2400" dirty="0">
                    <a:solidFill>
                      <a:srgbClr val="660066"/>
                    </a:solidFill>
                    <a:latin typeface="+mn-lt"/>
                    <a:ea typeface="仿宋" panose="02010609060101010101" pitchFamily="49" charset="-122"/>
                  </a:rPr>
                  <a:t>的分辨率越差。</a:t>
                </a:r>
                <a:endParaRPr lang="en-US" altLang="zh-CN" sz="2400" dirty="0">
                  <a:solidFill>
                    <a:srgbClr val="660066"/>
                  </a:solidFill>
                  <a:latin typeface="+mn-lt"/>
                  <a:ea typeface="仿宋" panose="02010609060101010101" pitchFamily="49" charset="-122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zh-CN" altLang="en-US" sz="2400" dirty="0">
                    <a:solidFill>
                      <a:srgbClr val="660066"/>
                    </a:solidFill>
                    <a:latin typeface="+mn-lt"/>
                    <a:ea typeface="仿宋" panose="02010609060101010101" pitchFamily="49" charset="-122"/>
                  </a:rPr>
                  <a:t>若累加器的倍数为 </a:t>
                </a:r>
                <a:r>
                  <a:rPr lang="en-US" altLang="zh-CN" sz="2400" i="1" dirty="0">
                    <a:solidFill>
                      <a:srgbClr val="660066"/>
                    </a:solidFill>
                    <a:latin typeface="+mn-lt"/>
                    <a:ea typeface="仿宋" panose="02010609060101010101" pitchFamily="49" charset="-122"/>
                  </a:rPr>
                  <a:t>n</a:t>
                </a:r>
                <a:r>
                  <a:rPr lang="zh-CN" altLang="en-US" sz="2400" dirty="0">
                    <a:solidFill>
                      <a:srgbClr val="660066"/>
                    </a:solidFill>
                    <a:latin typeface="+mn-lt"/>
                    <a:ea typeface="仿宋" panose="02010609060101010101" pitchFamily="49" charset="-122"/>
                  </a:rPr>
                  <a:t>，控制数据为</a:t>
                </a:r>
                <a:r>
                  <a:rPr lang="en-US" altLang="zh-CN" sz="2400" i="1" dirty="0">
                    <a:solidFill>
                      <a:srgbClr val="660066"/>
                    </a:solidFill>
                    <a:latin typeface="+mn-lt"/>
                    <a:ea typeface="仿宋" panose="02010609060101010101" pitchFamily="49" charset="-122"/>
                  </a:rPr>
                  <a:t>k</a:t>
                </a:r>
                <a:r>
                  <a:rPr lang="en-US" altLang="zh-CN" sz="2400" dirty="0">
                    <a:solidFill>
                      <a:srgbClr val="660066"/>
                    </a:solidFill>
                    <a:latin typeface="+mn-lt"/>
                    <a:ea typeface="仿宋" panose="02010609060101010101" pitchFamily="49" charset="-122"/>
                  </a:rPr>
                  <a:t>,</a:t>
                </a:r>
                <a:r>
                  <a:rPr lang="zh-CN" altLang="en-US" sz="2400" dirty="0">
                    <a:solidFill>
                      <a:srgbClr val="660066"/>
                    </a:solidFill>
                    <a:latin typeface="+mn-lt"/>
                    <a:ea typeface="仿宋" panose="02010609060101010101" pitchFamily="49" charset="-122"/>
                  </a:rPr>
                  <a:t>那么梯阶数为 </a:t>
                </a:r>
                <a:r>
                  <a:rPr lang="en-US" altLang="zh-CN" sz="2400" dirty="0">
                    <a:solidFill>
                      <a:srgbClr val="660066"/>
                    </a:solidFill>
                    <a:latin typeface="+mn-lt"/>
                    <a:ea typeface="仿宋" panose="02010609060101010101" pitchFamily="49" charset="-122"/>
                  </a:rPr>
                  <a:t>2</a:t>
                </a:r>
                <a:r>
                  <a:rPr lang="en-US" altLang="zh-CN" sz="2400" i="1" baseline="30000" dirty="0">
                    <a:solidFill>
                      <a:srgbClr val="660066"/>
                    </a:solidFill>
                    <a:latin typeface="+mn-lt"/>
                    <a:ea typeface="仿宋" panose="02010609060101010101" pitchFamily="49" charset="-122"/>
                  </a:rPr>
                  <a:t>n</a:t>
                </a:r>
                <a:r>
                  <a:rPr lang="en-US" altLang="zh-CN" sz="2400" dirty="0">
                    <a:solidFill>
                      <a:srgbClr val="660066"/>
                    </a:solidFill>
                    <a:latin typeface="+mn-lt"/>
                    <a:ea typeface="仿宋" panose="02010609060101010101" pitchFamily="49" charset="-122"/>
                  </a:rPr>
                  <a:t>/</a:t>
                </a:r>
                <a:r>
                  <a:rPr lang="en-US" altLang="zh-CN" sz="2400" i="1" dirty="0">
                    <a:solidFill>
                      <a:srgbClr val="660066"/>
                    </a:solidFill>
                    <a:latin typeface="+mn-lt"/>
                    <a:ea typeface="仿宋" panose="02010609060101010101" pitchFamily="49" charset="-122"/>
                  </a:rPr>
                  <a:t>k</a:t>
                </a:r>
                <a:r>
                  <a:rPr lang="en-US" altLang="zh-CN" sz="2400" dirty="0">
                    <a:solidFill>
                      <a:srgbClr val="660066"/>
                    </a:solidFill>
                    <a:latin typeface="+mn-lt"/>
                    <a:ea typeface="仿宋" panose="02010609060101010101" pitchFamily="49" charset="-122"/>
                  </a:rPr>
                  <a:t> </a:t>
                </a:r>
                <a:r>
                  <a:rPr lang="zh-CN" altLang="en-US" sz="2400" dirty="0">
                    <a:solidFill>
                      <a:srgbClr val="660066"/>
                    </a:solidFill>
                    <a:latin typeface="+mn-lt"/>
                    <a:ea typeface="仿宋" panose="02010609060101010101" pitchFamily="49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64516" name="Rectangle 10">
                <a:extLst>
                  <a:ext uri="{FF2B5EF4-FFF2-40B4-BE49-F238E27FC236}">
                    <a16:creationId xmlns:a16="http://schemas.microsoft.com/office/drawing/2014/main" id="{2FA13D21-2DEE-493B-BB30-57C87899E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131" y="2060848"/>
                <a:ext cx="8821737" cy="4443413"/>
              </a:xfrm>
              <a:prstGeom prst="rect">
                <a:avLst/>
              </a:prstGeom>
              <a:blipFill>
                <a:blip r:embed="rId2"/>
                <a:stretch>
                  <a:fillRect l="-1036" t="-2332" b="-56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573D19E3-F7EA-4861-8B90-7CA20A1132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7.4.5 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数字锁相式频率合成器</a:t>
            </a:r>
          </a:p>
        </p:txBody>
      </p:sp>
      <p:pic>
        <p:nvPicPr>
          <p:cNvPr id="65539" name="Picture 10">
            <a:extLst>
              <a:ext uri="{FF2B5EF4-FFF2-40B4-BE49-F238E27FC236}">
                <a16:creationId xmlns:a16="http://schemas.microsoft.com/office/drawing/2014/main" id="{5FE532DD-CF44-4164-BFF6-EC49F51C9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365625"/>
            <a:ext cx="7675563" cy="22193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8">
            <a:extLst>
              <a:ext uri="{FF2B5EF4-FFF2-40B4-BE49-F238E27FC236}">
                <a16:creationId xmlns:a16="http://schemas.microsoft.com/office/drawing/2014/main" id="{9B3BD6A9-782B-4F44-9148-E247A79E1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725488"/>
            <a:ext cx="8858250" cy="34185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一个周期内阶梯数越多，越接近斜升波，非线性失真越小，所以 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D/A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的位数高可以，频率控制数据不能太高，应保证一个周期内至少 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4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个阶梯，所以最大频率控制数据为：</a:t>
            </a:r>
            <a:r>
              <a:rPr lang="en-US" altLang="zh-CN" sz="2400" i="1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k</a:t>
            </a:r>
            <a:r>
              <a:rPr lang="en-US" altLang="zh-CN" sz="2400" baseline="-2500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max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=2</a:t>
            </a:r>
            <a:r>
              <a:rPr lang="en-US" altLang="zh-CN" sz="2400" i="1" baseline="30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n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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2</a:t>
            </a: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</a:t>
            </a:r>
          </a:p>
          <a:p>
            <a:pPr eaLnBrk="1" hangingPunct="1">
              <a:defRPr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     斜升波幅度变化和相位变化成正比，故可以将相位数码直接转换成幅度数码，对于任意波形来说，相位和幅度的关系不是正比关系。例如，正弦波的相位和幅度的关系就是正弦关系。要合成任意波形，就应找出波形幅度和相位的关系，然后用相码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/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幅码转换器将相码转换为合成波形的幅码，用 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D/A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和滤波器完成。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37E76BB-0A78-4D48-AB75-75892DAE7469}"/>
              </a:ext>
            </a:extLst>
          </p:cNvPr>
          <p:cNvSpPr txBox="1">
            <a:spLocks noChangeArrowheads="1"/>
          </p:cNvSpPr>
          <p:nvPr/>
        </p:nvSpPr>
        <p:spPr>
          <a:xfrm>
            <a:off x="5143500" y="6000750"/>
            <a:ext cx="2286000" cy="5000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李棠之 图</a:t>
            </a: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8-5-3</a:t>
            </a:r>
            <a:endParaRPr lang="zh-CN" altLang="en-US" sz="2400" kern="0" dirty="0">
              <a:solidFill>
                <a:srgbClr val="FF0000"/>
              </a:solidFill>
              <a:latin typeface="+mn-lt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31C6AF30-BE33-43AF-A437-8616BBE6EF8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7.4.5 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数字锁相式频率合成器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5F5A4DBF-6C1E-4C07-A32E-BFD8EAC15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3" y="811213"/>
            <a:ext cx="8783959" cy="561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2.   DDS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的特点和应用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DDS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合成信号的频率 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=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k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·(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c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/2</a:t>
            </a:r>
            <a:r>
              <a:rPr lang="en-US" altLang="zh-CN" sz="2400" i="1" baseline="30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n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)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，所以改变 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k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就可以改变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DDS </a:t>
            </a:r>
            <a:r>
              <a:rPr lang="zh-CN" altLang="en-US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的优点：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①高速的频率变化能力，达几十纳秒级；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②高度频率分辨率，当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c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=50M,  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n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=24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时，则可分辨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       </a:t>
            </a:r>
            <a:r>
              <a:rPr lang="en-US" altLang="zh-CN" sz="24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c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/2</a:t>
            </a:r>
            <a:r>
              <a:rPr lang="en-US" altLang="zh-CN" sz="2400" i="1" baseline="30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n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=2.98Hz  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③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能够合成各种波形；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④具有数字调制能力；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⑤集成度高，体积小，重量轻。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DDS </a:t>
            </a:r>
            <a:r>
              <a:rPr lang="zh-CN" altLang="en-US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的缺点：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①杂散成分复杂，时钟频率低时，主要是相位量化和幅度量化引起；时钟频率高时，主要是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DAC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非理想引起；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②输出频率范围有限，多工作在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80MHz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以下。少数产品可达几百兆。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AFC8AA92-757A-4299-A823-841DB34B70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7.4.5 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数字锁相式频率合成器</a:t>
            </a:r>
          </a:p>
        </p:txBody>
      </p:sp>
      <p:pic>
        <p:nvPicPr>
          <p:cNvPr id="67587" name="Picture 22">
            <a:extLst>
              <a:ext uri="{FF2B5EF4-FFF2-40B4-BE49-F238E27FC236}">
                <a16:creationId xmlns:a16="http://schemas.microsoft.com/office/drawing/2014/main" id="{94A1CB3F-20E8-4A34-89E7-11409840E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94" y="2933701"/>
            <a:ext cx="7704137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Text Box 11">
            <a:extLst>
              <a:ext uri="{FF2B5EF4-FFF2-40B4-BE49-F238E27FC236}">
                <a16:creationId xmlns:a16="http://schemas.microsoft.com/office/drawing/2014/main" id="{0668C80D-2D10-4B16-BFB6-374DF7B4B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3725"/>
            <a:ext cx="8893175" cy="2268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     DDS </a:t>
            </a:r>
            <a:r>
              <a:rPr lang="zh-CN" altLang="en-US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主要用于频率转换速度极快和频率分辨率高的场合。如用于跳频通信中的频率合成器、超高速跳频转换头。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    例：采用 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DDS+PLL </a:t>
            </a:r>
            <a:r>
              <a:rPr lang="zh-CN" altLang="en-US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结构，频率输出范围：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700</a:t>
            </a:r>
            <a:r>
              <a:rPr lang="zh-CN" altLang="en-US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～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900MHz,    </a:t>
            </a:r>
            <a:r>
              <a:rPr lang="zh-CN" altLang="en-US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频率转换时间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&lt;5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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s ,</a:t>
            </a:r>
            <a:r>
              <a:rPr lang="zh-CN" altLang="en-US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频率分辨率≤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1Hz</a:t>
            </a:r>
            <a:r>
              <a:rPr lang="zh-CN" altLang="en-US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，杂波电平≤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-50dB </a:t>
            </a:r>
            <a:r>
              <a:rPr lang="zh-CN" altLang="en-US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，相位噪声 ≤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100dB/Hz, (</a:t>
            </a:r>
            <a:r>
              <a:rPr lang="zh-CN" altLang="en-US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偏离主信号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1kHz</a:t>
            </a:r>
            <a:r>
              <a:rPr lang="zh-CN" altLang="en-US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处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)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群时延特性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d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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)/d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 )</a:t>
            </a:r>
            <a:r>
              <a:rPr lang="zh-CN" altLang="en-US" sz="24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。</a:t>
            </a:r>
          </a:p>
        </p:txBody>
      </p:sp>
      <p:sp>
        <p:nvSpPr>
          <p:cNvPr id="5" name="Line 15">
            <a:extLst>
              <a:ext uri="{FF2B5EF4-FFF2-40B4-BE49-F238E27FC236}">
                <a16:creationId xmlns:a16="http://schemas.microsoft.com/office/drawing/2014/main" id="{60B5B3B9-FA5E-4729-A38F-9C065F8F14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3186113"/>
            <a:ext cx="0" cy="43180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  <a:effectLst/>
        </p:spPr>
        <p:txBody>
          <a:bodyPr lIns="90000" tIns="46800" rIns="90000" bIns="46800"/>
          <a:lstStyle/>
          <a:p>
            <a:pPr eaLnBrk="1" hangingPunct="1">
              <a:defRPr/>
            </a:pPr>
            <a:endParaRPr lang="zh-CN" altLang="en-US" sz="2400">
              <a:solidFill>
                <a:schemeClr val="bg1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6" name="Line 16">
            <a:extLst>
              <a:ext uri="{FF2B5EF4-FFF2-40B4-BE49-F238E27FC236}">
                <a16:creationId xmlns:a16="http://schemas.microsoft.com/office/drawing/2014/main" id="{14521DFF-B504-4D97-922F-191ABA1EF8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0563" y="6497638"/>
            <a:ext cx="358775" cy="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  <a:effectLst/>
        </p:spPr>
        <p:txBody>
          <a:bodyPr lIns="90000" tIns="46800" rIns="90000" bIns="46800"/>
          <a:lstStyle/>
          <a:p>
            <a:pPr eaLnBrk="1" hangingPunct="1">
              <a:defRPr/>
            </a:pPr>
            <a:endParaRPr lang="zh-CN" altLang="en-US" sz="2400">
              <a:solidFill>
                <a:schemeClr val="bg1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7" name="Line 18">
            <a:extLst>
              <a:ext uri="{FF2B5EF4-FFF2-40B4-BE49-F238E27FC236}">
                <a16:creationId xmlns:a16="http://schemas.microsoft.com/office/drawing/2014/main" id="{C54FBC5B-8A29-4720-8EB1-9274384E44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6713538"/>
            <a:ext cx="431800" cy="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  <a:effectLst/>
        </p:spPr>
        <p:txBody>
          <a:bodyPr lIns="90000" tIns="46800" rIns="90000" bIns="46800"/>
          <a:lstStyle/>
          <a:p>
            <a:pPr eaLnBrk="1" hangingPunct="1">
              <a:defRPr/>
            </a:pPr>
            <a:endParaRPr lang="zh-CN" altLang="en-US" sz="2400">
              <a:solidFill>
                <a:schemeClr val="bg1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8" name="Line 19">
            <a:extLst>
              <a:ext uri="{FF2B5EF4-FFF2-40B4-BE49-F238E27FC236}">
                <a16:creationId xmlns:a16="http://schemas.microsoft.com/office/drawing/2014/main" id="{2B188C6B-E9D8-4C5C-A77E-B40B521E88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6786563"/>
            <a:ext cx="8636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eaLnBrk="1" hangingPunct="1">
              <a:defRPr/>
            </a:pPr>
            <a:endParaRPr lang="zh-CN" altLang="en-US" sz="2400">
              <a:solidFill>
                <a:schemeClr val="bg1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9" name="Line 20">
            <a:extLst>
              <a:ext uri="{FF2B5EF4-FFF2-40B4-BE49-F238E27FC236}">
                <a16:creationId xmlns:a16="http://schemas.microsoft.com/office/drawing/2014/main" id="{BF22D76C-892F-48E8-848D-C73FE0BA5A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24300" y="6570663"/>
            <a:ext cx="1368425" cy="14287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  <a:effectLst/>
        </p:spPr>
        <p:txBody>
          <a:bodyPr lIns="90000" tIns="46800" rIns="90000" bIns="46800"/>
          <a:lstStyle/>
          <a:p>
            <a:pPr eaLnBrk="1" hangingPunct="1">
              <a:defRPr/>
            </a:pPr>
            <a:endParaRPr lang="zh-CN" altLang="en-US" sz="2400">
              <a:solidFill>
                <a:schemeClr val="bg1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D99C2FC-BC57-4859-9E83-4911B8CD944F}"/>
              </a:ext>
            </a:extLst>
          </p:cNvPr>
          <p:cNvSpPr txBox="1">
            <a:spLocks noChangeArrowheads="1"/>
          </p:cNvSpPr>
          <p:nvPr/>
        </p:nvSpPr>
        <p:spPr>
          <a:xfrm>
            <a:off x="5786438" y="5929313"/>
            <a:ext cx="2286000" cy="50006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李棠之 图</a:t>
            </a: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8-5-4</a:t>
            </a:r>
            <a:endParaRPr lang="zh-CN" altLang="en-US" sz="2400" kern="0" dirty="0">
              <a:solidFill>
                <a:srgbClr val="FF0000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9D61B72-E9BC-4188-AF1F-DD8F3A1A5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5214938"/>
            <a:ext cx="20716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  <a:cs typeface="+mj-cs"/>
              </a:rPr>
              <a:t>乘以系数</a:t>
            </a:r>
            <a:r>
              <a:rPr lang="en-US" altLang="zh-CN" i="1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  <a:cs typeface="+mj-cs"/>
              </a:rPr>
              <a:t>k</a:t>
            </a:r>
            <a:endParaRPr lang="zh-CN" altLang="en-US" i="1" kern="0" dirty="0">
              <a:solidFill>
                <a:srgbClr val="FF0000"/>
              </a:solidFill>
              <a:latin typeface="+mn-lt"/>
              <a:ea typeface="仿宋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E116ADDA-6115-4632-8A62-2CAF6ABDDFD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7.4.5 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数字锁相式频率合成器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612" name="Object 3">
                <a:extLst>
                  <a:ext uri="{FF2B5EF4-FFF2-40B4-BE49-F238E27FC236}">
                    <a16:creationId xmlns:a16="http://schemas.microsoft.com/office/drawing/2014/main" id="{4DCBF29A-E4F9-4DC6-B197-F248511F73C4}"/>
                  </a:ext>
                </a:extLst>
              </p:cNvPr>
              <p:cNvSpPr txBox="1"/>
              <p:nvPr/>
            </p:nvSpPr>
            <p:spPr bwMode="auto">
              <a:xfrm>
                <a:off x="1225550" y="5299075"/>
                <a:ext cx="2057400" cy="636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 fontScale="4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解：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  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DDS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f>
                        <m:fPr>
                          <m:type m:val="skw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+mn-lt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8612" name="Object 3">
                <a:extLst>
                  <a:ext uri="{FF2B5EF4-FFF2-40B4-BE49-F238E27FC236}">
                    <a16:creationId xmlns:a16="http://schemas.microsoft.com/office/drawing/2014/main" id="{4DCBF29A-E4F9-4DC6-B197-F248511F7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5550" y="5299075"/>
                <a:ext cx="2057400" cy="636588"/>
              </a:xfrm>
              <a:prstGeom prst="rect">
                <a:avLst/>
              </a:prstGeom>
              <a:blipFill>
                <a:blip r:embed="rId2"/>
                <a:stretch>
                  <a:fillRect t="-55238" r="-12130" b="-52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613" name="Object 4">
                <a:extLst>
                  <a:ext uri="{FF2B5EF4-FFF2-40B4-BE49-F238E27FC236}">
                    <a16:creationId xmlns:a16="http://schemas.microsoft.com/office/drawing/2014/main" id="{BDA9AA28-DD75-4BBD-99FE-CE63E850CEDC}"/>
                  </a:ext>
                </a:extLst>
              </p:cNvPr>
              <p:cNvSpPr txBox="1"/>
              <p:nvPr/>
            </p:nvSpPr>
            <p:spPr bwMode="auto">
              <a:xfrm>
                <a:off x="2298700" y="5967413"/>
                <a:ext cx="4978400" cy="7207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故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: 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+mn-lt"/>
                              <a:ea typeface="仿宋" panose="02010609060101010101" pitchFamily="49" charset="-122"/>
                            </a:rPr>
                            <m:t>DDS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f>
                        <m:fPr>
                          <m:type m:val="skw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+mn-lt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8613" name="Object 4">
                <a:extLst>
                  <a:ext uri="{FF2B5EF4-FFF2-40B4-BE49-F238E27FC236}">
                    <a16:creationId xmlns:a16="http://schemas.microsoft.com/office/drawing/2014/main" id="{BDA9AA28-DD75-4BBD-99FE-CE63E850C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8700" y="5967413"/>
                <a:ext cx="4978400" cy="7207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614" name="Text Box 25">
            <a:extLst>
              <a:ext uri="{FF2B5EF4-FFF2-40B4-BE49-F238E27FC236}">
                <a16:creationId xmlns:a16="http://schemas.microsoft.com/office/drawing/2014/main" id="{511289F5-09AE-4BE4-B9A2-4786D0A76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5373688"/>
            <a:ext cx="3081847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;PLL 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的输出频率为：</a:t>
            </a:r>
            <a:r>
              <a:rPr lang="en-US" altLang="zh-CN" sz="2000" i="1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N·f</a:t>
            </a:r>
            <a:r>
              <a:rPr lang="en-US" altLang="zh-CN" sz="2000" baseline="-2500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R</a:t>
            </a:r>
            <a:endParaRPr lang="en-US" altLang="zh-CN" sz="2000" baseline="-250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7" name="Text Box 26">
            <a:extLst>
              <a:ext uri="{FF2B5EF4-FFF2-40B4-BE49-F238E27FC236}">
                <a16:creationId xmlns:a16="http://schemas.microsoft.com/office/drawing/2014/main" id="{4BD2DEF9-18C1-47DB-B165-12CE799D3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6108700"/>
            <a:ext cx="1584325" cy="4638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(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取和频）</a:t>
            </a:r>
          </a:p>
        </p:txBody>
      </p:sp>
      <p:sp>
        <p:nvSpPr>
          <p:cNvPr id="68616" name="Text Box 27">
            <a:extLst>
              <a:ext uri="{FF2B5EF4-FFF2-40B4-BE49-F238E27FC236}">
                <a16:creationId xmlns:a16="http://schemas.microsoft.com/office/drawing/2014/main" id="{C199CE74-0347-4B6D-955E-F4CA4F9F9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823488"/>
            <a:ext cx="3887911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推导</a:t>
            </a:r>
            <a:r>
              <a:rPr lang="en-US" altLang="zh-CN" sz="20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0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的表达式：</a:t>
            </a:r>
          </a:p>
        </p:txBody>
      </p:sp>
      <p:sp>
        <p:nvSpPr>
          <p:cNvPr id="68617" name="Text Box 28">
            <a:extLst>
              <a:ext uri="{FF2B5EF4-FFF2-40B4-BE49-F238E27FC236}">
                <a16:creationId xmlns:a16="http://schemas.microsoft.com/office/drawing/2014/main" id="{54DB3860-1EA7-4207-85E2-1893E675B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571500"/>
            <a:ext cx="6911975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又例：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DDS+PLL+DS 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系统 （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DS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：直接频率合成）</a:t>
            </a:r>
          </a:p>
        </p:txBody>
      </p:sp>
      <p:sp>
        <p:nvSpPr>
          <p:cNvPr id="68618" name="Text Box 29">
            <a:extLst>
              <a:ext uri="{FF2B5EF4-FFF2-40B4-BE49-F238E27FC236}">
                <a16:creationId xmlns:a16="http://schemas.microsoft.com/office/drawing/2014/main" id="{F51DA859-53CD-4B49-B9DF-B86197BF0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31" y="2896927"/>
            <a:ext cx="8821737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满足</a:t>
            </a:r>
            <a:r>
              <a:rPr lang="en-US" altLang="zh-CN" sz="20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0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R 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≤ BW</a:t>
            </a:r>
            <a:r>
              <a:rPr lang="en-US" altLang="zh-CN" sz="20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DDS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BW</a:t>
            </a:r>
            <a:r>
              <a:rPr lang="en-US" altLang="zh-CN" sz="2000" baseline="-250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DDS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为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DDS </a:t>
            </a:r>
            <a:r>
              <a:rPr lang="zh-CN" altLang="en-US" sz="200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的输出频带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）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</a:t>
            </a:r>
            <a:r>
              <a:rPr lang="zh-CN" altLang="en-US" sz="2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混频滤波器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电路（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DS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）由乘法器和带通滤波器（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BPF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）组成。取输入频率的和频。</a:t>
            </a:r>
            <a:endParaRPr lang="en-US" altLang="zh-CN" sz="20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  PLL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可变分频器比</a:t>
            </a:r>
            <a:r>
              <a:rPr lang="en-US" altLang="zh-CN" sz="20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粗调到某一频段，再有</a:t>
            </a:r>
            <a:r>
              <a:rPr lang="en-US" altLang="zh-CN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DDS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控制数据</a:t>
            </a:r>
            <a:r>
              <a:rPr lang="en-US" altLang="zh-CN" sz="20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k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细调到某一输出频率，保证了高分辨率。</a:t>
            </a:r>
          </a:p>
        </p:txBody>
      </p:sp>
      <p:pic>
        <p:nvPicPr>
          <p:cNvPr id="68619" name="Picture 31">
            <a:extLst>
              <a:ext uri="{FF2B5EF4-FFF2-40B4-BE49-F238E27FC236}">
                <a16:creationId xmlns:a16="http://schemas.microsoft.com/office/drawing/2014/main" id="{7C1F7DDC-940F-4E50-B5C6-EE4CCC9DB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908050"/>
            <a:ext cx="57816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47532BD0-2AE2-4792-86EB-8E8C80085728}"/>
              </a:ext>
            </a:extLst>
          </p:cNvPr>
          <p:cNvSpPr txBox="1">
            <a:spLocks noChangeArrowheads="1"/>
          </p:cNvSpPr>
          <p:nvPr/>
        </p:nvSpPr>
        <p:spPr>
          <a:xfrm>
            <a:off x="900113" y="2359294"/>
            <a:ext cx="2286000" cy="50006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李棠之 图</a:t>
            </a: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8-5-5</a:t>
            </a:r>
            <a:endParaRPr lang="zh-CN" altLang="en-US" sz="2400" kern="0" dirty="0">
              <a:solidFill>
                <a:srgbClr val="FF0000"/>
              </a:solidFill>
              <a:latin typeface="+mn-lt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B539D2C4-FEC4-4409-A9B2-1508CFDA12B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7.4.5  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数字锁相式频率合成器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4431F93-5D07-4FA2-A1E8-8BA3BB911A12}"/>
              </a:ext>
            </a:extLst>
          </p:cNvPr>
          <p:cNvSpPr txBox="1">
            <a:spLocks noChangeArrowheads="1"/>
          </p:cNvSpPr>
          <p:nvPr/>
        </p:nvSpPr>
        <p:spPr>
          <a:xfrm>
            <a:off x="203130" y="666605"/>
            <a:ext cx="8459787" cy="154617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该系统特点：</a:t>
            </a:r>
          </a:p>
          <a:p>
            <a:pPr indent="628650">
              <a:spcBef>
                <a:spcPct val="20000"/>
              </a:spcBef>
              <a:defRPr/>
            </a:pP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PLL 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的分频比 </a:t>
            </a:r>
            <a:r>
              <a:rPr lang="en-US" altLang="zh-CN" sz="2400" i="1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N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为粗调，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DDS 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的 </a:t>
            </a:r>
            <a:r>
              <a:rPr lang="en-US" altLang="zh-CN" sz="2400" i="1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k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为细调，在粗调范围内时，频率细调时间完全由 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DDS 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确定，要求</a:t>
            </a:r>
            <a:r>
              <a:rPr lang="en-US" altLang="zh-CN" sz="2400" i="1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kern="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R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≤BW</a:t>
            </a:r>
            <a:r>
              <a:rPr lang="en-US" altLang="zh-CN" sz="2400" kern="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DDS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以避免出现频率输出空白点。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F0455DAC-B76B-4145-8B4F-47EDDA672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2886075"/>
            <a:ext cx="8786812" cy="290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indent="628650" eaLnBrk="1" hangingPunct="1"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频率合成器的发展趋势是数字化和集成化，目前有大量集成环部件和集成锁环问世，可分为模拟和数字两类，又可分为通用和专用两类。</a:t>
            </a:r>
          </a:p>
          <a:p>
            <a:pPr indent="628650" eaLnBrk="1" hangingPunct="1"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例如： 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Motorola 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的 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MC145152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，即数字式通用集成环路部件。它包括：一个晶体振荡分频器，可偏程分频器，鉴相器和锁定检测器。另外，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DDS 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仿宋" panose="02010609060101010101" pitchFamily="49" charset="-122"/>
              </a:rPr>
              <a:t>作为一种新型的频率合成器，已成为频率合成技术的第三代方案。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58A1FD2-C11D-4534-BD9C-E8FE38085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6092825"/>
            <a:ext cx="42100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  <a:hlinkClick r:id="rId2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end of Chapter 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7</a:t>
            </a:r>
            <a:endParaRPr lang="zh-CN" altLang="en-US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A4E2AFBF-0004-46BF-B0EE-921E0D880436}"/>
              </a:ext>
            </a:extLst>
          </p:cNvPr>
          <p:cNvSpPr/>
          <p:nvPr/>
        </p:nvSpPr>
        <p:spPr bwMode="auto">
          <a:xfrm>
            <a:off x="6660232" y="1434240"/>
            <a:ext cx="1008112" cy="62115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zh-CN" altLang="en-US" sz="2800" b="1" i="0" u="none" strike="noStrike" cap="none" normalizeH="0" baseline="0">
              <a:ln>
                <a:solidFill>
                  <a:srgbClr val="FF0000"/>
                </a:solidFill>
              </a:ln>
              <a:solidFill>
                <a:srgbClr val="336600"/>
              </a:solidFill>
              <a:effectLst/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8D04FB-407B-4F82-A71F-B9F68C48050E}"/>
              </a:ext>
            </a:extLst>
          </p:cNvPr>
          <p:cNvSpPr/>
          <p:nvPr/>
        </p:nvSpPr>
        <p:spPr>
          <a:xfrm>
            <a:off x="6488462" y="2112073"/>
            <a:ext cx="1311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B</a:t>
            </a:r>
            <a:r>
              <a:rPr lang="en-US" altLang="zh-CN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</a:t>
            </a:r>
            <a:r>
              <a:rPr lang="en-US" altLang="zh-CN" i="1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W</a:t>
            </a:r>
            <a:r>
              <a:rPr lang="en-US" altLang="zh-CN" kern="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DDS</a:t>
            </a:r>
            <a:endParaRPr lang="zh-CN" altLang="en-US" dirty="0">
              <a:latin typeface="+mn-lt"/>
              <a:ea typeface="仿宋" panose="02010609060101010101" pitchFamily="49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66CF3D1-6E80-496B-97EF-BFA848F46A62}"/>
              </a:ext>
            </a:extLst>
          </p:cNvPr>
          <p:cNvGrpSpPr/>
          <p:nvPr/>
        </p:nvGrpSpPr>
        <p:grpSpPr>
          <a:xfrm>
            <a:off x="6588224" y="2100476"/>
            <a:ext cx="986408" cy="578767"/>
            <a:chOff x="6588224" y="2100476"/>
            <a:chExt cx="986408" cy="578767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EF6307DD-EAEC-4722-90F1-A4AA3038FF2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88224" y="2100476"/>
              <a:ext cx="986408" cy="578767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897E482-4A24-4BB7-9E19-1C2D5F6D120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588224" y="2100476"/>
              <a:ext cx="986408" cy="578767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39280EA-06A3-487F-BF77-C945AAD0358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4557713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7.2.2  AFC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应用举例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EF77600-AB2F-4BCF-8ADC-082A5D849E29}"/>
              </a:ext>
            </a:extLst>
          </p:cNvPr>
          <p:cNvSpPr txBox="1">
            <a:spLocks noChangeArrowheads="1"/>
          </p:cNvSpPr>
          <p:nvPr/>
        </p:nvSpPr>
        <p:spPr>
          <a:xfrm>
            <a:off x="177800" y="3929063"/>
            <a:ext cx="8786813" cy="264318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本振产生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</a:t>
            </a:r>
            <a:r>
              <a:rPr lang="en-US" altLang="zh-CN" sz="2400" i="1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kern="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    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中频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 </a:t>
            </a:r>
            <a:r>
              <a:rPr lang="en-US" altLang="zh-CN" sz="2400" i="1" kern="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kern="0" baseline="-2500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+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sym typeface="Symbol"/>
              </a:rPr>
              <a:t> </a:t>
            </a:r>
            <a:r>
              <a:rPr lang="en-US" altLang="zh-CN" sz="2400" i="1" kern="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400" kern="0" baseline="-25000" dirty="0" err="1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。</a:t>
            </a:r>
            <a:endParaRPr lang="en-US" altLang="zh-CN" sz="2400" kern="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 indent="62865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本振变化较慢，输入信号变化较快，加低通滤波器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LPF 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，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(LPF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的低频端频率大于本振的变化频率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)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取出本振变化引起的中频变化量。</a:t>
            </a:r>
            <a:endParaRPr lang="en-US" altLang="zh-CN" sz="2400" kern="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由于调频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FM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接收机本身有鉴频，不需外加。</a:t>
            </a:r>
            <a:r>
              <a:rPr lang="zh-CN" altLang="en-US" kern="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低通滤波器 </a:t>
            </a:r>
            <a:r>
              <a:rPr lang="en-US" altLang="zh-CN" kern="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LPF</a:t>
            </a:r>
            <a:r>
              <a:rPr lang="en-US" altLang="zh-CN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4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去除解调的音频信号，只取出反映中频频率偏差的直流分量，控制本振频率稳定。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9FE3D2B0-50FA-4204-8960-F91DD7385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642938"/>
            <a:ext cx="5832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(2)  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调频接收机 </a:t>
            </a: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AFC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系统方框图：</a:t>
            </a:r>
            <a:endParaRPr lang="zh-CN" altLang="en-US" sz="2400" b="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</p:txBody>
      </p:sp>
      <p:pic>
        <p:nvPicPr>
          <p:cNvPr id="10245" name="图片 5" descr="Image1.jpg">
            <a:extLst>
              <a:ext uri="{FF2B5EF4-FFF2-40B4-BE49-F238E27FC236}">
                <a16:creationId xmlns:a16="http://schemas.microsoft.com/office/drawing/2014/main" id="{02E6EF5F-4081-4A20-9490-E7BB7D70A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62038"/>
            <a:ext cx="6643687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6CE09614-C501-4B8B-A61A-4D8F15112513}"/>
              </a:ext>
            </a:extLst>
          </p:cNvPr>
          <p:cNvSpPr txBox="1">
            <a:spLocks noChangeArrowheads="1"/>
          </p:cNvSpPr>
          <p:nvPr/>
        </p:nvSpPr>
        <p:spPr>
          <a:xfrm>
            <a:off x="4786313" y="3071813"/>
            <a:ext cx="1928812" cy="50006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胡见堂教材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2">
            <a:extLst>
              <a:ext uri="{FF2B5EF4-FFF2-40B4-BE49-F238E27FC236}">
                <a16:creationId xmlns:a16="http://schemas.microsoft.com/office/drawing/2014/main" id="{A2385668-7173-406A-BB84-6217510DF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908050"/>
            <a:ext cx="5543550" cy="250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>
            <a:extLst>
              <a:ext uri="{FF2B5EF4-FFF2-40B4-BE49-F238E27FC236}">
                <a16:creationId xmlns:a16="http://schemas.microsoft.com/office/drawing/2014/main" id="{5B9E1739-8C38-4650-B5D9-54B186B1BCE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119063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7.2.2  AFC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应用举例</a:t>
            </a:r>
          </a:p>
        </p:txBody>
      </p:sp>
      <p:sp>
        <p:nvSpPr>
          <p:cNvPr id="11268" name="Text Box 5">
            <a:extLst>
              <a:ext uri="{FF2B5EF4-FFF2-40B4-BE49-F238E27FC236}">
                <a16:creationId xmlns:a16="http://schemas.microsoft.com/office/drawing/2014/main" id="{7A182B25-E96D-456D-930F-B4BFEAFBC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446088"/>
            <a:ext cx="6048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 用于稳定调频发射机的频率：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8E6FE1AC-6622-471D-A442-3800A338F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28688"/>
            <a:ext cx="3714750" cy="237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rgbClr val="002060"/>
                </a:solidFill>
                <a:latin typeface="+mn-lt"/>
                <a:ea typeface="仿宋" panose="02010609060101010101" pitchFamily="49" charset="-122"/>
              </a:rPr>
              <a:t>调频发射：为使调频信号有较大的频偏，又有稳定的中心频率，采用 </a:t>
            </a:r>
            <a:r>
              <a:rPr lang="en-US" altLang="zh-CN" sz="2000" dirty="0">
                <a:solidFill>
                  <a:srgbClr val="002060"/>
                </a:solidFill>
                <a:latin typeface="+mn-lt"/>
                <a:ea typeface="仿宋" panose="02010609060101010101" pitchFamily="49" charset="-122"/>
              </a:rPr>
              <a:t>AFC</a:t>
            </a:r>
            <a:r>
              <a:rPr lang="zh-CN" altLang="en-US" sz="2000" dirty="0">
                <a:solidFill>
                  <a:srgbClr val="002060"/>
                </a:solidFill>
                <a:latin typeface="+mn-lt"/>
                <a:ea typeface="仿宋" panose="02010609060101010101" pitchFamily="49" charset="-122"/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rgbClr val="002060"/>
                </a:solidFill>
                <a:latin typeface="+mn-lt"/>
                <a:ea typeface="仿宋" panose="02010609060101010101" pitchFamily="49" charset="-122"/>
              </a:rPr>
              <a:t>晶振：标准信号源</a:t>
            </a:r>
            <a:r>
              <a:rPr lang="en-US" altLang="zh-CN" sz="2000" i="1" dirty="0">
                <a:solidFill>
                  <a:srgbClr val="002060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000" baseline="-25000" dirty="0">
                <a:solidFill>
                  <a:srgbClr val="002060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en-US" altLang="zh-CN" sz="2000" dirty="0">
                <a:solidFill>
                  <a:srgbClr val="002060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000" dirty="0">
                <a:solidFill>
                  <a:srgbClr val="002060"/>
                </a:solidFill>
                <a:latin typeface="+mn-lt"/>
                <a:ea typeface="仿宋" panose="02010609060101010101" pitchFamily="49" charset="-122"/>
              </a:rPr>
              <a:t>，调频振荡器中心频率</a:t>
            </a:r>
            <a:r>
              <a:rPr lang="en-US" altLang="zh-CN" sz="2000" i="1" dirty="0">
                <a:solidFill>
                  <a:srgbClr val="002060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000" baseline="-25000" dirty="0">
                <a:solidFill>
                  <a:srgbClr val="002060"/>
                </a:solidFill>
                <a:latin typeface="+mn-lt"/>
                <a:ea typeface="仿宋" panose="02010609060101010101" pitchFamily="49" charset="-122"/>
              </a:rPr>
              <a:t>c</a:t>
            </a:r>
            <a:r>
              <a:rPr lang="en-US" altLang="zh-CN" sz="2000" dirty="0">
                <a:solidFill>
                  <a:srgbClr val="002060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000" dirty="0">
                <a:solidFill>
                  <a:srgbClr val="002060"/>
                </a:solidFill>
                <a:latin typeface="+mn-lt"/>
                <a:ea typeface="仿宋" panose="02010609060101010101" pitchFamily="49" charset="-122"/>
              </a:rPr>
              <a:t>，鉴频器中心频率（</a:t>
            </a:r>
            <a:r>
              <a:rPr lang="en-US" altLang="zh-CN" sz="2000" i="1" dirty="0">
                <a:solidFill>
                  <a:srgbClr val="002060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000" baseline="-25000" dirty="0">
                <a:solidFill>
                  <a:srgbClr val="002060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zh-CN" altLang="en-US" sz="2000" dirty="0">
                <a:solidFill>
                  <a:srgbClr val="002060"/>
                </a:solidFill>
                <a:latin typeface="+mn-lt"/>
                <a:ea typeface="仿宋" panose="02010609060101010101" pitchFamily="49" charset="-122"/>
              </a:rPr>
              <a:t>－</a:t>
            </a:r>
            <a:r>
              <a:rPr lang="en-US" altLang="zh-CN" sz="2000" i="1" dirty="0">
                <a:solidFill>
                  <a:srgbClr val="002060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000" baseline="-25000" dirty="0">
                <a:solidFill>
                  <a:srgbClr val="002060"/>
                </a:solidFill>
                <a:latin typeface="+mn-lt"/>
                <a:ea typeface="仿宋" panose="02010609060101010101" pitchFamily="49" charset="-122"/>
              </a:rPr>
              <a:t>c</a:t>
            </a:r>
            <a:r>
              <a:rPr lang="zh-CN" altLang="en-US" sz="2000" dirty="0">
                <a:solidFill>
                  <a:srgbClr val="002060"/>
                </a:solidFill>
                <a:latin typeface="+mn-lt"/>
                <a:ea typeface="仿宋" panose="02010609060101010101" pitchFamily="49" charset="-122"/>
              </a:rPr>
              <a:t>）。</a:t>
            </a:r>
            <a:endParaRPr lang="zh-CN" altLang="en-US" sz="2000" b="0" dirty="0">
              <a:solidFill>
                <a:srgbClr val="002060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6EB98E2-D874-42BF-9EF2-F9F3CDE87551}"/>
              </a:ext>
            </a:extLst>
          </p:cNvPr>
          <p:cNvSpPr txBox="1">
            <a:spLocks noChangeArrowheads="1"/>
          </p:cNvSpPr>
          <p:nvPr/>
        </p:nvSpPr>
        <p:spPr>
          <a:xfrm>
            <a:off x="158397" y="3440403"/>
            <a:ext cx="8086012" cy="29289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5000"/>
              </a:lnSpc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     </a:t>
            </a:r>
            <a:r>
              <a:rPr lang="en-US" altLang="zh-CN" sz="20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</a:t>
            </a:r>
            <a:r>
              <a:rPr lang="zh-CN" altLang="en-US" sz="20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当变频振荡器的中心频率在外界因素作用下发生漂移时，混频输出</a:t>
            </a:r>
            <a:r>
              <a:rPr lang="en-US" altLang="zh-CN" sz="20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0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0</a:t>
            </a:r>
            <a:r>
              <a:rPr lang="zh-CN" altLang="en-US" sz="2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－</a:t>
            </a:r>
            <a:r>
              <a:rPr lang="en-US" altLang="zh-CN" sz="2000" i="1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000" baseline="-250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c </a:t>
            </a:r>
            <a:r>
              <a:rPr lang="zh-CN" altLang="en-US" sz="2000" kern="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（频差）也变化，鉴频器的输出电压发生变化，</a:t>
            </a:r>
            <a:endParaRPr lang="en-US" altLang="zh-CN" sz="2000" kern="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 indent="539750">
              <a:lnSpc>
                <a:spcPct val="135000"/>
              </a:lnSpc>
              <a:spcBef>
                <a:spcPct val="20000"/>
              </a:spcBef>
              <a:defRPr/>
            </a:pPr>
            <a:r>
              <a:rPr lang="zh-CN" altLang="en-US" sz="2000" kern="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低通滤波器滤除鉴频器中的调制信号成分，即通常</a:t>
            </a:r>
            <a:r>
              <a:rPr lang="en-US" altLang="zh-CN" sz="2000" i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00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c</a:t>
            </a:r>
            <a:r>
              <a:rPr lang="zh-CN" altLang="en-US" sz="2000" kern="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的漂移变化小于调制信号的频率范围。取出缓慢变化的直流电压，改变</a:t>
            </a:r>
            <a:r>
              <a:rPr lang="en-US" altLang="zh-CN" sz="2000" i="1" kern="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f</a:t>
            </a:r>
            <a:r>
              <a:rPr lang="en-US" altLang="zh-CN" sz="2000" kern="0" baseline="-2500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c</a:t>
            </a:r>
            <a:r>
              <a:rPr lang="zh-CN" altLang="en-US" sz="2000" kern="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的频率。</a:t>
            </a:r>
          </a:p>
          <a:p>
            <a:pPr>
              <a:lnSpc>
                <a:spcPct val="135000"/>
              </a:lnSpc>
              <a:spcBef>
                <a:spcPct val="20000"/>
              </a:spcBef>
              <a:defRPr/>
            </a:pPr>
            <a:r>
              <a:rPr lang="zh-CN" altLang="en-US" sz="2000" kern="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       所以采用 </a:t>
            </a:r>
            <a:r>
              <a:rPr lang="en-US" altLang="zh-CN" sz="2000" kern="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AFC</a:t>
            </a:r>
            <a:r>
              <a:rPr lang="zh-CN" altLang="en-US" sz="2000" kern="0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，使调频振荡器的中心频率的稳定度与晶振接近，</a:t>
            </a:r>
            <a:endParaRPr lang="en-US" altLang="zh-CN" sz="2000" kern="0" dirty="0">
              <a:solidFill>
                <a:srgbClr val="0000FF"/>
              </a:solidFill>
              <a:latin typeface="+mn-lt"/>
              <a:ea typeface="仿宋" panose="02010609060101010101" pitchFamily="49" charset="-122"/>
            </a:endParaRPr>
          </a:p>
          <a:p>
            <a:pPr>
              <a:lnSpc>
                <a:spcPct val="135000"/>
              </a:lnSpc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CC3300"/>
                </a:solidFill>
                <a:latin typeface="+mn-lt"/>
                <a:ea typeface="仿宋" panose="02010609060101010101" pitchFamily="49" charset="-122"/>
              </a:rPr>
              <a:t>而晶振进行调频振荡频偏太小。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4E44577-3388-4692-91EB-A3973171298F}"/>
              </a:ext>
            </a:extLst>
          </p:cNvPr>
          <p:cNvSpPr txBox="1">
            <a:spLocks noChangeArrowheads="1"/>
          </p:cNvSpPr>
          <p:nvPr/>
        </p:nvSpPr>
        <p:spPr>
          <a:xfrm>
            <a:off x="5795962" y="1773238"/>
            <a:ext cx="3024509" cy="50006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srgbClr val="00B050"/>
                </a:solidFill>
                <a:latin typeface="+mn-lt"/>
                <a:ea typeface="仿宋" panose="02010609060101010101" pitchFamily="49" charset="-122"/>
              </a:rPr>
              <a:t>P270   </a:t>
            </a: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P290      </a:t>
            </a:r>
            <a:r>
              <a:rPr lang="en-US" altLang="zh-CN" sz="2400" kern="0" dirty="0">
                <a:solidFill>
                  <a:schemeClr val="accent6"/>
                </a:solidFill>
                <a:latin typeface="+mn-lt"/>
                <a:ea typeface="仿宋" panose="02010609060101010101" pitchFamily="49" charset="-122"/>
              </a:rPr>
              <a:t>P299</a:t>
            </a:r>
            <a:endParaRPr lang="zh-CN" altLang="en-US" sz="2400" kern="0" dirty="0">
              <a:solidFill>
                <a:schemeClr val="accent6"/>
              </a:solidFill>
              <a:latin typeface="+mn-lt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974401C-A6E3-4214-89D6-0CAA0AB2B7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23125" cy="3810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7.2.2  AFC 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应用举例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AC2F1252-42DC-49F5-AFF9-3ACA9E4F5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500063"/>
            <a:ext cx="8496300" cy="110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5000"/>
              </a:lnSpc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3.  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调频负反馈解调器</a:t>
            </a:r>
            <a:endParaRPr lang="en-US" altLang="zh-CN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 eaLnBrk="1" hangingPunct="1">
              <a:lnSpc>
                <a:spcPct val="135000"/>
              </a:lnSpc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AFC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可以作为调频信号的解调电路，其组成如下图：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D3362E85-FAEA-4A85-9ABC-8F2794E88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4786313"/>
            <a:ext cx="8712200" cy="1554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   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限幅鉴频器输出调频波中的调制信号，它和噪声一起经环路滤波后再对压控振荡器调频。</a:t>
            </a:r>
            <a:endParaRPr lang="en-US" altLang="zh-CN" sz="2400" dirty="0">
              <a:solidFill>
                <a:srgbClr val="660066"/>
              </a:solidFill>
              <a:latin typeface="+mn-lt"/>
              <a:ea typeface="仿宋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        </a:t>
            </a:r>
            <a:r>
              <a:rPr lang="zh-CN" altLang="en-US" sz="2400" dirty="0">
                <a:solidFill>
                  <a:srgbClr val="660066"/>
                </a:solidFill>
                <a:latin typeface="+mn-lt"/>
                <a:ea typeface="仿宋" panose="02010609060101010101" pitchFamily="49" charset="-122"/>
              </a:rPr>
              <a:t>其优点是减小了中频带宽，提高了信噪比（见下页）。</a:t>
            </a:r>
          </a:p>
        </p:txBody>
      </p:sp>
      <p:pic>
        <p:nvPicPr>
          <p:cNvPr id="12293" name="图片 6">
            <a:extLst>
              <a:ext uri="{FF2B5EF4-FFF2-40B4-BE49-F238E27FC236}">
                <a16:creationId xmlns:a16="http://schemas.microsoft.com/office/drawing/2014/main" id="{9D298C53-6ABF-4172-9510-1682DD181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684338"/>
            <a:ext cx="8712200" cy="279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F25397B9-E0CA-439C-86FD-F051CD71D8BD}"/>
              </a:ext>
            </a:extLst>
          </p:cNvPr>
          <p:cNvSpPr txBox="1">
            <a:spLocks noChangeArrowheads="1"/>
          </p:cNvSpPr>
          <p:nvPr/>
        </p:nvSpPr>
        <p:spPr>
          <a:xfrm>
            <a:off x="3481388" y="3573463"/>
            <a:ext cx="3034828" cy="50006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srgbClr val="00B050"/>
                </a:solidFill>
                <a:latin typeface="+mn-lt"/>
                <a:ea typeface="仿宋" panose="02010609060101010101" pitchFamily="49" charset="-122"/>
              </a:rPr>
              <a:t>P270     </a:t>
            </a: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仿宋" panose="02010609060101010101" pitchFamily="49" charset="-122"/>
              </a:rPr>
              <a:t>P290      </a:t>
            </a:r>
            <a:r>
              <a:rPr lang="en-US" altLang="zh-CN" sz="2400" kern="0" dirty="0">
                <a:solidFill>
                  <a:schemeClr val="accent6"/>
                </a:solidFill>
                <a:latin typeface="+mn-lt"/>
                <a:ea typeface="仿宋" panose="02010609060101010101" pitchFamily="49" charset="-122"/>
              </a:rPr>
              <a:t>P299</a:t>
            </a:r>
            <a:endParaRPr lang="zh-CN" altLang="en-US" sz="2400" kern="0" dirty="0">
              <a:solidFill>
                <a:schemeClr val="accent6"/>
              </a:solidFill>
              <a:latin typeface="+mn-lt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新课件">
  <a:themeElements>
    <a:clrScheme name="Office 主题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rgbClr val="336600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rgbClr val="336600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8709</TotalTime>
  <Words>7854</Words>
  <Application>Microsoft Office PowerPoint</Application>
  <PresentationFormat>全屏显示(4:3)</PresentationFormat>
  <Paragraphs>642</Paragraphs>
  <Slides>65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65</vt:i4>
      </vt:variant>
    </vt:vector>
  </HeadingPairs>
  <TitlesOfParts>
    <vt:vector size="76" baseType="lpstr">
      <vt:lpstr>仿宋_GB2312</vt:lpstr>
      <vt:lpstr>隶书</vt:lpstr>
      <vt:lpstr>宋体</vt:lpstr>
      <vt:lpstr>Cambria Math</vt:lpstr>
      <vt:lpstr>Monotype Corsiva</vt:lpstr>
      <vt:lpstr>Tahoma</vt:lpstr>
      <vt:lpstr>Times New Roman</vt:lpstr>
      <vt:lpstr>新课件</vt:lpstr>
      <vt:lpstr>SmartDraw</vt:lpstr>
      <vt:lpstr>公式</vt:lpstr>
      <vt:lpstr>Equation</vt:lpstr>
      <vt:lpstr>7  反馈控制电路与频率合成技术 P264   P284     P293 Feedback controlled circuits and frequency-synthesis techniques</vt:lpstr>
      <vt:lpstr>7.1  自动增益控制电路 (自动电平控制) P264   P285  P294   （AGC Automatic gain control)</vt:lpstr>
      <vt:lpstr>7.1   自动增益控制电路（AGC)</vt:lpstr>
      <vt:lpstr>7.1   自动增益控制电路（AGC)</vt:lpstr>
      <vt:lpstr>7.2  自动频率控制AFC   Automatic Frequency Control </vt:lpstr>
      <vt:lpstr>7.2.2  AFC 应用举例</vt:lpstr>
      <vt:lpstr>7.2.2  AFC 应用举例</vt:lpstr>
      <vt:lpstr>7.2.2  AFC 应用举例</vt:lpstr>
      <vt:lpstr>7.2.2  AFC 应用举例</vt:lpstr>
      <vt:lpstr>7.2.2  AFC 应用举例</vt:lpstr>
      <vt:lpstr>7.3  APC 原理  锁相环路（PLL：Phase Locked Loops）               (P291     P300)</vt:lpstr>
      <vt:lpstr>7.3.1  锁相环路的基本原理        P291     P300</vt:lpstr>
      <vt:lpstr>7.3.1  锁相环路的基本原理 P291     P300</vt:lpstr>
      <vt:lpstr>7.3.1  锁相环路的基本原理 P291     P300</vt:lpstr>
      <vt:lpstr>7.3.2  锁相环的基本部件和数学模型   P292     P301 </vt:lpstr>
      <vt:lpstr>7.3.2  锁相环的基本部件和数学模型</vt:lpstr>
      <vt:lpstr>7.3.2  锁相环的基本部件和数学模型</vt:lpstr>
      <vt:lpstr>7.3.2  锁相环的基本部件和数学模型</vt:lpstr>
      <vt:lpstr>7.3.2  锁相环的基本部件和数学模型</vt:lpstr>
      <vt:lpstr>7.3.2  锁相环的基本部件和数学模型</vt:lpstr>
      <vt:lpstr>7.3.2  锁相环的基本部件和数学模型</vt:lpstr>
      <vt:lpstr>7.3.2  锁相环的基本部件和数学模型</vt:lpstr>
      <vt:lpstr>7.3.2  锁相环的基本部件和数学模型</vt:lpstr>
      <vt:lpstr>7.3.2  锁相环的基本部件和数学模型</vt:lpstr>
      <vt:lpstr>7.3.2  锁相环的基本部件和数学模型</vt:lpstr>
      <vt:lpstr>7.3.2  锁相环的基本部件和数学模型</vt:lpstr>
      <vt:lpstr>7.3.2  锁相环的基本部件和数学模型</vt:lpstr>
      <vt:lpstr>7.3.2  锁相环的基本部件和数学模型</vt:lpstr>
      <vt:lpstr>7.3.2  锁相环的基本部件和数学模型</vt:lpstr>
      <vt:lpstr>7.3.3   锁相环的应用</vt:lpstr>
      <vt:lpstr>7.3.3   锁相环的应用</vt:lpstr>
      <vt:lpstr>7.3.3   锁相环的应用</vt:lpstr>
      <vt:lpstr>7.3.3   锁相环的应用</vt:lpstr>
      <vt:lpstr>7.3.3   锁相环的应用</vt:lpstr>
      <vt:lpstr>7.3.3   锁相环的应用</vt:lpstr>
      <vt:lpstr>7.3.3   锁相环的应用</vt:lpstr>
      <vt:lpstr>7.3.3   锁相环的应用</vt:lpstr>
      <vt:lpstr>7.3.3   锁相环的应用</vt:lpstr>
      <vt:lpstr>7.3.3   锁相环的应用</vt:lpstr>
      <vt:lpstr>7.3.3   锁相环的应用</vt:lpstr>
      <vt:lpstr>7.3.3   锁相环的应用</vt:lpstr>
      <vt:lpstr>7.3.3   锁相环的应用</vt:lpstr>
      <vt:lpstr>7.4   频率合成 frequency synthesis P294   P314    P323</vt:lpstr>
      <vt:lpstr>7.4   频率合成 frequency synthesis     </vt:lpstr>
      <vt:lpstr>拥挤的频段——UHF</vt:lpstr>
      <vt:lpstr>7.4.1   直接合成法 P295 P315           P324</vt:lpstr>
      <vt:lpstr>7.4.1   直接合成法</vt:lpstr>
      <vt:lpstr>7.4.1   直接合成法</vt:lpstr>
      <vt:lpstr>7.4.2   锁相环路法（间接合成方法） P299   P319   P328</vt:lpstr>
      <vt:lpstr>7.4.2   锁相环路法（间接合成方法）</vt:lpstr>
      <vt:lpstr>7.4.2   锁相环路法（间接合成方法）</vt:lpstr>
      <vt:lpstr>7.4.3   数字锁相式频率合成器</vt:lpstr>
      <vt:lpstr>7.4.3   数字锁相式频率合成器</vt:lpstr>
      <vt:lpstr>7.4.3   数字锁相式频率合成器</vt:lpstr>
      <vt:lpstr>7.4.3   数字锁相式频率合成器</vt:lpstr>
      <vt:lpstr>7.4.3   数字锁相式频率合成器</vt:lpstr>
      <vt:lpstr>7.4.3   数字锁相式频率合成器</vt:lpstr>
      <vt:lpstr>7.4.4  直接数字式频率合成器</vt:lpstr>
      <vt:lpstr>7.4.4  直接数字式频率合成器</vt:lpstr>
      <vt:lpstr>7.4.4  直接数字式频率合成器</vt:lpstr>
      <vt:lpstr>7.4.5   数字锁相式频率合成器</vt:lpstr>
      <vt:lpstr>7.4.5   数字锁相式频率合成器</vt:lpstr>
      <vt:lpstr>7.4.5   数字锁相式频率合成器</vt:lpstr>
      <vt:lpstr>7.4.5   数字锁相式频率合成器</vt:lpstr>
      <vt:lpstr>7.4.5   数字锁相式频率合成器</vt:lpstr>
    </vt:vector>
  </TitlesOfParts>
  <Company>dlut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Chapter7 反馈控制电路与频率合成技术 Feedback controlled circuits and frequency-synthesis techniques</dc:title>
  <dc:creator>WEIDX</dc:creator>
  <cp:lastModifiedBy>dx wei</cp:lastModifiedBy>
  <cp:revision>1532</cp:revision>
  <dcterms:created xsi:type="dcterms:W3CDTF">2011-10-08T08:28:34Z</dcterms:created>
  <dcterms:modified xsi:type="dcterms:W3CDTF">2020-11-22T23:11:21Z</dcterms:modified>
</cp:coreProperties>
</file>