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30" r:id="rId2"/>
    <p:sldId id="332" r:id="rId3"/>
    <p:sldId id="341" r:id="rId4"/>
    <p:sldId id="333" r:id="rId5"/>
    <p:sldId id="334" r:id="rId6"/>
    <p:sldId id="335" r:id="rId7"/>
    <p:sldId id="337" r:id="rId8"/>
    <p:sldId id="336" r:id="rId9"/>
    <p:sldId id="338" r:id="rId10"/>
    <p:sldId id="374" r:id="rId11"/>
    <p:sldId id="340" r:id="rId12"/>
    <p:sldId id="342" r:id="rId13"/>
    <p:sldId id="343" r:id="rId14"/>
    <p:sldId id="345" r:id="rId15"/>
    <p:sldId id="373" r:id="rId16"/>
    <p:sldId id="380" r:id="rId17"/>
    <p:sldId id="346" r:id="rId18"/>
    <p:sldId id="349" r:id="rId19"/>
    <p:sldId id="350" r:id="rId20"/>
    <p:sldId id="351" r:id="rId21"/>
    <p:sldId id="352" r:id="rId22"/>
    <p:sldId id="353" r:id="rId23"/>
    <p:sldId id="376" r:id="rId24"/>
    <p:sldId id="354" r:id="rId25"/>
    <p:sldId id="355" r:id="rId26"/>
    <p:sldId id="362" r:id="rId27"/>
    <p:sldId id="356" r:id="rId28"/>
    <p:sldId id="357" r:id="rId29"/>
    <p:sldId id="358" r:id="rId30"/>
    <p:sldId id="359" r:id="rId31"/>
    <p:sldId id="360" r:id="rId32"/>
    <p:sldId id="361" r:id="rId33"/>
    <p:sldId id="363" r:id="rId34"/>
    <p:sldId id="364" r:id="rId35"/>
    <p:sldId id="365" r:id="rId36"/>
    <p:sldId id="366" r:id="rId37"/>
    <p:sldId id="367" r:id="rId38"/>
    <p:sldId id="368" r:id="rId39"/>
    <p:sldId id="372" r:id="rId40"/>
    <p:sldId id="369" r:id="rId41"/>
    <p:sldId id="370" r:id="rId42"/>
    <p:sldId id="371" r:id="rId43"/>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rgbClr val="336600"/>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336600"/>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336600"/>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336600"/>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3366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3366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3366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3366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3366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00"/>
    <a:srgbClr val="000000"/>
    <a:srgbClr val="660066"/>
    <a:srgbClr val="CC3300"/>
    <a:srgbClr val="FF0000"/>
    <a:srgbClr val="FFFF00"/>
    <a:srgbClr val="99FF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021" autoAdjust="0"/>
  </p:normalViewPr>
  <p:slideViewPr>
    <p:cSldViewPr>
      <p:cViewPr varScale="1">
        <p:scale>
          <a:sx n="110" d="100"/>
          <a:sy n="110" d="100"/>
        </p:scale>
        <p:origin x="217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595D7A6-70CD-42B3-A115-BC1FF677906B}"/>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spcBef>
                <a:spcPct val="20000"/>
              </a:spcBef>
              <a:buFontTx/>
              <a:buChar char="•"/>
              <a:defRPr sz="1300">
                <a:latin typeface="宋体" pitchFamily="2" charset="-122"/>
              </a:defRPr>
            </a:lvl1pPr>
          </a:lstStyle>
          <a:p>
            <a:pPr>
              <a:defRPr/>
            </a:pPr>
            <a:endParaRPr lang="en-US" altLang="zh-CN"/>
          </a:p>
        </p:txBody>
      </p:sp>
      <p:sp>
        <p:nvSpPr>
          <p:cNvPr id="43011" name="Rectangle 3">
            <a:extLst>
              <a:ext uri="{FF2B5EF4-FFF2-40B4-BE49-F238E27FC236}">
                <a16:creationId xmlns:a16="http://schemas.microsoft.com/office/drawing/2014/main" id="{443CD2AB-8FA6-4DC5-9569-8740BDDA2402}"/>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spcBef>
                <a:spcPct val="20000"/>
              </a:spcBef>
              <a:buFontTx/>
              <a:buChar char="•"/>
              <a:defRPr sz="1300">
                <a:latin typeface="宋体" pitchFamily="2" charset="-122"/>
              </a:defRPr>
            </a:lvl1pPr>
          </a:lstStyle>
          <a:p>
            <a:pPr>
              <a:defRPr/>
            </a:pPr>
            <a:endParaRPr lang="en-US" altLang="zh-CN"/>
          </a:p>
        </p:txBody>
      </p:sp>
      <p:sp>
        <p:nvSpPr>
          <p:cNvPr id="43012" name="Rectangle 4">
            <a:extLst>
              <a:ext uri="{FF2B5EF4-FFF2-40B4-BE49-F238E27FC236}">
                <a16:creationId xmlns:a16="http://schemas.microsoft.com/office/drawing/2014/main" id="{A6887B9D-8ED9-40AA-BEA9-FFC9A241687E}"/>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spcBef>
                <a:spcPct val="20000"/>
              </a:spcBef>
              <a:buFontTx/>
              <a:buChar char="•"/>
              <a:defRPr sz="1300">
                <a:latin typeface="宋体" pitchFamily="2" charset="-122"/>
              </a:defRPr>
            </a:lvl1pPr>
          </a:lstStyle>
          <a:p>
            <a:pPr>
              <a:defRPr/>
            </a:pPr>
            <a:endParaRPr lang="en-US" altLang="zh-CN"/>
          </a:p>
        </p:txBody>
      </p:sp>
      <p:sp>
        <p:nvSpPr>
          <p:cNvPr id="43013" name="Rectangle 5">
            <a:extLst>
              <a:ext uri="{FF2B5EF4-FFF2-40B4-BE49-F238E27FC236}">
                <a16:creationId xmlns:a16="http://schemas.microsoft.com/office/drawing/2014/main" id="{7BDAAA4D-A6B5-4B1C-B0C4-F7D5F08230E6}"/>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spcBef>
                <a:spcPct val="20000"/>
              </a:spcBef>
              <a:buFontTx/>
              <a:buChar char="•"/>
              <a:defRPr sz="1300">
                <a:latin typeface="宋体" panose="02010600030101010101" pitchFamily="2" charset="-122"/>
              </a:defRPr>
            </a:lvl1pPr>
          </a:lstStyle>
          <a:p>
            <a:pPr>
              <a:defRPr/>
            </a:pPr>
            <a:fld id="{4508455F-9EC5-47A6-9DA2-A9849C746D8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A936E47-25F5-4636-BE6A-040EF64559C1}"/>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defRPr sz="1300" b="0">
                <a:solidFill>
                  <a:schemeClr val="tx1"/>
                </a:solidFill>
              </a:defRPr>
            </a:lvl1pPr>
          </a:lstStyle>
          <a:p>
            <a:pPr>
              <a:defRPr/>
            </a:pPr>
            <a:endParaRPr lang="en-US" altLang="zh-CN"/>
          </a:p>
        </p:txBody>
      </p:sp>
      <p:sp>
        <p:nvSpPr>
          <p:cNvPr id="27651" name="Rectangle 3">
            <a:extLst>
              <a:ext uri="{FF2B5EF4-FFF2-40B4-BE49-F238E27FC236}">
                <a16:creationId xmlns:a16="http://schemas.microsoft.com/office/drawing/2014/main" id="{9CD685F7-31E3-462F-BA2E-43FBD620DCD0}"/>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defRPr sz="1300" b="0">
                <a:solidFill>
                  <a:schemeClr val="tx1"/>
                </a:solidFill>
              </a:defRPr>
            </a:lvl1pPr>
          </a:lstStyle>
          <a:p>
            <a:pPr>
              <a:defRPr/>
            </a:pPr>
            <a:endParaRPr lang="en-US" altLang="zh-CN"/>
          </a:p>
        </p:txBody>
      </p:sp>
      <p:sp>
        <p:nvSpPr>
          <p:cNvPr id="2052" name="Rectangle 4">
            <a:extLst>
              <a:ext uri="{FF2B5EF4-FFF2-40B4-BE49-F238E27FC236}">
                <a16:creationId xmlns:a16="http://schemas.microsoft.com/office/drawing/2014/main" id="{BD00ECDB-5ADA-4B65-8E90-522FFDE629EA}"/>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30E80348-D19B-4B72-B6F7-81E9268BD954}"/>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B68A69F1-B4DA-4CCC-95C4-0AD32F314372}"/>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defRPr sz="1300" b="0">
                <a:solidFill>
                  <a:schemeClr val="tx1"/>
                </a:solidFill>
              </a:defRPr>
            </a:lvl1pPr>
          </a:lstStyle>
          <a:p>
            <a:pPr>
              <a:defRPr/>
            </a:pPr>
            <a:endParaRPr lang="en-US" altLang="zh-CN"/>
          </a:p>
        </p:txBody>
      </p:sp>
      <p:sp>
        <p:nvSpPr>
          <p:cNvPr id="27655" name="Rectangle 7">
            <a:extLst>
              <a:ext uri="{FF2B5EF4-FFF2-40B4-BE49-F238E27FC236}">
                <a16:creationId xmlns:a16="http://schemas.microsoft.com/office/drawing/2014/main" id="{225511FC-A0F3-4443-BDF9-8E81DBB2DB0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defRPr sz="1300" b="0">
                <a:solidFill>
                  <a:schemeClr val="tx1"/>
                </a:solidFill>
              </a:defRPr>
            </a:lvl1pPr>
          </a:lstStyle>
          <a:p>
            <a:pPr>
              <a:defRPr/>
            </a:pPr>
            <a:fld id="{CD07C605-887E-4D16-ABF4-2CF4D44355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55392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417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261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560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8283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14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437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3643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19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9893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2419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Text Box 8">
            <a:extLst>
              <a:ext uri="{FF2B5EF4-FFF2-40B4-BE49-F238E27FC236}">
                <a16:creationId xmlns:a16="http://schemas.microsoft.com/office/drawing/2014/main" id="{1AE5FC60-8926-4BB8-BEDE-2550EB4E91B4}"/>
              </a:ext>
            </a:extLst>
          </p:cNvPr>
          <p:cNvSpPr txBox="1">
            <a:spLocks noChangeArrowheads="1"/>
          </p:cNvSpPr>
          <p:nvPr/>
        </p:nvSpPr>
        <p:spPr bwMode="auto">
          <a:xfrm>
            <a:off x="4267200" y="57912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336600"/>
                </a:solidFill>
                <a:latin typeface="Times New Roman" panose="02020603050405020304" pitchFamily="18" charset="0"/>
                <a:ea typeface="宋体" panose="02010600030101010101" pitchFamily="2" charset="-122"/>
              </a:defRPr>
            </a:lvl1pPr>
            <a:lvl2pPr marL="742950" indent="-285750">
              <a:defRPr kumimoji="1" sz="2800" b="1">
                <a:solidFill>
                  <a:srgbClr val="336600"/>
                </a:solidFill>
                <a:latin typeface="Times New Roman" panose="02020603050405020304" pitchFamily="18" charset="0"/>
                <a:ea typeface="宋体" panose="02010600030101010101" pitchFamily="2" charset="-122"/>
              </a:defRPr>
            </a:lvl2pPr>
            <a:lvl3pPr marL="1143000" indent="-228600">
              <a:defRPr kumimoji="1" sz="2800" b="1">
                <a:solidFill>
                  <a:srgbClr val="336600"/>
                </a:solidFill>
                <a:latin typeface="Times New Roman" panose="02020603050405020304" pitchFamily="18" charset="0"/>
                <a:ea typeface="宋体" panose="02010600030101010101" pitchFamily="2" charset="-122"/>
              </a:defRPr>
            </a:lvl3pPr>
            <a:lvl4pPr marL="1600200" indent="-228600">
              <a:defRPr kumimoji="1" sz="2800" b="1">
                <a:solidFill>
                  <a:srgbClr val="336600"/>
                </a:solidFill>
                <a:latin typeface="Times New Roman" panose="02020603050405020304" pitchFamily="18" charset="0"/>
                <a:ea typeface="宋体" panose="02010600030101010101" pitchFamily="2" charset="-122"/>
              </a:defRPr>
            </a:lvl4pPr>
            <a:lvl5pPr marL="2057400" indent="-228600">
              <a:defRPr kumimoji="1" sz="2800" b="1">
                <a:solidFill>
                  <a:srgbClr val="3366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9pPr>
          </a:lstStyle>
          <a:p>
            <a:pPr eaLnBrk="1" hangingPunct="1">
              <a:spcBef>
                <a:spcPct val="50000"/>
              </a:spcBef>
              <a:buFontTx/>
              <a:buChar char="•"/>
              <a:defRPr/>
            </a:pPr>
            <a:endParaRPr lang="zh-CN" altLang="zh-CN">
              <a:latin typeface="宋体" panose="02010600030101010101" pitchFamily="2" charset="-122"/>
            </a:endParaRPr>
          </a:p>
        </p:txBody>
      </p:sp>
      <p:sp>
        <p:nvSpPr>
          <p:cNvPr id="1027" name="Text Box 9">
            <a:extLst>
              <a:ext uri="{FF2B5EF4-FFF2-40B4-BE49-F238E27FC236}">
                <a16:creationId xmlns:a16="http://schemas.microsoft.com/office/drawing/2014/main" id="{B1609879-F23C-448C-8887-F0A3D2881EB0}"/>
              </a:ext>
            </a:extLst>
          </p:cNvPr>
          <p:cNvSpPr txBox="1">
            <a:spLocks noChangeArrowheads="1"/>
          </p:cNvSpPr>
          <p:nvPr/>
        </p:nvSpPr>
        <p:spPr bwMode="auto">
          <a:xfrm>
            <a:off x="3276600" y="58674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336600"/>
                </a:solidFill>
                <a:latin typeface="Times New Roman" panose="02020603050405020304" pitchFamily="18" charset="0"/>
                <a:ea typeface="宋体" panose="02010600030101010101" pitchFamily="2" charset="-122"/>
              </a:defRPr>
            </a:lvl1pPr>
            <a:lvl2pPr marL="742950" indent="-285750">
              <a:defRPr kumimoji="1" sz="2800" b="1">
                <a:solidFill>
                  <a:srgbClr val="336600"/>
                </a:solidFill>
                <a:latin typeface="Times New Roman" panose="02020603050405020304" pitchFamily="18" charset="0"/>
                <a:ea typeface="宋体" panose="02010600030101010101" pitchFamily="2" charset="-122"/>
              </a:defRPr>
            </a:lvl2pPr>
            <a:lvl3pPr marL="1143000" indent="-228600">
              <a:defRPr kumimoji="1" sz="2800" b="1">
                <a:solidFill>
                  <a:srgbClr val="336600"/>
                </a:solidFill>
                <a:latin typeface="Times New Roman" panose="02020603050405020304" pitchFamily="18" charset="0"/>
                <a:ea typeface="宋体" panose="02010600030101010101" pitchFamily="2" charset="-122"/>
              </a:defRPr>
            </a:lvl3pPr>
            <a:lvl4pPr marL="1600200" indent="-228600">
              <a:defRPr kumimoji="1" sz="2800" b="1">
                <a:solidFill>
                  <a:srgbClr val="336600"/>
                </a:solidFill>
                <a:latin typeface="Times New Roman" panose="02020603050405020304" pitchFamily="18" charset="0"/>
                <a:ea typeface="宋体" panose="02010600030101010101" pitchFamily="2" charset="-122"/>
              </a:defRPr>
            </a:lvl4pPr>
            <a:lvl5pPr marL="2057400" indent="-228600">
              <a:defRPr kumimoji="1" sz="2800" b="1">
                <a:solidFill>
                  <a:srgbClr val="3366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9pPr>
          </a:lstStyle>
          <a:p>
            <a:pPr eaLnBrk="1" hangingPunct="1">
              <a:spcBef>
                <a:spcPct val="50000"/>
              </a:spcBef>
              <a:defRPr/>
            </a:pPr>
            <a:endParaRPr lang="zh-CN" altLang="zh-CN">
              <a:latin typeface="宋体" panose="02010600030101010101" pitchFamily="2" charset="-122"/>
            </a:endParaRPr>
          </a:p>
        </p:txBody>
      </p:sp>
      <p:sp>
        <p:nvSpPr>
          <p:cNvPr id="1028" name="Text Box 10">
            <a:extLst>
              <a:ext uri="{FF2B5EF4-FFF2-40B4-BE49-F238E27FC236}">
                <a16:creationId xmlns:a16="http://schemas.microsoft.com/office/drawing/2014/main" id="{E4C61BA7-D0E2-4FF1-877D-DCEAC6C84B83}"/>
              </a:ext>
            </a:extLst>
          </p:cNvPr>
          <p:cNvSpPr txBox="1">
            <a:spLocks noChangeArrowheads="1"/>
          </p:cNvSpPr>
          <p:nvPr/>
        </p:nvSpPr>
        <p:spPr bwMode="auto">
          <a:xfrm>
            <a:off x="50800" y="6650038"/>
            <a:ext cx="9093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800" b="1">
                <a:solidFill>
                  <a:srgbClr val="336600"/>
                </a:solidFill>
                <a:latin typeface="Times New Roman" panose="02020603050405020304" pitchFamily="18" charset="0"/>
                <a:ea typeface="宋体" panose="02010600030101010101" pitchFamily="2" charset="-122"/>
              </a:defRPr>
            </a:lvl1pPr>
            <a:lvl2pPr marL="742950" indent="-285750">
              <a:defRPr kumimoji="1" sz="2800" b="1">
                <a:solidFill>
                  <a:srgbClr val="336600"/>
                </a:solidFill>
                <a:latin typeface="Times New Roman" panose="02020603050405020304" pitchFamily="18" charset="0"/>
                <a:ea typeface="宋体" panose="02010600030101010101" pitchFamily="2" charset="-122"/>
              </a:defRPr>
            </a:lvl2pPr>
            <a:lvl3pPr marL="1143000" indent="-228600">
              <a:defRPr kumimoji="1" sz="2800" b="1">
                <a:solidFill>
                  <a:srgbClr val="336600"/>
                </a:solidFill>
                <a:latin typeface="Times New Roman" panose="02020603050405020304" pitchFamily="18" charset="0"/>
                <a:ea typeface="宋体" panose="02010600030101010101" pitchFamily="2" charset="-122"/>
              </a:defRPr>
            </a:lvl3pPr>
            <a:lvl4pPr marL="1600200" indent="-228600">
              <a:defRPr kumimoji="1" sz="2800" b="1">
                <a:solidFill>
                  <a:srgbClr val="336600"/>
                </a:solidFill>
                <a:latin typeface="Times New Roman" panose="02020603050405020304" pitchFamily="18" charset="0"/>
                <a:ea typeface="宋体" panose="02010600030101010101" pitchFamily="2" charset="-122"/>
              </a:defRPr>
            </a:lvl4pPr>
            <a:lvl5pPr marL="2057400" indent="-228600">
              <a:defRPr kumimoji="1" sz="2800" b="1">
                <a:solidFill>
                  <a:srgbClr val="3366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1200" b="0">
                <a:solidFill>
                  <a:srgbClr val="33CCCC"/>
                </a:solidFill>
                <a:latin typeface="Monotype Corsiva" panose="03010101010201010101" pitchFamily="66" charset="0"/>
              </a:rPr>
              <a:t>Wei , dongxing   </a:t>
            </a:r>
            <a:r>
              <a:rPr lang="en-US" altLang="zh-CN" sz="1000" b="0">
                <a:solidFill>
                  <a:srgbClr val="33CCCC"/>
                </a:solidFill>
                <a:latin typeface="Tahoma" panose="020B0604030504040204" pitchFamily="34" charset="0"/>
              </a:rPr>
              <a:t>Institute of Communication Technology, School of information and communication Engineering , Dalian Univ. of Tech. (DUT),  P. R. China.</a:t>
            </a:r>
          </a:p>
        </p:txBody>
      </p:sp>
      <p:sp>
        <p:nvSpPr>
          <p:cNvPr id="1029" name="Text Box 11">
            <a:extLst>
              <a:ext uri="{FF2B5EF4-FFF2-40B4-BE49-F238E27FC236}">
                <a16:creationId xmlns:a16="http://schemas.microsoft.com/office/drawing/2014/main" id="{5C4116A1-72DF-49EA-ADAD-A829FDB2B401}"/>
              </a:ext>
            </a:extLst>
          </p:cNvPr>
          <p:cNvSpPr txBox="1">
            <a:spLocks noChangeArrowheads="1"/>
          </p:cNvSpPr>
          <p:nvPr/>
        </p:nvSpPr>
        <p:spPr bwMode="auto">
          <a:xfrm>
            <a:off x="280988" y="-26988"/>
            <a:ext cx="65230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kumimoji="1" sz="2800" b="1">
                <a:solidFill>
                  <a:srgbClr val="336600"/>
                </a:solidFill>
                <a:latin typeface="Times New Roman" panose="02020603050405020304" pitchFamily="18" charset="0"/>
                <a:ea typeface="宋体" panose="02010600030101010101" pitchFamily="2" charset="-122"/>
              </a:defRPr>
            </a:lvl1pPr>
            <a:lvl2pPr marL="742950" indent="-285750">
              <a:defRPr kumimoji="1" sz="2800" b="1">
                <a:solidFill>
                  <a:srgbClr val="336600"/>
                </a:solidFill>
                <a:latin typeface="Times New Roman" panose="02020603050405020304" pitchFamily="18" charset="0"/>
                <a:ea typeface="宋体" panose="02010600030101010101" pitchFamily="2" charset="-122"/>
              </a:defRPr>
            </a:lvl2pPr>
            <a:lvl3pPr marL="1143000" indent="-228600">
              <a:defRPr kumimoji="1" sz="2800" b="1">
                <a:solidFill>
                  <a:srgbClr val="336600"/>
                </a:solidFill>
                <a:latin typeface="Times New Roman" panose="02020603050405020304" pitchFamily="18" charset="0"/>
                <a:ea typeface="宋体" panose="02010600030101010101" pitchFamily="2" charset="-122"/>
              </a:defRPr>
            </a:lvl3pPr>
            <a:lvl4pPr marL="1600200" indent="-228600">
              <a:defRPr kumimoji="1" sz="2800" b="1">
                <a:solidFill>
                  <a:srgbClr val="336600"/>
                </a:solidFill>
                <a:latin typeface="Times New Roman" panose="02020603050405020304" pitchFamily="18" charset="0"/>
                <a:ea typeface="宋体" panose="02010600030101010101" pitchFamily="2" charset="-122"/>
              </a:defRPr>
            </a:lvl4pPr>
            <a:lvl5pPr marL="2057400" indent="-228600">
              <a:defRPr kumimoji="1" sz="2800" b="1">
                <a:solidFill>
                  <a:srgbClr val="3366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336600"/>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1200" b="0">
                <a:solidFill>
                  <a:srgbClr val="808080"/>
                </a:solidFill>
                <a:latin typeface="隶书" panose="02010509060101010101" pitchFamily="49" charset="-122"/>
                <a:ea typeface="隶书" panose="02010509060101010101" pitchFamily="49" charset="-122"/>
              </a:rPr>
              <a:t>大连理工大学 电子信息与电气工程学部 信息与通信工程学院 通信技术研究所</a:t>
            </a:r>
          </a:p>
        </p:txBody>
      </p:sp>
      <p:sp>
        <p:nvSpPr>
          <p:cNvPr id="1030" name="Rectangle 13">
            <a:extLst>
              <a:ext uri="{FF2B5EF4-FFF2-40B4-BE49-F238E27FC236}">
                <a16:creationId xmlns:a16="http://schemas.microsoft.com/office/drawing/2014/main" id="{FD597DF0-A8A5-44EA-BFE0-232A5D2ED215}"/>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4">
            <a:extLst>
              <a:ext uri="{FF2B5EF4-FFF2-40B4-BE49-F238E27FC236}">
                <a16:creationId xmlns:a16="http://schemas.microsoft.com/office/drawing/2014/main" id="{F4EFD03B-7244-4DE2-8EB3-2EF02A82630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2" name="图片 8" descr="banner.jpg">
            <a:extLst>
              <a:ext uri="{FF2B5EF4-FFF2-40B4-BE49-F238E27FC236}">
                <a16:creationId xmlns:a16="http://schemas.microsoft.com/office/drawing/2014/main" id="{A4114D43-69D0-46E7-8C66-DE936ED900F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4763"/>
            <a:ext cx="358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32771;&#35797;&#30340;&#30456;&#20851;&#20449;&#24687;.ppt" TargetMode="Externa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712CE4-61D5-4013-B1E2-C30BBEE0EB1D}"/>
              </a:ext>
            </a:extLst>
          </p:cNvPr>
          <p:cNvSpPr>
            <a:spLocks noGrp="1" noChangeArrowheads="1"/>
          </p:cNvSpPr>
          <p:nvPr>
            <p:ph type="title" idx="4294967295"/>
          </p:nvPr>
        </p:nvSpPr>
        <p:spPr>
          <a:xfrm>
            <a:off x="323850" y="214313"/>
            <a:ext cx="8605838" cy="1071562"/>
          </a:xfrm>
        </p:spPr>
        <p:txBody>
          <a:bodyPr/>
          <a:lstStyle/>
          <a:p>
            <a:pPr algn="l" eaLnBrk="1" hangingPunct="1"/>
            <a:r>
              <a:rPr lang="en-US" altLang="zh-CN" sz="2800" b="1" dirty="0">
                <a:solidFill>
                  <a:srgbClr val="0000FF"/>
                </a:solidFill>
                <a:ea typeface="仿宋_GB2312" panose="02010609030101010101" pitchFamily="49" charset="-122"/>
              </a:rPr>
              <a:t>8   </a:t>
            </a:r>
            <a:r>
              <a:rPr lang="zh-CN" altLang="en-US" sz="2800" b="1" dirty="0">
                <a:solidFill>
                  <a:srgbClr val="0000FF"/>
                </a:solidFill>
                <a:ea typeface="仿宋_GB2312" panose="02010609030101010101" pitchFamily="49" charset="-122"/>
              </a:rPr>
              <a:t>整机和数字接收机概念 </a:t>
            </a:r>
            <a:br>
              <a:rPr lang="en-US" altLang="zh-CN" sz="2800" b="1" dirty="0">
                <a:solidFill>
                  <a:srgbClr val="0000FF"/>
                </a:solidFill>
                <a:ea typeface="仿宋_GB2312" panose="02010609030101010101" pitchFamily="49" charset="-122"/>
              </a:rPr>
            </a:br>
            <a:r>
              <a:rPr lang="en-US" altLang="zh-CN" sz="2800" b="1" dirty="0">
                <a:solidFill>
                  <a:srgbClr val="000000"/>
                </a:solidFill>
                <a:ea typeface="仿宋_GB2312" panose="02010609030101010101" pitchFamily="49" charset="-122"/>
              </a:rPr>
              <a:t>RF system and framework of digital receivers</a:t>
            </a:r>
            <a:endParaRPr lang="zh-CN" altLang="en-US" sz="2800" b="1" dirty="0">
              <a:solidFill>
                <a:srgbClr val="000000"/>
              </a:solidFill>
              <a:ea typeface="仿宋_GB2312" panose="02010609030101010101" pitchFamily="49" charset="-122"/>
            </a:endParaRPr>
          </a:p>
        </p:txBody>
      </p:sp>
      <p:sp>
        <p:nvSpPr>
          <p:cNvPr id="8" name="Rectangle 3">
            <a:extLst>
              <a:ext uri="{FF2B5EF4-FFF2-40B4-BE49-F238E27FC236}">
                <a16:creationId xmlns:a16="http://schemas.microsoft.com/office/drawing/2014/main" id="{B255470B-4384-45F3-82A0-0239666052B4}"/>
              </a:ext>
            </a:extLst>
          </p:cNvPr>
          <p:cNvSpPr txBox="1">
            <a:spLocks noChangeArrowheads="1"/>
          </p:cNvSpPr>
          <p:nvPr/>
        </p:nvSpPr>
        <p:spPr bwMode="auto">
          <a:xfrm>
            <a:off x="428625" y="1214438"/>
            <a:ext cx="7620000" cy="1681162"/>
          </a:xfrm>
          <a:prstGeom prst="rect">
            <a:avLst/>
          </a:prstGeom>
          <a:noFill/>
          <a:ln>
            <a:miter lim="800000"/>
            <a:headEnd/>
            <a:tailEnd/>
          </a:ln>
        </p:spPr>
        <p:txBody>
          <a:bodyPr/>
          <a:lstStyle/>
          <a:p>
            <a:pPr marL="342900" indent="-342900">
              <a:spcBef>
                <a:spcPct val="20000"/>
              </a:spcBef>
              <a:defRPr/>
            </a:pPr>
            <a:r>
              <a:rPr lang="zh-CN" altLang="en-US" sz="2400" kern="0" dirty="0">
                <a:solidFill>
                  <a:srgbClr val="660066"/>
                </a:solidFill>
                <a:latin typeface="+mn-lt"/>
                <a:ea typeface="仿宋_GB2312" pitchFamily="49" charset="-122"/>
              </a:rPr>
              <a:t>元器件              整机              系统（网络）</a:t>
            </a:r>
          </a:p>
          <a:p>
            <a:pPr marL="342900" indent="-342900">
              <a:spcBef>
                <a:spcPct val="20000"/>
              </a:spcBef>
              <a:defRPr/>
            </a:pPr>
            <a:r>
              <a:rPr lang="zh-CN" altLang="en-US" sz="2400" kern="0" dirty="0">
                <a:solidFill>
                  <a:srgbClr val="660066"/>
                </a:solidFill>
                <a:latin typeface="+mn-lt"/>
                <a:ea typeface="仿宋_GB2312" pitchFamily="49" charset="-122"/>
              </a:rPr>
              <a:t>元器件           功能部件        整机            系统（网络）</a:t>
            </a:r>
          </a:p>
          <a:p>
            <a:pPr marL="342900" indent="-342900">
              <a:spcBef>
                <a:spcPct val="20000"/>
              </a:spcBef>
              <a:defRPr/>
            </a:pPr>
            <a:endParaRPr lang="zh-CN" altLang="en-US" sz="2400" kern="0" dirty="0">
              <a:solidFill>
                <a:srgbClr val="660066"/>
              </a:solidFill>
              <a:latin typeface="+mn-lt"/>
              <a:ea typeface="仿宋_GB2312" pitchFamily="49" charset="-122"/>
            </a:endParaRPr>
          </a:p>
          <a:p>
            <a:pPr marL="342900" indent="-342900">
              <a:spcBef>
                <a:spcPct val="20000"/>
              </a:spcBef>
              <a:defRPr/>
            </a:pPr>
            <a:r>
              <a:rPr lang="zh-CN" altLang="en-US" sz="2400" kern="0" dirty="0">
                <a:solidFill>
                  <a:srgbClr val="660066"/>
                </a:solidFill>
                <a:latin typeface="+mn-lt"/>
                <a:ea typeface="仿宋_GB2312" pitchFamily="49" charset="-122"/>
              </a:rPr>
              <a:t>              </a:t>
            </a:r>
            <a:endParaRPr lang="zh-CN" altLang="en-US" sz="2400" b="0" kern="0" dirty="0">
              <a:solidFill>
                <a:srgbClr val="660066"/>
              </a:solidFill>
              <a:latin typeface="+mn-lt"/>
              <a:ea typeface="仿宋_GB2312" pitchFamily="49" charset="-122"/>
            </a:endParaRPr>
          </a:p>
        </p:txBody>
      </p:sp>
      <p:grpSp>
        <p:nvGrpSpPr>
          <p:cNvPr id="4100" name="Group 10">
            <a:extLst>
              <a:ext uri="{FF2B5EF4-FFF2-40B4-BE49-F238E27FC236}">
                <a16:creationId xmlns:a16="http://schemas.microsoft.com/office/drawing/2014/main" id="{3864B6A8-A720-4180-B695-BD70D41894A4}"/>
              </a:ext>
            </a:extLst>
          </p:cNvPr>
          <p:cNvGrpSpPr>
            <a:grpSpLocks/>
          </p:cNvGrpSpPr>
          <p:nvPr/>
        </p:nvGrpSpPr>
        <p:grpSpPr bwMode="auto">
          <a:xfrm>
            <a:off x="842963" y="1481138"/>
            <a:ext cx="4800600" cy="914400"/>
            <a:chOff x="912" y="1248"/>
            <a:chExt cx="3024" cy="576"/>
          </a:xfrm>
        </p:grpSpPr>
        <p:sp>
          <p:nvSpPr>
            <p:cNvPr id="10" name="Line 4">
              <a:extLst>
                <a:ext uri="{FF2B5EF4-FFF2-40B4-BE49-F238E27FC236}">
                  <a16:creationId xmlns:a16="http://schemas.microsoft.com/office/drawing/2014/main" id="{59EB5048-3D99-430D-A991-6C5514652B61}"/>
                </a:ext>
              </a:extLst>
            </p:cNvPr>
            <p:cNvSpPr>
              <a:spLocks noChangeShapeType="1"/>
            </p:cNvSpPr>
            <p:nvPr/>
          </p:nvSpPr>
          <p:spPr bwMode="auto">
            <a:xfrm>
              <a:off x="1392" y="1248"/>
              <a:ext cx="528" cy="0"/>
            </a:xfrm>
            <a:prstGeom prst="line">
              <a:avLst/>
            </a:prstGeom>
            <a:noFill/>
            <a:ln w="19050">
              <a:solidFill>
                <a:srgbClr val="0000FF"/>
              </a:solidFill>
              <a:round/>
              <a:headEnd type="none" w="med" len="med"/>
              <a:tailEnd type="triangle" w="med" len="me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sp>
          <p:nvSpPr>
            <p:cNvPr id="11" name="Line 5">
              <a:extLst>
                <a:ext uri="{FF2B5EF4-FFF2-40B4-BE49-F238E27FC236}">
                  <a16:creationId xmlns:a16="http://schemas.microsoft.com/office/drawing/2014/main" id="{67EE58EF-E940-445F-B425-ED1F4F5B90D6}"/>
                </a:ext>
              </a:extLst>
            </p:cNvPr>
            <p:cNvSpPr>
              <a:spLocks noChangeShapeType="1"/>
            </p:cNvSpPr>
            <p:nvPr/>
          </p:nvSpPr>
          <p:spPr bwMode="auto">
            <a:xfrm>
              <a:off x="2448" y="1248"/>
              <a:ext cx="528" cy="0"/>
            </a:xfrm>
            <a:prstGeom prst="line">
              <a:avLst/>
            </a:prstGeom>
            <a:noFill/>
            <a:ln w="19050">
              <a:solidFill>
                <a:srgbClr val="0000FF"/>
              </a:solidFill>
              <a:round/>
              <a:headEnd type="none" w="med" len="med"/>
              <a:tailEnd type="triangle" w="med" len="me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sp>
          <p:nvSpPr>
            <p:cNvPr id="12" name="Line 6">
              <a:extLst>
                <a:ext uri="{FF2B5EF4-FFF2-40B4-BE49-F238E27FC236}">
                  <a16:creationId xmlns:a16="http://schemas.microsoft.com/office/drawing/2014/main" id="{0FD044BD-C12E-4667-979B-F97164B1E7DE}"/>
                </a:ext>
              </a:extLst>
            </p:cNvPr>
            <p:cNvSpPr>
              <a:spLocks noChangeShapeType="1"/>
            </p:cNvSpPr>
            <p:nvPr/>
          </p:nvSpPr>
          <p:spPr bwMode="auto">
            <a:xfrm>
              <a:off x="1392" y="1488"/>
              <a:ext cx="384" cy="0"/>
            </a:xfrm>
            <a:prstGeom prst="line">
              <a:avLst/>
            </a:prstGeom>
            <a:noFill/>
            <a:ln w="19050">
              <a:solidFill>
                <a:srgbClr val="0000FF"/>
              </a:solidFill>
              <a:round/>
              <a:headEnd type="none" w="med" len="med"/>
              <a:tailEnd type="triangle" w="med" len="me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sp>
          <p:nvSpPr>
            <p:cNvPr id="13" name="Line 7">
              <a:extLst>
                <a:ext uri="{FF2B5EF4-FFF2-40B4-BE49-F238E27FC236}">
                  <a16:creationId xmlns:a16="http://schemas.microsoft.com/office/drawing/2014/main" id="{85E07228-40B4-4D5D-A3DA-101DA8088F0A}"/>
                </a:ext>
              </a:extLst>
            </p:cNvPr>
            <p:cNvSpPr>
              <a:spLocks noChangeShapeType="1"/>
            </p:cNvSpPr>
            <p:nvPr/>
          </p:nvSpPr>
          <p:spPr bwMode="auto">
            <a:xfrm>
              <a:off x="2640" y="1488"/>
              <a:ext cx="288" cy="0"/>
            </a:xfrm>
            <a:prstGeom prst="line">
              <a:avLst/>
            </a:prstGeom>
            <a:noFill/>
            <a:ln w="19050">
              <a:solidFill>
                <a:srgbClr val="0000FF"/>
              </a:solidFill>
              <a:round/>
              <a:headEnd type="none" w="med" len="med"/>
              <a:tailEnd type="triangle" w="med" len="me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sp>
          <p:nvSpPr>
            <p:cNvPr id="14" name="Line 8">
              <a:extLst>
                <a:ext uri="{FF2B5EF4-FFF2-40B4-BE49-F238E27FC236}">
                  <a16:creationId xmlns:a16="http://schemas.microsoft.com/office/drawing/2014/main" id="{E9AE32F6-C29F-4877-940D-C5F124FCAE29}"/>
                </a:ext>
              </a:extLst>
            </p:cNvPr>
            <p:cNvSpPr>
              <a:spLocks noChangeShapeType="1"/>
            </p:cNvSpPr>
            <p:nvPr/>
          </p:nvSpPr>
          <p:spPr bwMode="auto">
            <a:xfrm>
              <a:off x="3456" y="1488"/>
              <a:ext cx="480" cy="0"/>
            </a:xfrm>
            <a:prstGeom prst="line">
              <a:avLst/>
            </a:prstGeom>
            <a:noFill/>
            <a:ln w="19050">
              <a:solidFill>
                <a:srgbClr val="0000FF"/>
              </a:solidFill>
              <a:round/>
              <a:headEnd type="none" w="med" len="med"/>
              <a:tailEnd type="triangle" w="med" len="me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sp>
          <p:nvSpPr>
            <p:cNvPr id="15" name="AutoShape 9">
              <a:extLst>
                <a:ext uri="{FF2B5EF4-FFF2-40B4-BE49-F238E27FC236}">
                  <a16:creationId xmlns:a16="http://schemas.microsoft.com/office/drawing/2014/main" id="{4EAEB9F9-1E02-484E-9076-4844FAB1C681}"/>
                </a:ext>
              </a:extLst>
            </p:cNvPr>
            <p:cNvSpPr>
              <a:spLocks/>
            </p:cNvSpPr>
            <p:nvPr/>
          </p:nvSpPr>
          <p:spPr bwMode="auto">
            <a:xfrm rot="5400000" flipH="1" flipV="1">
              <a:off x="1584" y="960"/>
              <a:ext cx="192" cy="1536"/>
            </a:xfrm>
            <a:prstGeom prst="leftBrace">
              <a:avLst>
                <a:gd name="adj1" fmla="val 66667"/>
                <a:gd name="adj2" fmla="val 50000"/>
              </a:avLst>
            </a:prstGeom>
            <a:noFill/>
            <a:ln w="19050">
              <a:solidFill>
                <a:srgbClr val="0000FF"/>
              </a:solidFill>
              <a:round/>
              <a:headEnd/>
              <a:tailEnd/>
            </a:ln>
            <a:effectLst/>
          </p:spPr>
          <p:txBody>
            <a:bodyPr wrap="none" anchor="ctr"/>
            <a:lstStyle/>
            <a:p>
              <a:pPr eaLnBrk="1" hangingPunct="1">
                <a:defRPr/>
              </a:pPr>
              <a:endParaRPr lang="zh-CN" altLang="en-US" sz="2400">
                <a:solidFill>
                  <a:schemeClr val="bg1"/>
                </a:solidFill>
                <a:latin typeface="+mn-lt"/>
                <a:ea typeface="仿宋_GB2312" pitchFamily="49" charset="-122"/>
              </a:endParaRPr>
            </a:p>
          </p:txBody>
        </p:sp>
      </p:grpSp>
      <p:sp>
        <p:nvSpPr>
          <p:cNvPr id="16" name="Text Box 11">
            <a:extLst>
              <a:ext uri="{FF2B5EF4-FFF2-40B4-BE49-F238E27FC236}">
                <a16:creationId xmlns:a16="http://schemas.microsoft.com/office/drawing/2014/main" id="{D110CC79-78A4-4921-84D3-4A34AC383EF5}"/>
              </a:ext>
            </a:extLst>
          </p:cNvPr>
          <p:cNvSpPr txBox="1">
            <a:spLocks noChangeArrowheads="1"/>
          </p:cNvSpPr>
          <p:nvPr/>
        </p:nvSpPr>
        <p:spPr bwMode="auto">
          <a:xfrm>
            <a:off x="71438" y="2643188"/>
            <a:ext cx="9001125" cy="2309812"/>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到目前为止，我们学习过的功能电路和部件有：</a:t>
            </a:r>
            <a:r>
              <a:rPr lang="zh-CN" altLang="en-US" sz="2400" dirty="0">
                <a:solidFill>
                  <a:srgbClr val="FF0000"/>
                </a:solidFill>
                <a:latin typeface="+mn-lt"/>
                <a:ea typeface="仿宋_GB2312" pitchFamily="49" charset="-122"/>
              </a:rPr>
              <a:t>放大</a:t>
            </a:r>
            <a:r>
              <a:rPr lang="en-US" altLang="zh-CN" sz="2400" dirty="0">
                <a:solidFill>
                  <a:srgbClr val="660066"/>
                </a:solidFill>
                <a:latin typeface="+mn-lt"/>
                <a:ea typeface="仿宋_GB2312" pitchFamily="49" charset="-122"/>
              </a:rPr>
              <a:t>(</a:t>
            </a:r>
            <a:r>
              <a:rPr lang="zh-CN" altLang="en-US" sz="2400" dirty="0">
                <a:solidFill>
                  <a:srgbClr val="660066"/>
                </a:solidFill>
                <a:latin typeface="+mn-lt"/>
                <a:ea typeface="仿宋_GB2312" pitchFamily="49" charset="-122"/>
              </a:rPr>
              <a:t>小信号、功放</a:t>
            </a:r>
            <a:r>
              <a:rPr lang="en-US" altLang="zh-CN" sz="2400" dirty="0">
                <a:solidFill>
                  <a:srgbClr val="660066"/>
                </a:solidFill>
                <a:latin typeface="+mn-lt"/>
                <a:ea typeface="仿宋_GB2312" pitchFamily="49" charset="-122"/>
              </a:rPr>
              <a:t>)</a:t>
            </a:r>
            <a:r>
              <a:rPr lang="zh-CN" altLang="en-US" sz="2400" dirty="0">
                <a:solidFill>
                  <a:srgbClr val="660066"/>
                </a:solidFill>
                <a:latin typeface="+mn-lt"/>
                <a:ea typeface="仿宋_GB2312" pitchFamily="49" charset="-122"/>
              </a:rPr>
              <a:t>电路、</a:t>
            </a:r>
            <a:r>
              <a:rPr lang="zh-CN" altLang="en-US" sz="2400" dirty="0">
                <a:solidFill>
                  <a:srgbClr val="FF0000"/>
                </a:solidFill>
                <a:latin typeface="+mn-lt"/>
                <a:ea typeface="仿宋_GB2312" pitchFamily="49" charset="-122"/>
              </a:rPr>
              <a:t>振荡</a:t>
            </a:r>
            <a:r>
              <a:rPr lang="zh-CN" altLang="en-US" sz="2400" dirty="0">
                <a:solidFill>
                  <a:srgbClr val="660066"/>
                </a:solidFill>
                <a:latin typeface="+mn-lt"/>
                <a:ea typeface="仿宋_GB2312" pitchFamily="49" charset="-122"/>
              </a:rPr>
              <a:t>电路、调制、解调、反馈控制、频率变换等。</a:t>
            </a:r>
          </a:p>
          <a:p>
            <a:pPr eaLnBrk="1" hangingPunct="1">
              <a:lnSpc>
                <a:spcPct val="120000"/>
              </a:lnSpc>
              <a:defRPr/>
            </a:pPr>
            <a:r>
              <a:rPr lang="zh-CN" altLang="en-US" sz="2400" dirty="0">
                <a:solidFill>
                  <a:srgbClr val="660066"/>
                </a:solidFill>
                <a:latin typeface="+mn-lt"/>
                <a:ea typeface="仿宋_GB2312" pitchFamily="49" charset="-122"/>
              </a:rPr>
              <a:t>        在实际应用中，各种功能电路作为局部电路在电子设备中发挥作用。本章讨论无线通信设备（收、发信机）的具体要求和组成等问题。   </a:t>
            </a:r>
          </a:p>
        </p:txBody>
      </p:sp>
      <p:sp>
        <p:nvSpPr>
          <p:cNvPr id="17" name="Text Box 13">
            <a:extLst>
              <a:ext uri="{FF2B5EF4-FFF2-40B4-BE49-F238E27FC236}">
                <a16:creationId xmlns:a16="http://schemas.microsoft.com/office/drawing/2014/main" id="{4BBF9349-5E96-4A93-BF2D-D5BDC682A6DA}"/>
              </a:ext>
            </a:extLst>
          </p:cNvPr>
          <p:cNvSpPr txBox="1">
            <a:spLocks noChangeArrowheads="1"/>
          </p:cNvSpPr>
          <p:nvPr/>
        </p:nvSpPr>
        <p:spPr bwMode="auto">
          <a:xfrm>
            <a:off x="1436688" y="2293938"/>
            <a:ext cx="1225550" cy="46355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en-US" altLang="zh-CN" sz="2400" dirty="0">
                <a:solidFill>
                  <a:srgbClr val="0000FF"/>
                </a:solidFill>
                <a:latin typeface="+mn-lt"/>
                <a:ea typeface="仿宋_GB2312" pitchFamily="49" charset="-122"/>
              </a:rPr>
              <a:t>IC</a:t>
            </a:r>
            <a:r>
              <a:rPr lang="zh-CN" altLang="en-US" sz="2400" dirty="0">
                <a:solidFill>
                  <a:srgbClr val="0000FF"/>
                </a:solidFill>
                <a:latin typeface="+mn-lt"/>
                <a:ea typeface="仿宋_GB2312" pitchFamily="49" charset="-122"/>
              </a:rPr>
              <a:t>组成</a:t>
            </a:r>
          </a:p>
        </p:txBody>
      </p:sp>
      <p:sp>
        <p:nvSpPr>
          <p:cNvPr id="18" name="Rectangle 3">
            <a:extLst>
              <a:ext uri="{FF2B5EF4-FFF2-40B4-BE49-F238E27FC236}">
                <a16:creationId xmlns:a16="http://schemas.microsoft.com/office/drawing/2014/main" id="{0CBE1FAA-FFC4-40A6-97CC-8187991D9274}"/>
              </a:ext>
            </a:extLst>
          </p:cNvPr>
          <p:cNvSpPr txBox="1">
            <a:spLocks noChangeArrowheads="1"/>
          </p:cNvSpPr>
          <p:nvPr/>
        </p:nvSpPr>
        <p:spPr bwMode="auto">
          <a:xfrm>
            <a:off x="179512" y="4983955"/>
            <a:ext cx="8572500" cy="1500187"/>
          </a:xfrm>
          <a:prstGeom prst="rect">
            <a:avLst/>
          </a:prstGeom>
          <a:noFill/>
          <a:ln>
            <a:miter lim="800000"/>
            <a:headEnd/>
            <a:tailEnd/>
          </a:ln>
        </p:spPr>
        <p:txBody>
          <a:bodyPr/>
          <a:lstStyle/>
          <a:p>
            <a:pPr indent="628650">
              <a:spcBef>
                <a:spcPct val="20000"/>
              </a:spcBef>
              <a:defRPr/>
            </a:pPr>
            <a:r>
              <a:rPr lang="zh-CN" altLang="en-US" sz="2400" kern="0" dirty="0">
                <a:solidFill>
                  <a:srgbClr val="660066"/>
                </a:solidFill>
                <a:latin typeface="+mn-lt"/>
                <a:ea typeface="仿宋_GB2312" pitchFamily="49" charset="-122"/>
              </a:rPr>
              <a:t>无线电通信设备一般包括收、发信机、天线设备（含馈线）、输入输出设备（话筒、显示器、耳机、电键、电传机）、供电设备（直流稳压电源、发电机）等等。其中主要组成部分是无线电收、发信机。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F4AFCC2-ACC5-426F-A13A-5925E6C60301}"/>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8.1.2  </a:t>
            </a:r>
            <a:r>
              <a:rPr lang="zh-CN" altLang="en-US" sz="2800" b="1" dirty="0">
                <a:solidFill>
                  <a:srgbClr val="0000FF"/>
                </a:solidFill>
                <a:ea typeface="仿宋_GB2312" panose="02010609030101010101" pitchFamily="49" charset="-122"/>
              </a:rPr>
              <a:t>收信机的主要技术指标（ </a:t>
            </a:r>
            <a:r>
              <a:rPr lang="en-US" altLang="zh-CN" sz="2800" b="1" dirty="0">
                <a:solidFill>
                  <a:srgbClr val="FF0000"/>
                </a:solidFill>
                <a:ea typeface="仿宋_GB2312" panose="02010609030101010101" pitchFamily="49" charset="-122"/>
              </a:rPr>
              <a:t>P339     </a:t>
            </a:r>
            <a:r>
              <a:rPr lang="en-US" altLang="zh-CN" sz="2800" b="1" dirty="0">
                <a:solidFill>
                  <a:srgbClr val="0000FF"/>
                </a:solidFill>
                <a:ea typeface="仿宋_GB2312" panose="02010609030101010101" pitchFamily="49" charset="-122"/>
              </a:rPr>
              <a:t>   P365</a:t>
            </a:r>
            <a:r>
              <a:rPr lang="zh-CN" altLang="en-US" sz="2800" b="1" dirty="0">
                <a:solidFill>
                  <a:srgbClr val="0000FF"/>
                </a:solidFill>
                <a:ea typeface="仿宋_GB2312" panose="02010609030101010101" pitchFamily="49" charset="-122"/>
              </a:rPr>
              <a:t>）</a:t>
            </a:r>
          </a:p>
        </p:txBody>
      </p:sp>
      <p:sp>
        <p:nvSpPr>
          <p:cNvPr id="12292" name="Rectangle 3">
            <a:extLst>
              <a:ext uri="{FF2B5EF4-FFF2-40B4-BE49-F238E27FC236}">
                <a16:creationId xmlns:a16="http://schemas.microsoft.com/office/drawing/2014/main" id="{C8017D44-DAD8-4D3B-9515-FFCFD92AB756}"/>
              </a:ext>
            </a:extLst>
          </p:cNvPr>
          <p:cNvSpPr txBox="1">
            <a:spLocks noChangeArrowheads="1"/>
          </p:cNvSpPr>
          <p:nvPr/>
        </p:nvSpPr>
        <p:spPr bwMode="auto">
          <a:xfrm>
            <a:off x="55274" y="755505"/>
            <a:ext cx="8858250"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49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indent="0">
              <a:lnSpc>
                <a:spcPct val="90000"/>
              </a:lnSpc>
              <a:buFontTx/>
              <a:buNone/>
              <a:defRPr/>
            </a:pPr>
            <a:r>
              <a:rPr lang="en-US" altLang="zh-CN" sz="2400" dirty="0">
                <a:solidFill>
                  <a:srgbClr val="C00000"/>
                </a:solidFill>
                <a:ea typeface="仿宋_GB2312" panose="02010609030101010101" pitchFamily="49" charset="-122"/>
              </a:rPr>
              <a:t>3. </a:t>
            </a:r>
            <a:r>
              <a:rPr lang="zh-CN" altLang="en-US" sz="2400" dirty="0">
                <a:solidFill>
                  <a:srgbClr val="C00000"/>
                </a:solidFill>
                <a:ea typeface="仿宋_GB2312" panose="02010609030101010101" pitchFamily="49" charset="-122"/>
              </a:rPr>
              <a:t>选择性</a:t>
            </a:r>
          </a:p>
          <a:p>
            <a:pPr>
              <a:buFontTx/>
              <a:buNone/>
              <a:defRPr/>
            </a:pPr>
            <a:r>
              <a:rPr lang="zh-CN" altLang="en-US" sz="2000" dirty="0">
                <a:solidFill>
                  <a:srgbClr val="660066"/>
                </a:solidFill>
                <a:ea typeface="仿宋_GB2312" panose="02010609030101010101" pitchFamily="49" charset="-122"/>
              </a:rPr>
              <a:t>有用信号和干扰信号都在天线上产生感应电动势，接收机必须从有用信号和与其相似的干扰信号所引起的不同频率的电压中鉴别出有用信号，即选择性。这里的相似是指调制规律相似，例如同为调幅波。 超外差机最常见的干扰是：有用信号频率附近的邻近干扰、中频干扰、</a:t>
            </a:r>
            <a:r>
              <a:rPr lang="en-US" altLang="zh-CN" sz="2000" dirty="0">
                <a:solidFill>
                  <a:srgbClr val="660066"/>
                </a:solidFill>
                <a:ea typeface="仿宋_GB2312" panose="02010609030101010101" pitchFamily="49" charset="-122"/>
              </a:rPr>
              <a:t>2</a:t>
            </a:r>
            <a:r>
              <a:rPr lang="zh-CN" altLang="en-US" sz="2000" dirty="0">
                <a:solidFill>
                  <a:srgbClr val="660066"/>
                </a:solidFill>
                <a:ea typeface="仿宋_GB2312" panose="02010609030101010101" pitchFamily="49" charset="-122"/>
              </a:rPr>
              <a:t>倍中频的镜像干扰。</a:t>
            </a:r>
          </a:p>
          <a:p>
            <a:pPr>
              <a:buFontTx/>
              <a:buNone/>
              <a:defRPr/>
            </a:pPr>
            <a:r>
              <a:rPr lang="zh-CN" altLang="en-US" sz="2000" dirty="0">
                <a:solidFill>
                  <a:srgbClr val="660066"/>
                </a:solidFill>
                <a:ea typeface="仿宋_GB2312" panose="02010609030101010101" pitchFamily="49" charset="-122"/>
              </a:rPr>
              <a:t>谐振曲线尖锐，选择性好，但频带窄造成信号失真，理想的谐振曲线应是矩形的，带内通，带外抑制。</a:t>
            </a:r>
          </a:p>
        </p:txBody>
      </p:sp>
      <p:sp>
        <p:nvSpPr>
          <p:cNvPr id="9" name="Text Box 5">
            <a:extLst>
              <a:ext uri="{FF2B5EF4-FFF2-40B4-BE49-F238E27FC236}">
                <a16:creationId xmlns:a16="http://schemas.microsoft.com/office/drawing/2014/main" id="{B8BCB98C-7563-4B20-8B96-425422E66C5B}"/>
              </a:ext>
            </a:extLst>
          </p:cNvPr>
          <p:cNvSpPr txBox="1">
            <a:spLocks noChangeArrowheads="1"/>
          </p:cNvSpPr>
          <p:nvPr/>
        </p:nvSpPr>
        <p:spPr bwMode="auto">
          <a:xfrm>
            <a:off x="467544" y="3314123"/>
            <a:ext cx="7200900" cy="420688"/>
          </a:xfrm>
          <a:prstGeom prst="rect">
            <a:avLst/>
          </a:prstGeom>
          <a:noFill/>
          <a:ln w="9525">
            <a:noFill/>
            <a:miter lim="800000"/>
            <a:headEnd/>
            <a:tailEnd/>
          </a:ln>
          <a:effectLst/>
        </p:spPr>
        <p:txBody>
          <a:bodyPr>
            <a:spAutoFit/>
          </a:bodyPr>
          <a:lstStyle/>
          <a:p>
            <a:pPr eaLnBrk="1" hangingPunct="1">
              <a:lnSpc>
                <a:spcPct val="90000"/>
              </a:lnSpc>
              <a:spcBef>
                <a:spcPct val="20000"/>
              </a:spcBef>
              <a:defRPr/>
            </a:pPr>
            <a:r>
              <a:rPr lang="zh-CN" altLang="en-US" sz="2400" dirty="0">
                <a:solidFill>
                  <a:srgbClr val="660066"/>
                </a:solidFill>
                <a:latin typeface="+mn-lt"/>
                <a:ea typeface="仿宋_GB2312" pitchFamily="49" charset="-122"/>
              </a:rPr>
              <a:t>用矩形系数                           来描述接近程度。</a:t>
            </a:r>
          </a:p>
        </p:txBody>
      </p:sp>
      <p:graphicFrame>
        <p:nvGraphicFramePr>
          <p:cNvPr id="13317" name="对象 18">
            <a:extLst>
              <a:ext uri="{FF2B5EF4-FFF2-40B4-BE49-F238E27FC236}">
                <a16:creationId xmlns:a16="http://schemas.microsoft.com/office/drawing/2014/main" id="{EF773783-72F8-47CF-B076-62A202A622AE}"/>
              </a:ext>
            </a:extLst>
          </p:cNvPr>
          <p:cNvGraphicFramePr>
            <a:graphicFrameLocks noChangeAspect="1"/>
          </p:cNvGraphicFramePr>
          <p:nvPr>
            <p:extLst>
              <p:ext uri="{D42A27DB-BD31-4B8C-83A1-F6EECF244321}">
                <p14:modId xmlns:p14="http://schemas.microsoft.com/office/powerpoint/2010/main" val="1666704538"/>
              </p:ext>
            </p:extLst>
          </p:nvPr>
        </p:nvGraphicFramePr>
        <p:xfrm>
          <a:off x="2195736" y="3177598"/>
          <a:ext cx="1944687" cy="693738"/>
        </p:xfrm>
        <a:graphic>
          <a:graphicData uri="http://schemas.openxmlformats.org/presentationml/2006/ole">
            <mc:AlternateContent xmlns:mc="http://schemas.openxmlformats.org/markup-compatibility/2006">
              <mc:Choice xmlns:v="urn:schemas-microsoft-com:vml" Requires="v">
                <p:oleObj spid="_x0000_s13368" name="公式" r:id="rId3" imgW="1307532" imgH="406224" progId="Equation.3">
                  <p:embed/>
                </p:oleObj>
              </mc:Choice>
              <mc:Fallback>
                <p:oleObj name="公式" r:id="rId3" imgW="1307532" imgH="406224" progId="Equation.3">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177598"/>
                        <a:ext cx="1944687" cy="693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E501A268-BAA9-4DA9-9362-4CDB86FD630A}"/>
              </a:ext>
            </a:extLst>
          </p:cNvPr>
          <p:cNvSpPr txBox="1">
            <a:spLocks noChangeArrowheads="1"/>
          </p:cNvSpPr>
          <p:nvPr/>
        </p:nvSpPr>
        <p:spPr bwMode="auto">
          <a:xfrm>
            <a:off x="71438" y="4044950"/>
            <a:ext cx="8964612" cy="2549525"/>
          </a:xfrm>
          <a:prstGeom prst="rect">
            <a:avLst/>
          </a:prstGeom>
          <a:noFill/>
          <a:ln>
            <a:miter lim="800000"/>
            <a:headEnd/>
            <a:tailEnd/>
          </a:ln>
        </p:spPr>
        <p:txBody>
          <a:bodyPr/>
          <a:lstStyle/>
          <a:p>
            <a:pPr marL="342900" indent="-342900">
              <a:lnSpc>
                <a:spcPct val="90000"/>
              </a:lnSpc>
              <a:spcBef>
                <a:spcPct val="20000"/>
              </a:spcBef>
              <a:defRPr/>
            </a:pPr>
            <a:r>
              <a:rPr lang="en-US" altLang="zh-CN" sz="2400" kern="0" dirty="0">
                <a:solidFill>
                  <a:srgbClr val="C00000"/>
                </a:solidFill>
                <a:latin typeface="+mn-lt"/>
                <a:ea typeface="仿宋_GB2312" pitchFamily="49" charset="-122"/>
              </a:rPr>
              <a:t>4.  </a:t>
            </a:r>
            <a:r>
              <a:rPr lang="zh-CN" altLang="en-US" sz="2400" kern="0" dirty="0">
                <a:solidFill>
                  <a:srgbClr val="C00000"/>
                </a:solidFill>
                <a:latin typeface="+mn-lt"/>
                <a:ea typeface="仿宋_GB2312" pitchFamily="49" charset="-122"/>
              </a:rPr>
              <a:t>工作稳定性</a:t>
            </a:r>
          </a:p>
          <a:p>
            <a:pPr indent="628650">
              <a:lnSpc>
                <a:spcPct val="90000"/>
              </a:lnSpc>
              <a:spcBef>
                <a:spcPct val="20000"/>
              </a:spcBef>
              <a:defRPr/>
            </a:pPr>
            <a:r>
              <a:rPr lang="zh-CN" altLang="en-US" sz="2400" kern="0" dirty="0">
                <a:solidFill>
                  <a:srgbClr val="660066"/>
                </a:solidFill>
                <a:latin typeface="+mn-lt"/>
                <a:ea typeface="仿宋_GB2312" pitchFamily="49" charset="-122"/>
              </a:rPr>
              <a:t>包括两方面：一是在任何情况下，接收机不应该产生或接近寄生振荡；二是工作过程中的接收指标变动不应超出允许范围。军用机的要求比较高。</a:t>
            </a:r>
            <a:endParaRPr lang="en-US" altLang="zh-CN" sz="2400" kern="0" dirty="0">
              <a:solidFill>
                <a:srgbClr val="660066"/>
              </a:solidFill>
              <a:latin typeface="+mn-lt"/>
              <a:ea typeface="仿宋_GB2312" pitchFamily="49" charset="-122"/>
            </a:endParaRPr>
          </a:p>
          <a:p>
            <a:pPr indent="628650">
              <a:lnSpc>
                <a:spcPct val="90000"/>
              </a:lnSpc>
              <a:spcBef>
                <a:spcPct val="20000"/>
              </a:spcBef>
              <a:defRPr/>
            </a:pPr>
            <a:r>
              <a:rPr lang="zh-CN" altLang="en-US" sz="2400" kern="0" dirty="0">
                <a:solidFill>
                  <a:srgbClr val="660066"/>
                </a:solidFill>
                <a:latin typeface="+mn-lt"/>
                <a:ea typeface="仿宋_GB2312" pitchFamily="49" charset="-122"/>
              </a:rPr>
              <a:t>例如：单边带接收机在</a:t>
            </a:r>
            <a:r>
              <a:rPr lang="en-US" altLang="zh-CN" sz="2400" kern="0" dirty="0">
                <a:solidFill>
                  <a:srgbClr val="660066"/>
                </a:solidFill>
                <a:latin typeface="+mn-lt"/>
                <a:ea typeface="仿宋_GB2312" pitchFamily="49" charset="-122"/>
                <a:sym typeface="Symbol"/>
              </a:rPr>
              <a:t></a:t>
            </a:r>
            <a:r>
              <a:rPr lang="en-US" altLang="zh-CN" sz="2400" kern="0" dirty="0">
                <a:solidFill>
                  <a:srgbClr val="660066"/>
                </a:solidFill>
                <a:latin typeface="+mn-lt"/>
                <a:ea typeface="仿宋_GB2312" pitchFamily="49" charset="-122"/>
              </a:rPr>
              <a:t>10℃</a:t>
            </a:r>
            <a:r>
              <a:rPr lang="zh-CN" altLang="en-US" sz="2400" kern="0" dirty="0">
                <a:solidFill>
                  <a:srgbClr val="660066"/>
                </a:solidFill>
                <a:latin typeface="+mn-lt"/>
                <a:ea typeface="仿宋_GB2312" pitchFamily="49" charset="-122"/>
              </a:rPr>
              <a:t>～</a:t>
            </a:r>
            <a:r>
              <a:rPr lang="en-US" altLang="zh-CN" sz="2400" kern="0" dirty="0">
                <a:solidFill>
                  <a:srgbClr val="660066"/>
                </a:solidFill>
                <a:latin typeface="+mn-lt"/>
                <a:ea typeface="仿宋_GB2312" pitchFamily="49" charset="-122"/>
              </a:rPr>
              <a:t>50 ℃</a:t>
            </a:r>
            <a:r>
              <a:rPr lang="zh-CN" altLang="en-US" sz="2400" kern="0" dirty="0">
                <a:solidFill>
                  <a:srgbClr val="660066"/>
                </a:solidFill>
                <a:latin typeface="+mn-lt"/>
                <a:ea typeface="仿宋_GB2312" pitchFamily="49" charset="-122"/>
              </a:rPr>
              <a:t>，相对     </a:t>
            </a:r>
            <a:r>
              <a:rPr lang="en-US" altLang="zh-CN" sz="2400" kern="0" dirty="0">
                <a:solidFill>
                  <a:srgbClr val="660066"/>
                </a:solidFill>
                <a:latin typeface="+mn-lt"/>
                <a:ea typeface="仿宋_GB2312" pitchFamily="49" charset="-122"/>
              </a:rPr>
              <a:t>65±15</a:t>
            </a:r>
            <a:r>
              <a:rPr lang="zh-CN" altLang="en-US" sz="2400" kern="0" dirty="0">
                <a:solidFill>
                  <a:srgbClr val="660066"/>
                </a:solidFill>
                <a:latin typeface="+mn-lt"/>
                <a:ea typeface="仿宋_GB2312" pitchFamily="49" charset="-122"/>
              </a:rPr>
              <a:t>）％的情况下正常工作，甚至在相对湿度（</a:t>
            </a:r>
            <a:r>
              <a:rPr lang="en-US" altLang="zh-CN" sz="2400" kern="0" dirty="0">
                <a:solidFill>
                  <a:srgbClr val="660066"/>
                </a:solidFill>
                <a:latin typeface="+mn-lt"/>
                <a:ea typeface="仿宋_GB2312" pitchFamily="49" charset="-122"/>
              </a:rPr>
              <a:t>95±3</a:t>
            </a:r>
            <a:r>
              <a:rPr lang="zh-CN" altLang="en-US" sz="2400" kern="0" dirty="0">
                <a:solidFill>
                  <a:srgbClr val="660066"/>
                </a:solidFill>
                <a:latin typeface="+mn-lt"/>
                <a:ea typeface="仿宋_GB2312" pitchFamily="49" charset="-122"/>
              </a:rPr>
              <a:t>）％的情况下也能正常工作。</a:t>
            </a:r>
          </a:p>
          <a:p>
            <a:pPr indent="628650">
              <a:lnSpc>
                <a:spcPct val="90000"/>
              </a:lnSpc>
              <a:spcBef>
                <a:spcPct val="20000"/>
              </a:spcBef>
              <a:defRPr/>
            </a:pPr>
            <a:endParaRPr lang="zh-CN" altLang="en-US" sz="2400" kern="0" dirty="0">
              <a:solidFill>
                <a:srgbClr val="660066"/>
              </a:solidFill>
              <a:latin typeface="+mn-lt"/>
              <a:ea typeface="仿宋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ECC2DEC-77EA-47ED-AA4B-FD34CD994CFE}"/>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latin typeface="+mn-lt"/>
                <a:ea typeface="仿宋" panose="02010609060101010101" pitchFamily="49" charset="-122"/>
              </a:rPr>
              <a:t>8.1.2  </a:t>
            </a:r>
            <a:r>
              <a:rPr lang="zh-CN" altLang="en-US" sz="2800" b="1" dirty="0">
                <a:solidFill>
                  <a:srgbClr val="0000FF"/>
                </a:solidFill>
                <a:latin typeface="+mn-lt"/>
                <a:ea typeface="仿宋" panose="02010609060101010101" pitchFamily="49" charset="-122"/>
              </a:rPr>
              <a:t>收信机的主要技术指标 （ </a:t>
            </a:r>
            <a:r>
              <a:rPr lang="en-US" altLang="zh-CN" sz="2800" b="1" dirty="0">
                <a:solidFill>
                  <a:srgbClr val="FF0000"/>
                </a:solidFill>
                <a:latin typeface="+mn-lt"/>
                <a:ea typeface="仿宋" panose="02010609060101010101" pitchFamily="49" charset="-122"/>
              </a:rPr>
              <a:t>P339   </a:t>
            </a:r>
            <a:r>
              <a:rPr lang="en-US" altLang="zh-CN" sz="2800" b="1" dirty="0">
                <a:solidFill>
                  <a:srgbClr val="0000FF"/>
                </a:solidFill>
                <a:latin typeface="+mn-lt"/>
                <a:ea typeface="仿宋" panose="02010609060101010101" pitchFamily="49" charset="-122"/>
              </a:rPr>
              <a:t>     P365</a:t>
            </a:r>
            <a:r>
              <a:rPr lang="zh-CN" altLang="en-US" sz="2800" b="1" dirty="0">
                <a:solidFill>
                  <a:srgbClr val="0000FF"/>
                </a:solidFill>
                <a:latin typeface="+mn-lt"/>
                <a:ea typeface="仿宋" panose="02010609060101010101" pitchFamily="49" charset="-122"/>
              </a:rPr>
              <a:t>）</a:t>
            </a:r>
          </a:p>
        </p:txBody>
      </p:sp>
      <p:sp>
        <p:nvSpPr>
          <p:cNvPr id="5" name="Rectangle 3">
            <a:extLst>
              <a:ext uri="{FF2B5EF4-FFF2-40B4-BE49-F238E27FC236}">
                <a16:creationId xmlns:a16="http://schemas.microsoft.com/office/drawing/2014/main" id="{CD0000E4-4B7D-4EAC-BC4C-14D10FE5C682}"/>
              </a:ext>
            </a:extLst>
          </p:cNvPr>
          <p:cNvSpPr txBox="1">
            <a:spLocks noChangeArrowheads="1"/>
          </p:cNvSpPr>
          <p:nvPr/>
        </p:nvSpPr>
        <p:spPr bwMode="auto">
          <a:xfrm>
            <a:off x="467544" y="571500"/>
            <a:ext cx="6156746"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49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indent="0">
              <a:lnSpc>
                <a:spcPct val="90000"/>
              </a:lnSpc>
              <a:buFontTx/>
              <a:buNone/>
              <a:defRPr/>
            </a:pPr>
            <a:r>
              <a:rPr lang="en-US" altLang="zh-CN" sz="2400" dirty="0">
                <a:solidFill>
                  <a:srgbClr val="CC3300"/>
                </a:solidFill>
                <a:latin typeface="+mn-lt"/>
                <a:ea typeface="仿宋" panose="02010609060101010101" pitchFamily="49" charset="-122"/>
              </a:rPr>
              <a:t>5. </a:t>
            </a:r>
            <a:r>
              <a:rPr lang="zh-CN" altLang="en-US" sz="2400" dirty="0">
                <a:solidFill>
                  <a:srgbClr val="CC3300"/>
                </a:solidFill>
                <a:latin typeface="+mn-lt"/>
                <a:ea typeface="仿宋" panose="02010609060101010101" pitchFamily="49" charset="-122"/>
              </a:rPr>
              <a:t>总增益及各级增益分配</a:t>
            </a:r>
          </a:p>
          <a:p>
            <a:pPr>
              <a:buFontTx/>
              <a:buNone/>
              <a:defRPr/>
            </a:pPr>
            <a:r>
              <a:rPr lang="zh-CN" altLang="en-US" sz="2000" dirty="0">
                <a:solidFill>
                  <a:srgbClr val="660066"/>
                </a:solidFill>
                <a:latin typeface="+mn-lt"/>
                <a:ea typeface="仿宋" panose="02010609060101010101" pitchFamily="49" charset="-122"/>
              </a:rPr>
              <a:t>前级</a:t>
            </a:r>
            <a:r>
              <a:rPr lang="en-US" altLang="zh-CN" sz="2000" dirty="0">
                <a:solidFill>
                  <a:srgbClr val="660066"/>
                </a:solidFill>
                <a:latin typeface="+mn-lt"/>
                <a:ea typeface="仿宋" panose="02010609060101010101" pitchFamily="49" charset="-122"/>
              </a:rPr>
              <a:t>LNA</a:t>
            </a:r>
            <a:r>
              <a:rPr lang="zh-CN" altLang="en-US" sz="2000" dirty="0">
                <a:solidFill>
                  <a:srgbClr val="660066"/>
                </a:solidFill>
                <a:latin typeface="+mn-lt"/>
                <a:ea typeface="仿宋" panose="02010609060101010101" pitchFamily="49" charset="-122"/>
              </a:rPr>
              <a:t>（高放部分）增益</a:t>
            </a:r>
            <a:endParaRPr lang="en-US" altLang="zh-CN" sz="2000" dirty="0">
              <a:solidFill>
                <a:srgbClr val="660066"/>
              </a:solidFill>
              <a:latin typeface="+mn-lt"/>
              <a:ea typeface="仿宋" panose="02010609060101010101" pitchFamily="49" charset="-122"/>
            </a:endParaRPr>
          </a:p>
          <a:p>
            <a:pPr>
              <a:buFontTx/>
              <a:buNone/>
              <a:defRPr/>
            </a:pPr>
            <a:r>
              <a:rPr lang="zh-CN" altLang="en-US" sz="2000" dirty="0">
                <a:solidFill>
                  <a:srgbClr val="660066"/>
                </a:solidFill>
                <a:latin typeface="+mn-lt"/>
                <a:ea typeface="仿宋" panose="02010609060101010101" pitchFamily="49" charset="-122"/>
              </a:rPr>
              <a:t>混频</a:t>
            </a:r>
            <a:endParaRPr lang="en-US" altLang="zh-CN" sz="2000" dirty="0">
              <a:solidFill>
                <a:srgbClr val="660066"/>
              </a:solidFill>
              <a:latin typeface="+mn-lt"/>
              <a:ea typeface="仿宋" panose="02010609060101010101" pitchFamily="49" charset="-122"/>
            </a:endParaRPr>
          </a:p>
          <a:p>
            <a:pPr>
              <a:buFontTx/>
              <a:buNone/>
              <a:defRPr/>
            </a:pPr>
            <a:r>
              <a:rPr lang="zh-CN" altLang="en-US" sz="2000" dirty="0">
                <a:solidFill>
                  <a:srgbClr val="660066"/>
                </a:solidFill>
                <a:latin typeface="+mn-lt"/>
                <a:ea typeface="仿宋" panose="02010609060101010101" pitchFamily="49" charset="-122"/>
              </a:rPr>
              <a:t>中频放大</a:t>
            </a:r>
            <a:endParaRPr lang="en-US" altLang="zh-CN" sz="2000" dirty="0">
              <a:solidFill>
                <a:srgbClr val="660066"/>
              </a:solidFill>
              <a:latin typeface="+mn-lt"/>
              <a:ea typeface="仿宋" panose="02010609060101010101" pitchFamily="49" charset="-122"/>
            </a:endParaRPr>
          </a:p>
          <a:p>
            <a:pPr>
              <a:buFontTx/>
              <a:buNone/>
              <a:defRPr/>
            </a:pPr>
            <a:r>
              <a:rPr lang="zh-CN" altLang="en-US" sz="2000" dirty="0">
                <a:solidFill>
                  <a:srgbClr val="660066"/>
                </a:solidFill>
                <a:latin typeface="+mn-lt"/>
                <a:ea typeface="仿宋" panose="02010609060101010101" pitchFamily="49" charset="-122"/>
              </a:rPr>
              <a:t>解调</a:t>
            </a:r>
            <a:endParaRPr lang="en-US" altLang="zh-CN" sz="2000" dirty="0">
              <a:solidFill>
                <a:srgbClr val="660066"/>
              </a:solidFill>
              <a:latin typeface="+mn-lt"/>
              <a:ea typeface="仿宋" panose="02010609060101010101" pitchFamily="49" charset="-122"/>
            </a:endParaRPr>
          </a:p>
          <a:p>
            <a:pPr>
              <a:buFontTx/>
              <a:buNone/>
              <a:defRPr/>
            </a:pPr>
            <a:r>
              <a:rPr lang="zh-CN" altLang="en-US" sz="2000" dirty="0">
                <a:solidFill>
                  <a:srgbClr val="660066"/>
                </a:solidFill>
                <a:latin typeface="+mn-lt"/>
                <a:ea typeface="仿宋" panose="02010609060101010101" pitchFamily="49" charset="-122"/>
              </a:rPr>
              <a:t>低频放大</a:t>
            </a:r>
            <a:endParaRPr lang="en-US" altLang="zh-CN" sz="2000" dirty="0">
              <a:solidFill>
                <a:srgbClr val="660066"/>
              </a:solidFill>
              <a:latin typeface="+mn-lt"/>
              <a:ea typeface="仿宋" panose="02010609060101010101" pitchFamily="49" charset="-122"/>
            </a:endParaRPr>
          </a:p>
          <a:p>
            <a:pPr>
              <a:buFontTx/>
              <a:buNone/>
              <a:defRPr/>
            </a:pPr>
            <a:r>
              <a:rPr lang="zh-CN" altLang="en-US" sz="2000" dirty="0">
                <a:solidFill>
                  <a:srgbClr val="660066"/>
                </a:solidFill>
                <a:latin typeface="+mn-lt"/>
                <a:ea typeface="仿宋" panose="02010609060101010101" pitchFamily="49" charset="-122"/>
              </a:rPr>
              <a:t>低频功放（或</a:t>
            </a:r>
            <a:r>
              <a:rPr lang="en-US" altLang="zh-CN" sz="2000" dirty="0">
                <a:solidFill>
                  <a:srgbClr val="660066"/>
                </a:solidFill>
                <a:latin typeface="+mn-lt"/>
                <a:ea typeface="仿宋" panose="02010609060101010101" pitchFamily="49" charset="-122"/>
              </a:rPr>
              <a:t>DA</a:t>
            </a:r>
            <a:r>
              <a:rPr lang="zh-CN" altLang="en-US" sz="2000" dirty="0">
                <a:solidFill>
                  <a:srgbClr val="660066"/>
                </a:solidFill>
                <a:latin typeface="+mn-lt"/>
                <a:ea typeface="仿宋" panose="02010609060101010101" pitchFamily="49" charset="-122"/>
              </a:rPr>
              <a:t>、译码）</a:t>
            </a:r>
            <a:endParaRPr lang="en-US" altLang="zh-CN" sz="2000" dirty="0">
              <a:solidFill>
                <a:srgbClr val="660066"/>
              </a:solidFill>
              <a:latin typeface="+mn-lt"/>
              <a:ea typeface="仿宋" panose="02010609060101010101" pitchFamily="49" charset="-122"/>
            </a:endParaRPr>
          </a:p>
          <a:p>
            <a:pPr>
              <a:buFontTx/>
              <a:buNone/>
              <a:defRPr/>
            </a:pPr>
            <a:endParaRPr lang="zh-CN" altLang="en-US" sz="2000" dirty="0">
              <a:solidFill>
                <a:srgbClr val="660066"/>
              </a:solidFill>
              <a:latin typeface="+mn-lt"/>
              <a:ea typeface="仿宋" panose="02010609060101010101" pitchFamily="49" charset="-122"/>
            </a:endParaRPr>
          </a:p>
        </p:txBody>
      </p:sp>
      <p:pic>
        <p:nvPicPr>
          <p:cNvPr id="14340" name="图片 5">
            <a:extLst>
              <a:ext uri="{FF2B5EF4-FFF2-40B4-BE49-F238E27FC236}">
                <a16:creationId xmlns:a16="http://schemas.microsoft.com/office/drawing/2014/main" id="{C4494EB7-F3DB-4671-8096-9F5CCABA7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25" y="3120561"/>
            <a:ext cx="85217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6EEAA1AD-24AE-44DA-9A54-771EBECF7475}"/>
              </a:ext>
            </a:extLst>
          </p:cNvPr>
          <p:cNvSpPr/>
          <p:nvPr/>
        </p:nvSpPr>
        <p:spPr>
          <a:xfrm>
            <a:off x="5220072" y="4581128"/>
            <a:ext cx="3230372" cy="523220"/>
          </a:xfrm>
          <a:prstGeom prst="rect">
            <a:avLst/>
          </a:prstGeom>
        </p:spPr>
        <p:txBody>
          <a:bodyPr wrap="none">
            <a:spAutoFit/>
          </a:bodyPr>
          <a:lstStyle/>
          <a:p>
            <a:pPr>
              <a:defRPr/>
            </a:pPr>
            <a:r>
              <a:rPr lang="zh-CN" altLang="en-US" dirty="0">
                <a:solidFill>
                  <a:srgbClr val="FF0000"/>
                </a:solidFill>
                <a:latin typeface="+mn-lt"/>
                <a:ea typeface="仿宋" panose="02010609060101010101" pitchFamily="49" charset="-122"/>
              </a:rPr>
              <a:t>（ </a:t>
            </a:r>
            <a:r>
              <a:rPr lang="en-US" altLang="zh-CN" dirty="0">
                <a:solidFill>
                  <a:srgbClr val="FF0000"/>
                </a:solidFill>
                <a:latin typeface="+mn-lt"/>
                <a:ea typeface="仿宋" panose="02010609060101010101" pitchFamily="49" charset="-122"/>
              </a:rPr>
              <a:t>P341       </a:t>
            </a:r>
            <a:r>
              <a:rPr lang="en-US" altLang="zh-CN" dirty="0">
                <a:solidFill>
                  <a:schemeClr val="accent6"/>
                </a:solidFill>
                <a:latin typeface="+mn-lt"/>
                <a:ea typeface="仿宋" panose="02010609060101010101" pitchFamily="49" charset="-122"/>
              </a:rPr>
              <a:t> P367</a:t>
            </a:r>
            <a:r>
              <a:rPr lang="zh-CN" altLang="en-US" dirty="0">
                <a:solidFill>
                  <a:srgbClr val="FF0000"/>
                </a:solidFill>
                <a:latin typeface="+mn-lt"/>
                <a:ea typeface="仿宋" panose="02010609060101010101" pitchFamily="49" charset="-122"/>
              </a:rPr>
              <a:t>）</a:t>
            </a:r>
          </a:p>
        </p:txBody>
      </p:sp>
      <p:sp>
        <p:nvSpPr>
          <p:cNvPr id="6" name="Rectangle 3">
            <a:extLst>
              <a:ext uri="{FF2B5EF4-FFF2-40B4-BE49-F238E27FC236}">
                <a16:creationId xmlns:a16="http://schemas.microsoft.com/office/drawing/2014/main" id="{5B56E518-9DE7-4EA7-8AD1-51697C3DEA43}"/>
              </a:ext>
            </a:extLst>
          </p:cNvPr>
          <p:cNvSpPr txBox="1">
            <a:spLocks noChangeArrowheads="1"/>
          </p:cNvSpPr>
          <p:nvPr/>
        </p:nvSpPr>
        <p:spPr bwMode="auto">
          <a:xfrm>
            <a:off x="77299" y="5491559"/>
            <a:ext cx="88645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49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indent="0">
              <a:lnSpc>
                <a:spcPct val="90000"/>
              </a:lnSpc>
              <a:buFontTx/>
              <a:buNone/>
              <a:defRPr/>
            </a:pPr>
            <a:r>
              <a:rPr lang="zh-CN" altLang="en-US" sz="2400" dirty="0">
                <a:solidFill>
                  <a:srgbClr val="CC3300"/>
                </a:solidFill>
                <a:latin typeface="+mn-lt"/>
                <a:ea typeface="仿宋" panose="02010609060101010101" pitchFamily="49" charset="-122"/>
              </a:rPr>
              <a:t>考虑整机噪声，前端的</a:t>
            </a:r>
            <a:r>
              <a:rPr lang="en-US" altLang="zh-CN" sz="2400" dirty="0">
                <a:solidFill>
                  <a:srgbClr val="CC3300"/>
                </a:solidFill>
                <a:latin typeface="+mn-lt"/>
                <a:ea typeface="仿宋" panose="02010609060101010101" pitchFamily="49" charset="-122"/>
              </a:rPr>
              <a:t>LNA</a:t>
            </a:r>
            <a:r>
              <a:rPr lang="zh-CN" altLang="en-US" sz="2400" dirty="0">
                <a:solidFill>
                  <a:srgbClr val="CC3300"/>
                </a:solidFill>
                <a:latin typeface="+mn-lt"/>
                <a:ea typeface="仿宋" panose="02010609060101010101" pitchFamily="49" charset="-122"/>
              </a:rPr>
              <a:t>增益应该大一些；</a:t>
            </a:r>
            <a:endParaRPr lang="en-US" altLang="zh-CN" sz="2400" dirty="0">
              <a:solidFill>
                <a:srgbClr val="CC3300"/>
              </a:solidFill>
              <a:latin typeface="+mn-lt"/>
              <a:ea typeface="仿宋" panose="02010609060101010101" pitchFamily="49" charset="-122"/>
            </a:endParaRPr>
          </a:p>
          <a:p>
            <a:pPr indent="0">
              <a:lnSpc>
                <a:spcPct val="90000"/>
              </a:lnSpc>
              <a:buFontTx/>
              <a:buNone/>
              <a:defRPr/>
            </a:pPr>
            <a:r>
              <a:rPr lang="zh-CN" altLang="en-US" sz="2400" dirty="0">
                <a:solidFill>
                  <a:srgbClr val="CC3300"/>
                </a:solidFill>
                <a:latin typeface="+mn-lt"/>
                <a:ea typeface="仿宋" panose="02010609060101010101" pitchFamily="49" charset="-122"/>
              </a:rPr>
              <a:t>为避免包络检波器称为小信号检波，应该保证输入值</a:t>
            </a:r>
            <a:r>
              <a:rPr lang="en-US" altLang="zh-CN" sz="2400" dirty="0">
                <a:solidFill>
                  <a:srgbClr val="CC3300"/>
                </a:solidFill>
                <a:latin typeface="+mn-lt"/>
                <a:ea typeface="仿宋" panose="02010609060101010101" pitchFamily="49" charset="-122"/>
              </a:rPr>
              <a:t>&gt;1~2V</a:t>
            </a:r>
          </a:p>
          <a:p>
            <a:pPr indent="0">
              <a:lnSpc>
                <a:spcPct val="90000"/>
              </a:lnSpc>
              <a:buFontTx/>
              <a:buNone/>
              <a:defRPr/>
            </a:pPr>
            <a:r>
              <a:rPr lang="zh-CN" altLang="en-US" sz="2400" dirty="0">
                <a:solidFill>
                  <a:srgbClr val="CC3300"/>
                </a:solidFill>
                <a:latin typeface="+mn-lt"/>
                <a:ea typeface="仿宋" panose="02010609060101010101" pitchFamily="49" charset="-122"/>
              </a:rPr>
              <a:t>末级低放（视放）要根据下一级的输入要求确定</a:t>
            </a:r>
            <a:endParaRPr lang="en-US" altLang="zh-CN" sz="2000" dirty="0">
              <a:solidFill>
                <a:srgbClr val="660066"/>
              </a:solidFill>
              <a:latin typeface="+mn-lt"/>
              <a:ea typeface="仿宋" panose="02010609060101010101" pitchFamily="49" charset="-122"/>
            </a:endParaRPr>
          </a:p>
          <a:p>
            <a:pPr>
              <a:buFontTx/>
              <a:buNone/>
              <a:defRPr/>
            </a:pPr>
            <a:endParaRPr lang="zh-CN" altLang="en-US" sz="2000" dirty="0">
              <a:solidFill>
                <a:srgbClr val="660066"/>
              </a:solidFill>
              <a:latin typeface="+mn-lt"/>
              <a:ea typeface="仿宋"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5E5ECD-6B9F-47AB-9B68-F17F69DA6F78}"/>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latin typeface="+mn-lt"/>
                <a:ea typeface="仿宋" panose="02010609060101010101" pitchFamily="49" charset="-122"/>
              </a:rPr>
              <a:t>8.1.2  </a:t>
            </a:r>
            <a:r>
              <a:rPr lang="zh-CN" altLang="en-US" sz="2800" b="1" dirty="0">
                <a:solidFill>
                  <a:srgbClr val="0000FF"/>
                </a:solidFill>
                <a:latin typeface="+mn-lt"/>
                <a:ea typeface="仿宋" panose="02010609060101010101" pitchFamily="49" charset="-122"/>
              </a:rPr>
              <a:t>收信机的主要技术指标 （ </a:t>
            </a:r>
            <a:r>
              <a:rPr lang="en-US" altLang="zh-CN" sz="2800" b="1" dirty="0">
                <a:solidFill>
                  <a:srgbClr val="FF0000"/>
                </a:solidFill>
                <a:latin typeface="+mn-lt"/>
                <a:ea typeface="仿宋" panose="02010609060101010101" pitchFamily="49" charset="-122"/>
              </a:rPr>
              <a:t>P339   </a:t>
            </a:r>
            <a:r>
              <a:rPr lang="en-US" altLang="zh-CN" sz="2800" b="1" dirty="0">
                <a:solidFill>
                  <a:srgbClr val="0000FF"/>
                </a:solidFill>
                <a:latin typeface="+mn-lt"/>
                <a:ea typeface="仿宋" panose="02010609060101010101" pitchFamily="49" charset="-122"/>
              </a:rPr>
              <a:t>     P365</a:t>
            </a:r>
            <a:r>
              <a:rPr lang="zh-CN" altLang="en-US" sz="2800" b="1" dirty="0">
                <a:solidFill>
                  <a:srgbClr val="0000FF"/>
                </a:solidFill>
                <a:latin typeface="+mn-lt"/>
                <a:ea typeface="仿宋" panose="02010609060101010101" pitchFamily="49" charset="-122"/>
              </a:rPr>
              <a:t>）</a:t>
            </a:r>
          </a:p>
        </p:txBody>
      </p:sp>
      <p:sp>
        <p:nvSpPr>
          <p:cNvPr id="27652" name="Rectangle 3">
            <a:extLst>
              <a:ext uri="{FF2B5EF4-FFF2-40B4-BE49-F238E27FC236}">
                <a16:creationId xmlns:a16="http://schemas.microsoft.com/office/drawing/2014/main" id="{EE4A19E0-0A6E-4AB1-AA57-B54790CE9C0E}"/>
              </a:ext>
            </a:extLst>
          </p:cNvPr>
          <p:cNvSpPr txBox="1">
            <a:spLocks noChangeArrowheads="1"/>
          </p:cNvSpPr>
          <p:nvPr/>
        </p:nvSpPr>
        <p:spPr bwMode="auto">
          <a:xfrm>
            <a:off x="285750" y="981075"/>
            <a:ext cx="8534400" cy="3671888"/>
          </a:xfrm>
          <a:prstGeom prst="rect">
            <a:avLst/>
          </a:prstGeom>
          <a:noFill/>
          <a:ln w="9525">
            <a:noFill/>
            <a:miter lim="800000"/>
            <a:headEnd/>
            <a:tailEnd/>
          </a:ln>
        </p:spPr>
        <p:txBody>
          <a:bodyPr/>
          <a:lstStyle/>
          <a:p>
            <a:pPr>
              <a:spcBef>
                <a:spcPct val="20000"/>
              </a:spcBef>
              <a:defRPr/>
            </a:pPr>
            <a:r>
              <a:rPr lang="en-US" altLang="zh-CN" sz="2400" dirty="0">
                <a:solidFill>
                  <a:srgbClr val="CC3300"/>
                </a:solidFill>
                <a:latin typeface="+mn-lt"/>
                <a:ea typeface="仿宋" panose="02010609060101010101" pitchFamily="49" charset="-122"/>
              </a:rPr>
              <a:t>6.  </a:t>
            </a:r>
            <a:r>
              <a:rPr lang="zh-CN" altLang="en-US" sz="2400" dirty="0">
                <a:solidFill>
                  <a:srgbClr val="CC3300"/>
                </a:solidFill>
                <a:latin typeface="+mn-lt"/>
                <a:ea typeface="仿宋" panose="02010609060101010101" pitchFamily="49" charset="-122"/>
              </a:rPr>
              <a:t>频率稳定度</a:t>
            </a:r>
            <a:r>
              <a:rPr lang="zh-CN" altLang="en-US" sz="2400" dirty="0">
                <a:solidFill>
                  <a:srgbClr val="660066"/>
                </a:solidFill>
                <a:latin typeface="+mn-lt"/>
                <a:ea typeface="仿宋" panose="02010609060101010101" pitchFamily="49" charset="-122"/>
              </a:rPr>
              <a:t>与度盘准确度</a:t>
            </a:r>
          </a:p>
          <a:p>
            <a:pPr indent="623888">
              <a:spcBef>
                <a:spcPct val="20000"/>
              </a:spcBef>
              <a:defRPr/>
            </a:pPr>
            <a:r>
              <a:rPr lang="zh-CN" altLang="en-US" sz="2400" dirty="0">
                <a:solidFill>
                  <a:srgbClr val="660066"/>
                </a:solidFill>
                <a:latin typeface="+mn-lt"/>
                <a:ea typeface="仿宋" panose="02010609060101010101" pitchFamily="49" charset="-122"/>
              </a:rPr>
              <a:t>调幅接收机要求本振频率的稳定度优于</a:t>
            </a:r>
            <a:r>
              <a:rPr lang="en-US" altLang="zh-CN" sz="2400" dirty="0">
                <a:solidFill>
                  <a:srgbClr val="660066"/>
                </a:solidFill>
                <a:latin typeface="+mn-lt"/>
                <a:ea typeface="仿宋" panose="02010609060101010101" pitchFamily="49" charset="-122"/>
              </a:rPr>
              <a:t>10</a:t>
            </a:r>
            <a:r>
              <a:rPr lang="en-US" altLang="zh-CN" sz="2400" baseline="30000" dirty="0">
                <a:solidFill>
                  <a:srgbClr val="660066"/>
                </a:solidFill>
                <a:latin typeface="+mn-lt"/>
                <a:ea typeface="仿宋" panose="02010609060101010101" pitchFamily="49" charset="-122"/>
                <a:sym typeface="Symbol" pitchFamily="18" charset="2"/>
              </a:rPr>
              <a:t>4</a:t>
            </a:r>
            <a:r>
              <a:rPr lang="zh-CN" altLang="en-US" sz="2400" dirty="0">
                <a:solidFill>
                  <a:srgbClr val="660066"/>
                </a:solidFill>
                <a:latin typeface="+mn-lt"/>
                <a:ea typeface="仿宋" panose="02010609060101010101" pitchFamily="49" charset="-122"/>
              </a:rPr>
              <a:t>，单边带接收机的稳定度在</a:t>
            </a:r>
            <a:r>
              <a:rPr lang="en-US" altLang="zh-CN" sz="2400" dirty="0">
                <a:solidFill>
                  <a:srgbClr val="660066"/>
                </a:solidFill>
                <a:latin typeface="+mn-lt"/>
                <a:ea typeface="仿宋" panose="02010609060101010101" pitchFamily="49" charset="-122"/>
              </a:rPr>
              <a:t>10</a:t>
            </a:r>
            <a:r>
              <a:rPr lang="en-US" altLang="zh-CN" sz="2400" baseline="30000" dirty="0">
                <a:solidFill>
                  <a:srgbClr val="660066"/>
                </a:solidFill>
                <a:latin typeface="+mn-lt"/>
                <a:ea typeface="仿宋" panose="02010609060101010101" pitchFamily="49" charset="-122"/>
                <a:sym typeface="Symbol" pitchFamily="18" charset="2"/>
              </a:rPr>
              <a:t>7</a:t>
            </a:r>
            <a:r>
              <a:rPr lang="zh-CN" altLang="en-US" sz="2400" dirty="0">
                <a:solidFill>
                  <a:srgbClr val="660066"/>
                </a:solidFill>
                <a:latin typeface="+mn-lt"/>
                <a:ea typeface="仿宋" panose="02010609060101010101" pitchFamily="49" charset="-122"/>
              </a:rPr>
              <a:t> 。为提高频率稳定度，可采用高稳定度的频率合成器提供本振信号。</a:t>
            </a:r>
            <a:endParaRPr lang="en-US" altLang="zh-CN" sz="2400" dirty="0">
              <a:solidFill>
                <a:srgbClr val="660066"/>
              </a:solidFill>
              <a:latin typeface="+mn-lt"/>
              <a:ea typeface="仿宋" panose="02010609060101010101" pitchFamily="49" charset="-122"/>
            </a:endParaRPr>
          </a:p>
          <a:p>
            <a:pPr indent="623888">
              <a:spcBef>
                <a:spcPct val="20000"/>
              </a:spcBef>
              <a:defRPr/>
            </a:pPr>
            <a:r>
              <a:rPr lang="zh-CN" altLang="en-US" sz="2400" dirty="0">
                <a:solidFill>
                  <a:srgbClr val="660066"/>
                </a:solidFill>
                <a:latin typeface="+mn-lt"/>
                <a:ea typeface="仿宋" panose="02010609060101010101" pitchFamily="49" charset="-122"/>
              </a:rPr>
              <a:t> </a:t>
            </a:r>
            <a:r>
              <a:rPr lang="zh-CN" altLang="en-US" dirty="0">
                <a:solidFill>
                  <a:srgbClr val="CC3300"/>
                </a:solidFill>
                <a:latin typeface="+mn-lt"/>
                <a:ea typeface="仿宋" panose="02010609060101010101" pitchFamily="49" charset="-122"/>
              </a:rPr>
              <a:t>度盘准确度</a:t>
            </a:r>
            <a:r>
              <a:rPr lang="zh-CN" altLang="en-US" sz="2400" dirty="0">
                <a:solidFill>
                  <a:srgbClr val="660066"/>
                </a:solidFill>
                <a:latin typeface="+mn-lt"/>
                <a:ea typeface="仿宋" panose="02010609060101010101" pitchFamily="49" charset="-122"/>
              </a:rPr>
              <a:t>是指接收机的实际工作频率和度盘刻度相一致的程度，也可以理解为频率准确度。</a:t>
            </a:r>
          </a:p>
          <a:p>
            <a:pPr indent="623888">
              <a:spcBef>
                <a:spcPct val="20000"/>
              </a:spcBef>
              <a:defRPr/>
            </a:pPr>
            <a:r>
              <a:rPr lang="zh-CN" altLang="en-US" sz="2400" dirty="0">
                <a:solidFill>
                  <a:srgbClr val="660066"/>
                </a:solidFill>
                <a:latin typeface="+mn-lt"/>
                <a:ea typeface="仿宋" panose="02010609060101010101" pitchFamily="49" charset="-122"/>
              </a:rPr>
              <a:t>度盘刻度的准确及工作频率的稳定是实现不寻找、不微调通信的条件。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86A4914-A206-47DC-BC52-CF24426565C0}"/>
              </a:ext>
            </a:extLst>
          </p:cNvPr>
          <p:cNvSpPr>
            <a:spLocks noGrp="1" noChangeArrowheads="1"/>
          </p:cNvSpPr>
          <p:nvPr>
            <p:ph type="title" idx="4294967295"/>
          </p:nvPr>
        </p:nvSpPr>
        <p:spPr>
          <a:xfrm>
            <a:off x="323850" y="214313"/>
            <a:ext cx="6034088" cy="357187"/>
          </a:xfrm>
        </p:spPr>
        <p:txBody>
          <a:bodyPr/>
          <a:lstStyle/>
          <a:p>
            <a:pPr algn="l" eaLnBrk="1" hangingPunct="1"/>
            <a:r>
              <a:rPr lang="en-US" altLang="zh-CN" sz="2800" b="1" dirty="0">
                <a:solidFill>
                  <a:srgbClr val="000000"/>
                </a:solidFill>
                <a:latin typeface="+mn-lt"/>
                <a:ea typeface="仿宋" panose="02010609060101010101" pitchFamily="49" charset="-122"/>
              </a:rPr>
              <a:t>8.2  </a:t>
            </a:r>
            <a:r>
              <a:rPr lang="zh-CN" altLang="en-US" sz="2800" b="1" dirty="0">
                <a:solidFill>
                  <a:srgbClr val="000000"/>
                </a:solidFill>
                <a:latin typeface="+mn-lt"/>
                <a:ea typeface="仿宋" panose="02010609060101010101" pitchFamily="49" charset="-122"/>
              </a:rPr>
              <a:t>波段划分</a:t>
            </a:r>
            <a:r>
              <a:rPr lang="en-US" altLang="zh-CN" sz="2800" b="1" dirty="0">
                <a:solidFill>
                  <a:srgbClr val="000000"/>
                </a:solidFill>
                <a:latin typeface="+mn-lt"/>
                <a:ea typeface="仿宋" panose="02010609060101010101" pitchFamily="49" charset="-122"/>
              </a:rPr>
              <a:t> </a:t>
            </a:r>
            <a:endParaRPr lang="zh-CN" altLang="en-US" sz="2800" b="1" dirty="0">
              <a:solidFill>
                <a:srgbClr val="000000"/>
              </a:solidFill>
              <a:latin typeface="+mn-lt"/>
              <a:ea typeface="仿宋" panose="02010609060101010101" pitchFamily="49" charset="-122"/>
            </a:endParaRPr>
          </a:p>
        </p:txBody>
      </p:sp>
      <p:sp>
        <p:nvSpPr>
          <p:cNvPr id="3" name="Rectangle 3">
            <a:extLst>
              <a:ext uri="{FF2B5EF4-FFF2-40B4-BE49-F238E27FC236}">
                <a16:creationId xmlns:a16="http://schemas.microsoft.com/office/drawing/2014/main" id="{6922E34A-F754-497B-BCB6-FEA5078F72E1}"/>
              </a:ext>
            </a:extLst>
          </p:cNvPr>
          <p:cNvSpPr txBox="1">
            <a:spLocks noChangeArrowheads="1"/>
          </p:cNvSpPr>
          <p:nvPr/>
        </p:nvSpPr>
        <p:spPr bwMode="auto">
          <a:xfrm>
            <a:off x="71438" y="642938"/>
            <a:ext cx="8929687" cy="857250"/>
          </a:xfrm>
          <a:prstGeom prst="rect">
            <a:avLst/>
          </a:prstGeom>
          <a:noFill/>
          <a:ln>
            <a:miter lim="800000"/>
            <a:headEnd/>
            <a:tailEnd/>
          </a:ln>
        </p:spPr>
        <p:txBody>
          <a:bodyPr/>
          <a:lstStyle/>
          <a:p>
            <a:pPr marL="3175" indent="641350">
              <a:spcBef>
                <a:spcPct val="20000"/>
              </a:spcBef>
              <a:defRPr/>
            </a:pPr>
            <a:r>
              <a:rPr lang="zh-CN" altLang="en-US" sz="2400" kern="0" dirty="0">
                <a:solidFill>
                  <a:srgbClr val="003300"/>
                </a:solidFill>
                <a:latin typeface="+mn-lt"/>
                <a:ea typeface="仿宋" panose="02010609060101010101" pitchFamily="49" charset="-122"/>
              </a:rPr>
              <a:t>收、发信机的工作频率范围称为频段，也称波段。若太宽，则常常需要划分成几个波段。</a:t>
            </a:r>
          </a:p>
        </p:txBody>
      </p:sp>
      <p:sp>
        <p:nvSpPr>
          <p:cNvPr id="4" name="Rectangle 3">
            <a:extLst>
              <a:ext uri="{FF2B5EF4-FFF2-40B4-BE49-F238E27FC236}">
                <a16:creationId xmlns:a16="http://schemas.microsoft.com/office/drawing/2014/main" id="{40CC82B0-883E-42A3-A4F1-9DAA4B0FF9EF}"/>
              </a:ext>
            </a:extLst>
          </p:cNvPr>
          <p:cNvSpPr txBox="1">
            <a:spLocks noChangeArrowheads="1"/>
          </p:cNvSpPr>
          <p:nvPr/>
        </p:nvSpPr>
        <p:spPr bwMode="auto">
          <a:xfrm>
            <a:off x="85029" y="2062162"/>
            <a:ext cx="9001125" cy="3599086"/>
          </a:xfrm>
          <a:prstGeom prst="rect">
            <a:avLst/>
          </a:prstGeom>
          <a:noFill/>
          <a:ln>
            <a:miter lim="800000"/>
            <a:headEnd/>
            <a:tailEnd/>
          </a:ln>
        </p:spPr>
        <p:txBody>
          <a:bodyPr/>
          <a:lstStyle/>
          <a:p>
            <a:pPr marL="342900" indent="-342900">
              <a:lnSpc>
                <a:spcPct val="120000"/>
              </a:lnSpc>
              <a:spcBef>
                <a:spcPct val="20000"/>
              </a:spcBef>
              <a:defRPr/>
            </a:pPr>
            <a:r>
              <a:rPr lang="en-US" altLang="zh-CN" sz="2400" kern="0" dirty="0">
                <a:solidFill>
                  <a:srgbClr val="003300"/>
                </a:solidFill>
                <a:latin typeface="+mn-lt"/>
                <a:ea typeface="仿宋" panose="02010609060101010101" pitchFamily="49" charset="-122"/>
              </a:rPr>
              <a:t>1.  </a:t>
            </a:r>
            <a:r>
              <a:rPr lang="zh-CN" altLang="en-US" sz="2400" kern="0" dirty="0">
                <a:solidFill>
                  <a:srgbClr val="003300"/>
                </a:solidFill>
                <a:latin typeface="+mn-lt"/>
                <a:ea typeface="仿宋" panose="02010609060101010101" pitchFamily="49" charset="-122"/>
              </a:rPr>
              <a:t>调谐元件变值的范围有限</a:t>
            </a:r>
          </a:p>
          <a:p>
            <a:pPr indent="628650">
              <a:lnSpc>
                <a:spcPct val="120000"/>
              </a:lnSpc>
              <a:spcBef>
                <a:spcPct val="20000"/>
              </a:spcBef>
              <a:defRPr/>
            </a:pPr>
            <a:r>
              <a:rPr lang="zh-CN" altLang="en-US" sz="2000" kern="0" dirty="0">
                <a:solidFill>
                  <a:srgbClr val="003300"/>
                </a:solidFill>
                <a:latin typeface="+mn-lt"/>
                <a:ea typeface="仿宋" panose="02010609060101010101" pitchFamily="49" charset="-122"/>
              </a:rPr>
              <a:t>调谐才能有效接收。若接收机中仅有一个调谐元件（</a:t>
            </a:r>
            <a:r>
              <a:rPr lang="en-US" altLang="zh-CN" sz="2000" kern="0" dirty="0">
                <a:solidFill>
                  <a:srgbClr val="003300"/>
                </a:solidFill>
                <a:latin typeface="+mn-lt"/>
                <a:ea typeface="仿宋" panose="02010609060101010101" pitchFamily="49" charset="-122"/>
              </a:rPr>
              <a:t>L</a:t>
            </a:r>
            <a:r>
              <a:rPr lang="zh-CN" altLang="en-US" sz="2000" kern="0" dirty="0">
                <a:solidFill>
                  <a:srgbClr val="003300"/>
                </a:solidFill>
                <a:latin typeface="+mn-lt"/>
                <a:ea typeface="仿宋" panose="02010609060101010101" pitchFamily="49" charset="-122"/>
              </a:rPr>
              <a:t>或</a:t>
            </a:r>
            <a:r>
              <a:rPr lang="en-US" altLang="zh-CN" sz="2000" kern="0" dirty="0">
                <a:solidFill>
                  <a:srgbClr val="003300"/>
                </a:solidFill>
                <a:latin typeface="+mn-lt"/>
                <a:ea typeface="仿宋" panose="02010609060101010101" pitchFamily="49" charset="-122"/>
              </a:rPr>
              <a:t>C</a:t>
            </a:r>
            <a:r>
              <a:rPr lang="zh-CN" altLang="en-US" sz="2000" kern="0" dirty="0">
                <a:solidFill>
                  <a:srgbClr val="003300"/>
                </a:solidFill>
                <a:latin typeface="+mn-lt"/>
                <a:ea typeface="仿宋" panose="02010609060101010101" pitchFamily="49" charset="-122"/>
              </a:rPr>
              <a:t>），而工作频率范围太宽，则在调谐元件的变值范围内可能无法实现调谐。</a:t>
            </a:r>
          </a:p>
          <a:p>
            <a:pPr indent="628650">
              <a:lnSpc>
                <a:spcPct val="120000"/>
              </a:lnSpc>
              <a:spcBef>
                <a:spcPct val="20000"/>
              </a:spcBef>
              <a:defRPr/>
            </a:pPr>
            <a:r>
              <a:rPr lang="zh-CN" altLang="en-US" sz="2000" kern="0" dirty="0">
                <a:solidFill>
                  <a:srgbClr val="003300"/>
                </a:solidFill>
                <a:latin typeface="+mn-lt"/>
                <a:ea typeface="仿宋" panose="02010609060101010101" pitchFamily="49" charset="-122"/>
              </a:rPr>
              <a:t>例：某接收机</a:t>
            </a:r>
            <a:r>
              <a:rPr lang="en-US" altLang="zh-CN" sz="2000" i="1" kern="0" dirty="0">
                <a:solidFill>
                  <a:srgbClr val="003300"/>
                </a:solidFill>
                <a:latin typeface="+mn-lt"/>
                <a:ea typeface="仿宋" panose="02010609060101010101" pitchFamily="49" charset="-122"/>
              </a:rPr>
              <a:t>f</a:t>
            </a:r>
            <a:r>
              <a:rPr lang="en-US" altLang="zh-CN" sz="2000" kern="0" baseline="-25000" dirty="0">
                <a:solidFill>
                  <a:srgbClr val="003300"/>
                </a:solidFill>
                <a:latin typeface="+mn-lt"/>
                <a:ea typeface="仿宋" panose="02010609060101010101" pitchFamily="49" charset="-122"/>
              </a:rPr>
              <a:t>max</a:t>
            </a:r>
            <a:r>
              <a:rPr lang="en-US" altLang="zh-CN" sz="2000" kern="0" dirty="0">
                <a:solidFill>
                  <a:srgbClr val="003300"/>
                </a:solidFill>
                <a:latin typeface="+mn-lt"/>
                <a:ea typeface="仿宋" panose="02010609060101010101" pitchFamily="49" charset="-122"/>
              </a:rPr>
              <a:t>= 30MHz,  </a:t>
            </a:r>
            <a:r>
              <a:rPr lang="en-US" altLang="zh-CN" sz="2000" i="1" kern="0" dirty="0">
                <a:solidFill>
                  <a:srgbClr val="003300"/>
                </a:solidFill>
                <a:latin typeface="+mn-lt"/>
                <a:ea typeface="仿宋" panose="02010609060101010101" pitchFamily="49" charset="-122"/>
              </a:rPr>
              <a:t>f</a:t>
            </a:r>
            <a:r>
              <a:rPr lang="en-US" altLang="zh-CN" sz="2000" kern="0" baseline="-25000" dirty="0">
                <a:solidFill>
                  <a:srgbClr val="003300"/>
                </a:solidFill>
                <a:latin typeface="+mn-lt"/>
                <a:ea typeface="仿宋" panose="02010609060101010101" pitchFamily="49" charset="-122"/>
              </a:rPr>
              <a:t>min</a:t>
            </a:r>
            <a:r>
              <a:rPr lang="en-US" altLang="zh-CN" sz="2000" kern="0" dirty="0">
                <a:solidFill>
                  <a:srgbClr val="003300"/>
                </a:solidFill>
                <a:latin typeface="+mn-lt"/>
                <a:ea typeface="仿宋" panose="02010609060101010101" pitchFamily="49" charset="-122"/>
              </a:rPr>
              <a:t>=1.5MHz,  </a:t>
            </a:r>
            <a:r>
              <a:rPr lang="zh-CN" altLang="en-US" sz="2000" kern="0" dirty="0">
                <a:solidFill>
                  <a:srgbClr val="003300"/>
                </a:solidFill>
                <a:latin typeface="+mn-lt"/>
                <a:ea typeface="仿宋" panose="02010609060101010101" pitchFamily="49" charset="-122"/>
              </a:rPr>
              <a:t>则波段系数：</a:t>
            </a:r>
            <a:endParaRPr lang="en-US" altLang="zh-CN" sz="2000" kern="0" dirty="0">
              <a:solidFill>
                <a:srgbClr val="003300"/>
              </a:solidFill>
              <a:latin typeface="+mn-lt"/>
              <a:ea typeface="仿宋" panose="02010609060101010101" pitchFamily="49" charset="-122"/>
            </a:endParaRPr>
          </a:p>
          <a:p>
            <a:pPr indent="628650">
              <a:lnSpc>
                <a:spcPct val="120000"/>
              </a:lnSpc>
              <a:spcBef>
                <a:spcPct val="20000"/>
              </a:spcBef>
              <a:defRPr/>
            </a:pPr>
            <a:r>
              <a:rPr lang="en-US" altLang="zh-CN" sz="2000" kern="0" dirty="0">
                <a:solidFill>
                  <a:srgbClr val="003300"/>
                </a:solidFill>
                <a:latin typeface="+mn-lt"/>
                <a:ea typeface="仿宋" panose="02010609060101010101" pitchFamily="49" charset="-122"/>
              </a:rPr>
              <a:t>                                </a:t>
            </a:r>
            <a:r>
              <a:rPr lang="en-US" altLang="zh-CN" sz="2000" i="1" kern="0" dirty="0" err="1">
                <a:solidFill>
                  <a:srgbClr val="003300"/>
                </a:solidFill>
                <a:latin typeface="+mn-lt"/>
                <a:ea typeface="仿宋" panose="02010609060101010101" pitchFamily="49" charset="-122"/>
              </a:rPr>
              <a:t>k</a:t>
            </a:r>
            <a:r>
              <a:rPr lang="en-US" altLang="zh-CN" sz="2000" kern="0" baseline="-25000" dirty="0" err="1">
                <a:solidFill>
                  <a:srgbClr val="003300"/>
                </a:solidFill>
                <a:latin typeface="+mn-lt"/>
                <a:ea typeface="仿宋" panose="02010609060101010101" pitchFamily="49" charset="-122"/>
              </a:rPr>
              <a:t>f</a:t>
            </a:r>
            <a:r>
              <a:rPr lang="en-US" altLang="zh-CN" sz="2000" kern="0" baseline="-25000" dirty="0">
                <a:solidFill>
                  <a:srgbClr val="003300"/>
                </a:solidFill>
                <a:latin typeface="+mn-lt"/>
                <a:ea typeface="仿宋" panose="02010609060101010101" pitchFamily="49" charset="-122"/>
              </a:rPr>
              <a:t> </a:t>
            </a:r>
            <a:r>
              <a:rPr lang="en-US" altLang="zh-CN" sz="2000" kern="0" dirty="0">
                <a:solidFill>
                  <a:srgbClr val="003300"/>
                </a:solidFill>
                <a:latin typeface="+mn-lt"/>
                <a:ea typeface="仿宋" panose="02010609060101010101" pitchFamily="49" charset="-122"/>
              </a:rPr>
              <a:t>= 30 </a:t>
            </a:r>
            <a:r>
              <a:rPr lang="en-US" altLang="zh-CN" sz="2000" kern="0" dirty="0">
                <a:solidFill>
                  <a:srgbClr val="003300"/>
                </a:solidFill>
                <a:latin typeface="+mn-lt"/>
                <a:ea typeface="仿宋" panose="02010609060101010101" pitchFamily="49" charset="-122"/>
                <a:sym typeface="Symbol"/>
              </a:rPr>
              <a:t> </a:t>
            </a:r>
            <a:r>
              <a:rPr lang="en-US" altLang="zh-CN" sz="2000" kern="0" dirty="0">
                <a:solidFill>
                  <a:srgbClr val="003300"/>
                </a:solidFill>
                <a:latin typeface="+mn-lt"/>
                <a:ea typeface="仿宋" panose="02010609060101010101" pitchFamily="49" charset="-122"/>
              </a:rPr>
              <a:t>1.5=20.0</a:t>
            </a:r>
          </a:p>
          <a:p>
            <a:pPr indent="628650">
              <a:lnSpc>
                <a:spcPct val="120000"/>
              </a:lnSpc>
              <a:spcBef>
                <a:spcPct val="20000"/>
              </a:spcBef>
              <a:defRPr/>
            </a:pPr>
            <a:r>
              <a:rPr lang="zh-CN" altLang="en-US" sz="2000" kern="0" dirty="0">
                <a:solidFill>
                  <a:srgbClr val="003300"/>
                </a:solidFill>
                <a:latin typeface="+mn-lt"/>
                <a:ea typeface="仿宋" panose="02010609060101010101" pitchFamily="49" charset="-122"/>
              </a:rPr>
              <a:t>若接收机用可变电容器的调谐，则应满足：</a:t>
            </a:r>
            <a:endParaRPr lang="en-US" altLang="zh-CN" sz="2000" kern="0" dirty="0">
              <a:solidFill>
                <a:srgbClr val="003300"/>
              </a:solidFill>
              <a:latin typeface="+mn-lt"/>
              <a:ea typeface="仿宋" panose="02010609060101010101" pitchFamily="49" charset="-122"/>
            </a:endParaRPr>
          </a:p>
          <a:p>
            <a:pPr indent="628650">
              <a:lnSpc>
                <a:spcPct val="120000"/>
              </a:lnSpc>
              <a:spcBef>
                <a:spcPct val="20000"/>
              </a:spcBef>
              <a:defRPr/>
            </a:pPr>
            <a:r>
              <a:rPr lang="en-US" altLang="zh-CN" sz="2000" b="0" dirty="0">
                <a:solidFill>
                  <a:srgbClr val="003300"/>
                </a:solidFill>
                <a:latin typeface="+mn-lt"/>
                <a:ea typeface="仿宋" panose="02010609060101010101" pitchFamily="49" charset="-122"/>
              </a:rPr>
              <a:t>     (</a:t>
            </a:r>
            <a:r>
              <a:rPr lang="en-US" altLang="zh-CN" sz="2000" i="1" dirty="0">
                <a:solidFill>
                  <a:srgbClr val="003300"/>
                </a:solidFill>
                <a:latin typeface="+mn-lt"/>
                <a:ea typeface="仿宋" panose="02010609060101010101" pitchFamily="49" charset="-122"/>
              </a:rPr>
              <a:t>C</a:t>
            </a:r>
            <a:r>
              <a:rPr lang="en-US" altLang="zh-CN" sz="2000" baseline="-25000" dirty="0">
                <a:solidFill>
                  <a:srgbClr val="003300"/>
                </a:solidFill>
                <a:latin typeface="+mn-lt"/>
                <a:ea typeface="仿宋" panose="02010609060101010101" pitchFamily="49" charset="-122"/>
              </a:rPr>
              <a:t>max</a:t>
            </a:r>
            <a:r>
              <a:rPr lang="en-US" altLang="zh-CN" sz="2000" i="1" dirty="0">
                <a:solidFill>
                  <a:srgbClr val="003300"/>
                </a:solidFill>
                <a:latin typeface="+mn-lt"/>
                <a:ea typeface="仿宋" panose="02010609060101010101" pitchFamily="49" charset="-122"/>
              </a:rPr>
              <a:t>+C</a:t>
            </a:r>
            <a:r>
              <a:rPr lang="en-US" altLang="zh-CN" sz="2000" baseline="-25000" dirty="0">
                <a:solidFill>
                  <a:srgbClr val="003300"/>
                </a:solidFill>
                <a:latin typeface="+mn-lt"/>
                <a:ea typeface="仿宋" panose="02010609060101010101" pitchFamily="49" charset="-122"/>
              </a:rPr>
              <a:t>0</a:t>
            </a:r>
            <a:r>
              <a:rPr lang="en-US" altLang="zh-CN" sz="2000" b="0" dirty="0">
                <a:solidFill>
                  <a:srgbClr val="003300"/>
                </a:solidFill>
                <a:latin typeface="+mn-lt"/>
                <a:ea typeface="仿宋" panose="02010609060101010101" pitchFamily="49" charset="-122"/>
              </a:rPr>
              <a:t>)</a:t>
            </a:r>
            <a:r>
              <a:rPr lang="en-US" altLang="zh-CN" sz="2000" b="0" dirty="0">
                <a:solidFill>
                  <a:srgbClr val="003300"/>
                </a:solidFill>
                <a:latin typeface="+mn-lt"/>
                <a:ea typeface="仿宋" panose="02010609060101010101" pitchFamily="49" charset="-122"/>
                <a:sym typeface="Symbol" panose="05050102010706020507" pitchFamily="18" charset="2"/>
              </a:rPr>
              <a:t>  </a:t>
            </a:r>
            <a:r>
              <a:rPr lang="en-US" altLang="zh-CN" sz="2000" b="0" dirty="0">
                <a:solidFill>
                  <a:srgbClr val="003300"/>
                </a:solidFill>
                <a:latin typeface="+mn-lt"/>
                <a:ea typeface="仿宋" panose="02010609060101010101" pitchFamily="49" charset="-122"/>
              </a:rPr>
              <a:t>(</a:t>
            </a:r>
            <a:r>
              <a:rPr lang="en-US" altLang="zh-CN" sz="2000" i="1" dirty="0">
                <a:solidFill>
                  <a:srgbClr val="003300"/>
                </a:solidFill>
                <a:latin typeface="+mn-lt"/>
                <a:ea typeface="仿宋" panose="02010609060101010101" pitchFamily="49" charset="-122"/>
              </a:rPr>
              <a:t>C</a:t>
            </a:r>
            <a:r>
              <a:rPr lang="en-US" altLang="zh-CN" sz="2000" baseline="-25000" dirty="0">
                <a:solidFill>
                  <a:srgbClr val="003300"/>
                </a:solidFill>
                <a:latin typeface="+mn-lt"/>
                <a:ea typeface="仿宋" panose="02010609060101010101" pitchFamily="49" charset="-122"/>
              </a:rPr>
              <a:t>min</a:t>
            </a:r>
            <a:r>
              <a:rPr lang="en-US" altLang="zh-CN" sz="2000" i="1" dirty="0">
                <a:solidFill>
                  <a:srgbClr val="003300"/>
                </a:solidFill>
                <a:latin typeface="+mn-lt"/>
                <a:ea typeface="仿宋" panose="02010609060101010101" pitchFamily="49" charset="-122"/>
              </a:rPr>
              <a:t>+C</a:t>
            </a:r>
            <a:r>
              <a:rPr lang="en-US" altLang="zh-CN" sz="2000" baseline="-25000" dirty="0">
                <a:solidFill>
                  <a:srgbClr val="003300"/>
                </a:solidFill>
                <a:latin typeface="+mn-lt"/>
                <a:ea typeface="仿宋" panose="02010609060101010101" pitchFamily="49" charset="-122"/>
              </a:rPr>
              <a:t>0</a:t>
            </a:r>
            <a:r>
              <a:rPr lang="en-US" altLang="zh-CN" sz="2000" b="0" dirty="0">
                <a:solidFill>
                  <a:srgbClr val="003300"/>
                </a:solidFill>
                <a:latin typeface="+mn-lt"/>
                <a:ea typeface="仿宋" panose="02010609060101010101" pitchFamily="49" charset="-122"/>
              </a:rPr>
              <a:t>) = (</a:t>
            </a:r>
            <a:r>
              <a:rPr lang="en-US" altLang="zh-CN" sz="2000" i="1" dirty="0">
                <a:solidFill>
                  <a:srgbClr val="003300"/>
                </a:solidFill>
                <a:latin typeface="+mn-lt"/>
                <a:ea typeface="仿宋" panose="02010609060101010101" pitchFamily="49" charset="-122"/>
              </a:rPr>
              <a:t>f</a:t>
            </a:r>
            <a:r>
              <a:rPr lang="en-US" altLang="zh-CN" sz="2000" baseline="-25000" dirty="0">
                <a:solidFill>
                  <a:srgbClr val="003300"/>
                </a:solidFill>
                <a:latin typeface="+mn-lt"/>
                <a:ea typeface="仿宋" panose="02010609060101010101" pitchFamily="49" charset="-122"/>
              </a:rPr>
              <a:t>max</a:t>
            </a:r>
            <a:r>
              <a:rPr lang="en-US" altLang="zh-CN" sz="2000" b="0" dirty="0">
                <a:solidFill>
                  <a:srgbClr val="003300"/>
                </a:solidFill>
                <a:latin typeface="+mn-lt"/>
                <a:ea typeface="仿宋" panose="02010609060101010101" pitchFamily="49" charset="-122"/>
                <a:sym typeface="Symbol" panose="05050102010706020507" pitchFamily="18" charset="2"/>
              </a:rPr>
              <a:t>  </a:t>
            </a:r>
            <a:r>
              <a:rPr lang="en-US" altLang="zh-CN" sz="2000" i="1" dirty="0">
                <a:solidFill>
                  <a:srgbClr val="003300"/>
                </a:solidFill>
                <a:latin typeface="+mn-lt"/>
                <a:ea typeface="仿宋" panose="02010609060101010101" pitchFamily="49" charset="-122"/>
              </a:rPr>
              <a:t>f</a:t>
            </a:r>
            <a:r>
              <a:rPr lang="en-US" altLang="zh-CN" sz="2000" baseline="-25000" dirty="0">
                <a:solidFill>
                  <a:srgbClr val="003300"/>
                </a:solidFill>
                <a:latin typeface="+mn-lt"/>
                <a:ea typeface="仿宋" panose="02010609060101010101" pitchFamily="49" charset="-122"/>
              </a:rPr>
              <a:t>min</a:t>
            </a:r>
            <a:r>
              <a:rPr lang="en-US" altLang="zh-CN" sz="2000" b="0" dirty="0">
                <a:solidFill>
                  <a:srgbClr val="003300"/>
                </a:solidFill>
                <a:latin typeface="+mn-lt"/>
                <a:ea typeface="仿宋" panose="02010609060101010101" pitchFamily="49" charset="-122"/>
              </a:rPr>
              <a:t>)</a:t>
            </a:r>
            <a:r>
              <a:rPr lang="en-US" altLang="zh-CN" sz="2000" b="0" baseline="30000" dirty="0">
                <a:solidFill>
                  <a:srgbClr val="003300"/>
                </a:solidFill>
                <a:latin typeface="+mn-lt"/>
                <a:ea typeface="仿宋" panose="02010609060101010101" pitchFamily="49" charset="-122"/>
              </a:rPr>
              <a:t>2</a:t>
            </a:r>
            <a:r>
              <a:rPr lang="en-US" altLang="zh-CN" sz="2000" b="0" dirty="0">
                <a:solidFill>
                  <a:srgbClr val="003300"/>
                </a:solidFill>
                <a:latin typeface="+mn-lt"/>
                <a:ea typeface="仿宋" panose="02010609060101010101" pitchFamily="49" charset="-122"/>
              </a:rPr>
              <a:t> =</a:t>
            </a:r>
            <a:r>
              <a:rPr lang="en-US" altLang="zh-CN" sz="2000" i="1" kern="0" dirty="0">
                <a:solidFill>
                  <a:srgbClr val="003300"/>
                </a:solidFill>
                <a:latin typeface="+mn-lt"/>
                <a:ea typeface="仿宋" panose="02010609060101010101" pitchFamily="49" charset="-122"/>
              </a:rPr>
              <a:t> k</a:t>
            </a:r>
            <a:r>
              <a:rPr lang="en-US" altLang="zh-CN" sz="2000" kern="0" baseline="-25000" dirty="0">
                <a:solidFill>
                  <a:srgbClr val="003300"/>
                </a:solidFill>
                <a:latin typeface="+mn-lt"/>
                <a:ea typeface="仿宋" panose="02010609060101010101" pitchFamily="49" charset="-122"/>
              </a:rPr>
              <a:t>f</a:t>
            </a:r>
            <a:r>
              <a:rPr lang="en-US" altLang="zh-CN" sz="2000" kern="0" baseline="30000" dirty="0">
                <a:solidFill>
                  <a:srgbClr val="003300"/>
                </a:solidFill>
                <a:latin typeface="+mn-lt"/>
                <a:ea typeface="仿宋" panose="02010609060101010101" pitchFamily="49" charset="-122"/>
              </a:rPr>
              <a:t>2</a:t>
            </a:r>
            <a:r>
              <a:rPr lang="en-US" altLang="zh-CN" sz="2000" b="0" dirty="0">
                <a:solidFill>
                  <a:srgbClr val="003300"/>
                </a:solidFill>
                <a:latin typeface="+mn-lt"/>
                <a:ea typeface="仿宋" panose="02010609060101010101" pitchFamily="49" charset="-122"/>
              </a:rPr>
              <a:t> =20</a:t>
            </a:r>
            <a:r>
              <a:rPr lang="en-US" altLang="zh-CN" sz="2000" b="0" baseline="30000" dirty="0">
                <a:solidFill>
                  <a:srgbClr val="003300"/>
                </a:solidFill>
                <a:latin typeface="+mn-lt"/>
                <a:ea typeface="仿宋" panose="02010609060101010101" pitchFamily="49" charset="-122"/>
              </a:rPr>
              <a:t>2</a:t>
            </a:r>
            <a:r>
              <a:rPr lang="en-US" altLang="zh-CN" sz="2000" b="0" dirty="0">
                <a:solidFill>
                  <a:srgbClr val="003300"/>
                </a:solidFill>
                <a:latin typeface="+mn-lt"/>
                <a:ea typeface="仿宋" panose="02010609060101010101" pitchFamily="49" charset="-122"/>
              </a:rPr>
              <a:t> =400</a:t>
            </a:r>
            <a:endParaRPr lang="zh-CN" altLang="en-US" sz="2000" b="0" kern="0" baseline="30000" dirty="0">
              <a:solidFill>
                <a:srgbClr val="003300"/>
              </a:solidFill>
              <a:latin typeface="+mn-lt"/>
              <a:ea typeface="仿宋" panose="02010609060101010101" pitchFamily="49" charset="-122"/>
            </a:endParaRPr>
          </a:p>
          <a:p>
            <a:pPr indent="628650">
              <a:lnSpc>
                <a:spcPct val="120000"/>
              </a:lnSpc>
              <a:spcBef>
                <a:spcPct val="20000"/>
              </a:spcBef>
              <a:defRPr/>
            </a:pPr>
            <a:endParaRPr lang="zh-CN" altLang="en-US" sz="2000" b="0" kern="0" dirty="0">
              <a:solidFill>
                <a:srgbClr val="003300"/>
              </a:solidFill>
              <a:latin typeface="+mn-lt"/>
              <a:ea typeface="仿宋" panose="02010609060101010101" pitchFamily="49" charset="-122"/>
            </a:endParaRPr>
          </a:p>
          <a:p>
            <a:pPr marL="342900" indent="-342900">
              <a:lnSpc>
                <a:spcPct val="130000"/>
              </a:lnSpc>
              <a:spcBef>
                <a:spcPct val="20000"/>
              </a:spcBef>
              <a:defRPr/>
            </a:pPr>
            <a:endParaRPr lang="zh-CN" altLang="en-US" sz="2000" kern="0" dirty="0">
              <a:solidFill>
                <a:srgbClr val="003300"/>
              </a:solidFill>
              <a:latin typeface="+mn-lt"/>
              <a:ea typeface="仿宋" panose="02010609060101010101" pitchFamily="49" charset="-122"/>
            </a:endParaRPr>
          </a:p>
          <a:p>
            <a:pPr marL="342900" indent="-342900">
              <a:lnSpc>
                <a:spcPct val="90000"/>
              </a:lnSpc>
              <a:spcBef>
                <a:spcPct val="20000"/>
              </a:spcBef>
              <a:defRPr/>
            </a:pPr>
            <a:endParaRPr lang="en-US" altLang="zh-CN" sz="2000" b="0" kern="0" dirty="0">
              <a:solidFill>
                <a:srgbClr val="003300"/>
              </a:solidFill>
              <a:latin typeface="+mn-lt"/>
              <a:ea typeface="仿宋" panose="02010609060101010101" pitchFamily="49" charset="-122"/>
            </a:endParaRPr>
          </a:p>
        </p:txBody>
      </p:sp>
      <p:sp>
        <p:nvSpPr>
          <p:cNvPr id="6" name="Text Box 10">
            <a:extLst>
              <a:ext uri="{FF2B5EF4-FFF2-40B4-BE49-F238E27FC236}">
                <a16:creationId xmlns:a16="http://schemas.microsoft.com/office/drawing/2014/main" id="{898DAF6D-E2A1-437D-A111-341E141ECFB9}"/>
              </a:ext>
            </a:extLst>
          </p:cNvPr>
          <p:cNvSpPr txBox="1">
            <a:spLocks noChangeArrowheads="1"/>
          </p:cNvSpPr>
          <p:nvPr/>
        </p:nvSpPr>
        <p:spPr bwMode="auto">
          <a:xfrm>
            <a:off x="71438" y="5791200"/>
            <a:ext cx="9001125" cy="709613"/>
          </a:xfrm>
          <a:prstGeom prst="rect">
            <a:avLst/>
          </a:prstGeom>
          <a:noFill/>
          <a:ln w="9525">
            <a:noFill/>
            <a:miter lim="800000"/>
            <a:headEnd/>
            <a:tailEnd/>
          </a:ln>
          <a:effectLst/>
        </p:spPr>
        <p:txBody>
          <a:bodyPr lIns="90000" tIns="46800" rIns="90000" bIns="46800">
            <a:spAutoFit/>
          </a:bodyPr>
          <a:lstStyle/>
          <a:p>
            <a:pPr eaLnBrk="1" hangingPunct="1">
              <a:defRPr/>
            </a:pPr>
            <a:r>
              <a:rPr lang="en-US" altLang="zh-CN" sz="2000" dirty="0">
                <a:solidFill>
                  <a:srgbClr val="003300"/>
                </a:solidFill>
                <a:latin typeface="+mn-lt"/>
                <a:ea typeface="仿宋" panose="02010609060101010101" pitchFamily="49" charset="-122"/>
              </a:rPr>
              <a:t>       </a:t>
            </a:r>
            <a:r>
              <a:rPr lang="zh-CN" altLang="en-US" sz="2000" dirty="0">
                <a:solidFill>
                  <a:srgbClr val="003300"/>
                </a:solidFill>
                <a:latin typeface="+mn-lt"/>
                <a:ea typeface="仿宋" panose="02010609060101010101" pitchFamily="49" charset="-122"/>
              </a:rPr>
              <a:t>其中</a:t>
            </a:r>
            <a:r>
              <a:rPr lang="en-US" altLang="zh-CN" sz="2000" i="1" dirty="0">
                <a:solidFill>
                  <a:srgbClr val="003300"/>
                </a:solidFill>
                <a:latin typeface="+mn-lt"/>
                <a:ea typeface="仿宋" panose="02010609060101010101" pitchFamily="49" charset="-122"/>
              </a:rPr>
              <a:t>C</a:t>
            </a:r>
            <a:r>
              <a:rPr lang="en-US" altLang="zh-CN" sz="2000" baseline="-25000" dirty="0">
                <a:solidFill>
                  <a:srgbClr val="003300"/>
                </a:solidFill>
                <a:latin typeface="+mn-lt"/>
                <a:ea typeface="仿宋" panose="02010609060101010101" pitchFamily="49" charset="-122"/>
              </a:rPr>
              <a:t>0</a:t>
            </a:r>
            <a:r>
              <a:rPr lang="zh-CN" altLang="en-US" sz="2000" dirty="0">
                <a:solidFill>
                  <a:srgbClr val="003300"/>
                </a:solidFill>
                <a:latin typeface="+mn-lt"/>
                <a:ea typeface="仿宋" panose="02010609060101010101" pitchFamily="49" charset="-122"/>
              </a:rPr>
              <a:t>为回路的附加电容、分布电容和晶体管折合的电容之和。很显然，制造这么大的可变电容是很困难的，即使能够制造，其体积也是相当大的。</a:t>
            </a:r>
          </a:p>
        </p:txBody>
      </p:sp>
      <p:sp>
        <p:nvSpPr>
          <p:cNvPr id="7" name="Rectangle 2">
            <a:extLst>
              <a:ext uri="{FF2B5EF4-FFF2-40B4-BE49-F238E27FC236}">
                <a16:creationId xmlns:a16="http://schemas.microsoft.com/office/drawing/2014/main" id="{C9624E2E-AAEE-40FC-BDE8-FE30FC7F4BA1}"/>
              </a:ext>
            </a:extLst>
          </p:cNvPr>
          <p:cNvSpPr txBox="1">
            <a:spLocks noChangeArrowheads="1"/>
          </p:cNvSpPr>
          <p:nvPr/>
        </p:nvSpPr>
        <p:spPr bwMode="auto">
          <a:xfrm>
            <a:off x="0" y="1571625"/>
            <a:ext cx="4786313" cy="500063"/>
          </a:xfrm>
          <a:prstGeom prst="rect">
            <a:avLst/>
          </a:prstGeom>
          <a:noFill/>
          <a:ln>
            <a:miter lim="800000"/>
            <a:headEnd/>
            <a:tailEnd/>
          </a:ln>
        </p:spPr>
        <p:txBody>
          <a:bodyPr/>
          <a:lstStyle/>
          <a:p>
            <a:pPr>
              <a:defRPr/>
            </a:pPr>
            <a:r>
              <a:rPr lang="en-US" altLang="zh-CN" kern="0" dirty="0">
                <a:solidFill>
                  <a:srgbClr val="000000"/>
                </a:solidFill>
                <a:latin typeface="+mn-lt"/>
                <a:ea typeface="仿宋" panose="02010609060101010101" pitchFamily="49" charset="-122"/>
                <a:cs typeface="+mj-cs"/>
              </a:rPr>
              <a:t>8.2.1 </a:t>
            </a:r>
            <a:r>
              <a:rPr lang="zh-CN" altLang="en-US" kern="0" dirty="0">
                <a:solidFill>
                  <a:srgbClr val="000000"/>
                </a:solidFill>
                <a:latin typeface="+mn-lt"/>
                <a:ea typeface="仿宋" panose="02010609060101010101" pitchFamily="49" charset="-122"/>
                <a:cs typeface="+mj-cs"/>
              </a:rPr>
              <a:t>波段划分的原因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A7BF9E6-6586-46DD-976D-BFE3FFFCF284}"/>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latin typeface="+mn-lt"/>
                <a:ea typeface="仿宋" panose="02010609060101010101" pitchFamily="49" charset="-122"/>
              </a:rPr>
              <a:t>8.2.1  </a:t>
            </a:r>
            <a:r>
              <a:rPr lang="zh-CN" altLang="en-US" sz="2800" b="1" dirty="0">
                <a:solidFill>
                  <a:srgbClr val="0000FF"/>
                </a:solidFill>
                <a:latin typeface="+mn-lt"/>
                <a:ea typeface="仿宋" panose="02010609060101010101" pitchFamily="49" charset="-122"/>
              </a:rPr>
              <a:t>波段划分的原因</a:t>
            </a:r>
          </a:p>
        </p:txBody>
      </p:sp>
      <p:sp>
        <p:nvSpPr>
          <p:cNvPr id="4" name="Text Box 10">
            <a:extLst>
              <a:ext uri="{FF2B5EF4-FFF2-40B4-BE49-F238E27FC236}">
                <a16:creationId xmlns:a16="http://schemas.microsoft.com/office/drawing/2014/main" id="{3754DDEB-F205-4402-BA6F-DA033050A879}"/>
              </a:ext>
            </a:extLst>
          </p:cNvPr>
          <p:cNvSpPr txBox="1">
            <a:spLocks noChangeArrowheads="1"/>
          </p:cNvSpPr>
          <p:nvPr/>
        </p:nvSpPr>
        <p:spPr bwMode="auto">
          <a:xfrm>
            <a:off x="107950" y="715963"/>
            <a:ext cx="8929688" cy="5856091"/>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0000FF"/>
                </a:solidFill>
                <a:latin typeface="+mn-lt"/>
                <a:ea typeface="仿宋" panose="02010609060101010101" pitchFamily="49" charset="-122"/>
              </a:rPr>
              <a:t>2.   </a:t>
            </a:r>
            <a:r>
              <a:rPr lang="zh-CN" altLang="en-US" sz="2400" dirty="0">
                <a:solidFill>
                  <a:srgbClr val="0000FF"/>
                </a:solidFill>
                <a:latin typeface="+mn-lt"/>
                <a:ea typeface="仿宋" panose="02010609060101010101" pitchFamily="49" charset="-122"/>
              </a:rPr>
              <a:t>宽波段范围内调谐回路的阻抗变化大</a:t>
            </a:r>
          </a:p>
          <a:p>
            <a:pPr eaLnBrk="1" hangingPunct="1">
              <a:lnSpc>
                <a:spcPct val="120000"/>
              </a:lnSpc>
              <a:defRPr/>
            </a:pPr>
            <a:r>
              <a:rPr lang="zh-CN" altLang="en-US" sz="2400" dirty="0">
                <a:solidFill>
                  <a:srgbClr val="000000"/>
                </a:solidFill>
                <a:latin typeface="+mn-lt"/>
                <a:ea typeface="仿宋" panose="02010609060101010101" pitchFamily="49" charset="-122"/>
              </a:rPr>
              <a:t>       调谐回路的谐振阻抗</a:t>
            </a:r>
            <a:r>
              <a:rPr lang="en-US" altLang="zh-CN" sz="2400" i="1" dirty="0">
                <a:solidFill>
                  <a:srgbClr val="000000"/>
                </a:solidFill>
                <a:latin typeface="+mn-lt"/>
                <a:ea typeface="仿宋" panose="02010609060101010101" pitchFamily="49" charset="-122"/>
              </a:rPr>
              <a:t>R</a:t>
            </a:r>
            <a:r>
              <a:rPr lang="en-US" altLang="zh-CN" sz="2400" baseline="-25000" dirty="0">
                <a:solidFill>
                  <a:srgbClr val="000000"/>
                </a:solidFill>
                <a:latin typeface="+mn-lt"/>
                <a:ea typeface="仿宋" panose="02010609060101010101" pitchFamily="49" charset="-122"/>
              </a:rPr>
              <a:t>0</a:t>
            </a:r>
            <a:r>
              <a:rPr lang="en-US" altLang="zh-CN" sz="2400" dirty="0">
                <a:solidFill>
                  <a:srgbClr val="000000"/>
                </a:solidFill>
                <a:latin typeface="+mn-lt"/>
                <a:ea typeface="仿宋" panose="02010609060101010101" pitchFamily="49" charset="-122"/>
              </a:rPr>
              <a:t>= </a:t>
            </a:r>
            <a:r>
              <a:rPr lang="en-US" altLang="zh-CN" sz="2400" i="1" dirty="0">
                <a:solidFill>
                  <a:srgbClr val="000000"/>
                </a:solidFill>
                <a:latin typeface="+mn-lt"/>
                <a:ea typeface="仿宋" panose="02010609060101010101" pitchFamily="49" charset="-122"/>
              </a:rPr>
              <a:t>L</a:t>
            </a:r>
            <a:r>
              <a:rPr lang="en-US" altLang="zh-CN" sz="2400" dirty="0">
                <a:solidFill>
                  <a:srgbClr val="000000"/>
                </a:solidFill>
                <a:latin typeface="+mn-lt"/>
                <a:ea typeface="仿宋" panose="02010609060101010101" pitchFamily="49" charset="-122"/>
              </a:rPr>
              <a:t>/(</a:t>
            </a:r>
            <a:r>
              <a:rPr lang="en-US" altLang="zh-CN" sz="2400" i="1" dirty="0">
                <a:solidFill>
                  <a:srgbClr val="000000"/>
                </a:solidFill>
                <a:latin typeface="+mn-lt"/>
                <a:ea typeface="仿宋" panose="02010609060101010101" pitchFamily="49" charset="-122"/>
              </a:rPr>
              <a:t>C </a:t>
            </a:r>
            <a:r>
              <a:rPr lang="en-US" altLang="zh-CN" sz="2400" dirty="0">
                <a:solidFill>
                  <a:srgbClr val="000000"/>
                </a:solidFill>
                <a:latin typeface="+mn-lt"/>
                <a:ea typeface="仿宋" panose="02010609060101010101" pitchFamily="49" charset="-122"/>
                <a:sym typeface="Symbol"/>
              </a:rPr>
              <a:t> </a:t>
            </a:r>
            <a:r>
              <a:rPr lang="en-US" altLang="zh-CN" sz="2400" i="1" dirty="0">
                <a:solidFill>
                  <a:srgbClr val="000000"/>
                </a:solidFill>
                <a:latin typeface="+mn-lt"/>
                <a:ea typeface="仿宋" panose="02010609060101010101" pitchFamily="49" charset="-122"/>
              </a:rPr>
              <a:t>r</a:t>
            </a:r>
            <a:r>
              <a:rPr lang="en-US" altLang="zh-CN" sz="2400" dirty="0">
                <a:solidFill>
                  <a:srgbClr val="000000"/>
                </a:solidFill>
                <a:latin typeface="+mn-lt"/>
                <a:ea typeface="仿宋" panose="02010609060101010101" pitchFamily="49" charset="-122"/>
              </a:rPr>
              <a:t>) </a:t>
            </a:r>
            <a:r>
              <a:rPr lang="zh-CN" altLang="en-US" sz="2400" dirty="0">
                <a:solidFill>
                  <a:srgbClr val="000000"/>
                </a:solidFill>
                <a:latin typeface="+mn-lt"/>
                <a:ea typeface="仿宋" panose="02010609060101010101" pitchFamily="49" charset="-122"/>
              </a:rPr>
              <a:t>。由于波段太宽，</a:t>
            </a:r>
            <a:r>
              <a:rPr lang="en-US" altLang="zh-CN" sz="2400" i="1" dirty="0">
                <a:solidFill>
                  <a:srgbClr val="000000"/>
                </a:solidFill>
                <a:latin typeface="+mn-lt"/>
                <a:ea typeface="仿宋" panose="02010609060101010101" pitchFamily="49" charset="-122"/>
              </a:rPr>
              <a:t>C</a:t>
            </a:r>
            <a:r>
              <a:rPr lang="zh-CN" altLang="en-US" sz="2400" dirty="0">
                <a:solidFill>
                  <a:srgbClr val="000000"/>
                </a:solidFill>
                <a:latin typeface="+mn-lt"/>
                <a:ea typeface="仿宋" panose="02010609060101010101" pitchFamily="49" charset="-122"/>
              </a:rPr>
              <a:t>变化大，</a:t>
            </a:r>
            <a:r>
              <a:rPr lang="en-US" altLang="zh-CN" sz="2400" i="1" dirty="0">
                <a:solidFill>
                  <a:srgbClr val="000000"/>
                </a:solidFill>
                <a:latin typeface="+mn-lt"/>
                <a:ea typeface="仿宋" panose="02010609060101010101" pitchFamily="49" charset="-122"/>
              </a:rPr>
              <a:t>R</a:t>
            </a:r>
            <a:r>
              <a:rPr lang="en-US" altLang="zh-CN" sz="2400" baseline="-25000" dirty="0">
                <a:solidFill>
                  <a:srgbClr val="000000"/>
                </a:solidFill>
                <a:latin typeface="+mn-lt"/>
                <a:ea typeface="仿宋" panose="02010609060101010101" pitchFamily="49" charset="-122"/>
              </a:rPr>
              <a:t>0</a:t>
            </a:r>
            <a:r>
              <a:rPr lang="zh-CN" altLang="en-US" sz="2400" dirty="0">
                <a:solidFill>
                  <a:srgbClr val="000000"/>
                </a:solidFill>
                <a:latin typeface="+mn-lt"/>
                <a:ea typeface="仿宋" panose="02010609060101010101" pitchFamily="49" charset="-122"/>
              </a:rPr>
              <a:t>变化也大。对发信机来说，保证不了在波段内均工作于临界状态，从而影响发信机的功率和效率指标。对于收信机来说，总增益在波段范围内很不平稳，导致收信机灵敏度的波段不平稳性。</a:t>
            </a:r>
            <a:endParaRPr lang="en-US" altLang="zh-CN" sz="2400" dirty="0">
              <a:solidFill>
                <a:srgbClr val="000000"/>
              </a:solidFill>
              <a:latin typeface="+mn-lt"/>
              <a:ea typeface="仿宋" panose="02010609060101010101" pitchFamily="49" charset="-122"/>
            </a:endParaRPr>
          </a:p>
          <a:p>
            <a:pPr eaLnBrk="1" hangingPunct="1">
              <a:lnSpc>
                <a:spcPct val="120000"/>
              </a:lnSpc>
              <a:defRPr/>
            </a:pPr>
            <a:endParaRPr lang="en-US" altLang="zh-CN" sz="2400" dirty="0">
              <a:solidFill>
                <a:srgbClr val="000000"/>
              </a:solidFill>
              <a:latin typeface="+mn-lt"/>
              <a:ea typeface="仿宋" panose="02010609060101010101" pitchFamily="49" charset="-122"/>
            </a:endParaRPr>
          </a:p>
          <a:p>
            <a:pPr eaLnBrk="1" hangingPunct="1">
              <a:lnSpc>
                <a:spcPct val="120000"/>
              </a:lnSpc>
              <a:defRPr/>
            </a:pPr>
            <a:r>
              <a:rPr lang="en-US" altLang="zh-CN" sz="2400" dirty="0">
                <a:solidFill>
                  <a:srgbClr val="0000FF"/>
                </a:solidFill>
                <a:latin typeface="+mn-lt"/>
                <a:ea typeface="仿宋" panose="02010609060101010101" pitchFamily="49" charset="-122"/>
              </a:rPr>
              <a:t>3.   </a:t>
            </a:r>
            <a:r>
              <a:rPr lang="zh-CN" altLang="en-US" sz="2400" dirty="0">
                <a:solidFill>
                  <a:srgbClr val="0000FF"/>
                </a:solidFill>
                <a:latin typeface="+mn-lt"/>
                <a:ea typeface="仿宋" panose="02010609060101010101" pitchFamily="49" charset="-122"/>
              </a:rPr>
              <a:t>宽波段范围内调谐不方便</a:t>
            </a:r>
          </a:p>
          <a:p>
            <a:pPr eaLnBrk="1" hangingPunct="1">
              <a:defRPr/>
            </a:pPr>
            <a:r>
              <a:rPr lang="zh-CN" altLang="en-US" sz="2400" dirty="0">
                <a:solidFill>
                  <a:srgbClr val="000000"/>
                </a:solidFill>
                <a:latin typeface="+mn-lt"/>
                <a:ea typeface="仿宋" panose="02010609060101010101" pitchFamily="49" charset="-122"/>
              </a:rPr>
              <a:t>         由于调谐的旋钮转动的角度是有限的，如果波段范围太宽，调谐旋钮转动一个小的角度，谐振频率就产生很大的变化，难以准确的调谐。对发信机，则难以保证射频信号频率的准确性。 </a:t>
            </a:r>
            <a:endParaRPr lang="en-US" altLang="zh-CN" sz="2400" dirty="0">
              <a:solidFill>
                <a:srgbClr val="000000"/>
              </a:solidFill>
              <a:latin typeface="+mn-lt"/>
              <a:ea typeface="仿宋" panose="02010609060101010101" pitchFamily="49" charset="-122"/>
            </a:endParaRPr>
          </a:p>
          <a:p>
            <a:pPr eaLnBrk="1" hangingPunct="1">
              <a:defRPr/>
            </a:pPr>
            <a:endParaRPr lang="en-US" altLang="zh-CN" sz="2400" dirty="0">
              <a:solidFill>
                <a:srgbClr val="000000"/>
              </a:solidFill>
              <a:latin typeface="+mn-lt"/>
              <a:ea typeface="仿宋" panose="02010609060101010101" pitchFamily="49" charset="-122"/>
            </a:endParaRPr>
          </a:p>
          <a:p>
            <a:pPr eaLnBrk="1" hangingPunct="1">
              <a:lnSpc>
                <a:spcPct val="120000"/>
              </a:lnSpc>
              <a:defRPr/>
            </a:pPr>
            <a:r>
              <a:rPr lang="en-US" altLang="zh-CN" sz="2400" dirty="0">
                <a:solidFill>
                  <a:srgbClr val="0000FF"/>
                </a:solidFill>
                <a:latin typeface="+mn-lt"/>
                <a:ea typeface="仿宋" panose="02010609060101010101" pitchFamily="49" charset="-122"/>
              </a:rPr>
              <a:t>4.   </a:t>
            </a:r>
            <a:r>
              <a:rPr lang="zh-CN" altLang="en-US" sz="2400" dirty="0">
                <a:solidFill>
                  <a:srgbClr val="0000FF"/>
                </a:solidFill>
                <a:latin typeface="+mn-lt"/>
                <a:ea typeface="仿宋" panose="02010609060101010101" pitchFamily="49" charset="-122"/>
              </a:rPr>
              <a:t>宽波段难以保证读盘刻度的准确性</a:t>
            </a:r>
          </a:p>
          <a:p>
            <a:pPr eaLnBrk="1" hangingPunct="1">
              <a:defRPr/>
            </a:pPr>
            <a:r>
              <a:rPr lang="zh-CN" altLang="en-US" sz="2400" dirty="0">
                <a:solidFill>
                  <a:srgbClr val="000000"/>
                </a:solidFill>
                <a:latin typeface="+mn-lt"/>
                <a:ea typeface="仿宋" panose="02010609060101010101" pitchFamily="49" charset="-122"/>
              </a:rPr>
              <a:t>         由于宽波段，且调谐的旋钮转动的角度有限的，度数刻度十分密集，刻度准确性就差。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0C445D-F282-455B-A5EA-2ECB3D22E5C6}"/>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8.2.2  </a:t>
            </a:r>
            <a:r>
              <a:rPr lang="zh-CN" altLang="en-US" sz="2800" b="1" dirty="0">
                <a:solidFill>
                  <a:srgbClr val="0000FF"/>
                </a:solidFill>
                <a:ea typeface="仿宋_GB2312" panose="02010609030101010101" pitchFamily="49" charset="-122"/>
              </a:rPr>
              <a:t>波段划分的方法</a:t>
            </a:r>
          </a:p>
        </p:txBody>
      </p:sp>
      <p:sp>
        <p:nvSpPr>
          <p:cNvPr id="4" name="Text Box 10">
            <a:extLst>
              <a:ext uri="{FF2B5EF4-FFF2-40B4-BE49-F238E27FC236}">
                <a16:creationId xmlns:a16="http://schemas.microsoft.com/office/drawing/2014/main" id="{F164E1B6-6DE8-430F-8E0D-2DA5F3D9C074}"/>
              </a:ext>
            </a:extLst>
          </p:cNvPr>
          <p:cNvSpPr txBox="1">
            <a:spLocks noChangeArrowheads="1"/>
          </p:cNvSpPr>
          <p:nvPr/>
        </p:nvSpPr>
        <p:spPr bwMode="auto">
          <a:xfrm>
            <a:off x="107950" y="571500"/>
            <a:ext cx="7464425" cy="2679700"/>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CC3300"/>
                </a:solidFill>
                <a:latin typeface="+mn-lt"/>
                <a:ea typeface="仿宋_GB2312" pitchFamily="49" charset="-122"/>
              </a:rPr>
              <a:t>1.   </a:t>
            </a:r>
            <a:r>
              <a:rPr lang="zh-CN" altLang="en-US" sz="2400" dirty="0">
                <a:solidFill>
                  <a:srgbClr val="CC3300"/>
                </a:solidFill>
                <a:latin typeface="+mn-lt"/>
                <a:ea typeface="仿宋_GB2312" pitchFamily="49" charset="-122"/>
              </a:rPr>
              <a:t>等比法</a:t>
            </a:r>
          </a:p>
          <a:p>
            <a:pPr eaLnBrk="1" hangingPunct="1">
              <a:lnSpc>
                <a:spcPct val="120000"/>
              </a:lnSpc>
              <a:defRPr/>
            </a:pPr>
            <a:r>
              <a:rPr lang="zh-CN" altLang="en-US" sz="2400" dirty="0">
                <a:solidFill>
                  <a:srgbClr val="CC3300"/>
                </a:solidFill>
                <a:latin typeface="+mn-lt"/>
                <a:ea typeface="仿宋_GB2312" pitchFamily="49" charset="-122"/>
              </a:rPr>
              <a:t>       </a:t>
            </a:r>
            <a:r>
              <a:rPr lang="zh-CN" altLang="en-US" sz="2400" dirty="0">
                <a:solidFill>
                  <a:srgbClr val="003300"/>
                </a:solidFill>
                <a:latin typeface="+mn-lt"/>
                <a:ea typeface="仿宋_GB2312" pitchFamily="49" charset="-122"/>
              </a:rPr>
              <a:t>保持各波段系数相等，而波段宽度不相等。</a:t>
            </a:r>
            <a:endParaRPr lang="en-US" altLang="zh-CN" sz="2400" dirty="0">
              <a:solidFill>
                <a:srgbClr val="003300"/>
              </a:solidFill>
              <a:latin typeface="+mn-lt"/>
              <a:ea typeface="仿宋_GB2312" pitchFamily="49" charset="-122"/>
            </a:endParaRPr>
          </a:p>
          <a:p>
            <a:pPr eaLnBrk="1" hangingPunct="1">
              <a:lnSpc>
                <a:spcPct val="120000"/>
              </a:lnSpc>
              <a:defRPr/>
            </a:pPr>
            <a:r>
              <a:rPr lang="en-US" altLang="zh-CN" sz="2400" dirty="0">
                <a:solidFill>
                  <a:srgbClr val="CC3300"/>
                </a:solidFill>
                <a:latin typeface="+mn-lt"/>
                <a:ea typeface="仿宋_GB2312" pitchFamily="49" charset="-122"/>
              </a:rPr>
              <a:t>2.   </a:t>
            </a:r>
            <a:r>
              <a:rPr lang="zh-CN" altLang="en-US" sz="2400" dirty="0">
                <a:solidFill>
                  <a:srgbClr val="CC3300"/>
                </a:solidFill>
                <a:latin typeface="+mn-lt"/>
                <a:ea typeface="仿宋_GB2312" pitchFamily="49" charset="-122"/>
              </a:rPr>
              <a:t>等差法</a:t>
            </a:r>
            <a:endParaRPr lang="en-US" altLang="zh-CN" sz="2400" dirty="0">
              <a:solidFill>
                <a:srgbClr val="CC3300"/>
              </a:solidFill>
              <a:latin typeface="+mn-lt"/>
              <a:ea typeface="仿宋_GB2312" pitchFamily="49" charset="-122"/>
            </a:endParaRPr>
          </a:p>
          <a:p>
            <a:pPr eaLnBrk="1" hangingPunct="1">
              <a:lnSpc>
                <a:spcPct val="120000"/>
              </a:lnSpc>
              <a:defRPr/>
            </a:pPr>
            <a:r>
              <a:rPr lang="zh-CN" altLang="en-US" sz="2400" dirty="0">
                <a:solidFill>
                  <a:srgbClr val="003300"/>
                </a:solidFill>
                <a:ea typeface="仿宋_GB2312" pitchFamily="49" charset="-122"/>
              </a:rPr>
              <a:t>       各波段宽度相等，而波段系数不相等。</a:t>
            </a:r>
            <a:endParaRPr lang="en-US" altLang="zh-CN" sz="2400" dirty="0">
              <a:solidFill>
                <a:srgbClr val="003300"/>
              </a:solidFill>
              <a:latin typeface="+mn-lt"/>
              <a:ea typeface="仿宋_GB2312" pitchFamily="49" charset="-122"/>
            </a:endParaRPr>
          </a:p>
          <a:p>
            <a:pPr eaLnBrk="1" hangingPunct="1">
              <a:lnSpc>
                <a:spcPct val="120000"/>
              </a:lnSpc>
              <a:defRPr/>
            </a:pPr>
            <a:r>
              <a:rPr lang="en-US" altLang="zh-CN" sz="2400" dirty="0">
                <a:solidFill>
                  <a:srgbClr val="CC3300"/>
                </a:solidFill>
                <a:ea typeface="仿宋_GB2312" pitchFamily="49" charset="-122"/>
              </a:rPr>
              <a:t>3.   </a:t>
            </a:r>
            <a:r>
              <a:rPr lang="zh-CN" altLang="en-US" sz="2400" dirty="0">
                <a:solidFill>
                  <a:srgbClr val="CC3300"/>
                </a:solidFill>
                <a:ea typeface="仿宋_GB2312" pitchFamily="49" charset="-122"/>
              </a:rPr>
              <a:t>比差都不相等法</a:t>
            </a:r>
          </a:p>
          <a:p>
            <a:pPr eaLnBrk="1" hangingPunct="1">
              <a:defRPr/>
            </a:pPr>
            <a:r>
              <a:rPr lang="zh-CN" altLang="en-US" sz="2400" dirty="0">
                <a:solidFill>
                  <a:srgbClr val="CC3300"/>
                </a:solidFill>
                <a:ea typeface="仿宋_GB2312" pitchFamily="49" charset="-122"/>
              </a:rPr>
              <a:t>         </a:t>
            </a:r>
            <a:r>
              <a:rPr lang="zh-CN" altLang="en-US" sz="2400" dirty="0">
                <a:solidFill>
                  <a:srgbClr val="003300"/>
                </a:solidFill>
                <a:ea typeface="仿宋_GB2312" pitchFamily="49" charset="-122"/>
              </a:rPr>
              <a:t>各波段的宽度不相等，波段系数也不相等。</a:t>
            </a:r>
            <a:endParaRPr lang="zh-CN" altLang="en-US" sz="2400" dirty="0">
              <a:solidFill>
                <a:srgbClr val="003300"/>
              </a:solidFill>
              <a:latin typeface="+mn-lt"/>
              <a:ea typeface="仿宋_GB2312" pitchFamily="49" charset="-122"/>
            </a:endParaRPr>
          </a:p>
        </p:txBody>
      </p:sp>
      <p:pic>
        <p:nvPicPr>
          <p:cNvPr id="7" name="图片 6">
            <a:extLst>
              <a:ext uri="{FF2B5EF4-FFF2-40B4-BE49-F238E27FC236}">
                <a16:creationId xmlns:a16="http://schemas.microsoft.com/office/drawing/2014/main" id="{C53843FA-9B60-4DCC-A73B-CD5F5F7726E3}"/>
              </a:ext>
            </a:extLst>
          </p:cNvPr>
          <p:cNvPicPr>
            <a:picLocks noChangeAspect="1"/>
          </p:cNvPicPr>
          <p:nvPr/>
        </p:nvPicPr>
        <p:blipFill>
          <a:blip r:embed="rId2"/>
          <a:stretch>
            <a:fillRect/>
          </a:stretch>
        </p:blipFill>
        <p:spPr>
          <a:xfrm>
            <a:off x="107949" y="3251200"/>
            <a:ext cx="4226707" cy="2842096"/>
          </a:xfrm>
          <a:prstGeom prst="rect">
            <a:avLst/>
          </a:prstGeom>
        </p:spPr>
      </p:pic>
      <p:pic>
        <p:nvPicPr>
          <p:cNvPr id="8" name="图片 7">
            <a:extLst>
              <a:ext uri="{FF2B5EF4-FFF2-40B4-BE49-F238E27FC236}">
                <a16:creationId xmlns:a16="http://schemas.microsoft.com/office/drawing/2014/main" id="{0B245A1A-0D64-4E1F-A816-9F7B900EA158}"/>
              </a:ext>
            </a:extLst>
          </p:cNvPr>
          <p:cNvPicPr>
            <a:picLocks noChangeAspect="1"/>
          </p:cNvPicPr>
          <p:nvPr/>
        </p:nvPicPr>
        <p:blipFill>
          <a:blip r:embed="rId3"/>
          <a:stretch>
            <a:fillRect/>
          </a:stretch>
        </p:blipFill>
        <p:spPr>
          <a:xfrm>
            <a:off x="4464262" y="3419647"/>
            <a:ext cx="4571789" cy="25378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0C445D-F282-455B-A5EA-2ECB3D22E5C6}"/>
              </a:ext>
            </a:extLst>
          </p:cNvPr>
          <p:cNvSpPr>
            <a:spLocks noGrp="1" noChangeArrowheads="1"/>
          </p:cNvSpPr>
          <p:nvPr>
            <p:ph type="title" idx="4294967295"/>
          </p:nvPr>
        </p:nvSpPr>
        <p:spPr>
          <a:xfrm>
            <a:off x="323850" y="214313"/>
            <a:ext cx="5184254" cy="357187"/>
          </a:xfrm>
        </p:spPr>
        <p:txBody>
          <a:bodyPr/>
          <a:lstStyle/>
          <a:p>
            <a:pPr algn="l" eaLnBrk="1" hangingPunct="1">
              <a:defRPr/>
            </a:pPr>
            <a:r>
              <a:rPr lang="en-US" altLang="zh-CN" sz="2800" b="1" dirty="0">
                <a:solidFill>
                  <a:srgbClr val="0000FF"/>
                </a:solidFill>
                <a:latin typeface="+mn-lt"/>
                <a:ea typeface="仿宋" panose="02010609060101010101" pitchFamily="49" charset="-122"/>
              </a:rPr>
              <a:t>8.2.3  </a:t>
            </a:r>
            <a:r>
              <a:rPr lang="zh-CN" altLang="en-US" sz="2800" b="1" dirty="0">
                <a:solidFill>
                  <a:srgbClr val="0000FF"/>
                </a:solidFill>
                <a:latin typeface="+mn-lt"/>
                <a:ea typeface="仿宋" panose="02010609060101010101" pitchFamily="49" charset="-122"/>
              </a:rPr>
              <a:t>波段覆盖的波段富余</a:t>
            </a:r>
            <a:endParaRPr lang="en-US" altLang="zh-CN" sz="2800" b="1" dirty="0">
              <a:solidFill>
                <a:srgbClr val="0000FF"/>
              </a:solidFill>
              <a:latin typeface="+mn-lt"/>
              <a:ea typeface="仿宋" panose="02010609060101010101" pitchFamily="49" charset="-122"/>
            </a:endParaRPr>
          </a:p>
        </p:txBody>
      </p:sp>
      <p:sp>
        <p:nvSpPr>
          <p:cNvPr id="5" name="Rectangle 2">
            <a:extLst>
              <a:ext uri="{FF2B5EF4-FFF2-40B4-BE49-F238E27FC236}">
                <a16:creationId xmlns:a16="http://schemas.microsoft.com/office/drawing/2014/main" id="{499C4978-28ED-4192-B614-1C9264BBB435}"/>
              </a:ext>
            </a:extLst>
          </p:cNvPr>
          <p:cNvSpPr txBox="1">
            <a:spLocks noChangeArrowheads="1"/>
          </p:cNvSpPr>
          <p:nvPr/>
        </p:nvSpPr>
        <p:spPr bwMode="auto">
          <a:xfrm>
            <a:off x="134552" y="1700808"/>
            <a:ext cx="9001125" cy="3816424"/>
          </a:xfrm>
          <a:prstGeom prst="rect">
            <a:avLst/>
          </a:prstGeom>
          <a:noFill/>
          <a:ln w="9525">
            <a:noFill/>
            <a:miter lim="800000"/>
            <a:headEnd/>
            <a:tailEnd/>
          </a:ln>
        </p:spPr>
        <p:txBody>
          <a:bodyPr/>
          <a:lstStyle/>
          <a:p>
            <a:pPr eaLnBrk="1" hangingPunct="1">
              <a:defRPr/>
            </a:pPr>
            <a:r>
              <a:rPr lang="zh-CN" altLang="en-US" sz="2400" dirty="0">
                <a:solidFill>
                  <a:srgbClr val="000000"/>
                </a:solidFill>
                <a:latin typeface="+mn-lt"/>
                <a:ea typeface="仿宋" panose="02010609060101010101" pitchFamily="49" charset="-122"/>
              </a:rPr>
              <a:t>由于各种因素的影响，可能造成电路中器件参数变化，</a:t>
            </a:r>
            <a:endParaRPr lang="en-US" altLang="zh-CN" sz="2400" dirty="0">
              <a:solidFill>
                <a:srgbClr val="000000"/>
              </a:solidFill>
              <a:latin typeface="+mn-lt"/>
              <a:ea typeface="仿宋" panose="02010609060101010101" pitchFamily="49" charset="-122"/>
            </a:endParaRPr>
          </a:p>
          <a:p>
            <a:pPr eaLnBrk="1" hangingPunct="1">
              <a:defRPr/>
            </a:pPr>
            <a:r>
              <a:rPr lang="zh-CN" altLang="en-US" sz="2400" dirty="0">
                <a:solidFill>
                  <a:srgbClr val="000000"/>
                </a:solidFill>
                <a:latin typeface="+mn-lt"/>
                <a:ea typeface="仿宋" panose="02010609060101010101" pitchFamily="49" charset="-122"/>
              </a:rPr>
              <a:t>引起各分波段频率的改变，</a:t>
            </a:r>
            <a:endParaRPr lang="en-US" altLang="zh-CN" sz="2400" dirty="0">
              <a:solidFill>
                <a:srgbClr val="000000"/>
              </a:solidFill>
              <a:latin typeface="+mn-lt"/>
              <a:ea typeface="仿宋" panose="02010609060101010101" pitchFamily="49" charset="-122"/>
            </a:endParaRPr>
          </a:p>
          <a:p>
            <a:pPr eaLnBrk="1" hangingPunct="1">
              <a:defRPr/>
            </a:pPr>
            <a:r>
              <a:rPr lang="zh-CN" altLang="en-US" sz="2400" dirty="0">
                <a:solidFill>
                  <a:srgbClr val="000000"/>
                </a:solidFill>
                <a:latin typeface="+mn-lt"/>
                <a:ea typeface="仿宋" panose="02010609060101010101" pitchFamily="49" charset="-122"/>
              </a:rPr>
              <a:t>或者使最低波段的低端频率和最高波段的高端频率不满足要求，造成整个频率范围的频率值有部分空白点，影响通信。</a:t>
            </a:r>
            <a:endParaRPr lang="en-US" altLang="zh-CN" sz="2400" dirty="0">
              <a:solidFill>
                <a:srgbClr val="000000"/>
              </a:solidFill>
              <a:latin typeface="+mn-lt"/>
              <a:ea typeface="仿宋" panose="02010609060101010101" pitchFamily="49" charset="-122"/>
            </a:endParaRPr>
          </a:p>
          <a:p>
            <a:pPr eaLnBrk="1" hangingPunct="1">
              <a:defRPr/>
            </a:pPr>
            <a:endParaRPr lang="en-US" altLang="zh-CN" sz="2400" dirty="0">
              <a:solidFill>
                <a:srgbClr val="000000"/>
              </a:solidFill>
              <a:latin typeface="+mn-lt"/>
              <a:ea typeface="仿宋" panose="02010609060101010101" pitchFamily="49" charset="-122"/>
            </a:endParaRPr>
          </a:p>
          <a:p>
            <a:pPr eaLnBrk="1" hangingPunct="1">
              <a:defRPr/>
            </a:pPr>
            <a:r>
              <a:rPr lang="en-US" altLang="zh-CN" sz="2400" dirty="0">
                <a:solidFill>
                  <a:srgbClr val="000000"/>
                </a:solidFill>
                <a:latin typeface="+mn-lt"/>
                <a:ea typeface="仿宋" panose="02010609060101010101" pitchFamily="49" charset="-122"/>
              </a:rPr>
              <a:t>         </a:t>
            </a:r>
            <a:r>
              <a:rPr lang="zh-CN" altLang="en-US" sz="2400" dirty="0">
                <a:solidFill>
                  <a:srgbClr val="000000"/>
                </a:solidFill>
                <a:latin typeface="+mn-lt"/>
                <a:ea typeface="仿宋" panose="02010609060101010101" pitchFamily="49" charset="-122"/>
              </a:rPr>
              <a:t>故划分频段时，可使相邻频段的频率值有部分重叠，称为“</a:t>
            </a:r>
            <a:r>
              <a:rPr lang="zh-CN" altLang="en-US" sz="2400" dirty="0">
                <a:solidFill>
                  <a:srgbClr val="0000FF"/>
                </a:solidFill>
                <a:latin typeface="+mn-lt"/>
                <a:ea typeface="仿宋" panose="02010609060101010101" pitchFamily="49" charset="-122"/>
              </a:rPr>
              <a:t>波段覆盖</a:t>
            </a:r>
            <a:r>
              <a:rPr lang="zh-CN" altLang="en-US" sz="2400" dirty="0">
                <a:solidFill>
                  <a:srgbClr val="000000"/>
                </a:solidFill>
                <a:latin typeface="+mn-lt"/>
                <a:ea typeface="仿宋" panose="02010609060101010101" pitchFamily="49" charset="-122"/>
              </a:rPr>
              <a:t>”； </a:t>
            </a:r>
            <a:endParaRPr lang="en-US" altLang="zh-CN" sz="2400" dirty="0">
              <a:solidFill>
                <a:srgbClr val="000000"/>
              </a:solidFill>
              <a:latin typeface="+mn-lt"/>
              <a:ea typeface="仿宋" panose="02010609060101010101" pitchFamily="49" charset="-122"/>
            </a:endParaRPr>
          </a:p>
          <a:p>
            <a:pPr eaLnBrk="1" hangingPunct="1">
              <a:defRPr/>
            </a:pPr>
            <a:endParaRPr lang="en-US" altLang="zh-CN" sz="2400" dirty="0">
              <a:solidFill>
                <a:srgbClr val="000000"/>
              </a:solidFill>
              <a:latin typeface="+mn-lt"/>
              <a:ea typeface="仿宋" panose="02010609060101010101" pitchFamily="49" charset="-122"/>
            </a:endParaRPr>
          </a:p>
          <a:p>
            <a:pPr eaLnBrk="1" hangingPunct="1">
              <a:defRPr/>
            </a:pPr>
            <a:r>
              <a:rPr lang="en-US" altLang="zh-CN" sz="2400" dirty="0">
                <a:solidFill>
                  <a:srgbClr val="000000"/>
                </a:solidFill>
                <a:latin typeface="+mn-lt"/>
                <a:ea typeface="仿宋" panose="02010609060101010101" pitchFamily="49" charset="-122"/>
              </a:rPr>
              <a:t>    </a:t>
            </a:r>
            <a:r>
              <a:rPr lang="zh-CN" altLang="en-US" sz="2400" dirty="0">
                <a:solidFill>
                  <a:srgbClr val="000000"/>
                </a:solidFill>
                <a:latin typeface="+mn-lt"/>
                <a:ea typeface="仿宋" panose="02010609060101010101" pitchFamily="49" charset="-122"/>
              </a:rPr>
              <a:t>而把最低端频率减小，把最高端频率提高，叫做“</a:t>
            </a:r>
            <a:r>
              <a:rPr lang="zh-CN" altLang="en-US" sz="2400" dirty="0">
                <a:solidFill>
                  <a:srgbClr val="0000FF"/>
                </a:solidFill>
                <a:latin typeface="+mn-lt"/>
                <a:ea typeface="仿宋" panose="02010609060101010101" pitchFamily="49" charset="-122"/>
              </a:rPr>
              <a:t>波段富余</a:t>
            </a:r>
            <a:r>
              <a:rPr lang="zh-CN" altLang="en-US" sz="2400" dirty="0">
                <a:solidFill>
                  <a:srgbClr val="000000"/>
                </a:solidFill>
                <a:latin typeface="+mn-lt"/>
                <a:ea typeface="仿宋" panose="02010609060101010101" pitchFamily="49" charset="-122"/>
              </a:rPr>
              <a:t>”。</a:t>
            </a:r>
          </a:p>
          <a:p>
            <a:pPr eaLnBrk="1" hangingPunct="1">
              <a:defRPr/>
            </a:pPr>
            <a:endParaRPr lang="zh-CN" altLang="en-US" sz="2400" kern="0" dirty="0">
              <a:solidFill>
                <a:srgbClr val="FFFF00"/>
              </a:solidFill>
              <a:latin typeface="+mn-lt"/>
              <a:ea typeface="仿宋" panose="02010609060101010101" pitchFamily="49" charset="-122"/>
              <a:cs typeface="+mj-cs"/>
            </a:endParaRPr>
          </a:p>
        </p:txBody>
      </p:sp>
    </p:spTree>
    <p:extLst>
      <p:ext uri="{BB962C8B-B14F-4D97-AF65-F5344CB8AC3E}">
        <p14:creationId xmlns:p14="http://schemas.microsoft.com/office/powerpoint/2010/main" val="69257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931174F-794D-4543-B947-06CAABC45D73}"/>
              </a:ext>
            </a:extLst>
          </p:cNvPr>
          <p:cNvSpPr>
            <a:spLocks noGrp="1" noChangeArrowheads="1"/>
          </p:cNvSpPr>
          <p:nvPr>
            <p:ph type="title" idx="4294967295"/>
          </p:nvPr>
        </p:nvSpPr>
        <p:spPr>
          <a:xfrm>
            <a:off x="333263" y="188640"/>
            <a:ext cx="8605838" cy="910431"/>
          </a:xfrm>
        </p:spPr>
        <p:txBody>
          <a:bodyPr/>
          <a:lstStyle/>
          <a:p>
            <a:pPr algn="l" eaLnBrk="1" hangingPunct="1">
              <a:defRPr/>
            </a:pPr>
            <a:r>
              <a:rPr lang="en-US" altLang="zh-CN" sz="2800" b="1" dirty="0">
                <a:solidFill>
                  <a:srgbClr val="0000FF"/>
                </a:solidFill>
                <a:latin typeface="+mn-lt"/>
                <a:ea typeface="仿宋" panose="02010609060101010101" pitchFamily="49" charset="-122"/>
              </a:rPr>
              <a:t>8.3 </a:t>
            </a:r>
            <a:r>
              <a:rPr lang="zh-CN" altLang="en-US" sz="2800" b="1" dirty="0">
                <a:solidFill>
                  <a:srgbClr val="0000FF"/>
                </a:solidFill>
                <a:latin typeface="+mn-lt"/>
                <a:ea typeface="仿宋" panose="02010609060101010101" pitchFamily="49" charset="-122"/>
              </a:rPr>
              <a:t>噪声与干扰（</a:t>
            </a:r>
            <a:r>
              <a:rPr lang="zh-CN" altLang="en-US" sz="2800" b="1" dirty="0">
                <a:solidFill>
                  <a:srgbClr val="FF0000"/>
                </a:solidFill>
                <a:latin typeface="+mn-lt"/>
                <a:ea typeface="仿宋" panose="02010609060101010101" pitchFamily="49" charset="-122"/>
              </a:rPr>
              <a:t> </a:t>
            </a:r>
            <a:r>
              <a:rPr lang="en-US" altLang="zh-CN" sz="2800" b="1" dirty="0">
                <a:solidFill>
                  <a:srgbClr val="FF0000"/>
                </a:solidFill>
                <a:latin typeface="+mn-lt"/>
                <a:ea typeface="仿宋" panose="02010609060101010101" pitchFamily="49" charset="-122"/>
              </a:rPr>
              <a:t>P332  </a:t>
            </a:r>
            <a:r>
              <a:rPr lang="en-US" altLang="zh-CN" sz="2800" b="1" dirty="0">
                <a:solidFill>
                  <a:srgbClr val="0000FF"/>
                </a:solidFill>
                <a:latin typeface="+mn-lt"/>
                <a:ea typeface="仿宋" panose="02010609060101010101" pitchFamily="49" charset="-122"/>
              </a:rPr>
              <a:t>     P341</a:t>
            </a:r>
            <a:r>
              <a:rPr lang="zh-CN" altLang="en-US" sz="2800" b="1" dirty="0">
                <a:solidFill>
                  <a:srgbClr val="0000FF"/>
                </a:solidFill>
                <a:latin typeface="+mn-lt"/>
                <a:ea typeface="仿宋" panose="02010609060101010101" pitchFamily="49" charset="-122"/>
              </a:rPr>
              <a:t> ）</a:t>
            </a:r>
            <a:r>
              <a:rPr lang="en-US" altLang="zh-CN" sz="2800" b="1" dirty="0">
                <a:solidFill>
                  <a:srgbClr val="0000FF"/>
                </a:solidFill>
                <a:latin typeface="+mn-lt"/>
                <a:ea typeface="仿宋" panose="02010609060101010101" pitchFamily="49" charset="-122"/>
              </a:rPr>
              <a:t>   </a:t>
            </a:r>
            <a:br>
              <a:rPr lang="en-US" altLang="zh-CN" sz="2800" b="1" dirty="0">
                <a:solidFill>
                  <a:srgbClr val="0000FF"/>
                </a:solidFill>
                <a:latin typeface="+mn-lt"/>
                <a:ea typeface="仿宋" panose="02010609060101010101" pitchFamily="49" charset="-122"/>
              </a:rPr>
            </a:br>
            <a:r>
              <a:rPr lang="en-US" altLang="zh-CN" sz="2800" b="1" dirty="0">
                <a:solidFill>
                  <a:srgbClr val="0000FF"/>
                </a:solidFill>
                <a:latin typeface="+mn-lt"/>
                <a:ea typeface="仿宋" panose="02010609060101010101" pitchFamily="49" charset="-122"/>
              </a:rPr>
              <a:t>                                                  </a:t>
            </a:r>
            <a:r>
              <a:rPr lang="en-US" altLang="zh-CN" sz="2400" b="1" dirty="0">
                <a:solidFill>
                  <a:srgbClr val="0000FF"/>
                </a:solidFill>
                <a:latin typeface="+mn-lt"/>
                <a:ea typeface="仿宋" panose="02010609060101010101" pitchFamily="49" charset="-122"/>
              </a:rPr>
              <a:t>2.9</a:t>
            </a:r>
            <a:r>
              <a:rPr lang="zh-CN" altLang="en-US" sz="2400" b="1" dirty="0">
                <a:solidFill>
                  <a:srgbClr val="0000FF"/>
                </a:solidFill>
                <a:latin typeface="+mn-lt"/>
                <a:ea typeface="仿宋" panose="02010609060101010101" pitchFamily="49" charset="-122"/>
              </a:rPr>
              <a:t>节讨论过，本节简单回顾</a:t>
            </a:r>
            <a:endParaRPr lang="zh-CN" altLang="en-US" sz="2400" b="1" dirty="0">
              <a:solidFill>
                <a:srgbClr val="FFFF00"/>
              </a:solidFill>
              <a:latin typeface="+mn-lt"/>
              <a:ea typeface="仿宋" panose="02010609060101010101" pitchFamily="49" charset="-122"/>
            </a:endParaRPr>
          </a:p>
        </p:txBody>
      </p:sp>
      <p:sp>
        <p:nvSpPr>
          <p:cNvPr id="4" name="Rectangle 3">
            <a:extLst>
              <a:ext uri="{FF2B5EF4-FFF2-40B4-BE49-F238E27FC236}">
                <a16:creationId xmlns:a16="http://schemas.microsoft.com/office/drawing/2014/main" id="{A3CFD204-7A64-4BB2-80F5-5E57DD21A073}"/>
              </a:ext>
            </a:extLst>
          </p:cNvPr>
          <p:cNvSpPr txBox="1">
            <a:spLocks noChangeArrowheads="1"/>
          </p:cNvSpPr>
          <p:nvPr/>
        </p:nvSpPr>
        <p:spPr bwMode="auto">
          <a:xfrm>
            <a:off x="315245" y="1099071"/>
            <a:ext cx="6001395" cy="504056"/>
          </a:xfrm>
          <a:prstGeom prst="rect">
            <a:avLst/>
          </a:prstGeom>
          <a:noFill/>
          <a:ln>
            <a:miter lim="800000"/>
            <a:headEnd/>
            <a:tailEnd/>
          </a:ln>
        </p:spPr>
        <p:txBody>
          <a:bodyPr/>
          <a:lstStyle/>
          <a:p>
            <a:pPr marL="342900" indent="-342900">
              <a:spcBef>
                <a:spcPct val="20000"/>
              </a:spcBef>
              <a:defRPr/>
            </a:pPr>
            <a:r>
              <a:rPr lang="en-US" altLang="zh-CN" sz="2400" kern="0" dirty="0">
                <a:solidFill>
                  <a:srgbClr val="CC3300"/>
                </a:solidFill>
                <a:latin typeface="+mn-lt"/>
                <a:ea typeface="仿宋" panose="02010609060101010101" pitchFamily="49" charset="-122"/>
              </a:rPr>
              <a:t>1.  </a:t>
            </a:r>
            <a:r>
              <a:rPr lang="zh-CN" altLang="en-US" sz="2400" kern="0" dirty="0">
                <a:solidFill>
                  <a:srgbClr val="CC3300"/>
                </a:solidFill>
                <a:latin typeface="+mn-lt"/>
                <a:ea typeface="仿宋" panose="02010609060101010101" pitchFamily="49" charset="-122"/>
              </a:rPr>
              <a:t>噪声、干扰的定义及分类 </a:t>
            </a:r>
          </a:p>
        </p:txBody>
      </p:sp>
      <p:sp>
        <p:nvSpPr>
          <p:cNvPr id="2" name="Rectangle 3">
            <a:extLst>
              <a:ext uri="{FF2B5EF4-FFF2-40B4-BE49-F238E27FC236}">
                <a16:creationId xmlns:a16="http://schemas.microsoft.com/office/drawing/2014/main" id="{2B9DF557-0A24-49C1-8CF8-B3ED405FDE89}"/>
              </a:ext>
            </a:extLst>
          </p:cNvPr>
          <p:cNvSpPr txBox="1">
            <a:spLocks noChangeArrowheads="1"/>
          </p:cNvSpPr>
          <p:nvPr/>
        </p:nvSpPr>
        <p:spPr bwMode="auto">
          <a:xfrm>
            <a:off x="315245" y="2727003"/>
            <a:ext cx="6589713" cy="419100"/>
          </a:xfrm>
          <a:prstGeom prst="rect">
            <a:avLst/>
          </a:prstGeom>
          <a:noFill/>
          <a:ln>
            <a:miter lim="800000"/>
            <a:headEnd/>
            <a:tailEnd/>
          </a:ln>
        </p:spPr>
        <p:txBody>
          <a:bodyPr/>
          <a:lstStyle/>
          <a:p>
            <a:pPr marL="457200" indent="-457200">
              <a:spcBef>
                <a:spcPct val="20000"/>
              </a:spcBef>
              <a:buFontTx/>
              <a:buAutoNum type="arabicPeriod" startAt="2"/>
              <a:defRPr/>
            </a:pPr>
            <a:r>
              <a:rPr lang="zh-CN" altLang="en-US" sz="2400" kern="0" dirty="0">
                <a:solidFill>
                  <a:srgbClr val="000000"/>
                </a:solidFill>
                <a:latin typeface="+mn-lt"/>
                <a:ea typeface="仿宋" panose="02010609060101010101" pitchFamily="49" charset="-122"/>
              </a:rPr>
              <a:t>信噪比  </a:t>
            </a:r>
            <a:r>
              <a:rPr lang="en-US" altLang="zh-CN" sz="2400" kern="0" dirty="0">
                <a:solidFill>
                  <a:srgbClr val="000000"/>
                </a:solidFill>
                <a:latin typeface="+mn-lt"/>
                <a:ea typeface="仿宋" panose="02010609060101010101" pitchFamily="49" charset="-122"/>
              </a:rPr>
              <a:t>SNR    Signal Noise Ratio</a:t>
            </a:r>
            <a:endParaRPr lang="zh-CN" altLang="en-US" sz="2000" b="0" kern="0" dirty="0">
              <a:solidFill>
                <a:srgbClr val="000000"/>
              </a:solidFill>
              <a:latin typeface="+mn-lt"/>
              <a:ea typeface="仿宋" panose="02010609060101010101" pitchFamily="49" charset="-122"/>
            </a:endParaRPr>
          </a:p>
        </p:txBody>
      </p:sp>
      <p:sp>
        <p:nvSpPr>
          <p:cNvPr id="8" name="Rectangle 3">
            <a:extLst>
              <a:ext uri="{FF2B5EF4-FFF2-40B4-BE49-F238E27FC236}">
                <a16:creationId xmlns:a16="http://schemas.microsoft.com/office/drawing/2014/main" id="{E88BBB32-8CE6-45A0-812D-8DCDF3D30C9D}"/>
              </a:ext>
            </a:extLst>
          </p:cNvPr>
          <p:cNvSpPr txBox="1">
            <a:spLocks noChangeArrowheads="1"/>
          </p:cNvSpPr>
          <p:nvPr/>
        </p:nvSpPr>
        <p:spPr bwMode="auto">
          <a:xfrm>
            <a:off x="331915" y="4759721"/>
            <a:ext cx="3278187" cy="481013"/>
          </a:xfrm>
          <a:prstGeom prst="rect">
            <a:avLst/>
          </a:prstGeom>
          <a:noFill/>
          <a:ln>
            <a:miter lim="800000"/>
            <a:headEnd/>
            <a:tailEnd/>
          </a:ln>
        </p:spPr>
        <p:txBody>
          <a:bodyPr/>
          <a:lstStyle/>
          <a:p>
            <a:pPr marL="342900" indent="-342900">
              <a:spcBef>
                <a:spcPct val="20000"/>
              </a:spcBef>
              <a:defRPr/>
            </a:pPr>
            <a:r>
              <a:rPr lang="en-US" altLang="zh-CN" sz="2400" kern="0" dirty="0">
                <a:solidFill>
                  <a:srgbClr val="0000FF"/>
                </a:solidFill>
                <a:latin typeface="+mn-lt"/>
                <a:ea typeface="仿宋" panose="02010609060101010101" pitchFamily="49" charset="-122"/>
              </a:rPr>
              <a:t>3.  </a:t>
            </a:r>
            <a:r>
              <a:rPr lang="zh-CN" altLang="en-US" sz="2400" kern="0" dirty="0">
                <a:solidFill>
                  <a:srgbClr val="0000FF"/>
                </a:solidFill>
                <a:latin typeface="+mn-lt"/>
                <a:ea typeface="仿宋" panose="02010609060101010101" pitchFamily="49" charset="-122"/>
              </a:rPr>
              <a:t>噪声系数</a:t>
            </a:r>
          </a:p>
        </p:txBody>
      </p:sp>
      <p:graphicFrame>
        <p:nvGraphicFramePr>
          <p:cNvPr id="10" name="Object 2">
            <a:extLst>
              <a:ext uri="{FF2B5EF4-FFF2-40B4-BE49-F238E27FC236}">
                <a16:creationId xmlns:a16="http://schemas.microsoft.com/office/drawing/2014/main" id="{5626DC16-E195-4263-8169-42E526C95B78}"/>
              </a:ext>
            </a:extLst>
          </p:cNvPr>
          <p:cNvGraphicFramePr>
            <a:graphicFrameLocks noChangeAspect="1"/>
          </p:cNvGraphicFramePr>
          <p:nvPr>
            <p:extLst>
              <p:ext uri="{D42A27DB-BD31-4B8C-83A1-F6EECF244321}">
                <p14:modId xmlns:p14="http://schemas.microsoft.com/office/powerpoint/2010/main" val="3376846763"/>
              </p:ext>
            </p:extLst>
          </p:nvPr>
        </p:nvGraphicFramePr>
        <p:xfrm>
          <a:off x="1176186" y="5373216"/>
          <a:ext cx="4092575" cy="946150"/>
        </p:xfrm>
        <a:graphic>
          <a:graphicData uri="http://schemas.openxmlformats.org/presentationml/2006/ole">
            <mc:AlternateContent xmlns:mc="http://schemas.openxmlformats.org/markup-compatibility/2006">
              <mc:Choice xmlns:v="urn:schemas-microsoft-com:vml" Requires="v">
                <p:oleObj spid="_x0000_s44038" name="公式" r:id="rId3" imgW="1981022" imgH="388778" progId="Equation.3">
                  <p:embed/>
                </p:oleObj>
              </mc:Choice>
              <mc:Fallback>
                <p:oleObj name="公式" r:id="rId3" imgW="1981022" imgH="388778" progId="Equation.3">
                  <p:embed/>
                  <p:pic>
                    <p:nvPicPr>
                      <p:cNvPr id="20486" name="Object 2">
                        <a:extLst>
                          <a:ext uri="{FF2B5EF4-FFF2-40B4-BE49-F238E27FC236}">
                            <a16:creationId xmlns:a16="http://schemas.microsoft.com/office/drawing/2014/main" id="{14F26359-648F-4ABF-A13E-7FCD2F458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186" y="5373216"/>
                        <a:ext cx="4092575"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3">
            <a:extLst>
              <a:ext uri="{FF2B5EF4-FFF2-40B4-BE49-F238E27FC236}">
                <a16:creationId xmlns:a16="http://schemas.microsoft.com/office/drawing/2014/main" id="{0197B1B8-B6B2-496B-9EFD-75B0B5CEC0BF}"/>
              </a:ext>
            </a:extLst>
          </p:cNvPr>
          <p:cNvSpPr txBox="1">
            <a:spLocks noChangeArrowheads="1"/>
          </p:cNvSpPr>
          <p:nvPr/>
        </p:nvSpPr>
        <p:spPr bwMode="auto">
          <a:xfrm>
            <a:off x="5476723" y="5560541"/>
            <a:ext cx="1727200" cy="419100"/>
          </a:xfrm>
          <a:prstGeom prst="rect">
            <a:avLst/>
          </a:prstGeom>
          <a:noFill/>
          <a:ln>
            <a:miter lim="800000"/>
            <a:headEnd/>
            <a:tailEnd/>
          </a:ln>
        </p:spPr>
        <p:txBody>
          <a:bodyPr/>
          <a:lstStyle/>
          <a:p>
            <a:pPr>
              <a:spcBef>
                <a:spcPct val="20000"/>
              </a:spcBef>
              <a:defRPr/>
            </a:pPr>
            <a:r>
              <a:rPr lang="en-US" altLang="zh-CN" sz="2400" kern="0" dirty="0">
                <a:solidFill>
                  <a:srgbClr val="0000FF"/>
                </a:solidFill>
                <a:latin typeface="+mn-lt"/>
                <a:ea typeface="仿宋" panose="02010609060101010101" pitchFamily="49" charset="-122"/>
              </a:rPr>
              <a:t>(12-1)</a:t>
            </a:r>
            <a:endParaRPr lang="zh-CN" altLang="en-US" sz="2400" kern="0" dirty="0">
              <a:solidFill>
                <a:srgbClr val="0000FF"/>
              </a:solidFill>
              <a:latin typeface="+mn-lt"/>
              <a:ea typeface="仿宋" panose="02010609060101010101" pitchFamily="49" charset="-122"/>
            </a:endParaRPr>
          </a:p>
        </p:txBody>
      </p:sp>
      <p:sp>
        <p:nvSpPr>
          <p:cNvPr id="14" name="Rectangle 3">
            <a:extLst>
              <a:ext uri="{FF2B5EF4-FFF2-40B4-BE49-F238E27FC236}">
                <a16:creationId xmlns:a16="http://schemas.microsoft.com/office/drawing/2014/main" id="{03446F1D-AE36-4090-BA40-A380A0286650}"/>
              </a:ext>
            </a:extLst>
          </p:cNvPr>
          <p:cNvSpPr txBox="1">
            <a:spLocks noChangeArrowheads="1"/>
          </p:cNvSpPr>
          <p:nvPr/>
        </p:nvSpPr>
        <p:spPr bwMode="auto">
          <a:xfrm>
            <a:off x="1763688" y="3326184"/>
            <a:ext cx="4981575" cy="1062037"/>
          </a:xfrm>
          <a:prstGeom prst="rect">
            <a:avLst/>
          </a:prstGeom>
          <a:noFill/>
          <a:ln>
            <a:miter lim="800000"/>
            <a:headEnd/>
            <a:tailEnd/>
          </a:ln>
        </p:spPr>
        <p:txBody>
          <a:bodyPr/>
          <a:lstStyle/>
          <a:p>
            <a:pPr>
              <a:spcBef>
                <a:spcPct val="20000"/>
              </a:spcBef>
              <a:defRPr/>
            </a:pPr>
            <a:r>
              <a:rPr lang="zh-CN" altLang="en-US" sz="2400" kern="0" dirty="0">
                <a:solidFill>
                  <a:srgbClr val="000000"/>
                </a:solidFill>
                <a:latin typeface="+mn-lt"/>
                <a:ea typeface="仿宋" panose="02010609060101010101" pitchFamily="49" charset="-122"/>
              </a:rPr>
              <a:t>信号功率与噪声功率之比：</a:t>
            </a:r>
            <a:endParaRPr lang="en-US" altLang="zh-CN" sz="2400" kern="0" dirty="0">
              <a:solidFill>
                <a:srgbClr val="000000"/>
              </a:solidFill>
              <a:latin typeface="+mn-lt"/>
              <a:ea typeface="仿宋" panose="02010609060101010101" pitchFamily="49" charset="-122"/>
            </a:endParaRPr>
          </a:p>
          <a:p>
            <a:pPr>
              <a:spcBef>
                <a:spcPct val="20000"/>
              </a:spcBef>
              <a:defRPr/>
            </a:pPr>
            <a:r>
              <a:rPr lang="en-US" altLang="zh-CN" sz="2400" kern="0" dirty="0">
                <a:solidFill>
                  <a:srgbClr val="000000"/>
                </a:solidFill>
                <a:latin typeface="+mn-lt"/>
                <a:ea typeface="仿宋" panose="02010609060101010101" pitchFamily="49" charset="-122"/>
              </a:rPr>
              <a:t>     SNR = </a:t>
            </a:r>
            <a:r>
              <a:rPr lang="en-US" altLang="zh-CN" sz="2400" i="1" kern="0" dirty="0">
                <a:solidFill>
                  <a:srgbClr val="000000"/>
                </a:solidFill>
                <a:latin typeface="+mn-lt"/>
                <a:ea typeface="仿宋" panose="02010609060101010101" pitchFamily="49" charset="-122"/>
              </a:rPr>
              <a:t>P</a:t>
            </a:r>
            <a:r>
              <a:rPr lang="en-US" altLang="zh-CN" sz="2400" kern="0" baseline="-25000" dirty="0">
                <a:solidFill>
                  <a:srgbClr val="000000"/>
                </a:solidFill>
                <a:latin typeface="+mn-lt"/>
                <a:ea typeface="仿宋" panose="02010609060101010101" pitchFamily="49" charset="-122"/>
              </a:rPr>
              <a:t>s</a:t>
            </a:r>
            <a:r>
              <a:rPr lang="en-US" altLang="zh-CN" sz="2400" kern="0" dirty="0">
                <a:solidFill>
                  <a:srgbClr val="000000"/>
                </a:solidFill>
                <a:latin typeface="+mn-lt"/>
                <a:ea typeface="仿宋" panose="02010609060101010101" pitchFamily="49" charset="-122"/>
              </a:rPr>
              <a:t>/</a:t>
            </a:r>
            <a:r>
              <a:rPr lang="en-US" altLang="zh-CN" sz="2400" i="1" kern="0" dirty="0" err="1">
                <a:solidFill>
                  <a:srgbClr val="000000"/>
                </a:solidFill>
                <a:latin typeface="+mn-lt"/>
                <a:ea typeface="仿宋" panose="02010609060101010101" pitchFamily="49" charset="-122"/>
              </a:rPr>
              <a:t>P</a:t>
            </a:r>
            <a:r>
              <a:rPr lang="en-US" altLang="zh-CN" sz="2400" kern="0" baseline="-25000" dirty="0" err="1">
                <a:solidFill>
                  <a:srgbClr val="000000"/>
                </a:solidFill>
                <a:latin typeface="+mn-lt"/>
                <a:ea typeface="仿宋" panose="02010609060101010101" pitchFamily="49" charset="-122"/>
              </a:rPr>
              <a:t>n</a:t>
            </a:r>
            <a:r>
              <a:rPr lang="en-US" altLang="zh-CN" sz="2400" kern="0" baseline="-25000" dirty="0">
                <a:solidFill>
                  <a:srgbClr val="000000"/>
                </a:solidFill>
                <a:latin typeface="+mn-lt"/>
                <a:ea typeface="仿宋" panose="02010609060101010101" pitchFamily="49" charset="-122"/>
              </a:rPr>
              <a:t> </a:t>
            </a:r>
            <a:r>
              <a:rPr lang="en-US" altLang="zh-CN" sz="2400" kern="0" dirty="0">
                <a:solidFill>
                  <a:srgbClr val="000000"/>
                </a:solidFill>
                <a:latin typeface="+mn-lt"/>
                <a:ea typeface="仿宋" panose="02010609060101010101" pitchFamily="49" charset="-122"/>
              </a:rPr>
              <a:t>= </a:t>
            </a:r>
            <a:r>
              <a:rPr lang="en-US" altLang="zh-CN" sz="2400" i="1" kern="0" dirty="0">
                <a:solidFill>
                  <a:srgbClr val="000000"/>
                </a:solidFill>
                <a:latin typeface="+mn-lt"/>
                <a:ea typeface="仿宋" panose="02010609060101010101" pitchFamily="49" charset="-122"/>
              </a:rPr>
              <a:t>S</a:t>
            </a:r>
            <a:r>
              <a:rPr lang="en-US" altLang="zh-CN" sz="2400" kern="0" dirty="0">
                <a:solidFill>
                  <a:srgbClr val="000000"/>
                </a:solidFill>
                <a:latin typeface="+mn-lt"/>
                <a:ea typeface="仿宋" panose="02010609060101010101" pitchFamily="49" charset="-122"/>
              </a:rPr>
              <a:t>/</a:t>
            </a:r>
            <a:r>
              <a:rPr lang="en-US" altLang="zh-CN" sz="2400" i="1" kern="0" dirty="0">
                <a:solidFill>
                  <a:srgbClr val="000000"/>
                </a:solidFill>
                <a:latin typeface="+mn-lt"/>
                <a:ea typeface="仿宋" panose="02010609060101010101" pitchFamily="49" charset="-122"/>
              </a:rPr>
              <a:t>N</a:t>
            </a:r>
          </a:p>
          <a:p>
            <a:pPr>
              <a:spcBef>
                <a:spcPct val="20000"/>
              </a:spcBef>
              <a:defRPr/>
            </a:pPr>
            <a:endParaRPr lang="zh-CN" altLang="en-US" sz="2400" b="0" kern="0" dirty="0">
              <a:solidFill>
                <a:srgbClr val="000000"/>
              </a:solidFill>
              <a:latin typeface="+mn-lt"/>
              <a:ea typeface="仿宋"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D96A5D3-B3FF-405F-85F2-F4F8B63BFEFE}"/>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latin typeface="+mn-lt"/>
                <a:ea typeface="仿宋" panose="02010609060101010101" pitchFamily="49" charset="-122"/>
              </a:rPr>
              <a:t>8.3 </a:t>
            </a:r>
            <a:r>
              <a:rPr lang="zh-CN" altLang="en-US" sz="2800" b="1" dirty="0">
                <a:solidFill>
                  <a:srgbClr val="0000FF"/>
                </a:solidFill>
                <a:latin typeface="+mn-lt"/>
                <a:ea typeface="仿宋" panose="02010609060101010101" pitchFamily="49" charset="-122"/>
              </a:rPr>
              <a:t>噪声与干扰（</a:t>
            </a:r>
            <a:r>
              <a:rPr lang="zh-CN" altLang="en-US" sz="2800" b="1" dirty="0">
                <a:solidFill>
                  <a:srgbClr val="FF0000"/>
                </a:solidFill>
                <a:latin typeface="+mn-lt"/>
                <a:ea typeface="仿宋" panose="02010609060101010101" pitchFamily="49" charset="-122"/>
              </a:rPr>
              <a:t> </a:t>
            </a:r>
            <a:r>
              <a:rPr lang="en-US" altLang="zh-CN" sz="2800" b="1" dirty="0">
                <a:solidFill>
                  <a:srgbClr val="FF0000"/>
                </a:solidFill>
                <a:latin typeface="+mn-lt"/>
                <a:ea typeface="仿宋" panose="02010609060101010101" pitchFamily="49" charset="-122"/>
              </a:rPr>
              <a:t>P332  </a:t>
            </a:r>
            <a:r>
              <a:rPr lang="en-US" altLang="zh-CN" sz="2800" b="1" dirty="0">
                <a:solidFill>
                  <a:srgbClr val="0000FF"/>
                </a:solidFill>
                <a:latin typeface="+mn-lt"/>
                <a:ea typeface="仿宋" panose="02010609060101010101" pitchFamily="49" charset="-122"/>
              </a:rPr>
              <a:t>     P341</a:t>
            </a:r>
            <a:r>
              <a:rPr lang="zh-CN" altLang="en-US" sz="2800" b="1" dirty="0">
                <a:solidFill>
                  <a:srgbClr val="0000FF"/>
                </a:solidFill>
                <a:latin typeface="+mn-lt"/>
                <a:ea typeface="仿宋" panose="02010609060101010101" pitchFamily="49" charset="-122"/>
              </a:rPr>
              <a:t>）</a:t>
            </a:r>
          </a:p>
        </p:txBody>
      </p:sp>
      <p:sp>
        <p:nvSpPr>
          <p:cNvPr id="27651" name="Text Box 6">
            <a:extLst>
              <a:ext uri="{FF2B5EF4-FFF2-40B4-BE49-F238E27FC236}">
                <a16:creationId xmlns:a16="http://schemas.microsoft.com/office/drawing/2014/main" id="{26890752-DB13-4CFB-9607-0E6772432FFA}"/>
              </a:ext>
            </a:extLst>
          </p:cNvPr>
          <p:cNvSpPr txBox="1">
            <a:spLocks noChangeArrowheads="1"/>
          </p:cNvSpPr>
          <p:nvPr/>
        </p:nvSpPr>
        <p:spPr bwMode="auto">
          <a:xfrm>
            <a:off x="71438" y="500063"/>
            <a:ext cx="4786312" cy="509587"/>
          </a:xfrm>
          <a:prstGeom prst="rect">
            <a:avLst/>
          </a:prstGeom>
          <a:noFill/>
          <a:ln w="9525">
            <a:noFill/>
            <a:miter lim="800000"/>
            <a:headEnd/>
            <a:tailEnd/>
          </a:ln>
        </p:spPr>
        <p:txBody>
          <a:bodyPr lIns="90000" tIns="46800" rIns="90000" bIns="46800">
            <a:spAutoFit/>
          </a:bodyPr>
          <a:lstStyle/>
          <a:p>
            <a:pPr eaLnBrk="1" hangingPunct="1">
              <a:lnSpc>
                <a:spcPct val="125000"/>
              </a:lnSpc>
              <a:defRPr/>
            </a:pPr>
            <a:r>
              <a:rPr lang="en-US" altLang="zh-CN" sz="2400" dirty="0">
                <a:solidFill>
                  <a:srgbClr val="CC3300"/>
                </a:solidFill>
                <a:latin typeface="+mn-lt"/>
                <a:ea typeface="仿宋" panose="02010609060101010101" pitchFamily="49" charset="-122"/>
              </a:rPr>
              <a:t>4.</a:t>
            </a:r>
            <a:r>
              <a:rPr lang="zh-CN" altLang="en-US" sz="2400" dirty="0">
                <a:solidFill>
                  <a:srgbClr val="CC3300"/>
                </a:solidFill>
                <a:latin typeface="+mn-lt"/>
                <a:ea typeface="仿宋" panose="02010609060101010101" pitchFamily="49" charset="-122"/>
              </a:rPr>
              <a:t>外部干扰的来源及其抑制</a:t>
            </a:r>
            <a:endParaRPr lang="en-US" altLang="zh-CN" sz="2000" dirty="0">
              <a:solidFill>
                <a:srgbClr val="CC3300"/>
              </a:solidFill>
              <a:latin typeface="+mn-lt"/>
              <a:ea typeface="仿宋" panose="02010609060101010101" pitchFamily="49" charset="-122"/>
            </a:endParaRPr>
          </a:p>
        </p:txBody>
      </p:sp>
      <p:sp>
        <p:nvSpPr>
          <p:cNvPr id="27652" name="Text Box 5">
            <a:extLst>
              <a:ext uri="{FF2B5EF4-FFF2-40B4-BE49-F238E27FC236}">
                <a16:creationId xmlns:a16="http://schemas.microsoft.com/office/drawing/2014/main" id="{C14B8B14-6B74-4121-B574-A83439B4DF9B}"/>
              </a:ext>
            </a:extLst>
          </p:cNvPr>
          <p:cNvSpPr txBox="1">
            <a:spLocks noChangeArrowheads="1"/>
          </p:cNvSpPr>
          <p:nvPr/>
        </p:nvSpPr>
        <p:spPr bwMode="auto">
          <a:xfrm>
            <a:off x="71438" y="3857625"/>
            <a:ext cx="9001125" cy="2898775"/>
          </a:xfrm>
          <a:prstGeom prst="rect">
            <a:avLst/>
          </a:prstGeom>
          <a:noFill/>
          <a:ln w="9525">
            <a:noFill/>
            <a:miter lim="800000"/>
            <a:headEnd/>
            <a:tailEnd/>
          </a:ln>
        </p:spPr>
        <p:txBody>
          <a:bodyPr lIns="90000" tIns="46800" rIns="90000" bIns="46800">
            <a:spAutoFit/>
          </a:bodyPr>
          <a:lstStyle/>
          <a:p>
            <a:pPr eaLnBrk="1" hangingPunct="1">
              <a:lnSpc>
                <a:spcPct val="115000"/>
              </a:lnSpc>
              <a:spcBef>
                <a:spcPct val="50000"/>
              </a:spcBef>
              <a:defRPr/>
            </a:pPr>
            <a:r>
              <a:rPr lang="en-US" altLang="zh-CN" sz="2000" dirty="0">
                <a:solidFill>
                  <a:srgbClr val="CC3300"/>
                </a:solidFill>
                <a:latin typeface="+mn-lt"/>
                <a:ea typeface="仿宋" panose="02010609060101010101" pitchFamily="49" charset="-122"/>
              </a:rPr>
              <a:t>2</a:t>
            </a:r>
            <a:r>
              <a:rPr lang="zh-CN" altLang="en-US" sz="2000" dirty="0">
                <a:solidFill>
                  <a:srgbClr val="CC3300"/>
                </a:solidFill>
                <a:latin typeface="+mn-lt"/>
                <a:ea typeface="仿宋" panose="02010609060101010101" pitchFamily="49" charset="-122"/>
              </a:rPr>
              <a:t>）工业干扰</a:t>
            </a:r>
            <a:endParaRPr lang="en-US" altLang="zh-CN" sz="2000" dirty="0">
              <a:solidFill>
                <a:srgbClr val="CC3300"/>
              </a:solidFill>
              <a:latin typeface="+mn-lt"/>
              <a:ea typeface="仿宋" panose="02010609060101010101" pitchFamily="49" charset="-122"/>
            </a:endParaRPr>
          </a:p>
          <a:p>
            <a:pPr indent="450850" eaLnBrk="1" hangingPunct="1">
              <a:lnSpc>
                <a:spcPct val="115000"/>
              </a:lnSpc>
              <a:defRPr/>
            </a:pPr>
            <a:r>
              <a:rPr lang="zh-CN" altLang="en-US" sz="2000" dirty="0">
                <a:solidFill>
                  <a:srgbClr val="660066"/>
                </a:solidFill>
                <a:latin typeface="+mn-lt"/>
                <a:ea typeface="仿宋" panose="02010609060101010101" pitchFamily="49" charset="-122"/>
              </a:rPr>
              <a:t>工业电气设备发生了电流电压剧烈变化产生的电磁波辐射。例如：高频电气装置、电动机、电焊、油机点火、电气开关所产生的火花。这种直接辐射的工业干扰干扰功率很小，只有在</a:t>
            </a:r>
            <a:r>
              <a:rPr lang="en-US" altLang="zh-CN" sz="2000" dirty="0">
                <a:solidFill>
                  <a:srgbClr val="660066"/>
                </a:solidFill>
                <a:latin typeface="+mn-lt"/>
                <a:ea typeface="仿宋" panose="02010609060101010101" pitchFamily="49" charset="-122"/>
              </a:rPr>
              <a:t>200</a:t>
            </a:r>
            <a:r>
              <a:rPr lang="zh-CN" altLang="en-US" sz="2000" dirty="0">
                <a:solidFill>
                  <a:srgbClr val="660066"/>
                </a:solidFill>
                <a:latin typeface="+mn-lt"/>
                <a:ea typeface="仿宋" panose="02010609060101010101" pitchFamily="49" charset="-122"/>
              </a:rPr>
              <a:t>～</a:t>
            </a:r>
            <a:r>
              <a:rPr lang="en-US" altLang="zh-CN" sz="2000" dirty="0">
                <a:solidFill>
                  <a:srgbClr val="660066"/>
                </a:solidFill>
                <a:latin typeface="+mn-lt"/>
                <a:ea typeface="仿宋" panose="02010609060101010101" pitchFamily="49" charset="-122"/>
              </a:rPr>
              <a:t>400</a:t>
            </a:r>
            <a:r>
              <a:rPr lang="zh-CN" altLang="en-US" sz="2000" dirty="0">
                <a:solidFill>
                  <a:srgbClr val="660066"/>
                </a:solidFill>
                <a:latin typeface="+mn-lt"/>
                <a:ea typeface="仿宋" panose="02010609060101010101" pitchFamily="49" charset="-122"/>
              </a:rPr>
              <a:t>米以内，才有明显的影响。</a:t>
            </a:r>
          </a:p>
          <a:p>
            <a:pPr indent="450850" eaLnBrk="1" hangingPunct="1">
              <a:lnSpc>
                <a:spcPct val="115000"/>
              </a:lnSpc>
              <a:defRPr/>
            </a:pPr>
            <a:r>
              <a:rPr lang="zh-CN" altLang="en-US" sz="2000" dirty="0">
                <a:solidFill>
                  <a:srgbClr val="660066"/>
                </a:solidFill>
                <a:latin typeface="+mn-lt"/>
                <a:ea typeface="仿宋" panose="02010609060101010101" pitchFamily="49" charset="-122"/>
              </a:rPr>
              <a:t>工业干扰还可以通过电力网传播，一般是</a:t>
            </a:r>
            <a:r>
              <a:rPr lang="en-US" altLang="zh-CN" sz="2000" dirty="0">
                <a:solidFill>
                  <a:srgbClr val="660066"/>
                </a:solidFill>
                <a:latin typeface="+mn-lt"/>
                <a:ea typeface="仿宋" panose="02010609060101010101" pitchFamily="49" charset="-122"/>
              </a:rPr>
              <a:t>5</a:t>
            </a:r>
            <a:r>
              <a:rPr lang="zh-CN" altLang="en-US" sz="2000" dirty="0">
                <a:solidFill>
                  <a:srgbClr val="660066"/>
                </a:solidFill>
                <a:latin typeface="+mn-lt"/>
                <a:ea typeface="仿宋" panose="02010609060101010101" pitchFamily="49" charset="-122"/>
              </a:rPr>
              <a:t>～</a:t>
            </a:r>
            <a:r>
              <a:rPr lang="en-US" altLang="zh-CN" sz="2000" dirty="0">
                <a:solidFill>
                  <a:srgbClr val="660066"/>
                </a:solidFill>
                <a:latin typeface="+mn-lt"/>
                <a:ea typeface="仿宋" panose="02010609060101010101" pitchFamily="49" charset="-122"/>
              </a:rPr>
              <a:t>10</a:t>
            </a:r>
            <a:r>
              <a:rPr lang="zh-CN" altLang="en-US" sz="2000" dirty="0">
                <a:solidFill>
                  <a:srgbClr val="660066"/>
                </a:solidFill>
                <a:latin typeface="+mn-lt"/>
                <a:ea typeface="仿宋" panose="02010609060101010101" pitchFamily="49" charset="-122"/>
              </a:rPr>
              <a:t>千米，通过电力线与接收天线的分布电容耦合进入接收机，或经电源串入接收机。</a:t>
            </a:r>
          </a:p>
          <a:p>
            <a:pPr indent="450850" eaLnBrk="1" hangingPunct="1">
              <a:lnSpc>
                <a:spcPct val="115000"/>
              </a:lnSpc>
              <a:defRPr/>
            </a:pPr>
            <a:r>
              <a:rPr lang="zh-CN" altLang="en-US" sz="2000" dirty="0">
                <a:solidFill>
                  <a:srgbClr val="660066"/>
                </a:solidFill>
                <a:latin typeface="+mn-lt"/>
                <a:ea typeface="仿宋" panose="02010609060101010101" pitchFamily="49" charset="-122"/>
              </a:rPr>
              <a:t>工业干扰大多数是脉冲干扰，频率范围一般较低，主要在</a:t>
            </a:r>
            <a:r>
              <a:rPr lang="en-US" altLang="zh-CN" sz="2000" dirty="0">
                <a:solidFill>
                  <a:srgbClr val="660066"/>
                </a:solidFill>
                <a:latin typeface="+mn-lt"/>
                <a:ea typeface="仿宋" panose="02010609060101010101" pitchFamily="49" charset="-122"/>
              </a:rPr>
              <a:t>3</a:t>
            </a:r>
            <a:r>
              <a:rPr lang="zh-CN" altLang="en-US" sz="2000" dirty="0">
                <a:solidFill>
                  <a:srgbClr val="660066"/>
                </a:solidFill>
                <a:latin typeface="+mn-lt"/>
                <a:ea typeface="仿宋" panose="02010609060101010101" pitchFamily="49" charset="-122"/>
              </a:rPr>
              <a:t>米以下的接收机的影响大，</a:t>
            </a:r>
            <a:r>
              <a:rPr lang="en-US" altLang="zh-CN" sz="2000" dirty="0">
                <a:solidFill>
                  <a:srgbClr val="660066"/>
                </a:solidFill>
                <a:latin typeface="+mn-lt"/>
                <a:ea typeface="仿宋" panose="02010609060101010101" pitchFamily="49" charset="-122"/>
              </a:rPr>
              <a:t>30</a:t>
            </a:r>
            <a:r>
              <a:rPr lang="zh-CN" altLang="en-US" sz="2000" dirty="0">
                <a:solidFill>
                  <a:srgbClr val="660066"/>
                </a:solidFill>
                <a:latin typeface="+mn-lt"/>
                <a:ea typeface="仿宋" panose="02010609060101010101" pitchFamily="49" charset="-122"/>
              </a:rPr>
              <a:t>米以上的接收机不考虑。</a:t>
            </a:r>
          </a:p>
        </p:txBody>
      </p:sp>
      <p:sp>
        <p:nvSpPr>
          <p:cNvPr id="27653" name="Text Box 6">
            <a:extLst>
              <a:ext uri="{FF2B5EF4-FFF2-40B4-BE49-F238E27FC236}">
                <a16:creationId xmlns:a16="http://schemas.microsoft.com/office/drawing/2014/main" id="{C57E0B54-8BEA-4F3B-BB90-E1D1C7042D6D}"/>
              </a:ext>
            </a:extLst>
          </p:cNvPr>
          <p:cNvSpPr txBox="1">
            <a:spLocks noChangeArrowheads="1"/>
          </p:cNvSpPr>
          <p:nvPr/>
        </p:nvSpPr>
        <p:spPr bwMode="auto">
          <a:xfrm>
            <a:off x="71438" y="857250"/>
            <a:ext cx="9001125" cy="3171825"/>
          </a:xfrm>
          <a:prstGeom prst="rect">
            <a:avLst/>
          </a:prstGeom>
          <a:noFill/>
          <a:ln w="9525">
            <a:noFill/>
            <a:miter lim="800000"/>
            <a:headEnd/>
            <a:tailEnd/>
          </a:ln>
        </p:spPr>
        <p:txBody>
          <a:bodyPr lIns="90000" tIns="46800" rIns="90000" bIns="46800">
            <a:spAutoFit/>
          </a:bodyPr>
          <a:lstStyle/>
          <a:p>
            <a:pPr eaLnBrk="1" hangingPunct="1">
              <a:lnSpc>
                <a:spcPct val="125000"/>
              </a:lnSpc>
              <a:defRPr/>
            </a:pPr>
            <a:r>
              <a:rPr lang="en-US" altLang="zh-CN" sz="2000" dirty="0">
                <a:solidFill>
                  <a:srgbClr val="CC3300"/>
                </a:solidFill>
                <a:latin typeface="+mn-lt"/>
                <a:ea typeface="仿宋" panose="02010609060101010101" pitchFamily="49" charset="-122"/>
              </a:rPr>
              <a:t>1</a:t>
            </a:r>
            <a:r>
              <a:rPr lang="zh-CN" altLang="en-US" sz="2000" dirty="0">
                <a:solidFill>
                  <a:srgbClr val="CC3300"/>
                </a:solidFill>
                <a:latin typeface="+mn-lt"/>
                <a:ea typeface="仿宋" panose="02010609060101010101" pitchFamily="49" charset="-122"/>
              </a:rPr>
              <a:t>）天电干扰</a:t>
            </a:r>
            <a:endParaRPr lang="en-US" altLang="zh-CN" sz="2000" dirty="0">
              <a:solidFill>
                <a:srgbClr val="CC3300"/>
              </a:solidFill>
              <a:latin typeface="+mn-lt"/>
              <a:ea typeface="仿宋" panose="02010609060101010101" pitchFamily="49" charset="-122"/>
            </a:endParaRPr>
          </a:p>
          <a:p>
            <a:pPr indent="534988" eaLnBrk="1" hangingPunct="1">
              <a:lnSpc>
                <a:spcPct val="125000"/>
              </a:lnSpc>
              <a:defRPr/>
            </a:pPr>
            <a:r>
              <a:rPr lang="zh-CN" altLang="en-US" sz="2000" dirty="0">
                <a:solidFill>
                  <a:srgbClr val="003300"/>
                </a:solidFill>
                <a:latin typeface="+mn-lt"/>
                <a:ea typeface="仿宋" panose="02010609060101010101" pitchFamily="49" charset="-122"/>
              </a:rPr>
              <a:t>雷电效应、带电的水滴、灰尘的运动、大气层、电离层电离程度引起的辐射、带电粒子与天线接触引起。地球上平均每秒钟可发生</a:t>
            </a:r>
            <a:r>
              <a:rPr lang="en-US" altLang="zh-CN" sz="2000" dirty="0">
                <a:solidFill>
                  <a:srgbClr val="003300"/>
                </a:solidFill>
                <a:latin typeface="+mn-lt"/>
                <a:ea typeface="仿宋" panose="02010609060101010101" pitchFamily="49" charset="-122"/>
              </a:rPr>
              <a:t>100</a:t>
            </a:r>
            <a:r>
              <a:rPr lang="zh-CN" altLang="en-US" sz="2000" dirty="0">
                <a:solidFill>
                  <a:srgbClr val="003300"/>
                </a:solidFill>
                <a:latin typeface="+mn-lt"/>
                <a:ea typeface="仿宋" panose="02010609060101010101" pitchFamily="49" charset="-122"/>
              </a:rPr>
              <a:t>次左右的空中闪电，传得很远，几千千米外接收机都可以接收。</a:t>
            </a:r>
            <a:endParaRPr lang="en-US" altLang="zh-CN" sz="2000" dirty="0">
              <a:solidFill>
                <a:srgbClr val="003300"/>
              </a:solidFill>
              <a:latin typeface="+mn-lt"/>
              <a:ea typeface="仿宋" panose="02010609060101010101" pitchFamily="49" charset="-122"/>
            </a:endParaRPr>
          </a:p>
          <a:p>
            <a:pPr indent="534988" eaLnBrk="1" hangingPunct="1">
              <a:lnSpc>
                <a:spcPct val="125000"/>
              </a:lnSpc>
              <a:defRPr/>
            </a:pPr>
            <a:r>
              <a:rPr lang="zh-CN" altLang="en-US" sz="2000" dirty="0">
                <a:solidFill>
                  <a:srgbClr val="003300"/>
                </a:solidFill>
                <a:latin typeface="+mn-lt"/>
                <a:ea typeface="仿宋" panose="02010609060101010101" pitchFamily="49" charset="-122"/>
              </a:rPr>
              <a:t>天电干扰的电平与接收机所处的位置有关。因为最强的雷电是发生在赤道和亚热带地区，因此接收机越远离赤道，干扰电平越小。在多数情况下，陆地内部的干扰高于沿海的干扰电平，海拔高，干扰电平增加。另外，夏天和冬天干扰电平高的多，白天和晚上也不相同。   </a:t>
            </a:r>
            <a:endParaRPr lang="en-US" altLang="zh-CN" sz="2000" dirty="0">
              <a:solidFill>
                <a:srgbClr val="003300"/>
              </a:solidFill>
              <a:latin typeface="+mn-lt"/>
              <a:ea typeface="仿宋"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C6B959-BB40-47EA-8274-545A6CE66C71}"/>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latin typeface="+mn-lt"/>
                <a:ea typeface="仿宋" panose="02010609060101010101" pitchFamily="49" charset="-122"/>
              </a:rPr>
              <a:t>8.3 </a:t>
            </a:r>
            <a:r>
              <a:rPr lang="zh-CN" altLang="en-US" sz="2800" b="1" dirty="0">
                <a:solidFill>
                  <a:srgbClr val="0000FF"/>
                </a:solidFill>
                <a:latin typeface="+mn-lt"/>
                <a:ea typeface="仿宋" panose="02010609060101010101" pitchFamily="49" charset="-122"/>
              </a:rPr>
              <a:t>噪声与干扰（</a:t>
            </a:r>
            <a:r>
              <a:rPr lang="zh-CN" altLang="en-US" sz="2800" b="1" dirty="0">
                <a:solidFill>
                  <a:srgbClr val="FF0000"/>
                </a:solidFill>
                <a:latin typeface="+mn-lt"/>
                <a:ea typeface="仿宋" panose="02010609060101010101" pitchFamily="49" charset="-122"/>
              </a:rPr>
              <a:t> </a:t>
            </a:r>
            <a:r>
              <a:rPr lang="en-US" altLang="zh-CN" sz="2800" b="1" dirty="0">
                <a:solidFill>
                  <a:srgbClr val="FF0000"/>
                </a:solidFill>
                <a:latin typeface="+mn-lt"/>
                <a:ea typeface="仿宋" panose="02010609060101010101" pitchFamily="49" charset="-122"/>
              </a:rPr>
              <a:t>P332  </a:t>
            </a:r>
            <a:r>
              <a:rPr lang="en-US" altLang="zh-CN" sz="2800" b="1" dirty="0">
                <a:solidFill>
                  <a:srgbClr val="0000FF"/>
                </a:solidFill>
                <a:latin typeface="+mn-lt"/>
                <a:ea typeface="仿宋" panose="02010609060101010101" pitchFamily="49" charset="-122"/>
              </a:rPr>
              <a:t>     P341</a:t>
            </a:r>
            <a:r>
              <a:rPr lang="zh-CN" altLang="en-US" sz="2800" b="1" dirty="0">
                <a:solidFill>
                  <a:srgbClr val="0000FF"/>
                </a:solidFill>
                <a:latin typeface="+mn-lt"/>
                <a:ea typeface="仿宋" panose="02010609060101010101" pitchFamily="49" charset="-122"/>
              </a:rPr>
              <a:t>）</a:t>
            </a:r>
            <a:endParaRPr lang="zh-CN" altLang="en-US" sz="2800" b="1" dirty="0">
              <a:solidFill>
                <a:srgbClr val="FFFF00"/>
              </a:solidFill>
              <a:latin typeface="+mn-lt"/>
              <a:ea typeface="仿宋" panose="02010609060101010101" pitchFamily="49" charset="-122"/>
            </a:endParaRPr>
          </a:p>
        </p:txBody>
      </p:sp>
      <p:sp>
        <p:nvSpPr>
          <p:cNvPr id="24579" name="Text Box 4">
            <a:extLst>
              <a:ext uri="{FF2B5EF4-FFF2-40B4-BE49-F238E27FC236}">
                <a16:creationId xmlns:a16="http://schemas.microsoft.com/office/drawing/2014/main" id="{AFD011E2-ED5F-4EB9-9B40-C9E70F46BD47}"/>
              </a:ext>
            </a:extLst>
          </p:cNvPr>
          <p:cNvSpPr txBox="1">
            <a:spLocks noChangeArrowheads="1"/>
          </p:cNvSpPr>
          <p:nvPr/>
        </p:nvSpPr>
        <p:spPr bwMode="auto">
          <a:xfrm>
            <a:off x="0" y="452438"/>
            <a:ext cx="9001125" cy="205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en-US" altLang="zh-CN" sz="2400" dirty="0">
                <a:solidFill>
                  <a:srgbClr val="CC3300"/>
                </a:solidFill>
                <a:latin typeface="+mn-lt"/>
                <a:ea typeface="仿宋" panose="02010609060101010101" pitchFamily="49" charset="-122"/>
              </a:rPr>
              <a:t> 3</a:t>
            </a:r>
            <a:r>
              <a:rPr lang="zh-CN" altLang="en-US" sz="2400" dirty="0">
                <a:solidFill>
                  <a:srgbClr val="CC3300"/>
                </a:solidFill>
                <a:latin typeface="+mn-lt"/>
                <a:ea typeface="仿宋" panose="02010609060101010101" pitchFamily="49" charset="-122"/>
              </a:rPr>
              <a:t>）宇宙干扰</a:t>
            </a:r>
            <a:endParaRPr lang="en-US" altLang="zh-CN" sz="2400" dirty="0">
              <a:solidFill>
                <a:srgbClr val="CC3300"/>
              </a:solidFill>
              <a:latin typeface="+mn-lt"/>
              <a:ea typeface="仿宋" panose="02010609060101010101" pitchFamily="49" charset="-122"/>
            </a:endParaRPr>
          </a:p>
          <a:p>
            <a:pPr eaLnBrk="1" hangingPunct="1">
              <a:lnSpc>
                <a:spcPct val="125000"/>
              </a:lnSpc>
              <a:spcBef>
                <a:spcPct val="0"/>
              </a:spcBef>
              <a:buFontTx/>
              <a:buNone/>
            </a:pPr>
            <a:r>
              <a:rPr lang="zh-CN" altLang="en-US" sz="2000" dirty="0">
                <a:solidFill>
                  <a:srgbClr val="660066"/>
                </a:solidFill>
                <a:latin typeface="+mn-lt"/>
                <a:ea typeface="仿宋" panose="02010609060101010101" pitchFamily="49" charset="-122"/>
              </a:rPr>
              <a:t>        指大气层之外各天体辐射的电磁波对接收机形成的干扰，属于起伏性质，又称宇宙噪声。</a:t>
            </a:r>
          </a:p>
          <a:p>
            <a:pPr eaLnBrk="1" hangingPunct="1">
              <a:lnSpc>
                <a:spcPct val="125000"/>
              </a:lnSpc>
              <a:spcBef>
                <a:spcPct val="0"/>
              </a:spcBef>
              <a:buFontTx/>
              <a:buNone/>
            </a:pPr>
            <a:r>
              <a:rPr lang="zh-CN" altLang="en-US" sz="2000" dirty="0">
                <a:solidFill>
                  <a:srgbClr val="660066"/>
                </a:solidFill>
                <a:latin typeface="+mn-lt"/>
                <a:ea typeface="仿宋" panose="02010609060101010101" pitchFamily="49" charset="-122"/>
              </a:rPr>
              <a:t>        干扰强度随时间和季节变化，随频率变化而急剧变化，在</a:t>
            </a:r>
            <a:r>
              <a:rPr lang="en-US" altLang="zh-CN" sz="2000" dirty="0">
                <a:solidFill>
                  <a:srgbClr val="660066"/>
                </a:solidFill>
                <a:latin typeface="+mn-lt"/>
                <a:ea typeface="仿宋" panose="02010609060101010101" pitchFamily="49" charset="-122"/>
              </a:rPr>
              <a:t>18</a:t>
            </a:r>
            <a:r>
              <a:rPr lang="zh-CN" altLang="en-US" sz="2000" dirty="0">
                <a:solidFill>
                  <a:srgbClr val="660066"/>
                </a:solidFill>
                <a:latin typeface="+mn-lt"/>
                <a:ea typeface="仿宋" panose="02010609060101010101" pitchFamily="49" charset="-122"/>
              </a:rPr>
              <a:t>～</a:t>
            </a:r>
            <a:r>
              <a:rPr lang="en-US" altLang="zh-CN" sz="2000" dirty="0">
                <a:solidFill>
                  <a:srgbClr val="660066"/>
                </a:solidFill>
                <a:latin typeface="+mn-lt"/>
                <a:ea typeface="仿宋" panose="02010609060101010101" pitchFamily="49" charset="-122"/>
              </a:rPr>
              <a:t>300</a:t>
            </a:r>
            <a:r>
              <a:rPr lang="zh-CN" altLang="en-US" sz="2000" dirty="0">
                <a:solidFill>
                  <a:srgbClr val="660066"/>
                </a:solidFill>
                <a:latin typeface="+mn-lt"/>
                <a:ea typeface="仿宋" panose="02010609060101010101" pitchFamily="49" charset="-122"/>
              </a:rPr>
              <a:t>米的范围内，干扰强度与频率的三次方成反比。一般在</a:t>
            </a:r>
            <a:r>
              <a:rPr lang="en-US" altLang="zh-CN" sz="2000" dirty="0">
                <a:solidFill>
                  <a:srgbClr val="660066"/>
                </a:solidFill>
                <a:latin typeface="+mn-lt"/>
                <a:ea typeface="仿宋" panose="02010609060101010101" pitchFamily="49" charset="-122"/>
              </a:rPr>
              <a:t>300</a:t>
            </a:r>
            <a:r>
              <a:rPr lang="zh-CN" altLang="en-US" sz="2000" dirty="0">
                <a:solidFill>
                  <a:srgbClr val="660066"/>
                </a:solidFill>
                <a:latin typeface="+mn-lt"/>
                <a:ea typeface="仿宋" panose="02010609060101010101" pitchFamily="49" charset="-122"/>
              </a:rPr>
              <a:t>米以下时才考虑它的影响。</a:t>
            </a:r>
          </a:p>
        </p:txBody>
      </p:sp>
      <p:sp>
        <p:nvSpPr>
          <p:cNvPr id="5" name="Text Box 4">
            <a:extLst>
              <a:ext uri="{FF2B5EF4-FFF2-40B4-BE49-F238E27FC236}">
                <a16:creationId xmlns:a16="http://schemas.microsoft.com/office/drawing/2014/main" id="{0D122E89-FCC2-4608-8112-A6BF2E4D635B}"/>
              </a:ext>
            </a:extLst>
          </p:cNvPr>
          <p:cNvSpPr txBox="1">
            <a:spLocks noChangeArrowheads="1"/>
          </p:cNvSpPr>
          <p:nvPr/>
        </p:nvSpPr>
        <p:spPr bwMode="auto">
          <a:xfrm>
            <a:off x="71438" y="2378075"/>
            <a:ext cx="9001125" cy="2479675"/>
          </a:xfrm>
          <a:prstGeom prst="rect">
            <a:avLst/>
          </a:prstGeom>
          <a:noFill/>
          <a:ln w="9525">
            <a:noFill/>
            <a:miter lim="800000"/>
            <a:headEnd/>
            <a:tailEnd/>
          </a:ln>
          <a:effectLst/>
        </p:spPr>
        <p:txBody>
          <a:bodyPr lIns="90000" tIns="46800" rIns="90000" bIns="46800">
            <a:spAutoFit/>
          </a:bodyPr>
          <a:lstStyle/>
          <a:p>
            <a:pPr eaLnBrk="1" hangingPunct="1">
              <a:lnSpc>
                <a:spcPct val="125000"/>
              </a:lnSpc>
              <a:defRPr/>
            </a:pPr>
            <a:r>
              <a:rPr lang="en-US" altLang="zh-CN" sz="2400" dirty="0">
                <a:solidFill>
                  <a:srgbClr val="CC3300"/>
                </a:solidFill>
                <a:latin typeface="+mn-lt"/>
                <a:ea typeface="仿宋" panose="02010609060101010101" pitchFamily="49" charset="-122"/>
              </a:rPr>
              <a:t>4</a:t>
            </a:r>
            <a:r>
              <a:rPr lang="zh-CN" altLang="en-US" sz="2400" dirty="0">
                <a:solidFill>
                  <a:srgbClr val="CC3300"/>
                </a:solidFill>
                <a:latin typeface="+mn-lt"/>
                <a:ea typeface="仿宋" panose="02010609060101010101" pitchFamily="49" charset="-122"/>
              </a:rPr>
              <a:t>）防止天电和工业干扰的方法</a:t>
            </a:r>
          </a:p>
          <a:p>
            <a:pPr eaLnBrk="1" hangingPunct="1">
              <a:lnSpc>
                <a:spcPct val="125000"/>
              </a:lnSpc>
              <a:defRPr/>
            </a:pPr>
            <a:r>
              <a:rPr lang="zh-CN" altLang="en-US" sz="2000" dirty="0">
                <a:solidFill>
                  <a:srgbClr val="660066"/>
                </a:solidFill>
                <a:latin typeface="+mn-lt"/>
                <a:ea typeface="仿宋" panose="02010609060101010101" pitchFamily="49" charset="-122"/>
              </a:rPr>
              <a:t>        ①从使用上考虑：选择较高的通信频率；选择合适的接收地点；选择合适的工作频率，例如白天和夜晚用不同的工作频率；采用定向天线，以减小通信方向以外的干扰。</a:t>
            </a:r>
          </a:p>
          <a:p>
            <a:pPr eaLnBrk="1" hangingPunct="1">
              <a:lnSpc>
                <a:spcPct val="125000"/>
              </a:lnSpc>
              <a:defRPr/>
            </a:pPr>
            <a:r>
              <a:rPr lang="zh-CN" altLang="en-US" sz="2000" dirty="0">
                <a:solidFill>
                  <a:srgbClr val="660066"/>
                </a:solidFill>
                <a:latin typeface="+mn-lt"/>
                <a:ea typeface="仿宋" panose="02010609060101010101" pitchFamily="49" charset="-122"/>
              </a:rPr>
              <a:t>        ②从设计上考虑：选择抗干扰好的调制方法；采用各种抗干扰电路；选择允许的最小带宽。</a:t>
            </a:r>
            <a:endParaRPr lang="en-US" altLang="zh-CN" sz="2400" dirty="0">
              <a:solidFill>
                <a:srgbClr val="660066"/>
              </a:solidFill>
              <a:latin typeface="+mn-lt"/>
              <a:ea typeface="仿宋" panose="02010609060101010101" pitchFamily="49" charset="-122"/>
            </a:endParaRPr>
          </a:p>
        </p:txBody>
      </p:sp>
      <p:sp>
        <p:nvSpPr>
          <p:cNvPr id="24581" name="Text Box 6">
            <a:extLst>
              <a:ext uri="{FF2B5EF4-FFF2-40B4-BE49-F238E27FC236}">
                <a16:creationId xmlns:a16="http://schemas.microsoft.com/office/drawing/2014/main" id="{0F421168-F6BA-4A95-BB50-2B84E34447A9}"/>
              </a:ext>
            </a:extLst>
          </p:cNvPr>
          <p:cNvSpPr txBox="1">
            <a:spLocks noChangeArrowheads="1"/>
          </p:cNvSpPr>
          <p:nvPr/>
        </p:nvSpPr>
        <p:spPr bwMode="auto">
          <a:xfrm>
            <a:off x="71438" y="4667250"/>
            <a:ext cx="8929687" cy="205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en-US" altLang="zh-CN" sz="2400" dirty="0">
                <a:solidFill>
                  <a:srgbClr val="CC3300"/>
                </a:solidFill>
                <a:latin typeface="+mn-lt"/>
                <a:ea typeface="仿宋" panose="02010609060101010101" pitchFamily="49" charset="-122"/>
              </a:rPr>
              <a:t>5</a:t>
            </a:r>
            <a:r>
              <a:rPr lang="zh-CN" altLang="en-US" sz="2400" dirty="0">
                <a:solidFill>
                  <a:srgbClr val="CC3300"/>
                </a:solidFill>
                <a:latin typeface="+mn-lt"/>
                <a:ea typeface="仿宋" panose="02010609060101010101" pitchFamily="49" charset="-122"/>
              </a:rPr>
              <a:t>）电台干扰</a:t>
            </a:r>
            <a:endParaRPr lang="en-US" altLang="zh-CN" sz="2400" dirty="0">
              <a:solidFill>
                <a:srgbClr val="CC3300"/>
              </a:solidFill>
              <a:latin typeface="+mn-lt"/>
              <a:ea typeface="仿宋" panose="02010609060101010101" pitchFamily="49" charset="-122"/>
            </a:endParaRPr>
          </a:p>
          <a:p>
            <a:pPr eaLnBrk="1" hangingPunct="1">
              <a:lnSpc>
                <a:spcPct val="125000"/>
              </a:lnSpc>
              <a:spcBef>
                <a:spcPct val="0"/>
              </a:spcBef>
              <a:buFontTx/>
              <a:buNone/>
            </a:pPr>
            <a:r>
              <a:rPr lang="zh-CN" altLang="en-US" sz="2000" dirty="0">
                <a:solidFill>
                  <a:srgbClr val="660066"/>
                </a:solidFill>
                <a:latin typeface="+mn-lt"/>
                <a:ea typeface="仿宋" panose="02010609060101010101" pitchFamily="49" charset="-122"/>
              </a:rPr>
              <a:t>       其他无线电台的干扰，电子对抗中为破坏对方通信而专门设置的干扰机的信号。电台干扰是周期性干扰，具有一定方向性且干扰频率稳定，因此可采用定向天线和改换工作频率来避开这种干扰。</a:t>
            </a:r>
          </a:p>
          <a:p>
            <a:pPr eaLnBrk="1" hangingPunct="1">
              <a:lnSpc>
                <a:spcPct val="125000"/>
              </a:lnSpc>
              <a:spcBef>
                <a:spcPct val="0"/>
              </a:spcBef>
              <a:buFontTx/>
              <a:buNone/>
            </a:pPr>
            <a:r>
              <a:rPr lang="zh-CN" altLang="en-US" sz="2000" dirty="0">
                <a:solidFill>
                  <a:srgbClr val="660066"/>
                </a:solidFill>
                <a:latin typeface="+mn-lt"/>
                <a:ea typeface="仿宋" panose="02010609060101010101" pitchFamily="49" charset="-122"/>
              </a:rPr>
              <a:t>        超外差机的干扰：邻频、中频、镜频、组合、交调、互调，均已介绍过。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6704D2-8E87-4F43-946E-06D8E0C1085C}"/>
              </a:ext>
            </a:extLst>
          </p:cNvPr>
          <p:cNvSpPr>
            <a:spLocks noGrp="1" noChangeArrowheads="1"/>
          </p:cNvSpPr>
          <p:nvPr>
            <p:ph type="title" idx="4294967295"/>
          </p:nvPr>
        </p:nvSpPr>
        <p:spPr>
          <a:xfrm>
            <a:off x="323851" y="214313"/>
            <a:ext cx="7128470" cy="785812"/>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a:t>
            </a:r>
            <a:r>
              <a:rPr lang="en-US" altLang="zh-CN" sz="2800" b="1" dirty="0">
                <a:solidFill>
                  <a:srgbClr val="0000FF"/>
                </a:solidFill>
                <a:ea typeface="仿宋_GB2312" panose="02010609030101010101" pitchFamily="49" charset="-122"/>
              </a:rPr>
              <a:t>(transmitter)</a:t>
            </a:r>
            <a:r>
              <a:rPr lang="zh-CN" altLang="en-US" sz="2800" b="1" dirty="0">
                <a:solidFill>
                  <a:srgbClr val="0000FF"/>
                </a:solidFill>
                <a:ea typeface="仿宋_GB2312" panose="02010609030101010101" pitchFamily="49" charset="-122"/>
              </a:rPr>
              <a:t>的主要技术指标  </a:t>
            </a:r>
            <a:br>
              <a:rPr lang="en-US" altLang="zh-CN" sz="2800" b="1" dirty="0">
                <a:solidFill>
                  <a:srgbClr val="0000FF"/>
                </a:solidFill>
                <a:ea typeface="仿宋_GB2312" panose="02010609030101010101" pitchFamily="49" charset="-122"/>
              </a:rPr>
            </a:br>
            <a:r>
              <a:rPr lang="zh-CN" altLang="en-US" sz="2800" b="1" dirty="0">
                <a:solidFill>
                  <a:srgbClr val="0000FF"/>
                </a:solidFill>
                <a:ea typeface="仿宋_GB2312" panose="02010609030101010101" pitchFamily="49" charset="-122"/>
              </a:rPr>
              <a:t>（</a:t>
            </a:r>
            <a:r>
              <a:rPr lang="zh-CN" altLang="en-US" sz="2800" b="1" dirty="0">
                <a:solidFill>
                  <a:srgbClr val="FF0000"/>
                </a:solidFill>
                <a:ea typeface="仿宋_GB2312" panose="02010609030101010101" pitchFamily="49" charset="-122"/>
              </a:rPr>
              <a:t>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5" name="Text Box 4">
            <a:extLst>
              <a:ext uri="{FF2B5EF4-FFF2-40B4-BE49-F238E27FC236}">
                <a16:creationId xmlns:a16="http://schemas.microsoft.com/office/drawing/2014/main" id="{F4C1DC1B-BEB9-469D-98CC-1D489473E333}"/>
              </a:ext>
            </a:extLst>
          </p:cNvPr>
          <p:cNvSpPr txBox="1">
            <a:spLocks noChangeArrowheads="1"/>
          </p:cNvSpPr>
          <p:nvPr/>
        </p:nvSpPr>
        <p:spPr bwMode="auto">
          <a:xfrm>
            <a:off x="179388" y="1484313"/>
            <a:ext cx="8858250" cy="4413250"/>
          </a:xfrm>
          <a:prstGeom prst="rect">
            <a:avLst/>
          </a:prstGeom>
          <a:noFill/>
          <a:ln w="9525">
            <a:noFill/>
            <a:miter lim="800000"/>
            <a:headEnd/>
            <a:tailEnd/>
          </a:ln>
          <a:effectLst/>
        </p:spPr>
        <p:txBody>
          <a:bodyPr lIns="90000" tIns="46800" rIns="90000" bIns="46800">
            <a:spAutoFit/>
          </a:bodyPr>
          <a:lstStyle/>
          <a:p>
            <a:pPr eaLnBrk="1" hangingPunct="1">
              <a:defRPr/>
            </a:pPr>
            <a:r>
              <a:rPr lang="en-US" altLang="zh-CN" sz="2400" dirty="0">
                <a:solidFill>
                  <a:srgbClr val="660066"/>
                </a:solidFill>
                <a:latin typeface="+mn-lt"/>
                <a:ea typeface="仿宋_GB2312" pitchFamily="49" charset="-122"/>
              </a:rPr>
              <a:t>1. </a:t>
            </a:r>
            <a:r>
              <a:rPr lang="zh-CN" altLang="en-US" sz="2400" dirty="0">
                <a:solidFill>
                  <a:srgbClr val="660066"/>
                </a:solidFill>
                <a:latin typeface="+mn-lt"/>
                <a:ea typeface="仿宋_GB2312" pitchFamily="49" charset="-122"/>
              </a:rPr>
              <a:t>类型</a:t>
            </a:r>
          </a:p>
          <a:p>
            <a:pPr eaLnBrk="1" hangingPunct="1">
              <a:lnSpc>
                <a:spcPct val="120000"/>
              </a:lnSpc>
              <a:defRPr/>
            </a:pPr>
            <a:r>
              <a:rPr lang="zh-CN" altLang="en-US" sz="2400" dirty="0">
                <a:solidFill>
                  <a:srgbClr val="660066"/>
                </a:solidFill>
                <a:latin typeface="+mn-lt"/>
                <a:ea typeface="仿宋_GB2312" pitchFamily="49" charset="-122"/>
              </a:rPr>
              <a:t>    工作方式</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数字</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模拟</a:t>
            </a:r>
            <a:endParaRPr lang="en-US" altLang="zh-CN" sz="2400" dirty="0">
              <a:solidFill>
                <a:srgbClr val="660066"/>
              </a:solidFill>
              <a:latin typeface="+mn-lt"/>
              <a:ea typeface="仿宋_GB2312" pitchFamily="49" charset="-122"/>
            </a:endParaRPr>
          </a:p>
          <a:p>
            <a:pPr eaLnBrk="1" hangingPunct="1">
              <a:lnSpc>
                <a:spcPct val="120000"/>
              </a:lnSpc>
              <a:defRPr/>
            </a:pPr>
            <a:r>
              <a:rPr lang="zh-CN" altLang="en-US" sz="2400" dirty="0">
                <a:solidFill>
                  <a:srgbClr val="660066"/>
                </a:solidFill>
                <a:latin typeface="+mn-lt"/>
                <a:ea typeface="仿宋_GB2312" pitchFamily="49" charset="-122"/>
              </a:rPr>
              <a:t>   调制方式</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模拟：调幅、调频、调相</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数字：</a:t>
            </a:r>
            <a:r>
              <a:rPr lang="en-US" altLang="zh-CN" sz="2400" dirty="0">
                <a:solidFill>
                  <a:srgbClr val="660066"/>
                </a:solidFill>
                <a:latin typeface="+mn-lt"/>
                <a:ea typeface="仿宋_GB2312" pitchFamily="49" charset="-122"/>
              </a:rPr>
              <a:t>OOK(BASK)</a:t>
            </a:r>
            <a:r>
              <a:rPr lang="zh-CN" altLang="en-US" sz="2400" dirty="0">
                <a:solidFill>
                  <a:srgbClr val="660066"/>
                </a:solidFill>
                <a:latin typeface="+mn-lt"/>
                <a:ea typeface="仿宋_GB2312" pitchFamily="49" charset="-122"/>
              </a:rPr>
              <a:t>、</a:t>
            </a:r>
            <a:r>
              <a:rPr lang="en-US" altLang="zh-CN" sz="2400" dirty="0">
                <a:solidFill>
                  <a:srgbClr val="660066"/>
                </a:solidFill>
                <a:latin typeface="+mn-lt"/>
                <a:ea typeface="仿宋_GB2312" pitchFamily="49" charset="-122"/>
              </a:rPr>
              <a:t>FSK</a:t>
            </a:r>
            <a:r>
              <a:rPr lang="zh-CN" altLang="en-US" sz="2400" dirty="0">
                <a:solidFill>
                  <a:srgbClr val="660066"/>
                </a:solidFill>
                <a:latin typeface="+mn-lt"/>
                <a:ea typeface="仿宋_GB2312" pitchFamily="49" charset="-122"/>
              </a:rPr>
              <a:t>、</a:t>
            </a:r>
            <a:r>
              <a:rPr lang="en-US" altLang="zh-CN" sz="2400" dirty="0">
                <a:solidFill>
                  <a:srgbClr val="660066"/>
                </a:solidFill>
                <a:latin typeface="+mn-lt"/>
                <a:ea typeface="仿宋_GB2312" pitchFamily="49" charset="-122"/>
              </a:rPr>
              <a:t>PSK</a:t>
            </a: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带宽：窄带、宽带</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用途：军用、民用</a:t>
            </a:r>
            <a:endParaRPr lang="en-US" altLang="zh-CN" sz="2400" dirty="0">
              <a:solidFill>
                <a:srgbClr val="660066"/>
              </a:solidFill>
              <a:latin typeface="+mn-lt"/>
              <a:ea typeface="仿宋_GB2312" pitchFamily="49" charset="-122"/>
            </a:endParaRPr>
          </a:p>
          <a:p>
            <a:pPr eaLnBrk="1" hangingPunct="1">
              <a:lnSpc>
                <a:spcPct val="120000"/>
              </a:lnSpc>
              <a:defRPr/>
            </a:pP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制式：扩频（直接序列、跳频）、非扩频</a:t>
            </a:r>
            <a:endParaRPr lang="en-US" altLang="zh-CN" sz="2400" dirty="0">
              <a:solidFill>
                <a:srgbClr val="660066"/>
              </a:solidFill>
              <a:latin typeface="+mn-lt"/>
              <a:ea typeface="仿宋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AED9FB9-46B4-44A4-84F9-E457EAA4D89A}"/>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latin typeface="+mn-lt"/>
                <a:ea typeface="仿宋" panose="02010609060101010101" pitchFamily="49" charset="-122"/>
              </a:rPr>
              <a:t>8.4 </a:t>
            </a:r>
            <a:r>
              <a:rPr lang="zh-CN" altLang="en-US" sz="2800" b="1" dirty="0">
                <a:solidFill>
                  <a:srgbClr val="0000FF"/>
                </a:solidFill>
                <a:latin typeface="+mn-lt"/>
                <a:ea typeface="仿宋" panose="02010609060101010101" pitchFamily="49" charset="-122"/>
              </a:rPr>
              <a:t>通信设备中的其它问题</a:t>
            </a:r>
          </a:p>
        </p:txBody>
      </p:sp>
      <p:sp>
        <p:nvSpPr>
          <p:cNvPr id="3" name="Rectangle 3">
            <a:extLst>
              <a:ext uri="{FF2B5EF4-FFF2-40B4-BE49-F238E27FC236}">
                <a16:creationId xmlns:a16="http://schemas.microsoft.com/office/drawing/2014/main" id="{A8549C8B-8E36-47EB-9D2D-D6D29846CCCB}"/>
              </a:ext>
            </a:extLst>
          </p:cNvPr>
          <p:cNvSpPr txBox="1">
            <a:spLocks noChangeArrowheads="1"/>
          </p:cNvSpPr>
          <p:nvPr/>
        </p:nvSpPr>
        <p:spPr bwMode="auto">
          <a:xfrm>
            <a:off x="142875" y="530225"/>
            <a:ext cx="8715375" cy="3978896"/>
          </a:xfrm>
          <a:prstGeom prst="rect">
            <a:avLst/>
          </a:prstGeom>
          <a:noFill/>
          <a:ln>
            <a:miter lim="800000"/>
            <a:headEnd/>
            <a:tailEnd/>
          </a:ln>
        </p:spPr>
        <p:txBody>
          <a:bodyPr/>
          <a:lstStyle/>
          <a:p>
            <a:pPr marL="342900" indent="-342900">
              <a:lnSpc>
                <a:spcPct val="120000"/>
              </a:lnSpc>
              <a:spcBef>
                <a:spcPct val="20000"/>
              </a:spcBef>
              <a:defRPr/>
            </a:pPr>
            <a:r>
              <a:rPr lang="en-US" altLang="zh-CN" sz="2400" kern="0" dirty="0">
                <a:solidFill>
                  <a:srgbClr val="CC3300"/>
                </a:solidFill>
                <a:latin typeface="+mn-lt"/>
                <a:ea typeface="仿宋" panose="02010609060101010101" pitchFamily="49" charset="-122"/>
              </a:rPr>
              <a:t>1.  </a:t>
            </a:r>
            <a:r>
              <a:rPr lang="zh-CN" altLang="en-US" sz="2400" kern="0" dirty="0">
                <a:solidFill>
                  <a:srgbClr val="CC3300"/>
                </a:solidFill>
                <a:latin typeface="+mn-lt"/>
                <a:ea typeface="仿宋" panose="02010609060101010101" pitchFamily="49" charset="-122"/>
              </a:rPr>
              <a:t>接收机本振的选择</a:t>
            </a: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本振和信号频率差一个中频</a:t>
            </a:r>
            <a:r>
              <a:rPr lang="en-US" altLang="zh-CN" sz="2000" i="1" kern="0" dirty="0">
                <a:solidFill>
                  <a:srgbClr val="660066"/>
                </a:solidFill>
                <a:latin typeface="+mn-lt"/>
                <a:ea typeface="仿宋" panose="02010609060101010101" pitchFamily="49" charset="-122"/>
              </a:rPr>
              <a:t>f</a:t>
            </a:r>
            <a:r>
              <a:rPr lang="en-US" altLang="zh-CN" sz="2000" i="1" kern="0" baseline="-25000" dirty="0">
                <a:solidFill>
                  <a:srgbClr val="660066"/>
                </a:solidFill>
                <a:latin typeface="+mn-lt"/>
                <a:ea typeface="仿宋" panose="02010609060101010101" pitchFamily="49" charset="-122"/>
              </a:rPr>
              <a:t>i </a:t>
            </a:r>
            <a:r>
              <a:rPr lang="zh-CN" altLang="en-US" sz="2000" kern="0" dirty="0">
                <a:solidFill>
                  <a:srgbClr val="660066"/>
                </a:solidFill>
                <a:latin typeface="+mn-lt"/>
                <a:ea typeface="仿宋" panose="02010609060101010101" pitchFamily="49" charset="-122"/>
              </a:rPr>
              <a:t>，两种本振的选择方法：</a:t>
            </a: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 ①低调谐：</a:t>
            </a:r>
            <a:r>
              <a:rPr lang="en-US" altLang="zh-CN" sz="2000" i="1"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L</a:t>
            </a:r>
            <a:r>
              <a:rPr lang="zh-CN" altLang="en-US" sz="2000" kern="0" dirty="0">
                <a:solidFill>
                  <a:srgbClr val="660066"/>
                </a:solidFill>
                <a:latin typeface="+mn-lt"/>
                <a:ea typeface="仿宋" panose="02010609060101010101" pitchFamily="49" charset="-122"/>
              </a:rPr>
              <a:t> </a:t>
            </a:r>
            <a:r>
              <a:rPr lang="en-US" altLang="zh-CN" sz="2000"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s</a:t>
            </a:r>
            <a:r>
              <a:rPr lang="en-US" altLang="zh-CN" sz="2000" kern="0" baseline="-25000" dirty="0">
                <a:solidFill>
                  <a:srgbClr val="660066"/>
                </a:solidFill>
                <a:latin typeface="+mn-lt"/>
                <a:ea typeface="仿宋" panose="02010609060101010101" pitchFamily="49" charset="-122"/>
              </a:rPr>
              <a:t> </a:t>
            </a:r>
            <a:r>
              <a:rPr lang="en-US" altLang="zh-CN" sz="2000" kern="0" dirty="0">
                <a:solidFill>
                  <a:srgbClr val="660066"/>
                </a:solidFill>
                <a:latin typeface="+mn-lt"/>
                <a:ea typeface="仿宋" panose="02010609060101010101" pitchFamily="49" charset="-122"/>
                <a:sym typeface="Symbol"/>
              </a:rPr>
              <a:t></a:t>
            </a:r>
            <a:r>
              <a:rPr lang="en-US" altLang="zh-CN" sz="2000" i="1"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i</a:t>
            </a:r>
            <a:endParaRPr lang="zh-CN" altLang="en-US" sz="2000" kern="0" dirty="0">
              <a:solidFill>
                <a:srgbClr val="660066"/>
              </a:solidFill>
              <a:latin typeface="+mn-lt"/>
              <a:ea typeface="仿宋" panose="02010609060101010101" pitchFamily="49" charset="-122"/>
            </a:endParaRP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 ②高调谐：</a:t>
            </a:r>
            <a:r>
              <a:rPr lang="en-US" altLang="zh-CN" sz="2000" i="1"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L</a:t>
            </a:r>
            <a:r>
              <a:rPr lang="zh-CN" altLang="en-US" sz="2000" kern="0" dirty="0">
                <a:solidFill>
                  <a:srgbClr val="660066"/>
                </a:solidFill>
                <a:latin typeface="+mn-lt"/>
                <a:ea typeface="仿宋" panose="02010609060101010101" pitchFamily="49" charset="-122"/>
              </a:rPr>
              <a:t> </a:t>
            </a:r>
            <a:r>
              <a:rPr lang="en-US" altLang="zh-CN" sz="2000"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s</a:t>
            </a:r>
            <a:r>
              <a:rPr lang="en-US" altLang="zh-CN" sz="2000" kern="0" baseline="-25000" dirty="0">
                <a:solidFill>
                  <a:srgbClr val="660066"/>
                </a:solidFill>
                <a:latin typeface="+mn-lt"/>
                <a:ea typeface="仿宋" panose="02010609060101010101" pitchFamily="49" charset="-122"/>
              </a:rPr>
              <a:t> </a:t>
            </a:r>
            <a:r>
              <a:rPr lang="en-US" altLang="zh-CN" sz="2000" kern="0" dirty="0">
                <a:solidFill>
                  <a:srgbClr val="660066"/>
                </a:solidFill>
                <a:latin typeface="+mn-lt"/>
                <a:ea typeface="仿宋" panose="02010609060101010101" pitchFamily="49" charset="-122"/>
                <a:sym typeface="Symbol"/>
              </a:rPr>
              <a:t>+</a:t>
            </a:r>
            <a:r>
              <a:rPr lang="en-US" altLang="zh-CN" sz="2000" i="1" kern="0" dirty="0">
                <a:solidFill>
                  <a:srgbClr val="660066"/>
                </a:solidFill>
                <a:latin typeface="+mn-lt"/>
                <a:ea typeface="仿宋" panose="02010609060101010101" pitchFamily="49" charset="-122"/>
              </a:rPr>
              <a:t> </a:t>
            </a:r>
            <a:r>
              <a:rPr lang="en-US" altLang="zh-CN" sz="2000" i="1" kern="0" dirty="0" err="1">
                <a:solidFill>
                  <a:srgbClr val="660066"/>
                </a:solidFill>
                <a:latin typeface="+mn-lt"/>
                <a:ea typeface="仿宋" panose="02010609060101010101" pitchFamily="49" charset="-122"/>
              </a:rPr>
              <a:t>f</a:t>
            </a:r>
            <a:r>
              <a:rPr lang="en-US" altLang="zh-CN" sz="2000" kern="0" baseline="-25000" dirty="0" err="1">
                <a:solidFill>
                  <a:srgbClr val="660066"/>
                </a:solidFill>
                <a:latin typeface="+mn-lt"/>
                <a:ea typeface="仿宋" panose="02010609060101010101" pitchFamily="49" charset="-122"/>
              </a:rPr>
              <a:t>i</a:t>
            </a:r>
            <a:endParaRPr lang="zh-CN" altLang="en-US" sz="2000" kern="0" dirty="0">
              <a:solidFill>
                <a:srgbClr val="660066"/>
              </a:solidFill>
              <a:latin typeface="+mn-lt"/>
              <a:ea typeface="仿宋" panose="02010609060101010101" pitchFamily="49" charset="-122"/>
            </a:endParaRP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    采用低调谐的优点：本振低，稳定性好；</a:t>
            </a:r>
            <a:endParaRPr lang="en-US" altLang="zh-CN" sz="2000" kern="0" dirty="0">
              <a:solidFill>
                <a:srgbClr val="660066"/>
              </a:solidFill>
              <a:latin typeface="+mn-lt"/>
              <a:ea typeface="仿宋" panose="02010609060101010101" pitchFamily="49" charset="-122"/>
            </a:endParaRPr>
          </a:p>
          <a:p>
            <a:pPr marL="342900" indent="-342900">
              <a:lnSpc>
                <a:spcPct val="120000"/>
              </a:lnSpc>
              <a:spcBef>
                <a:spcPct val="20000"/>
              </a:spcBef>
              <a:defRPr/>
            </a:pPr>
            <a:r>
              <a:rPr lang="en-US" altLang="zh-CN" sz="2000" kern="0" dirty="0">
                <a:solidFill>
                  <a:srgbClr val="660066"/>
                </a:solidFill>
                <a:latin typeface="+mn-lt"/>
                <a:ea typeface="仿宋" panose="02010609060101010101" pitchFamily="49" charset="-122"/>
              </a:rPr>
              <a:t>                             </a:t>
            </a:r>
            <a:r>
              <a:rPr lang="zh-CN" altLang="en-US" sz="2000" kern="0" dirty="0">
                <a:solidFill>
                  <a:srgbClr val="660066"/>
                </a:solidFill>
                <a:latin typeface="+mn-lt"/>
                <a:ea typeface="仿宋" panose="02010609060101010101" pitchFamily="49" charset="-122"/>
              </a:rPr>
              <a:t>缺点：中、短波时波段系数大，可变电容制造困难。</a:t>
            </a: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例如：中波</a:t>
            </a:r>
            <a:r>
              <a:rPr lang="en-US" altLang="zh-CN" sz="2000" kern="0" dirty="0">
                <a:solidFill>
                  <a:srgbClr val="660066"/>
                </a:solidFill>
                <a:latin typeface="+mn-lt"/>
                <a:ea typeface="仿宋" panose="02010609060101010101" pitchFamily="49" charset="-122"/>
              </a:rPr>
              <a:t>550</a:t>
            </a:r>
            <a:r>
              <a:rPr lang="zh-CN" altLang="en-US" sz="2000" kern="0" dirty="0">
                <a:solidFill>
                  <a:srgbClr val="660066"/>
                </a:solidFill>
                <a:latin typeface="+mn-lt"/>
                <a:ea typeface="仿宋" panose="02010609060101010101" pitchFamily="49" charset="-122"/>
              </a:rPr>
              <a:t>～</a:t>
            </a:r>
            <a:r>
              <a:rPr lang="en-US" altLang="zh-CN" sz="2000" kern="0" dirty="0">
                <a:solidFill>
                  <a:srgbClr val="660066"/>
                </a:solidFill>
                <a:latin typeface="+mn-lt"/>
                <a:ea typeface="仿宋" panose="02010609060101010101" pitchFamily="49" charset="-122"/>
              </a:rPr>
              <a:t>1650KHz</a:t>
            </a:r>
            <a:r>
              <a:rPr lang="zh-CN" altLang="en-US" sz="2000" kern="0" dirty="0">
                <a:solidFill>
                  <a:srgbClr val="660066"/>
                </a:solidFill>
                <a:latin typeface="+mn-lt"/>
                <a:ea typeface="仿宋" panose="02010609060101010101" pitchFamily="49" charset="-122"/>
              </a:rPr>
              <a:t>，中频</a:t>
            </a:r>
            <a:r>
              <a:rPr lang="en-US" altLang="zh-CN" sz="2000" kern="0" dirty="0">
                <a:solidFill>
                  <a:srgbClr val="660066"/>
                </a:solidFill>
                <a:latin typeface="+mn-lt"/>
                <a:ea typeface="仿宋" panose="02010609060101010101" pitchFamily="49" charset="-122"/>
              </a:rPr>
              <a:t>465K</a:t>
            </a:r>
            <a:r>
              <a:rPr lang="zh-CN" altLang="en-US" sz="2000" kern="0" dirty="0">
                <a:solidFill>
                  <a:srgbClr val="660066"/>
                </a:solidFill>
                <a:latin typeface="+mn-lt"/>
                <a:ea typeface="仿宋" panose="02010609060101010101" pitchFamily="49" charset="-122"/>
              </a:rPr>
              <a:t>，</a:t>
            </a:r>
            <a:endParaRPr lang="en-US" altLang="zh-CN" sz="2000" kern="0" dirty="0">
              <a:solidFill>
                <a:srgbClr val="660066"/>
              </a:solidFill>
              <a:latin typeface="+mn-lt"/>
              <a:ea typeface="仿宋" panose="02010609060101010101" pitchFamily="49" charset="-122"/>
            </a:endParaRPr>
          </a:p>
          <a:p>
            <a:pPr marL="342900" indent="-342900">
              <a:lnSpc>
                <a:spcPct val="120000"/>
              </a:lnSpc>
              <a:spcBef>
                <a:spcPct val="20000"/>
              </a:spcBef>
              <a:defRPr/>
            </a:pPr>
            <a:r>
              <a:rPr lang="zh-CN" altLang="en-US" sz="2000" kern="0" dirty="0">
                <a:solidFill>
                  <a:srgbClr val="660066"/>
                </a:solidFill>
                <a:latin typeface="+mn-lt"/>
                <a:ea typeface="仿宋" panose="02010609060101010101" pitchFamily="49" charset="-122"/>
              </a:rPr>
              <a:t>若采用低调谐，则本振为</a:t>
            </a:r>
            <a:r>
              <a:rPr lang="en-US" altLang="zh-CN" sz="2000" kern="0" dirty="0">
                <a:solidFill>
                  <a:srgbClr val="660066"/>
                </a:solidFill>
                <a:latin typeface="+mn-lt"/>
                <a:ea typeface="仿宋" panose="02010609060101010101" pitchFamily="49" charset="-122"/>
              </a:rPr>
              <a:t>85</a:t>
            </a:r>
            <a:r>
              <a:rPr lang="zh-CN" altLang="en-US" sz="2000" kern="0" dirty="0">
                <a:solidFill>
                  <a:srgbClr val="660066"/>
                </a:solidFill>
                <a:latin typeface="+mn-lt"/>
                <a:ea typeface="仿宋" panose="02010609060101010101" pitchFamily="49" charset="-122"/>
              </a:rPr>
              <a:t>～</a:t>
            </a:r>
            <a:r>
              <a:rPr lang="en-US" altLang="zh-CN" sz="2000" kern="0" dirty="0">
                <a:solidFill>
                  <a:srgbClr val="660066"/>
                </a:solidFill>
                <a:latin typeface="+mn-lt"/>
                <a:ea typeface="仿宋" panose="02010609060101010101" pitchFamily="49" charset="-122"/>
              </a:rPr>
              <a:t>1135KHz</a:t>
            </a:r>
            <a:r>
              <a:rPr lang="zh-CN" altLang="en-US" sz="2000" kern="0" dirty="0">
                <a:solidFill>
                  <a:srgbClr val="660066"/>
                </a:solidFill>
                <a:latin typeface="+mn-lt"/>
                <a:ea typeface="仿宋" panose="02010609060101010101" pitchFamily="49" charset="-122"/>
              </a:rPr>
              <a:t>，波段系数</a:t>
            </a:r>
            <a:r>
              <a:rPr lang="en-US" altLang="zh-CN" sz="2000" kern="0" dirty="0">
                <a:solidFill>
                  <a:srgbClr val="660066"/>
                </a:solidFill>
                <a:latin typeface="+mn-lt"/>
                <a:ea typeface="仿宋" panose="02010609060101010101" pitchFamily="49" charset="-122"/>
              </a:rPr>
              <a:t>13.3</a:t>
            </a:r>
            <a:r>
              <a:rPr lang="zh-CN" altLang="en-US" sz="2000" kern="0" dirty="0">
                <a:solidFill>
                  <a:srgbClr val="660066"/>
                </a:solidFill>
                <a:latin typeface="+mn-lt"/>
                <a:ea typeface="仿宋" panose="02010609060101010101" pitchFamily="49" charset="-122"/>
              </a:rPr>
              <a:t>，要求电容变比：</a:t>
            </a:r>
            <a:endParaRPr lang="en-US" altLang="zh-CN" sz="2000" kern="0" dirty="0">
              <a:solidFill>
                <a:srgbClr val="660066"/>
              </a:solidFill>
              <a:latin typeface="+mn-lt"/>
              <a:ea typeface="仿宋" panose="02010609060101010101" pitchFamily="49" charset="-122"/>
            </a:endParaRPr>
          </a:p>
          <a:p>
            <a:pPr marL="342900" indent="2797175">
              <a:lnSpc>
                <a:spcPct val="120000"/>
              </a:lnSpc>
              <a:spcBef>
                <a:spcPts val="0"/>
              </a:spcBef>
              <a:defRPr/>
            </a:pPr>
            <a:r>
              <a:rPr lang="en-US" altLang="zh-CN" sz="2000" i="1" kern="0" dirty="0" err="1">
                <a:solidFill>
                  <a:srgbClr val="FF0000"/>
                </a:solidFill>
                <a:latin typeface="+mn-lt"/>
                <a:ea typeface="仿宋" panose="02010609060101010101" pitchFamily="49" charset="-122"/>
              </a:rPr>
              <a:t>C</a:t>
            </a:r>
            <a:r>
              <a:rPr lang="en-US" altLang="zh-CN" sz="2000" kern="0" baseline="-25000" dirty="0" err="1">
                <a:solidFill>
                  <a:srgbClr val="FF0000"/>
                </a:solidFill>
                <a:latin typeface="+mn-lt"/>
                <a:ea typeface="仿宋" panose="02010609060101010101" pitchFamily="49" charset="-122"/>
              </a:rPr>
              <a:t>max</a:t>
            </a:r>
            <a:r>
              <a:rPr lang="en-US" altLang="zh-CN" sz="2000" kern="0" dirty="0">
                <a:solidFill>
                  <a:srgbClr val="FF0000"/>
                </a:solidFill>
                <a:latin typeface="+mn-lt"/>
                <a:ea typeface="仿宋" panose="02010609060101010101" pitchFamily="49" charset="-122"/>
              </a:rPr>
              <a:t>/</a:t>
            </a:r>
            <a:r>
              <a:rPr lang="en-US" altLang="zh-CN" sz="2000" i="1" kern="0" dirty="0">
                <a:solidFill>
                  <a:srgbClr val="FF0000"/>
                </a:solidFill>
                <a:latin typeface="+mn-lt"/>
                <a:ea typeface="仿宋" panose="02010609060101010101" pitchFamily="49" charset="-122"/>
              </a:rPr>
              <a:t>C</a:t>
            </a:r>
            <a:r>
              <a:rPr lang="en-US" altLang="zh-CN" sz="2000" kern="0" baseline="-25000" dirty="0">
                <a:solidFill>
                  <a:srgbClr val="FF0000"/>
                </a:solidFill>
                <a:latin typeface="+mn-lt"/>
                <a:ea typeface="仿宋" panose="02010609060101010101" pitchFamily="49" charset="-122"/>
              </a:rPr>
              <a:t>min</a:t>
            </a:r>
            <a:r>
              <a:rPr lang="en-US" altLang="zh-CN" sz="2000" kern="0" dirty="0">
                <a:solidFill>
                  <a:srgbClr val="FF0000"/>
                </a:solidFill>
                <a:latin typeface="+mn-lt"/>
                <a:ea typeface="仿宋" panose="02010609060101010101" pitchFamily="49" charset="-122"/>
                <a:sym typeface="Symbol" panose="05050102010706020507" pitchFamily="18" charset="2"/>
              </a:rPr>
              <a:t>13.32 177</a:t>
            </a:r>
            <a:r>
              <a:rPr lang="zh-CN" altLang="en-US" sz="2000" kern="0" dirty="0">
                <a:solidFill>
                  <a:srgbClr val="FF0000"/>
                </a:solidFill>
                <a:latin typeface="+mn-lt"/>
                <a:ea typeface="仿宋" panose="02010609060101010101" pitchFamily="49" charset="-122"/>
              </a:rPr>
              <a:t>      </a:t>
            </a:r>
            <a:r>
              <a:rPr lang="zh-CN" altLang="en-US" sz="2000" kern="0" dirty="0">
                <a:solidFill>
                  <a:srgbClr val="660066"/>
                </a:solidFill>
                <a:latin typeface="+mn-lt"/>
                <a:ea typeface="仿宋" panose="02010609060101010101" pitchFamily="49" charset="-122"/>
              </a:rPr>
              <a:t> </a:t>
            </a:r>
            <a:r>
              <a:rPr lang="zh-CN" altLang="en-US" sz="2400" kern="0" dirty="0">
                <a:solidFill>
                  <a:srgbClr val="660066"/>
                </a:solidFill>
                <a:latin typeface="+mn-lt"/>
                <a:ea typeface="仿宋" panose="02010609060101010101" pitchFamily="49" charset="-122"/>
              </a:rPr>
              <a:t>　　            </a:t>
            </a:r>
          </a:p>
        </p:txBody>
      </p:sp>
      <p:sp>
        <p:nvSpPr>
          <p:cNvPr id="9" name="Rectangle 3">
            <a:extLst>
              <a:ext uri="{FF2B5EF4-FFF2-40B4-BE49-F238E27FC236}">
                <a16:creationId xmlns:a16="http://schemas.microsoft.com/office/drawing/2014/main" id="{D06EDE9C-1718-4BCB-9165-9E3F58F85200}"/>
              </a:ext>
            </a:extLst>
          </p:cNvPr>
          <p:cNvSpPr txBox="1">
            <a:spLocks noChangeArrowheads="1"/>
          </p:cNvSpPr>
          <p:nvPr/>
        </p:nvSpPr>
        <p:spPr bwMode="auto">
          <a:xfrm>
            <a:off x="161925" y="5337174"/>
            <a:ext cx="8929687" cy="1306513"/>
          </a:xfrm>
          <a:prstGeom prst="rect">
            <a:avLst/>
          </a:prstGeom>
          <a:noFill/>
          <a:ln>
            <a:miter lim="800000"/>
            <a:headEnd/>
            <a:tailEnd/>
          </a:ln>
        </p:spPr>
        <p:txBody>
          <a:bodyPr/>
          <a:lstStyle/>
          <a:p>
            <a:pPr indent="450850">
              <a:spcBef>
                <a:spcPct val="20000"/>
              </a:spcBef>
              <a:defRPr/>
            </a:pPr>
            <a:r>
              <a:rPr lang="zh-CN" altLang="en-US" sz="2000" kern="0" dirty="0">
                <a:solidFill>
                  <a:srgbClr val="660066"/>
                </a:solidFill>
                <a:latin typeface="+mn-lt"/>
                <a:ea typeface="仿宋" panose="02010609060101010101" pitchFamily="49" charset="-122"/>
              </a:rPr>
              <a:t>但在超短波时，上述缺点不存在，因为信号频率比中频高得多。例如调频</a:t>
            </a:r>
            <a:r>
              <a:rPr lang="en-US" altLang="zh-CN" sz="2000" kern="0" dirty="0">
                <a:solidFill>
                  <a:srgbClr val="660066"/>
                </a:solidFill>
                <a:latin typeface="+mn-lt"/>
                <a:ea typeface="仿宋" panose="02010609060101010101" pitchFamily="49" charset="-122"/>
              </a:rPr>
              <a:t>88</a:t>
            </a:r>
            <a:r>
              <a:rPr lang="zh-CN" altLang="en-US" sz="2000" kern="0" dirty="0">
                <a:solidFill>
                  <a:srgbClr val="660066"/>
                </a:solidFill>
                <a:latin typeface="+mn-lt"/>
                <a:ea typeface="仿宋" panose="02010609060101010101" pitchFamily="49" charset="-122"/>
              </a:rPr>
              <a:t>～</a:t>
            </a:r>
            <a:r>
              <a:rPr lang="en-US" altLang="zh-CN" sz="2000" kern="0" dirty="0">
                <a:solidFill>
                  <a:srgbClr val="660066"/>
                </a:solidFill>
                <a:latin typeface="+mn-lt"/>
                <a:ea typeface="仿宋" panose="02010609060101010101" pitchFamily="49" charset="-122"/>
              </a:rPr>
              <a:t>108M</a:t>
            </a:r>
            <a:r>
              <a:rPr lang="zh-CN" altLang="en-US" sz="2000" kern="0" dirty="0">
                <a:solidFill>
                  <a:srgbClr val="660066"/>
                </a:solidFill>
                <a:latin typeface="+mn-lt"/>
                <a:ea typeface="仿宋" panose="02010609060101010101" pitchFamily="49" charset="-122"/>
              </a:rPr>
              <a:t>，所以在超短波时用低调谐。</a:t>
            </a:r>
            <a:endParaRPr lang="en-US" altLang="zh-CN" sz="2000" kern="0" dirty="0">
              <a:solidFill>
                <a:srgbClr val="660066"/>
              </a:solidFill>
              <a:latin typeface="+mn-lt"/>
              <a:ea typeface="仿宋" panose="02010609060101010101" pitchFamily="49" charset="-122"/>
            </a:endParaRPr>
          </a:p>
          <a:p>
            <a:pPr indent="450850">
              <a:spcBef>
                <a:spcPct val="20000"/>
              </a:spcBef>
              <a:defRPr/>
            </a:pPr>
            <a:r>
              <a:rPr lang="zh-CN" altLang="en-US" sz="2000" kern="0" dirty="0">
                <a:solidFill>
                  <a:srgbClr val="660066"/>
                </a:solidFill>
                <a:latin typeface="+mn-lt"/>
                <a:ea typeface="仿宋" panose="02010609060101010101" pitchFamily="49" charset="-122"/>
              </a:rPr>
              <a:t>采用高调谐，优缺点相反。目前，中、短波都采用高调谐，有利于减小本振的波段系数。例如中波高调谐时的本振波段系数等于</a:t>
            </a:r>
            <a:r>
              <a:rPr lang="en-US" altLang="zh-CN" sz="2000" kern="0" dirty="0">
                <a:solidFill>
                  <a:srgbClr val="660066"/>
                </a:solidFill>
                <a:latin typeface="+mn-lt"/>
                <a:ea typeface="仿宋" panose="02010609060101010101" pitchFamily="49" charset="-122"/>
              </a:rPr>
              <a:t>2</a:t>
            </a:r>
            <a:r>
              <a:rPr lang="zh-CN" altLang="en-US" sz="2000" kern="0" dirty="0">
                <a:solidFill>
                  <a:srgbClr val="660066"/>
                </a:solidFill>
                <a:latin typeface="+mn-lt"/>
                <a:ea typeface="仿宋" panose="02010609060101010101" pitchFamily="49" charset="-122"/>
              </a:rPr>
              <a:t>。</a:t>
            </a:r>
          </a:p>
        </p:txBody>
      </p:sp>
      <p:sp>
        <p:nvSpPr>
          <p:cNvPr id="8" name="Rectangle 2">
            <a:extLst>
              <a:ext uri="{FF2B5EF4-FFF2-40B4-BE49-F238E27FC236}">
                <a16:creationId xmlns:a16="http://schemas.microsoft.com/office/drawing/2014/main" id="{6DB3C14D-8DAA-4DDC-81B1-FB2399CE122C}"/>
              </a:ext>
            </a:extLst>
          </p:cNvPr>
          <p:cNvSpPr txBox="1">
            <a:spLocks noChangeArrowheads="1"/>
          </p:cNvSpPr>
          <p:nvPr/>
        </p:nvSpPr>
        <p:spPr bwMode="auto">
          <a:xfrm>
            <a:off x="323850" y="4563409"/>
            <a:ext cx="8443006" cy="765819"/>
          </a:xfrm>
          <a:prstGeom prst="rect">
            <a:avLst/>
          </a:prstGeom>
          <a:noFill/>
          <a:ln w="9525">
            <a:noFill/>
            <a:miter lim="800000"/>
            <a:headEnd/>
            <a:tailEnd/>
          </a:ln>
        </p:spPr>
        <p:txBody>
          <a:bodyPr anchor="ctr"/>
          <a:lstStyle/>
          <a:p>
            <a:pPr eaLnBrk="1" hangingPunct="1">
              <a:defRPr/>
            </a:pPr>
            <a:r>
              <a:rPr lang="zh-CN" altLang="en-US" sz="2000" kern="0" dirty="0">
                <a:solidFill>
                  <a:srgbClr val="0000FF"/>
                </a:solidFill>
                <a:latin typeface="+mn-lt"/>
                <a:ea typeface="仿宋" panose="02010609060101010101" pitchFamily="49" charset="-122"/>
                <a:cs typeface="+mj-cs"/>
              </a:rPr>
              <a:t>而高调谐：</a:t>
            </a:r>
            <a:r>
              <a:rPr lang="en-US" altLang="zh-CN" sz="2000" kern="0" dirty="0" err="1">
                <a:solidFill>
                  <a:srgbClr val="0000FF"/>
                </a:solidFill>
                <a:latin typeface="+mn-lt"/>
                <a:ea typeface="仿宋" panose="02010609060101010101" pitchFamily="49" charset="-122"/>
                <a:cs typeface="+mj-cs"/>
              </a:rPr>
              <a:t>1015KHz</a:t>
            </a:r>
            <a:r>
              <a:rPr lang="zh-CN" altLang="en-US" sz="2000" kern="0" dirty="0">
                <a:solidFill>
                  <a:srgbClr val="0000FF"/>
                </a:solidFill>
                <a:latin typeface="+mn-lt"/>
                <a:ea typeface="仿宋" panose="02010609060101010101" pitchFamily="49" charset="-122"/>
                <a:cs typeface="+mj-cs"/>
              </a:rPr>
              <a:t>～</a:t>
            </a:r>
            <a:r>
              <a:rPr lang="en-US" altLang="zh-CN" sz="2000" kern="0" dirty="0">
                <a:solidFill>
                  <a:srgbClr val="0000FF"/>
                </a:solidFill>
                <a:latin typeface="+mn-lt"/>
                <a:ea typeface="仿宋" panose="02010609060101010101" pitchFamily="49" charset="-122"/>
                <a:cs typeface="+mj-cs"/>
              </a:rPr>
              <a:t>2115</a:t>
            </a:r>
            <a:r>
              <a:rPr lang="en-US" altLang="zh-CN" sz="2000" kern="0" dirty="0">
                <a:solidFill>
                  <a:srgbClr val="0000FF"/>
                </a:solidFill>
                <a:latin typeface="+mn-lt"/>
                <a:ea typeface="仿宋" panose="02010609060101010101" pitchFamily="49" charset="-122"/>
              </a:rPr>
              <a:t>KHz</a:t>
            </a:r>
            <a:r>
              <a:rPr lang="zh-CN" altLang="en-US" sz="2000" kern="0" dirty="0">
                <a:solidFill>
                  <a:srgbClr val="0000FF"/>
                </a:solidFill>
                <a:latin typeface="+mn-lt"/>
                <a:ea typeface="仿宋" panose="02010609060101010101" pitchFamily="49" charset="-122"/>
                <a:cs typeface="+mj-cs"/>
              </a:rPr>
              <a:t>；波段系数</a:t>
            </a:r>
            <a:r>
              <a:rPr lang="en-US" altLang="zh-CN" sz="2000" kern="0" dirty="0">
                <a:solidFill>
                  <a:srgbClr val="0000FF"/>
                </a:solidFill>
                <a:latin typeface="+mn-lt"/>
                <a:ea typeface="仿宋" panose="02010609060101010101" pitchFamily="49" charset="-122"/>
                <a:cs typeface="+mj-cs"/>
              </a:rPr>
              <a:t>2.083, </a:t>
            </a:r>
            <a:r>
              <a:rPr lang="zh-CN" altLang="en-US" sz="2000" kern="0" dirty="0">
                <a:solidFill>
                  <a:srgbClr val="0000FF"/>
                </a:solidFill>
                <a:latin typeface="+mn-lt"/>
                <a:ea typeface="仿宋" panose="02010609060101010101" pitchFamily="49" charset="-122"/>
                <a:cs typeface="+mj-cs"/>
              </a:rPr>
              <a:t>电容变比：</a:t>
            </a:r>
            <a:endParaRPr lang="en-US" altLang="zh-CN" sz="2000" kern="0" dirty="0">
              <a:solidFill>
                <a:srgbClr val="0000FF"/>
              </a:solidFill>
              <a:latin typeface="+mn-lt"/>
              <a:ea typeface="仿宋" panose="02010609060101010101" pitchFamily="49" charset="-122"/>
              <a:cs typeface="+mj-cs"/>
            </a:endParaRPr>
          </a:p>
          <a:p>
            <a:pPr indent="3052763" eaLnBrk="1" hangingPunct="1">
              <a:defRPr/>
            </a:pPr>
            <a:r>
              <a:rPr lang="en-US" altLang="zh-CN" sz="2000" i="1" dirty="0" err="1">
                <a:solidFill>
                  <a:srgbClr val="FF0000"/>
                </a:solidFill>
                <a:latin typeface="+mn-lt"/>
                <a:ea typeface="仿宋" panose="02010609060101010101" pitchFamily="49" charset="-122"/>
              </a:rPr>
              <a:t>C</a:t>
            </a:r>
            <a:r>
              <a:rPr lang="en-US" altLang="zh-CN" sz="2000" baseline="-25000" dirty="0" err="1">
                <a:solidFill>
                  <a:srgbClr val="FF0000"/>
                </a:solidFill>
                <a:latin typeface="+mn-lt"/>
                <a:ea typeface="仿宋" panose="02010609060101010101" pitchFamily="49" charset="-122"/>
              </a:rPr>
              <a:t>max</a:t>
            </a:r>
            <a:r>
              <a:rPr lang="en-US" altLang="zh-CN" sz="2000" dirty="0">
                <a:solidFill>
                  <a:srgbClr val="FF0000"/>
                </a:solidFill>
                <a:latin typeface="+mn-lt"/>
                <a:ea typeface="仿宋" panose="02010609060101010101" pitchFamily="49" charset="-122"/>
              </a:rPr>
              <a:t>/</a:t>
            </a:r>
            <a:r>
              <a:rPr lang="en-US" altLang="zh-CN" sz="2000" i="1" dirty="0">
                <a:solidFill>
                  <a:srgbClr val="FF0000"/>
                </a:solidFill>
                <a:latin typeface="+mn-lt"/>
                <a:ea typeface="仿宋" panose="02010609060101010101" pitchFamily="49" charset="-122"/>
              </a:rPr>
              <a:t>C</a:t>
            </a:r>
            <a:r>
              <a:rPr lang="en-US" altLang="zh-CN" sz="2000" baseline="-25000" dirty="0">
                <a:solidFill>
                  <a:srgbClr val="FF0000"/>
                </a:solidFill>
                <a:latin typeface="+mn-lt"/>
                <a:ea typeface="仿宋" panose="02010609060101010101" pitchFamily="49" charset="-122"/>
              </a:rPr>
              <a:t>min</a:t>
            </a:r>
            <a:r>
              <a:rPr lang="en-US" altLang="zh-CN" sz="2000" dirty="0">
                <a:solidFill>
                  <a:srgbClr val="FF0000"/>
                </a:solidFill>
                <a:latin typeface="+mn-lt"/>
                <a:ea typeface="仿宋" panose="02010609060101010101" pitchFamily="49" charset="-122"/>
                <a:sym typeface="Symbol" panose="05050102010706020507" pitchFamily="18" charset="2"/>
              </a:rPr>
              <a:t></a:t>
            </a:r>
            <a:r>
              <a:rPr lang="en-US" altLang="zh-CN" sz="2000" dirty="0">
                <a:solidFill>
                  <a:srgbClr val="FF0000"/>
                </a:solidFill>
                <a:latin typeface="+mn-lt"/>
                <a:ea typeface="仿宋" panose="02010609060101010101" pitchFamily="49" charset="-122"/>
              </a:rPr>
              <a:t>2.083</a:t>
            </a:r>
            <a:r>
              <a:rPr lang="en-US" altLang="zh-CN" sz="2000" baseline="30000" dirty="0">
                <a:solidFill>
                  <a:srgbClr val="FF0000"/>
                </a:solidFill>
                <a:latin typeface="+mn-lt"/>
                <a:ea typeface="仿宋" panose="02010609060101010101" pitchFamily="49" charset="-122"/>
              </a:rPr>
              <a:t>2</a:t>
            </a:r>
            <a:r>
              <a:rPr lang="en-US" altLang="zh-CN" sz="2000" dirty="0">
                <a:solidFill>
                  <a:srgbClr val="FF0000"/>
                </a:solidFill>
                <a:latin typeface="+mn-lt"/>
                <a:ea typeface="仿宋" panose="02010609060101010101" pitchFamily="49" charset="-122"/>
              </a:rPr>
              <a:t> </a:t>
            </a:r>
            <a:r>
              <a:rPr lang="en-US" altLang="zh-CN" sz="2000" dirty="0">
                <a:solidFill>
                  <a:srgbClr val="FF0000"/>
                </a:solidFill>
                <a:latin typeface="+mn-lt"/>
                <a:ea typeface="仿宋" panose="02010609060101010101" pitchFamily="49" charset="-122"/>
                <a:sym typeface="Symbol" panose="05050102010706020507" pitchFamily="18" charset="2"/>
              </a:rPr>
              <a:t></a:t>
            </a:r>
            <a:r>
              <a:rPr lang="en-US" altLang="zh-CN" sz="2000" dirty="0">
                <a:solidFill>
                  <a:srgbClr val="FF0000"/>
                </a:solidFill>
                <a:latin typeface="+mn-lt"/>
                <a:ea typeface="仿宋" panose="02010609060101010101" pitchFamily="49" charset="-122"/>
              </a:rPr>
              <a:t>4.339</a:t>
            </a:r>
            <a:endParaRPr lang="zh-CN" altLang="en-US" sz="2000" kern="0" dirty="0">
              <a:solidFill>
                <a:srgbClr val="FF0000"/>
              </a:solidFill>
              <a:latin typeface="+mn-lt"/>
              <a:ea typeface="仿宋" panose="02010609060101010101" pitchFamily="49"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2903012C-4128-4180-8784-BB1D2C89EBD7}"/>
              </a:ext>
            </a:extLst>
          </p:cNvPr>
          <p:cNvSpPr>
            <a:spLocks noChangeArrowheads="1"/>
          </p:cNvSpPr>
          <p:nvPr/>
        </p:nvSpPr>
        <p:spPr bwMode="auto">
          <a:xfrm>
            <a:off x="142875" y="500063"/>
            <a:ext cx="8605838" cy="1857375"/>
          </a:xfrm>
          <a:prstGeom prst="rect">
            <a:avLst/>
          </a:prstGeom>
          <a:noFill/>
          <a:ln w="9525">
            <a:noFill/>
            <a:miter lim="800000"/>
            <a:headEnd/>
            <a:tailEnd/>
          </a:ln>
        </p:spPr>
        <p:txBody>
          <a:bodyPr/>
          <a:lstStyle/>
          <a:p>
            <a:pPr marL="342900" indent="-342900" eaLnBrk="1" hangingPunct="1">
              <a:spcBef>
                <a:spcPct val="20000"/>
              </a:spcBef>
              <a:defRPr/>
            </a:pPr>
            <a:r>
              <a:rPr lang="en-US" altLang="zh-CN" sz="2400" dirty="0">
                <a:solidFill>
                  <a:srgbClr val="003300"/>
                </a:solidFill>
                <a:latin typeface="+mn-lt"/>
                <a:ea typeface="仿宋" panose="02010609060101010101" pitchFamily="49" charset="-122"/>
              </a:rPr>
              <a:t>2.  </a:t>
            </a:r>
            <a:r>
              <a:rPr lang="zh-CN" altLang="en-US" sz="2400" dirty="0">
                <a:solidFill>
                  <a:srgbClr val="003300"/>
                </a:solidFill>
                <a:latin typeface="+mn-lt"/>
                <a:ea typeface="仿宋" panose="02010609060101010101" pitchFamily="49" charset="-122"/>
              </a:rPr>
              <a:t>混频次数的选择 </a:t>
            </a:r>
            <a:r>
              <a:rPr lang="zh-CN" altLang="en-US" sz="2400" dirty="0">
                <a:solidFill>
                  <a:srgbClr val="FF0000"/>
                </a:solidFill>
                <a:latin typeface="+mn-lt"/>
                <a:ea typeface="仿宋" panose="02010609060101010101" pitchFamily="49" charset="-122"/>
              </a:rPr>
              <a:t>  </a:t>
            </a:r>
            <a:r>
              <a:rPr lang="en-US" altLang="zh-CN" sz="2400" dirty="0">
                <a:solidFill>
                  <a:srgbClr val="FF0000"/>
                </a:solidFill>
                <a:latin typeface="+mn-lt"/>
                <a:ea typeface="仿宋" panose="02010609060101010101" pitchFamily="49" charset="-122"/>
              </a:rPr>
              <a:t>P340   </a:t>
            </a:r>
            <a:r>
              <a:rPr lang="en-US" altLang="zh-CN" sz="2400" dirty="0">
                <a:solidFill>
                  <a:srgbClr val="003300"/>
                </a:solidFill>
                <a:latin typeface="+mn-lt"/>
                <a:ea typeface="仿宋" panose="02010609060101010101" pitchFamily="49" charset="-122"/>
              </a:rPr>
              <a:t>     P367 </a:t>
            </a:r>
            <a:endParaRPr lang="zh-CN" altLang="en-US" sz="2400" dirty="0">
              <a:solidFill>
                <a:srgbClr val="003300"/>
              </a:solidFill>
              <a:latin typeface="+mn-lt"/>
              <a:ea typeface="仿宋" panose="02010609060101010101" pitchFamily="49" charset="-122"/>
            </a:endParaRPr>
          </a:p>
          <a:p>
            <a:pPr indent="628650" eaLnBrk="1" hangingPunct="1">
              <a:spcBef>
                <a:spcPct val="20000"/>
              </a:spcBef>
              <a:defRPr/>
            </a:pPr>
            <a:r>
              <a:rPr lang="zh-CN" altLang="en-US" sz="2000" dirty="0">
                <a:solidFill>
                  <a:srgbClr val="003300"/>
                </a:solidFill>
                <a:latin typeface="+mn-lt"/>
                <a:ea typeface="仿宋" panose="02010609060101010101" pitchFamily="49" charset="-122"/>
              </a:rPr>
              <a:t>超外差采用一次混频，特点：</a:t>
            </a:r>
            <a:endParaRPr lang="en-US" altLang="zh-CN" sz="2000" dirty="0">
              <a:solidFill>
                <a:srgbClr val="003300"/>
              </a:solidFill>
              <a:latin typeface="+mn-lt"/>
              <a:ea typeface="仿宋" panose="02010609060101010101" pitchFamily="49" charset="-122"/>
            </a:endParaRPr>
          </a:p>
          <a:p>
            <a:pPr indent="628650" eaLnBrk="1" hangingPunct="1">
              <a:spcBef>
                <a:spcPct val="20000"/>
              </a:spcBef>
              <a:defRPr/>
            </a:pPr>
            <a:r>
              <a:rPr lang="zh-CN" altLang="en-US" sz="2000" dirty="0">
                <a:solidFill>
                  <a:srgbClr val="003300"/>
                </a:solidFill>
                <a:latin typeface="+mn-lt"/>
                <a:ea typeface="仿宋" panose="02010609060101010101" pitchFamily="49" charset="-122"/>
              </a:rPr>
              <a:t>①全机总增益和邻近干扰主要依靠中放；②中频数值不能太高，以保证高增益和窄通频带的获得；③对中频及镜频的抑制能力差；</a:t>
            </a:r>
          </a:p>
          <a:p>
            <a:pPr indent="628650" eaLnBrk="1" hangingPunct="1">
              <a:spcBef>
                <a:spcPct val="20000"/>
              </a:spcBef>
              <a:defRPr/>
            </a:pPr>
            <a:r>
              <a:rPr lang="zh-CN" altLang="en-US" sz="2000" dirty="0">
                <a:solidFill>
                  <a:srgbClr val="003300"/>
                </a:solidFill>
                <a:latin typeface="+mn-lt"/>
                <a:ea typeface="仿宋" panose="02010609060101010101" pitchFamily="49" charset="-122"/>
              </a:rPr>
              <a:t>④结构简单，组合干扰比多次混频少，应用广泛。</a:t>
            </a:r>
          </a:p>
          <a:p>
            <a:pPr indent="628650" eaLnBrk="1" hangingPunct="1">
              <a:spcBef>
                <a:spcPct val="20000"/>
              </a:spcBef>
              <a:defRPr/>
            </a:pPr>
            <a:r>
              <a:rPr lang="zh-CN" altLang="en-US" sz="2000" dirty="0">
                <a:solidFill>
                  <a:srgbClr val="003300"/>
                </a:solidFill>
                <a:latin typeface="+mn-lt"/>
                <a:ea typeface="仿宋" panose="02010609060101010101" pitchFamily="49" charset="-122"/>
              </a:rPr>
              <a:t>    </a:t>
            </a:r>
          </a:p>
        </p:txBody>
      </p:sp>
      <p:sp>
        <p:nvSpPr>
          <p:cNvPr id="5" name="Rectangle 4">
            <a:extLst>
              <a:ext uri="{FF2B5EF4-FFF2-40B4-BE49-F238E27FC236}">
                <a16:creationId xmlns:a16="http://schemas.microsoft.com/office/drawing/2014/main" id="{D1FAB220-DEBE-49F1-A131-7D52BA418E71}"/>
              </a:ext>
            </a:extLst>
          </p:cNvPr>
          <p:cNvSpPr>
            <a:spLocks noChangeArrowheads="1"/>
          </p:cNvSpPr>
          <p:nvPr/>
        </p:nvSpPr>
        <p:spPr bwMode="auto">
          <a:xfrm>
            <a:off x="142875" y="2357438"/>
            <a:ext cx="8572500" cy="1633537"/>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000" dirty="0">
                <a:solidFill>
                  <a:srgbClr val="003300"/>
                </a:solidFill>
                <a:latin typeface="+mn-lt"/>
                <a:ea typeface="仿宋" panose="02010609060101010101" pitchFamily="49" charset="-122"/>
              </a:rPr>
              <a:t>        </a:t>
            </a:r>
            <a:r>
              <a:rPr lang="zh-CN" altLang="en-US" sz="2000" dirty="0">
                <a:solidFill>
                  <a:srgbClr val="003300"/>
                </a:solidFill>
                <a:latin typeface="+mn-lt"/>
                <a:ea typeface="仿宋" panose="02010609060101010101" pitchFamily="49" charset="-122"/>
              </a:rPr>
              <a:t>在超外差机中，原则上应尽量减少混频次数，因为混频是非线性电路，容易产生失真。但是在高质量的接收机中，为了进一步提高性能，尤其是提高抑制中频和镜频的能力，往往采用二次或三次混频。</a:t>
            </a:r>
          </a:p>
          <a:p>
            <a:pPr eaLnBrk="1" hangingPunct="1">
              <a:lnSpc>
                <a:spcPct val="120000"/>
              </a:lnSpc>
              <a:spcBef>
                <a:spcPct val="20000"/>
              </a:spcBef>
              <a:defRPr/>
            </a:pPr>
            <a:r>
              <a:rPr lang="zh-CN" altLang="en-US" sz="2000" dirty="0">
                <a:solidFill>
                  <a:srgbClr val="003300"/>
                </a:solidFill>
                <a:latin typeface="+mn-lt"/>
                <a:ea typeface="仿宋" panose="02010609060101010101" pitchFamily="49" charset="-122"/>
              </a:rPr>
              <a:t>        采用二次混频的超外差接收机方框图：</a:t>
            </a:r>
          </a:p>
        </p:txBody>
      </p:sp>
      <p:graphicFrame>
        <p:nvGraphicFramePr>
          <p:cNvPr id="26628" name="Object 2">
            <a:extLst>
              <a:ext uri="{FF2B5EF4-FFF2-40B4-BE49-F238E27FC236}">
                <a16:creationId xmlns:a16="http://schemas.microsoft.com/office/drawing/2014/main" id="{6693ADA4-54B1-4A64-83C9-DCD3753C460C}"/>
              </a:ext>
            </a:extLst>
          </p:cNvPr>
          <p:cNvGraphicFramePr>
            <a:graphicFrameLocks noChangeAspect="1"/>
          </p:cNvGraphicFramePr>
          <p:nvPr>
            <p:extLst>
              <p:ext uri="{D42A27DB-BD31-4B8C-83A1-F6EECF244321}">
                <p14:modId xmlns:p14="http://schemas.microsoft.com/office/powerpoint/2010/main" val="1803372029"/>
              </p:ext>
            </p:extLst>
          </p:nvPr>
        </p:nvGraphicFramePr>
        <p:xfrm>
          <a:off x="714375" y="4000500"/>
          <a:ext cx="7620000" cy="2622550"/>
        </p:xfrm>
        <a:graphic>
          <a:graphicData uri="http://schemas.openxmlformats.org/presentationml/2006/ole">
            <mc:AlternateContent xmlns:mc="http://schemas.openxmlformats.org/markup-compatibility/2006">
              <mc:Choice xmlns:v="urn:schemas-microsoft-com:vml" Requires="v">
                <p:oleObj spid="_x0000_s26680" name="SmartDraw" r:id="rId3" imgW="6355080" imgH="2185416" progId="">
                  <p:embed/>
                </p:oleObj>
              </mc:Choice>
              <mc:Fallback>
                <p:oleObj name="SmartDraw" r:id="rId3" imgW="6355080" imgH="218541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4000500"/>
                        <a:ext cx="7620000" cy="2622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8B31E1B5-8C5F-40A8-86C4-436783C547B1}"/>
              </a:ext>
            </a:extLst>
          </p:cNvPr>
          <p:cNvSpPr txBox="1">
            <a:spLocks noChangeArrowheads="1"/>
          </p:cNvSpPr>
          <p:nvPr/>
        </p:nvSpPr>
        <p:spPr bwMode="auto">
          <a:xfrm>
            <a:off x="476250" y="142875"/>
            <a:ext cx="5319886" cy="357188"/>
          </a:xfrm>
          <a:prstGeom prst="rect">
            <a:avLst/>
          </a:prstGeom>
          <a:noFill/>
          <a:ln w="9525">
            <a:noFill/>
            <a:miter lim="800000"/>
            <a:headEnd/>
            <a:tailEnd/>
          </a:ln>
        </p:spPr>
        <p:txBody>
          <a:bodyPr anchor="ctr"/>
          <a:lstStyle/>
          <a:p>
            <a:pPr eaLnBrk="1" hangingPunct="1">
              <a:defRPr/>
            </a:pPr>
            <a:r>
              <a:rPr lang="en-US" altLang="zh-CN" dirty="0">
                <a:solidFill>
                  <a:srgbClr val="0000FF"/>
                </a:solidFill>
                <a:latin typeface="+mn-lt"/>
                <a:ea typeface="仿宋" panose="02010609060101010101" pitchFamily="49" charset="-122"/>
              </a:rPr>
              <a:t>8.4 </a:t>
            </a:r>
            <a:r>
              <a:rPr lang="zh-CN" altLang="en-US" dirty="0">
                <a:solidFill>
                  <a:srgbClr val="0000FF"/>
                </a:solidFill>
                <a:latin typeface="+mn-lt"/>
                <a:ea typeface="仿宋" panose="02010609060101010101" pitchFamily="49" charset="-122"/>
              </a:rPr>
              <a:t>通信设备中的其它问题</a:t>
            </a:r>
            <a:endParaRPr lang="zh-CN" altLang="en-US" kern="0" dirty="0">
              <a:solidFill>
                <a:srgbClr val="0000FF"/>
              </a:solidFill>
              <a:latin typeface="+mn-lt"/>
              <a:ea typeface="仿宋" panose="02010609060101010101" pitchFamily="49" charset="-122"/>
              <a:cs typeface="+mj-cs"/>
            </a:endParaRPr>
          </a:p>
        </p:txBody>
      </p:sp>
      <p:sp>
        <p:nvSpPr>
          <p:cNvPr id="26630" name="Rectangle 2">
            <a:extLst>
              <a:ext uri="{FF2B5EF4-FFF2-40B4-BE49-F238E27FC236}">
                <a16:creationId xmlns:a16="http://schemas.microsoft.com/office/drawing/2014/main" id="{5A9BFE64-2118-4E87-AAA0-D35B85D1B9C3}"/>
              </a:ext>
            </a:extLst>
          </p:cNvPr>
          <p:cNvSpPr>
            <a:spLocks noGrp="1" noChangeArrowheads="1"/>
          </p:cNvSpPr>
          <p:nvPr>
            <p:ph type="title" idx="4294967295"/>
          </p:nvPr>
        </p:nvSpPr>
        <p:spPr>
          <a:xfrm>
            <a:off x="5357813" y="5857875"/>
            <a:ext cx="2857500" cy="357188"/>
          </a:xfrm>
        </p:spPr>
        <p:txBody>
          <a:bodyPr/>
          <a:lstStyle/>
          <a:p>
            <a:pPr algn="l" eaLnBrk="1" hangingPunct="1"/>
            <a:r>
              <a:rPr lang="zh-CN" altLang="en-US" sz="2800" b="1">
                <a:solidFill>
                  <a:srgbClr val="FF0000"/>
                </a:solidFill>
                <a:latin typeface="+mn-lt"/>
                <a:ea typeface="仿宋" panose="02010609060101010101" pitchFamily="49" charset="-122"/>
              </a:rPr>
              <a:t>李棠之  图</a:t>
            </a:r>
            <a:r>
              <a:rPr lang="en-US" altLang="zh-CN" sz="2800" b="1">
                <a:solidFill>
                  <a:srgbClr val="FF0000"/>
                </a:solidFill>
                <a:latin typeface="+mn-lt"/>
                <a:ea typeface="仿宋" panose="02010609060101010101" pitchFamily="49" charset="-122"/>
              </a:rPr>
              <a:t>9-4-7</a:t>
            </a:r>
            <a:endParaRPr lang="zh-CN" altLang="en-US" sz="2800" b="1">
              <a:solidFill>
                <a:srgbClr val="FF0000"/>
              </a:solidFill>
              <a:latin typeface="+mn-lt"/>
              <a:ea typeface="仿宋"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D0756BA-1C7C-4010-91BF-E9D5B90D1E89}"/>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latin typeface="+mn-lt"/>
                <a:ea typeface="仿宋" panose="02010609060101010101" pitchFamily="49" charset="-122"/>
              </a:rPr>
              <a:t>8.4 </a:t>
            </a:r>
            <a:r>
              <a:rPr lang="zh-CN" altLang="en-US" sz="2800" b="1" dirty="0">
                <a:solidFill>
                  <a:srgbClr val="0000FF"/>
                </a:solidFill>
                <a:latin typeface="+mn-lt"/>
                <a:ea typeface="仿宋" panose="02010609060101010101" pitchFamily="49" charset="-122"/>
              </a:rPr>
              <a:t>通信设备中的其它问题</a:t>
            </a:r>
          </a:p>
        </p:txBody>
      </p:sp>
      <p:sp>
        <p:nvSpPr>
          <p:cNvPr id="3" name="Text Box 16">
            <a:extLst>
              <a:ext uri="{FF2B5EF4-FFF2-40B4-BE49-F238E27FC236}">
                <a16:creationId xmlns:a16="http://schemas.microsoft.com/office/drawing/2014/main" id="{5E008C07-029D-4DF3-BCD0-EA7135C42025}"/>
              </a:ext>
            </a:extLst>
          </p:cNvPr>
          <p:cNvSpPr txBox="1">
            <a:spLocks noChangeArrowheads="1"/>
          </p:cNvSpPr>
          <p:nvPr/>
        </p:nvSpPr>
        <p:spPr bwMode="auto">
          <a:xfrm>
            <a:off x="142875" y="908050"/>
            <a:ext cx="8786813" cy="4484114"/>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一中频：</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L1</a:t>
            </a:r>
            <a:r>
              <a:rPr lang="en-US" altLang="zh-CN" sz="2400" dirty="0">
                <a:solidFill>
                  <a:srgbClr val="660066"/>
                </a:solidFill>
                <a:latin typeface="+mn-lt"/>
                <a:ea typeface="仿宋" panose="02010609060101010101" pitchFamily="49" charset="-122"/>
                <a:sym typeface="Symbol"/>
              </a:rPr>
              <a: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s</a:t>
            </a: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a:t>
            </a:r>
          </a:p>
          <a:p>
            <a:pPr eaLnBrk="1" hangingPunct="1">
              <a:lnSpc>
                <a:spcPct val="120000"/>
              </a:lnSpc>
              <a:defRPr/>
            </a:pPr>
            <a:r>
              <a:rPr lang="zh-CN" altLang="en-US" sz="2400" dirty="0">
                <a:solidFill>
                  <a:srgbClr val="660066"/>
                </a:solidFill>
                <a:latin typeface="+mn-lt"/>
                <a:ea typeface="仿宋" panose="02010609060101010101" pitchFamily="49" charset="-122"/>
              </a:rPr>
              <a:t>          二中频：</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i2</a:t>
            </a:r>
            <a:r>
              <a:rPr lang="en-US" altLang="zh-CN" sz="2400" dirty="0">
                <a:solidFill>
                  <a:srgbClr val="660066"/>
                </a:solidFill>
                <a:latin typeface="+mn-lt"/>
                <a:ea typeface="仿宋" panose="02010609060101010101" pitchFamily="49" charset="-122"/>
              </a:rPr>
              <a: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L2</a:t>
            </a:r>
            <a:r>
              <a:rPr lang="en-US" altLang="zh-CN" sz="2400" dirty="0">
                <a:solidFill>
                  <a:srgbClr val="660066"/>
                </a:solidFill>
                <a:latin typeface="+mn-lt"/>
                <a:ea typeface="仿宋" panose="02010609060101010101" pitchFamily="49" charset="-122"/>
                <a:sym typeface="Symbol"/>
              </a:rPr>
              <a:t> 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a:t>
            </a:r>
          </a:p>
          <a:p>
            <a:pPr eaLnBrk="1" hangingPunct="1">
              <a:lnSpc>
                <a:spcPct val="120000"/>
              </a:lnSpc>
              <a:defRPr/>
            </a:pP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选</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i2</a:t>
            </a:r>
            <a:r>
              <a:rPr lang="en-US" altLang="zh-CN" sz="2400" dirty="0">
                <a:solidFill>
                  <a:srgbClr val="660066"/>
                </a:solidFill>
                <a:latin typeface="+mn-lt"/>
                <a:ea typeface="仿宋" panose="02010609060101010101" pitchFamily="49" charset="-122"/>
              </a:rPr>
              <a:t>&lt;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zh-CN" altLang="en-US" sz="2400" dirty="0">
                <a:solidFill>
                  <a:srgbClr val="660066"/>
                </a:solidFill>
                <a:latin typeface="+mn-lt"/>
                <a:ea typeface="仿宋" panose="02010609060101010101" pitchFamily="49" charset="-122"/>
              </a:rPr>
              <a:t>以保证 较窄通频带和抑制邻频干扰（一般</a:t>
            </a:r>
            <a:r>
              <a:rPr lang="en-US" altLang="zh-CN" sz="2400" dirty="0">
                <a:solidFill>
                  <a:srgbClr val="660066"/>
                </a:solidFill>
                <a:latin typeface="+mn-lt"/>
                <a:ea typeface="仿宋" panose="02010609060101010101" pitchFamily="49" charset="-122"/>
              </a:rPr>
              <a:t>465K</a:t>
            </a:r>
            <a:r>
              <a:rPr lang="zh-CN" altLang="en-US" sz="2400" dirty="0">
                <a:solidFill>
                  <a:srgbClr val="660066"/>
                </a:solidFill>
                <a:latin typeface="+mn-lt"/>
                <a:ea typeface="仿宋" panose="02010609060101010101" pitchFamily="49" charset="-122"/>
              </a:rPr>
              <a:t>）。设接收机的工作频率</a:t>
            </a:r>
            <a:r>
              <a:rPr lang="en-US" altLang="zh-CN" sz="2400" i="1" dirty="0">
                <a:solidFill>
                  <a:srgbClr val="660066"/>
                </a:solidFill>
                <a:latin typeface="+mn-lt"/>
                <a:ea typeface="仿宋" panose="02010609060101010101" pitchFamily="49" charset="-122"/>
              </a:rPr>
              <a:t>f</a:t>
            </a:r>
            <a:r>
              <a:rPr lang="en-US" altLang="zh-CN" sz="2400" dirty="0">
                <a:solidFill>
                  <a:srgbClr val="660066"/>
                </a:solidFill>
                <a:latin typeface="+mn-lt"/>
                <a:ea typeface="仿宋" panose="02010609060101010101" pitchFamily="49" charset="-122"/>
              </a:rPr>
              <a: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min</a:t>
            </a:r>
            <a:r>
              <a:rPr lang="zh-CN" altLang="en-US" sz="2400" dirty="0">
                <a:solidFill>
                  <a:srgbClr val="660066"/>
                </a:solidFill>
                <a:latin typeface="+mn-lt"/>
                <a:ea typeface="仿宋" panose="02010609060101010101" pitchFamily="49" charset="-122"/>
              </a:rPr>
              <a: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max</a:t>
            </a:r>
          </a:p>
          <a:p>
            <a:pPr eaLnBrk="1" hangingPunct="1">
              <a:lnSpc>
                <a:spcPct val="120000"/>
              </a:lnSpc>
              <a:defRPr/>
            </a:pP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第一中频选择考虑两种情况：</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&lt;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min    </a:t>
            </a:r>
            <a:r>
              <a:rPr lang="en-US" altLang="zh-CN" sz="2400" dirty="0">
                <a:solidFill>
                  <a:srgbClr val="660066"/>
                </a:solidFill>
                <a:latin typeface="+mn-lt"/>
                <a:ea typeface="仿宋" panose="02010609060101010101" pitchFamily="49" charset="-122"/>
              </a:rPr>
              <a:t>;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&gt;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max</a:t>
            </a:r>
          </a:p>
          <a:p>
            <a:pPr eaLnBrk="1" hangingPunct="1">
              <a:lnSpc>
                <a:spcPct val="120000"/>
              </a:lnSpc>
              <a:defRPr/>
            </a:pP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若取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&lt;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min</a:t>
            </a: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，例如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min</a:t>
            </a:r>
            <a:r>
              <a:rPr lang="en-US" altLang="zh-CN" sz="2400" dirty="0">
                <a:solidFill>
                  <a:srgbClr val="660066"/>
                </a:solidFill>
                <a:latin typeface="+mn-lt"/>
                <a:ea typeface="仿宋" panose="02010609060101010101" pitchFamily="49" charset="-122"/>
              </a:rPr>
              <a:t>=1.5M ,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=1.3MHz </a:t>
            </a:r>
            <a:r>
              <a:rPr lang="zh-CN" altLang="en-US" sz="2400" dirty="0">
                <a:solidFill>
                  <a:srgbClr val="660066"/>
                </a:solidFill>
                <a:latin typeface="+mn-lt"/>
                <a:ea typeface="仿宋" panose="02010609060101010101" pitchFamily="49" charset="-122"/>
              </a:rPr>
              <a:t>，没有彻底解决镜频干扰和中频干扰的问题，有时仍难以达到指标 ；</a:t>
            </a:r>
          </a:p>
          <a:p>
            <a:pPr eaLnBrk="1" hangingPunct="1">
              <a:lnSpc>
                <a:spcPct val="120000"/>
              </a:lnSpc>
              <a:defRPr/>
            </a:pPr>
            <a:r>
              <a:rPr lang="zh-CN" altLang="en-US" sz="2400" dirty="0">
                <a:solidFill>
                  <a:srgbClr val="660066"/>
                </a:solidFill>
                <a:latin typeface="+mn-lt"/>
                <a:ea typeface="仿宋" panose="02010609060101010101" pitchFamily="49" charset="-122"/>
              </a:rPr>
              <a:t>        若取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&gt;</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max</a:t>
            </a:r>
            <a:r>
              <a:rPr lang="en-US" altLang="zh-CN" sz="2400" dirty="0">
                <a:solidFill>
                  <a:srgbClr val="660066"/>
                </a:solidFill>
                <a:latin typeface="+mn-lt"/>
                <a:ea typeface="仿宋" panose="02010609060101010101" pitchFamily="49" charset="-122"/>
              </a:rPr>
              <a:t> </a:t>
            </a:r>
            <a:r>
              <a:rPr lang="zh-CN" altLang="en-US" sz="2400" dirty="0">
                <a:solidFill>
                  <a:srgbClr val="660066"/>
                </a:solidFill>
                <a:latin typeface="+mn-lt"/>
                <a:ea typeface="仿宋" panose="02010609060101010101" pitchFamily="49" charset="-122"/>
              </a:rPr>
              <a:t>，例如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max</a:t>
            </a:r>
            <a:r>
              <a:rPr lang="en-US" altLang="zh-CN" sz="2400" dirty="0">
                <a:solidFill>
                  <a:srgbClr val="660066"/>
                </a:solidFill>
                <a:latin typeface="+mn-lt"/>
                <a:ea typeface="仿宋" panose="02010609060101010101" pitchFamily="49" charset="-122"/>
              </a:rPr>
              <a:t>=30MHz , </a:t>
            </a:r>
            <a:r>
              <a:rPr lang="en-US" altLang="zh-CN" sz="2400" i="1" dirty="0">
                <a:solidFill>
                  <a:srgbClr val="660066"/>
                </a:solidFill>
                <a:latin typeface="+mn-lt"/>
                <a:ea typeface="仿宋" panose="02010609060101010101" pitchFamily="49" charset="-122"/>
              </a:rPr>
              <a:t>f</a:t>
            </a:r>
            <a:r>
              <a:rPr lang="en-US" altLang="zh-CN" sz="2400" baseline="-25000" dirty="0">
                <a:solidFill>
                  <a:srgbClr val="660066"/>
                </a:solidFill>
                <a:latin typeface="+mn-lt"/>
                <a:ea typeface="仿宋" panose="02010609060101010101" pitchFamily="49" charset="-122"/>
              </a:rPr>
              <a:t>i1</a:t>
            </a:r>
            <a:r>
              <a:rPr lang="en-US" altLang="zh-CN" sz="2400" dirty="0">
                <a:solidFill>
                  <a:srgbClr val="660066"/>
                </a:solidFill>
                <a:latin typeface="+mn-lt"/>
                <a:ea typeface="仿宋" panose="02010609060101010101" pitchFamily="49" charset="-122"/>
              </a:rPr>
              <a:t>=70MHz   </a:t>
            </a:r>
            <a:r>
              <a:rPr lang="zh-CN" altLang="en-US" sz="2400" dirty="0">
                <a:solidFill>
                  <a:srgbClr val="660066"/>
                </a:solidFill>
                <a:latin typeface="+mn-lt"/>
                <a:ea typeface="仿宋" panose="02010609060101010101" pitchFamily="49" charset="-122"/>
              </a:rPr>
              <a:t>，由于镜频</a:t>
            </a:r>
          </a:p>
          <a:p>
            <a:pPr eaLnBrk="1" hangingPunct="1">
              <a:lnSpc>
                <a:spcPct val="120000"/>
              </a:lnSpc>
              <a:defRPr/>
            </a:pPr>
            <a:r>
              <a:rPr lang="zh-CN" altLang="en-US" sz="2400" dirty="0">
                <a:solidFill>
                  <a:srgbClr val="660066"/>
                </a:solidFill>
                <a:latin typeface="+mn-lt"/>
                <a:ea typeface="仿宋" panose="02010609060101010101" pitchFamily="49" charset="-122"/>
              </a:rPr>
              <a:t>和中频都离信号频率较远，大大提高了抑制能力，同时对组合干扰也有利。</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E819292-15F9-484A-9A20-4A69728CBF58}"/>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latin typeface="+mn-lt"/>
                <a:ea typeface="仿宋" panose="02010609060101010101" pitchFamily="49" charset="-122"/>
              </a:rPr>
              <a:t>8.4 </a:t>
            </a:r>
            <a:r>
              <a:rPr lang="zh-CN" altLang="en-US" sz="2800" b="1" dirty="0">
                <a:solidFill>
                  <a:srgbClr val="0000FF"/>
                </a:solidFill>
                <a:latin typeface="+mn-lt"/>
                <a:ea typeface="仿宋" panose="02010609060101010101" pitchFamily="49" charset="-122"/>
              </a:rPr>
              <a:t>通信设备中的其它问题</a:t>
            </a:r>
          </a:p>
        </p:txBody>
      </p:sp>
      <p:sp>
        <p:nvSpPr>
          <p:cNvPr id="3" name="Text Box 16">
            <a:extLst>
              <a:ext uri="{FF2B5EF4-FFF2-40B4-BE49-F238E27FC236}">
                <a16:creationId xmlns:a16="http://schemas.microsoft.com/office/drawing/2014/main" id="{C8EE01A3-8A46-40B8-981B-71AAA9E112D1}"/>
              </a:ext>
            </a:extLst>
          </p:cNvPr>
          <p:cNvSpPr txBox="1">
            <a:spLocks noChangeArrowheads="1"/>
          </p:cNvSpPr>
          <p:nvPr/>
        </p:nvSpPr>
        <p:spPr bwMode="auto">
          <a:xfrm>
            <a:off x="112713" y="908050"/>
            <a:ext cx="9001125" cy="4600575"/>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003300"/>
                </a:solidFill>
                <a:latin typeface="+mn-lt"/>
                <a:ea typeface="仿宋" panose="02010609060101010101" pitchFamily="49" charset="-122"/>
              </a:rPr>
              <a:t>3.  </a:t>
            </a:r>
            <a:r>
              <a:rPr lang="zh-CN" altLang="en-US" sz="2400" dirty="0">
                <a:solidFill>
                  <a:srgbClr val="003300"/>
                </a:solidFill>
                <a:latin typeface="+mn-lt"/>
                <a:ea typeface="仿宋" panose="02010609060101010101" pitchFamily="49" charset="-122"/>
              </a:rPr>
              <a:t>中频数值的选择    </a:t>
            </a:r>
            <a:r>
              <a:rPr lang="en-US" altLang="zh-CN" sz="2400" dirty="0">
                <a:solidFill>
                  <a:srgbClr val="FF0000"/>
                </a:solidFill>
                <a:latin typeface="+mn-lt"/>
                <a:ea typeface="仿宋" panose="02010609060101010101" pitchFamily="49" charset="-122"/>
              </a:rPr>
              <a:t>P340   </a:t>
            </a:r>
            <a:r>
              <a:rPr lang="en-US" altLang="zh-CN" sz="2400" dirty="0">
                <a:solidFill>
                  <a:srgbClr val="003300"/>
                </a:solidFill>
                <a:latin typeface="+mn-lt"/>
                <a:ea typeface="仿宋" panose="02010609060101010101" pitchFamily="49" charset="-122"/>
              </a:rPr>
              <a:t>   P366</a:t>
            </a:r>
            <a:endParaRPr lang="zh-CN" altLang="en-US" sz="2400" dirty="0">
              <a:solidFill>
                <a:srgbClr val="003300"/>
              </a:solidFill>
              <a:latin typeface="+mn-lt"/>
              <a:ea typeface="仿宋" panose="02010609060101010101" pitchFamily="49" charset="-122"/>
            </a:endParaRPr>
          </a:p>
          <a:p>
            <a:pPr eaLnBrk="1" hangingPunct="1">
              <a:lnSpc>
                <a:spcPct val="110000"/>
              </a:lnSpc>
              <a:defRPr/>
            </a:pPr>
            <a:r>
              <a:rPr lang="zh-CN" altLang="en-US" sz="2400" dirty="0">
                <a:solidFill>
                  <a:srgbClr val="660066"/>
                </a:solidFill>
                <a:latin typeface="+mn-lt"/>
                <a:ea typeface="仿宋" panose="02010609060101010101" pitchFamily="49" charset="-122"/>
              </a:rPr>
              <a:t>         中频选择对系统性能的影响：</a:t>
            </a:r>
            <a:endParaRPr lang="en-US" altLang="zh-CN" sz="2400" dirty="0">
              <a:solidFill>
                <a:srgbClr val="660066"/>
              </a:solidFill>
              <a:latin typeface="+mn-lt"/>
              <a:ea typeface="仿宋" panose="02010609060101010101" pitchFamily="49" charset="-122"/>
            </a:endParaRPr>
          </a:p>
          <a:p>
            <a:pPr eaLnBrk="1" hangingPunct="1">
              <a:lnSpc>
                <a:spcPct val="110000"/>
              </a:lnSpc>
              <a:defRPr/>
            </a:pPr>
            <a:r>
              <a:rPr lang="en-US" altLang="zh-CN" sz="2400" dirty="0">
                <a:solidFill>
                  <a:srgbClr val="660066"/>
                </a:solidFill>
                <a:latin typeface="+mn-lt"/>
                <a:ea typeface="仿宋" panose="02010609060101010101" pitchFamily="49" charset="-122"/>
              </a:rPr>
              <a:t> (1) </a:t>
            </a:r>
            <a:r>
              <a:rPr lang="zh-CN" altLang="en-US" sz="2400" dirty="0">
                <a:solidFill>
                  <a:srgbClr val="660066"/>
                </a:solidFill>
                <a:latin typeface="+mn-lt"/>
                <a:ea typeface="仿宋" panose="02010609060101010101" pitchFamily="49" charset="-122"/>
              </a:rPr>
              <a:t>影响到混频器</a:t>
            </a:r>
            <a:r>
              <a:rPr lang="en-US" altLang="zh-CN" sz="2400" dirty="0">
                <a:solidFill>
                  <a:srgbClr val="660066"/>
                </a:solidFill>
                <a:latin typeface="+mn-lt"/>
                <a:ea typeface="仿宋" panose="02010609060101010101" pitchFamily="49" charset="-122"/>
              </a:rPr>
              <a:t>  </a:t>
            </a:r>
          </a:p>
          <a:p>
            <a:pPr eaLnBrk="1" hangingPunct="1">
              <a:lnSpc>
                <a:spcPct val="110000"/>
              </a:lnSpc>
              <a:defRPr/>
            </a:pPr>
            <a:r>
              <a:rPr lang="en-US" altLang="zh-CN" sz="2400" dirty="0">
                <a:solidFill>
                  <a:srgbClr val="660066"/>
                </a:solidFill>
                <a:latin typeface="+mn-lt"/>
                <a:ea typeface="仿宋" panose="02010609060101010101" pitchFamily="49" charset="-122"/>
              </a:rPr>
              <a:t> (2) </a:t>
            </a:r>
            <a:r>
              <a:rPr lang="zh-CN" altLang="en-US" sz="2400" dirty="0">
                <a:solidFill>
                  <a:srgbClr val="660066"/>
                </a:solidFill>
                <a:latin typeface="+mn-lt"/>
                <a:ea typeface="仿宋" panose="02010609060101010101" pitchFamily="49" charset="-122"/>
              </a:rPr>
              <a:t>影响到中频放大器的性能</a:t>
            </a:r>
            <a:r>
              <a:rPr lang="en-US" altLang="zh-CN" sz="2400" dirty="0">
                <a:solidFill>
                  <a:srgbClr val="660066"/>
                </a:solidFill>
                <a:latin typeface="+mn-lt"/>
                <a:ea typeface="仿宋" panose="02010609060101010101" pitchFamily="49" charset="-122"/>
              </a:rPr>
              <a:t> </a:t>
            </a:r>
          </a:p>
          <a:p>
            <a:pPr eaLnBrk="1" hangingPunct="1">
              <a:lnSpc>
                <a:spcPct val="110000"/>
              </a:lnSpc>
              <a:defRPr/>
            </a:pPr>
            <a:r>
              <a:rPr lang="en-US" altLang="zh-CN" sz="2400" dirty="0">
                <a:solidFill>
                  <a:srgbClr val="660066"/>
                </a:solidFill>
                <a:latin typeface="+mn-lt"/>
                <a:ea typeface="仿宋" panose="02010609060101010101" pitchFamily="49" charset="-122"/>
              </a:rPr>
              <a:t> (3) </a:t>
            </a:r>
            <a:r>
              <a:rPr lang="zh-CN" altLang="en-US" sz="2400" dirty="0">
                <a:solidFill>
                  <a:srgbClr val="660066"/>
                </a:solidFill>
                <a:latin typeface="+mn-lt"/>
                <a:ea typeface="仿宋" panose="02010609060101010101" pitchFamily="49" charset="-122"/>
              </a:rPr>
              <a:t>最终影响到整机的性能</a:t>
            </a:r>
            <a:endParaRPr lang="en-US" altLang="zh-CN" sz="2400" dirty="0">
              <a:solidFill>
                <a:srgbClr val="660066"/>
              </a:solidFill>
              <a:latin typeface="+mn-lt"/>
              <a:ea typeface="仿宋" panose="02010609060101010101" pitchFamily="49" charset="-122"/>
            </a:endParaRPr>
          </a:p>
          <a:p>
            <a:pPr eaLnBrk="1" hangingPunct="1">
              <a:lnSpc>
                <a:spcPct val="110000"/>
              </a:lnSpc>
              <a:defRPr/>
            </a:pPr>
            <a:endParaRPr lang="en-US" altLang="zh-CN" sz="2400" dirty="0">
              <a:solidFill>
                <a:srgbClr val="003300"/>
              </a:solidFill>
              <a:latin typeface="+mn-lt"/>
              <a:ea typeface="仿宋" panose="02010609060101010101" pitchFamily="49" charset="-122"/>
            </a:endParaRPr>
          </a:p>
          <a:p>
            <a:pPr eaLnBrk="1" hangingPunct="1">
              <a:lnSpc>
                <a:spcPct val="110000"/>
              </a:lnSpc>
              <a:defRPr/>
            </a:pPr>
            <a:r>
              <a:rPr lang="en-US" altLang="zh-CN" sz="2400" dirty="0">
                <a:solidFill>
                  <a:srgbClr val="003300"/>
                </a:solidFill>
                <a:latin typeface="+mn-lt"/>
                <a:ea typeface="仿宋" panose="02010609060101010101" pitchFamily="49" charset="-122"/>
              </a:rPr>
              <a:t>   </a:t>
            </a:r>
            <a:r>
              <a:rPr lang="zh-CN" altLang="en-US" sz="2400" dirty="0">
                <a:solidFill>
                  <a:srgbClr val="003300"/>
                </a:solidFill>
                <a:latin typeface="+mn-lt"/>
                <a:ea typeface="仿宋" panose="02010609060101010101" pitchFamily="49" charset="-122"/>
              </a:rPr>
              <a:t>选择的原则，要考虑的问题</a:t>
            </a:r>
            <a:endParaRPr lang="en-US" altLang="zh-CN" sz="2400" dirty="0">
              <a:solidFill>
                <a:srgbClr val="003300"/>
              </a:solidFill>
              <a:latin typeface="+mn-lt"/>
              <a:ea typeface="仿宋" panose="02010609060101010101" pitchFamily="49" charset="-122"/>
            </a:endParaRPr>
          </a:p>
          <a:p>
            <a:pPr eaLnBrk="1" hangingPunct="1">
              <a:lnSpc>
                <a:spcPct val="110000"/>
              </a:lnSpc>
              <a:defRPr/>
            </a:pPr>
            <a:r>
              <a:rPr lang="en-US" altLang="zh-CN" sz="2400" dirty="0">
                <a:solidFill>
                  <a:srgbClr val="003300"/>
                </a:solidFill>
                <a:latin typeface="+mn-lt"/>
                <a:ea typeface="仿宋" panose="02010609060101010101" pitchFamily="49" charset="-122"/>
              </a:rPr>
              <a:t>(1)</a:t>
            </a:r>
            <a:r>
              <a:rPr lang="zh-CN" altLang="en-US" sz="2400" dirty="0">
                <a:solidFill>
                  <a:srgbClr val="003300"/>
                </a:solidFill>
                <a:latin typeface="+mn-lt"/>
                <a:ea typeface="仿宋" panose="02010609060101010101" pitchFamily="49" charset="-122"/>
              </a:rPr>
              <a:t>  通频带要求</a:t>
            </a:r>
            <a:endParaRPr lang="en-US" altLang="zh-CN" sz="2400" dirty="0">
              <a:solidFill>
                <a:srgbClr val="003300"/>
              </a:solidFill>
              <a:latin typeface="+mn-lt"/>
              <a:ea typeface="仿宋" panose="02010609060101010101" pitchFamily="49" charset="-122"/>
            </a:endParaRPr>
          </a:p>
          <a:p>
            <a:pPr eaLnBrk="1" hangingPunct="1">
              <a:lnSpc>
                <a:spcPct val="110000"/>
              </a:lnSpc>
              <a:defRPr/>
            </a:pPr>
            <a:r>
              <a:rPr lang="en-US" altLang="zh-CN" sz="2400" dirty="0">
                <a:solidFill>
                  <a:srgbClr val="003300"/>
                </a:solidFill>
                <a:latin typeface="+mn-lt"/>
                <a:ea typeface="仿宋" panose="02010609060101010101" pitchFamily="49" charset="-122"/>
              </a:rPr>
              <a:t>               </a:t>
            </a:r>
            <a:r>
              <a:rPr lang="zh-CN" altLang="en-US" sz="2400" dirty="0">
                <a:solidFill>
                  <a:srgbClr val="003300"/>
                </a:solidFill>
                <a:latin typeface="+mn-lt"/>
                <a:ea typeface="仿宋" panose="02010609060101010101" pitchFamily="49" charset="-122"/>
              </a:rPr>
              <a:t>中频必须远大于基带信号（调制信号）的频率上限</a:t>
            </a:r>
            <a:r>
              <a:rPr lang="en-US" altLang="zh-CN" sz="2400" i="1" dirty="0" err="1">
                <a:solidFill>
                  <a:srgbClr val="003300"/>
                </a:solidFill>
                <a:latin typeface="+mn-lt"/>
                <a:ea typeface="仿宋" panose="02010609060101010101" pitchFamily="49" charset="-122"/>
              </a:rPr>
              <a:t>f</a:t>
            </a:r>
            <a:r>
              <a:rPr lang="en-US" altLang="zh-CN" sz="2400" baseline="-25000" dirty="0" err="1">
                <a:solidFill>
                  <a:srgbClr val="003300"/>
                </a:solidFill>
                <a:latin typeface="+mn-lt"/>
                <a:ea typeface="仿宋" panose="02010609060101010101" pitchFamily="49" charset="-122"/>
              </a:rPr>
              <a:t>smax</a:t>
            </a:r>
            <a:r>
              <a:rPr lang="zh-CN" altLang="en-US" sz="2400" dirty="0">
                <a:solidFill>
                  <a:srgbClr val="003300"/>
                </a:solidFill>
                <a:latin typeface="+mn-lt"/>
                <a:ea typeface="仿宋" panose="02010609060101010101" pitchFamily="49" charset="-122"/>
              </a:rPr>
              <a:t>。</a:t>
            </a:r>
            <a:r>
              <a:rPr lang="en-US" altLang="zh-CN" sz="2400" dirty="0">
                <a:solidFill>
                  <a:srgbClr val="003300"/>
                </a:solidFill>
                <a:latin typeface="+mn-lt"/>
                <a:ea typeface="仿宋" panose="02010609060101010101" pitchFamily="49" charset="-122"/>
              </a:rPr>
              <a:t>(2)  </a:t>
            </a:r>
            <a:r>
              <a:rPr lang="zh-CN" altLang="en-US" sz="2400" dirty="0">
                <a:solidFill>
                  <a:srgbClr val="003300"/>
                </a:solidFill>
                <a:latin typeface="+mn-lt"/>
                <a:ea typeface="仿宋" panose="02010609060101010101" pitchFamily="49" charset="-122"/>
              </a:rPr>
              <a:t>中频必须在接收机频率范围之外</a:t>
            </a:r>
            <a:endParaRPr lang="en-US" altLang="zh-CN" sz="2400" dirty="0">
              <a:solidFill>
                <a:srgbClr val="003300"/>
              </a:solidFill>
              <a:latin typeface="+mn-lt"/>
              <a:ea typeface="仿宋" panose="02010609060101010101" pitchFamily="49" charset="-122"/>
            </a:endParaRPr>
          </a:p>
          <a:p>
            <a:pPr eaLnBrk="1" hangingPunct="1">
              <a:lnSpc>
                <a:spcPct val="110000"/>
              </a:lnSpc>
              <a:defRPr/>
            </a:pPr>
            <a:r>
              <a:rPr lang="en-US" altLang="zh-CN" sz="2400" dirty="0">
                <a:solidFill>
                  <a:srgbClr val="003300"/>
                </a:solidFill>
                <a:latin typeface="+mn-lt"/>
                <a:ea typeface="仿宋" panose="02010609060101010101" pitchFamily="49" charset="-122"/>
              </a:rPr>
              <a:t>            </a:t>
            </a:r>
            <a:r>
              <a:rPr lang="zh-CN" altLang="en-US" sz="2400" dirty="0">
                <a:solidFill>
                  <a:srgbClr val="003300"/>
                </a:solidFill>
                <a:latin typeface="+mn-lt"/>
                <a:ea typeface="仿宋" panose="02010609060101010101" pitchFamily="49" charset="-122"/>
              </a:rPr>
              <a:t>低于 </a:t>
            </a:r>
            <a:r>
              <a:rPr lang="en-US" altLang="zh-CN" sz="2400" i="1" dirty="0" err="1">
                <a:solidFill>
                  <a:srgbClr val="003300"/>
                </a:solidFill>
                <a:latin typeface="+mn-lt"/>
                <a:ea typeface="仿宋" panose="02010609060101010101" pitchFamily="49" charset="-122"/>
              </a:rPr>
              <a:t>f</a:t>
            </a:r>
            <a:r>
              <a:rPr lang="en-US" altLang="zh-CN" sz="2400" baseline="-25000" dirty="0" err="1">
                <a:solidFill>
                  <a:srgbClr val="003300"/>
                </a:solidFill>
                <a:latin typeface="+mn-lt"/>
                <a:ea typeface="仿宋" panose="02010609060101010101" pitchFamily="49" charset="-122"/>
              </a:rPr>
              <a:t>smin</a:t>
            </a:r>
            <a:r>
              <a:rPr lang="en-US" altLang="zh-CN" sz="2400" dirty="0">
                <a:solidFill>
                  <a:srgbClr val="003300"/>
                </a:solidFill>
                <a:latin typeface="+mn-lt"/>
                <a:ea typeface="仿宋" panose="02010609060101010101" pitchFamily="49" charset="-122"/>
              </a:rPr>
              <a:t>  </a:t>
            </a:r>
            <a:r>
              <a:rPr lang="zh-CN" altLang="en-US" sz="2400" dirty="0">
                <a:solidFill>
                  <a:srgbClr val="003300"/>
                </a:solidFill>
                <a:latin typeface="+mn-lt"/>
                <a:ea typeface="仿宋" panose="02010609060101010101" pitchFamily="49" charset="-122"/>
              </a:rPr>
              <a:t>为</a:t>
            </a:r>
            <a:r>
              <a:rPr lang="zh-CN" altLang="en-US" sz="2400" i="1" dirty="0">
                <a:solidFill>
                  <a:srgbClr val="003300"/>
                </a:solidFill>
                <a:latin typeface="+mn-lt"/>
                <a:ea typeface="仿宋" panose="02010609060101010101" pitchFamily="49" charset="-122"/>
              </a:rPr>
              <a:t>低中频</a:t>
            </a:r>
            <a:r>
              <a:rPr lang="zh-CN" altLang="en-US" sz="2400" dirty="0">
                <a:solidFill>
                  <a:srgbClr val="003300"/>
                </a:solidFill>
                <a:latin typeface="+mn-lt"/>
                <a:ea typeface="仿宋" panose="02010609060101010101" pitchFamily="49" charset="-122"/>
              </a:rPr>
              <a:t>，高于 </a:t>
            </a:r>
            <a:r>
              <a:rPr lang="en-US" altLang="zh-CN" sz="2400" i="1" dirty="0" err="1">
                <a:solidFill>
                  <a:srgbClr val="003300"/>
                </a:solidFill>
                <a:latin typeface="+mn-lt"/>
                <a:ea typeface="仿宋" panose="02010609060101010101" pitchFamily="49" charset="-122"/>
              </a:rPr>
              <a:t>f</a:t>
            </a:r>
            <a:r>
              <a:rPr lang="en-US" altLang="zh-CN" sz="2400" baseline="-25000" dirty="0" err="1">
                <a:solidFill>
                  <a:srgbClr val="003300"/>
                </a:solidFill>
                <a:latin typeface="+mn-lt"/>
                <a:ea typeface="仿宋" panose="02010609060101010101" pitchFamily="49" charset="-122"/>
              </a:rPr>
              <a:t>smax</a:t>
            </a:r>
            <a:r>
              <a:rPr lang="zh-CN" altLang="en-US" sz="2400" dirty="0">
                <a:solidFill>
                  <a:srgbClr val="003300"/>
                </a:solidFill>
                <a:latin typeface="+mn-lt"/>
                <a:ea typeface="仿宋" panose="02010609060101010101" pitchFamily="49" charset="-122"/>
              </a:rPr>
              <a:t>为</a:t>
            </a:r>
            <a:r>
              <a:rPr lang="zh-CN" altLang="en-US" sz="2400" i="1" dirty="0">
                <a:solidFill>
                  <a:srgbClr val="003300"/>
                </a:solidFill>
                <a:latin typeface="+mn-lt"/>
                <a:ea typeface="仿宋" panose="02010609060101010101" pitchFamily="49" charset="-122"/>
              </a:rPr>
              <a:t>高中频</a:t>
            </a:r>
            <a:r>
              <a:rPr lang="zh-CN" altLang="en-US" sz="2400" dirty="0">
                <a:solidFill>
                  <a:srgbClr val="003300"/>
                </a:solidFill>
                <a:latin typeface="+mn-lt"/>
                <a:ea typeface="仿宋" panose="02010609060101010101" pitchFamily="49" charset="-122"/>
              </a:rPr>
              <a:t>。</a:t>
            </a:r>
            <a:r>
              <a:rPr lang="en-US" altLang="zh-CN" sz="2400" dirty="0">
                <a:solidFill>
                  <a:srgbClr val="003300"/>
                </a:solidFill>
                <a:latin typeface="+mn-lt"/>
                <a:ea typeface="仿宋" panose="02010609060101010101" pitchFamily="49" charset="-122"/>
              </a:rPr>
              <a:t>       </a:t>
            </a:r>
            <a:endParaRPr lang="zh-CN" altLang="en-US" sz="2400" dirty="0">
              <a:solidFill>
                <a:srgbClr val="003300"/>
              </a:solidFill>
              <a:latin typeface="+mn-lt"/>
              <a:ea typeface="仿宋"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2A04AF3-4EBA-4533-A390-C633C0178E6E}"/>
              </a:ext>
            </a:extLst>
          </p:cNvPr>
          <p:cNvSpPr>
            <a:spLocks noGrp="1" noChangeArrowheads="1"/>
          </p:cNvSpPr>
          <p:nvPr>
            <p:ph type="title" idx="4294967295"/>
          </p:nvPr>
        </p:nvSpPr>
        <p:spPr>
          <a:xfrm>
            <a:off x="323850" y="214313"/>
            <a:ext cx="5328270" cy="357187"/>
          </a:xfrm>
        </p:spPr>
        <p:txBody>
          <a:bodyPr/>
          <a:lstStyle/>
          <a:p>
            <a:pPr algn="l" eaLnBrk="1" hangingPunct="1"/>
            <a:r>
              <a:rPr lang="en-US" altLang="zh-CN" sz="2800" b="1" dirty="0">
                <a:solidFill>
                  <a:srgbClr val="0000FF"/>
                </a:solidFill>
                <a:latin typeface="+mn-lt"/>
                <a:ea typeface="仿宋" panose="02010609060101010101" pitchFamily="49" charset="-122"/>
              </a:rPr>
              <a:t>8.4 </a:t>
            </a:r>
            <a:r>
              <a:rPr lang="zh-CN" altLang="en-US" sz="2800" b="1" dirty="0">
                <a:solidFill>
                  <a:srgbClr val="0000FF"/>
                </a:solidFill>
                <a:latin typeface="+mn-lt"/>
                <a:ea typeface="仿宋" panose="02010609060101010101" pitchFamily="49" charset="-122"/>
              </a:rPr>
              <a:t>通信设备中的其它问题</a:t>
            </a:r>
          </a:p>
        </p:txBody>
      </p:sp>
      <p:sp>
        <p:nvSpPr>
          <p:cNvPr id="3" name="Text Box 16">
            <a:extLst>
              <a:ext uri="{FF2B5EF4-FFF2-40B4-BE49-F238E27FC236}">
                <a16:creationId xmlns:a16="http://schemas.microsoft.com/office/drawing/2014/main" id="{C8EE01A3-8A46-40B8-981B-71AAA9E112D1}"/>
              </a:ext>
            </a:extLst>
          </p:cNvPr>
          <p:cNvSpPr txBox="1">
            <a:spLocks noChangeArrowheads="1"/>
          </p:cNvSpPr>
          <p:nvPr/>
        </p:nvSpPr>
        <p:spPr bwMode="auto">
          <a:xfrm>
            <a:off x="34925" y="1203325"/>
            <a:ext cx="4733925" cy="5147949"/>
          </a:xfrm>
          <a:prstGeom prst="rect">
            <a:avLst/>
          </a:prstGeom>
          <a:noFill/>
          <a:ln w="9525">
            <a:noFill/>
            <a:miter lim="800000"/>
            <a:headEnd/>
            <a:tailEnd/>
          </a:ln>
          <a:effectLst/>
        </p:spPr>
        <p:txBody>
          <a:bodyPr lIns="90000" tIns="46800" rIns="90000" bIns="46800">
            <a:spAutoFit/>
          </a:bodyPr>
          <a:lstStyle/>
          <a:p>
            <a:pPr eaLnBrk="1" hangingPunct="1">
              <a:lnSpc>
                <a:spcPct val="110000"/>
              </a:lnSpc>
              <a:defRPr/>
            </a:pPr>
            <a:r>
              <a:rPr lang="zh-CN" altLang="en-US" sz="1800" dirty="0">
                <a:solidFill>
                  <a:srgbClr val="000000"/>
                </a:solidFill>
                <a:latin typeface="+mn-lt"/>
                <a:ea typeface="仿宋" panose="02010609060101010101" pitchFamily="49" charset="-122"/>
              </a:rPr>
              <a:t>仅</a:t>
            </a:r>
            <a:r>
              <a:rPr lang="zh-CN" altLang="en-US" sz="2400" dirty="0">
                <a:solidFill>
                  <a:srgbClr val="CC3300"/>
                </a:solidFill>
                <a:latin typeface="+mn-lt"/>
                <a:ea typeface="仿宋" panose="02010609060101010101" pitchFamily="49" charset="-122"/>
              </a:rPr>
              <a:t>一次混频</a:t>
            </a:r>
            <a:r>
              <a:rPr lang="zh-CN" altLang="en-US" sz="1800" dirty="0">
                <a:solidFill>
                  <a:srgbClr val="000000"/>
                </a:solidFill>
                <a:latin typeface="+mn-lt"/>
                <a:ea typeface="仿宋" panose="02010609060101010101" pitchFamily="49" charset="-122"/>
              </a:rPr>
              <a:t>采用低中频 ；二次混频时第二中频为低中频，第一中频可选。例如：某超外差机接收</a:t>
            </a:r>
            <a:r>
              <a:rPr lang="en-US" altLang="zh-CN" sz="1800" dirty="0">
                <a:solidFill>
                  <a:srgbClr val="000000"/>
                </a:solidFill>
                <a:latin typeface="+mn-lt"/>
                <a:ea typeface="仿宋" panose="02010609060101010101" pitchFamily="49" charset="-122"/>
              </a:rPr>
              <a:t>1.5</a:t>
            </a:r>
            <a:r>
              <a:rPr lang="zh-CN" altLang="en-US" sz="1800" dirty="0">
                <a:solidFill>
                  <a:srgbClr val="000000"/>
                </a:solidFill>
                <a:latin typeface="+mn-lt"/>
                <a:ea typeface="仿宋" panose="02010609060101010101" pitchFamily="49" charset="-122"/>
              </a:rPr>
              <a:t>～</a:t>
            </a:r>
            <a:r>
              <a:rPr lang="en-US" altLang="zh-CN" sz="1800" dirty="0">
                <a:solidFill>
                  <a:srgbClr val="000000"/>
                </a:solidFill>
                <a:latin typeface="+mn-lt"/>
                <a:ea typeface="仿宋" panose="02010609060101010101" pitchFamily="49" charset="-122"/>
              </a:rPr>
              <a:t>30MHz</a:t>
            </a:r>
            <a:r>
              <a:rPr lang="zh-CN" altLang="en-US" sz="1800" dirty="0">
                <a:solidFill>
                  <a:srgbClr val="000000"/>
                </a:solidFill>
                <a:latin typeface="+mn-lt"/>
                <a:ea typeface="仿宋" panose="02010609060101010101" pitchFamily="49" charset="-122"/>
              </a:rPr>
              <a:t>，</a:t>
            </a:r>
            <a:r>
              <a:rPr lang="zh-CN" altLang="en-US" sz="2400" dirty="0">
                <a:solidFill>
                  <a:srgbClr val="CC3300"/>
                </a:solidFill>
                <a:latin typeface="+mn-lt"/>
                <a:ea typeface="仿宋" panose="02010609060101010101" pitchFamily="49" charset="-122"/>
              </a:rPr>
              <a:t>二次混频</a:t>
            </a:r>
            <a:r>
              <a:rPr lang="zh-CN" altLang="en-US" sz="1800" dirty="0">
                <a:solidFill>
                  <a:srgbClr val="000000"/>
                </a:solidFill>
                <a:latin typeface="+mn-lt"/>
                <a:ea typeface="仿宋" panose="02010609060101010101" pitchFamily="49" charset="-122"/>
              </a:rPr>
              <a:t>时，第一中频</a:t>
            </a:r>
            <a:r>
              <a:rPr lang="en-US" altLang="zh-CN" sz="1800" dirty="0">
                <a:solidFill>
                  <a:srgbClr val="000000"/>
                </a:solidFill>
                <a:latin typeface="+mn-lt"/>
                <a:ea typeface="仿宋" panose="02010609060101010101" pitchFamily="49" charset="-122"/>
              </a:rPr>
              <a:t>1335kHz.</a:t>
            </a:r>
            <a:r>
              <a:rPr lang="zh-CN" altLang="en-US" sz="1800" dirty="0">
                <a:solidFill>
                  <a:srgbClr val="000000"/>
                </a:solidFill>
                <a:latin typeface="+mn-lt"/>
                <a:ea typeface="仿宋" panose="02010609060101010101" pitchFamily="49" charset="-122"/>
              </a:rPr>
              <a:t>第二中频</a:t>
            </a:r>
            <a:r>
              <a:rPr lang="en-US" altLang="zh-CN" sz="1800" dirty="0">
                <a:solidFill>
                  <a:srgbClr val="000000"/>
                </a:solidFill>
                <a:latin typeface="+mn-lt"/>
                <a:ea typeface="仿宋" panose="02010609060101010101" pitchFamily="49" charset="-122"/>
              </a:rPr>
              <a:t>465kHz</a:t>
            </a:r>
            <a:r>
              <a:rPr lang="zh-CN" altLang="en-US" sz="1800" dirty="0">
                <a:solidFill>
                  <a:srgbClr val="000000"/>
                </a:solidFill>
                <a:latin typeface="+mn-lt"/>
                <a:ea typeface="仿宋" panose="02010609060101010101" pitchFamily="49" charset="-122"/>
              </a:rPr>
              <a:t>（均为低中频）。</a:t>
            </a:r>
          </a:p>
          <a:p>
            <a:pPr eaLnBrk="1" hangingPunct="1">
              <a:lnSpc>
                <a:spcPct val="110000"/>
              </a:lnSpc>
              <a:defRPr/>
            </a:pPr>
            <a:r>
              <a:rPr lang="zh-CN" altLang="en-US" sz="1800" dirty="0">
                <a:solidFill>
                  <a:srgbClr val="000000"/>
                </a:solidFill>
                <a:latin typeface="+mn-lt"/>
                <a:ea typeface="仿宋" panose="02010609060101010101" pitchFamily="49" charset="-122"/>
              </a:rPr>
              <a:t>        采用低中频可以提高抑制中频干扰的能力，同时通带可以做的窄，提高抑制邻道干扰的能力，带通也易制作。而且，每级中放有较大的回路谐振阻抗和较小的寄生反馈，因此可以得到较高的稳定增益。</a:t>
            </a:r>
          </a:p>
          <a:p>
            <a:pPr eaLnBrk="1" hangingPunct="1">
              <a:lnSpc>
                <a:spcPct val="110000"/>
              </a:lnSpc>
              <a:defRPr/>
            </a:pPr>
            <a:r>
              <a:rPr lang="zh-CN" altLang="en-US" sz="1800" dirty="0">
                <a:solidFill>
                  <a:srgbClr val="000000"/>
                </a:solidFill>
                <a:latin typeface="+mn-lt"/>
                <a:ea typeface="仿宋" panose="02010609060101010101" pitchFamily="49" charset="-122"/>
              </a:rPr>
              <a:t>         采用高中频，除提高抑制中频干扰和镜像干扰的能力以外，还可以减少组合干扰。</a:t>
            </a:r>
          </a:p>
          <a:p>
            <a:pPr eaLnBrk="1" hangingPunct="1">
              <a:lnSpc>
                <a:spcPct val="110000"/>
              </a:lnSpc>
              <a:defRPr/>
            </a:pPr>
            <a:r>
              <a:rPr lang="zh-CN" altLang="en-US" sz="1800" dirty="0">
                <a:solidFill>
                  <a:srgbClr val="000000"/>
                </a:solidFill>
                <a:latin typeface="+mn-lt"/>
                <a:ea typeface="仿宋" panose="02010609060101010101" pitchFamily="49" charset="-122"/>
              </a:rPr>
              <a:t>         可以证明：采用低中频，</a:t>
            </a:r>
            <a:r>
              <a:rPr lang="en-US" altLang="zh-CN" sz="1800" i="1" dirty="0" err="1">
                <a:solidFill>
                  <a:srgbClr val="000000"/>
                </a:solidFill>
                <a:latin typeface="+mn-lt"/>
                <a:ea typeface="仿宋" panose="02010609060101010101" pitchFamily="49" charset="-122"/>
              </a:rPr>
              <a:t>f</a:t>
            </a:r>
            <a:r>
              <a:rPr lang="en-US" altLang="zh-CN" sz="1800" baseline="-25000" dirty="0" err="1">
                <a:solidFill>
                  <a:srgbClr val="000000"/>
                </a:solidFill>
                <a:latin typeface="+mn-lt"/>
                <a:ea typeface="仿宋" panose="02010609060101010101" pitchFamily="49" charset="-122"/>
              </a:rPr>
              <a:t>i</a:t>
            </a:r>
            <a:r>
              <a:rPr lang="en-US" altLang="zh-CN" sz="1800" dirty="0">
                <a:solidFill>
                  <a:srgbClr val="000000"/>
                </a:solidFill>
                <a:latin typeface="+mn-lt"/>
                <a:ea typeface="仿宋" panose="02010609060101010101" pitchFamily="49" charset="-122"/>
              </a:rPr>
              <a:t>&lt;</a:t>
            </a:r>
            <a:r>
              <a:rPr lang="en-US" altLang="zh-CN" sz="1800" i="1" dirty="0" err="1">
                <a:solidFill>
                  <a:srgbClr val="000000"/>
                </a:solidFill>
                <a:latin typeface="+mn-lt"/>
                <a:ea typeface="仿宋" panose="02010609060101010101" pitchFamily="49" charset="-122"/>
              </a:rPr>
              <a:t>f</a:t>
            </a:r>
            <a:r>
              <a:rPr lang="en-US" altLang="zh-CN" sz="1800" baseline="-25000" dirty="0" err="1">
                <a:solidFill>
                  <a:srgbClr val="000000"/>
                </a:solidFill>
                <a:latin typeface="+mn-lt"/>
                <a:ea typeface="仿宋" panose="02010609060101010101" pitchFamily="49" charset="-122"/>
              </a:rPr>
              <a:t>s</a:t>
            </a:r>
            <a:r>
              <a:rPr lang="en-US" altLang="zh-CN" sz="1800" dirty="0">
                <a:solidFill>
                  <a:srgbClr val="000000"/>
                </a:solidFill>
                <a:latin typeface="+mn-lt"/>
                <a:ea typeface="仿宋" panose="02010609060101010101" pitchFamily="49" charset="-122"/>
              </a:rPr>
              <a:t> </a:t>
            </a:r>
            <a:r>
              <a:rPr lang="zh-CN" altLang="en-US" sz="1800" dirty="0">
                <a:solidFill>
                  <a:srgbClr val="000000"/>
                </a:solidFill>
                <a:latin typeface="+mn-lt"/>
                <a:ea typeface="仿宋" panose="02010609060101010101" pitchFamily="49" charset="-122"/>
              </a:rPr>
              <a:t>，则有许多组合干扰频率落入带内，形成干扰；若采用高频，</a:t>
            </a:r>
            <a:r>
              <a:rPr lang="en-US" altLang="zh-CN" sz="1800" i="1" dirty="0" err="1">
                <a:solidFill>
                  <a:srgbClr val="000000"/>
                </a:solidFill>
                <a:latin typeface="+mn-lt"/>
                <a:ea typeface="仿宋" panose="02010609060101010101" pitchFamily="49" charset="-122"/>
              </a:rPr>
              <a:t>f</a:t>
            </a:r>
            <a:r>
              <a:rPr lang="en-US" altLang="zh-CN" sz="1800" baseline="-25000" dirty="0" err="1">
                <a:solidFill>
                  <a:srgbClr val="000000"/>
                </a:solidFill>
                <a:latin typeface="+mn-lt"/>
                <a:ea typeface="仿宋" panose="02010609060101010101" pitchFamily="49" charset="-122"/>
              </a:rPr>
              <a:t>i</a:t>
            </a:r>
            <a:r>
              <a:rPr lang="en-US" altLang="zh-CN" sz="1800" dirty="0">
                <a:solidFill>
                  <a:srgbClr val="000000"/>
                </a:solidFill>
                <a:latin typeface="+mn-lt"/>
                <a:ea typeface="仿宋" panose="02010609060101010101" pitchFamily="49" charset="-122"/>
              </a:rPr>
              <a:t>&gt;</a:t>
            </a:r>
            <a:r>
              <a:rPr lang="en-US" altLang="zh-CN" sz="1800" i="1" dirty="0" err="1">
                <a:solidFill>
                  <a:srgbClr val="000000"/>
                </a:solidFill>
                <a:latin typeface="+mn-lt"/>
                <a:ea typeface="仿宋" panose="02010609060101010101" pitchFamily="49" charset="-122"/>
              </a:rPr>
              <a:t>f</a:t>
            </a:r>
            <a:r>
              <a:rPr lang="en-US" altLang="zh-CN" sz="1800" baseline="-25000" dirty="0" err="1">
                <a:solidFill>
                  <a:srgbClr val="000000"/>
                </a:solidFill>
                <a:latin typeface="+mn-lt"/>
                <a:ea typeface="仿宋" panose="02010609060101010101" pitchFamily="49" charset="-122"/>
              </a:rPr>
              <a:t>s</a:t>
            </a:r>
            <a:r>
              <a:rPr lang="en-US" altLang="zh-CN" sz="1800" dirty="0">
                <a:solidFill>
                  <a:srgbClr val="000000"/>
                </a:solidFill>
                <a:latin typeface="+mn-lt"/>
                <a:ea typeface="仿宋" panose="02010609060101010101" pitchFamily="49" charset="-122"/>
              </a:rPr>
              <a:t> </a:t>
            </a:r>
            <a:r>
              <a:rPr lang="zh-CN" altLang="en-US" sz="1800" dirty="0">
                <a:solidFill>
                  <a:srgbClr val="000000"/>
                </a:solidFill>
                <a:latin typeface="+mn-lt"/>
                <a:ea typeface="仿宋" panose="02010609060101010101" pitchFamily="49" charset="-122"/>
              </a:rPr>
              <a:t>，则只有少数几个高阶组合干扰。中频数值越高，对克服组合干扰越有利。</a:t>
            </a:r>
          </a:p>
        </p:txBody>
      </p:sp>
      <p:pic>
        <p:nvPicPr>
          <p:cNvPr id="29700" name="图片 3">
            <a:extLst>
              <a:ext uri="{FF2B5EF4-FFF2-40B4-BE49-F238E27FC236}">
                <a16:creationId xmlns:a16="http://schemas.microsoft.com/office/drawing/2014/main" id="{0029739C-0BA2-4725-904E-906381E6F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052513"/>
            <a:ext cx="43434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6">
            <a:extLst>
              <a:ext uri="{FF2B5EF4-FFF2-40B4-BE49-F238E27FC236}">
                <a16:creationId xmlns:a16="http://schemas.microsoft.com/office/drawing/2014/main" id="{0D1C489D-1FEA-4E25-A471-2CD67880CE79}"/>
              </a:ext>
            </a:extLst>
          </p:cNvPr>
          <p:cNvSpPr txBox="1">
            <a:spLocks noChangeArrowheads="1"/>
          </p:cNvSpPr>
          <p:nvPr/>
        </p:nvSpPr>
        <p:spPr bwMode="auto">
          <a:xfrm>
            <a:off x="14288" y="611188"/>
            <a:ext cx="5278437" cy="495329"/>
          </a:xfrm>
          <a:prstGeom prst="rect">
            <a:avLst/>
          </a:prstGeom>
          <a:noFill/>
          <a:ln w="9525">
            <a:noFill/>
            <a:miter lim="800000"/>
            <a:headEnd/>
            <a:tailEnd/>
          </a:ln>
          <a:effectLst/>
        </p:spPr>
        <p:txBody>
          <a:bodyPr lIns="90000" tIns="46800" rIns="90000" bIns="46800">
            <a:spAutoFit/>
          </a:bodyPr>
          <a:lstStyle/>
          <a:p>
            <a:pPr eaLnBrk="1" hangingPunct="1">
              <a:lnSpc>
                <a:spcPct val="120000"/>
              </a:lnSpc>
              <a:defRPr/>
            </a:pPr>
            <a:r>
              <a:rPr lang="en-US" altLang="zh-CN" sz="2400" dirty="0">
                <a:solidFill>
                  <a:srgbClr val="660066"/>
                </a:solidFill>
                <a:latin typeface="+mn-lt"/>
                <a:ea typeface="仿宋" panose="02010609060101010101" pitchFamily="49" charset="-122"/>
              </a:rPr>
              <a:t>3.  </a:t>
            </a:r>
            <a:r>
              <a:rPr lang="zh-CN" altLang="en-US" sz="2400" dirty="0">
                <a:solidFill>
                  <a:srgbClr val="660066"/>
                </a:solidFill>
                <a:latin typeface="+mn-lt"/>
                <a:ea typeface="仿宋" panose="02010609060101010101" pitchFamily="49" charset="-122"/>
              </a:rPr>
              <a:t>中频数值的选择 </a:t>
            </a:r>
            <a:r>
              <a:rPr lang="zh-CN" altLang="en-US" sz="2400" dirty="0">
                <a:solidFill>
                  <a:srgbClr val="FF0000"/>
                </a:solidFill>
                <a:latin typeface="+mn-lt"/>
                <a:ea typeface="仿宋" panose="02010609060101010101" pitchFamily="49" charset="-122"/>
              </a:rPr>
              <a:t>  </a:t>
            </a:r>
            <a:r>
              <a:rPr lang="en-US" altLang="zh-CN" sz="2400" dirty="0">
                <a:solidFill>
                  <a:srgbClr val="FF0000"/>
                </a:solidFill>
                <a:latin typeface="+mn-lt"/>
                <a:ea typeface="仿宋" panose="02010609060101010101" pitchFamily="49" charset="-122"/>
              </a:rPr>
              <a:t>P340</a:t>
            </a:r>
            <a:r>
              <a:rPr lang="en-US" altLang="zh-CN" sz="2400" dirty="0">
                <a:solidFill>
                  <a:srgbClr val="660066"/>
                </a:solidFill>
                <a:latin typeface="+mn-lt"/>
                <a:ea typeface="仿宋" panose="02010609060101010101" pitchFamily="49" charset="-122"/>
              </a:rPr>
              <a:t>      P366</a:t>
            </a:r>
            <a:endParaRPr lang="zh-CN" altLang="en-US" sz="2400" dirty="0">
              <a:solidFill>
                <a:srgbClr val="660066"/>
              </a:solidFill>
              <a:latin typeface="+mn-lt"/>
              <a:ea typeface="仿宋" panose="02010609060101010101" pitchFamily="49" charset="-122"/>
            </a:endParaRPr>
          </a:p>
        </p:txBody>
      </p:sp>
      <p:sp>
        <p:nvSpPr>
          <p:cNvPr id="5" name="矩形 4">
            <a:extLst>
              <a:ext uri="{FF2B5EF4-FFF2-40B4-BE49-F238E27FC236}">
                <a16:creationId xmlns:a16="http://schemas.microsoft.com/office/drawing/2014/main" id="{D004A709-C401-4BF6-9D71-6A9E4AEC8DF2}"/>
              </a:ext>
            </a:extLst>
          </p:cNvPr>
          <p:cNvSpPr/>
          <p:nvPr/>
        </p:nvSpPr>
        <p:spPr>
          <a:xfrm>
            <a:off x="5508625" y="1052513"/>
            <a:ext cx="2419252" cy="523220"/>
          </a:xfrm>
          <a:prstGeom prst="rect">
            <a:avLst/>
          </a:prstGeom>
        </p:spPr>
        <p:txBody>
          <a:bodyPr wrap="none">
            <a:spAutoFit/>
          </a:bodyPr>
          <a:lstStyle/>
          <a:p>
            <a:pPr>
              <a:defRPr/>
            </a:pPr>
            <a:r>
              <a:rPr lang="en-US" altLang="zh-CN" dirty="0">
                <a:solidFill>
                  <a:srgbClr val="FF0000"/>
                </a:solidFill>
                <a:latin typeface="+mn-lt"/>
                <a:ea typeface="仿宋" panose="02010609060101010101" pitchFamily="49" charset="-122"/>
              </a:rPr>
              <a:t>P340        </a:t>
            </a:r>
            <a:r>
              <a:rPr lang="en-US" altLang="zh-CN" dirty="0">
                <a:solidFill>
                  <a:schemeClr val="accent6"/>
                </a:solidFill>
                <a:latin typeface="+mn-lt"/>
                <a:ea typeface="仿宋" panose="02010609060101010101" pitchFamily="49" charset="-122"/>
              </a:rPr>
              <a:t>P367</a:t>
            </a:r>
            <a:endParaRPr lang="zh-CN" altLang="en-US" dirty="0">
              <a:solidFill>
                <a:schemeClr val="accent6"/>
              </a:solidFill>
              <a:latin typeface="+mn-lt"/>
              <a:ea typeface="仿宋"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80D0B00-58D6-42CD-A0BF-E423C35F1272}"/>
              </a:ext>
            </a:extLst>
          </p:cNvPr>
          <p:cNvSpPr>
            <a:spLocks noGrp="1" noChangeArrowheads="1"/>
          </p:cNvSpPr>
          <p:nvPr>
            <p:ph type="title" idx="4294967295"/>
          </p:nvPr>
        </p:nvSpPr>
        <p:spPr>
          <a:xfrm>
            <a:off x="323850" y="214313"/>
            <a:ext cx="4824214" cy="357187"/>
          </a:xfrm>
        </p:spPr>
        <p:txBody>
          <a:bodyPr/>
          <a:lstStyle/>
          <a:p>
            <a:pPr algn="l" eaLnBrk="1" hangingPunct="1"/>
            <a:r>
              <a:rPr lang="en-US" altLang="zh-CN" sz="2800" b="1" dirty="0">
                <a:solidFill>
                  <a:srgbClr val="0000FF"/>
                </a:solidFill>
                <a:ea typeface="仿宋_GB2312" panose="02010609030101010101" pitchFamily="49" charset="-122"/>
              </a:rPr>
              <a:t>8.4 </a:t>
            </a:r>
            <a:r>
              <a:rPr lang="zh-CN" altLang="en-US" sz="2800" b="1" dirty="0">
                <a:solidFill>
                  <a:srgbClr val="0000FF"/>
                </a:solidFill>
                <a:ea typeface="仿宋_GB2312" panose="02010609030101010101" pitchFamily="49" charset="-122"/>
              </a:rPr>
              <a:t>通信设备中的其它问题</a:t>
            </a:r>
          </a:p>
        </p:txBody>
      </p:sp>
      <p:sp>
        <p:nvSpPr>
          <p:cNvPr id="30723" name="Rectangle 3">
            <a:extLst>
              <a:ext uri="{FF2B5EF4-FFF2-40B4-BE49-F238E27FC236}">
                <a16:creationId xmlns:a16="http://schemas.microsoft.com/office/drawing/2014/main" id="{F748FE2F-214F-4B3A-8C88-355120E1554E}"/>
              </a:ext>
            </a:extLst>
          </p:cNvPr>
          <p:cNvSpPr txBox="1">
            <a:spLocks noChangeArrowheads="1"/>
          </p:cNvSpPr>
          <p:nvPr/>
        </p:nvSpPr>
        <p:spPr bwMode="auto">
          <a:xfrm>
            <a:off x="42863" y="4365625"/>
            <a:ext cx="8777609"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zh-CN" altLang="en-US" sz="2400" dirty="0">
                <a:solidFill>
                  <a:srgbClr val="CC3300"/>
                </a:solidFill>
                <a:ea typeface="仿宋_GB2312" panose="02010609030101010101" pitchFamily="49" charset="-122"/>
              </a:rPr>
              <a:t>预加重</a:t>
            </a:r>
            <a:r>
              <a:rPr lang="zh-CN" altLang="en-US" sz="2400" dirty="0">
                <a:solidFill>
                  <a:srgbClr val="660066"/>
                </a:solidFill>
                <a:ea typeface="仿宋_GB2312" panose="02010609030101010101" pitchFamily="49" charset="-122"/>
              </a:rPr>
              <a:t>：信号在发送端预加重后调频。预加重人为的提升了调制信号频谱中的高频分量振幅，同时也造成了失真。</a:t>
            </a:r>
          </a:p>
          <a:p>
            <a:pPr>
              <a:lnSpc>
                <a:spcPct val="90000"/>
              </a:lnSpc>
              <a:buFontTx/>
              <a:buNone/>
            </a:pPr>
            <a:endParaRPr lang="zh-CN" altLang="en-US" sz="2400" dirty="0">
              <a:solidFill>
                <a:srgbClr val="660066"/>
              </a:solidFill>
              <a:ea typeface="仿宋_GB2312" panose="02010609030101010101" pitchFamily="49" charset="-122"/>
            </a:endParaRPr>
          </a:p>
          <a:p>
            <a:pPr>
              <a:lnSpc>
                <a:spcPct val="90000"/>
              </a:lnSpc>
              <a:buFontTx/>
              <a:buNone/>
            </a:pPr>
            <a:r>
              <a:rPr lang="zh-CN" altLang="en-US" sz="2400" dirty="0">
                <a:solidFill>
                  <a:srgbClr val="CC3300"/>
                </a:solidFill>
                <a:ea typeface="仿宋_GB2312" panose="02010609030101010101" pitchFamily="49" charset="-122"/>
              </a:rPr>
              <a:t>去加重</a:t>
            </a:r>
            <a:r>
              <a:rPr lang="zh-CN" altLang="en-US" sz="2400" dirty="0">
                <a:solidFill>
                  <a:srgbClr val="660066"/>
                </a:solidFill>
                <a:ea typeface="仿宋_GB2312" panose="02010609030101010101" pitchFamily="49" charset="-122"/>
              </a:rPr>
              <a:t>：接收机鉴频器的输出端加一个去加重网络，它的传输函数恰好和加重网络相反，把高调制频率的振幅降下来，保持原来的比例关系。</a:t>
            </a:r>
          </a:p>
        </p:txBody>
      </p:sp>
      <p:sp>
        <p:nvSpPr>
          <p:cNvPr id="30724" name="Rectangle 3">
            <a:extLst>
              <a:ext uri="{FF2B5EF4-FFF2-40B4-BE49-F238E27FC236}">
                <a16:creationId xmlns:a16="http://schemas.microsoft.com/office/drawing/2014/main" id="{54703A3A-897E-4486-8534-3AE21D3C70C1}"/>
              </a:ext>
            </a:extLst>
          </p:cNvPr>
          <p:cNvSpPr txBox="1">
            <a:spLocks noChangeArrowheads="1"/>
          </p:cNvSpPr>
          <p:nvPr/>
        </p:nvSpPr>
        <p:spPr bwMode="auto">
          <a:xfrm>
            <a:off x="34925" y="642938"/>
            <a:ext cx="52752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en-US" altLang="zh-CN" sz="2400" dirty="0">
                <a:solidFill>
                  <a:srgbClr val="000000"/>
                </a:solidFill>
                <a:ea typeface="仿宋_GB2312" panose="02010609030101010101" pitchFamily="49" charset="-122"/>
              </a:rPr>
              <a:t>4.  </a:t>
            </a:r>
            <a:r>
              <a:rPr lang="zh-CN" altLang="en-US" sz="2400" dirty="0">
                <a:solidFill>
                  <a:srgbClr val="000000"/>
                </a:solidFill>
                <a:ea typeface="仿宋_GB2312" panose="02010609030101010101" pitchFamily="49" charset="-122"/>
              </a:rPr>
              <a:t>调频通信中的加重技术与静噪技术</a:t>
            </a:r>
          </a:p>
        </p:txBody>
      </p:sp>
      <p:sp>
        <p:nvSpPr>
          <p:cNvPr id="5" name="Rectangle 3">
            <a:extLst>
              <a:ext uri="{FF2B5EF4-FFF2-40B4-BE49-F238E27FC236}">
                <a16:creationId xmlns:a16="http://schemas.microsoft.com/office/drawing/2014/main" id="{E90A0DE9-A860-47F6-9546-3F4B20FE1BA3}"/>
              </a:ext>
            </a:extLst>
          </p:cNvPr>
          <p:cNvSpPr txBox="1">
            <a:spLocks noChangeArrowheads="1"/>
          </p:cNvSpPr>
          <p:nvPr/>
        </p:nvSpPr>
        <p:spPr bwMode="auto">
          <a:xfrm>
            <a:off x="34925" y="1112838"/>
            <a:ext cx="5545138"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defRPr/>
            </a:pPr>
            <a:r>
              <a:rPr lang="en-US" altLang="zh-CN" sz="2400" dirty="0">
                <a:solidFill>
                  <a:srgbClr val="660066"/>
                </a:solidFill>
                <a:ea typeface="仿宋_GB2312" panose="02010609030101010101" pitchFamily="49" charset="-122"/>
              </a:rPr>
              <a:t>1</a:t>
            </a:r>
            <a:r>
              <a:rPr lang="zh-CN" altLang="en-US" sz="2400" dirty="0">
                <a:solidFill>
                  <a:srgbClr val="660066"/>
                </a:solidFill>
                <a:ea typeface="仿宋_GB2312" panose="02010609030101010101" pitchFamily="49" charset="-122"/>
              </a:rPr>
              <a:t>）</a:t>
            </a:r>
            <a:r>
              <a:rPr lang="zh-CN" altLang="en-US" sz="2400" dirty="0">
                <a:solidFill>
                  <a:srgbClr val="CC3300"/>
                </a:solidFill>
                <a:ea typeface="仿宋_GB2312" panose="02010609030101010101" pitchFamily="49" charset="-122"/>
              </a:rPr>
              <a:t>加重技术        </a:t>
            </a:r>
            <a:r>
              <a:rPr lang="zh-CN" altLang="en-US" sz="2400" dirty="0">
                <a:solidFill>
                  <a:srgbClr val="660066"/>
                </a:solidFill>
                <a:ea typeface="仿宋_GB2312" panose="02010609030101010101" pitchFamily="49" charset="-122"/>
              </a:rPr>
              <a:t> </a:t>
            </a:r>
            <a:r>
              <a:rPr lang="zh-CN" altLang="en-US" sz="2400" dirty="0">
                <a:solidFill>
                  <a:srgbClr val="FF0000"/>
                </a:solidFill>
                <a:ea typeface="仿宋_GB2312" panose="02010609030101010101" pitchFamily="49" charset="-122"/>
              </a:rPr>
              <a:t> </a:t>
            </a:r>
            <a:r>
              <a:rPr lang="en-US" altLang="zh-CN" sz="2400" dirty="0">
                <a:solidFill>
                  <a:srgbClr val="FF0000"/>
                </a:solidFill>
                <a:ea typeface="仿宋_GB2312" panose="02010609030101010101" pitchFamily="49" charset="-122"/>
              </a:rPr>
              <a:t>P223 </a:t>
            </a:r>
            <a:r>
              <a:rPr lang="en-US" altLang="zh-CN" sz="2400" dirty="0">
                <a:solidFill>
                  <a:srgbClr val="660066"/>
                </a:solidFill>
                <a:ea typeface="仿宋_GB2312" panose="02010609030101010101" pitchFamily="49" charset="-122"/>
              </a:rPr>
              <a:t>        P231</a:t>
            </a:r>
            <a:endParaRPr lang="zh-CN" altLang="en-US" sz="2400" dirty="0">
              <a:solidFill>
                <a:srgbClr val="660066"/>
              </a:solidFill>
              <a:ea typeface="仿宋_GB2312" panose="02010609030101010101" pitchFamily="49" charset="-122"/>
            </a:endParaRPr>
          </a:p>
          <a:p>
            <a:pPr marL="0" indent="0">
              <a:lnSpc>
                <a:spcPct val="90000"/>
              </a:lnSpc>
              <a:buFontTx/>
              <a:buNone/>
              <a:defRPr/>
            </a:pPr>
            <a:r>
              <a:rPr lang="zh-CN" altLang="en-US" sz="2400" dirty="0">
                <a:solidFill>
                  <a:srgbClr val="660066"/>
                </a:solidFill>
                <a:ea typeface="仿宋_GB2312" panose="02010609030101010101" pitchFamily="49" charset="-122"/>
              </a:rPr>
              <a:t>调频接收机中，鉴频器的输出噪声功率随着调制信号频率的增加按抛物线增大，而消息信号的能量都集中在低频端，所以在调制频率的高频端输出信噪比明显下降，这对调频信号的接收是不利的。为提高鉴频器在调制频率高端的输出信噪比，采用加重技术，即“预加重”和“去加重”。</a:t>
            </a:r>
          </a:p>
        </p:txBody>
      </p:sp>
      <p:pic>
        <p:nvPicPr>
          <p:cNvPr id="30726" name="图片 2">
            <a:extLst>
              <a:ext uri="{FF2B5EF4-FFF2-40B4-BE49-F238E27FC236}">
                <a16:creationId xmlns:a16="http://schemas.microsoft.com/office/drawing/2014/main" id="{8E93682D-3C84-449B-86AA-0FCB02DEF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14313"/>
            <a:ext cx="3579813"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CFDAF061-3A8E-43CD-8370-E3E3AE762905}"/>
              </a:ext>
            </a:extLst>
          </p:cNvPr>
          <p:cNvSpPr/>
          <p:nvPr/>
        </p:nvSpPr>
        <p:spPr>
          <a:xfrm>
            <a:off x="5940425" y="3298825"/>
            <a:ext cx="2735263" cy="523875"/>
          </a:xfrm>
          <a:prstGeom prst="rect">
            <a:avLst/>
          </a:prstGeom>
        </p:spPr>
        <p:txBody>
          <a:bodyPr>
            <a:spAutoFit/>
          </a:bodyPr>
          <a:lstStyle/>
          <a:p>
            <a:pPr>
              <a:defRPr/>
            </a:pPr>
            <a:r>
              <a:rPr lang="en-US" altLang="zh-CN" dirty="0">
                <a:solidFill>
                  <a:srgbClr val="FF0000"/>
                </a:solidFill>
                <a:ea typeface="仿宋_GB2312" pitchFamily="49" charset="-122"/>
              </a:rPr>
              <a:t>P223        </a:t>
            </a:r>
            <a:r>
              <a:rPr lang="en-US" altLang="zh-CN" dirty="0">
                <a:solidFill>
                  <a:schemeClr val="accent6"/>
                </a:solidFill>
                <a:ea typeface="仿宋_GB2312" pitchFamily="49" charset="-122"/>
              </a:rPr>
              <a:t>P231</a:t>
            </a:r>
            <a:endParaRPr lang="zh-CN" altLang="en-US" dirty="0">
              <a:solidFill>
                <a:schemeClr val="accent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31746" name="图片 2">
            <a:extLst>
              <a:ext uri="{FF2B5EF4-FFF2-40B4-BE49-F238E27FC236}">
                <a16:creationId xmlns:a16="http://schemas.microsoft.com/office/drawing/2014/main" id="{A6FFD795-1299-41A3-B63D-E3110FCFE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944563"/>
            <a:ext cx="6242050"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a:extLst>
              <a:ext uri="{FF2B5EF4-FFF2-40B4-BE49-F238E27FC236}">
                <a16:creationId xmlns:a16="http://schemas.microsoft.com/office/drawing/2014/main" id="{D6DD806F-1F60-464F-BC61-29EF180BBD56}"/>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8.4 </a:t>
            </a:r>
            <a:r>
              <a:rPr lang="zh-CN" altLang="en-US" sz="2800" b="1" dirty="0">
                <a:solidFill>
                  <a:srgbClr val="0000FF"/>
                </a:solidFill>
                <a:ea typeface="仿宋_GB2312" panose="02010609030101010101" pitchFamily="49" charset="-122"/>
              </a:rPr>
              <a:t>通信设备中的其它问题</a:t>
            </a:r>
          </a:p>
        </p:txBody>
      </p:sp>
      <p:sp>
        <p:nvSpPr>
          <p:cNvPr id="31748" name="Rectangle 3">
            <a:extLst>
              <a:ext uri="{FF2B5EF4-FFF2-40B4-BE49-F238E27FC236}">
                <a16:creationId xmlns:a16="http://schemas.microsoft.com/office/drawing/2014/main" id="{ADA7AFC2-FAAA-4AB0-B9DD-2317D6C60698}"/>
              </a:ext>
            </a:extLst>
          </p:cNvPr>
          <p:cNvSpPr txBox="1">
            <a:spLocks noChangeArrowheads="1"/>
          </p:cNvSpPr>
          <p:nvPr/>
        </p:nvSpPr>
        <p:spPr bwMode="auto">
          <a:xfrm>
            <a:off x="142875" y="500063"/>
            <a:ext cx="846157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dirty="0">
                <a:solidFill>
                  <a:srgbClr val="003300"/>
                </a:solidFill>
                <a:ea typeface="仿宋_GB2312" panose="02010609030101010101" pitchFamily="49" charset="-122"/>
              </a:rPr>
              <a:t>       </a:t>
            </a:r>
            <a:r>
              <a:rPr lang="zh-CN" altLang="en-US" sz="2000" dirty="0">
                <a:solidFill>
                  <a:srgbClr val="003300"/>
                </a:solidFill>
                <a:ea typeface="仿宋_GB2312" panose="02010609030101010101" pitchFamily="49" charset="-122"/>
              </a:rPr>
              <a:t>采用加重技术，既保证了鉴频器在调制频率的高、低端具有均匀的信噪比，又避免了失真。</a:t>
            </a:r>
          </a:p>
        </p:txBody>
      </p:sp>
      <p:sp>
        <p:nvSpPr>
          <p:cNvPr id="4" name="Rectangle 5">
            <a:extLst>
              <a:ext uri="{FF2B5EF4-FFF2-40B4-BE49-F238E27FC236}">
                <a16:creationId xmlns:a16="http://schemas.microsoft.com/office/drawing/2014/main" id="{D7F47CD6-7094-4856-B15C-BED09B120D89}"/>
              </a:ext>
            </a:extLst>
          </p:cNvPr>
          <p:cNvSpPr txBox="1">
            <a:spLocks noChangeArrowheads="1"/>
          </p:cNvSpPr>
          <p:nvPr/>
        </p:nvSpPr>
        <p:spPr bwMode="auto">
          <a:xfrm>
            <a:off x="71438" y="1071563"/>
            <a:ext cx="2476500" cy="571500"/>
          </a:xfrm>
          <a:prstGeom prst="rect">
            <a:avLst/>
          </a:prstGeom>
          <a:noFill/>
          <a:ln>
            <a:miter lim="800000"/>
            <a:headEnd/>
            <a:tailEnd/>
          </a:ln>
        </p:spPr>
        <p:txBody>
          <a:bodyPr/>
          <a:lstStyle/>
          <a:p>
            <a:pPr marL="342900" indent="-342900">
              <a:spcBef>
                <a:spcPct val="20000"/>
              </a:spcBef>
              <a:defRPr/>
            </a:pPr>
            <a:r>
              <a:rPr lang="en-US" altLang="zh-CN" sz="2400" kern="0" dirty="0">
                <a:solidFill>
                  <a:srgbClr val="660066"/>
                </a:solidFill>
                <a:latin typeface="+mn-lt"/>
                <a:ea typeface="仿宋_GB2312" pitchFamily="49" charset="-122"/>
              </a:rPr>
              <a:t>2</a:t>
            </a:r>
            <a:r>
              <a:rPr lang="zh-CN" altLang="en-US" sz="2400" kern="0" dirty="0">
                <a:solidFill>
                  <a:srgbClr val="660066"/>
                </a:solidFill>
                <a:latin typeface="+mn-lt"/>
                <a:ea typeface="仿宋_GB2312" pitchFamily="49" charset="-122"/>
              </a:rPr>
              <a:t>）预加重网络</a:t>
            </a:r>
          </a:p>
          <a:p>
            <a:pPr marL="342900" indent="-342900">
              <a:spcBef>
                <a:spcPct val="20000"/>
              </a:spcBef>
              <a:defRPr/>
            </a:pPr>
            <a:r>
              <a:rPr lang="zh-CN" altLang="en-US" sz="2400" kern="0" dirty="0">
                <a:solidFill>
                  <a:srgbClr val="660066"/>
                </a:solidFill>
                <a:latin typeface="+mn-lt"/>
                <a:ea typeface="仿宋_GB2312" pitchFamily="49" charset="-122"/>
              </a:rPr>
              <a:t>     </a:t>
            </a:r>
            <a:endParaRPr lang="zh-CN" altLang="en-US" sz="2400" b="0" kern="0" dirty="0">
              <a:solidFill>
                <a:srgbClr val="660066"/>
              </a:solidFill>
              <a:latin typeface="+mn-lt"/>
              <a:ea typeface="仿宋_GB2312" pitchFamily="49" charset="-122"/>
            </a:endParaRPr>
          </a:p>
        </p:txBody>
      </p:sp>
      <mc:AlternateContent xmlns:mc="http://schemas.openxmlformats.org/markup-compatibility/2006" xmlns:a14="http://schemas.microsoft.com/office/drawing/2010/main">
        <mc:Choice Requires="a14">
          <p:sp>
            <p:nvSpPr>
              <p:cNvPr id="31750" name="Object 2">
                <a:extLst>
                  <a:ext uri="{FF2B5EF4-FFF2-40B4-BE49-F238E27FC236}">
                    <a16:creationId xmlns:a16="http://schemas.microsoft.com/office/drawing/2014/main" id="{68312DE4-2F3F-4078-88B0-2C96023684C1}"/>
                  </a:ext>
                </a:extLst>
              </p:cNvPr>
              <p:cNvSpPr txBox="1"/>
              <p:nvPr/>
            </p:nvSpPr>
            <p:spPr bwMode="auto">
              <a:xfrm>
                <a:off x="1714500" y="4154488"/>
                <a:ext cx="4572000" cy="858837"/>
              </a:xfrm>
              <a:prstGeom prst="rect">
                <a:avLst/>
              </a:prstGeom>
              <a:solidFill>
                <a:schemeClr val="bg1"/>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m:rPr>
                          <m:nor/>
                        </m:rPr>
                        <a:rPr lang="en-US" altLang="zh-CN" b="0" i="1" kern="0" dirty="0">
                          <a:solidFill>
                            <a:srgbClr val="660066"/>
                          </a:solidFill>
                          <a:ea typeface="仿宋_GB2312" pitchFamily="49" charset="-122"/>
                        </a:rPr>
                        <m:t>F</m:t>
                      </m:r>
                      <m:r>
                        <m:rPr>
                          <m:nor/>
                        </m:rPr>
                        <a:rPr lang="en-US" altLang="zh-CN" b="0" kern="0" baseline="-25000" dirty="0">
                          <a:solidFill>
                            <a:srgbClr val="660066"/>
                          </a:solidFill>
                          <a:ea typeface="仿宋_GB2312" pitchFamily="49" charset="-122"/>
                        </a:rPr>
                        <m:t>1</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nor/>
                            </m:rPr>
                            <a:rPr lang="en-US" altLang="zh-CN" b="0" kern="0" dirty="0">
                              <a:solidFill>
                                <a:srgbClr val="660066"/>
                              </a:solidFill>
                              <a:ea typeface="仿宋_GB2312" pitchFamily="49" charset="-122"/>
                            </a:rPr>
                            <m:t>2</m:t>
                          </m:r>
                          <m:r>
                            <m:rPr>
                              <m:nor/>
                            </m:rPr>
                            <a:rPr lang="zh-CN" altLang="en-US" b="0" kern="0" dirty="0">
                              <a:solidFill>
                                <a:srgbClr val="660066"/>
                              </a:solidFill>
                              <a:ea typeface="仿宋_GB2312" pitchFamily="49" charset="-122"/>
                              <a:sym typeface="Symbol" panose="05050102010706020507" pitchFamily="18" charset="2"/>
                            </a:rPr>
                            <m:t></m:t>
                          </m:r>
                          <m:r>
                            <m:rPr>
                              <m:nor/>
                            </m:rPr>
                            <a:rPr lang="en-US" altLang="zh-CN" b="0" i="1" kern="0" dirty="0">
                              <a:solidFill>
                                <a:srgbClr val="660066"/>
                              </a:solidFill>
                              <a:ea typeface="仿宋_GB2312" pitchFamily="49" charset="-122"/>
                            </a:rPr>
                            <m:t>R</m:t>
                          </m:r>
                          <m:r>
                            <m:rPr>
                              <m:nor/>
                            </m:rPr>
                            <a:rPr lang="en-US" altLang="zh-CN" b="0" kern="0" baseline="-25000" dirty="0">
                              <a:solidFill>
                                <a:srgbClr val="660066"/>
                              </a:solidFill>
                              <a:ea typeface="仿宋_GB2312" pitchFamily="49" charset="-122"/>
                            </a:rPr>
                            <m:t>1</m:t>
                          </m:r>
                          <m:r>
                            <m:rPr>
                              <m:nor/>
                            </m:rPr>
                            <a:rPr lang="en-US" altLang="zh-CN" b="0" kern="0" dirty="0">
                              <a:solidFill>
                                <a:srgbClr val="660066"/>
                              </a:solidFill>
                              <a:ea typeface="仿宋_GB2312" pitchFamily="49" charset="-122"/>
                              <a:sym typeface="Symbol"/>
                            </a:rPr>
                            <m:t></m:t>
                          </m:r>
                          <m:r>
                            <m:rPr>
                              <m:nor/>
                            </m:rPr>
                            <a:rPr lang="en-US" altLang="zh-CN" b="0" i="1" kern="0" dirty="0">
                              <a:solidFill>
                                <a:srgbClr val="660066"/>
                              </a:solidFill>
                              <a:ea typeface="仿宋_GB2312" pitchFamily="49" charset="-122"/>
                            </a:rPr>
                            <m:t>C</m:t>
                          </m:r>
                        </m:den>
                      </m:f>
                      <m:r>
                        <a:rPr lang="zh-CN" altLang="en-US" i="1">
                          <a:solidFill>
                            <a:srgbClr val="000000"/>
                          </a:solidFill>
                          <a:latin typeface="Cambria Math" panose="02040503050406030204" pitchFamily="18" charset="0"/>
                        </a:rPr>
                        <m:t>;</m:t>
                      </m:r>
                      <m:r>
                        <m:rPr>
                          <m:nor/>
                        </m:rPr>
                        <a:rPr lang="en-US" altLang="zh-CN" b="0" i="1" smtClean="0">
                          <a:solidFill>
                            <a:srgbClr val="000000"/>
                          </a:solidFill>
                          <a:latin typeface="Cambria Math" panose="02040503050406030204" pitchFamily="18" charset="0"/>
                        </a:rPr>
                        <m:t> </m:t>
                      </m:r>
                      <m:r>
                        <m:rPr>
                          <m:nor/>
                        </m:rPr>
                        <a:rPr lang="en-US" altLang="zh-CN" b="0" i="1" kern="0" dirty="0">
                          <a:solidFill>
                            <a:srgbClr val="660066"/>
                          </a:solidFill>
                          <a:ea typeface="仿宋_GB2312" pitchFamily="49" charset="-122"/>
                        </a:rPr>
                        <m:t>F</m:t>
                      </m:r>
                      <m:r>
                        <m:rPr>
                          <m:nor/>
                        </m:rPr>
                        <a:rPr lang="en-US" altLang="zh-CN" b="0" kern="0" baseline="-25000" dirty="0">
                          <a:solidFill>
                            <a:srgbClr val="660066"/>
                          </a:solidFill>
                          <a:ea typeface="仿宋_GB2312" pitchFamily="49" charset="-122"/>
                        </a:rPr>
                        <m:t>2</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nor/>
                            </m:rPr>
                            <a:rPr lang="en-US" altLang="zh-CN" b="0" kern="0" dirty="0">
                              <a:solidFill>
                                <a:srgbClr val="660066"/>
                              </a:solidFill>
                              <a:ea typeface="仿宋_GB2312" pitchFamily="49" charset="-122"/>
                            </a:rPr>
                            <m:t>2</m:t>
                          </m:r>
                          <m:r>
                            <m:rPr>
                              <m:nor/>
                            </m:rPr>
                            <a:rPr lang="zh-CN" altLang="en-US" b="0" kern="0" dirty="0">
                              <a:solidFill>
                                <a:srgbClr val="660066"/>
                              </a:solidFill>
                              <a:ea typeface="仿宋_GB2312" pitchFamily="49" charset="-122"/>
                              <a:sym typeface="Symbol" panose="05050102010706020507" pitchFamily="18" charset="2"/>
                            </a:rPr>
                            <m:t></m:t>
                          </m:r>
                          <m:r>
                            <m:rPr>
                              <m:nor/>
                            </m:rPr>
                            <a:rPr lang="en-US" altLang="zh-CN" b="0" i="1" kern="0" dirty="0">
                              <a:solidFill>
                                <a:srgbClr val="660066"/>
                              </a:solidFill>
                              <a:ea typeface="仿宋_GB2312" pitchFamily="49" charset="-122"/>
                            </a:rPr>
                            <m:t>RC</m:t>
                          </m:r>
                        </m:den>
                      </m:f>
                      <m:r>
                        <a:rPr lang="zh-CN" altLang="en-US" i="1">
                          <a:solidFill>
                            <a:srgbClr val="000000"/>
                          </a:solidFill>
                          <a:latin typeface="Cambria Math" panose="02040503050406030204" pitchFamily="18" charset="0"/>
                        </a:rPr>
                        <m:t>(</m:t>
                      </m:r>
                      <m:r>
                        <m:rPr>
                          <m:nor/>
                        </m:rPr>
                        <a:rPr lang="en-US" altLang="zh-CN" b="0" i="1" kern="0" dirty="0">
                          <a:solidFill>
                            <a:srgbClr val="660066"/>
                          </a:solidFill>
                          <a:ea typeface="仿宋_GB2312" pitchFamily="49" charset="-122"/>
                        </a:rPr>
                        <m:t>R</m:t>
                      </m:r>
                      <m:r>
                        <a:rPr lang="zh-CN" altLang="en-US" i="1">
                          <a:solidFill>
                            <a:srgbClr val="000000"/>
                          </a:solidFill>
                          <a:latin typeface="Cambria Math" panose="02040503050406030204" pitchFamily="18" charset="0"/>
                        </a:rPr>
                        <m:t>=</m:t>
                      </m:r>
                      <m:r>
                        <m:rPr>
                          <m:nor/>
                        </m:rPr>
                        <a:rPr lang="en-US" altLang="zh-CN" b="0" i="1" kern="0" dirty="0">
                          <a:solidFill>
                            <a:srgbClr val="660066"/>
                          </a:solidFill>
                          <a:ea typeface="仿宋_GB2312" pitchFamily="49" charset="-122"/>
                        </a:rPr>
                        <m:t>R</m:t>
                      </m:r>
                      <m:r>
                        <m:rPr>
                          <m:nor/>
                        </m:rPr>
                        <a:rPr lang="en-US" altLang="zh-CN" b="0" kern="0" baseline="-25000" dirty="0">
                          <a:solidFill>
                            <a:srgbClr val="660066"/>
                          </a:solidFill>
                          <a:ea typeface="仿宋_GB2312" pitchFamily="49" charset="-122"/>
                        </a:rPr>
                        <m:t>1</m:t>
                      </m:r>
                      <m:r>
                        <a:rPr lang="zh-CN" altLang="en-US" i="1">
                          <a:solidFill>
                            <a:srgbClr val="000000"/>
                          </a:solidFill>
                          <a:latin typeface="Cambria Math" panose="02040503050406030204" pitchFamily="18" charset="0"/>
                        </a:rPr>
                        <m:t>||</m:t>
                      </m:r>
                      <m:r>
                        <m:rPr>
                          <m:nor/>
                        </m:rPr>
                        <a:rPr lang="en-US" altLang="zh-CN" b="0" i="1" kern="0" dirty="0">
                          <a:solidFill>
                            <a:srgbClr val="660066"/>
                          </a:solidFill>
                          <a:ea typeface="仿宋_GB2312" pitchFamily="49" charset="-122"/>
                        </a:rPr>
                        <m:t>R</m:t>
                      </m:r>
                      <m:r>
                        <m:rPr>
                          <m:nor/>
                        </m:rPr>
                        <a:rPr lang="en-US" altLang="zh-CN" b="0" i="0" kern="0" baseline="-25000" dirty="0" smtClean="0">
                          <a:solidFill>
                            <a:srgbClr val="660066"/>
                          </a:solidFill>
                          <a:ea typeface="仿宋_GB2312" pitchFamily="49" charset="-122"/>
                        </a:rPr>
                        <m:t>2</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1750" name="Object 2">
                <a:extLst>
                  <a:ext uri="{FF2B5EF4-FFF2-40B4-BE49-F238E27FC236}">
                    <a16:creationId xmlns:a16="http://schemas.microsoft.com/office/drawing/2014/main" id="{68312DE4-2F3F-4078-88B0-2C96023684C1}"/>
                  </a:ext>
                </a:extLst>
              </p:cNvPr>
              <p:cNvSpPr txBox="1">
                <a:spLocks noRot="1" noChangeAspect="1" noMove="1" noResize="1" noEditPoints="1" noAdjustHandles="1" noChangeArrowheads="1" noChangeShapeType="1" noTextEdit="1"/>
              </p:cNvSpPr>
              <p:nvPr/>
            </p:nvSpPr>
            <p:spPr bwMode="auto">
              <a:xfrm>
                <a:off x="1714500" y="4154488"/>
                <a:ext cx="4572000" cy="858837"/>
              </a:xfrm>
              <a:prstGeom prst="rect">
                <a:avLst/>
              </a:prstGeom>
              <a:blipFill>
                <a:blip r:embed="rId3"/>
                <a:stretch>
                  <a:fillRect/>
                </a:stretch>
              </a:blipFill>
              <a:ln>
                <a:noFill/>
              </a:ln>
            </p:spPr>
            <p:txBody>
              <a:bodyPr/>
              <a:lstStyle/>
              <a:p>
                <a:r>
                  <a:rPr lang="zh-CN" altLang="en-US">
                    <a:noFill/>
                  </a:rPr>
                  <a:t> </a:t>
                </a:r>
              </a:p>
            </p:txBody>
          </p:sp>
        </mc:Fallback>
      </mc:AlternateContent>
      <p:sp>
        <p:nvSpPr>
          <p:cNvPr id="9" name="Text Box 12">
            <a:extLst>
              <a:ext uri="{FF2B5EF4-FFF2-40B4-BE49-F238E27FC236}">
                <a16:creationId xmlns:a16="http://schemas.microsoft.com/office/drawing/2014/main" id="{85842F4D-8CB2-4D75-8B1A-7FAA6A5CB9DE}"/>
              </a:ext>
            </a:extLst>
          </p:cNvPr>
          <p:cNvSpPr txBox="1">
            <a:spLocks noChangeArrowheads="1"/>
          </p:cNvSpPr>
          <p:nvPr/>
        </p:nvSpPr>
        <p:spPr bwMode="auto">
          <a:xfrm>
            <a:off x="214313" y="4227513"/>
            <a:ext cx="1223962" cy="463846"/>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zh-CN" altLang="en-US" sz="2400" dirty="0">
                <a:solidFill>
                  <a:srgbClr val="660066"/>
                </a:solidFill>
                <a:latin typeface="+mn-lt"/>
                <a:ea typeface="仿宋_GB2312" pitchFamily="49" charset="-122"/>
              </a:rPr>
              <a:t>上图中：</a:t>
            </a:r>
          </a:p>
        </p:txBody>
      </p:sp>
      <p:sp>
        <p:nvSpPr>
          <p:cNvPr id="10" name="Rectangle 3">
            <a:extLst>
              <a:ext uri="{FF2B5EF4-FFF2-40B4-BE49-F238E27FC236}">
                <a16:creationId xmlns:a16="http://schemas.microsoft.com/office/drawing/2014/main" id="{E9945A81-2F6B-49B7-82F2-25F80F02D8AC}"/>
              </a:ext>
            </a:extLst>
          </p:cNvPr>
          <p:cNvSpPr txBox="1">
            <a:spLocks noChangeArrowheads="1"/>
          </p:cNvSpPr>
          <p:nvPr/>
        </p:nvSpPr>
        <p:spPr bwMode="auto">
          <a:xfrm>
            <a:off x="71438" y="5000625"/>
            <a:ext cx="8929687" cy="1666875"/>
          </a:xfrm>
          <a:prstGeom prst="rect">
            <a:avLst/>
          </a:prstGeom>
          <a:noFill/>
          <a:ln>
            <a:miter lim="800000"/>
            <a:headEnd/>
            <a:tailEnd/>
          </a:ln>
        </p:spPr>
        <p:txBody>
          <a:bodyPr/>
          <a:lstStyle/>
          <a:p>
            <a:pPr>
              <a:spcBef>
                <a:spcPct val="20000"/>
              </a:spcBef>
              <a:defRPr/>
            </a:pPr>
            <a:r>
              <a:rPr lang="en-US" altLang="zh-CN" sz="2000" kern="0" dirty="0">
                <a:solidFill>
                  <a:srgbClr val="660066"/>
                </a:solidFill>
                <a:latin typeface="+mn-lt"/>
                <a:ea typeface="仿宋_GB2312" pitchFamily="49" charset="-122"/>
              </a:rPr>
              <a:t>    </a:t>
            </a:r>
            <a:r>
              <a:rPr lang="zh-CN" altLang="en-US" sz="2000" kern="0" dirty="0">
                <a:solidFill>
                  <a:srgbClr val="660066"/>
                </a:solidFill>
                <a:latin typeface="+mn-lt"/>
                <a:ea typeface="仿宋_GB2312" pitchFamily="49" charset="-122"/>
              </a:rPr>
              <a:t>因为鉴频器输出端的噪声功率谱密度是随调制频率</a:t>
            </a:r>
            <a:r>
              <a:rPr lang="en-US" altLang="zh-CN" sz="2000" i="1" kern="0" dirty="0">
                <a:solidFill>
                  <a:srgbClr val="660066"/>
                </a:solidFill>
                <a:latin typeface="+mn-lt"/>
                <a:ea typeface="仿宋_GB2312" pitchFamily="49" charset="-122"/>
              </a:rPr>
              <a:t>F</a:t>
            </a:r>
            <a:r>
              <a:rPr lang="zh-CN" altLang="en-US" sz="2000" kern="0" dirty="0">
                <a:solidFill>
                  <a:srgbClr val="660066"/>
                </a:solidFill>
                <a:latin typeface="+mn-lt"/>
                <a:ea typeface="仿宋_GB2312" pitchFamily="49" charset="-122"/>
              </a:rPr>
              <a:t>（按平方律）上升的（抛物线），</a:t>
            </a:r>
            <a:r>
              <a:rPr lang="zh-CN" altLang="en-US" sz="2000" kern="0" dirty="0">
                <a:solidFill>
                  <a:srgbClr val="CC3300"/>
                </a:solidFill>
                <a:latin typeface="+mn-lt"/>
                <a:ea typeface="仿宋_GB2312" pitchFamily="49" charset="-122"/>
              </a:rPr>
              <a:t>所以预加重网络应具有使信号功率随调制频率</a:t>
            </a:r>
            <a:r>
              <a:rPr lang="en-US" altLang="zh-CN" sz="2000" kern="0" dirty="0">
                <a:solidFill>
                  <a:srgbClr val="CC3300"/>
                </a:solidFill>
                <a:latin typeface="+mn-lt"/>
                <a:ea typeface="仿宋_GB2312" pitchFamily="49" charset="-122"/>
              </a:rPr>
              <a:t>F</a:t>
            </a:r>
            <a:r>
              <a:rPr lang="zh-CN" altLang="en-US" sz="2000" kern="0" dirty="0">
                <a:solidFill>
                  <a:srgbClr val="CC3300"/>
                </a:solidFill>
                <a:latin typeface="+mn-lt"/>
                <a:ea typeface="仿宋_GB2312" pitchFamily="49" charset="-122"/>
              </a:rPr>
              <a:t>按抛物线提升的特性，</a:t>
            </a:r>
            <a:r>
              <a:rPr lang="zh-CN" altLang="en-US" sz="2000" kern="0" dirty="0">
                <a:solidFill>
                  <a:srgbClr val="660066"/>
                </a:solidFill>
                <a:latin typeface="+mn-lt"/>
                <a:ea typeface="仿宋_GB2312" pitchFamily="49" charset="-122"/>
              </a:rPr>
              <a:t>所以预加重网络应是一个微分电路。在预加重网络的低端是常数</a:t>
            </a:r>
            <a:r>
              <a:rPr lang="en-US" altLang="zh-CN" sz="2000" kern="0" dirty="0">
                <a:solidFill>
                  <a:srgbClr val="660066"/>
                </a:solidFill>
                <a:latin typeface="+mn-lt"/>
                <a:ea typeface="仿宋_GB2312" pitchFamily="49" charset="-122"/>
              </a:rPr>
              <a:t>,</a:t>
            </a:r>
            <a:r>
              <a:rPr lang="zh-CN" altLang="en-US" sz="2000" kern="0" dirty="0">
                <a:solidFill>
                  <a:srgbClr val="660066"/>
                </a:solidFill>
                <a:latin typeface="+mn-lt"/>
                <a:ea typeface="仿宋_GB2312" pitchFamily="49" charset="-122"/>
              </a:rPr>
              <a:t>高端是微分电路。</a:t>
            </a:r>
          </a:p>
          <a:p>
            <a:pPr marL="342900" indent="-342900">
              <a:spcBef>
                <a:spcPct val="20000"/>
              </a:spcBef>
              <a:defRPr/>
            </a:pPr>
            <a:r>
              <a:rPr lang="zh-CN" altLang="en-US" sz="2000" kern="0" dirty="0">
                <a:solidFill>
                  <a:srgbClr val="660066"/>
                </a:solidFill>
                <a:latin typeface="+mn-lt"/>
                <a:ea typeface="仿宋_GB2312" pitchFamily="49" charset="-122"/>
              </a:rPr>
              <a:t>    在调谐广播发射机中，</a:t>
            </a:r>
            <a:r>
              <a:rPr lang="en-US" altLang="zh-CN" sz="2000" i="1" kern="0" dirty="0">
                <a:solidFill>
                  <a:srgbClr val="660066"/>
                </a:solidFill>
                <a:latin typeface="+mn-lt"/>
                <a:ea typeface="仿宋_GB2312" pitchFamily="49" charset="-122"/>
              </a:rPr>
              <a:t>F</a:t>
            </a:r>
            <a:r>
              <a:rPr lang="en-US" altLang="zh-CN" sz="2000" kern="0" baseline="-25000" dirty="0">
                <a:solidFill>
                  <a:srgbClr val="660066"/>
                </a:solidFill>
                <a:latin typeface="+mn-lt"/>
                <a:ea typeface="仿宋_GB2312" pitchFamily="49" charset="-122"/>
              </a:rPr>
              <a:t>1</a:t>
            </a:r>
            <a:r>
              <a:rPr lang="en-US" altLang="zh-CN" sz="2000" kern="0" dirty="0">
                <a:solidFill>
                  <a:srgbClr val="660066"/>
                </a:solidFill>
                <a:latin typeface="+mn-lt"/>
                <a:ea typeface="仿宋_GB2312" pitchFamily="49" charset="-122"/>
              </a:rPr>
              <a:t>=2.1kHz,  </a:t>
            </a:r>
            <a:r>
              <a:rPr lang="en-US" altLang="zh-CN" sz="2000" i="1" kern="0" dirty="0">
                <a:solidFill>
                  <a:srgbClr val="660066"/>
                </a:solidFill>
                <a:latin typeface="+mn-lt"/>
                <a:ea typeface="仿宋_GB2312" pitchFamily="49" charset="-122"/>
              </a:rPr>
              <a:t>F</a:t>
            </a:r>
            <a:r>
              <a:rPr lang="en-US" altLang="zh-CN" sz="2000" kern="0" baseline="-25000" dirty="0">
                <a:solidFill>
                  <a:srgbClr val="660066"/>
                </a:solidFill>
                <a:latin typeface="+mn-lt"/>
                <a:ea typeface="仿宋_GB2312" pitchFamily="49" charset="-122"/>
              </a:rPr>
              <a:t>2</a:t>
            </a:r>
            <a:r>
              <a:rPr lang="en-US" altLang="zh-CN" sz="2000" kern="0" dirty="0">
                <a:solidFill>
                  <a:srgbClr val="660066"/>
                </a:solidFill>
                <a:latin typeface="+mn-lt"/>
                <a:ea typeface="仿宋_GB2312" pitchFamily="49" charset="-122"/>
              </a:rPr>
              <a:t>=15kHz,  </a:t>
            </a:r>
            <a:r>
              <a:rPr lang="en-US" altLang="zh-CN" sz="2000" i="1" kern="0" dirty="0">
                <a:solidFill>
                  <a:srgbClr val="660066"/>
                </a:solidFill>
                <a:latin typeface="+mn-lt"/>
                <a:ea typeface="仿宋_GB2312" pitchFamily="49" charset="-122"/>
              </a:rPr>
              <a:t>R</a:t>
            </a:r>
            <a:r>
              <a:rPr lang="en-US" altLang="zh-CN" sz="2000" i="1" kern="0" dirty="0">
                <a:solidFill>
                  <a:srgbClr val="660066"/>
                </a:solidFill>
                <a:latin typeface="+mn-lt"/>
                <a:ea typeface="仿宋_GB2312" pitchFamily="49" charset="-122"/>
                <a:sym typeface="Symbol"/>
              </a:rPr>
              <a:t></a:t>
            </a:r>
            <a:r>
              <a:rPr lang="en-US" altLang="zh-CN" sz="2000" i="1" kern="0" dirty="0">
                <a:solidFill>
                  <a:srgbClr val="660066"/>
                </a:solidFill>
                <a:latin typeface="+mn-lt"/>
                <a:ea typeface="仿宋_GB2312" pitchFamily="49" charset="-122"/>
              </a:rPr>
              <a:t>C</a:t>
            </a:r>
            <a:r>
              <a:rPr lang="en-US" altLang="zh-CN" sz="2000" kern="0" dirty="0">
                <a:solidFill>
                  <a:srgbClr val="660066"/>
                </a:solidFill>
                <a:latin typeface="+mn-lt"/>
                <a:ea typeface="仿宋_GB2312" pitchFamily="49" charset="-122"/>
              </a:rPr>
              <a:t>=75</a:t>
            </a:r>
            <a:r>
              <a:rPr lang="en-US" altLang="zh-CN" sz="2000" kern="0" dirty="0">
                <a:solidFill>
                  <a:srgbClr val="660066"/>
                </a:solidFill>
                <a:ea typeface="仿宋_GB2312" pitchFamily="49" charset="-122"/>
                <a:sym typeface="Symbol"/>
              </a:rPr>
              <a:t>s</a:t>
            </a:r>
            <a:endParaRPr lang="zh-CN" altLang="en-US" sz="2000" kern="0" dirty="0">
              <a:solidFill>
                <a:srgbClr val="660066"/>
              </a:solidFill>
              <a:latin typeface="+mn-lt"/>
              <a:ea typeface="仿宋_GB2312" pitchFamily="49" charset="-122"/>
            </a:endParaRPr>
          </a:p>
        </p:txBody>
      </p:sp>
      <p:sp>
        <p:nvSpPr>
          <p:cNvPr id="8" name="Text Box 11">
            <a:extLst>
              <a:ext uri="{FF2B5EF4-FFF2-40B4-BE49-F238E27FC236}">
                <a16:creationId xmlns:a16="http://schemas.microsoft.com/office/drawing/2014/main" id="{4AE76561-2027-42D7-9EAD-5E9000103D32}"/>
              </a:ext>
            </a:extLst>
          </p:cNvPr>
          <p:cNvSpPr txBox="1">
            <a:spLocks noChangeArrowheads="1"/>
          </p:cNvSpPr>
          <p:nvPr/>
        </p:nvSpPr>
        <p:spPr bwMode="auto">
          <a:xfrm>
            <a:off x="2916238" y="3094038"/>
            <a:ext cx="1655762" cy="45720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zh-CN" altLang="en-US" sz="2400" dirty="0">
                <a:solidFill>
                  <a:srgbClr val="FF0000"/>
                </a:solidFill>
                <a:latin typeface="+mn-lt"/>
                <a:ea typeface="仿宋_GB2312" pitchFamily="49" charset="-122"/>
              </a:rPr>
              <a:t>微分电路</a:t>
            </a:r>
          </a:p>
        </p:txBody>
      </p:sp>
      <p:sp>
        <p:nvSpPr>
          <p:cNvPr id="11" name="Rectangle 2">
            <a:extLst>
              <a:ext uri="{FF2B5EF4-FFF2-40B4-BE49-F238E27FC236}">
                <a16:creationId xmlns:a16="http://schemas.microsoft.com/office/drawing/2014/main" id="{EBA7B41C-DD73-45DA-9D4D-2B50BAC6C617}"/>
              </a:ext>
            </a:extLst>
          </p:cNvPr>
          <p:cNvSpPr txBox="1">
            <a:spLocks noChangeArrowheads="1"/>
          </p:cNvSpPr>
          <p:nvPr/>
        </p:nvSpPr>
        <p:spPr bwMode="auto">
          <a:xfrm>
            <a:off x="5076825" y="3290888"/>
            <a:ext cx="2857500" cy="357187"/>
          </a:xfrm>
          <a:prstGeom prst="rect">
            <a:avLst/>
          </a:prstGeom>
          <a:noFill/>
          <a:ln w="9525">
            <a:noFill/>
            <a:miter lim="800000"/>
            <a:headEnd/>
            <a:tailEnd/>
          </a:ln>
        </p:spPr>
        <p:txBody>
          <a:bodyPr anchor="ctr"/>
          <a:lstStyle/>
          <a:p>
            <a:pPr eaLnBrk="1" hangingPunct="1">
              <a:defRPr/>
            </a:pPr>
            <a:r>
              <a:rPr lang="en-US" altLang="zh-CN" kern="0" dirty="0">
                <a:solidFill>
                  <a:srgbClr val="FF0000"/>
                </a:solidFill>
                <a:latin typeface="+mj-lt"/>
                <a:ea typeface="仿宋_GB2312" pitchFamily="49" charset="-122"/>
                <a:cs typeface="+mj-cs"/>
              </a:rPr>
              <a:t>P223            </a:t>
            </a:r>
            <a:r>
              <a:rPr lang="en-US" altLang="zh-CN" kern="0" dirty="0">
                <a:solidFill>
                  <a:schemeClr val="accent6"/>
                </a:solidFill>
                <a:latin typeface="+mj-lt"/>
                <a:ea typeface="仿宋_GB2312" pitchFamily="49" charset="-122"/>
                <a:cs typeface="+mj-cs"/>
              </a:rPr>
              <a:t>P232</a:t>
            </a:r>
            <a:endParaRPr lang="zh-CN" altLang="en-US" kern="0" dirty="0">
              <a:solidFill>
                <a:schemeClr val="accent6"/>
              </a:solidFill>
              <a:latin typeface="+mj-lt"/>
              <a:ea typeface="仿宋_GB2312" pitchFamily="49" charset="-122"/>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32770" name="图片 2">
            <a:extLst>
              <a:ext uri="{FF2B5EF4-FFF2-40B4-BE49-F238E27FC236}">
                <a16:creationId xmlns:a16="http://schemas.microsoft.com/office/drawing/2014/main" id="{21B26EE9-980B-41C0-BD30-BB077FE4D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413" y="992188"/>
            <a:ext cx="7202487"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a:extLst>
              <a:ext uri="{FF2B5EF4-FFF2-40B4-BE49-F238E27FC236}">
                <a16:creationId xmlns:a16="http://schemas.microsoft.com/office/drawing/2014/main" id="{C8506F6D-C336-42A3-BAC6-94E583B315CF}"/>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8.4 </a:t>
            </a:r>
            <a:r>
              <a:rPr lang="zh-CN" altLang="en-US" sz="2800" b="1" dirty="0">
                <a:solidFill>
                  <a:srgbClr val="0000FF"/>
                </a:solidFill>
                <a:ea typeface="仿宋_GB2312" panose="02010609030101010101" pitchFamily="49" charset="-122"/>
              </a:rPr>
              <a:t>通信设备中的其它问题</a:t>
            </a:r>
          </a:p>
        </p:txBody>
      </p:sp>
      <p:sp>
        <p:nvSpPr>
          <p:cNvPr id="7" name="Text Box 14">
            <a:extLst>
              <a:ext uri="{FF2B5EF4-FFF2-40B4-BE49-F238E27FC236}">
                <a16:creationId xmlns:a16="http://schemas.microsoft.com/office/drawing/2014/main" id="{0D13A21E-0EEF-4E2C-AFCA-60F8713FD467}"/>
              </a:ext>
            </a:extLst>
          </p:cNvPr>
          <p:cNvSpPr txBox="1">
            <a:spLocks noChangeArrowheads="1"/>
          </p:cNvSpPr>
          <p:nvPr/>
        </p:nvSpPr>
        <p:spPr bwMode="auto">
          <a:xfrm>
            <a:off x="71438" y="528638"/>
            <a:ext cx="2592387" cy="46355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en-US" altLang="zh-CN" sz="2400" dirty="0">
                <a:solidFill>
                  <a:srgbClr val="CC3300"/>
                </a:solidFill>
                <a:latin typeface="+mn-lt"/>
                <a:ea typeface="仿宋_GB2312" pitchFamily="49" charset="-122"/>
              </a:rPr>
              <a:t>3</a:t>
            </a:r>
            <a:r>
              <a:rPr lang="zh-CN" altLang="en-US" sz="2400" dirty="0">
                <a:solidFill>
                  <a:srgbClr val="CC3300"/>
                </a:solidFill>
                <a:latin typeface="+mn-lt"/>
                <a:ea typeface="仿宋_GB2312" pitchFamily="49" charset="-122"/>
              </a:rPr>
              <a:t>）去加重网络</a:t>
            </a:r>
          </a:p>
        </p:txBody>
      </p:sp>
      <p:sp>
        <p:nvSpPr>
          <p:cNvPr id="9" name="Rectangle 3">
            <a:extLst>
              <a:ext uri="{FF2B5EF4-FFF2-40B4-BE49-F238E27FC236}">
                <a16:creationId xmlns:a16="http://schemas.microsoft.com/office/drawing/2014/main" id="{42F517C9-2F09-4634-B87A-6B662C858E43}"/>
              </a:ext>
            </a:extLst>
          </p:cNvPr>
          <p:cNvSpPr txBox="1">
            <a:spLocks noChangeArrowheads="1"/>
          </p:cNvSpPr>
          <p:nvPr/>
        </p:nvSpPr>
        <p:spPr bwMode="auto">
          <a:xfrm>
            <a:off x="131763" y="4365625"/>
            <a:ext cx="8786812" cy="1809750"/>
          </a:xfrm>
          <a:prstGeom prst="rect">
            <a:avLst/>
          </a:prstGeom>
          <a:noFill/>
          <a:ln>
            <a:miter lim="800000"/>
            <a:headEnd/>
            <a:tailEnd/>
          </a:ln>
        </p:spPr>
        <p:txBody>
          <a:bodyPr/>
          <a:lstStyle/>
          <a:p>
            <a:pPr indent="628650">
              <a:spcBef>
                <a:spcPct val="20000"/>
              </a:spcBef>
              <a:defRPr/>
            </a:pPr>
            <a:r>
              <a:rPr lang="zh-CN" altLang="en-US" sz="2400" kern="0" dirty="0">
                <a:solidFill>
                  <a:schemeClr val="accent4"/>
                </a:solidFill>
                <a:latin typeface="+mn-lt"/>
                <a:ea typeface="仿宋_GB2312" pitchFamily="49" charset="-122"/>
              </a:rPr>
              <a:t>在调制频率高端相当于积分电路，</a:t>
            </a:r>
          </a:p>
          <a:p>
            <a:pPr indent="628650">
              <a:spcBef>
                <a:spcPct val="20000"/>
              </a:spcBef>
              <a:defRPr/>
            </a:pPr>
            <a:r>
              <a:rPr lang="en-US" altLang="zh-CN" sz="2400" i="1" kern="0" dirty="0">
                <a:solidFill>
                  <a:schemeClr val="accent4"/>
                </a:solidFill>
                <a:ea typeface="仿宋_GB2312" pitchFamily="49" charset="-122"/>
              </a:rPr>
              <a:t>            F</a:t>
            </a:r>
            <a:r>
              <a:rPr lang="en-US" altLang="zh-CN" sz="2400" kern="0" baseline="-25000" dirty="0">
                <a:solidFill>
                  <a:schemeClr val="accent4"/>
                </a:solidFill>
                <a:ea typeface="仿宋_GB2312" pitchFamily="49" charset="-122"/>
              </a:rPr>
              <a:t>1</a:t>
            </a:r>
            <a:r>
              <a:rPr lang="en-US" altLang="zh-CN" sz="2400" kern="0" dirty="0">
                <a:solidFill>
                  <a:schemeClr val="accent4"/>
                </a:solidFill>
                <a:ea typeface="仿宋_GB2312" pitchFamily="49" charset="-122"/>
              </a:rPr>
              <a:t>=2.1kHz,  </a:t>
            </a:r>
            <a:r>
              <a:rPr lang="en-US" altLang="zh-CN" sz="2400" i="1" kern="0" dirty="0">
                <a:solidFill>
                  <a:schemeClr val="accent4"/>
                </a:solidFill>
                <a:ea typeface="仿宋_GB2312" pitchFamily="49" charset="-122"/>
              </a:rPr>
              <a:t>F</a:t>
            </a:r>
            <a:r>
              <a:rPr lang="en-US" altLang="zh-CN" sz="2400" kern="0" baseline="-25000" dirty="0">
                <a:solidFill>
                  <a:schemeClr val="accent4"/>
                </a:solidFill>
                <a:ea typeface="仿宋_GB2312" pitchFamily="49" charset="-122"/>
              </a:rPr>
              <a:t>2</a:t>
            </a:r>
            <a:r>
              <a:rPr lang="en-US" altLang="zh-CN" sz="2400" kern="0" dirty="0">
                <a:solidFill>
                  <a:schemeClr val="accent4"/>
                </a:solidFill>
                <a:ea typeface="仿宋_GB2312" pitchFamily="49" charset="-122"/>
              </a:rPr>
              <a:t>=15kHz,  </a:t>
            </a:r>
            <a:r>
              <a:rPr lang="en-US" altLang="zh-CN" sz="2400" i="1" kern="0" dirty="0">
                <a:solidFill>
                  <a:schemeClr val="accent4"/>
                </a:solidFill>
                <a:ea typeface="仿宋_GB2312" pitchFamily="49" charset="-122"/>
              </a:rPr>
              <a:t>R</a:t>
            </a:r>
            <a:r>
              <a:rPr lang="en-US" altLang="zh-CN" sz="2400" i="1" kern="0" dirty="0">
                <a:solidFill>
                  <a:schemeClr val="accent4"/>
                </a:solidFill>
                <a:ea typeface="仿宋_GB2312" pitchFamily="49" charset="-122"/>
                <a:sym typeface="Symbol"/>
              </a:rPr>
              <a:t></a:t>
            </a:r>
            <a:r>
              <a:rPr lang="en-US" altLang="zh-CN" sz="2400" i="1" kern="0" dirty="0">
                <a:solidFill>
                  <a:schemeClr val="accent4"/>
                </a:solidFill>
                <a:ea typeface="仿宋_GB2312" pitchFamily="49" charset="-122"/>
              </a:rPr>
              <a:t>C</a:t>
            </a:r>
            <a:r>
              <a:rPr lang="en-US" altLang="zh-CN" sz="2400" kern="0" dirty="0">
                <a:solidFill>
                  <a:schemeClr val="accent4"/>
                </a:solidFill>
                <a:ea typeface="仿宋_GB2312" pitchFamily="49" charset="-122"/>
              </a:rPr>
              <a:t>=75</a:t>
            </a:r>
            <a:r>
              <a:rPr lang="en-US" altLang="zh-CN" sz="2400" kern="0" dirty="0">
                <a:solidFill>
                  <a:schemeClr val="accent4"/>
                </a:solidFill>
                <a:ea typeface="仿宋_GB2312" pitchFamily="49" charset="-122"/>
                <a:sym typeface="Symbol"/>
              </a:rPr>
              <a:t>s</a:t>
            </a:r>
            <a:endParaRPr lang="zh-CN" altLang="en-US" sz="2400" kern="0" dirty="0">
              <a:solidFill>
                <a:schemeClr val="accent4"/>
              </a:solidFill>
              <a:latin typeface="+mn-lt"/>
              <a:ea typeface="仿宋_GB2312" pitchFamily="49" charset="-122"/>
            </a:endParaRPr>
          </a:p>
          <a:p>
            <a:pPr indent="628650">
              <a:lnSpc>
                <a:spcPct val="120000"/>
              </a:lnSpc>
              <a:spcBef>
                <a:spcPct val="20000"/>
              </a:spcBef>
              <a:defRPr/>
            </a:pPr>
            <a:r>
              <a:rPr lang="zh-CN" altLang="en-US" sz="2400" kern="0" dirty="0">
                <a:solidFill>
                  <a:schemeClr val="accent4"/>
                </a:solidFill>
                <a:latin typeface="+mn-lt"/>
                <a:ea typeface="仿宋_GB2312" pitchFamily="49" charset="-122"/>
              </a:rPr>
              <a:t>去加重网络和预加重网络的传输函数乘积为一常数，这是保证原信号不失真的必要条件。</a:t>
            </a:r>
          </a:p>
        </p:txBody>
      </p:sp>
      <p:sp>
        <p:nvSpPr>
          <p:cNvPr id="6" name="Text Box 13">
            <a:extLst>
              <a:ext uri="{FF2B5EF4-FFF2-40B4-BE49-F238E27FC236}">
                <a16:creationId xmlns:a16="http://schemas.microsoft.com/office/drawing/2014/main" id="{B2C49891-1D35-48C7-B893-87EB5D1BDCF1}"/>
              </a:ext>
            </a:extLst>
          </p:cNvPr>
          <p:cNvSpPr txBox="1">
            <a:spLocks noChangeArrowheads="1"/>
          </p:cNvSpPr>
          <p:nvPr/>
        </p:nvSpPr>
        <p:spPr bwMode="auto">
          <a:xfrm>
            <a:off x="1476375" y="3462338"/>
            <a:ext cx="2089150" cy="46355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en-US" altLang="zh-CN" sz="2400" dirty="0">
                <a:solidFill>
                  <a:srgbClr val="CC3300"/>
                </a:solidFill>
                <a:latin typeface="+mn-lt"/>
                <a:ea typeface="仿宋_GB2312" pitchFamily="49" charset="-122"/>
              </a:rPr>
              <a:t>P224</a:t>
            </a:r>
            <a:r>
              <a:rPr lang="zh-CN" altLang="en-US" sz="2400" dirty="0">
                <a:solidFill>
                  <a:srgbClr val="CC3300"/>
                </a:solidFill>
                <a:latin typeface="+mn-lt"/>
                <a:ea typeface="仿宋_GB2312" pitchFamily="49" charset="-122"/>
              </a:rPr>
              <a:t>       </a:t>
            </a:r>
            <a:r>
              <a:rPr lang="en-US" altLang="zh-CN" sz="2400" dirty="0">
                <a:solidFill>
                  <a:schemeClr val="accent6"/>
                </a:solidFill>
                <a:latin typeface="+mn-lt"/>
                <a:ea typeface="仿宋_GB2312" pitchFamily="49" charset="-122"/>
              </a:rPr>
              <a:t>P232</a:t>
            </a:r>
            <a:endParaRPr lang="zh-CN" altLang="en-US" sz="2400" dirty="0">
              <a:solidFill>
                <a:schemeClr val="accent6"/>
              </a:solidFill>
              <a:latin typeface="+mn-lt"/>
              <a:ea typeface="仿宋_GB2312" pitchFamily="49" charset="-122"/>
            </a:endParaRPr>
          </a:p>
        </p:txBody>
      </p:sp>
      <p:sp>
        <p:nvSpPr>
          <p:cNvPr id="10" name="Text Box 11">
            <a:extLst>
              <a:ext uri="{FF2B5EF4-FFF2-40B4-BE49-F238E27FC236}">
                <a16:creationId xmlns:a16="http://schemas.microsoft.com/office/drawing/2014/main" id="{4E8ABC95-5FD1-4DAE-945A-A8E10DB46248}"/>
              </a:ext>
            </a:extLst>
          </p:cNvPr>
          <p:cNvSpPr txBox="1">
            <a:spLocks noChangeArrowheads="1"/>
          </p:cNvSpPr>
          <p:nvPr/>
        </p:nvSpPr>
        <p:spPr bwMode="auto">
          <a:xfrm>
            <a:off x="1619250" y="2822575"/>
            <a:ext cx="1655763" cy="46355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zh-CN" altLang="en-US" sz="2400" dirty="0">
                <a:solidFill>
                  <a:srgbClr val="FF0000"/>
                </a:solidFill>
                <a:latin typeface="+mn-lt"/>
                <a:ea typeface="仿宋_GB2312" pitchFamily="49" charset="-122"/>
              </a:rPr>
              <a:t>积分电路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463BFE9-C03C-444F-9BB0-9DF899FFCDD8}"/>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8.4 </a:t>
            </a:r>
            <a:r>
              <a:rPr lang="zh-CN" altLang="en-US" sz="2800" b="1" dirty="0">
                <a:solidFill>
                  <a:srgbClr val="0000FF"/>
                </a:solidFill>
                <a:ea typeface="仿宋_GB2312" panose="02010609030101010101" pitchFamily="49" charset="-122"/>
              </a:rPr>
              <a:t>通信设备中的其它问题</a:t>
            </a:r>
          </a:p>
        </p:txBody>
      </p:sp>
      <p:sp>
        <p:nvSpPr>
          <p:cNvPr id="3" name="Rectangle 6">
            <a:extLst>
              <a:ext uri="{FF2B5EF4-FFF2-40B4-BE49-F238E27FC236}">
                <a16:creationId xmlns:a16="http://schemas.microsoft.com/office/drawing/2014/main" id="{20E061BE-A6DB-4969-B1C1-5105C3E17D4F}"/>
              </a:ext>
            </a:extLst>
          </p:cNvPr>
          <p:cNvSpPr>
            <a:spLocks noChangeArrowheads="1"/>
          </p:cNvSpPr>
          <p:nvPr/>
        </p:nvSpPr>
        <p:spPr bwMode="auto">
          <a:xfrm>
            <a:off x="71438" y="571500"/>
            <a:ext cx="8858250" cy="2857500"/>
          </a:xfrm>
          <a:prstGeom prst="rect">
            <a:avLst/>
          </a:prstGeom>
          <a:noFill/>
          <a:ln w="9525">
            <a:noFill/>
            <a:miter lim="800000"/>
            <a:headEnd/>
            <a:tailEnd/>
          </a:ln>
        </p:spPr>
        <p:txBody>
          <a:bodyPr/>
          <a:lstStyle/>
          <a:p>
            <a:pPr marL="342900" indent="-342900" eaLnBrk="1" hangingPunct="1">
              <a:spcBef>
                <a:spcPct val="20000"/>
              </a:spcBef>
              <a:defRPr/>
            </a:pPr>
            <a:r>
              <a:rPr lang="en-US" altLang="zh-CN" sz="2400" dirty="0">
                <a:solidFill>
                  <a:srgbClr val="CC3300"/>
                </a:solidFill>
                <a:latin typeface="+mn-lt"/>
                <a:ea typeface="仿宋_GB2312" pitchFamily="49" charset="-122"/>
              </a:rPr>
              <a:t>4) </a:t>
            </a:r>
            <a:r>
              <a:rPr lang="zh-CN" altLang="en-US" sz="2400" dirty="0">
                <a:solidFill>
                  <a:srgbClr val="CC3300"/>
                </a:solidFill>
                <a:latin typeface="+mn-lt"/>
                <a:ea typeface="仿宋_GB2312" pitchFamily="49" charset="-122"/>
              </a:rPr>
              <a:t>静噪电路</a:t>
            </a:r>
          </a:p>
          <a:p>
            <a:pPr indent="628650" eaLnBrk="1" hangingPunct="1">
              <a:spcBef>
                <a:spcPct val="20000"/>
              </a:spcBef>
              <a:defRPr/>
            </a:pPr>
            <a:r>
              <a:rPr lang="zh-CN" altLang="en-US" sz="2400" dirty="0">
                <a:solidFill>
                  <a:srgbClr val="000000"/>
                </a:solidFill>
                <a:latin typeface="仿宋_GB2312" pitchFamily="49" charset="-122"/>
                <a:ea typeface="仿宋_GB2312" pitchFamily="49" charset="-122"/>
              </a:rPr>
              <a:t>由于鉴频器的非线性解调作用，鉴相器输入信噪比低于某一门限值时，鉴频器输出信噪比急剧下降，以至于有用信号被噪声淹没，所以设计时，应加大门限值。</a:t>
            </a:r>
          </a:p>
          <a:p>
            <a:pPr indent="628650" eaLnBrk="1" hangingPunct="1">
              <a:spcBef>
                <a:spcPct val="20000"/>
              </a:spcBef>
              <a:defRPr/>
            </a:pPr>
            <a:r>
              <a:rPr lang="zh-CN" altLang="en-US" sz="2400" dirty="0">
                <a:solidFill>
                  <a:srgbClr val="000000"/>
                </a:solidFill>
                <a:latin typeface="仿宋_GB2312" pitchFamily="49" charset="-122"/>
                <a:ea typeface="仿宋_GB2312" pitchFamily="49" charset="-122"/>
              </a:rPr>
              <a:t>在调频通信时，会遇到无信号或弱信号的情况，噪声极大，因此，应采用静噪电路来抑制噪声输出。</a:t>
            </a:r>
          </a:p>
          <a:p>
            <a:pPr indent="628650" eaLnBrk="1" hangingPunct="1">
              <a:spcBef>
                <a:spcPct val="20000"/>
              </a:spcBef>
              <a:defRPr/>
            </a:pPr>
            <a:r>
              <a:rPr lang="zh-CN" altLang="en-US" sz="2400" dirty="0">
                <a:solidFill>
                  <a:srgbClr val="000000"/>
                </a:solidFill>
                <a:latin typeface="仿宋_GB2312" pitchFamily="49" charset="-122"/>
                <a:ea typeface="仿宋_GB2312" pitchFamily="49" charset="-122"/>
              </a:rPr>
              <a:t>方法：用静噪电路去控制低放，在噪声大时，停止工作。</a:t>
            </a:r>
          </a:p>
        </p:txBody>
      </p:sp>
      <p:sp>
        <p:nvSpPr>
          <p:cNvPr id="5" name="Text Box 9">
            <a:extLst>
              <a:ext uri="{FF2B5EF4-FFF2-40B4-BE49-F238E27FC236}">
                <a16:creationId xmlns:a16="http://schemas.microsoft.com/office/drawing/2014/main" id="{29EECB77-AD84-4249-929B-E1EF8F8C8FE7}"/>
              </a:ext>
            </a:extLst>
          </p:cNvPr>
          <p:cNvSpPr txBox="1">
            <a:spLocks noChangeArrowheads="1"/>
          </p:cNvSpPr>
          <p:nvPr/>
        </p:nvSpPr>
        <p:spPr bwMode="auto">
          <a:xfrm>
            <a:off x="285750" y="3500438"/>
            <a:ext cx="3786188" cy="463550"/>
          </a:xfrm>
          <a:prstGeom prst="rect">
            <a:avLst/>
          </a:prstGeom>
          <a:noFill/>
          <a:ln w="9525">
            <a:noFill/>
            <a:miter lim="800000"/>
            <a:headEnd/>
            <a:tailEnd/>
          </a:ln>
          <a:effectLst/>
        </p:spPr>
        <p:txBody>
          <a:bodyPr lIns="90000" tIns="46800" rIns="90000" bIns="46800">
            <a:spAutoFit/>
          </a:bodyPr>
          <a:lstStyle/>
          <a:p>
            <a:pPr eaLnBrk="1" hangingPunct="1">
              <a:spcBef>
                <a:spcPct val="50000"/>
              </a:spcBef>
              <a:defRPr/>
            </a:pPr>
            <a:r>
              <a:rPr lang="zh-CN" altLang="en-US" sz="2400" dirty="0">
                <a:solidFill>
                  <a:srgbClr val="000000"/>
                </a:solidFill>
                <a:latin typeface="+mn-lt"/>
                <a:ea typeface="仿宋_GB2312" pitchFamily="49" charset="-122"/>
              </a:rPr>
              <a:t>静噪电路的连接方式：</a:t>
            </a:r>
          </a:p>
        </p:txBody>
      </p:sp>
      <p:pic>
        <p:nvPicPr>
          <p:cNvPr id="33797" name="图片 5" descr="Image2.jpg">
            <a:extLst>
              <a:ext uri="{FF2B5EF4-FFF2-40B4-BE49-F238E27FC236}">
                <a16:creationId xmlns:a16="http://schemas.microsoft.com/office/drawing/2014/main" id="{9DCB7FA2-2B62-4B52-8B1A-0E6E9BC2A9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4000500"/>
            <a:ext cx="82184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BF3EC277-E631-402D-A860-23B90B29514C}"/>
              </a:ext>
            </a:extLst>
          </p:cNvPr>
          <p:cNvSpPr txBox="1">
            <a:spLocks noChangeArrowheads="1"/>
          </p:cNvSpPr>
          <p:nvPr/>
        </p:nvSpPr>
        <p:spPr bwMode="auto">
          <a:xfrm>
            <a:off x="785813" y="5572125"/>
            <a:ext cx="2857500" cy="357188"/>
          </a:xfrm>
          <a:prstGeom prst="rect">
            <a:avLst/>
          </a:prstGeom>
          <a:noFill/>
          <a:ln w="9525">
            <a:noFill/>
            <a:miter lim="800000"/>
            <a:headEnd/>
            <a:tailEnd/>
          </a:ln>
        </p:spPr>
        <p:txBody>
          <a:bodyPr anchor="ctr"/>
          <a:lstStyle/>
          <a:p>
            <a:pPr eaLnBrk="1" hangingPunct="1">
              <a:defRPr/>
            </a:pPr>
            <a:r>
              <a:rPr lang="zh-CN" altLang="en-US" kern="0" dirty="0">
                <a:solidFill>
                  <a:srgbClr val="FF0000"/>
                </a:solidFill>
                <a:latin typeface="+mj-lt"/>
                <a:ea typeface="仿宋_GB2312" pitchFamily="49" charset="-122"/>
                <a:cs typeface="+mj-cs"/>
              </a:rPr>
              <a:t>李棠之  图</a:t>
            </a:r>
            <a:r>
              <a:rPr lang="en-US" altLang="zh-CN" kern="0" dirty="0">
                <a:solidFill>
                  <a:srgbClr val="FF0000"/>
                </a:solidFill>
                <a:latin typeface="+mj-lt"/>
                <a:ea typeface="仿宋_GB2312" pitchFamily="49" charset="-122"/>
                <a:cs typeface="+mj-cs"/>
              </a:rPr>
              <a:t>9-4-10</a:t>
            </a:r>
            <a:endParaRPr lang="zh-CN" altLang="en-US" kern="0" dirty="0">
              <a:solidFill>
                <a:srgbClr val="FF0000"/>
              </a:solidFill>
              <a:latin typeface="+mj-lt"/>
              <a:ea typeface="仿宋_GB2312" pitchFamily="49" charset="-122"/>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63BB556-0DF5-4142-8DC7-92BA0292AFB6}"/>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8.4 </a:t>
            </a:r>
            <a:r>
              <a:rPr lang="zh-CN" altLang="en-US" sz="2800" b="1" dirty="0">
                <a:solidFill>
                  <a:srgbClr val="0000FF"/>
                </a:solidFill>
                <a:ea typeface="仿宋_GB2312" panose="02010609030101010101" pitchFamily="49" charset="-122"/>
              </a:rPr>
              <a:t>通信设备中的其它问题</a:t>
            </a:r>
            <a:endParaRPr lang="zh-CN" altLang="en-US" sz="2800" b="1" dirty="0">
              <a:solidFill>
                <a:srgbClr val="FFFF00"/>
              </a:solidFill>
              <a:ea typeface="仿宋_GB2312" panose="02010609030101010101" pitchFamily="49" charset="-122"/>
            </a:endParaRPr>
          </a:p>
        </p:txBody>
      </p:sp>
      <p:sp>
        <p:nvSpPr>
          <p:cNvPr id="4" name="Rectangle 4">
            <a:extLst>
              <a:ext uri="{FF2B5EF4-FFF2-40B4-BE49-F238E27FC236}">
                <a16:creationId xmlns:a16="http://schemas.microsoft.com/office/drawing/2014/main" id="{CA116CE5-042D-4E87-84D6-55CF371BC126}"/>
              </a:ext>
            </a:extLst>
          </p:cNvPr>
          <p:cNvSpPr>
            <a:spLocks noChangeArrowheads="1"/>
          </p:cNvSpPr>
          <p:nvPr/>
        </p:nvSpPr>
        <p:spPr bwMode="auto">
          <a:xfrm>
            <a:off x="336550" y="5114925"/>
            <a:ext cx="8521700" cy="1028700"/>
          </a:xfrm>
          <a:prstGeom prst="rect">
            <a:avLst/>
          </a:prstGeom>
          <a:noFill/>
          <a:ln w="9525">
            <a:noFill/>
            <a:miter lim="800000"/>
            <a:headEnd/>
            <a:tailEnd/>
          </a:ln>
        </p:spPr>
        <p:txBody>
          <a:bodyPr/>
          <a:lstStyle/>
          <a:p>
            <a:pPr marL="342900" indent="-342900" eaLnBrk="1" hangingPunct="1">
              <a:spcBef>
                <a:spcPct val="20000"/>
              </a:spcBef>
              <a:defRPr/>
            </a:pPr>
            <a:r>
              <a:rPr lang="zh-CN" altLang="en-US" dirty="0">
                <a:solidFill>
                  <a:srgbClr val="003300"/>
                </a:solidFill>
                <a:latin typeface="+mn-lt"/>
                <a:ea typeface="仿宋_GB2312" pitchFamily="49" charset="-122"/>
              </a:rPr>
              <a:t>上图中，</a:t>
            </a:r>
            <a:r>
              <a:rPr lang="en-US" altLang="zh-CN" dirty="0">
                <a:solidFill>
                  <a:srgbClr val="003300"/>
                </a:solidFill>
                <a:latin typeface="+mn-lt"/>
                <a:ea typeface="仿宋_GB2312" pitchFamily="49" charset="-122"/>
              </a:rPr>
              <a:t>5kHz</a:t>
            </a:r>
            <a:r>
              <a:rPr lang="zh-CN" altLang="en-US" dirty="0">
                <a:solidFill>
                  <a:srgbClr val="003300"/>
                </a:solidFill>
                <a:latin typeface="+mn-lt"/>
                <a:ea typeface="仿宋_GB2312" pitchFamily="49" charset="-122"/>
              </a:rPr>
              <a:t>带通提取噪声，噪声经放大、检波在</a:t>
            </a:r>
          </a:p>
          <a:p>
            <a:pPr marL="342900" indent="-342900" eaLnBrk="1" hangingPunct="1">
              <a:spcBef>
                <a:spcPct val="20000"/>
              </a:spcBef>
              <a:defRPr/>
            </a:pPr>
            <a:r>
              <a:rPr lang="en-US" altLang="zh-CN" dirty="0">
                <a:solidFill>
                  <a:srgbClr val="003300"/>
                </a:solidFill>
                <a:latin typeface="+mn-lt"/>
                <a:ea typeface="仿宋_GB2312" pitchFamily="49" charset="-122"/>
              </a:rPr>
              <a:t>2.2</a:t>
            </a:r>
            <a:r>
              <a:rPr lang="en-US" altLang="zh-CN" dirty="0">
                <a:solidFill>
                  <a:srgbClr val="003300"/>
                </a:solidFill>
                <a:latin typeface="+mn-lt"/>
                <a:ea typeface="仿宋_GB2312" pitchFamily="49" charset="-122"/>
                <a:sym typeface="Symbol"/>
              </a:rPr>
              <a:t>F</a:t>
            </a:r>
            <a:r>
              <a:rPr lang="zh-CN" altLang="en-US" dirty="0">
                <a:solidFill>
                  <a:srgbClr val="003300"/>
                </a:solidFill>
                <a:latin typeface="+mn-lt"/>
                <a:ea typeface="仿宋_GB2312" pitchFamily="49" charset="-122"/>
              </a:rPr>
              <a:t>上产生一个直流，使低放不工作。</a:t>
            </a:r>
          </a:p>
        </p:txBody>
      </p:sp>
      <p:pic>
        <p:nvPicPr>
          <p:cNvPr id="34820" name="图片 4" descr="Image1.jpg">
            <a:extLst>
              <a:ext uri="{FF2B5EF4-FFF2-40B4-BE49-F238E27FC236}">
                <a16:creationId xmlns:a16="http://schemas.microsoft.com/office/drawing/2014/main" id="{EC8D3829-9B02-40C2-8BB4-0A79E93A4F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642938"/>
            <a:ext cx="679291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33AB3D74-1583-4868-9090-6BCB5B8402AF}"/>
              </a:ext>
            </a:extLst>
          </p:cNvPr>
          <p:cNvSpPr txBox="1">
            <a:spLocks noChangeArrowheads="1"/>
          </p:cNvSpPr>
          <p:nvPr/>
        </p:nvSpPr>
        <p:spPr bwMode="auto">
          <a:xfrm>
            <a:off x="4643438" y="4071938"/>
            <a:ext cx="2857500" cy="357187"/>
          </a:xfrm>
          <a:prstGeom prst="rect">
            <a:avLst/>
          </a:prstGeom>
          <a:noFill/>
          <a:ln w="9525">
            <a:noFill/>
            <a:miter lim="800000"/>
            <a:headEnd/>
            <a:tailEnd/>
          </a:ln>
        </p:spPr>
        <p:txBody>
          <a:bodyPr anchor="ctr"/>
          <a:lstStyle/>
          <a:p>
            <a:pPr eaLnBrk="1" hangingPunct="1">
              <a:defRPr/>
            </a:pPr>
            <a:r>
              <a:rPr lang="zh-CN" altLang="en-US" kern="0" dirty="0">
                <a:solidFill>
                  <a:srgbClr val="FF0000"/>
                </a:solidFill>
                <a:latin typeface="+mj-lt"/>
                <a:ea typeface="仿宋_GB2312" pitchFamily="49" charset="-122"/>
                <a:cs typeface="+mj-cs"/>
              </a:rPr>
              <a:t>李棠之  图</a:t>
            </a:r>
            <a:r>
              <a:rPr lang="en-US" altLang="zh-CN" kern="0" dirty="0">
                <a:solidFill>
                  <a:srgbClr val="FF0000"/>
                </a:solidFill>
                <a:latin typeface="+mj-lt"/>
                <a:ea typeface="仿宋_GB2312" pitchFamily="49" charset="-122"/>
                <a:cs typeface="+mj-cs"/>
              </a:rPr>
              <a:t>9-4-11</a:t>
            </a:r>
            <a:endParaRPr lang="zh-CN" altLang="en-US" kern="0" dirty="0">
              <a:solidFill>
                <a:srgbClr val="FF0000"/>
              </a:solidFill>
              <a:latin typeface="+mj-lt"/>
              <a:ea typeface="仿宋_GB2312" pitchFamily="49"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56D8B8B-1282-4C11-A04D-45EA37945D7E}"/>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3" name="Rectangle 3">
            <a:extLst>
              <a:ext uri="{FF2B5EF4-FFF2-40B4-BE49-F238E27FC236}">
                <a16:creationId xmlns:a16="http://schemas.microsoft.com/office/drawing/2014/main" id="{4110AEDD-66F7-456F-BB70-D82B876AD152}"/>
              </a:ext>
            </a:extLst>
          </p:cNvPr>
          <p:cNvSpPr txBox="1">
            <a:spLocks noChangeArrowheads="1"/>
          </p:cNvSpPr>
          <p:nvPr/>
        </p:nvSpPr>
        <p:spPr bwMode="auto">
          <a:xfrm>
            <a:off x="142875" y="642938"/>
            <a:ext cx="8858250" cy="2736850"/>
          </a:xfrm>
          <a:prstGeom prst="rect">
            <a:avLst/>
          </a:prstGeom>
          <a:noFill/>
          <a:ln>
            <a:miter lim="800000"/>
            <a:headEnd/>
            <a:tailEnd/>
          </a:ln>
        </p:spPr>
        <p:txBody>
          <a:bodyPr/>
          <a:lstStyle/>
          <a:p>
            <a:pPr marL="342900" indent="-342900">
              <a:spcBef>
                <a:spcPct val="20000"/>
              </a:spcBef>
              <a:defRPr/>
            </a:pPr>
            <a:r>
              <a:rPr lang="en-US" altLang="zh-CN" sz="2400" kern="0" dirty="0">
                <a:solidFill>
                  <a:srgbClr val="660066"/>
                </a:solidFill>
                <a:latin typeface="+mn-lt"/>
                <a:ea typeface="仿宋_GB2312" pitchFamily="49" charset="-122"/>
              </a:rPr>
              <a:t>2.  </a:t>
            </a:r>
            <a:r>
              <a:rPr lang="zh-CN" altLang="en-US" sz="2400" kern="0" dirty="0">
                <a:solidFill>
                  <a:srgbClr val="660066"/>
                </a:solidFill>
                <a:latin typeface="+mn-lt"/>
                <a:ea typeface="仿宋_GB2312" pitchFamily="49" charset="-122"/>
              </a:rPr>
              <a:t>调制方式</a:t>
            </a:r>
          </a:p>
          <a:p>
            <a:pPr marL="342900" indent="-342900">
              <a:spcBef>
                <a:spcPct val="20000"/>
              </a:spcBef>
              <a:defRPr/>
            </a:pPr>
            <a:r>
              <a:rPr lang="zh-CN" altLang="en-US" sz="2400" kern="0" dirty="0">
                <a:solidFill>
                  <a:srgbClr val="660066"/>
                </a:solidFill>
                <a:latin typeface="+mn-lt"/>
                <a:ea typeface="仿宋_GB2312" pitchFamily="49" charset="-122"/>
              </a:rPr>
              <a:t>    为了表明无线电发射类别，无线电规则规定了一个标识发射类别的方法。通常用三个字母或数字表示发射类别和特性，必要时在这三个基本符号前添加二位数字和一个字母来表示必要的带宽，有时还可以在三个符号后面添加两个字母来具体说明信号的特征和复用情况。</a:t>
            </a:r>
            <a:endParaRPr lang="zh-CN" altLang="en-US" sz="2400" b="0" kern="0" dirty="0">
              <a:solidFill>
                <a:srgbClr val="660066"/>
              </a:solidFill>
              <a:latin typeface="+mn-lt"/>
              <a:ea typeface="仿宋_GB2312" pitchFamily="49" charset="-122"/>
            </a:endParaRPr>
          </a:p>
        </p:txBody>
      </p:sp>
      <p:sp>
        <p:nvSpPr>
          <p:cNvPr id="6148" name="Text Box 4">
            <a:extLst>
              <a:ext uri="{FF2B5EF4-FFF2-40B4-BE49-F238E27FC236}">
                <a16:creationId xmlns:a16="http://schemas.microsoft.com/office/drawing/2014/main" id="{C7B02F7F-0C94-4C83-B901-C5C775A38D37}"/>
              </a:ext>
            </a:extLst>
          </p:cNvPr>
          <p:cNvSpPr txBox="1">
            <a:spLocks noChangeArrowheads="1"/>
          </p:cNvSpPr>
          <p:nvPr/>
        </p:nvSpPr>
        <p:spPr bwMode="auto">
          <a:xfrm>
            <a:off x="203200" y="3143250"/>
            <a:ext cx="883285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660066"/>
                </a:solidFill>
                <a:ea typeface="仿宋_GB2312" panose="02010609030101010101" pitchFamily="49" charset="-122"/>
              </a:rPr>
              <a:t>1</a:t>
            </a:r>
            <a:r>
              <a:rPr lang="zh-CN" altLang="en-US" sz="2400" dirty="0">
                <a:solidFill>
                  <a:srgbClr val="660066"/>
                </a:solidFill>
                <a:ea typeface="仿宋_GB2312" panose="02010609030101010101" pitchFamily="49" charset="-122"/>
              </a:rPr>
              <a:t>）双边带调幅电话（简称调幅话，标识</a:t>
            </a:r>
            <a:r>
              <a:rPr lang="en-US" altLang="zh-CN" sz="2400" dirty="0">
                <a:solidFill>
                  <a:srgbClr val="660066"/>
                </a:solidFill>
                <a:ea typeface="仿宋_GB2312" panose="02010609030101010101" pitchFamily="49" charset="-122"/>
              </a:rPr>
              <a:t>A3E</a:t>
            </a:r>
            <a:r>
              <a:rPr lang="zh-CN" altLang="en-US" sz="2400" dirty="0">
                <a:solidFill>
                  <a:srgbClr val="660066"/>
                </a:solidFill>
                <a:ea typeface="仿宋_GB2312" panose="02010609030101010101" pitchFamily="49" charset="-122"/>
              </a:rPr>
              <a:t>）</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rPr>
              <a:t>A </a:t>
            </a:r>
            <a:r>
              <a:rPr lang="zh-CN" altLang="en-US" sz="2400" dirty="0">
                <a:solidFill>
                  <a:srgbClr val="660066"/>
                </a:solidFill>
                <a:ea typeface="仿宋_GB2312" panose="02010609030101010101" pitchFamily="49" charset="-122"/>
              </a:rPr>
              <a:t>表示主载波发射双边带；</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rPr>
              <a:t>3 </a:t>
            </a:r>
            <a:r>
              <a:rPr lang="zh-CN" altLang="en-US" sz="2400" dirty="0">
                <a:solidFill>
                  <a:srgbClr val="660066"/>
                </a:solidFill>
                <a:ea typeface="仿宋_GB2312" panose="02010609030101010101" pitchFamily="49" charset="-122"/>
              </a:rPr>
              <a:t>表示包含模拟信息的单信道；</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rPr>
              <a:t>E </a:t>
            </a:r>
            <a:r>
              <a:rPr lang="zh-CN" altLang="en-US" sz="2400" dirty="0">
                <a:solidFill>
                  <a:srgbClr val="660066"/>
                </a:solidFill>
                <a:ea typeface="仿宋_GB2312" panose="02010609030101010101" pitchFamily="49" charset="-122"/>
              </a:rPr>
              <a:t>表示被发送的信息类别为电话（包括声音、广播）</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         这类发射是射频载波全幅发射，上下边带同携带一个信息，带宽为最高调制频率的两倍。为避免过调制失真，要求</a:t>
            </a:r>
            <a:r>
              <a:rPr lang="en-US" altLang="zh-CN" sz="2400" i="1" dirty="0">
                <a:solidFill>
                  <a:srgbClr val="660066"/>
                </a:solidFill>
                <a:ea typeface="仿宋_GB2312" panose="02010609030101010101" pitchFamily="49" charset="-122"/>
              </a:rPr>
              <a:t>m</a:t>
            </a:r>
            <a:r>
              <a:rPr lang="en-US" altLang="zh-CN" sz="24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sym typeface="Symbol" panose="05050102010706020507" pitchFamily="18" charset="2"/>
              </a:rPr>
              <a:t> 1</a:t>
            </a:r>
            <a:r>
              <a:rPr lang="zh-CN" altLang="en-US" sz="2400" dirty="0">
                <a:solidFill>
                  <a:srgbClr val="660066"/>
                </a:solidFill>
                <a:ea typeface="仿宋_GB2312" panose="02010609030101010101" pitchFamily="49" charset="-122"/>
              </a:rPr>
              <a:t>。实际发话时的平均调幅度</a:t>
            </a:r>
            <a:r>
              <a:rPr lang="en-US" altLang="zh-CN" sz="2400" i="1" dirty="0" err="1">
                <a:solidFill>
                  <a:srgbClr val="660066"/>
                </a:solidFill>
                <a:ea typeface="仿宋_GB2312" panose="02010609030101010101" pitchFamily="49" charset="-122"/>
              </a:rPr>
              <a:t>m</a:t>
            </a:r>
            <a:r>
              <a:rPr lang="en-US" altLang="zh-CN" sz="2400" baseline="-25000" dirty="0" err="1">
                <a:solidFill>
                  <a:srgbClr val="660066"/>
                </a:solidFill>
                <a:ea typeface="仿宋_GB2312" panose="02010609030101010101" pitchFamily="49" charset="-122"/>
              </a:rPr>
              <a:t>av</a:t>
            </a:r>
            <a:r>
              <a:rPr lang="en-US" altLang="zh-CN" sz="2400" dirty="0">
                <a:solidFill>
                  <a:srgbClr val="660066"/>
                </a:solidFill>
                <a:ea typeface="仿宋_GB2312" panose="02010609030101010101" pitchFamily="49" charset="-122"/>
              </a:rPr>
              <a:t>=0.3</a:t>
            </a:r>
            <a:r>
              <a:rPr lang="zh-CN" altLang="en-US" sz="2400" dirty="0">
                <a:solidFill>
                  <a:srgbClr val="660066"/>
                </a:solidFill>
                <a:ea typeface="仿宋_GB2312" panose="02010609030101010101" pitchFamily="49" charset="-122"/>
              </a:rPr>
              <a:t>  。</a:t>
            </a:r>
            <a:endParaRPr lang="en-US" altLang="zh-CN" sz="2400" dirty="0">
              <a:solidFill>
                <a:srgbClr val="660066"/>
              </a:solidFill>
              <a:ea typeface="仿宋_GB2312" panose="0201060903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02C04B5-1E4B-45F8-A494-AE1E6FCAAFA5}"/>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35843" name="Rectangle 3">
            <a:extLst>
              <a:ext uri="{FF2B5EF4-FFF2-40B4-BE49-F238E27FC236}">
                <a16:creationId xmlns:a16="http://schemas.microsoft.com/office/drawing/2014/main" id="{F41227BF-D904-4CFC-92CE-2943DE9CB47B}"/>
              </a:ext>
            </a:extLst>
          </p:cNvPr>
          <p:cNvSpPr txBox="1">
            <a:spLocks noChangeArrowheads="1"/>
          </p:cNvSpPr>
          <p:nvPr/>
        </p:nvSpPr>
        <p:spPr bwMode="auto">
          <a:xfrm>
            <a:off x="142875" y="714375"/>
            <a:ext cx="8101533" cy="523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dirty="0">
                <a:solidFill>
                  <a:srgbClr val="660066"/>
                </a:solidFill>
                <a:ea typeface="仿宋_GB2312" panose="02010609030101010101" pitchFamily="49" charset="-122"/>
              </a:rPr>
              <a:t>数字机的体系结构和模拟机的主要区别在于通道性能和结构应适应数字已调信号的传输和数字信号处理。</a:t>
            </a:r>
            <a:endParaRPr lang="en-US" altLang="zh-CN" sz="2400" dirty="0">
              <a:solidFill>
                <a:srgbClr val="660066"/>
              </a:solidFill>
              <a:ea typeface="仿宋_GB2312" panose="02010609030101010101" pitchFamily="49" charset="-122"/>
            </a:endParaRPr>
          </a:p>
          <a:p>
            <a:pPr>
              <a:buFontTx/>
              <a:buNone/>
            </a:pPr>
            <a:endParaRPr lang="zh-CN" altLang="en-US" sz="2400" dirty="0">
              <a:solidFill>
                <a:srgbClr val="660066"/>
              </a:solidFill>
              <a:ea typeface="仿宋_GB2312" panose="02010609030101010101" pitchFamily="49" charset="-122"/>
            </a:endParaRPr>
          </a:p>
          <a:p>
            <a:pPr>
              <a:buFontTx/>
              <a:buNone/>
            </a:pPr>
            <a:r>
              <a:rPr lang="zh-CN" altLang="en-US" sz="2400" dirty="0">
                <a:solidFill>
                  <a:srgbClr val="660066"/>
                </a:solidFill>
                <a:ea typeface="仿宋_GB2312" panose="02010609030101010101" pitchFamily="49" charset="-122"/>
              </a:rPr>
              <a:t>所谓</a:t>
            </a:r>
            <a:r>
              <a:rPr lang="zh-CN" altLang="en-US" sz="2400" dirty="0">
                <a:solidFill>
                  <a:srgbClr val="0000FF"/>
                </a:solidFill>
                <a:ea typeface="仿宋_GB2312" panose="02010609030101010101" pitchFamily="49" charset="-122"/>
              </a:rPr>
              <a:t>数字通信</a:t>
            </a:r>
            <a:r>
              <a:rPr lang="zh-CN" altLang="en-US" sz="2400" dirty="0">
                <a:solidFill>
                  <a:srgbClr val="660066"/>
                </a:solidFill>
                <a:ea typeface="仿宋_GB2312" panose="02010609030101010101" pitchFamily="49" charset="-122"/>
              </a:rPr>
              <a:t>：实际上是将模拟调制改为数字调制，用数码传递信息（调制和解调在通信原理中讲），与模拟相比，数字调制可以提供</a:t>
            </a:r>
            <a:r>
              <a:rPr lang="zh-CN" altLang="en-US" sz="2400" dirty="0">
                <a:solidFill>
                  <a:srgbClr val="0000FF"/>
                </a:solidFill>
                <a:ea typeface="仿宋_GB2312" panose="02010609030101010101" pitchFamily="49" charset="-122"/>
              </a:rPr>
              <a:t>更大的信息容量</a:t>
            </a:r>
            <a:r>
              <a:rPr lang="zh-CN" altLang="en-US" sz="2400" dirty="0">
                <a:solidFill>
                  <a:srgbClr val="660066"/>
                </a:solidFill>
                <a:ea typeface="仿宋_GB2312" panose="02010609030101010101" pitchFamily="49" charset="-122"/>
              </a:rPr>
              <a:t>，</a:t>
            </a:r>
            <a:r>
              <a:rPr lang="zh-CN" altLang="en-US" sz="2400" dirty="0">
                <a:solidFill>
                  <a:srgbClr val="0000FF"/>
                </a:solidFill>
                <a:ea typeface="仿宋_GB2312" panose="02010609030101010101" pitchFamily="49" charset="-122"/>
              </a:rPr>
              <a:t>更高的安全性</a:t>
            </a:r>
            <a:r>
              <a:rPr lang="zh-CN" altLang="en-US" sz="2400" dirty="0">
                <a:solidFill>
                  <a:srgbClr val="660066"/>
                </a:solidFill>
                <a:ea typeface="仿宋_GB2312" panose="02010609030101010101" pitchFamily="49" charset="-122"/>
              </a:rPr>
              <a:t>以及</a:t>
            </a:r>
            <a:r>
              <a:rPr lang="zh-CN" altLang="en-US" sz="2400" dirty="0">
                <a:solidFill>
                  <a:srgbClr val="0000FF"/>
                </a:solidFill>
                <a:ea typeface="仿宋_GB2312" panose="02010609030101010101" pitchFamily="49" charset="-122"/>
              </a:rPr>
              <a:t>更好的通信质量</a:t>
            </a:r>
            <a:r>
              <a:rPr lang="zh-CN" altLang="en-US" sz="2400" i="1" dirty="0">
                <a:solidFill>
                  <a:srgbClr val="660066"/>
                </a:solidFill>
                <a:ea typeface="仿宋_GB2312" panose="02010609030101010101" pitchFamily="49" charset="-122"/>
              </a:rPr>
              <a:t>。</a:t>
            </a:r>
            <a:endParaRPr lang="en-US" altLang="zh-CN" sz="2400" i="1" dirty="0">
              <a:solidFill>
                <a:srgbClr val="660066"/>
              </a:solidFill>
              <a:ea typeface="仿宋_GB2312" panose="02010609030101010101" pitchFamily="49" charset="-122"/>
            </a:endParaRPr>
          </a:p>
          <a:p>
            <a:pPr>
              <a:buFontTx/>
              <a:buNone/>
            </a:pPr>
            <a:endParaRPr lang="zh-CN" altLang="en-US" sz="2400" i="1" dirty="0">
              <a:solidFill>
                <a:srgbClr val="660066"/>
              </a:solidFill>
              <a:ea typeface="仿宋_GB2312" panose="02010609030101010101" pitchFamily="49" charset="-122"/>
            </a:endParaRPr>
          </a:p>
          <a:p>
            <a:pPr>
              <a:buFontTx/>
              <a:buNone/>
            </a:pPr>
            <a:r>
              <a:rPr lang="zh-CN" altLang="en-US" sz="2400" dirty="0">
                <a:solidFill>
                  <a:srgbClr val="660066"/>
                </a:solidFill>
                <a:ea typeface="仿宋_GB2312" panose="02010609030101010101" pitchFamily="49" charset="-122"/>
              </a:rPr>
              <a:t>为了改进调制效果和提高频谱效率，多数数字已调信号为抑制载波的边带信号，就要求接收机能抑制镜频干扰，利于集成化。</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CFF529A-82EC-4634-AC49-4F784636C83B}"/>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pic>
        <p:nvPicPr>
          <p:cNvPr id="36867" name="Picture 2">
            <a:extLst>
              <a:ext uri="{FF2B5EF4-FFF2-40B4-BE49-F238E27FC236}">
                <a16:creationId xmlns:a16="http://schemas.microsoft.com/office/drawing/2014/main" id="{F1EE1F3B-DDEE-41B3-8EAC-0B7B409D4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141663"/>
            <a:ext cx="6761162"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FE9D2177-0618-43E2-B708-65E47CF0A9F2}"/>
              </a:ext>
            </a:extLst>
          </p:cNvPr>
          <p:cNvSpPr>
            <a:spLocks noChangeArrowheads="1"/>
          </p:cNvSpPr>
          <p:nvPr/>
        </p:nvSpPr>
        <p:spPr bwMode="auto">
          <a:xfrm>
            <a:off x="6643688" y="2571750"/>
            <a:ext cx="1944687" cy="576263"/>
          </a:xfrm>
          <a:prstGeom prst="wedgeRoundRectCallout">
            <a:avLst>
              <a:gd name="adj1" fmla="val -99892"/>
              <a:gd name="adj2" fmla="val 161377"/>
              <a:gd name="adj3" fmla="val 16667"/>
            </a:avLst>
          </a:prstGeom>
          <a:noFill/>
          <a:ln w="9525">
            <a:solidFill>
              <a:srgbClr val="FF0000"/>
            </a:solidFill>
            <a:miter lim="800000"/>
            <a:headEnd/>
            <a:tailEnd/>
          </a:ln>
          <a:effectLst/>
        </p:spPr>
        <p:txBody>
          <a:bodyPr/>
          <a:lstStyle/>
          <a:p>
            <a:pPr algn="ctr" eaLnBrk="1" hangingPunct="1">
              <a:defRPr/>
            </a:pPr>
            <a:r>
              <a:rPr lang="zh-CN" altLang="en-US" sz="2400" dirty="0">
                <a:solidFill>
                  <a:srgbClr val="CC3300"/>
                </a:solidFill>
                <a:latin typeface="+mn-lt"/>
                <a:ea typeface="仿宋_GB2312" pitchFamily="49" charset="-122"/>
              </a:rPr>
              <a:t>中频滤波器   </a:t>
            </a:r>
          </a:p>
        </p:txBody>
      </p:sp>
      <p:sp>
        <p:nvSpPr>
          <p:cNvPr id="36869" name="AutoShape 5">
            <a:extLst>
              <a:ext uri="{FF2B5EF4-FFF2-40B4-BE49-F238E27FC236}">
                <a16:creationId xmlns:a16="http://schemas.microsoft.com/office/drawing/2014/main" id="{95A1C99A-161C-45DA-9B17-1408817AAC9B}"/>
              </a:ext>
            </a:extLst>
          </p:cNvPr>
          <p:cNvSpPr>
            <a:spLocks noChangeArrowheads="1"/>
          </p:cNvSpPr>
          <p:nvPr/>
        </p:nvSpPr>
        <p:spPr bwMode="auto">
          <a:xfrm>
            <a:off x="7858125" y="3500438"/>
            <a:ext cx="1285875" cy="1500187"/>
          </a:xfrm>
          <a:prstGeom prst="wedgeRoundRectCallout">
            <a:avLst>
              <a:gd name="adj1" fmla="val -457306"/>
              <a:gd name="adj2" fmla="val 89389"/>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CC3300"/>
                </a:solidFill>
                <a:ea typeface="仿宋_GB2312" panose="02010609030101010101" pitchFamily="49" charset="-122"/>
              </a:rPr>
              <a:t>正交变频，利于  </a:t>
            </a:r>
            <a:r>
              <a:rPr lang="en-US" altLang="zh-CN" sz="2000">
                <a:solidFill>
                  <a:srgbClr val="CC3300"/>
                </a:solidFill>
                <a:ea typeface="仿宋_GB2312" panose="02010609030101010101" pitchFamily="49" charset="-122"/>
              </a:rPr>
              <a:t>DSP</a:t>
            </a:r>
            <a:r>
              <a:rPr lang="zh-CN" altLang="en-US" sz="2000">
                <a:solidFill>
                  <a:srgbClr val="CC3300"/>
                </a:solidFill>
                <a:ea typeface="仿宋_GB2312" panose="02010609030101010101" pitchFamily="49" charset="-122"/>
              </a:rPr>
              <a:t>解调</a:t>
            </a:r>
          </a:p>
        </p:txBody>
      </p:sp>
      <p:sp>
        <p:nvSpPr>
          <p:cNvPr id="6" name="AutoShape 6">
            <a:extLst>
              <a:ext uri="{FF2B5EF4-FFF2-40B4-BE49-F238E27FC236}">
                <a16:creationId xmlns:a16="http://schemas.microsoft.com/office/drawing/2014/main" id="{A9F6D2AB-59CB-4FC6-ACEA-B6EEC6DED120}"/>
              </a:ext>
            </a:extLst>
          </p:cNvPr>
          <p:cNvSpPr>
            <a:spLocks noChangeArrowheads="1"/>
          </p:cNvSpPr>
          <p:nvPr/>
        </p:nvSpPr>
        <p:spPr bwMode="auto">
          <a:xfrm>
            <a:off x="158750" y="4581525"/>
            <a:ext cx="719138" cy="2016125"/>
          </a:xfrm>
          <a:prstGeom prst="wedgeRoundRectCallout">
            <a:avLst>
              <a:gd name="adj1" fmla="val 464390"/>
              <a:gd name="adj2" fmla="val -75143"/>
              <a:gd name="adj3" fmla="val 16667"/>
            </a:avLst>
          </a:prstGeom>
          <a:noFill/>
          <a:ln w="9525">
            <a:solidFill>
              <a:srgbClr val="FF0000"/>
            </a:solidFill>
            <a:miter lim="800000"/>
            <a:headEnd/>
            <a:tailEnd/>
          </a:ln>
          <a:effectLst/>
        </p:spPr>
        <p:txBody>
          <a:bodyPr/>
          <a:lstStyle/>
          <a:p>
            <a:pPr algn="ctr" eaLnBrk="1" hangingPunct="1">
              <a:defRPr/>
            </a:pPr>
            <a:r>
              <a:rPr lang="zh-CN" altLang="en-US" sz="2400" dirty="0">
                <a:solidFill>
                  <a:srgbClr val="CC3300"/>
                </a:solidFill>
                <a:latin typeface="+mn-lt"/>
                <a:ea typeface="仿宋_GB2312" pitchFamily="49" charset="-122"/>
              </a:rPr>
              <a:t>镜频滤波器   </a:t>
            </a:r>
          </a:p>
        </p:txBody>
      </p:sp>
      <p:sp>
        <p:nvSpPr>
          <p:cNvPr id="7" name="AutoShape 7">
            <a:extLst>
              <a:ext uri="{FF2B5EF4-FFF2-40B4-BE49-F238E27FC236}">
                <a16:creationId xmlns:a16="http://schemas.microsoft.com/office/drawing/2014/main" id="{2719A33C-D727-4518-8B2B-892DF82C6143}"/>
              </a:ext>
            </a:extLst>
          </p:cNvPr>
          <p:cNvSpPr>
            <a:spLocks noChangeArrowheads="1"/>
          </p:cNvSpPr>
          <p:nvPr/>
        </p:nvSpPr>
        <p:spPr bwMode="auto">
          <a:xfrm>
            <a:off x="141288" y="2419350"/>
            <a:ext cx="720725" cy="2017713"/>
          </a:xfrm>
          <a:prstGeom prst="wedgeRoundRectCallout">
            <a:avLst>
              <a:gd name="adj1" fmla="val 198458"/>
              <a:gd name="adj2" fmla="val 32139"/>
              <a:gd name="adj3" fmla="val 16667"/>
            </a:avLst>
          </a:prstGeom>
          <a:noFill/>
          <a:ln w="9525">
            <a:solidFill>
              <a:srgbClr val="FF0000"/>
            </a:solidFill>
            <a:miter lim="800000"/>
            <a:headEnd/>
            <a:tailEnd/>
          </a:ln>
          <a:effectLst/>
        </p:spPr>
        <p:txBody>
          <a:bodyPr/>
          <a:lstStyle/>
          <a:p>
            <a:pPr algn="ctr" eaLnBrk="1" hangingPunct="1">
              <a:defRPr/>
            </a:pPr>
            <a:r>
              <a:rPr lang="zh-CN" altLang="en-US" sz="2400" dirty="0">
                <a:solidFill>
                  <a:srgbClr val="CC3300"/>
                </a:solidFill>
                <a:latin typeface="+mn-lt"/>
                <a:ea typeface="仿宋_GB2312" pitchFamily="49" charset="-122"/>
              </a:rPr>
              <a:t>射频滤波器   </a:t>
            </a:r>
          </a:p>
        </p:txBody>
      </p:sp>
      <p:sp>
        <p:nvSpPr>
          <p:cNvPr id="8" name="Text Box 8">
            <a:extLst>
              <a:ext uri="{FF2B5EF4-FFF2-40B4-BE49-F238E27FC236}">
                <a16:creationId xmlns:a16="http://schemas.microsoft.com/office/drawing/2014/main" id="{9D853E11-CEE5-4AF8-83DF-9B3D64EB13E5}"/>
              </a:ext>
            </a:extLst>
          </p:cNvPr>
          <p:cNvSpPr txBox="1">
            <a:spLocks noChangeArrowheads="1"/>
          </p:cNvSpPr>
          <p:nvPr/>
        </p:nvSpPr>
        <p:spPr bwMode="auto">
          <a:xfrm>
            <a:off x="334963" y="542925"/>
            <a:ext cx="8964612" cy="2001838"/>
          </a:xfrm>
          <a:prstGeom prst="rect">
            <a:avLst/>
          </a:prstGeom>
          <a:noFill/>
          <a:ln w="9525">
            <a:noFill/>
            <a:miter lim="800000"/>
            <a:headEnd/>
            <a:tailEnd/>
          </a:ln>
          <a:effectLst/>
        </p:spPr>
        <p:txBody>
          <a:bodyPr>
            <a:spAutoFit/>
          </a:bodyPr>
          <a:lstStyle/>
          <a:p>
            <a:pPr eaLnBrk="1" hangingPunct="1">
              <a:defRPr/>
            </a:pPr>
            <a:r>
              <a:rPr lang="en-US" altLang="zh-CN" sz="2000" dirty="0">
                <a:solidFill>
                  <a:schemeClr val="bg1"/>
                </a:solidFill>
                <a:latin typeface="+mn-lt"/>
                <a:ea typeface="仿宋_GB2312" pitchFamily="49" charset="-122"/>
              </a:rPr>
              <a:t>         </a:t>
            </a:r>
            <a:r>
              <a:rPr lang="en-US" altLang="zh-CN" sz="2000" dirty="0">
                <a:solidFill>
                  <a:srgbClr val="660066"/>
                </a:solidFill>
                <a:latin typeface="+mn-lt"/>
                <a:ea typeface="仿宋_GB2312" pitchFamily="49" charset="-122"/>
              </a:rPr>
              <a:t> </a:t>
            </a:r>
            <a:r>
              <a:rPr lang="zh-CN" altLang="en-US" sz="2000" dirty="0">
                <a:solidFill>
                  <a:srgbClr val="660066"/>
                </a:solidFill>
                <a:latin typeface="+mn-lt"/>
                <a:ea typeface="仿宋_GB2312" pitchFamily="49" charset="-122"/>
              </a:rPr>
              <a:t>在通信系统小型化的今天，高密度的通信电路需求迫在眉睫，而在天线和前置低噪声放大器之间获得最大集成不像用片上元件代替片外元件那么简单，它需要彻底改变前端电路的设计。下面介绍几种集成数字通信机系统结构。</a:t>
            </a:r>
          </a:p>
          <a:p>
            <a:pPr eaLnBrk="1" hangingPunct="1">
              <a:defRPr/>
            </a:pPr>
            <a:r>
              <a:rPr lang="en-US" altLang="zh-CN" sz="2400" dirty="0">
                <a:solidFill>
                  <a:srgbClr val="0000FF"/>
                </a:solidFill>
                <a:latin typeface="+mn-lt"/>
                <a:ea typeface="仿宋_GB2312" pitchFamily="49" charset="-122"/>
              </a:rPr>
              <a:t>1.  </a:t>
            </a:r>
            <a:r>
              <a:rPr lang="zh-CN" altLang="en-US" sz="2400" dirty="0">
                <a:solidFill>
                  <a:srgbClr val="0000FF"/>
                </a:solidFill>
                <a:latin typeface="+mn-lt"/>
                <a:ea typeface="仿宋_GB2312" pitchFamily="49" charset="-122"/>
              </a:rPr>
              <a:t>超外差接收机</a:t>
            </a:r>
          </a:p>
          <a:p>
            <a:pPr eaLnBrk="1" hangingPunct="1">
              <a:defRPr/>
            </a:pPr>
            <a:r>
              <a:rPr lang="zh-CN" altLang="en-US" sz="2000" dirty="0">
                <a:solidFill>
                  <a:schemeClr val="bg1"/>
                </a:solidFill>
                <a:latin typeface="+mn-lt"/>
                <a:ea typeface="仿宋_GB2312" pitchFamily="49" charset="-122"/>
              </a:rPr>
              <a:t>　　　</a:t>
            </a:r>
            <a:r>
              <a:rPr lang="zh-CN" altLang="en-US" sz="2000" dirty="0">
                <a:solidFill>
                  <a:srgbClr val="660066"/>
                </a:solidFill>
                <a:latin typeface="+mn-lt"/>
                <a:ea typeface="仿宋_GB2312" pitchFamily="49" charset="-122"/>
              </a:rPr>
              <a:t>超外差机选择性和灵敏度好，模拟采用，数字亦可采用。双变频超外差机的体系结构：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D76A82-8917-4F08-A9C1-5612262653CF}"/>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3" name="Text Box 8">
            <a:extLst>
              <a:ext uri="{FF2B5EF4-FFF2-40B4-BE49-F238E27FC236}">
                <a16:creationId xmlns:a16="http://schemas.microsoft.com/office/drawing/2014/main" id="{CB7BA2D4-12E3-43C7-90E0-DBC78CDB3E92}"/>
              </a:ext>
            </a:extLst>
          </p:cNvPr>
          <p:cNvSpPr txBox="1">
            <a:spLocks noChangeArrowheads="1"/>
          </p:cNvSpPr>
          <p:nvPr/>
        </p:nvSpPr>
        <p:spPr bwMode="auto">
          <a:xfrm>
            <a:off x="142875" y="500063"/>
            <a:ext cx="8858250" cy="6297612"/>
          </a:xfrm>
          <a:prstGeom prst="rect">
            <a:avLst/>
          </a:prstGeom>
          <a:noFill/>
          <a:ln w="9525">
            <a:noFill/>
            <a:miter lim="800000"/>
            <a:headEnd/>
            <a:tailEnd/>
          </a:ln>
          <a:effectLst/>
        </p:spPr>
        <p:txBody>
          <a:bodyPr>
            <a:spAutoFit/>
          </a:bodyPr>
          <a:lstStyle/>
          <a:p>
            <a:pPr eaLnBrk="1" hangingPunct="1">
              <a:lnSpc>
                <a:spcPct val="120000"/>
              </a:lnSpc>
              <a:defRPr/>
            </a:pPr>
            <a:r>
              <a:rPr lang="en-US" altLang="zh-CN" sz="240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该结构是</a:t>
            </a:r>
            <a:r>
              <a:rPr lang="en-US" altLang="zh-CN" sz="2400" dirty="0">
                <a:solidFill>
                  <a:srgbClr val="000000"/>
                </a:solidFill>
                <a:latin typeface="+mn-lt"/>
                <a:ea typeface="仿宋_GB2312" pitchFamily="49" charset="-122"/>
              </a:rPr>
              <a:t>2.4GHz  ISM (</a:t>
            </a:r>
            <a:r>
              <a:rPr lang="en-US" altLang="zh-CN" sz="2400" dirty="0">
                <a:solidFill>
                  <a:srgbClr val="0000FF"/>
                </a:solidFill>
                <a:latin typeface="+mn-lt"/>
                <a:ea typeface="仿宋_GB2312" pitchFamily="49" charset="-122"/>
              </a:rPr>
              <a:t>Industrial Scientific Medical</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频段数字通信接收机系统。</a:t>
            </a:r>
            <a:endParaRPr lang="en-US" altLang="zh-CN" sz="2400" dirty="0">
              <a:solidFill>
                <a:srgbClr val="000000"/>
              </a:solidFill>
              <a:latin typeface="+mn-lt"/>
              <a:ea typeface="仿宋_GB2312" pitchFamily="49" charset="-122"/>
            </a:endParaRPr>
          </a:p>
          <a:p>
            <a:pPr eaLnBrk="1" hangingPunct="1">
              <a:lnSpc>
                <a:spcPct val="120000"/>
              </a:lnSpc>
              <a:defRPr/>
            </a:pPr>
            <a:r>
              <a:rPr lang="en-US" altLang="zh-CN" sz="2400" dirty="0">
                <a:solidFill>
                  <a:srgbClr val="000000"/>
                </a:solidFill>
                <a:latin typeface="+mn-lt"/>
                <a:ea typeface="仿宋_GB2312" pitchFamily="49" charset="-122"/>
              </a:rPr>
              <a:t>FCC——</a:t>
            </a:r>
            <a:r>
              <a:rPr lang="zh-CN" altLang="en-US" sz="2400" dirty="0">
                <a:solidFill>
                  <a:srgbClr val="0000FF"/>
                </a:solidFill>
                <a:latin typeface="+mn-lt"/>
                <a:ea typeface="仿宋_GB2312" pitchFamily="49" charset="-122"/>
              </a:rPr>
              <a:t>工业</a:t>
            </a:r>
            <a:r>
              <a:rPr lang="en-US" altLang="zh-CN" sz="2400" dirty="0">
                <a:solidFill>
                  <a:srgbClr val="0000FF"/>
                </a:solidFill>
                <a:latin typeface="+mn-lt"/>
                <a:ea typeface="仿宋_GB2312" pitchFamily="49" charset="-122"/>
              </a:rPr>
              <a:t>(902-928MHz),   </a:t>
            </a:r>
            <a:r>
              <a:rPr lang="zh-CN" altLang="en-US" sz="2400" dirty="0">
                <a:solidFill>
                  <a:srgbClr val="0000FF"/>
                </a:solidFill>
                <a:latin typeface="+mn-lt"/>
                <a:ea typeface="仿宋_GB2312" pitchFamily="49" charset="-122"/>
              </a:rPr>
              <a:t>科学研究</a:t>
            </a:r>
            <a:r>
              <a:rPr lang="en-US" altLang="zh-CN" sz="2400" dirty="0">
                <a:solidFill>
                  <a:srgbClr val="0000FF"/>
                </a:solidFill>
                <a:latin typeface="+mn-lt"/>
                <a:ea typeface="仿宋_GB2312" pitchFamily="49" charset="-122"/>
              </a:rPr>
              <a:t>(2.42-2.4835GHz)</a:t>
            </a:r>
            <a:r>
              <a:rPr lang="zh-CN" altLang="en-US" sz="2400" dirty="0">
                <a:solidFill>
                  <a:srgbClr val="0000FF"/>
                </a:solidFill>
                <a:latin typeface="+mn-lt"/>
                <a:ea typeface="仿宋_GB2312" pitchFamily="49" charset="-122"/>
              </a:rPr>
              <a:t>和医疗</a:t>
            </a:r>
            <a:r>
              <a:rPr lang="en-US" altLang="zh-CN" sz="2400" dirty="0">
                <a:solidFill>
                  <a:srgbClr val="0000FF"/>
                </a:solidFill>
                <a:latin typeface="+mn-lt"/>
                <a:ea typeface="仿宋_GB2312" pitchFamily="49" charset="-122"/>
              </a:rPr>
              <a:t>(5.725-5.850GHz)</a:t>
            </a:r>
          </a:p>
          <a:p>
            <a:pPr eaLnBrk="1" hangingPunct="1">
              <a:lnSpc>
                <a:spcPct val="120000"/>
              </a:lnSpc>
              <a:defRPr/>
            </a:pPr>
            <a:r>
              <a:rPr lang="en-US" altLang="zh-CN" sz="2400" dirty="0">
                <a:solidFill>
                  <a:srgbClr val="000000"/>
                </a:solidFill>
                <a:latin typeface="+mn-lt"/>
                <a:ea typeface="仿宋_GB2312" pitchFamily="49" charset="-122"/>
              </a:rPr>
              <a:t>RPF</a:t>
            </a:r>
            <a:r>
              <a:rPr lang="zh-CN" altLang="en-US" sz="2400" dirty="0">
                <a:solidFill>
                  <a:srgbClr val="000000"/>
                </a:solidFill>
                <a:latin typeface="+mn-lt"/>
                <a:ea typeface="仿宋_GB2312" pitchFamily="49" charset="-122"/>
              </a:rPr>
              <a:t>：射频滤波器，用来抑制带外信号和镜频干扰。</a:t>
            </a:r>
            <a:endParaRPr lang="en-US" altLang="zh-CN" sz="2400" dirty="0">
              <a:solidFill>
                <a:srgbClr val="000000"/>
              </a:solidFill>
              <a:latin typeface="+mn-lt"/>
              <a:ea typeface="仿宋_GB2312" pitchFamily="49" charset="-122"/>
            </a:endParaRPr>
          </a:p>
          <a:p>
            <a:pPr eaLnBrk="1" hangingPunct="1">
              <a:lnSpc>
                <a:spcPct val="120000"/>
              </a:lnSpc>
              <a:defRPr/>
            </a:pPr>
            <a:r>
              <a:rPr lang="en-US" altLang="zh-CN" sz="2400" dirty="0">
                <a:solidFill>
                  <a:srgbClr val="000000"/>
                </a:solidFill>
                <a:latin typeface="+mn-lt"/>
                <a:ea typeface="仿宋_GB2312" pitchFamily="49" charset="-122"/>
              </a:rPr>
              <a:t>LNA</a:t>
            </a:r>
            <a:r>
              <a:rPr lang="zh-CN" altLang="en-US" sz="2400" dirty="0">
                <a:solidFill>
                  <a:srgbClr val="000000"/>
                </a:solidFill>
                <a:latin typeface="+mn-lt"/>
                <a:ea typeface="仿宋_GB2312" pitchFamily="49" charset="-122"/>
              </a:rPr>
              <a:t>：前置低噪声放大器。</a:t>
            </a:r>
            <a:endParaRPr lang="en-US" altLang="zh-CN" sz="2400" dirty="0">
              <a:solidFill>
                <a:srgbClr val="000000"/>
              </a:solidFill>
              <a:latin typeface="+mn-lt"/>
              <a:ea typeface="仿宋_GB2312" pitchFamily="49" charset="-122"/>
            </a:endParaRPr>
          </a:p>
          <a:p>
            <a:pPr indent="628650" eaLnBrk="1" hangingPunct="1">
              <a:lnSpc>
                <a:spcPct val="120000"/>
              </a:lnSpc>
              <a:defRPr/>
            </a:pPr>
            <a:r>
              <a:rPr lang="zh-CN" altLang="en-US" sz="2400" dirty="0">
                <a:solidFill>
                  <a:srgbClr val="000000"/>
                </a:solidFill>
                <a:latin typeface="+mn-lt"/>
                <a:ea typeface="仿宋_GB2312" pitchFamily="49" charset="-122"/>
              </a:rPr>
              <a:t>本振 </a:t>
            </a:r>
            <a:r>
              <a:rPr lang="en-US" altLang="zh-CN" sz="2400" i="1" dirty="0">
                <a:solidFill>
                  <a:srgbClr val="000000"/>
                </a:solidFill>
                <a:latin typeface="+mn-lt"/>
                <a:ea typeface="仿宋_GB2312" pitchFamily="49" charset="-122"/>
              </a:rPr>
              <a:t>L</a:t>
            </a:r>
            <a:r>
              <a:rPr lang="en-US" altLang="zh-CN" sz="2400" baseline="-25000" dirty="0">
                <a:solidFill>
                  <a:srgbClr val="000000"/>
                </a:solidFill>
                <a:latin typeface="+mn-lt"/>
                <a:ea typeface="仿宋_GB2312" pitchFamily="49" charset="-122"/>
              </a:rPr>
              <a:t>01</a:t>
            </a:r>
            <a:r>
              <a:rPr lang="zh-CN" altLang="en-US" sz="2400" dirty="0">
                <a:solidFill>
                  <a:srgbClr val="000000"/>
                </a:solidFill>
                <a:latin typeface="+mn-lt"/>
                <a:ea typeface="仿宋_GB2312" pitchFamily="49" charset="-122"/>
              </a:rPr>
              <a:t>频率可调，</a:t>
            </a:r>
            <a:r>
              <a:rPr lang="en-US" altLang="zh-CN" sz="2400" i="1" dirty="0">
                <a:solidFill>
                  <a:srgbClr val="000000"/>
                </a:solidFill>
                <a:latin typeface="+mn-lt"/>
                <a:ea typeface="仿宋_GB2312" pitchFamily="49" charset="-122"/>
              </a:rPr>
              <a:t>M</a:t>
            </a:r>
            <a:r>
              <a:rPr lang="en-US" altLang="zh-CN" sz="2400" baseline="-25000" dirty="0">
                <a:solidFill>
                  <a:srgbClr val="000000"/>
                </a:solidFill>
                <a:latin typeface="+mn-lt"/>
                <a:ea typeface="仿宋_GB2312" pitchFamily="49" charset="-122"/>
              </a:rPr>
              <a:t>1</a:t>
            </a:r>
            <a:r>
              <a:rPr lang="zh-CN" altLang="en-US" sz="2400" dirty="0">
                <a:solidFill>
                  <a:srgbClr val="000000"/>
                </a:solidFill>
                <a:latin typeface="+mn-lt"/>
                <a:ea typeface="仿宋_GB2312" pitchFamily="49" charset="-122"/>
              </a:rPr>
              <a:t>将射频变为一个固定中频</a:t>
            </a:r>
            <a:r>
              <a:rPr lang="en-US" altLang="zh-CN" sz="2400" dirty="0">
                <a:solidFill>
                  <a:srgbClr val="000000"/>
                </a:solidFill>
                <a:latin typeface="+mn-lt"/>
                <a:ea typeface="仿宋_GB2312" pitchFamily="49" charset="-122"/>
              </a:rPr>
              <a:t>IF,M</a:t>
            </a:r>
            <a:r>
              <a:rPr lang="en-US" altLang="zh-CN" sz="2400" baseline="-25000" dirty="0">
                <a:solidFill>
                  <a:srgbClr val="000000"/>
                </a:solidFill>
                <a:latin typeface="+mn-lt"/>
                <a:ea typeface="仿宋_GB2312" pitchFamily="49" charset="-122"/>
              </a:rPr>
              <a:t>1</a:t>
            </a:r>
            <a:r>
              <a:rPr lang="zh-CN" altLang="en-US" sz="2400" dirty="0">
                <a:solidFill>
                  <a:srgbClr val="000000"/>
                </a:solidFill>
                <a:latin typeface="+mn-lt"/>
                <a:ea typeface="仿宋_GB2312" pitchFamily="49" charset="-122"/>
              </a:rPr>
              <a:t>前的</a:t>
            </a:r>
            <a:r>
              <a:rPr lang="en-US" altLang="zh-CN" sz="2400" dirty="0">
                <a:solidFill>
                  <a:srgbClr val="000000"/>
                </a:solidFill>
                <a:latin typeface="+mn-lt"/>
                <a:ea typeface="仿宋_GB2312" pitchFamily="49" charset="-122"/>
              </a:rPr>
              <a:t>IRF </a:t>
            </a:r>
            <a:r>
              <a:rPr lang="zh-CN" altLang="en-US" sz="2400" dirty="0">
                <a:solidFill>
                  <a:srgbClr val="000000"/>
                </a:solidFill>
                <a:latin typeface="+mn-lt"/>
                <a:ea typeface="仿宋_GB2312" pitchFamily="49" charset="-122"/>
              </a:rPr>
              <a:t>和</a:t>
            </a:r>
            <a:r>
              <a:rPr lang="en-US" altLang="zh-CN" sz="2400" i="1" dirty="0">
                <a:solidFill>
                  <a:srgbClr val="000000"/>
                </a:solidFill>
                <a:latin typeface="+mn-lt"/>
                <a:ea typeface="仿宋_GB2312" pitchFamily="49" charset="-122"/>
              </a:rPr>
              <a:t>M</a:t>
            </a:r>
            <a:r>
              <a:rPr lang="en-US" altLang="zh-CN" sz="2400" baseline="-25000" dirty="0">
                <a:solidFill>
                  <a:srgbClr val="000000"/>
                </a:solidFill>
                <a:latin typeface="+mn-lt"/>
                <a:ea typeface="仿宋_GB2312" pitchFamily="49" charset="-122"/>
              </a:rPr>
              <a:t>1</a:t>
            </a:r>
            <a:r>
              <a:rPr lang="zh-CN" altLang="en-US" sz="2400" dirty="0">
                <a:solidFill>
                  <a:srgbClr val="000000"/>
                </a:solidFill>
                <a:latin typeface="+mn-lt"/>
                <a:ea typeface="仿宋_GB2312" pitchFamily="49" charset="-122"/>
              </a:rPr>
              <a:t>下变频可以把镜频干扰抑制到最低水平；</a:t>
            </a:r>
            <a:r>
              <a:rPr lang="en-US" altLang="zh-CN" sz="2400" i="1" dirty="0">
                <a:solidFill>
                  <a:srgbClr val="000000"/>
                </a:solidFill>
                <a:latin typeface="+mn-lt"/>
                <a:ea typeface="仿宋_GB2312" pitchFamily="49" charset="-122"/>
              </a:rPr>
              <a:t>M</a:t>
            </a:r>
            <a:r>
              <a:rPr lang="en-US" altLang="zh-CN" sz="2400" baseline="-25000" dirty="0">
                <a:solidFill>
                  <a:srgbClr val="000000"/>
                </a:solidFill>
                <a:latin typeface="+mn-lt"/>
                <a:ea typeface="仿宋_GB2312" pitchFamily="49" charset="-122"/>
              </a:rPr>
              <a:t>1</a:t>
            </a:r>
            <a:r>
              <a:rPr lang="zh-CN" altLang="en-US" sz="2400" dirty="0">
                <a:solidFill>
                  <a:srgbClr val="000000"/>
                </a:solidFill>
                <a:latin typeface="+mn-lt"/>
                <a:ea typeface="仿宋_GB2312" pitchFamily="49" charset="-122"/>
              </a:rPr>
              <a:t>后的</a:t>
            </a:r>
            <a:r>
              <a:rPr lang="en-US" altLang="zh-CN" sz="2400" dirty="0">
                <a:solidFill>
                  <a:srgbClr val="000000"/>
                </a:solidFill>
                <a:latin typeface="+mn-lt"/>
                <a:ea typeface="仿宋_GB2312" pitchFamily="49" charset="-122"/>
              </a:rPr>
              <a:t>IPF </a:t>
            </a:r>
            <a:r>
              <a:rPr lang="zh-CN" altLang="en-US" sz="2400" dirty="0">
                <a:solidFill>
                  <a:srgbClr val="000000"/>
                </a:solidFill>
                <a:latin typeface="+mn-lt"/>
                <a:ea typeface="仿宋_GB2312" pitchFamily="49" charset="-122"/>
              </a:rPr>
              <a:t>进一步抑制带外干扰，并选取中频信号，中频的选择对选择性和灵敏度影响大，第二变频是正交的，输出的</a:t>
            </a:r>
            <a:r>
              <a:rPr lang="en-US" altLang="zh-CN" sz="2400" dirty="0">
                <a:solidFill>
                  <a:srgbClr val="000000"/>
                </a:solidFill>
                <a:latin typeface="+mn-lt"/>
                <a:ea typeface="仿宋_GB2312" pitchFamily="49" charset="-122"/>
              </a:rPr>
              <a:t>I</a:t>
            </a:r>
            <a:r>
              <a:rPr lang="zh-CN" altLang="en-US" sz="2400" dirty="0">
                <a:solidFill>
                  <a:srgbClr val="000000"/>
                </a:solidFill>
                <a:latin typeface="+mn-lt"/>
                <a:ea typeface="仿宋_GB2312" pitchFamily="49" charset="-122"/>
              </a:rPr>
              <a:t>、</a:t>
            </a:r>
            <a:r>
              <a:rPr lang="en-US" altLang="zh-CN" sz="2400" dirty="0">
                <a:solidFill>
                  <a:srgbClr val="000000"/>
                </a:solidFill>
                <a:latin typeface="+mn-lt"/>
                <a:ea typeface="仿宋_GB2312" pitchFamily="49" charset="-122"/>
              </a:rPr>
              <a:t>Q</a:t>
            </a:r>
            <a:r>
              <a:rPr lang="zh-CN" altLang="en-US" sz="2400" dirty="0">
                <a:solidFill>
                  <a:srgbClr val="000000"/>
                </a:solidFill>
                <a:latin typeface="+mn-lt"/>
                <a:ea typeface="仿宋_GB2312" pitchFamily="49" charset="-122"/>
              </a:rPr>
              <a:t>信号将使</a:t>
            </a:r>
            <a:r>
              <a:rPr lang="en-US" altLang="zh-CN" sz="2400" dirty="0">
                <a:solidFill>
                  <a:srgbClr val="000000"/>
                </a:solidFill>
                <a:latin typeface="+mn-lt"/>
                <a:ea typeface="仿宋_GB2312" pitchFamily="49" charset="-122"/>
              </a:rPr>
              <a:t>DSP</a:t>
            </a:r>
            <a:r>
              <a:rPr lang="zh-CN" altLang="en-US" sz="2400" dirty="0">
                <a:solidFill>
                  <a:srgbClr val="000000"/>
                </a:solidFill>
                <a:latin typeface="+mn-lt"/>
                <a:ea typeface="仿宋_GB2312" pitchFamily="49" charset="-122"/>
              </a:rPr>
              <a:t>容易解调。</a:t>
            </a:r>
          </a:p>
          <a:p>
            <a:pPr eaLnBrk="1" hangingPunct="1">
              <a:lnSpc>
                <a:spcPct val="120000"/>
              </a:lnSpc>
              <a:defRPr/>
            </a:pPr>
            <a:r>
              <a:rPr lang="zh-CN" altLang="en-US" sz="2400" dirty="0">
                <a:solidFill>
                  <a:srgbClr val="000000"/>
                </a:solidFill>
                <a:latin typeface="+mn-lt"/>
                <a:ea typeface="仿宋_GB2312" pitchFamily="49" charset="-122"/>
              </a:rPr>
              <a:t>    　图中所需的</a:t>
            </a:r>
            <a:r>
              <a:rPr lang="en-US" altLang="zh-CN" sz="2400" dirty="0">
                <a:solidFill>
                  <a:srgbClr val="000000"/>
                </a:solidFill>
                <a:latin typeface="+mn-lt"/>
                <a:ea typeface="仿宋_GB2312" pitchFamily="49" charset="-122"/>
              </a:rPr>
              <a:t>RPF</a:t>
            </a:r>
            <a:r>
              <a:rPr lang="zh-CN" altLang="en-US" sz="2400" dirty="0">
                <a:solidFill>
                  <a:srgbClr val="000000"/>
                </a:solidFill>
                <a:latin typeface="+mn-lt"/>
                <a:ea typeface="仿宋_GB2312" pitchFamily="49" charset="-122"/>
              </a:rPr>
              <a:t>、</a:t>
            </a:r>
            <a:r>
              <a:rPr lang="en-US" altLang="zh-CN" sz="2400" dirty="0">
                <a:solidFill>
                  <a:srgbClr val="000000"/>
                </a:solidFill>
                <a:latin typeface="+mn-lt"/>
                <a:ea typeface="仿宋_GB2312" pitchFamily="49" charset="-122"/>
              </a:rPr>
              <a:t>IRF</a:t>
            </a:r>
            <a:r>
              <a:rPr lang="zh-CN" altLang="en-US" sz="2400" dirty="0">
                <a:solidFill>
                  <a:srgbClr val="000000"/>
                </a:solidFill>
                <a:latin typeface="+mn-lt"/>
                <a:ea typeface="仿宋_GB2312" pitchFamily="49" charset="-122"/>
              </a:rPr>
              <a:t>、</a:t>
            </a:r>
            <a:r>
              <a:rPr lang="en-US" altLang="zh-CN" sz="2400" dirty="0">
                <a:solidFill>
                  <a:srgbClr val="000000"/>
                </a:solidFill>
                <a:latin typeface="+mn-lt"/>
                <a:ea typeface="仿宋_GB2312" pitchFamily="49" charset="-122"/>
              </a:rPr>
              <a:t>IPF</a:t>
            </a:r>
            <a:r>
              <a:rPr lang="zh-CN" altLang="en-US" sz="2400" dirty="0">
                <a:solidFill>
                  <a:srgbClr val="000000"/>
                </a:solidFill>
                <a:latin typeface="+mn-lt"/>
                <a:ea typeface="仿宋_GB2312" pitchFamily="49" charset="-122"/>
              </a:rPr>
              <a:t>都是外接的高</a:t>
            </a:r>
            <a:r>
              <a:rPr lang="en-US" altLang="zh-CN" sz="2400" i="1" dirty="0">
                <a:solidFill>
                  <a:srgbClr val="000000"/>
                </a:solidFill>
                <a:latin typeface="+mn-lt"/>
                <a:ea typeface="仿宋_GB2312" pitchFamily="49" charset="-122"/>
              </a:rPr>
              <a:t>Q</a:t>
            </a:r>
            <a:r>
              <a:rPr lang="en-US" altLang="zh-CN" sz="240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带通滤波器，增加了尺寸和成本；</a:t>
            </a:r>
            <a:r>
              <a:rPr lang="en-US" altLang="zh-CN" sz="2400" i="1" dirty="0">
                <a:solidFill>
                  <a:srgbClr val="000000"/>
                </a:solidFill>
                <a:latin typeface="+mn-lt"/>
                <a:ea typeface="仿宋_GB2312" pitchFamily="49" charset="-122"/>
              </a:rPr>
              <a:t>L</a:t>
            </a:r>
            <a:r>
              <a:rPr lang="en-US" altLang="zh-CN" sz="2400" baseline="-25000" dirty="0">
                <a:solidFill>
                  <a:srgbClr val="000000"/>
                </a:solidFill>
                <a:latin typeface="+mn-lt"/>
                <a:ea typeface="仿宋_GB2312" pitchFamily="49" charset="-122"/>
              </a:rPr>
              <a:t>01</a:t>
            </a:r>
            <a:r>
              <a:rPr lang="zh-CN" altLang="en-US" sz="2400" dirty="0">
                <a:solidFill>
                  <a:srgbClr val="000000"/>
                </a:solidFill>
                <a:latin typeface="+mn-lt"/>
                <a:ea typeface="仿宋_GB2312" pitchFamily="49" charset="-122"/>
              </a:rPr>
              <a:t>要可调，目前采用</a:t>
            </a:r>
            <a:r>
              <a:rPr lang="en-US" altLang="zh-CN" sz="2400" dirty="0">
                <a:solidFill>
                  <a:srgbClr val="000000"/>
                </a:solidFill>
                <a:latin typeface="+mn-lt"/>
                <a:ea typeface="仿宋_GB2312" pitchFamily="49" charset="-122"/>
              </a:rPr>
              <a:t>PLL</a:t>
            </a:r>
            <a:r>
              <a:rPr lang="zh-CN" altLang="en-US" sz="2400" dirty="0">
                <a:solidFill>
                  <a:srgbClr val="000000"/>
                </a:solidFill>
                <a:latin typeface="+mn-lt"/>
                <a:ea typeface="仿宋_GB2312" pitchFamily="49" charset="-122"/>
              </a:rPr>
              <a:t>频率合成器，由于这两个原因，使单片集成这种结构困难。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EF5ECDA-C17E-41A2-83EB-E09DD36ECC7B}"/>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pic>
        <p:nvPicPr>
          <p:cNvPr id="38915" name="Picture 4">
            <a:extLst>
              <a:ext uri="{FF2B5EF4-FFF2-40B4-BE49-F238E27FC236}">
                <a16:creationId xmlns:a16="http://schemas.microsoft.com/office/drawing/2014/main" id="{7EB4076F-E46A-4793-A3EF-5BE926676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60575"/>
            <a:ext cx="6916738"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DC8FBE01-FD4B-4771-8214-AC4B6A6C1DBC}"/>
              </a:ext>
            </a:extLst>
          </p:cNvPr>
          <p:cNvSpPr>
            <a:spLocks noChangeArrowheads="1"/>
          </p:cNvSpPr>
          <p:nvPr/>
        </p:nvSpPr>
        <p:spPr bwMode="auto">
          <a:xfrm>
            <a:off x="214313" y="692150"/>
            <a:ext cx="8715375" cy="1246188"/>
          </a:xfrm>
          <a:prstGeom prst="rect">
            <a:avLst/>
          </a:prstGeom>
          <a:noFill/>
          <a:ln w="9525">
            <a:noFill/>
            <a:miter lim="800000"/>
            <a:headEnd/>
            <a:tailEnd/>
          </a:ln>
        </p:spPr>
        <p:txBody>
          <a:bodyPr/>
          <a:lstStyle/>
          <a:p>
            <a:pPr marL="342900" indent="-342900" eaLnBrk="1" hangingPunct="1">
              <a:spcBef>
                <a:spcPct val="20000"/>
              </a:spcBef>
              <a:defRPr/>
            </a:pPr>
            <a:r>
              <a:rPr lang="en-US" altLang="zh-CN" sz="2400" dirty="0">
                <a:solidFill>
                  <a:srgbClr val="000000"/>
                </a:solidFill>
                <a:latin typeface="+mn-lt"/>
                <a:ea typeface="仿宋_GB2312" pitchFamily="49" charset="-122"/>
              </a:rPr>
              <a:t>2.   </a:t>
            </a:r>
            <a:r>
              <a:rPr lang="zh-CN" altLang="en-US" sz="2400" dirty="0">
                <a:solidFill>
                  <a:srgbClr val="000000"/>
                </a:solidFill>
                <a:latin typeface="+mn-lt"/>
                <a:ea typeface="仿宋_GB2312" pitchFamily="49" charset="-122"/>
              </a:rPr>
              <a:t>零中频（</a:t>
            </a:r>
            <a:r>
              <a:rPr lang="en-US" altLang="zh-CN" sz="2400" dirty="0">
                <a:solidFill>
                  <a:srgbClr val="0000FF"/>
                </a:solidFill>
                <a:latin typeface="+mn-lt"/>
                <a:ea typeface="仿宋_GB2312" pitchFamily="49" charset="-122"/>
              </a:rPr>
              <a:t>ZIF  Zero Intermediate Frequency</a:t>
            </a:r>
            <a:r>
              <a:rPr lang="zh-CN" altLang="en-US" sz="2400" dirty="0">
                <a:solidFill>
                  <a:srgbClr val="000000"/>
                </a:solidFill>
                <a:latin typeface="+mn-lt"/>
                <a:ea typeface="仿宋_GB2312" pitchFamily="49" charset="-122"/>
              </a:rPr>
              <a:t>）接收机</a:t>
            </a:r>
          </a:p>
          <a:p>
            <a:pPr marL="342900" indent="-342900" eaLnBrk="1" hangingPunct="1">
              <a:spcBef>
                <a:spcPct val="20000"/>
              </a:spcBef>
              <a:defRPr/>
            </a:pPr>
            <a:r>
              <a:rPr lang="zh-CN" altLang="en-US" sz="2400" dirty="0">
                <a:solidFill>
                  <a:srgbClr val="000000"/>
                </a:solidFill>
                <a:latin typeface="+mn-lt"/>
                <a:ea typeface="仿宋_GB2312" pitchFamily="49" charset="-122"/>
              </a:rPr>
              <a:t>  为了尽量减少片外外接元件，就促使零中频接收机体系的出现：</a:t>
            </a:r>
          </a:p>
        </p:txBody>
      </p:sp>
      <p:sp>
        <p:nvSpPr>
          <p:cNvPr id="6" name="Text Box 6">
            <a:extLst>
              <a:ext uri="{FF2B5EF4-FFF2-40B4-BE49-F238E27FC236}">
                <a16:creationId xmlns:a16="http://schemas.microsoft.com/office/drawing/2014/main" id="{4F51CC19-8B5C-4D14-BA55-8D422F29125A}"/>
              </a:ext>
            </a:extLst>
          </p:cNvPr>
          <p:cNvSpPr txBox="1">
            <a:spLocks noChangeArrowheads="1"/>
          </p:cNvSpPr>
          <p:nvPr/>
        </p:nvSpPr>
        <p:spPr bwMode="auto">
          <a:xfrm>
            <a:off x="214313" y="4932363"/>
            <a:ext cx="8715375" cy="1354137"/>
          </a:xfrm>
          <a:prstGeom prst="rect">
            <a:avLst/>
          </a:prstGeom>
          <a:noFill/>
          <a:ln w="9525">
            <a:noFill/>
            <a:miter lim="800000"/>
            <a:headEnd/>
            <a:tailEnd/>
          </a:ln>
          <a:effectLst/>
        </p:spPr>
        <p:txBody>
          <a:bodyPr>
            <a:spAutoFit/>
          </a:bodyPr>
          <a:lstStyle/>
          <a:p>
            <a:pPr eaLnBrk="1" hangingPunct="1">
              <a:lnSpc>
                <a:spcPct val="115000"/>
              </a:lnSpc>
              <a:spcBef>
                <a:spcPct val="50000"/>
              </a:spcBef>
              <a:defRPr/>
            </a:pPr>
            <a:r>
              <a:rPr lang="en-US" altLang="zh-CN" sz="240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这是一种直接序列扩频系统的直接变频（零中频）接收机，零中频比超外差少了镜频滤波器</a:t>
            </a:r>
            <a:r>
              <a:rPr lang="en-US" altLang="zh-CN" sz="2400" dirty="0">
                <a:solidFill>
                  <a:srgbClr val="000000"/>
                </a:solidFill>
                <a:latin typeface="+mn-lt"/>
                <a:ea typeface="仿宋_GB2312" pitchFamily="49" charset="-122"/>
              </a:rPr>
              <a:t>IRF</a:t>
            </a:r>
            <a:r>
              <a:rPr lang="zh-CN" altLang="en-US" sz="2400" dirty="0">
                <a:solidFill>
                  <a:srgbClr val="000000"/>
                </a:solidFill>
                <a:latin typeface="+mn-lt"/>
                <a:ea typeface="仿宋_GB2312" pitchFamily="49" charset="-122"/>
              </a:rPr>
              <a:t>、混频器</a:t>
            </a:r>
            <a:r>
              <a:rPr lang="en-US" altLang="zh-CN" sz="2400" i="1" dirty="0">
                <a:solidFill>
                  <a:srgbClr val="000000"/>
                </a:solidFill>
                <a:latin typeface="+mn-lt"/>
                <a:ea typeface="仿宋_GB2312" pitchFamily="49" charset="-122"/>
              </a:rPr>
              <a:t>M</a:t>
            </a:r>
            <a:r>
              <a:rPr lang="en-US" altLang="zh-CN" sz="2400" baseline="-25000" dirty="0">
                <a:solidFill>
                  <a:srgbClr val="000000"/>
                </a:solidFill>
                <a:latin typeface="+mn-lt"/>
                <a:ea typeface="仿宋_GB2312" pitchFamily="49" charset="-122"/>
              </a:rPr>
              <a:t>1</a:t>
            </a:r>
            <a:r>
              <a:rPr lang="zh-CN" altLang="en-US" sz="2400" dirty="0">
                <a:solidFill>
                  <a:srgbClr val="000000"/>
                </a:solidFill>
                <a:latin typeface="+mn-lt"/>
                <a:ea typeface="仿宋_GB2312" pitchFamily="49" charset="-122"/>
              </a:rPr>
              <a:t>、本振</a:t>
            </a:r>
            <a:r>
              <a:rPr lang="en-US" altLang="zh-CN" sz="2400" i="1" dirty="0">
                <a:solidFill>
                  <a:srgbClr val="000000"/>
                </a:solidFill>
                <a:latin typeface="+mn-lt"/>
                <a:ea typeface="仿宋_GB2312" pitchFamily="49" charset="-122"/>
              </a:rPr>
              <a:t>L</a:t>
            </a:r>
            <a:r>
              <a:rPr lang="en-US" altLang="zh-CN" sz="2400" baseline="-25000" dirty="0">
                <a:solidFill>
                  <a:srgbClr val="000000"/>
                </a:solidFill>
                <a:latin typeface="+mn-lt"/>
                <a:ea typeface="仿宋_GB2312" pitchFamily="49" charset="-122"/>
              </a:rPr>
              <a:t>01</a:t>
            </a:r>
            <a:r>
              <a:rPr lang="zh-CN" altLang="en-US" sz="2400" dirty="0">
                <a:solidFill>
                  <a:srgbClr val="000000"/>
                </a:solidFill>
                <a:latin typeface="+mn-lt"/>
                <a:ea typeface="仿宋_GB2312" pitchFamily="49" charset="-122"/>
              </a:rPr>
              <a:t>、中频滤波器</a:t>
            </a:r>
            <a:r>
              <a:rPr lang="en-US" altLang="zh-CN" sz="2400" dirty="0">
                <a:solidFill>
                  <a:srgbClr val="000000"/>
                </a:solidFill>
                <a:latin typeface="+mn-lt"/>
                <a:ea typeface="仿宋_GB2312" pitchFamily="49" charset="-122"/>
              </a:rPr>
              <a:t>IPF</a:t>
            </a:r>
            <a:r>
              <a:rPr lang="zh-CN" altLang="en-US" sz="2400" dirty="0">
                <a:solidFill>
                  <a:srgbClr val="000000"/>
                </a:solidFill>
                <a:latin typeface="+mn-lt"/>
                <a:ea typeface="仿宋_GB2312" pitchFamily="49" charset="-122"/>
              </a:rPr>
              <a:t>、中放</a:t>
            </a:r>
            <a:r>
              <a:rPr lang="en-US" altLang="zh-CN" sz="2400" dirty="0">
                <a:solidFill>
                  <a:srgbClr val="000000"/>
                </a:solidFill>
                <a:latin typeface="+mn-lt"/>
                <a:ea typeface="仿宋_GB2312" pitchFamily="49" charset="-122"/>
              </a:rPr>
              <a:t>IFA</a:t>
            </a:r>
            <a:r>
              <a:rPr lang="zh-CN" altLang="en-US" sz="2400" dirty="0">
                <a:solidFill>
                  <a:srgbClr val="000000"/>
                </a:solidFill>
                <a:latin typeface="+mn-lt"/>
                <a:ea typeface="仿宋_GB2312" pitchFamily="49" charset="-122"/>
              </a:rPr>
              <a:t>等</a:t>
            </a:r>
            <a:r>
              <a:rPr lang="en-US" altLang="zh-CN" sz="2400" dirty="0">
                <a:solidFill>
                  <a:srgbClr val="000000"/>
                </a:solidFill>
                <a:latin typeface="+mn-lt"/>
                <a:ea typeface="仿宋_GB2312" pitchFamily="49" charset="-122"/>
              </a:rPr>
              <a:t>5</a:t>
            </a:r>
            <a:r>
              <a:rPr lang="zh-CN" altLang="en-US" sz="2400" dirty="0">
                <a:solidFill>
                  <a:srgbClr val="000000"/>
                </a:solidFill>
                <a:latin typeface="+mn-lt"/>
                <a:ea typeface="仿宋_GB2312" pitchFamily="49" charset="-122"/>
              </a:rPr>
              <a:t>个模块。</a:t>
            </a:r>
          </a:p>
        </p:txBody>
      </p:sp>
      <p:sp>
        <p:nvSpPr>
          <p:cNvPr id="7" name="AutoShape 7">
            <a:extLst>
              <a:ext uri="{FF2B5EF4-FFF2-40B4-BE49-F238E27FC236}">
                <a16:creationId xmlns:a16="http://schemas.microsoft.com/office/drawing/2014/main" id="{2A3D4315-02EB-4659-B951-D0EC6B9CA010}"/>
              </a:ext>
            </a:extLst>
          </p:cNvPr>
          <p:cNvSpPr>
            <a:spLocks noChangeArrowheads="1"/>
          </p:cNvSpPr>
          <p:nvPr/>
        </p:nvSpPr>
        <p:spPr bwMode="auto">
          <a:xfrm>
            <a:off x="250825" y="2636838"/>
            <a:ext cx="720725" cy="2017712"/>
          </a:xfrm>
          <a:prstGeom prst="wedgeRoundRectCallout">
            <a:avLst>
              <a:gd name="adj1" fmla="val 155949"/>
              <a:gd name="adj2" fmla="val -9009"/>
              <a:gd name="adj3" fmla="val 16667"/>
            </a:avLst>
          </a:prstGeom>
          <a:noFill/>
          <a:ln w="9525">
            <a:solidFill>
              <a:srgbClr val="FF0000"/>
            </a:solidFill>
            <a:miter lim="800000"/>
            <a:headEnd/>
            <a:tailEnd/>
          </a:ln>
          <a:effectLst/>
        </p:spPr>
        <p:txBody>
          <a:bodyPr/>
          <a:lstStyle/>
          <a:p>
            <a:pPr algn="ctr" eaLnBrk="1" hangingPunct="1">
              <a:defRPr/>
            </a:pPr>
            <a:r>
              <a:rPr lang="zh-CN" altLang="en-US" sz="2400">
                <a:solidFill>
                  <a:srgbClr val="000000"/>
                </a:solidFill>
                <a:latin typeface="+mn-lt"/>
                <a:ea typeface="仿宋_GB2312" pitchFamily="49" charset="-122"/>
              </a:rPr>
              <a:t>射频滤波器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43ECB3C-B3C7-4EFB-837F-A1E985075ABA}"/>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3" name="Text Box 4">
            <a:extLst>
              <a:ext uri="{FF2B5EF4-FFF2-40B4-BE49-F238E27FC236}">
                <a16:creationId xmlns:a16="http://schemas.microsoft.com/office/drawing/2014/main" id="{96E73011-EBE0-4A5A-9B45-324D5D046121}"/>
              </a:ext>
            </a:extLst>
          </p:cNvPr>
          <p:cNvSpPr txBox="1">
            <a:spLocks noChangeArrowheads="1"/>
          </p:cNvSpPr>
          <p:nvPr/>
        </p:nvSpPr>
        <p:spPr bwMode="auto">
          <a:xfrm>
            <a:off x="285750" y="768350"/>
            <a:ext cx="8643938" cy="5410200"/>
          </a:xfrm>
          <a:prstGeom prst="rect">
            <a:avLst/>
          </a:prstGeom>
          <a:noFill/>
          <a:ln w="9525">
            <a:noFill/>
            <a:miter lim="800000"/>
            <a:headEnd/>
            <a:tailEnd/>
          </a:ln>
          <a:effectLst/>
        </p:spPr>
        <p:txBody>
          <a:bodyPr>
            <a:spAutoFit/>
          </a:bodyPr>
          <a:lstStyle/>
          <a:p>
            <a:pPr eaLnBrk="1" hangingPunct="1">
              <a:lnSpc>
                <a:spcPct val="120000"/>
              </a:lnSpc>
              <a:defRPr/>
            </a:pPr>
            <a:r>
              <a:rPr lang="en-US" altLang="zh-CN" sz="2400" dirty="0">
                <a:solidFill>
                  <a:schemeClr val="bg1"/>
                </a:solidFill>
                <a:latin typeface="+mn-lt"/>
                <a:ea typeface="仿宋_GB2312" pitchFamily="49" charset="-122"/>
              </a:rPr>
              <a:t>          </a:t>
            </a:r>
          </a:p>
          <a:p>
            <a:pPr eaLnBrk="1" hangingPunct="1">
              <a:lnSpc>
                <a:spcPct val="120000"/>
              </a:lnSpc>
              <a:defRPr/>
            </a:pPr>
            <a:r>
              <a:rPr lang="en-US" altLang="zh-CN" sz="2400" dirty="0">
                <a:solidFill>
                  <a:schemeClr val="bg1"/>
                </a:solidFill>
                <a:latin typeface="+mn-lt"/>
                <a:ea typeface="仿宋_GB2312" pitchFamily="49" charset="-122"/>
              </a:rPr>
              <a:t>      </a:t>
            </a:r>
            <a:r>
              <a:rPr lang="zh-CN" altLang="en-US" sz="2400" dirty="0">
                <a:solidFill>
                  <a:srgbClr val="660066"/>
                </a:solidFill>
                <a:latin typeface="+mn-lt"/>
                <a:ea typeface="仿宋_GB2312" pitchFamily="49" charset="-122"/>
              </a:rPr>
              <a:t>本振</a:t>
            </a:r>
            <a:r>
              <a:rPr lang="en-US" altLang="zh-CN" sz="2400" dirty="0">
                <a:solidFill>
                  <a:srgbClr val="660066"/>
                </a:solidFill>
                <a:latin typeface="+mn-lt"/>
                <a:ea typeface="仿宋_GB2312" pitchFamily="49" charset="-122"/>
              </a:rPr>
              <a:t>PLL </a:t>
            </a:r>
            <a:r>
              <a:rPr lang="zh-CN" altLang="en-US" sz="2400" dirty="0">
                <a:solidFill>
                  <a:srgbClr val="660066"/>
                </a:solidFill>
                <a:latin typeface="+mn-lt"/>
                <a:ea typeface="仿宋_GB2312" pitchFamily="49" charset="-122"/>
              </a:rPr>
              <a:t>频率等于射频，混频</a:t>
            </a:r>
            <a:r>
              <a:rPr lang="en-US" altLang="zh-CN" sz="2400" dirty="0">
                <a:solidFill>
                  <a:srgbClr val="660066"/>
                </a:solidFill>
                <a:latin typeface="+mn-lt"/>
                <a:ea typeface="仿宋_GB2312" pitchFamily="49" charset="-122"/>
              </a:rPr>
              <a:t>M </a:t>
            </a:r>
            <a:r>
              <a:rPr lang="zh-CN" altLang="en-US" sz="2400" dirty="0">
                <a:solidFill>
                  <a:srgbClr val="660066"/>
                </a:solidFill>
                <a:latin typeface="+mn-lt"/>
                <a:ea typeface="仿宋_GB2312" pitchFamily="49" charset="-122"/>
              </a:rPr>
              <a:t>将全部射频频谱下变频到</a:t>
            </a:r>
            <a:r>
              <a:rPr lang="en-US" altLang="zh-CN" sz="2400" dirty="0">
                <a:solidFill>
                  <a:srgbClr val="660066"/>
                </a:solidFill>
                <a:latin typeface="+mn-lt"/>
                <a:ea typeface="仿宋_GB2312" pitchFamily="49" charset="-122"/>
              </a:rPr>
              <a:t>DC</a:t>
            </a:r>
            <a:r>
              <a:rPr lang="zh-CN" altLang="en-US" sz="2400" dirty="0">
                <a:solidFill>
                  <a:srgbClr val="660066"/>
                </a:solidFill>
                <a:latin typeface="+mn-lt"/>
                <a:ea typeface="仿宋_GB2312" pitchFamily="49" charset="-122"/>
              </a:rPr>
              <a:t>，片内高阶低通滤波器</a:t>
            </a:r>
            <a:r>
              <a:rPr lang="en-US" altLang="zh-CN" sz="2400" dirty="0">
                <a:solidFill>
                  <a:srgbClr val="660066"/>
                </a:solidFill>
                <a:latin typeface="+mn-lt"/>
                <a:ea typeface="仿宋_GB2312" pitchFamily="49" charset="-122"/>
              </a:rPr>
              <a:t>LPF </a:t>
            </a:r>
            <a:r>
              <a:rPr lang="zh-CN" altLang="en-US" sz="2400" dirty="0">
                <a:solidFill>
                  <a:srgbClr val="660066"/>
                </a:solidFill>
                <a:latin typeface="+mn-lt"/>
                <a:ea typeface="仿宋_GB2312" pitchFamily="49" charset="-122"/>
              </a:rPr>
              <a:t>实现频道选择；由于只有一个本振用于下变频，减少了混频处理。这种体系的外元件数大大减少，</a:t>
            </a:r>
            <a:r>
              <a:rPr lang="zh-CN" altLang="en-US" sz="2400" dirty="0">
                <a:solidFill>
                  <a:srgbClr val="0000FF"/>
                </a:solidFill>
                <a:latin typeface="+mn-lt"/>
                <a:ea typeface="仿宋_GB2312" pitchFamily="49" charset="-122"/>
              </a:rPr>
              <a:t>具有很好的集成性</a:t>
            </a:r>
            <a:r>
              <a:rPr lang="zh-CN" altLang="en-US" sz="2400" dirty="0">
                <a:solidFill>
                  <a:schemeClr val="bg1"/>
                </a:solidFill>
                <a:latin typeface="+mn-lt"/>
                <a:ea typeface="仿宋_GB2312" pitchFamily="49" charset="-122"/>
              </a:rPr>
              <a:t>。</a:t>
            </a:r>
            <a:r>
              <a:rPr lang="zh-CN" altLang="en-US" sz="2400" dirty="0">
                <a:solidFill>
                  <a:srgbClr val="660066"/>
                </a:solidFill>
                <a:latin typeface="+mn-lt"/>
                <a:ea typeface="仿宋_GB2312" pitchFamily="49" charset="-122"/>
              </a:rPr>
              <a:t>采用零中频方案镜频干扰信号的功率电平将等于或小于接收信号电平，所以该体系结构</a:t>
            </a:r>
            <a:r>
              <a:rPr lang="zh-CN" altLang="en-US" sz="2400" dirty="0">
                <a:solidFill>
                  <a:srgbClr val="0000FF"/>
                </a:solidFill>
                <a:latin typeface="+mn-lt"/>
                <a:ea typeface="仿宋_GB2312" pitchFamily="49" charset="-122"/>
              </a:rPr>
              <a:t>仅要求较低的镜频抑制能力</a:t>
            </a:r>
            <a:r>
              <a:rPr lang="zh-CN" altLang="en-US" sz="2400" dirty="0">
                <a:solidFill>
                  <a:srgbClr val="660066"/>
                </a:solidFill>
                <a:latin typeface="+mn-lt"/>
                <a:ea typeface="仿宋_GB2312" pitchFamily="49" charset="-122"/>
              </a:rPr>
              <a:t>，可以集成片内。</a:t>
            </a:r>
            <a:endParaRPr lang="en-US" altLang="zh-CN" sz="2400" dirty="0">
              <a:solidFill>
                <a:srgbClr val="660066"/>
              </a:solidFill>
              <a:latin typeface="+mn-lt"/>
              <a:ea typeface="仿宋_GB2312" pitchFamily="49" charset="-122"/>
            </a:endParaRPr>
          </a:p>
          <a:p>
            <a:pPr eaLnBrk="1" hangingPunct="1">
              <a:lnSpc>
                <a:spcPct val="120000"/>
              </a:lnSpc>
              <a:defRPr/>
            </a:pPr>
            <a:endParaRPr lang="zh-CN" altLang="en-US" sz="2400" dirty="0">
              <a:solidFill>
                <a:schemeClr val="bg1"/>
              </a:solidFill>
              <a:latin typeface="+mn-lt"/>
              <a:ea typeface="仿宋_GB2312" pitchFamily="49" charset="-122"/>
            </a:endParaRPr>
          </a:p>
          <a:p>
            <a:pPr eaLnBrk="1" hangingPunct="1">
              <a:lnSpc>
                <a:spcPct val="120000"/>
              </a:lnSpc>
              <a:defRPr/>
            </a:pPr>
            <a:r>
              <a:rPr lang="zh-CN" altLang="en-US" sz="2400" dirty="0">
                <a:solidFill>
                  <a:schemeClr val="bg1"/>
                </a:solidFill>
                <a:latin typeface="+mn-lt"/>
                <a:ea typeface="仿宋_GB2312" pitchFamily="49" charset="-122"/>
              </a:rPr>
              <a:t>       </a:t>
            </a:r>
            <a:r>
              <a:rPr lang="zh-CN" altLang="en-US" sz="2400" dirty="0">
                <a:solidFill>
                  <a:srgbClr val="660066"/>
                </a:solidFill>
                <a:latin typeface="+mn-lt"/>
                <a:ea typeface="仿宋_GB2312" pitchFamily="49" charset="-122"/>
              </a:rPr>
              <a:t>零中频方案存在的问题：直流偏移和混频的高线性问题。由于在下变频之前没有设置滤波器，为了减小失真（特别是互调）和干扰，就要求</a:t>
            </a:r>
            <a:r>
              <a:rPr lang="zh-CN" altLang="en-US" sz="2400" dirty="0">
                <a:solidFill>
                  <a:srgbClr val="0000FF"/>
                </a:solidFill>
                <a:latin typeface="+mn-lt"/>
                <a:ea typeface="仿宋_GB2312" pitchFamily="49" charset="-122"/>
              </a:rPr>
              <a:t>混频器具有高线性</a:t>
            </a:r>
            <a:r>
              <a:rPr lang="zh-CN" altLang="en-US" sz="2400" dirty="0">
                <a:solidFill>
                  <a:srgbClr val="660066"/>
                </a:solidFill>
                <a:latin typeface="+mn-lt"/>
                <a:ea typeface="仿宋_GB2312" pitchFamily="49" charset="-122"/>
              </a:rPr>
              <a:t>，这给设计和集成增加了一定的难度。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D174954-B100-44DF-AEE6-0044EDB21C08}"/>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3" name="Rectangle 2">
            <a:extLst>
              <a:ext uri="{FF2B5EF4-FFF2-40B4-BE49-F238E27FC236}">
                <a16:creationId xmlns:a16="http://schemas.microsoft.com/office/drawing/2014/main" id="{6E3E4F70-7E2C-42B2-AFE6-C261AFEA051A}"/>
              </a:ext>
            </a:extLst>
          </p:cNvPr>
          <p:cNvSpPr txBox="1">
            <a:spLocks noChangeArrowheads="1"/>
          </p:cNvSpPr>
          <p:nvPr/>
        </p:nvSpPr>
        <p:spPr>
          <a:xfrm>
            <a:off x="358775" y="741363"/>
            <a:ext cx="8428038" cy="1830387"/>
          </a:xfrm>
          <a:prstGeom prst="rect">
            <a:avLst/>
          </a:prstGeom>
          <a:noFill/>
          <a:ln/>
        </p:spPr>
        <p:txBody>
          <a:bodyPr/>
          <a:lstStyle/>
          <a:p>
            <a:pPr marL="342900" indent="-342900">
              <a:lnSpc>
                <a:spcPct val="90000"/>
              </a:lnSpc>
              <a:spcBef>
                <a:spcPct val="20000"/>
              </a:spcBef>
              <a:defRPr/>
            </a:pPr>
            <a:r>
              <a:rPr lang="en-US" altLang="zh-CN" sz="2400" kern="0" dirty="0">
                <a:solidFill>
                  <a:srgbClr val="0000FF"/>
                </a:solidFill>
                <a:latin typeface="+mn-lt"/>
                <a:ea typeface="仿宋_GB2312" pitchFamily="49" charset="-122"/>
              </a:rPr>
              <a:t>3.   </a:t>
            </a:r>
            <a:r>
              <a:rPr lang="zh-CN" altLang="en-US" sz="2400" kern="0" dirty="0">
                <a:solidFill>
                  <a:srgbClr val="0000FF"/>
                </a:solidFill>
                <a:latin typeface="+mn-lt"/>
                <a:ea typeface="仿宋_GB2312" pitchFamily="49" charset="-122"/>
              </a:rPr>
              <a:t>宽带零中频接收机</a:t>
            </a:r>
          </a:p>
          <a:p>
            <a:pPr indent="628650">
              <a:lnSpc>
                <a:spcPct val="90000"/>
              </a:lnSpc>
              <a:spcBef>
                <a:spcPct val="20000"/>
              </a:spcBef>
              <a:defRPr/>
            </a:pPr>
            <a:r>
              <a:rPr lang="zh-CN" altLang="en-US" sz="2400" kern="0" dirty="0">
                <a:solidFill>
                  <a:srgbClr val="660066"/>
                </a:solidFill>
                <a:latin typeface="+mn-lt"/>
                <a:ea typeface="仿宋_GB2312" pitchFamily="49" charset="-122"/>
              </a:rPr>
              <a:t> 这是双中频体系结构，即是宽带中频和零中频方案的结合。它是将超外差体系结构和零中频体系结构组合起来，以便优化功能和性能，使之便于集成化。这是一个很吸引研究者兴趣的方案。</a:t>
            </a:r>
          </a:p>
        </p:txBody>
      </p:sp>
      <p:graphicFrame>
        <p:nvGraphicFramePr>
          <p:cNvPr id="40964" name="Object 2">
            <a:extLst>
              <a:ext uri="{FF2B5EF4-FFF2-40B4-BE49-F238E27FC236}">
                <a16:creationId xmlns:a16="http://schemas.microsoft.com/office/drawing/2014/main" id="{1AB7F348-4375-4781-BB2B-339683860EB6}"/>
              </a:ext>
            </a:extLst>
          </p:cNvPr>
          <p:cNvGraphicFramePr>
            <a:graphicFrameLocks noGrp="1" noChangeAspect="1"/>
          </p:cNvGraphicFramePr>
          <p:nvPr>
            <p:extLst>
              <p:ext uri="{D42A27DB-BD31-4B8C-83A1-F6EECF244321}">
                <p14:modId xmlns:p14="http://schemas.microsoft.com/office/powerpoint/2010/main" val="1340613647"/>
              </p:ext>
            </p:extLst>
          </p:nvPr>
        </p:nvGraphicFramePr>
        <p:xfrm>
          <a:off x="142875" y="2965450"/>
          <a:ext cx="8066088" cy="2678113"/>
        </p:xfrm>
        <a:graphic>
          <a:graphicData uri="http://schemas.openxmlformats.org/presentationml/2006/ole">
            <mc:AlternateContent xmlns:mc="http://schemas.openxmlformats.org/markup-compatibility/2006">
              <mc:Choice xmlns:v="urn:schemas-microsoft-com:vml" Requires="v">
                <p:oleObj spid="_x0000_s41037" name="SmartDraw" r:id="rId3" imgW="5658612" imgH="1877568" progId="SmartDraw.2">
                  <p:embed/>
                </p:oleObj>
              </mc:Choice>
              <mc:Fallback>
                <p:oleObj name="SmartDraw" r:id="rId3" imgW="5658612" imgH="1877568" progId="SmartDraw.2">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965450"/>
                        <a:ext cx="8066088" cy="2678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D0252235-5103-49C4-89A7-AA0628C45362}"/>
              </a:ext>
            </a:extLst>
          </p:cNvPr>
          <p:cNvSpPr txBox="1">
            <a:spLocks noChangeArrowheads="1"/>
          </p:cNvSpPr>
          <p:nvPr/>
        </p:nvSpPr>
        <p:spPr bwMode="auto">
          <a:xfrm>
            <a:off x="214313" y="5715000"/>
            <a:ext cx="8786812" cy="904030"/>
          </a:xfrm>
          <a:prstGeom prst="rect">
            <a:avLst/>
          </a:prstGeom>
          <a:noFill/>
          <a:ln w="9525">
            <a:noFill/>
            <a:miter lim="800000"/>
            <a:headEnd/>
            <a:tailEnd/>
          </a:ln>
          <a:effectLst/>
        </p:spPr>
        <p:txBody>
          <a:bodyPr>
            <a:spAutoFit/>
          </a:bodyPr>
          <a:lstStyle/>
          <a:p>
            <a:pPr eaLnBrk="1" hangingPunct="1">
              <a:lnSpc>
                <a:spcPct val="115000"/>
              </a:lnSpc>
              <a:defRPr/>
            </a:pPr>
            <a:r>
              <a:rPr lang="en-US" altLang="zh-CN" sz="2400" dirty="0">
                <a:solidFill>
                  <a:srgbClr val="660066"/>
                </a:solidFill>
                <a:latin typeface="+mn-lt"/>
                <a:ea typeface="仿宋_GB2312" pitchFamily="49" charset="-122"/>
              </a:rPr>
              <a:t> </a:t>
            </a:r>
            <a:r>
              <a:rPr lang="en-US" altLang="zh-CN" sz="2400" i="1" dirty="0">
                <a:solidFill>
                  <a:srgbClr val="660066"/>
                </a:solidFill>
                <a:latin typeface="+mn-lt"/>
                <a:ea typeface="仿宋_GB2312" pitchFamily="49" charset="-122"/>
              </a:rPr>
              <a:t>L</a:t>
            </a:r>
            <a:r>
              <a:rPr lang="en-US" altLang="zh-CN" sz="2400" baseline="-25000" dirty="0">
                <a:solidFill>
                  <a:srgbClr val="660066"/>
                </a:solidFill>
                <a:latin typeface="+mn-lt"/>
                <a:ea typeface="仿宋_GB2312" pitchFamily="49" charset="-122"/>
              </a:rPr>
              <a:t>o1</a:t>
            </a:r>
            <a:r>
              <a:rPr lang="zh-CN" altLang="en-US" sz="2400" dirty="0">
                <a:solidFill>
                  <a:srgbClr val="660066"/>
                </a:solidFill>
                <a:latin typeface="+mn-lt"/>
                <a:ea typeface="仿宋_GB2312" pitchFamily="49" charset="-122"/>
              </a:rPr>
              <a:t>：采用固定频率</a:t>
            </a:r>
            <a:r>
              <a:rPr lang="en-US" altLang="zh-CN" sz="2400" i="1" dirty="0">
                <a:solidFill>
                  <a:srgbClr val="660066"/>
                </a:solidFill>
                <a:latin typeface="+mn-lt"/>
                <a:ea typeface="仿宋_GB2312" pitchFamily="49" charset="-122"/>
              </a:rPr>
              <a:t>f</a:t>
            </a:r>
            <a:r>
              <a:rPr lang="en-US" altLang="zh-CN" sz="2400" baseline="-25000" dirty="0">
                <a:solidFill>
                  <a:srgbClr val="660066"/>
                </a:solidFill>
                <a:latin typeface="+mn-lt"/>
                <a:ea typeface="仿宋_GB2312" pitchFamily="49" charset="-122"/>
              </a:rPr>
              <a:t>1</a:t>
            </a: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，且低于接收频段之外，经混频下变频后，得到一个宽带第一中频  </a:t>
            </a:r>
            <a:r>
              <a:rPr lang="en-US" altLang="zh-CN" sz="2400" i="1" dirty="0">
                <a:solidFill>
                  <a:srgbClr val="660066"/>
                </a:solidFill>
                <a:latin typeface="+mn-lt"/>
                <a:ea typeface="仿宋_GB2312" pitchFamily="49" charset="-122"/>
              </a:rPr>
              <a:t>f</a:t>
            </a:r>
            <a:r>
              <a:rPr lang="en-US" altLang="zh-CN" sz="2400" baseline="-25000" dirty="0">
                <a:solidFill>
                  <a:srgbClr val="660066"/>
                </a:solidFill>
                <a:latin typeface="+mn-lt"/>
                <a:ea typeface="仿宋_GB2312" pitchFamily="49" charset="-122"/>
              </a:rPr>
              <a:t>I1</a:t>
            </a:r>
            <a:r>
              <a:rPr lang="en-US" altLang="zh-CN" sz="2400" dirty="0">
                <a:solidFill>
                  <a:srgbClr val="660066"/>
                </a:solidFill>
                <a:latin typeface="+mn-lt"/>
                <a:ea typeface="仿宋_GB2312" pitchFamily="49" charset="-122"/>
              </a:rPr>
              <a:t>    </a:t>
            </a:r>
            <a:r>
              <a:rPr lang="zh-CN" altLang="en-US" sz="2400" dirty="0">
                <a:solidFill>
                  <a:srgbClr val="660066"/>
                </a:solidFill>
                <a:latin typeface="+mn-lt"/>
                <a:ea typeface="仿宋_GB2312" pitchFamily="49" charset="-122"/>
              </a:rPr>
              <a:t>。</a:t>
            </a:r>
          </a:p>
        </p:txBody>
      </p:sp>
      <p:sp>
        <p:nvSpPr>
          <p:cNvPr id="7" name="AutoShape 8">
            <a:extLst>
              <a:ext uri="{FF2B5EF4-FFF2-40B4-BE49-F238E27FC236}">
                <a16:creationId xmlns:a16="http://schemas.microsoft.com/office/drawing/2014/main" id="{E2564490-6BC4-48FB-9FA1-A6F0F870D3DC}"/>
              </a:ext>
            </a:extLst>
          </p:cNvPr>
          <p:cNvSpPr>
            <a:spLocks noChangeArrowheads="1"/>
          </p:cNvSpPr>
          <p:nvPr/>
        </p:nvSpPr>
        <p:spPr bwMode="auto">
          <a:xfrm>
            <a:off x="3346827" y="2876118"/>
            <a:ext cx="719138" cy="792163"/>
          </a:xfrm>
          <a:prstGeom prst="wedgeRoundRectCallout">
            <a:avLst>
              <a:gd name="adj1" fmla="val 77937"/>
              <a:gd name="adj2" fmla="val 132891"/>
              <a:gd name="adj3" fmla="val 16667"/>
            </a:avLst>
          </a:prstGeom>
          <a:noFill/>
          <a:ln w="9525">
            <a:solidFill>
              <a:srgbClr val="FF0000"/>
            </a:solidFill>
            <a:miter lim="800000"/>
            <a:headEnd/>
            <a:tailEnd/>
          </a:ln>
          <a:effectLst/>
        </p:spPr>
        <p:txBody>
          <a:bodyPr/>
          <a:lstStyle/>
          <a:p>
            <a:pPr algn="ctr" eaLnBrk="1" hangingPunct="1">
              <a:defRPr/>
            </a:pPr>
            <a:endParaRPr lang="zh-CN" altLang="zh-CN" sz="2400">
              <a:solidFill>
                <a:schemeClr val="bg1"/>
              </a:solidFill>
              <a:latin typeface="+mn-lt"/>
              <a:ea typeface="仿宋_GB2312" pitchFamily="49" charset="-122"/>
            </a:endParaRPr>
          </a:p>
        </p:txBody>
      </p:sp>
      <p:sp>
        <p:nvSpPr>
          <p:cNvPr id="2" name="矩形 1">
            <a:extLst>
              <a:ext uri="{FF2B5EF4-FFF2-40B4-BE49-F238E27FC236}">
                <a16:creationId xmlns:a16="http://schemas.microsoft.com/office/drawing/2014/main" id="{599F5188-A51C-4FFA-AC52-B36E556EB374}"/>
              </a:ext>
            </a:extLst>
          </p:cNvPr>
          <p:cNvSpPr/>
          <p:nvPr/>
        </p:nvSpPr>
        <p:spPr>
          <a:xfrm>
            <a:off x="2726821" y="5129917"/>
            <a:ext cx="511679" cy="400110"/>
          </a:xfrm>
          <a:prstGeom prst="rect">
            <a:avLst/>
          </a:prstGeom>
          <a:solidFill>
            <a:schemeClr val="bg1"/>
          </a:solidFill>
        </p:spPr>
        <p:txBody>
          <a:bodyPr wrap="none">
            <a:spAutoFit/>
          </a:bodyPr>
          <a:lstStyle/>
          <a:p>
            <a:r>
              <a:rPr lang="en-US" altLang="zh-CN" sz="2000" i="1" dirty="0">
                <a:solidFill>
                  <a:srgbClr val="660066"/>
                </a:solidFill>
                <a:ea typeface="仿宋_GB2312" pitchFamily="49" charset="-122"/>
              </a:rPr>
              <a:t>L</a:t>
            </a:r>
            <a:r>
              <a:rPr lang="en-US" altLang="zh-CN" sz="2000" baseline="-25000" dirty="0">
                <a:solidFill>
                  <a:srgbClr val="660066"/>
                </a:solidFill>
                <a:ea typeface="仿宋_GB2312" pitchFamily="49" charset="-122"/>
              </a:rPr>
              <a:t>o1</a:t>
            </a:r>
            <a:endParaRPr lang="zh-CN" altLang="en-US" sz="2000" dirty="0"/>
          </a:p>
        </p:txBody>
      </p:sp>
      <p:sp>
        <p:nvSpPr>
          <p:cNvPr id="4" name="矩形 3">
            <a:extLst>
              <a:ext uri="{FF2B5EF4-FFF2-40B4-BE49-F238E27FC236}">
                <a16:creationId xmlns:a16="http://schemas.microsoft.com/office/drawing/2014/main" id="{A48E68AD-E74C-4121-A109-BE0742886E09}"/>
              </a:ext>
            </a:extLst>
          </p:cNvPr>
          <p:cNvSpPr/>
          <p:nvPr/>
        </p:nvSpPr>
        <p:spPr>
          <a:xfrm>
            <a:off x="3432923" y="3011502"/>
            <a:ext cx="546945" cy="461665"/>
          </a:xfrm>
          <a:prstGeom prst="rect">
            <a:avLst/>
          </a:prstGeom>
          <a:solidFill>
            <a:schemeClr val="bg1"/>
          </a:solidFill>
        </p:spPr>
        <p:txBody>
          <a:bodyPr wrap="none">
            <a:spAutoFit/>
          </a:bodyPr>
          <a:lstStyle/>
          <a:p>
            <a:r>
              <a:rPr lang="zh-CN" altLang="en-US" sz="2400" dirty="0">
                <a:solidFill>
                  <a:srgbClr val="660066"/>
                </a:solidFill>
                <a:ea typeface="仿宋_GB2312" pitchFamily="49" charset="-122"/>
              </a:rPr>
              <a:t> </a:t>
            </a:r>
            <a:r>
              <a:rPr lang="en-US" altLang="zh-CN" sz="2400" i="1" dirty="0">
                <a:solidFill>
                  <a:srgbClr val="660066"/>
                </a:solidFill>
                <a:ea typeface="仿宋_GB2312" pitchFamily="49" charset="-122"/>
              </a:rPr>
              <a:t>f</a:t>
            </a:r>
            <a:r>
              <a:rPr lang="en-US" altLang="zh-CN" sz="2400" baseline="-25000" dirty="0">
                <a:solidFill>
                  <a:srgbClr val="660066"/>
                </a:solidFill>
                <a:ea typeface="仿宋_GB2312" pitchFamily="49" charset="-122"/>
              </a:rPr>
              <a:t>I1</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3883B5-AE9B-4103-B161-5A26E161C2AF}"/>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41987" name="Text Box 2">
            <a:extLst>
              <a:ext uri="{FF2B5EF4-FFF2-40B4-BE49-F238E27FC236}">
                <a16:creationId xmlns:a16="http://schemas.microsoft.com/office/drawing/2014/main" id="{17F98354-2E15-4254-9FF0-11D8981A89FA}"/>
              </a:ext>
            </a:extLst>
          </p:cNvPr>
          <p:cNvSpPr txBox="1">
            <a:spLocks noChangeArrowheads="1"/>
          </p:cNvSpPr>
          <p:nvPr/>
        </p:nvSpPr>
        <p:spPr bwMode="auto">
          <a:xfrm>
            <a:off x="214313" y="714375"/>
            <a:ext cx="8786812"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例如：对</a:t>
            </a:r>
            <a:r>
              <a:rPr lang="en-US" altLang="zh-CN" sz="2400" dirty="0">
                <a:solidFill>
                  <a:srgbClr val="660066"/>
                </a:solidFill>
                <a:ea typeface="仿宋_GB2312" panose="02010609030101010101" pitchFamily="49" charset="-122"/>
              </a:rPr>
              <a:t>GSM</a:t>
            </a:r>
            <a:r>
              <a:rPr lang="zh-CN" altLang="en-US" sz="2400" dirty="0">
                <a:solidFill>
                  <a:srgbClr val="660066"/>
                </a:solidFill>
                <a:ea typeface="仿宋_GB2312" panose="02010609030101010101" pitchFamily="49" charset="-122"/>
              </a:rPr>
              <a:t>移动通信系统，</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R</a:t>
            </a:r>
            <a:r>
              <a:rPr lang="en-US" altLang="zh-CN" sz="2400" dirty="0">
                <a:solidFill>
                  <a:srgbClr val="660066"/>
                </a:solidFill>
                <a:ea typeface="仿宋_GB2312" panose="02010609030101010101" pitchFamily="49" charset="-122"/>
              </a:rPr>
              <a:t>=935</a:t>
            </a:r>
            <a:r>
              <a:rPr lang="zh-CN" altLang="en-US" sz="2400" dirty="0">
                <a:solidFill>
                  <a:srgbClr val="660066"/>
                </a:solidFill>
                <a:ea typeface="仿宋_GB2312" panose="02010609030101010101" pitchFamily="49" charset="-122"/>
              </a:rPr>
              <a:t>～</a:t>
            </a:r>
            <a:r>
              <a:rPr lang="en-US" altLang="zh-CN" sz="2400" dirty="0">
                <a:solidFill>
                  <a:srgbClr val="660066"/>
                </a:solidFill>
                <a:ea typeface="仿宋_GB2312" panose="02010609030101010101" pitchFamily="49" charset="-122"/>
              </a:rPr>
              <a:t>960MHz</a:t>
            </a:r>
            <a:r>
              <a:rPr lang="zh-CN" altLang="en-US" sz="2400" dirty="0">
                <a:solidFill>
                  <a:srgbClr val="660066"/>
                </a:solidFill>
                <a:ea typeface="仿宋_GB2312" panose="02010609030101010101" pitchFamily="49" charset="-122"/>
              </a:rPr>
              <a:t>，</a:t>
            </a:r>
            <a:endParaRPr lang="en-US" altLang="zh-CN" sz="2400" dirty="0">
              <a:solidFill>
                <a:srgbClr val="660066"/>
              </a:solidFill>
              <a:ea typeface="仿宋_GB2312" panose="02010609030101010101" pitchFamily="49" charset="-122"/>
            </a:endParaRP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令</a:t>
            </a:r>
            <a:r>
              <a:rPr lang="en-US" altLang="zh-CN" sz="2400" i="1" dirty="0">
                <a:solidFill>
                  <a:srgbClr val="660066"/>
                </a:solidFill>
                <a:ea typeface="仿宋_GB2312" panose="02010609030101010101" pitchFamily="49" charset="-122"/>
              </a:rPr>
              <a:t>f</a:t>
            </a:r>
            <a:r>
              <a:rPr lang="en-US" altLang="zh-CN" sz="2400" baseline="-25000" dirty="0">
                <a:solidFill>
                  <a:srgbClr val="660066"/>
                </a:solidFill>
                <a:ea typeface="仿宋_GB2312" panose="02010609030101010101" pitchFamily="49" charset="-122"/>
              </a:rPr>
              <a:t>L1</a:t>
            </a:r>
            <a:r>
              <a:rPr lang="en-US" altLang="zh-CN" sz="2400" dirty="0">
                <a:solidFill>
                  <a:srgbClr val="660066"/>
                </a:solidFill>
                <a:ea typeface="仿宋_GB2312" panose="02010609030101010101" pitchFamily="49" charset="-122"/>
              </a:rPr>
              <a:t>=933MHz</a:t>
            </a:r>
            <a:r>
              <a:rPr lang="zh-CN" altLang="en-US" sz="2400" dirty="0">
                <a:solidFill>
                  <a:srgbClr val="660066"/>
                </a:solidFill>
                <a:ea typeface="仿宋_GB2312" panose="02010609030101010101" pitchFamily="49" charset="-122"/>
              </a:rPr>
              <a:t>，则：</a:t>
            </a:r>
            <a:r>
              <a:rPr lang="en-US" altLang="zh-CN" sz="2400" i="1" dirty="0">
                <a:solidFill>
                  <a:srgbClr val="660066"/>
                </a:solidFill>
                <a:ea typeface="仿宋_GB2312" panose="02010609030101010101" pitchFamily="49" charset="-122"/>
              </a:rPr>
              <a:t> f</a:t>
            </a:r>
            <a:r>
              <a:rPr lang="en-US" altLang="zh-CN" sz="2400" baseline="-25000" dirty="0">
                <a:solidFill>
                  <a:srgbClr val="660066"/>
                </a:solidFill>
                <a:ea typeface="仿宋_GB2312" panose="02010609030101010101" pitchFamily="49" charset="-122"/>
              </a:rPr>
              <a:t>I1</a:t>
            </a:r>
            <a:r>
              <a:rPr lang="en-US" altLang="zh-CN" sz="2400" dirty="0">
                <a:solidFill>
                  <a:srgbClr val="660066"/>
                </a:solidFill>
                <a:ea typeface="仿宋_GB2312" panose="02010609030101010101" pitchFamily="49" charset="-122"/>
              </a:rPr>
              <a:t>=2</a:t>
            </a:r>
            <a:r>
              <a:rPr lang="zh-CN" altLang="en-US" sz="2400" dirty="0">
                <a:solidFill>
                  <a:srgbClr val="660066"/>
                </a:solidFill>
                <a:ea typeface="仿宋_GB2312" panose="02010609030101010101" pitchFamily="49" charset="-122"/>
              </a:rPr>
              <a:t>～</a:t>
            </a:r>
            <a:r>
              <a:rPr lang="en-US" altLang="zh-CN" sz="2400" dirty="0">
                <a:solidFill>
                  <a:srgbClr val="660066"/>
                </a:solidFill>
                <a:ea typeface="仿宋_GB2312" panose="02010609030101010101" pitchFamily="49" charset="-122"/>
              </a:rPr>
              <a:t>27MHz</a:t>
            </a:r>
            <a:r>
              <a:rPr lang="zh-CN" altLang="en-US" sz="2400" dirty="0">
                <a:solidFill>
                  <a:srgbClr val="660066"/>
                </a:solidFill>
                <a:ea typeface="仿宋_GB2312" panose="02010609030101010101" pitchFamily="49" charset="-122"/>
              </a:rPr>
              <a:t> ，</a:t>
            </a:r>
            <a:endParaRPr lang="en-US" altLang="zh-CN" sz="2400" dirty="0">
              <a:solidFill>
                <a:srgbClr val="660066"/>
              </a:solidFill>
              <a:ea typeface="仿宋_GB2312" panose="02010609030101010101" pitchFamily="49" charset="-122"/>
            </a:endParaRP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可用</a:t>
            </a:r>
            <a:r>
              <a:rPr lang="en-US" altLang="zh-CN" sz="2400" dirty="0">
                <a:solidFill>
                  <a:srgbClr val="660066"/>
                </a:solidFill>
                <a:ea typeface="仿宋_GB2312" panose="02010609030101010101" pitchFamily="49" charset="-122"/>
              </a:rPr>
              <a:t>LPF </a:t>
            </a:r>
            <a:r>
              <a:rPr lang="zh-CN" altLang="en-US" sz="2400" dirty="0">
                <a:solidFill>
                  <a:srgbClr val="660066"/>
                </a:solidFill>
                <a:ea typeface="仿宋_GB2312" panose="02010609030101010101" pitchFamily="49" charset="-122"/>
              </a:rPr>
              <a:t>取出</a:t>
            </a:r>
            <a:r>
              <a:rPr lang="en-US" altLang="zh-CN" sz="2400" i="1" dirty="0">
                <a:solidFill>
                  <a:srgbClr val="660066"/>
                </a:solidFill>
                <a:ea typeface="仿宋_GB2312" panose="02010609030101010101" pitchFamily="49" charset="-122"/>
              </a:rPr>
              <a:t>f</a:t>
            </a:r>
            <a:r>
              <a:rPr lang="en-US" altLang="zh-CN" sz="2400" baseline="-25000" dirty="0">
                <a:solidFill>
                  <a:srgbClr val="660066"/>
                </a:solidFill>
                <a:ea typeface="仿宋_GB2312" panose="02010609030101010101" pitchFamily="49" charset="-122"/>
              </a:rPr>
              <a:t>I1</a:t>
            </a:r>
            <a:r>
              <a:rPr lang="zh-CN" altLang="en-US" sz="2400" dirty="0">
                <a:solidFill>
                  <a:srgbClr val="660066"/>
                </a:solidFill>
                <a:ea typeface="仿宋_GB2312" panose="02010609030101010101" pitchFamily="49" charset="-122"/>
              </a:rPr>
              <a:t> ，</a:t>
            </a:r>
            <a:r>
              <a:rPr lang="en-US" altLang="zh-CN" sz="2400" i="1" dirty="0">
                <a:solidFill>
                  <a:srgbClr val="660066"/>
                </a:solidFill>
                <a:ea typeface="仿宋_GB2312" panose="02010609030101010101" pitchFamily="49" charset="-122"/>
              </a:rPr>
              <a:t>f</a:t>
            </a:r>
            <a:r>
              <a:rPr lang="en-US" altLang="zh-CN" sz="2400" baseline="-25000" dirty="0">
                <a:solidFill>
                  <a:srgbClr val="660066"/>
                </a:solidFill>
                <a:ea typeface="仿宋_GB2312" panose="02010609030101010101" pitchFamily="49" charset="-122"/>
              </a:rPr>
              <a:t>I1</a:t>
            </a:r>
            <a:r>
              <a:rPr lang="zh-CN" altLang="en-US" sz="2400" dirty="0">
                <a:solidFill>
                  <a:srgbClr val="660066"/>
                </a:solidFill>
                <a:ea typeface="仿宋_GB2312" panose="02010609030101010101" pitchFamily="49" charset="-122"/>
              </a:rPr>
              <a:t>处于短波接收段，可以方便的使用</a:t>
            </a:r>
            <a:r>
              <a:rPr lang="en-US" altLang="zh-CN" sz="2400" dirty="0">
                <a:solidFill>
                  <a:srgbClr val="660066"/>
                </a:solidFill>
                <a:ea typeface="仿宋_GB2312" panose="02010609030101010101" pitchFamily="49" charset="-122"/>
              </a:rPr>
              <a:t>DDS </a:t>
            </a:r>
            <a:r>
              <a:rPr lang="zh-CN" altLang="en-US" sz="2400" dirty="0">
                <a:solidFill>
                  <a:srgbClr val="660066"/>
                </a:solidFill>
                <a:ea typeface="仿宋_GB2312" panose="02010609030101010101" pitchFamily="49" charset="-122"/>
              </a:rPr>
              <a:t>频率合成技术产生正交输出的第三本振 </a:t>
            </a:r>
            <a:r>
              <a:rPr lang="en-US" altLang="zh-CN" sz="2400" i="1" dirty="0">
                <a:solidFill>
                  <a:srgbClr val="660066"/>
                </a:solidFill>
                <a:ea typeface="仿宋_GB2312" panose="02010609030101010101" pitchFamily="49" charset="-122"/>
              </a:rPr>
              <a:t>f</a:t>
            </a:r>
            <a:r>
              <a:rPr lang="en-US" altLang="zh-CN" sz="2400" baseline="-25000" dirty="0">
                <a:solidFill>
                  <a:srgbClr val="660066"/>
                </a:solidFill>
                <a:ea typeface="仿宋_GB2312" panose="02010609030101010101" pitchFamily="49" charset="-122"/>
              </a:rPr>
              <a:t>2</a:t>
            </a:r>
            <a:r>
              <a:rPr lang="zh-CN" altLang="en-US" sz="2400" dirty="0">
                <a:solidFill>
                  <a:srgbClr val="660066"/>
                </a:solidFill>
                <a:ea typeface="仿宋_GB2312" panose="02010609030101010101" pitchFamily="49" charset="-122"/>
              </a:rPr>
              <a:t>，通过</a:t>
            </a:r>
            <a:r>
              <a:rPr lang="en-US" altLang="zh-CN" sz="2400" i="1" dirty="0">
                <a:solidFill>
                  <a:srgbClr val="660066"/>
                </a:solidFill>
                <a:ea typeface="仿宋_GB2312" panose="02010609030101010101" pitchFamily="49" charset="-122"/>
              </a:rPr>
              <a:t>M</a:t>
            </a:r>
            <a:r>
              <a:rPr lang="en-US" altLang="zh-CN" sz="2400" baseline="-25000" dirty="0">
                <a:solidFill>
                  <a:srgbClr val="660066"/>
                </a:solidFill>
                <a:ea typeface="仿宋_GB2312" panose="02010609030101010101" pitchFamily="49" charset="-122"/>
              </a:rPr>
              <a:t>2</a:t>
            </a:r>
            <a:r>
              <a:rPr lang="zh-CN" altLang="en-US" sz="2400" dirty="0">
                <a:solidFill>
                  <a:srgbClr val="660066"/>
                </a:solidFill>
                <a:ea typeface="仿宋_GB2312" panose="02010609030101010101" pitchFamily="49" charset="-122"/>
              </a:rPr>
              <a:t> ，将</a:t>
            </a:r>
            <a:r>
              <a:rPr lang="en-US" altLang="zh-CN" sz="2400" i="1" dirty="0">
                <a:solidFill>
                  <a:srgbClr val="660066"/>
                </a:solidFill>
                <a:ea typeface="仿宋_GB2312" panose="02010609030101010101" pitchFamily="49" charset="-122"/>
              </a:rPr>
              <a:t>f</a:t>
            </a:r>
            <a:r>
              <a:rPr lang="en-US" altLang="zh-CN" sz="2400" baseline="-25000" dirty="0">
                <a:solidFill>
                  <a:srgbClr val="660066"/>
                </a:solidFill>
                <a:ea typeface="仿宋_GB2312" panose="02010609030101010101" pitchFamily="49" charset="-122"/>
              </a:rPr>
              <a:t>I1</a:t>
            </a:r>
            <a:r>
              <a:rPr lang="zh-CN" altLang="en-US" sz="2400" dirty="0">
                <a:solidFill>
                  <a:srgbClr val="660066"/>
                </a:solidFill>
                <a:ea typeface="仿宋_GB2312" panose="02010609030101010101" pitchFamily="49" charset="-122"/>
              </a:rPr>
              <a:t>下变频为零中频，即</a:t>
            </a:r>
            <a:r>
              <a:rPr lang="en-US" altLang="zh-CN" sz="2400" dirty="0">
                <a:solidFill>
                  <a:srgbClr val="660066"/>
                </a:solidFill>
                <a:ea typeface="仿宋_GB2312" panose="02010609030101010101" pitchFamily="49" charset="-122"/>
              </a:rPr>
              <a:t>DC</a:t>
            </a:r>
            <a:r>
              <a:rPr lang="zh-CN" altLang="en-US" sz="2400" dirty="0">
                <a:solidFill>
                  <a:srgbClr val="660066"/>
                </a:solidFill>
                <a:ea typeface="仿宋_GB2312" panose="02010609030101010101" pitchFamily="49" charset="-122"/>
              </a:rPr>
              <a:t>。</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该方案第一本振为固定频率振荡器，可以采用低噪声的石英晶体振荡器，因为晶体振荡器便于集成；第二本振</a:t>
            </a:r>
            <a:r>
              <a:rPr lang="en-US" altLang="zh-CN" sz="2400" dirty="0">
                <a:solidFill>
                  <a:srgbClr val="660066"/>
                </a:solidFill>
                <a:ea typeface="仿宋_GB2312" panose="02010609030101010101" pitchFamily="49" charset="-122"/>
              </a:rPr>
              <a:t>DDS</a:t>
            </a:r>
            <a:r>
              <a:rPr lang="zh-CN" altLang="en-US" sz="2400" dirty="0">
                <a:solidFill>
                  <a:srgbClr val="660066"/>
                </a:solidFill>
                <a:ea typeface="仿宋_GB2312" panose="02010609030101010101" pitchFamily="49" charset="-122"/>
              </a:rPr>
              <a:t>也便于集成，三个</a:t>
            </a:r>
            <a:r>
              <a:rPr lang="en-US" altLang="zh-CN" sz="2400" dirty="0">
                <a:solidFill>
                  <a:srgbClr val="660066"/>
                </a:solidFill>
                <a:ea typeface="仿宋_GB2312" panose="02010609030101010101" pitchFamily="49" charset="-122"/>
              </a:rPr>
              <a:t>LPF</a:t>
            </a:r>
            <a:r>
              <a:rPr lang="zh-CN" altLang="en-US" sz="2400" dirty="0">
                <a:solidFill>
                  <a:srgbClr val="660066"/>
                </a:solidFill>
                <a:ea typeface="仿宋_GB2312" panose="02010609030101010101" pitchFamily="49" charset="-122"/>
              </a:rPr>
              <a:t>性能要求不高（因为下变频的频差很大），也便于集成，所以这一体系非常有利于集成。</a:t>
            </a:r>
          </a:p>
          <a:p>
            <a:pPr eaLnBrk="1" hangingPunct="1">
              <a:lnSpc>
                <a:spcPct val="120000"/>
              </a:lnSpc>
              <a:spcBef>
                <a:spcPct val="0"/>
              </a:spcBef>
              <a:buFontTx/>
              <a:buNone/>
            </a:pPr>
            <a:endParaRPr lang="zh-CN" altLang="en-US" sz="2400" dirty="0">
              <a:solidFill>
                <a:srgbClr val="660066"/>
              </a:solidFill>
              <a:ea typeface="仿宋_GB2312" panose="02010609030101010101" pitchFamily="49" charset="-122"/>
            </a:endParaRP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问题：</a:t>
            </a:r>
          </a:p>
          <a:p>
            <a:pPr eaLnBrk="1" hangingPunct="1">
              <a:lnSpc>
                <a:spcPct val="120000"/>
              </a:lnSpc>
              <a:spcBef>
                <a:spcPct val="0"/>
              </a:spcBef>
              <a:buFontTx/>
              <a:buNone/>
            </a:pPr>
            <a:r>
              <a:rPr lang="zh-CN" altLang="en-US" sz="2400" dirty="0">
                <a:solidFill>
                  <a:srgbClr val="660066"/>
                </a:solidFill>
                <a:ea typeface="仿宋_GB2312" panose="02010609030101010101" pitchFamily="49" charset="-122"/>
              </a:rPr>
              <a:t>由于</a:t>
            </a:r>
            <a:r>
              <a:rPr lang="en-US" altLang="zh-CN" sz="2400" dirty="0">
                <a:solidFill>
                  <a:srgbClr val="660066"/>
                </a:solidFill>
                <a:ea typeface="仿宋_GB2312" panose="02010609030101010101" pitchFamily="49" charset="-122"/>
              </a:rPr>
              <a:t>LPF </a:t>
            </a:r>
            <a:r>
              <a:rPr lang="zh-CN" altLang="en-US" sz="2400" dirty="0">
                <a:solidFill>
                  <a:srgbClr val="660066"/>
                </a:solidFill>
                <a:ea typeface="仿宋_GB2312" panose="02010609030101010101" pitchFamily="49" charset="-122"/>
              </a:rPr>
              <a:t>的信道选择性不高，为尽可能降低失真，仍要求高线性的混频器 ，这对集成化有一定的难度。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D997128-1C06-4B9E-AE23-ACED470B7B5F}"/>
              </a:ext>
            </a:extLst>
          </p:cNvPr>
          <p:cNvSpPr>
            <a:spLocks noGrp="1" noChangeArrowheads="1"/>
          </p:cNvSpPr>
          <p:nvPr>
            <p:ph type="title" idx="4294967295"/>
          </p:nvPr>
        </p:nvSpPr>
        <p:spPr>
          <a:xfrm>
            <a:off x="323850" y="214313"/>
            <a:ext cx="6768430"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graphicFrame>
        <p:nvGraphicFramePr>
          <p:cNvPr id="43011" name="Object 3">
            <a:extLst>
              <a:ext uri="{FF2B5EF4-FFF2-40B4-BE49-F238E27FC236}">
                <a16:creationId xmlns:a16="http://schemas.microsoft.com/office/drawing/2014/main" id="{12719CB7-846F-4A0E-B49C-9F1EF8AB022E}"/>
              </a:ext>
            </a:extLst>
          </p:cNvPr>
          <p:cNvGraphicFramePr>
            <a:graphicFrameLocks noGrp="1" noChangeAspect="1"/>
          </p:cNvGraphicFramePr>
          <p:nvPr/>
        </p:nvGraphicFramePr>
        <p:xfrm>
          <a:off x="684213" y="3714750"/>
          <a:ext cx="8267700" cy="2786063"/>
        </p:xfrm>
        <a:graphic>
          <a:graphicData uri="http://schemas.openxmlformats.org/presentationml/2006/ole">
            <mc:AlternateContent xmlns:mc="http://schemas.openxmlformats.org/markup-compatibility/2006">
              <mc:Choice xmlns:v="urn:schemas-microsoft-com:vml" Requires="v">
                <p:oleObj spid="_x0000_s43063" name="SmartDraw" r:id="rId3" imgW="5308092" imgH="1877568" progId="SmartDraw.2">
                  <p:embed/>
                </p:oleObj>
              </mc:Choice>
              <mc:Fallback>
                <p:oleObj name="SmartDraw" r:id="rId3" imgW="5308092" imgH="1877568" progId="SmartDraw.2">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14750"/>
                        <a:ext cx="8267700" cy="27860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utoShape 8">
            <a:extLst>
              <a:ext uri="{FF2B5EF4-FFF2-40B4-BE49-F238E27FC236}">
                <a16:creationId xmlns:a16="http://schemas.microsoft.com/office/drawing/2014/main" id="{7444D3B5-D0A8-4BFD-84D9-6A50A49DE12D}"/>
              </a:ext>
            </a:extLst>
          </p:cNvPr>
          <p:cNvSpPr>
            <a:spLocks noChangeArrowheads="1"/>
          </p:cNvSpPr>
          <p:nvPr/>
        </p:nvSpPr>
        <p:spPr bwMode="auto">
          <a:xfrm>
            <a:off x="857250" y="6000750"/>
            <a:ext cx="2305050" cy="431800"/>
          </a:xfrm>
          <a:prstGeom prst="wedgeRoundRectCallout">
            <a:avLst>
              <a:gd name="adj1" fmla="val 102450"/>
              <a:gd name="adj2" fmla="val -186913"/>
              <a:gd name="adj3" fmla="val 16667"/>
            </a:avLst>
          </a:prstGeom>
          <a:noFill/>
          <a:ln w="9525">
            <a:solidFill>
              <a:srgbClr val="FF0000"/>
            </a:solidFill>
            <a:miter lim="800000"/>
            <a:headEnd/>
            <a:tailEnd/>
          </a:ln>
          <a:effectLst/>
        </p:spPr>
        <p:txBody>
          <a:bodyPr/>
          <a:lstStyle/>
          <a:p>
            <a:pPr algn="ctr" eaLnBrk="1" hangingPunct="1">
              <a:defRPr/>
            </a:pPr>
            <a:r>
              <a:rPr lang="en-US" altLang="zh-CN" sz="2400">
                <a:solidFill>
                  <a:srgbClr val="FF0000"/>
                </a:solidFill>
                <a:latin typeface="+mn-lt"/>
                <a:ea typeface="仿宋_GB2312" pitchFamily="49" charset="-122"/>
              </a:rPr>
              <a:t> </a:t>
            </a:r>
            <a:r>
              <a:rPr lang="zh-CN" altLang="en-US" sz="2400">
                <a:solidFill>
                  <a:srgbClr val="FF0000"/>
                </a:solidFill>
                <a:latin typeface="+mn-lt"/>
                <a:ea typeface="仿宋_GB2312" pitchFamily="49" charset="-122"/>
              </a:rPr>
              <a:t>滤波 ，采样</a:t>
            </a:r>
          </a:p>
        </p:txBody>
      </p:sp>
      <p:sp>
        <p:nvSpPr>
          <p:cNvPr id="6" name="Text Box 9">
            <a:extLst>
              <a:ext uri="{FF2B5EF4-FFF2-40B4-BE49-F238E27FC236}">
                <a16:creationId xmlns:a16="http://schemas.microsoft.com/office/drawing/2014/main" id="{E1957898-CA3A-4A52-BBB6-908EA3AAB52C}"/>
              </a:ext>
            </a:extLst>
          </p:cNvPr>
          <p:cNvSpPr txBox="1">
            <a:spLocks noChangeArrowheads="1"/>
          </p:cNvSpPr>
          <p:nvPr/>
        </p:nvSpPr>
        <p:spPr bwMode="auto">
          <a:xfrm>
            <a:off x="142875" y="642938"/>
            <a:ext cx="8809038" cy="2751137"/>
          </a:xfrm>
          <a:prstGeom prst="rect">
            <a:avLst/>
          </a:prstGeom>
          <a:noFill/>
          <a:ln w="9525">
            <a:noFill/>
            <a:miter lim="800000"/>
            <a:headEnd/>
            <a:tailEnd/>
          </a:ln>
          <a:effectLst/>
        </p:spPr>
        <p:txBody>
          <a:bodyPr wrap="square">
            <a:spAutoFit/>
          </a:bodyPr>
          <a:lstStyle/>
          <a:p>
            <a:pPr eaLnBrk="1" hangingPunct="1">
              <a:lnSpc>
                <a:spcPct val="120000"/>
              </a:lnSpc>
              <a:defRPr/>
            </a:pPr>
            <a:r>
              <a:rPr lang="en-US" altLang="zh-CN" sz="2400" dirty="0">
                <a:solidFill>
                  <a:srgbClr val="000000"/>
                </a:solidFill>
                <a:latin typeface="+mn-lt"/>
                <a:ea typeface="仿宋_GB2312" pitchFamily="49" charset="-122"/>
              </a:rPr>
              <a:t>4.   </a:t>
            </a:r>
            <a:r>
              <a:rPr lang="zh-CN" altLang="en-US" sz="2400" dirty="0">
                <a:solidFill>
                  <a:srgbClr val="000000"/>
                </a:solidFill>
                <a:latin typeface="+mn-lt"/>
                <a:ea typeface="仿宋_GB2312" pitchFamily="49" charset="-122"/>
              </a:rPr>
              <a:t>数字中频接收机</a:t>
            </a:r>
          </a:p>
          <a:p>
            <a:pPr eaLnBrk="1" hangingPunct="1">
              <a:lnSpc>
                <a:spcPct val="120000"/>
              </a:lnSpc>
              <a:defRPr/>
            </a:pPr>
            <a:r>
              <a:rPr lang="zh-CN" altLang="en-US" sz="2000" dirty="0">
                <a:solidFill>
                  <a:srgbClr val="003300"/>
                </a:solidFill>
                <a:latin typeface="+mn-lt"/>
                <a:ea typeface="仿宋_GB2312" pitchFamily="49" charset="-122"/>
              </a:rPr>
              <a:t>       近年来，由于数字技术及</a:t>
            </a:r>
            <a:r>
              <a:rPr lang="en-US" altLang="zh-CN" sz="2000" dirty="0">
                <a:solidFill>
                  <a:srgbClr val="003300"/>
                </a:solidFill>
                <a:latin typeface="+mn-lt"/>
                <a:ea typeface="仿宋_GB2312" pitchFamily="49" charset="-122"/>
              </a:rPr>
              <a:t>CMOS</a:t>
            </a:r>
            <a:r>
              <a:rPr lang="zh-CN" altLang="en-US" sz="2000" dirty="0">
                <a:solidFill>
                  <a:srgbClr val="003300"/>
                </a:solidFill>
                <a:latin typeface="+mn-lt"/>
                <a:ea typeface="仿宋_GB2312" pitchFamily="49" charset="-122"/>
              </a:rPr>
              <a:t>集成技术的发展，可以使混频和滤波在数字域中实现，将超外差体系、零中频体系、宽带零中频体系中的低、中频级数字化，就构成了数字中频接收机的结构（见图）。</a:t>
            </a:r>
          </a:p>
          <a:p>
            <a:pPr eaLnBrk="1" hangingPunct="1">
              <a:lnSpc>
                <a:spcPct val="120000"/>
              </a:lnSpc>
              <a:defRPr/>
            </a:pPr>
            <a:r>
              <a:rPr lang="zh-CN" altLang="en-US" sz="2000" dirty="0">
                <a:solidFill>
                  <a:srgbClr val="003300"/>
                </a:solidFill>
                <a:latin typeface="+mn-lt"/>
                <a:ea typeface="仿宋_GB2312" pitchFamily="49" charset="-122"/>
              </a:rPr>
              <a:t>数字中频的使用，避免了</a:t>
            </a:r>
            <a:r>
              <a:rPr lang="en-US" altLang="zh-CN" sz="2000" dirty="0">
                <a:solidFill>
                  <a:srgbClr val="003300"/>
                </a:solidFill>
                <a:latin typeface="+mn-lt"/>
                <a:ea typeface="仿宋_GB2312" pitchFamily="49" charset="-122"/>
              </a:rPr>
              <a:t>I/</a:t>
            </a:r>
            <a:r>
              <a:rPr lang="zh-CN" altLang="en-US" sz="2000" dirty="0">
                <a:solidFill>
                  <a:srgbClr val="003300"/>
                </a:solidFill>
                <a:latin typeface="+mn-lt"/>
                <a:ea typeface="仿宋_GB2312" pitchFamily="49" charset="-122"/>
              </a:rPr>
              <a:t>Ｑ之间的不均衡，实现了完美的镜频干扰抑制。为了降低对</a:t>
            </a:r>
            <a:r>
              <a:rPr lang="en-US" altLang="zh-CN" sz="2000" dirty="0">
                <a:solidFill>
                  <a:srgbClr val="003300"/>
                </a:solidFill>
                <a:latin typeface="+mn-lt"/>
                <a:ea typeface="仿宋_GB2312" pitchFamily="49" charset="-122"/>
              </a:rPr>
              <a:t>ADC</a:t>
            </a:r>
            <a:r>
              <a:rPr lang="zh-CN" altLang="en-US" sz="2000" dirty="0">
                <a:solidFill>
                  <a:srgbClr val="003300"/>
                </a:solidFill>
                <a:latin typeface="+mn-lt"/>
                <a:ea typeface="仿宋_GB2312" pitchFamily="49" charset="-122"/>
              </a:rPr>
              <a:t>的性能要求，采用了带通滤波器</a:t>
            </a:r>
            <a:r>
              <a:rPr lang="en-US" altLang="zh-CN" sz="2000" dirty="0">
                <a:solidFill>
                  <a:srgbClr val="003300"/>
                </a:solidFill>
                <a:latin typeface="+mn-lt"/>
                <a:ea typeface="仿宋_GB2312" pitchFamily="49" charset="-122"/>
              </a:rPr>
              <a:t>,</a:t>
            </a:r>
            <a:r>
              <a:rPr lang="zh-CN" altLang="en-US" sz="2000" dirty="0">
                <a:solidFill>
                  <a:srgbClr val="003300"/>
                </a:solidFill>
                <a:latin typeface="+mn-lt"/>
                <a:ea typeface="仿宋_GB2312" pitchFamily="49" charset="-122"/>
              </a:rPr>
              <a:t>能同时实现采样和滤波功能，进而使混频和低通在数字域中实现，即数字中频。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6697A9F-8642-4CF2-AB1A-AC0E6781EC03}"/>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5" name="Text Box 6">
            <a:extLst>
              <a:ext uri="{FF2B5EF4-FFF2-40B4-BE49-F238E27FC236}">
                <a16:creationId xmlns:a16="http://schemas.microsoft.com/office/drawing/2014/main" id="{5A262BE2-2FA6-49F0-9B3A-C9CC3A6E1A3F}"/>
              </a:ext>
            </a:extLst>
          </p:cNvPr>
          <p:cNvSpPr txBox="1">
            <a:spLocks noChangeArrowheads="1"/>
          </p:cNvSpPr>
          <p:nvPr/>
        </p:nvSpPr>
        <p:spPr bwMode="auto">
          <a:xfrm>
            <a:off x="71438" y="631825"/>
            <a:ext cx="8858250" cy="5940425"/>
          </a:xfrm>
          <a:prstGeom prst="rect">
            <a:avLst/>
          </a:prstGeom>
          <a:noFill/>
          <a:ln w="9525">
            <a:noFill/>
            <a:miter lim="800000"/>
            <a:headEnd/>
            <a:tailEnd/>
          </a:ln>
          <a:effectLst/>
        </p:spPr>
        <p:txBody>
          <a:bodyPr>
            <a:spAutoFit/>
          </a:bodyPr>
          <a:lstStyle/>
          <a:p>
            <a:pPr indent="628650" eaLnBrk="1" hangingPunct="1">
              <a:defRPr/>
            </a:pPr>
            <a:r>
              <a:rPr lang="zh-CN" altLang="en-US" sz="2000" dirty="0">
                <a:solidFill>
                  <a:srgbClr val="660066"/>
                </a:solidFill>
                <a:latin typeface="+mn-lt"/>
                <a:ea typeface="仿宋_GB2312" pitchFamily="49" charset="-122"/>
              </a:rPr>
              <a:t>数字中频接收机便于集成，这是目前数字通信机集成化，乃至软件无线电领域活跃研究的课题。目前上述各种体系的</a:t>
            </a:r>
            <a:r>
              <a:rPr lang="en-US" altLang="zh-CN" sz="2000" dirty="0">
                <a:solidFill>
                  <a:srgbClr val="660066"/>
                </a:solidFill>
                <a:latin typeface="+mn-lt"/>
                <a:ea typeface="仿宋_GB2312" pitchFamily="49" charset="-122"/>
              </a:rPr>
              <a:t>ASIC</a:t>
            </a:r>
            <a:r>
              <a:rPr lang="zh-CN" altLang="en-US" sz="2000" dirty="0">
                <a:solidFill>
                  <a:srgbClr val="660066"/>
                </a:solidFill>
                <a:latin typeface="+mn-lt"/>
                <a:ea typeface="仿宋_GB2312" pitchFamily="49" charset="-122"/>
              </a:rPr>
              <a:t>已相继出品，例如：</a:t>
            </a:r>
          </a:p>
          <a:p>
            <a:pPr indent="628650" eaLnBrk="1" hangingPunct="1">
              <a:defRPr/>
            </a:pPr>
            <a:r>
              <a:rPr lang="en-US" altLang="zh-CN" sz="2000" dirty="0">
                <a:solidFill>
                  <a:srgbClr val="660066"/>
                </a:solidFill>
                <a:latin typeface="+mn-lt"/>
                <a:ea typeface="仿宋_GB2312" pitchFamily="49" charset="-122"/>
              </a:rPr>
              <a:t>MAX2422</a:t>
            </a:r>
            <a:r>
              <a:rPr lang="zh-CN" altLang="en-US" sz="2000" dirty="0">
                <a:solidFill>
                  <a:srgbClr val="660066"/>
                </a:solidFill>
                <a:latin typeface="+mn-lt"/>
                <a:ea typeface="仿宋_GB2312" pitchFamily="49" charset="-122"/>
              </a:rPr>
              <a:t>：射频到中频的收发系统（前已介绍）；</a:t>
            </a:r>
          </a:p>
          <a:p>
            <a:pPr indent="450850" eaLnBrk="1" hangingPunct="1">
              <a:defRPr/>
            </a:pPr>
            <a:r>
              <a:rPr lang="en-US" altLang="zh-CN" sz="2000" dirty="0">
                <a:solidFill>
                  <a:srgbClr val="660066"/>
                </a:solidFill>
                <a:latin typeface="+mn-lt"/>
                <a:ea typeface="仿宋_GB2312" pitchFamily="49" charset="-122"/>
              </a:rPr>
              <a:t>MAX2450</a:t>
            </a:r>
            <a:r>
              <a:rPr lang="zh-CN" altLang="en-US" sz="2000" dirty="0">
                <a:solidFill>
                  <a:srgbClr val="660066"/>
                </a:solidFill>
                <a:latin typeface="+mn-lt"/>
                <a:ea typeface="仿宋_GB2312" pitchFamily="49" charset="-122"/>
              </a:rPr>
              <a:t>：是其后的中频到正交</a:t>
            </a:r>
            <a:r>
              <a:rPr lang="en-US" altLang="zh-CN" sz="2000" dirty="0">
                <a:solidFill>
                  <a:srgbClr val="660066"/>
                </a:solidFill>
                <a:latin typeface="+mn-lt"/>
                <a:ea typeface="仿宋_GB2312" pitchFamily="49" charset="-122"/>
              </a:rPr>
              <a:t>I/Q</a:t>
            </a:r>
            <a:r>
              <a:rPr lang="zh-CN" altLang="en-US" sz="2000" dirty="0">
                <a:solidFill>
                  <a:srgbClr val="660066"/>
                </a:solidFill>
                <a:latin typeface="+mn-lt"/>
                <a:ea typeface="仿宋_GB2312" pitchFamily="49" charset="-122"/>
              </a:rPr>
              <a:t>的收发系统，构成完整的超外差接收机。</a:t>
            </a:r>
          </a:p>
          <a:p>
            <a:pPr eaLnBrk="1" hangingPunct="1">
              <a:defRPr/>
            </a:pPr>
            <a:r>
              <a:rPr lang="en-US" altLang="zh-CN" sz="2000" dirty="0">
                <a:solidFill>
                  <a:srgbClr val="660066"/>
                </a:solidFill>
                <a:latin typeface="+mn-lt"/>
                <a:ea typeface="仿宋_GB2312" pitchFamily="49" charset="-122"/>
              </a:rPr>
              <a:t>Maxim</a:t>
            </a:r>
            <a:r>
              <a:rPr lang="zh-CN" altLang="en-US" sz="2000" dirty="0">
                <a:solidFill>
                  <a:srgbClr val="660066"/>
                </a:solidFill>
                <a:latin typeface="+mn-lt"/>
                <a:ea typeface="仿宋_GB2312" pitchFamily="49" charset="-122"/>
              </a:rPr>
              <a:t>公司</a:t>
            </a:r>
            <a:r>
              <a:rPr lang="en-US" altLang="zh-CN" sz="2000" dirty="0">
                <a:solidFill>
                  <a:srgbClr val="660066"/>
                </a:solidFill>
                <a:latin typeface="+mn-lt"/>
                <a:ea typeface="仿宋_GB2312" pitchFamily="49" charset="-122"/>
              </a:rPr>
              <a:t>:</a:t>
            </a:r>
          </a:p>
          <a:p>
            <a:pPr indent="628650" eaLnBrk="1" hangingPunct="1">
              <a:defRPr/>
            </a:pPr>
            <a:r>
              <a:rPr lang="en-US" altLang="zh-CN" sz="2000" dirty="0">
                <a:solidFill>
                  <a:srgbClr val="660066"/>
                </a:solidFill>
                <a:latin typeface="+mn-lt"/>
                <a:ea typeface="仿宋_GB2312" pitchFamily="49" charset="-122"/>
              </a:rPr>
              <a:t>        MAX2440</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MAX2451</a:t>
            </a:r>
            <a:r>
              <a:rPr lang="zh-CN" altLang="en-US" sz="2000" dirty="0">
                <a:solidFill>
                  <a:srgbClr val="660066"/>
                </a:solidFill>
                <a:latin typeface="+mn-lt"/>
                <a:ea typeface="仿宋_GB2312" pitchFamily="49" charset="-122"/>
              </a:rPr>
              <a:t>也构成一个完整的接收机；其中</a:t>
            </a:r>
            <a:r>
              <a:rPr lang="en-US" altLang="zh-CN" sz="2000" dirty="0">
                <a:solidFill>
                  <a:srgbClr val="660066"/>
                </a:solidFill>
                <a:latin typeface="+mn-lt"/>
                <a:ea typeface="仿宋_GB2312" pitchFamily="49" charset="-122"/>
              </a:rPr>
              <a:t>MAX2440</a:t>
            </a:r>
            <a:r>
              <a:rPr lang="zh-CN" altLang="en-US" sz="2000" dirty="0">
                <a:solidFill>
                  <a:srgbClr val="660066"/>
                </a:solidFill>
                <a:latin typeface="+mn-lt"/>
                <a:ea typeface="仿宋_GB2312" pitchFamily="49" charset="-122"/>
              </a:rPr>
              <a:t>是完整的镜频抑制接收机，</a:t>
            </a:r>
            <a:r>
              <a:rPr lang="en-US" altLang="zh-CN" sz="2000" dirty="0">
                <a:solidFill>
                  <a:srgbClr val="660066"/>
                </a:solidFill>
                <a:latin typeface="+mn-lt"/>
                <a:ea typeface="仿宋_GB2312" pitchFamily="49" charset="-122"/>
              </a:rPr>
              <a:t>MAX2451</a:t>
            </a:r>
            <a:r>
              <a:rPr lang="zh-CN" altLang="en-US" sz="2000" dirty="0">
                <a:solidFill>
                  <a:srgbClr val="660066"/>
                </a:solidFill>
                <a:latin typeface="+mn-lt"/>
                <a:ea typeface="仿宋_GB2312" pitchFamily="49" charset="-122"/>
              </a:rPr>
              <a:t>近于 </a:t>
            </a:r>
            <a:r>
              <a:rPr lang="en-US" altLang="zh-CN" sz="2000" dirty="0">
                <a:solidFill>
                  <a:srgbClr val="660066"/>
                </a:solidFill>
                <a:latin typeface="+mn-lt"/>
                <a:ea typeface="仿宋_GB2312" pitchFamily="49" charset="-122"/>
              </a:rPr>
              <a:t>MAX2450</a:t>
            </a:r>
            <a:r>
              <a:rPr lang="zh-CN" altLang="en-US" sz="2000" dirty="0">
                <a:solidFill>
                  <a:srgbClr val="660066"/>
                </a:solidFill>
                <a:latin typeface="+mn-lt"/>
                <a:ea typeface="仿宋_GB2312" pitchFamily="49" charset="-122"/>
              </a:rPr>
              <a:t>。</a:t>
            </a:r>
            <a:endParaRPr lang="en-US" altLang="zh-CN" sz="2000" dirty="0">
              <a:solidFill>
                <a:srgbClr val="660066"/>
              </a:solidFill>
              <a:latin typeface="+mn-lt"/>
              <a:ea typeface="仿宋_GB2312" pitchFamily="49" charset="-122"/>
            </a:endParaRPr>
          </a:p>
          <a:p>
            <a:pPr indent="628650" eaLnBrk="1" hangingPunct="1">
              <a:defRPr/>
            </a:pPr>
            <a:endParaRPr lang="zh-CN" altLang="en-US" sz="2000" dirty="0">
              <a:solidFill>
                <a:srgbClr val="660066"/>
              </a:solidFill>
              <a:latin typeface="+mn-lt"/>
              <a:ea typeface="仿宋_GB2312" pitchFamily="49" charset="-122"/>
            </a:endParaRPr>
          </a:p>
          <a:p>
            <a:pPr eaLnBrk="1" hangingPunct="1">
              <a:defRPr/>
            </a:pPr>
            <a:r>
              <a:rPr lang="en-US" altLang="zh-CN" sz="2000" dirty="0">
                <a:solidFill>
                  <a:srgbClr val="660066"/>
                </a:solidFill>
                <a:latin typeface="+mn-lt"/>
                <a:ea typeface="仿宋_GB2312" pitchFamily="49" charset="-122"/>
              </a:rPr>
              <a:t>ADI</a:t>
            </a:r>
            <a:r>
              <a:rPr lang="zh-CN" altLang="en-US" sz="2000" dirty="0">
                <a:solidFill>
                  <a:srgbClr val="660066"/>
                </a:solidFill>
                <a:latin typeface="+mn-lt"/>
                <a:ea typeface="仿宋_GB2312" pitchFamily="49" charset="-122"/>
              </a:rPr>
              <a:t>公司</a:t>
            </a:r>
            <a:r>
              <a:rPr lang="en-US" altLang="zh-CN" sz="2000" dirty="0">
                <a:solidFill>
                  <a:srgbClr val="660066"/>
                </a:solidFill>
                <a:latin typeface="+mn-lt"/>
                <a:ea typeface="仿宋_GB2312" pitchFamily="49" charset="-122"/>
              </a:rPr>
              <a:t>:</a:t>
            </a:r>
          </a:p>
          <a:p>
            <a:pPr indent="628650" eaLnBrk="1" hangingPunct="1">
              <a:defRPr/>
            </a:pPr>
            <a:r>
              <a:rPr lang="en-US" altLang="zh-CN" sz="2000" dirty="0">
                <a:solidFill>
                  <a:srgbClr val="660066"/>
                </a:solidFill>
                <a:latin typeface="+mn-lt"/>
                <a:ea typeface="仿宋_GB2312" pitchFamily="49" charset="-122"/>
              </a:rPr>
              <a:t>AD8347</a:t>
            </a:r>
            <a:r>
              <a:rPr lang="zh-CN" altLang="en-US" sz="2000" dirty="0">
                <a:solidFill>
                  <a:srgbClr val="660066"/>
                </a:solidFill>
                <a:latin typeface="+mn-lt"/>
                <a:ea typeface="仿宋_GB2312" pitchFamily="49" charset="-122"/>
              </a:rPr>
              <a:t>：片内无</a:t>
            </a:r>
            <a:r>
              <a:rPr lang="en-US" altLang="zh-CN" sz="2000" dirty="0">
                <a:solidFill>
                  <a:srgbClr val="660066"/>
                </a:solidFill>
                <a:latin typeface="+mn-lt"/>
                <a:ea typeface="仿宋_GB2312" pitchFamily="49" charset="-122"/>
              </a:rPr>
              <a:t>LNA</a:t>
            </a:r>
            <a:r>
              <a:rPr lang="zh-CN" altLang="en-US" sz="2000" dirty="0">
                <a:solidFill>
                  <a:srgbClr val="660066"/>
                </a:solidFill>
                <a:latin typeface="+mn-lt"/>
                <a:ea typeface="仿宋_GB2312" pitchFamily="49" charset="-122"/>
              </a:rPr>
              <a:t>，但它是零中频体系</a:t>
            </a:r>
            <a:r>
              <a:rPr lang="en-US" altLang="zh-CN" sz="2000" dirty="0">
                <a:solidFill>
                  <a:srgbClr val="660066"/>
                </a:solidFill>
                <a:latin typeface="+mn-lt"/>
                <a:ea typeface="仿宋_GB2312" pitchFamily="49" charset="-122"/>
              </a:rPr>
              <a:t>ASIC</a:t>
            </a:r>
            <a:r>
              <a:rPr lang="zh-CN" altLang="en-US" sz="2000" dirty="0">
                <a:solidFill>
                  <a:srgbClr val="660066"/>
                </a:solidFill>
                <a:latin typeface="+mn-lt"/>
                <a:ea typeface="仿宋_GB2312" pitchFamily="49" charset="-122"/>
              </a:rPr>
              <a:t>；</a:t>
            </a:r>
          </a:p>
          <a:p>
            <a:pPr indent="628650" eaLnBrk="1" hangingPunct="1">
              <a:defRPr/>
            </a:pPr>
            <a:r>
              <a:rPr lang="en-US" altLang="zh-CN" sz="2000" dirty="0">
                <a:solidFill>
                  <a:srgbClr val="660066"/>
                </a:solidFill>
                <a:latin typeface="+mn-lt"/>
                <a:ea typeface="仿宋_GB2312" pitchFamily="49" charset="-122"/>
              </a:rPr>
              <a:t>AD9870</a:t>
            </a:r>
            <a:r>
              <a:rPr lang="zh-CN" altLang="en-US" sz="2000" dirty="0">
                <a:solidFill>
                  <a:srgbClr val="660066"/>
                </a:solidFill>
                <a:latin typeface="+mn-lt"/>
                <a:ea typeface="仿宋_GB2312" pitchFamily="49" charset="-122"/>
              </a:rPr>
              <a:t>：中频到数字基带</a:t>
            </a:r>
            <a:r>
              <a:rPr lang="en-US" altLang="zh-CN" sz="2000" dirty="0">
                <a:solidFill>
                  <a:srgbClr val="660066"/>
                </a:solidFill>
                <a:latin typeface="+mn-lt"/>
                <a:ea typeface="仿宋_GB2312" pitchFamily="49" charset="-122"/>
              </a:rPr>
              <a:t>I/Q</a:t>
            </a:r>
            <a:r>
              <a:rPr lang="zh-CN" altLang="en-US" sz="2000" dirty="0">
                <a:solidFill>
                  <a:srgbClr val="660066"/>
                </a:solidFill>
                <a:latin typeface="+mn-lt"/>
                <a:ea typeface="仿宋_GB2312" pitchFamily="49" charset="-122"/>
              </a:rPr>
              <a:t>的</a:t>
            </a:r>
            <a:r>
              <a:rPr lang="en-US" altLang="zh-CN" sz="2000" dirty="0">
                <a:solidFill>
                  <a:srgbClr val="660066"/>
                </a:solidFill>
                <a:latin typeface="+mn-lt"/>
                <a:ea typeface="仿宋_GB2312" pitchFamily="49" charset="-122"/>
              </a:rPr>
              <a:t>ASIC</a:t>
            </a:r>
            <a:r>
              <a:rPr lang="zh-CN" altLang="en-US" sz="2000" dirty="0">
                <a:solidFill>
                  <a:srgbClr val="660066"/>
                </a:solidFill>
                <a:latin typeface="+mn-lt"/>
                <a:ea typeface="仿宋_GB2312" pitchFamily="49" charset="-122"/>
              </a:rPr>
              <a:t>，片内包含</a:t>
            </a:r>
            <a:r>
              <a:rPr lang="en-US" altLang="zh-CN" sz="2000" dirty="0">
                <a:solidFill>
                  <a:srgbClr val="660066"/>
                </a:solidFill>
                <a:latin typeface="+mn-lt"/>
                <a:ea typeface="仿宋_GB2312" pitchFamily="49" charset="-122"/>
              </a:rPr>
              <a:t>LNA</a:t>
            </a:r>
            <a:r>
              <a:rPr lang="zh-CN" altLang="en-US" sz="2000" dirty="0">
                <a:solidFill>
                  <a:srgbClr val="660066"/>
                </a:solidFill>
                <a:latin typeface="+mn-lt"/>
                <a:ea typeface="仿宋_GB2312" pitchFamily="49" charset="-122"/>
              </a:rPr>
              <a:t>、</a:t>
            </a:r>
          </a:p>
          <a:p>
            <a:pPr indent="628650" eaLnBrk="1" hangingPunct="1">
              <a:defRPr/>
            </a:pPr>
            <a:r>
              <a:rPr lang="en-US" altLang="zh-CN" sz="2000" dirty="0">
                <a:solidFill>
                  <a:srgbClr val="660066"/>
                </a:solidFill>
                <a:latin typeface="+mn-lt"/>
                <a:ea typeface="仿宋_GB2312" pitchFamily="49" charset="-122"/>
              </a:rPr>
              <a:t>Mixer</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VGA</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LO</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AGC</a:t>
            </a:r>
            <a:r>
              <a:rPr lang="zh-CN" altLang="en-US" sz="2000" dirty="0">
                <a:solidFill>
                  <a:srgbClr val="660066"/>
                </a:solidFill>
                <a:latin typeface="+mn-lt"/>
                <a:ea typeface="仿宋_GB2312" pitchFamily="49" charset="-122"/>
              </a:rPr>
              <a:t>和数字 </a:t>
            </a:r>
            <a:r>
              <a:rPr lang="zh-CN" altLang="en-US" sz="2000" dirty="0">
                <a:solidFill>
                  <a:srgbClr val="660066"/>
                </a:solidFill>
                <a:latin typeface="+mn-lt"/>
                <a:ea typeface="仿宋_GB2312" pitchFamily="49" charset="-122"/>
                <a:sym typeface="Symbol"/>
              </a:rPr>
              <a:t></a:t>
            </a:r>
            <a:r>
              <a:rPr lang="zh-CN" altLang="en-US" sz="2000" dirty="0">
                <a:solidFill>
                  <a:srgbClr val="660066"/>
                </a:solidFill>
                <a:latin typeface="+mn-lt"/>
                <a:ea typeface="仿宋_GB2312" pitchFamily="49" charset="-122"/>
              </a:rPr>
              <a:t> 带通滤波器，</a:t>
            </a:r>
            <a:r>
              <a:rPr lang="zh-CN" altLang="en-US" sz="2000" dirty="0">
                <a:solidFill>
                  <a:srgbClr val="660066"/>
                </a:solidFill>
                <a:latin typeface="+mn-lt"/>
                <a:ea typeface="仿宋_GB2312" pitchFamily="49" charset="-122"/>
                <a:sym typeface="Symbol"/>
              </a:rPr>
              <a:t></a:t>
            </a:r>
            <a:r>
              <a:rPr lang="zh-CN" altLang="en-US" sz="2000" dirty="0">
                <a:solidFill>
                  <a:srgbClr val="660066"/>
                </a:solidFill>
                <a:latin typeface="+mn-lt"/>
                <a:ea typeface="仿宋_GB2312" pitchFamily="49" charset="-122"/>
              </a:rPr>
              <a:t> </a:t>
            </a:r>
            <a:r>
              <a:rPr lang="en-US" altLang="zh-CN" sz="2000" dirty="0">
                <a:solidFill>
                  <a:srgbClr val="660066"/>
                </a:solidFill>
                <a:latin typeface="+mn-lt"/>
                <a:ea typeface="仿宋_GB2312" pitchFamily="49" charset="-122"/>
              </a:rPr>
              <a:t>ADC</a:t>
            </a:r>
            <a:r>
              <a:rPr lang="zh-CN" altLang="en-US" sz="2000" dirty="0">
                <a:solidFill>
                  <a:srgbClr val="660066"/>
                </a:solidFill>
                <a:latin typeface="+mn-lt"/>
                <a:ea typeface="仿宋_GB2312" pitchFamily="49" charset="-122"/>
              </a:rPr>
              <a:t>输入中频最高可近</a:t>
            </a:r>
            <a:r>
              <a:rPr lang="en-US" altLang="zh-CN" sz="2000" dirty="0">
                <a:solidFill>
                  <a:srgbClr val="660066"/>
                </a:solidFill>
                <a:latin typeface="+mn-lt"/>
                <a:ea typeface="仿宋_GB2312" pitchFamily="49" charset="-122"/>
              </a:rPr>
              <a:t>300M</a:t>
            </a:r>
            <a:r>
              <a:rPr lang="zh-CN" altLang="en-US" sz="2000" dirty="0">
                <a:solidFill>
                  <a:srgbClr val="660066"/>
                </a:solidFill>
                <a:latin typeface="+mn-lt"/>
                <a:ea typeface="仿宋_GB2312" pitchFamily="49" charset="-122"/>
              </a:rPr>
              <a:t>；</a:t>
            </a:r>
            <a:endParaRPr lang="en-US" altLang="zh-CN" sz="2000" dirty="0">
              <a:solidFill>
                <a:srgbClr val="660066"/>
              </a:solidFill>
              <a:latin typeface="+mn-lt"/>
              <a:ea typeface="仿宋_GB2312" pitchFamily="49" charset="-122"/>
            </a:endParaRPr>
          </a:p>
          <a:p>
            <a:pPr indent="628650" eaLnBrk="1" hangingPunct="1">
              <a:defRPr/>
            </a:pPr>
            <a:r>
              <a:rPr lang="en-US" altLang="zh-CN" sz="2000" dirty="0">
                <a:solidFill>
                  <a:srgbClr val="660066"/>
                </a:solidFill>
                <a:latin typeface="+mn-lt"/>
                <a:ea typeface="仿宋_GB2312" pitchFamily="49" charset="-122"/>
              </a:rPr>
              <a:t>VGA</a:t>
            </a:r>
            <a:r>
              <a:rPr lang="zh-CN" altLang="en-US" sz="2000" dirty="0">
                <a:solidFill>
                  <a:srgbClr val="660066"/>
                </a:solidFill>
                <a:latin typeface="+mn-lt"/>
                <a:ea typeface="仿宋_GB2312" pitchFamily="49" charset="-122"/>
              </a:rPr>
              <a:t>：可变增益放大器。</a:t>
            </a:r>
          </a:p>
          <a:p>
            <a:pPr eaLnBrk="1" hangingPunct="1">
              <a:defRPr/>
            </a:pPr>
            <a:r>
              <a:rPr lang="en-US" altLang="zh-CN" sz="2000" dirty="0" err="1">
                <a:solidFill>
                  <a:srgbClr val="660066"/>
                </a:solidFill>
                <a:latin typeface="+mn-lt"/>
                <a:ea typeface="仿宋_GB2312" pitchFamily="49" charset="-122"/>
              </a:rPr>
              <a:t>Conexant</a:t>
            </a:r>
            <a:r>
              <a:rPr lang="zh-CN" altLang="en-US" sz="2000" dirty="0">
                <a:solidFill>
                  <a:srgbClr val="660066"/>
                </a:solidFill>
                <a:latin typeface="+mn-lt"/>
                <a:ea typeface="仿宋_GB2312" pitchFamily="49" charset="-122"/>
              </a:rPr>
              <a:t>公司</a:t>
            </a:r>
            <a:r>
              <a:rPr lang="en-US" altLang="zh-CN" sz="2000" dirty="0">
                <a:solidFill>
                  <a:srgbClr val="660066"/>
                </a:solidFill>
                <a:latin typeface="+mn-lt"/>
                <a:ea typeface="仿宋_GB2312" pitchFamily="49" charset="-122"/>
              </a:rPr>
              <a:t>:</a:t>
            </a:r>
          </a:p>
          <a:p>
            <a:pPr indent="712788" eaLnBrk="1" hangingPunct="1">
              <a:defRPr/>
            </a:pPr>
            <a:r>
              <a:rPr lang="en-US" altLang="zh-CN" sz="2000" dirty="0">
                <a:solidFill>
                  <a:srgbClr val="660066"/>
                </a:solidFill>
                <a:latin typeface="+mn-lt"/>
                <a:ea typeface="仿宋_GB2312" pitchFamily="49" charset="-122"/>
              </a:rPr>
              <a:t>CX74017</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1.9G</a:t>
            </a:r>
            <a:r>
              <a:rPr lang="zh-CN" altLang="en-US" sz="2000" dirty="0">
                <a:solidFill>
                  <a:srgbClr val="660066"/>
                </a:solidFill>
                <a:latin typeface="+mn-lt"/>
                <a:ea typeface="仿宋_GB2312" pitchFamily="49" charset="-122"/>
              </a:rPr>
              <a:t>射频到零中频收发</a:t>
            </a:r>
            <a:r>
              <a:rPr lang="en-US" altLang="zh-CN" sz="2000" dirty="0">
                <a:solidFill>
                  <a:srgbClr val="660066"/>
                </a:solidFill>
                <a:latin typeface="+mn-lt"/>
                <a:ea typeface="仿宋_GB2312" pitchFamily="49" charset="-122"/>
              </a:rPr>
              <a:t>ASIC.</a:t>
            </a:r>
          </a:p>
          <a:p>
            <a:pPr eaLnBrk="1" hangingPunct="1">
              <a:defRPr/>
            </a:pPr>
            <a:r>
              <a:rPr lang="en-US" altLang="zh-CN" sz="2000" dirty="0">
                <a:solidFill>
                  <a:srgbClr val="660066"/>
                </a:solidFill>
                <a:latin typeface="+mn-lt"/>
                <a:ea typeface="仿宋_GB2312" pitchFamily="49" charset="-122"/>
              </a:rPr>
              <a:t>Philips</a:t>
            </a:r>
            <a:r>
              <a:rPr lang="zh-CN" altLang="en-US" sz="2000" dirty="0">
                <a:solidFill>
                  <a:srgbClr val="660066"/>
                </a:solidFill>
                <a:latin typeface="+mn-lt"/>
                <a:ea typeface="仿宋_GB2312" pitchFamily="49" charset="-122"/>
              </a:rPr>
              <a:t>公司</a:t>
            </a:r>
          </a:p>
          <a:p>
            <a:pPr eaLnBrk="1" hangingPunct="1">
              <a:defRPr/>
            </a:pPr>
            <a:r>
              <a:rPr lang="en-US" altLang="zh-CN" sz="2000" dirty="0">
                <a:solidFill>
                  <a:srgbClr val="660066"/>
                </a:solidFill>
                <a:latin typeface="+mn-lt"/>
                <a:ea typeface="仿宋_GB2312" pitchFamily="49" charset="-122"/>
              </a:rPr>
              <a:t>SA2400</a:t>
            </a:r>
            <a:r>
              <a:rPr lang="zh-CN" altLang="en-US" sz="2000" dirty="0">
                <a:solidFill>
                  <a:srgbClr val="660066"/>
                </a:solidFill>
                <a:latin typeface="+mn-lt"/>
                <a:ea typeface="仿宋_GB2312" pitchFamily="49" charset="-122"/>
              </a:rPr>
              <a:t>：射频到零中频的收发</a:t>
            </a:r>
            <a:r>
              <a:rPr lang="en-US" altLang="zh-CN" sz="2000" dirty="0">
                <a:solidFill>
                  <a:srgbClr val="660066"/>
                </a:solidFill>
                <a:latin typeface="+mn-lt"/>
                <a:ea typeface="仿宋_GB2312" pitchFamily="49" charset="-122"/>
              </a:rPr>
              <a:t>ASIC</a:t>
            </a:r>
            <a:r>
              <a:rPr lang="zh-CN" altLang="en-US" sz="2000" dirty="0">
                <a:solidFill>
                  <a:srgbClr val="660066"/>
                </a:solidFill>
                <a:latin typeface="+mn-lt"/>
                <a:ea typeface="仿宋_GB2312" pitchFamily="49" charset="-122"/>
              </a:rPr>
              <a:t>，片内有</a:t>
            </a:r>
            <a:r>
              <a:rPr lang="en-US" altLang="zh-CN" sz="2000" dirty="0">
                <a:solidFill>
                  <a:srgbClr val="660066"/>
                </a:solidFill>
                <a:latin typeface="+mn-lt"/>
                <a:ea typeface="仿宋_GB2312" pitchFamily="49" charset="-122"/>
              </a:rPr>
              <a:t>LNA</a:t>
            </a:r>
            <a:r>
              <a:rPr lang="zh-CN" altLang="en-US" sz="2000" dirty="0">
                <a:solidFill>
                  <a:srgbClr val="660066"/>
                </a:solidFill>
                <a:latin typeface="+mn-lt"/>
                <a:ea typeface="仿宋_GB2312" pitchFamily="49" charset="-122"/>
              </a:rPr>
              <a:t>，带</a:t>
            </a:r>
            <a:r>
              <a:rPr lang="en-US" altLang="zh-CN" sz="2000" dirty="0">
                <a:solidFill>
                  <a:srgbClr val="660066"/>
                </a:solidFill>
                <a:latin typeface="+mn-lt"/>
                <a:ea typeface="仿宋_GB2312" pitchFamily="49" charset="-122"/>
              </a:rPr>
              <a:t>AGC</a:t>
            </a:r>
            <a:r>
              <a:rPr lang="zh-CN" altLang="en-US" sz="2000" dirty="0">
                <a:solidFill>
                  <a:srgbClr val="660066"/>
                </a:solidFill>
                <a:latin typeface="+mn-lt"/>
                <a:ea typeface="仿宋_GB2312" pitchFamily="49" charset="-122"/>
              </a:rPr>
              <a:t>，频率可近</a:t>
            </a:r>
            <a:r>
              <a:rPr lang="en-US" altLang="zh-CN" sz="2000" dirty="0" err="1">
                <a:solidFill>
                  <a:srgbClr val="660066"/>
                </a:solidFill>
                <a:latin typeface="+mn-lt"/>
                <a:ea typeface="仿宋_GB2312" pitchFamily="49" charset="-122"/>
              </a:rPr>
              <a:t>2.4G</a:t>
            </a:r>
            <a:r>
              <a:rPr lang="zh-CN" altLang="en-US" sz="2000" dirty="0">
                <a:solidFill>
                  <a:srgbClr val="660066"/>
                </a:solidFill>
                <a:latin typeface="+mn-lt"/>
                <a:ea typeface="仿宋_GB2312" pitchFamily="49"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0363672-0748-4351-92BA-CF7C5996D62A}"/>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3" name="Rectangle 4">
            <a:extLst>
              <a:ext uri="{FF2B5EF4-FFF2-40B4-BE49-F238E27FC236}">
                <a16:creationId xmlns:a16="http://schemas.microsoft.com/office/drawing/2014/main" id="{05863DB3-3122-430A-8990-E00882EE2255}"/>
              </a:ext>
            </a:extLst>
          </p:cNvPr>
          <p:cNvSpPr txBox="1">
            <a:spLocks noChangeArrowheads="1"/>
          </p:cNvSpPr>
          <p:nvPr/>
        </p:nvSpPr>
        <p:spPr>
          <a:xfrm>
            <a:off x="6804248" y="4406899"/>
            <a:ext cx="2016224" cy="428625"/>
          </a:xfrm>
          <a:prstGeom prst="rect">
            <a:avLst/>
          </a:prstGeom>
          <a:noFill/>
          <a:ln/>
        </p:spPr>
        <p:txBody>
          <a:bodyPr/>
          <a:lstStyle/>
          <a:p>
            <a:pPr marL="342900" indent="-342900">
              <a:spcBef>
                <a:spcPct val="20000"/>
              </a:spcBef>
              <a:defRPr/>
            </a:pPr>
            <a:r>
              <a:rPr lang="en-US" altLang="zh-CN" sz="2400" kern="0" dirty="0">
                <a:solidFill>
                  <a:srgbClr val="CC3300"/>
                </a:solidFill>
                <a:latin typeface="+mn-lt"/>
                <a:ea typeface="仿宋_GB2312" pitchFamily="49" charset="-122"/>
              </a:rPr>
              <a:t>Hilbert</a:t>
            </a:r>
            <a:r>
              <a:rPr lang="zh-CN" altLang="en-US" sz="2400" kern="0" dirty="0">
                <a:solidFill>
                  <a:srgbClr val="CC3300"/>
                </a:solidFill>
                <a:latin typeface="+mn-lt"/>
                <a:ea typeface="仿宋_GB2312" pitchFamily="49" charset="-122"/>
              </a:rPr>
              <a:t>变换</a:t>
            </a:r>
          </a:p>
          <a:p>
            <a:pPr marL="342900" indent="-342900">
              <a:spcBef>
                <a:spcPct val="20000"/>
              </a:spcBef>
              <a:defRPr/>
            </a:pPr>
            <a:endParaRPr lang="en-US" altLang="zh-CN" sz="2400" b="0" kern="0" dirty="0">
              <a:solidFill>
                <a:srgbClr val="CC3300"/>
              </a:solidFill>
              <a:latin typeface="+mn-lt"/>
              <a:ea typeface="仿宋_GB2312" pitchFamily="49" charset="-122"/>
            </a:endParaRPr>
          </a:p>
        </p:txBody>
      </p:sp>
      <p:sp>
        <p:nvSpPr>
          <p:cNvPr id="4" name="Rectangle 4">
            <a:extLst>
              <a:ext uri="{FF2B5EF4-FFF2-40B4-BE49-F238E27FC236}">
                <a16:creationId xmlns:a16="http://schemas.microsoft.com/office/drawing/2014/main" id="{377C95F9-6E08-48D2-B642-CF7AF2AF5CFD}"/>
              </a:ext>
            </a:extLst>
          </p:cNvPr>
          <p:cNvSpPr txBox="1">
            <a:spLocks noChangeArrowheads="1"/>
          </p:cNvSpPr>
          <p:nvPr/>
        </p:nvSpPr>
        <p:spPr>
          <a:xfrm>
            <a:off x="0" y="1000125"/>
            <a:ext cx="9144000" cy="2071688"/>
          </a:xfrm>
          <a:prstGeom prst="rect">
            <a:avLst/>
          </a:prstGeom>
          <a:noFill/>
          <a:ln/>
        </p:spPr>
        <p:txBody>
          <a:bodyPr/>
          <a:lstStyle/>
          <a:p>
            <a:pPr indent="539750">
              <a:spcBef>
                <a:spcPct val="20000"/>
              </a:spcBef>
              <a:defRPr/>
            </a:pPr>
            <a:r>
              <a:rPr lang="zh-CN" altLang="en-US" sz="2000" kern="0" dirty="0">
                <a:solidFill>
                  <a:srgbClr val="000000"/>
                </a:solidFill>
                <a:latin typeface="+mn-lt"/>
                <a:ea typeface="仿宋_GB2312" pitchFamily="49" charset="-122"/>
              </a:rPr>
              <a:t>由图可见，使用正交变频，得到</a:t>
            </a:r>
            <a:r>
              <a:rPr lang="en-US" altLang="zh-CN" sz="2000" kern="0" dirty="0">
                <a:solidFill>
                  <a:srgbClr val="000000"/>
                </a:solidFill>
                <a:latin typeface="+mn-lt"/>
                <a:ea typeface="仿宋_GB2312" pitchFamily="49" charset="-122"/>
              </a:rPr>
              <a:t>I</a:t>
            </a:r>
            <a:r>
              <a:rPr lang="zh-CN" altLang="en-US" sz="2000" kern="0" dirty="0">
                <a:solidFill>
                  <a:srgbClr val="000000"/>
                </a:solidFill>
                <a:latin typeface="+mn-lt"/>
                <a:ea typeface="仿宋_GB2312" pitchFamily="49" charset="-122"/>
              </a:rPr>
              <a:t>、</a:t>
            </a:r>
            <a:r>
              <a:rPr lang="en-US" altLang="zh-CN" sz="2000" kern="0" dirty="0">
                <a:solidFill>
                  <a:srgbClr val="000000"/>
                </a:solidFill>
                <a:latin typeface="+mn-lt"/>
                <a:ea typeface="仿宋_GB2312" pitchFamily="49" charset="-122"/>
              </a:rPr>
              <a:t>Q</a:t>
            </a:r>
            <a:r>
              <a:rPr lang="zh-CN" altLang="en-US" sz="2000" kern="0" dirty="0">
                <a:solidFill>
                  <a:srgbClr val="000000"/>
                </a:solidFill>
                <a:latin typeface="+mn-lt"/>
                <a:ea typeface="仿宋_GB2312" pitchFamily="49" charset="-122"/>
              </a:rPr>
              <a:t>两个正交下变频。中频（或零中频）进入</a:t>
            </a:r>
            <a:r>
              <a:rPr lang="en-US" altLang="zh-CN" sz="2000" kern="0" dirty="0">
                <a:solidFill>
                  <a:srgbClr val="000000"/>
                </a:solidFill>
                <a:latin typeface="+mn-lt"/>
                <a:ea typeface="仿宋_GB2312" pitchFamily="49" charset="-122"/>
              </a:rPr>
              <a:t>A/D</a:t>
            </a:r>
            <a:r>
              <a:rPr lang="zh-CN" altLang="en-US" sz="2000" kern="0" dirty="0">
                <a:solidFill>
                  <a:srgbClr val="000000"/>
                </a:solidFill>
                <a:latin typeface="+mn-lt"/>
                <a:ea typeface="仿宋_GB2312" pitchFamily="49" charset="-122"/>
              </a:rPr>
              <a:t>，由</a:t>
            </a:r>
            <a:r>
              <a:rPr lang="en-US" altLang="zh-CN" sz="2000" kern="0" dirty="0">
                <a:solidFill>
                  <a:srgbClr val="000000"/>
                </a:solidFill>
                <a:latin typeface="+mn-lt"/>
                <a:ea typeface="仿宋_GB2312" pitchFamily="49" charset="-122"/>
              </a:rPr>
              <a:t>DSP</a:t>
            </a:r>
            <a:r>
              <a:rPr lang="zh-CN" altLang="en-US" sz="2000" kern="0" dirty="0">
                <a:solidFill>
                  <a:srgbClr val="000000"/>
                </a:solidFill>
                <a:latin typeface="+mn-lt"/>
                <a:ea typeface="仿宋_GB2312" pitchFamily="49" charset="-122"/>
              </a:rPr>
              <a:t>处理（识别、解调）。原因：自然界的物理可实现信号都是实信号，而实信号的频谱具有共轭对称性，即满足：</a:t>
            </a:r>
          </a:p>
          <a:p>
            <a:pPr indent="539750" eaLnBrk="1" hangingPunct="1">
              <a:lnSpc>
                <a:spcPct val="120000"/>
              </a:lnSpc>
              <a:defRPr/>
            </a:pPr>
            <a:r>
              <a:rPr lang="zh-CN" altLang="en-US" sz="2000" kern="0" dirty="0">
                <a:solidFill>
                  <a:srgbClr val="000000"/>
                </a:solidFill>
                <a:latin typeface="+mn-lt"/>
                <a:ea typeface="仿宋_GB2312" pitchFamily="49" charset="-122"/>
              </a:rPr>
              <a:t>也就是说实信号的正、负频率幅度分量是对称的，相位分量正好相反。所以对于一个实信号，只需由其正频部分和负频部分就能完全加以描述，不会丢失任何信息，也不会产生虚假信号。</a:t>
            </a:r>
          </a:p>
          <a:p>
            <a:pPr marL="342900" indent="-342900">
              <a:spcBef>
                <a:spcPct val="20000"/>
              </a:spcBef>
              <a:defRPr/>
            </a:pPr>
            <a:endParaRPr lang="zh-CN" altLang="en-US" sz="2000" kern="0" dirty="0">
              <a:solidFill>
                <a:srgbClr val="000000"/>
              </a:solidFill>
              <a:latin typeface="+mn-lt"/>
              <a:ea typeface="仿宋_GB2312" pitchFamily="49" charset="-122"/>
            </a:endParaRPr>
          </a:p>
          <a:p>
            <a:pPr marL="342900" indent="-342900">
              <a:spcBef>
                <a:spcPct val="20000"/>
              </a:spcBef>
              <a:defRPr/>
            </a:pPr>
            <a:endParaRPr lang="en-US" altLang="zh-CN" sz="2000" b="0" kern="0" dirty="0">
              <a:solidFill>
                <a:srgbClr val="000000"/>
              </a:solidFill>
              <a:latin typeface="+mn-lt"/>
              <a:ea typeface="仿宋_GB2312" pitchFamily="49" charset="-122"/>
            </a:endParaRPr>
          </a:p>
        </p:txBody>
      </p:sp>
      <p:sp>
        <p:nvSpPr>
          <p:cNvPr id="5" name="Rectangle 4">
            <a:extLst>
              <a:ext uri="{FF2B5EF4-FFF2-40B4-BE49-F238E27FC236}">
                <a16:creationId xmlns:a16="http://schemas.microsoft.com/office/drawing/2014/main" id="{A0C9BCFE-0D16-4E0B-A0DF-429867502B37}"/>
              </a:ext>
            </a:extLst>
          </p:cNvPr>
          <p:cNvSpPr>
            <a:spLocks noGrp="1" noChangeArrowheads="1"/>
          </p:cNvSpPr>
          <p:nvPr/>
        </p:nvSpPr>
        <p:spPr bwMode="auto">
          <a:xfrm>
            <a:off x="142875" y="3071813"/>
            <a:ext cx="8786813" cy="1335087"/>
          </a:xfrm>
          <a:prstGeom prst="rect">
            <a:avLst/>
          </a:prstGeom>
          <a:noFill/>
          <a:ln>
            <a:noFill/>
          </a:ln>
        </p:spPr>
        <p:txBody>
          <a:bodyPr/>
          <a:lstStyle/>
          <a:p>
            <a:pPr marL="342900" indent="-342900" eaLnBrk="1" hangingPunct="1">
              <a:spcBef>
                <a:spcPct val="20000"/>
              </a:spcBef>
              <a:defRPr/>
            </a:pPr>
            <a:r>
              <a:rPr lang="en-US" altLang="zh-CN" sz="240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只取正频部分得到一个新信号</a:t>
            </a:r>
            <a:r>
              <a:rPr lang="en-US" altLang="zh-CN" sz="2400" i="1" dirty="0">
                <a:solidFill>
                  <a:srgbClr val="000000"/>
                </a:solidFill>
                <a:latin typeface="+mn-lt"/>
                <a:ea typeface="仿宋_GB2312" pitchFamily="49" charset="-122"/>
              </a:rPr>
              <a:t>z</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，（由于</a:t>
            </a:r>
            <a:r>
              <a:rPr lang="en-US" altLang="zh-CN" sz="2400" i="1" dirty="0">
                <a:solidFill>
                  <a:srgbClr val="000000"/>
                </a:solidFill>
                <a:latin typeface="+mn-lt"/>
                <a:ea typeface="仿宋_GB2312" pitchFamily="49" charset="-122"/>
              </a:rPr>
              <a:t>z</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只含正频分量，所以</a:t>
            </a:r>
            <a:r>
              <a:rPr lang="en-US" altLang="zh-CN" sz="2400" i="1" dirty="0">
                <a:solidFill>
                  <a:srgbClr val="000000"/>
                </a:solidFill>
                <a:latin typeface="+mn-lt"/>
                <a:ea typeface="仿宋_GB2312" pitchFamily="49" charset="-122"/>
              </a:rPr>
              <a:t>z</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不是实信号，而是复信号）。</a:t>
            </a:r>
          </a:p>
          <a:p>
            <a:pPr marL="342900" indent="-342900" eaLnBrk="1" hangingPunct="1">
              <a:spcBef>
                <a:spcPct val="20000"/>
              </a:spcBef>
              <a:defRPr/>
            </a:pPr>
            <a:r>
              <a:rPr lang="en-US" altLang="zh-CN" sz="2400" i="1" dirty="0">
                <a:solidFill>
                  <a:srgbClr val="000000"/>
                </a:solidFill>
                <a:latin typeface="+mn-lt"/>
                <a:ea typeface="仿宋_GB2312" pitchFamily="49" charset="-122"/>
              </a:rPr>
              <a:t>z</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的频谱</a:t>
            </a:r>
            <a:r>
              <a:rPr lang="en-US" altLang="zh-CN" sz="2400" i="1" dirty="0">
                <a:solidFill>
                  <a:srgbClr val="000000"/>
                </a:solidFill>
                <a:latin typeface="+mn-lt"/>
                <a:ea typeface="仿宋_GB2312" pitchFamily="49" charset="-122"/>
              </a:rPr>
              <a:t>I</a:t>
            </a:r>
            <a:r>
              <a:rPr lang="en-US" altLang="zh-CN" sz="2400" b="0" i="1" dirty="0">
                <a:solidFill>
                  <a:srgbClr val="000000"/>
                </a:solidFill>
                <a:latin typeface="+mn-lt"/>
                <a:ea typeface="仿宋_GB2312" pitchFamily="49" charset="-122"/>
              </a:rPr>
              <a:t> </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f</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可表示为：</a:t>
            </a:r>
          </a:p>
        </p:txBody>
      </p:sp>
      <mc:AlternateContent xmlns:mc="http://schemas.openxmlformats.org/markup-compatibility/2006" xmlns:a14="http://schemas.microsoft.com/office/drawing/2010/main">
        <mc:Choice Requires="a14">
          <p:sp>
            <p:nvSpPr>
              <p:cNvPr id="45062" name="Object 2">
                <a:extLst>
                  <a:ext uri="{FF2B5EF4-FFF2-40B4-BE49-F238E27FC236}">
                    <a16:creationId xmlns:a16="http://schemas.microsoft.com/office/drawing/2014/main" id="{54A4E537-F7E1-4159-9EBF-73790234D6D3}"/>
                  </a:ext>
                </a:extLst>
              </p:cNvPr>
              <p:cNvSpPr txBox="1"/>
              <p:nvPr/>
            </p:nvSpPr>
            <p:spPr bwMode="auto">
              <a:xfrm>
                <a:off x="3500438" y="3835400"/>
                <a:ext cx="2755900" cy="1428750"/>
              </a:xfrm>
              <a:prstGeom prst="rect">
                <a:avLst/>
              </a:prstGeom>
              <a:solidFill>
                <a:schemeClr val="bg1"/>
              </a:solid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nor/>
                        </m:rPr>
                        <a:rPr lang="en-US" altLang="zh-CN" i="1" dirty="0" smtClean="0">
                          <a:solidFill>
                            <a:srgbClr val="000000"/>
                          </a:solidFill>
                          <a:ea typeface="仿宋_GB2312" pitchFamily="49" charset="-122"/>
                        </a:rPr>
                        <m:t>I</m:t>
                      </m:r>
                      <m:r>
                        <m:rPr>
                          <m:nor/>
                        </m:rPr>
                        <a:rPr lang="en-US" altLang="zh-CN" dirty="0" smtClean="0">
                          <a:solidFill>
                            <a:srgbClr val="000000"/>
                          </a:solidFill>
                          <a:ea typeface="仿宋_GB2312" pitchFamily="49" charset="-122"/>
                        </a:rPr>
                        <m:t>(</m:t>
                      </m:r>
                      <m:r>
                        <m:rPr>
                          <m:nor/>
                        </m:rPr>
                        <a:rPr lang="en-US" altLang="zh-CN" b="1" i="0" dirty="0" smtClean="0">
                          <a:solidFill>
                            <a:srgbClr val="000000"/>
                          </a:solidFill>
                          <a:ea typeface="仿宋_GB2312" pitchFamily="49" charset="-122"/>
                        </a:rPr>
                        <m:t> </m:t>
                      </m:r>
                      <m:r>
                        <m:rPr>
                          <m:nor/>
                        </m:rPr>
                        <a:rPr lang="en-US" altLang="zh-CN" i="1" dirty="0" smtClean="0">
                          <a:solidFill>
                            <a:srgbClr val="000000"/>
                          </a:solidFill>
                          <a:ea typeface="仿宋_GB2312" pitchFamily="49" charset="-122"/>
                        </a:rPr>
                        <m:t>f</m:t>
                      </m:r>
                      <m:r>
                        <m:rPr>
                          <m:nor/>
                        </m:rPr>
                        <a:rPr lang="en-US" altLang="zh-CN" b="1" i="0" dirty="0" smtClean="0">
                          <a:solidFill>
                            <a:srgbClr val="000000"/>
                          </a:solidFill>
                          <a:ea typeface="仿宋_GB2312" pitchFamily="49" charset="-122"/>
                        </a:rPr>
                        <m:t> </m:t>
                      </m:r>
                      <m:r>
                        <m:rPr>
                          <m:nor/>
                        </m:rPr>
                        <a:rPr lang="en-US" altLang="zh-CN" dirty="0" smtClean="0">
                          <a:solidFill>
                            <a:srgbClr val="000000"/>
                          </a:solidFill>
                          <a:ea typeface="仿宋_GB2312" pitchFamily="49" charset="-122"/>
                        </a:rPr>
                        <m:t>)</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2</m:t>
                                </m:r>
                                <m:r>
                                  <m:rPr>
                                    <m:nor/>
                                  </m:rPr>
                                  <a:rPr lang="en-US" altLang="zh-CN" b="0" i="1" dirty="0">
                                    <a:solidFill>
                                      <a:srgbClr val="000000"/>
                                    </a:solidFill>
                                    <a:ea typeface="仿宋_GB2312" pitchFamily="49" charset="-122"/>
                                  </a:rPr>
                                  <m:t>X</m:t>
                                </m:r>
                                <m:r>
                                  <m:rPr>
                                    <m:nor/>
                                  </m:rPr>
                                  <a:rPr lang="en-US" altLang="zh-CN" b="0" dirty="0">
                                    <a:solidFill>
                                      <a:srgbClr val="000000"/>
                                    </a:solidFill>
                                    <a:ea typeface="仿宋_GB2312" pitchFamily="49" charset="-122"/>
                                  </a:rPr>
                                  <m:t>(</m:t>
                                </m:r>
                                <m:r>
                                  <m:rPr>
                                    <m:nor/>
                                  </m:rPr>
                                  <a:rPr lang="en-US" altLang="zh-CN" b="0" i="1" dirty="0" smtClean="0">
                                    <a:solidFill>
                                      <a:srgbClr val="000000"/>
                                    </a:solidFill>
                                    <a:ea typeface="仿宋_GB2312" pitchFamily="49" charset="-122"/>
                                  </a:rPr>
                                  <m:t> </m:t>
                                </m:r>
                                <m:r>
                                  <m:rPr>
                                    <m:nor/>
                                  </m:rPr>
                                  <a:rPr lang="en-US" altLang="zh-CN" b="0" i="1" dirty="0">
                                    <a:solidFill>
                                      <a:srgbClr val="000000"/>
                                    </a:solidFill>
                                    <a:ea typeface="仿宋_GB2312" pitchFamily="49" charset="-122"/>
                                  </a:rPr>
                                  <m:t>f</m:t>
                                </m:r>
                                <m:r>
                                  <m:rPr>
                                    <m:nor/>
                                  </m:rPr>
                                  <a:rPr lang="en-US" altLang="zh-CN" b="0" i="0" dirty="0" smtClean="0">
                                    <a:solidFill>
                                      <a:srgbClr val="000000"/>
                                    </a:solidFill>
                                    <a:ea typeface="仿宋_GB2312" pitchFamily="49" charset="-122"/>
                                  </a:rPr>
                                  <m:t> </m:t>
                                </m:r>
                                <m:r>
                                  <m:rPr>
                                    <m:nor/>
                                  </m:rPr>
                                  <a:rPr lang="en-US" altLang="zh-CN" b="0" dirty="0">
                                    <a:solidFill>
                                      <a:srgbClr val="000000"/>
                                    </a:solidFill>
                                    <a:ea typeface="仿宋_GB2312" pitchFamily="49" charset="-122"/>
                                  </a:rPr>
                                  <m:t>)</m:t>
                                </m:r>
                                <m:r>
                                  <a:rPr lang="zh-CN" altLang="en-US" i="1">
                                    <a:solidFill>
                                      <a:srgbClr val="000000"/>
                                    </a:solidFill>
                                    <a:latin typeface="Cambria Math" panose="02040503050406030204" pitchFamily="18" charset="0"/>
                                  </a:rPr>
                                  <m:t>,</m:t>
                                </m:r>
                                <m:r>
                                  <m:rPr>
                                    <m:nor/>
                                  </m:rPr>
                                  <a:rPr lang="en-US" altLang="zh-CN" b="0" i="1" smtClean="0">
                                    <a:solidFill>
                                      <a:srgbClr val="000000"/>
                                    </a:solidFill>
                                    <a:latin typeface="Cambria Math" panose="02040503050406030204" pitchFamily="18" charset="0"/>
                                  </a:rPr>
                                  <m:t> </m:t>
                                </m:r>
                                <m:r>
                                  <m:rPr>
                                    <m:nor/>
                                  </m:rPr>
                                  <a:rPr lang="en-US" altLang="zh-CN" b="0" i="1" dirty="0">
                                    <a:solidFill>
                                      <a:srgbClr val="000000"/>
                                    </a:solidFill>
                                    <a:ea typeface="仿宋_GB2312" pitchFamily="49" charset="-122"/>
                                  </a:rPr>
                                  <m:t>f</m:t>
                                </m:r>
                                <m:r>
                                  <a:rPr lang="zh-CN" altLang="en-US" i="1">
                                    <a:solidFill>
                                      <a:srgbClr val="000000"/>
                                    </a:solidFill>
                                    <a:latin typeface="Cambria Math" panose="02040503050406030204" pitchFamily="18" charset="0"/>
                                  </a:rPr>
                                  <m:t>&gt;0</m:t>
                                </m:r>
                              </m:e>
                            </m:mr>
                            <m:mr>
                              <m:e>
                                <m:r>
                                  <m:rPr>
                                    <m:nor/>
                                  </m:rPr>
                                  <a:rPr lang="en-US" altLang="zh-CN" b="0" i="1" smtClean="0">
                                    <a:solidFill>
                                      <a:srgbClr val="000000"/>
                                    </a:solidFill>
                                    <a:latin typeface="Cambria Math" panose="02040503050406030204" pitchFamily="18" charset="0"/>
                                  </a:rPr>
                                  <m:t> </m:t>
                                </m:r>
                                <m:r>
                                  <m:rPr>
                                    <m:nor/>
                                  </m:rPr>
                                  <a:rPr lang="en-US" altLang="zh-CN" b="0" i="1" dirty="0">
                                    <a:solidFill>
                                      <a:srgbClr val="000000"/>
                                    </a:solidFill>
                                    <a:ea typeface="仿宋_GB2312" pitchFamily="49" charset="-122"/>
                                  </a:rPr>
                                  <m:t>X</m:t>
                                </m:r>
                                <m:r>
                                  <m:rPr>
                                    <m:nor/>
                                  </m:rPr>
                                  <a:rPr lang="en-US" altLang="zh-CN" b="0" dirty="0">
                                    <a:solidFill>
                                      <a:srgbClr val="000000"/>
                                    </a:solidFill>
                                    <a:ea typeface="仿宋_GB2312" pitchFamily="49" charset="-122"/>
                                  </a:rPr>
                                  <m:t>(</m:t>
                                </m:r>
                                <m:r>
                                  <m:rPr>
                                    <m:nor/>
                                  </m:rPr>
                                  <a:rPr lang="en-US" altLang="zh-CN" b="0" i="0" dirty="0" smtClean="0">
                                    <a:solidFill>
                                      <a:srgbClr val="000000"/>
                                    </a:solidFill>
                                    <a:ea typeface="仿宋_GB2312" pitchFamily="49" charset="-122"/>
                                  </a:rPr>
                                  <m:t> </m:t>
                                </m:r>
                                <m:r>
                                  <m:rPr>
                                    <m:nor/>
                                  </m:rPr>
                                  <a:rPr lang="en-US" altLang="zh-CN" b="0" i="1" dirty="0">
                                    <a:solidFill>
                                      <a:srgbClr val="000000"/>
                                    </a:solidFill>
                                    <a:ea typeface="仿宋_GB2312" pitchFamily="49" charset="-122"/>
                                  </a:rPr>
                                  <m:t>f</m:t>
                                </m:r>
                                <m:r>
                                  <m:rPr>
                                    <m:nor/>
                                  </m:rPr>
                                  <a:rPr lang="en-US" altLang="zh-CN" b="0" i="0" dirty="0" smtClean="0">
                                    <a:solidFill>
                                      <a:srgbClr val="000000"/>
                                    </a:solidFill>
                                    <a:ea typeface="仿宋_GB2312" pitchFamily="49" charset="-122"/>
                                  </a:rPr>
                                  <m:t> </m:t>
                                </m:r>
                                <m:r>
                                  <m:rPr>
                                    <m:nor/>
                                  </m:rPr>
                                  <a:rPr lang="en-US" altLang="zh-CN" b="0" dirty="0">
                                    <a:solidFill>
                                      <a:srgbClr val="000000"/>
                                    </a:solidFill>
                                    <a:ea typeface="仿宋_GB2312" pitchFamily="49" charset="-122"/>
                                  </a:rPr>
                                  <m:t>)</m:t>
                                </m:r>
                                <m:r>
                                  <a:rPr lang="en-US" altLang="zh-CN" b="1" i="1" dirty="0" smtClean="0">
                                    <a:solidFill>
                                      <a:srgbClr val="000000"/>
                                    </a:solidFill>
                                    <a:latin typeface="Cambria Math" panose="02040503050406030204" pitchFamily="18" charset="0"/>
                                    <a:ea typeface="仿宋_GB2312" pitchFamily="49" charset="-122"/>
                                  </a:rPr>
                                  <m:t> </m:t>
                                </m:r>
                                <m:r>
                                  <a:rPr lang="zh-CN" altLang="en-US" i="1">
                                    <a:solidFill>
                                      <a:srgbClr val="000000"/>
                                    </a:solidFill>
                                    <a:latin typeface="Cambria Math" panose="02040503050406030204" pitchFamily="18" charset="0"/>
                                  </a:rPr>
                                  <m:t>,</m:t>
                                </m:r>
                                <m:r>
                                  <m:rPr>
                                    <m:nor/>
                                  </m:rPr>
                                  <a:rPr lang="en-US" altLang="zh-CN" b="0" i="1" smtClean="0">
                                    <a:solidFill>
                                      <a:srgbClr val="000000"/>
                                    </a:solidFill>
                                    <a:latin typeface="Cambria Math" panose="02040503050406030204" pitchFamily="18" charset="0"/>
                                  </a:rPr>
                                  <m:t> </m:t>
                                </m:r>
                                <m:r>
                                  <m:rPr>
                                    <m:nor/>
                                  </m:rPr>
                                  <a:rPr lang="en-US" altLang="zh-CN" b="0" i="1" dirty="0">
                                    <a:solidFill>
                                      <a:srgbClr val="000000"/>
                                    </a:solidFill>
                                    <a:ea typeface="仿宋_GB2312" pitchFamily="49" charset="-122"/>
                                  </a:rPr>
                                  <m:t>f</m:t>
                                </m:r>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0,</m:t>
                                </m:r>
                                <m:r>
                                  <m:rPr>
                                    <m:nor/>
                                  </m:rPr>
                                  <a:rPr lang="en-US" altLang="zh-CN" b="0" i="1" smtClean="0">
                                    <a:solidFill>
                                      <a:srgbClr val="000000"/>
                                    </a:solidFill>
                                    <a:latin typeface="Cambria Math" panose="02040503050406030204" pitchFamily="18" charset="0"/>
                                  </a:rPr>
                                  <m:t> </m:t>
                                </m:r>
                                <m:r>
                                  <m:rPr>
                                    <m:nor/>
                                  </m:rPr>
                                  <a:rPr lang="en-US" altLang="zh-CN" b="0" i="1" dirty="0">
                                    <a:solidFill>
                                      <a:srgbClr val="000000"/>
                                    </a:solidFill>
                                    <a:ea typeface="仿宋_GB2312" pitchFamily="49" charset="-122"/>
                                  </a:rPr>
                                  <m:t>f</m:t>
                                </m:r>
                                <m:r>
                                  <a:rPr lang="zh-CN" altLang="en-US" i="1">
                                    <a:solidFill>
                                      <a:srgbClr val="000000"/>
                                    </a:solidFill>
                                    <a:latin typeface="Cambria Math" panose="02040503050406030204" pitchFamily="18" charset="0"/>
                                  </a:rPr>
                                  <m:t>&lt;0</m:t>
                                </m:r>
                              </m:e>
                            </m:mr>
                          </m:m>
                        </m:e>
                      </m:d>
                    </m:oMath>
                  </m:oMathPara>
                </a14:m>
                <a:endParaRPr lang="zh-CN" altLang="en-US" dirty="0"/>
              </a:p>
            </p:txBody>
          </p:sp>
        </mc:Choice>
        <mc:Fallback xmlns="">
          <p:sp>
            <p:nvSpPr>
              <p:cNvPr id="45062" name="Object 2">
                <a:extLst>
                  <a:ext uri="{FF2B5EF4-FFF2-40B4-BE49-F238E27FC236}">
                    <a16:creationId xmlns:a16="http://schemas.microsoft.com/office/drawing/2014/main" id="{54A4E537-F7E1-4159-9EBF-73790234D6D3}"/>
                  </a:ext>
                </a:extLst>
              </p:cNvPr>
              <p:cNvSpPr txBox="1">
                <a:spLocks noRot="1" noChangeAspect="1" noMove="1" noResize="1" noEditPoints="1" noAdjustHandles="1" noChangeArrowheads="1" noChangeShapeType="1" noTextEdit="1"/>
              </p:cNvSpPr>
              <p:nvPr/>
            </p:nvSpPr>
            <p:spPr bwMode="auto">
              <a:xfrm>
                <a:off x="3500438" y="3835400"/>
                <a:ext cx="2755900" cy="1428750"/>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7" name="Rectangle 4">
            <a:extLst>
              <a:ext uri="{FF2B5EF4-FFF2-40B4-BE49-F238E27FC236}">
                <a16:creationId xmlns:a16="http://schemas.microsoft.com/office/drawing/2014/main" id="{3E58EEE0-1B42-4757-9E19-4CF4DD886E71}"/>
              </a:ext>
            </a:extLst>
          </p:cNvPr>
          <p:cNvSpPr>
            <a:spLocks noGrp="1" noChangeArrowheads="1"/>
          </p:cNvSpPr>
          <p:nvPr/>
        </p:nvSpPr>
        <p:spPr bwMode="auto">
          <a:xfrm>
            <a:off x="214313" y="5357813"/>
            <a:ext cx="3929062" cy="1285875"/>
          </a:xfrm>
          <a:prstGeom prst="rect">
            <a:avLst/>
          </a:prstGeom>
          <a:noFill/>
          <a:ln>
            <a:noFill/>
          </a:ln>
        </p:spPr>
        <p:txBody>
          <a:bodyPr/>
          <a:lstStyle/>
          <a:p>
            <a:pPr indent="628650" eaLnBrk="1" hangingPunct="1">
              <a:spcBef>
                <a:spcPct val="20000"/>
              </a:spcBef>
              <a:defRPr/>
            </a:pPr>
            <a:r>
              <a:rPr lang="en-US" altLang="zh-CN" sz="2400" i="1" dirty="0">
                <a:solidFill>
                  <a:srgbClr val="000000"/>
                </a:solidFill>
                <a:latin typeface="+mn-lt"/>
                <a:ea typeface="仿宋_GB2312" pitchFamily="49" charset="-122"/>
              </a:rPr>
              <a:t>f  </a:t>
            </a:r>
            <a:r>
              <a:rPr lang="en-US" altLang="zh-CN" sz="2400" dirty="0">
                <a:solidFill>
                  <a:srgbClr val="000000"/>
                </a:solidFill>
                <a:latin typeface="+mn-lt"/>
                <a:ea typeface="仿宋_GB2312" pitchFamily="49" charset="-122"/>
              </a:rPr>
              <a:t>&gt; 0 </a:t>
            </a:r>
            <a:r>
              <a:rPr lang="zh-CN" altLang="en-US" sz="2400" dirty="0">
                <a:solidFill>
                  <a:srgbClr val="000000"/>
                </a:solidFill>
                <a:latin typeface="+mn-lt"/>
                <a:ea typeface="仿宋_GB2312" pitchFamily="49" charset="-122"/>
              </a:rPr>
              <a:t>分量加倍，是为了使</a:t>
            </a:r>
            <a:r>
              <a:rPr lang="en-US" altLang="zh-CN" sz="2400" i="1" dirty="0">
                <a:solidFill>
                  <a:srgbClr val="000000"/>
                </a:solidFill>
                <a:latin typeface="+mn-lt"/>
                <a:ea typeface="仿宋_GB2312" pitchFamily="49" charset="-122"/>
              </a:rPr>
              <a:t>z</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与原信号</a:t>
            </a:r>
            <a:r>
              <a:rPr lang="en-US" altLang="zh-CN" sz="2400" i="1" dirty="0">
                <a:solidFill>
                  <a:srgbClr val="000000"/>
                </a:solidFill>
                <a:latin typeface="+mn-lt"/>
                <a:ea typeface="仿宋_GB2312" pitchFamily="49" charset="-122"/>
              </a:rPr>
              <a:t>x</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zh-CN" altLang="en-US" sz="2400" dirty="0">
                <a:solidFill>
                  <a:srgbClr val="000000"/>
                </a:solidFill>
                <a:latin typeface="+mn-lt"/>
                <a:ea typeface="仿宋_GB2312" pitchFamily="49" charset="-122"/>
              </a:rPr>
              <a:t>的能量相等。引入一个阶跃滤波器：              </a:t>
            </a:r>
          </a:p>
        </p:txBody>
      </p:sp>
      <mc:AlternateContent xmlns:mc="http://schemas.openxmlformats.org/markup-compatibility/2006" xmlns:a14="http://schemas.microsoft.com/office/drawing/2010/main">
        <mc:Choice Requires="a14">
          <p:sp>
            <p:nvSpPr>
              <p:cNvPr id="45064" name="Object 3">
                <a:extLst>
                  <a:ext uri="{FF2B5EF4-FFF2-40B4-BE49-F238E27FC236}">
                    <a16:creationId xmlns:a16="http://schemas.microsoft.com/office/drawing/2014/main" id="{C7A8BD91-35A0-42CF-BF2F-93E9E794F204}"/>
                  </a:ext>
                </a:extLst>
              </p:cNvPr>
              <p:cNvSpPr txBox="1"/>
              <p:nvPr/>
            </p:nvSpPr>
            <p:spPr bwMode="auto">
              <a:xfrm>
                <a:off x="4283968" y="5435763"/>
                <a:ext cx="2805459" cy="1217612"/>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altLang="zh-CN" sz="2000" b="0" i="1" dirty="0" smtClean="0">
                          <a:solidFill>
                            <a:srgbClr val="000000"/>
                          </a:solidFill>
                          <a:ea typeface="仿宋_GB2312" pitchFamily="49" charset="-122"/>
                        </a:rPr>
                        <m:t>H</m:t>
                      </m:r>
                      <m:r>
                        <a:rPr lang="zh-CN" altLang="en-US" sz="2000" i="1">
                          <a:solidFill>
                            <a:srgbClr val="000000"/>
                          </a:solidFill>
                          <a:latin typeface="Cambria Math" panose="02040503050406030204" pitchFamily="18" charset="0"/>
                        </a:rPr>
                        <m:t>(</m:t>
                      </m:r>
                      <m:r>
                        <a:rPr lang="en-US" altLang="zh-CN" sz="2000" b="1" i="1" smtClean="0">
                          <a:solidFill>
                            <a:srgbClr val="000000"/>
                          </a:solidFill>
                          <a:latin typeface="Cambria Math" panose="02040503050406030204" pitchFamily="18" charset="0"/>
                        </a:rPr>
                        <m:t> </m:t>
                      </m:r>
                      <m:r>
                        <m:rPr>
                          <m:nor/>
                        </m:rPr>
                        <a:rPr lang="en-US" altLang="zh-CN" sz="2000" b="0" i="1" dirty="0">
                          <a:solidFill>
                            <a:srgbClr val="000000"/>
                          </a:solidFill>
                          <a:ea typeface="仿宋_GB2312" pitchFamily="49" charset="-122"/>
                        </a:rPr>
                        <m:t>f</m:t>
                      </m:r>
                      <m:r>
                        <m:rPr>
                          <m:nor/>
                        </m:rPr>
                        <a:rPr lang="en-US" altLang="zh-CN" sz="2000" b="0" i="1" dirty="0" smtClean="0">
                          <a:solidFill>
                            <a:srgbClr val="000000"/>
                          </a:solidFill>
                          <a:ea typeface="仿宋_GB2312" pitchFamily="49" charset="-122"/>
                        </a:rPr>
                        <m:t> </m:t>
                      </m:r>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m>
                            <m:mPr>
                              <m:plcHide m:val="on"/>
                              <m:mcs>
                                <m:mc>
                                  <m:mcPr>
                                    <m:count m:val="1"/>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1,</m:t>
                                </m:r>
                                <m:r>
                                  <m:rPr>
                                    <m:nor/>
                                  </m:rPr>
                                  <a:rPr lang="en-US" altLang="zh-CN" sz="2000" b="0" i="1" dirty="0">
                                    <a:solidFill>
                                      <a:srgbClr val="000000"/>
                                    </a:solidFill>
                                    <a:ea typeface="仿宋_GB2312" pitchFamily="49" charset="-122"/>
                                  </a:rPr>
                                  <m:t>f</m:t>
                                </m:r>
                                <m:r>
                                  <a:rPr lang="zh-CN" altLang="en-US" sz="2000" i="1">
                                    <a:solidFill>
                                      <a:srgbClr val="000000"/>
                                    </a:solidFill>
                                    <a:latin typeface="Cambria Math" panose="02040503050406030204" pitchFamily="18" charset="0"/>
                                  </a:rPr>
                                  <m:t>&gt;0</m:t>
                                </m:r>
                              </m:e>
                            </m:mr>
                            <m:mr>
                              <m:e>
                                <m:r>
                                  <a:rPr lang="zh-CN" altLang="en-US" sz="2000" i="1">
                                    <a:solidFill>
                                      <a:srgbClr val="000000"/>
                                    </a:solidFill>
                                    <a:latin typeface="Cambria Math" panose="02040503050406030204" pitchFamily="18" charset="0"/>
                                  </a:rPr>
                                  <m:t>0,</m:t>
                                </m:r>
                                <m:r>
                                  <m:rPr>
                                    <m:nor/>
                                  </m:rPr>
                                  <a:rPr lang="en-US" altLang="zh-CN" sz="2000" b="0" i="1" dirty="0">
                                    <a:solidFill>
                                      <a:srgbClr val="000000"/>
                                    </a:solidFill>
                                    <a:ea typeface="仿宋_GB2312" pitchFamily="49" charset="-122"/>
                                  </a:rPr>
                                  <m:t>f</m:t>
                                </m:r>
                                <m:r>
                                  <a:rPr lang="zh-CN" altLang="en-US" sz="2000" i="1">
                                    <a:solidFill>
                                      <a:srgbClr val="000000"/>
                                    </a:solidFill>
                                    <a:latin typeface="Cambria Math" panose="02040503050406030204" pitchFamily="18" charset="0"/>
                                  </a:rPr>
                                  <m:t>=0</m:t>
                                </m:r>
                              </m:e>
                            </m:mr>
                            <m:mr>
                              <m:e>
                                <m:r>
                                  <a:rPr lang="zh-CN" altLang="en-US" sz="2000" i="1">
                                    <a:solidFill>
                                      <a:srgbClr val="000000"/>
                                    </a:solidFill>
                                    <a:latin typeface="Cambria Math" panose="02040503050406030204" pitchFamily="18" charset="0"/>
                                  </a:rPr>
                                  <m:t>−1,</m:t>
                                </m:r>
                                <m:r>
                                  <m:rPr>
                                    <m:nor/>
                                  </m:rPr>
                                  <a:rPr lang="en-US" altLang="zh-CN" sz="2000" b="0" i="1" dirty="0">
                                    <a:solidFill>
                                      <a:srgbClr val="000000"/>
                                    </a:solidFill>
                                    <a:ea typeface="仿宋_GB2312" pitchFamily="49" charset="-122"/>
                                  </a:rPr>
                                  <m:t>f</m:t>
                                </m:r>
                                <m:r>
                                  <a:rPr lang="zh-CN" altLang="en-US" sz="2000" i="1">
                                    <a:solidFill>
                                      <a:srgbClr val="000000"/>
                                    </a:solidFill>
                                    <a:latin typeface="Cambria Math" panose="02040503050406030204" pitchFamily="18" charset="0"/>
                                  </a:rPr>
                                  <m:t>&lt;0</m:t>
                                </m:r>
                              </m:e>
                            </m:mr>
                          </m:m>
                        </m:e>
                      </m:d>
                    </m:oMath>
                  </m:oMathPara>
                </a14:m>
                <a:endParaRPr lang="zh-CN" altLang="en-US" sz="2000" dirty="0">
                  <a:latin typeface="+mn-lt"/>
                </a:endParaRPr>
              </a:p>
            </p:txBody>
          </p:sp>
        </mc:Choice>
        <mc:Fallback xmlns="">
          <p:sp>
            <p:nvSpPr>
              <p:cNvPr id="45064" name="Object 3">
                <a:extLst>
                  <a:ext uri="{FF2B5EF4-FFF2-40B4-BE49-F238E27FC236}">
                    <a16:creationId xmlns:a16="http://schemas.microsoft.com/office/drawing/2014/main" id="{C7A8BD91-35A0-42CF-BF2F-93E9E794F204}"/>
                  </a:ext>
                </a:extLst>
              </p:cNvPr>
              <p:cNvSpPr txBox="1">
                <a:spLocks noRot="1" noChangeAspect="1" noMove="1" noResize="1" noEditPoints="1" noAdjustHandles="1" noChangeArrowheads="1" noChangeShapeType="1" noTextEdit="1"/>
              </p:cNvSpPr>
              <p:nvPr/>
            </p:nvSpPr>
            <p:spPr bwMode="auto">
              <a:xfrm>
                <a:off x="4283968" y="5435763"/>
                <a:ext cx="2805459" cy="121761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9" name="Rectangle 4">
            <a:extLst>
              <a:ext uri="{FF2B5EF4-FFF2-40B4-BE49-F238E27FC236}">
                <a16:creationId xmlns:a16="http://schemas.microsoft.com/office/drawing/2014/main" id="{174995C8-FA27-4D50-83B4-737165F89B91}"/>
              </a:ext>
            </a:extLst>
          </p:cNvPr>
          <p:cNvSpPr txBox="1">
            <a:spLocks noChangeArrowheads="1"/>
          </p:cNvSpPr>
          <p:nvPr/>
        </p:nvSpPr>
        <p:spPr>
          <a:xfrm>
            <a:off x="142875" y="596105"/>
            <a:ext cx="4071938" cy="428625"/>
          </a:xfrm>
          <a:prstGeom prst="rect">
            <a:avLst/>
          </a:prstGeom>
          <a:noFill/>
          <a:ln/>
        </p:spPr>
        <p:txBody>
          <a:bodyPr/>
          <a:lstStyle/>
          <a:p>
            <a:pPr marL="342900" indent="-342900">
              <a:spcBef>
                <a:spcPct val="20000"/>
              </a:spcBef>
              <a:defRPr/>
            </a:pPr>
            <a:r>
              <a:rPr lang="en-US" altLang="zh-CN" sz="2400" kern="0" dirty="0">
                <a:solidFill>
                  <a:srgbClr val="CC3300"/>
                </a:solidFill>
                <a:latin typeface="+mn-lt"/>
                <a:ea typeface="仿宋_GB2312" pitchFamily="49" charset="-122"/>
              </a:rPr>
              <a:t>5. </a:t>
            </a:r>
            <a:r>
              <a:rPr lang="zh-CN" altLang="en-US" sz="2400" kern="0" dirty="0">
                <a:solidFill>
                  <a:srgbClr val="CC3300"/>
                </a:solidFill>
                <a:latin typeface="+mn-lt"/>
                <a:ea typeface="仿宋_GB2312" pitchFamily="49" charset="-122"/>
              </a:rPr>
              <a:t>使用正交变频的原因</a:t>
            </a:r>
          </a:p>
          <a:p>
            <a:pPr marL="342900" indent="-342900">
              <a:spcBef>
                <a:spcPct val="20000"/>
              </a:spcBef>
              <a:defRPr/>
            </a:pPr>
            <a:endParaRPr lang="en-US" altLang="zh-CN" sz="2400" b="0" kern="0" dirty="0">
              <a:solidFill>
                <a:srgbClr val="CC3300"/>
              </a:solidFill>
              <a:latin typeface="+mn-lt"/>
              <a:ea typeface="仿宋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5DC1E40-DD9D-45F2-B784-22B48F7BC8A4}"/>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7171" name="Rectangle 3">
            <a:extLst>
              <a:ext uri="{FF2B5EF4-FFF2-40B4-BE49-F238E27FC236}">
                <a16:creationId xmlns:a16="http://schemas.microsoft.com/office/drawing/2014/main" id="{6D653700-E4C1-4CFF-A36C-1A47CED318BF}"/>
              </a:ext>
            </a:extLst>
          </p:cNvPr>
          <p:cNvSpPr txBox="1">
            <a:spLocks noChangeArrowheads="1"/>
          </p:cNvSpPr>
          <p:nvPr/>
        </p:nvSpPr>
        <p:spPr bwMode="auto">
          <a:xfrm>
            <a:off x="500063" y="625723"/>
            <a:ext cx="828675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dirty="0">
                <a:solidFill>
                  <a:srgbClr val="660066"/>
                </a:solidFill>
                <a:ea typeface="仿宋_GB2312" panose="02010609030101010101" pitchFamily="49" charset="-122"/>
              </a:rPr>
              <a:t>2</a:t>
            </a:r>
            <a:r>
              <a:rPr lang="zh-CN" altLang="en-US" sz="2400" dirty="0">
                <a:solidFill>
                  <a:srgbClr val="660066"/>
                </a:solidFill>
                <a:ea typeface="仿宋_GB2312" panose="02010609030101010101" pitchFamily="49" charset="-122"/>
              </a:rPr>
              <a:t>）调频无线电话（简称调频话，标识</a:t>
            </a:r>
            <a:r>
              <a:rPr lang="en-US" altLang="zh-CN" sz="2400" dirty="0">
                <a:solidFill>
                  <a:srgbClr val="660066"/>
                </a:solidFill>
                <a:ea typeface="仿宋_GB2312" panose="02010609030101010101" pitchFamily="49" charset="-122"/>
              </a:rPr>
              <a:t>F3E</a:t>
            </a:r>
            <a:r>
              <a:rPr lang="zh-CN" altLang="en-US" sz="2400" dirty="0">
                <a:solidFill>
                  <a:srgbClr val="660066"/>
                </a:solidFill>
                <a:ea typeface="仿宋_GB2312" panose="02010609030101010101" pitchFamily="49" charset="-122"/>
              </a:rPr>
              <a:t>）</a:t>
            </a:r>
          </a:p>
          <a:p>
            <a:pPr>
              <a:buFontTx/>
              <a:buNone/>
            </a:pPr>
            <a:r>
              <a:rPr lang="en-US" altLang="zh-CN" sz="2400" dirty="0">
                <a:solidFill>
                  <a:srgbClr val="660066"/>
                </a:solidFill>
                <a:ea typeface="仿宋_GB2312" panose="02010609030101010101" pitchFamily="49" charset="-122"/>
              </a:rPr>
              <a:t>F </a:t>
            </a:r>
            <a:r>
              <a:rPr lang="zh-CN" altLang="en-US" sz="2400" dirty="0">
                <a:solidFill>
                  <a:srgbClr val="660066"/>
                </a:solidFill>
                <a:ea typeface="仿宋_GB2312" panose="02010609030101010101" pitchFamily="49" charset="-122"/>
              </a:rPr>
              <a:t>表示载波采用调频发射；“</a:t>
            </a:r>
            <a:r>
              <a:rPr lang="en-US" altLang="zh-CN" sz="2400" dirty="0">
                <a:solidFill>
                  <a:srgbClr val="660066"/>
                </a:solidFill>
                <a:ea typeface="仿宋_GB2312" panose="02010609030101010101" pitchFamily="49" charset="-122"/>
              </a:rPr>
              <a:t>3”</a:t>
            </a:r>
            <a:r>
              <a:rPr lang="zh-CN" altLang="en-US" sz="2400" dirty="0">
                <a:solidFill>
                  <a:srgbClr val="660066"/>
                </a:solidFill>
                <a:ea typeface="仿宋_GB2312" panose="02010609030101010101" pitchFamily="49" charset="-122"/>
              </a:rPr>
              <a:t>、“</a:t>
            </a:r>
            <a:r>
              <a:rPr lang="en-US" altLang="zh-CN" sz="2400" dirty="0">
                <a:solidFill>
                  <a:srgbClr val="660066"/>
                </a:solidFill>
                <a:ea typeface="仿宋_GB2312" panose="02010609030101010101" pitchFamily="49" charset="-122"/>
              </a:rPr>
              <a:t>E”</a:t>
            </a:r>
            <a:r>
              <a:rPr lang="zh-CN" altLang="en-US" sz="2400" dirty="0">
                <a:solidFill>
                  <a:srgbClr val="660066"/>
                </a:solidFill>
                <a:ea typeface="仿宋_GB2312" panose="02010609030101010101" pitchFamily="49" charset="-122"/>
              </a:rPr>
              <a:t>的含义同上。</a:t>
            </a:r>
          </a:p>
          <a:p>
            <a:pPr>
              <a:buFontTx/>
              <a:buNone/>
            </a:pPr>
            <a:r>
              <a:rPr lang="zh-CN" altLang="en-US" sz="2400" dirty="0">
                <a:solidFill>
                  <a:srgbClr val="660066"/>
                </a:solidFill>
                <a:ea typeface="仿宋_GB2312" panose="02010609030101010101" pitchFamily="49" charset="-122"/>
              </a:rPr>
              <a:t>    设</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max</a:t>
            </a:r>
            <a:r>
              <a:rPr lang="zh-CN" altLang="en-US" sz="2400" dirty="0">
                <a:solidFill>
                  <a:srgbClr val="660066"/>
                </a:solidFill>
                <a:ea typeface="仿宋_GB2312" panose="02010609030101010101" pitchFamily="49" charset="-122"/>
              </a:rPr>
              <a:t> 为最高调制频率，</a:t>
            </a:r>
            <a:r>
              <a:rPr lang="en-US" altLang="zh-CN" sz="2400" i="1" dirty="0">
                <a:solidFill>
                  <a:srgbClr val="660066"/>
                </a:solidFill>
                <a:ea typeface="仿宋_GB2312" panose="02010609030101010101" pitchFamily="49" charset="-122"/>
              </a:rPr>
              <a:t>m</a:t>
            </a:r>
            <a:r>
              <a:rPr lang="en-US" altLang="zh-CN" sz="2400" baseline="-25000" dirty="0">
                <a:solidFill>
                  <a:srgbClr val="660066"/>
                </a:solidFill>
                <a:ea typeface="仿宋_GB2312" panose="02010609030101010101" pitchFamily="49" charset="-122"/>
              </a:rPr>
              <a:t>f</a:t>
            </a:r>
            <a:r>
              <a:rPr lang="zh-CN" altLang="en-US" sz="2400" dirty="0">
                <a:solidFill>
                  <a:srgbClr val="660066"/>
                </a:solidFill>
                <a:ea typeface="仿宋_GB2312" panose="02010609030101010101" pitchFamily="49" charset="-122"/>
              </a:rPr>
              <a:t>  为调制指数，</a:t>
            </a:r>
            <a:endParaRPr lang="en-US" altLang="zh-CN" sz="2400" dirty="0">
              <a:solidFill>
                <a:srgbClr val="660066"/>
              </a:solidFill>
              <a:ea typeface="仿宋_GB2312" panose="02010609030101010101" pitchFamily="49" charset="-122"/>
            </a:endParaRPr>
          </a:p>
          <a:p>
            <a:pPr>
              <a:buFontTx/>
              <a:buNone/>
            </a:pPr>
            <a:r>
              <a:rPr lang="zh-CN" altLang="en-US" sz="2400" dirty="0">
                <a:solidFill>
                  <a:srgbClr val="660066"/>
                </a:solidFill>
                <a:ea typeface="仿宋_GB2312" panose="02010609030101010101" pitchFamily="49" charset="-122"/>
              </a:rPr>
              <a:t>则发射带宽约为</a:t>
            </a:r>
            <a:r>
              <a:rPr lang="en-US" altLang="zh-CN" sz="2400" dirty="0">
                <a:solidFill>
                  <a:srgbClr val="660066"/>
                </a:solidFill>
                <a:ea typeface="仿宋_GB2312" panose="02010609030101010101" pitchFamily="49" charset="-122"/>
              </a:rPr>
              <a:t>B=2(</a:t>
            </a:r>
            <a:r>
              <a:rPr lang="en-US" altLang="zh-CN" sz="2400" i="1" dirty="0">
                <a:solidFill>
                  <a:srgbClr val="660066"/>
                </a:solidFill>
                <a:ea typeface="仿宋_GB2312" panose="02010609030101010101" pitchFamily="49" charset="-122"/>
              </a:rPr>
              <a:t>m</a:t>
            </a:r>
            <a:r>
              <a:rPr lang="en-US" altLang="zh-CN" sz="2400" baseline="-25000" dirty="0">
                <a:solidFill>
                  <a:srgbClr val="660066"/>
                </a:solidFill>
                <a:ea typeface="仿宋_GB2312" panose="02010609030101010101" pitchFamily="49" charset="-122"/>
              </a:rPr>
              <a:t>f</a:t>
            </a:r>
            <a:r>
              <a:rPr lang="en-US" altLang="zh-CN" sz="2400" dirty="0">
                <a:solidFill>
                  <a:srgbClr val="660066"/>
                </a:solidFill>
                <a:ea typeface="仿宋_GB2312" panose="02010609030101010101" pitchFamily="49" charset="-122"/>
              </a:rPr>
              <a:t>+1) </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max</a:t>
            </a:r>
            <a:r>
              <a:rPr lang="en-US" altLang="zh-CN" sz="2400" baseline="-250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rPr>
              <a:t>=2(</a:t>
            </a:r>
            <a:r>
              <a:rPr lang="en-US" altLang="zh-CN" sz="2400" dirty="0">
                <a:solidFill>
                  <a:srgbClr val="660066"/>
                </a:solidFill>
                <a:ea typeface="仿宋_GB2312" panose="02010609030101010101" pitchFamily="49" charset="-122"/>
                <a:sym typeface="Symbol" panose="05050102010706020507" pitchFamily="18" charset="2"/>
              </a:rPr>
              <a:t></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t>
            </a:r>
            <a:r>
              <a:rPr lang="en-US" altLang="zh-CN" sz="2400" dirty="0">
                <a:solidFill>
                  <a:srgbClr val="660066"/>
                </a:solidFill>
                <a:ea typeface="仿宋_GB2312" panose="02010609030101010101" pitchFamily="49" charset="-122"/>
              </a:rPr>
              <a:t>+</a:t>
            </a:r>
            <a:r>
              <a:rPr lang="en-US" altLang="zh-CN" sz="2400" i="1" dirty="0">
                <a:solidFill>
                  <a:srgbClr val="660066"/>
                </a:solidFill>
                <a:ea typeface="仿宋_GB2312" panose="02010609030101010101" pitchFamily="49" charset="-122"/>
              </a:rPr>
              <a:t> </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max</a:t>
            </a:r>
            <a:r>
              <a:rPr lang="en-US" altLang="zh-CN" sz="2400" dirty="0">
                <a:solidFill>
                  <a:srgbClr val="660066"/>
                </a:solidFill>
                <a:ea typeface="仿宋_GB2312" panose="02010609030101010101" pitchFamily="49" charset="-122"/>
              </a:rPr>
              <a:t>) </a:t>
            </a:r>
            <a:endParaRPr lang="zh-CN" altLang="en-US" sz="2400" dirty="0">
              <a:solidFill>
                <a:srgbClr val="660066"/>
              </a:solidFill>
              <a:ea typeface="仿宋_GB2312" panose="02010609030101010101" pitchFamily="49" charset="-122"/>
            </a:endParaRPr>
          </a:p>
          <a:p>
            <a:pPr>
              <a:buFontTx/>
              <a:buNone/>
            </a:pPr>
            <a:r>
              <a:rPr lang="zh-CN" altLang="en-US" sz="2400" dirty="0">
                <a:solidFill>
                  <a:srgbClr val="660066"/>
                </a:solidFill>
                <a:ea typeface="仿宋_GB2312" panose="02010609030101010101" pitchFamily="49" charset="-122"/>
              </a:rPr>
              <a:t>最大频偏： </a:t>
            </a:r>
            <a:r>
              <a:rPr lang="en-US" altLang="zh-CN" sz="2400" dirty="0">
                <a:solidFill>
                  <a:srgbClr val="660066"/>
                </a:solidFill>
                <a:ea typeface="仿宋_GB2312" panose="02010609030101010101" pitchFamily="49" charset="-122"/>
                <a:sym typeface="Symbol" panose="05050102010706020507" pitchFamily="18" charset="2"/>
              </a:rPr>
              <a:t></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t>
            </a:r>
            <a:r>
              <a:rPr lang="en-US" altLang="zh-CN" sz="2400" baseline="-25000" dirty="0">
                <a:solidFill>
                  <a:srgbClr val="660066"/>
                </a:solidFill>
                <a:ea typeface="仿宋_GB2312" panose="02010609030101010101" pitchFamily="49" charset="-122"/>
              </a:rPr>
              <a:t> </a:t>
            </a:r>
            <a:r>
              <a:rPr lang="en-US" altLang="zh-CN" sz="2400" dirty="0">
                <a:solidFill>
                  <a:srgbClr val="660066"/>
                </a:solidFill>
                <a:ea typeface="仿宋_GB2312" panose="02010609030101010101" pitchFamily="49" charset="-122"/>
              </a:rPr>
              <a:t>=</a:t>
            </a:r>
            <a:r>
              <a:rPr lang="zh-CN" altLang="en-US" sz="2400" dirty="0">
                <a:solidFill>
                  <a:srgbClr val="660066"/>
                </a:solidFill>
                <a:ea typeface="仿宋_GB2312" panose="02010609030101010101" pitchFamily="49" charset="-122"/>
              </a:rPr>
              <a:t>  </a:t>
            </a:r>
            <a:r>
              <a:rPr lang="en-US" altLang="zh-CN" sz="2400" i="1" dirty="0">
                <a:solidFill>
                  <a:srgbClr val="660066"/>
                </a:solidFill>
                <a:ea typeface="仿宋_GB2312" panose="02010609030101010101" pitchFamily="49" charset="-122"/>
              </a:rPr>
              <a:t>m</a:t>
            </a:r>
            <a:r>
              <a:rPr lang="en-US" altLang="zh-CN" sz="2400" baseline="-25000" dirty="0">
                <a:solidFill>
                  <a:srgbClr val="660066"/>
                </a:solidFill>
                <a:ea typeface="仿宋_GB2312" panose="02010609030101010101" pitchFamily="49" charset="-122"/>
              </a:rPr>
              <a:t>f </a:t>
            </a:r>
            <a:r>
              <a:rPr lang="zh-CN" altLang="en-US" sz="2400" dirty="0">
                <a:solidFill>
                  <a:srgbClr val="660066"/>
                </a:solidFill>
                <a:ea typeface="仿宋_GB2312" panose="02010609030101010101" pitchFamily="49" charset="-122"/>
                <a:sym typeface="Symbol" panose="05050102010706020507" pitchFamily="18" charset="2"/>
              </a:rPr>
              <a:t></a:t>
            </a:r>
            <a:r>
              <a:rPr lang="zh-CN" altLang="en-US" sz="2400" dirty="0">
                <a:solidFill>
                  <a:srgbClr val="660066"/>
                </a:solidFill>
                <a:ea typeface="仿宋_GB2312" panose="02010609030101010101" pitchFamily="49" charset="-122"/>
              </a:rPr>
              <a:t> </a:t>
            </a:r>
            <a:r>
              <a:rPr lang="en-US" altLang="zh-CN" sz="2400" i="1" dirty="0" err="1">
                <a:solidFill>
                  <a:srgbClr val="660066"/>
                </a:solidFill>
                <a:ea typeface="仿宋_GB2312" panose="02010609030101010101" pitchFamily="49" charset="-122"/>
              </a:rPr>
              <a:t>F</a:t>
            </a:r>
            <a:r>
              <a:rPr lang="en-US" altLang="zh-CN" sz="2400" baseline="-25000" dirty="0" err="1">
                <a:solidFill>
                  <a:srgbClr val="660066"/>
                </a:solidFill>
                <a:ea typeface="仿宋_GB2312" panose="02010609030101010101" pitchFamily="49" charset="-122"/>
              </a:rPr>
              <a:t>max</a:t>
            </a:r>
            <a:r>
              <a:rPr lang="zh-CN" altLang="en-US" sz="2400" dirty="0">
                <a:solidFill>
                  <a:srgbClr val="660066"/>
                </a:solidFill>
                <a:ea typeface="仿宋_GB2312" panose="02010609030101010101" pitchFamily="49" charset="-122"/>
              </a:rPr>
              <a:t>            </a:t>
            </a:r>
          </a:p>
          <a:p>
            <a:pPr>
              <a:buFontTx/>
              <a:buNone/>
            </a:pPr>
            <a:r>
              <a:rPr lang="zh-CN" altLang="en-US" sz="2400" dirty="0">
                <a:solidFill>
                  <a:srgbClr val="660066"/>
                </a:solidFill>
                <a:ea typeface="仿宋_GB2312" panose="02010609030101010101" pitchFamily="49" charset="-122"/>
              </a:rPr>
              <a:t>在调频广播中为</a:t>
            </a:r>
            <a:r>
              <a:rPr lang="en-US" altLang="zh-CN" sz="2400" dirty="0">
                <a:solidFill>
                  <a:srgbClr val="660066"/>
                </a:solidFill>
                <a:ea typeface="仿宋_GB2312" panose="02010609030101010101" pitchFamily="49" charset="-122"/>
              </a:rPr>
              <a:t>75kHz</a:t>
            </a:r>
            <a:r>
              <a:rPr lang="zh-CN" altLang="en-US" sz="2400" dirty="0">
                <a:solidFill>
                  <a:srgbClr val="660066"/>
                </a:solidFill>
                <a:ea typeface="仿宋_GB2312" panose="02010609030101010101" pitchFamily="49" charset="-122"/>
              </a:rPr>
              <a:t>，在频分移动通信中约</a:t>
            </a:r>
            <a:r>
              <a:rPr lang="en-US" altLang="zh-CN" sz="2400" dirty="0">
                <a:solidFill>
                  <a:srgbClr val="660066"/>
                </a:solidFill>
                <a:ea typeface="仿宋_GB2312" panose="02010609030101010101" pitchFamily="49" charset="-122"/>
              </a:rPr>
              <a:t>25kHz</a:t>
            </a:r>
            <a:endParaRPr lang="en-US" altLang="zh-CN" sz="2400" b="0" dirty="0">
              <a:solidFill>
                <a:srgbClr val="660066"/>
              </a:solidFill>
              <a:ea typeface="仿宋_GB2312" panose="02010609030101010101" pitchFamily="49" charset="-122"/>
            </a:endParaRPr>
          </a:p>
        </p:txBody>
      </p:sp>
      <p:sp>
        <p:nvSpPr>
          <p:cNvPr id="11" name="Rectangle 9">
            <a:extLst>
              <a:ext uri="{FF2B5EF4-FFF2-40B4-BE49-F238E27FC236}">
                <a16:creationId xmlns:a16="http://schemas.microsoft.com/office/drawing/2014/main" id="{D12A45A8-09D3-4D84-838B-D55E72AE0011}"/>
              </a:ext>
            </a:extLst>
          </p:cNvPr>
          <p:cNvSpPr>
            <a:spLocks noChangeArrowheads="1"/>
          </p:cNvSpPr>
          <p:nvPr/>
        </p:nvSpPr>
        <p:spPr bwMode="auto">
          <a:xfrm>
            <a:off x="71438" y="3861048"/>
            <a:ext cx="8929687" cy="2471737"/>
          </a:xfrm>
          <a:prstGeom prst="rect">
            <a:avLst/>
          </a:prstGeom>
          <a:noFill/>
          <a:ln w="9525">
            <a:noFill/>
            <a:miter lim="800000"/>
            <a:headEnd/>
            <a:tailEnd/>
          </a:ln>
          <a:effectLst/>
        </p:spPr>
        <p:txBody>
          <a:bodyPr/>
          <a:lstStyle/>
          <a:p>
            <a:pPr marL="342900" indent="-342900" eaLnBrk="1" hangingPunct="1">
              <a:spcBef>
                <a:spcPct val="20000"/>
              </a:spcBef>
              <a:defRPr/>
            </a:pPr>
            <a:r>
              <a:rPr lang="en-US" altLang="zh-CN" sz="2400" dirty="0">
                <a:solidFill>
                  <a:srgbClr val="660066"/>
                </a:solidFill>
                <a:latin typeface="+mn-lt"/>
                <a:ea typeface="仿宋_GB2312" pitchFamily="49" charset="-122"/>
              </a:rPr>
              <a:t>3)   </a:t>
            </a:r>
            <a:r>
              <a:rPr lang="zh-CN" altLang="en-US" sz="2400" dirty="0">
                <a:solidFill>
                  <a:srgbClr val="660066"/>
                </a:solidFill>
                <a:latin typeface="+mn-lt"/>
                <a:ea typeface="仿宋_GB2312" pitchFamily="49" charset="-122"/>
              </a:rPr>
              <a:t>抑制载波单边带电话（简称单边带话，标识</a:t>
            </a:r>
            <a:r>
              <a:rPr lang="en-US" altLang="zh-CN" sz="2400" dirty="0">
                <a:solidFill>
                  <a:srgbClr val="660066"/>
                </a:solidFill>
                <a:latin typeface="+mn-lt"/>
                <a:ea typeface="仿宋_GB2312" pitchFamily="49" charset="-122"/>
              </a:rPr>
              <a:t>J3E</a:t>
            </a:r>
            <a:r>
              <a:rPr lang="zh-CN" altLang="en-US" sz="2400" dirty="0">
                <a:solidFill>
                  <a:srgbClr val="660066"/>
                </a:solidFill>
                <a:latin typeface="+mn-lt"/>
                <a:ea typeface="仿宋_GB2312" pitchFamily="49" charset="-122"/>
              </a:rPr>
              <a:t>）</a:t>
            </a:r>
          </a:p>
          <a:p>
            <a:pPr marL="342900" indent="-342900" eaLnBrk="1" hangingPunct="1">
              <a:spcBef>
                <a:spcPct val="20000"/>
              </a:spcBef>
              <a:defRPr/>
            </a:pPr>
            <a:r>
              <a:rPr lang="en-US" altLang="zh-CN" sz="2400" dirty="0">
                <a:solidFill>
                  <a:srgbClr val="660066"/>
                </a:solidFill>
                <a:latin typeface="+mn-lt"/>
                <a:ea typeface="仿宋_GB2312" pitchFamily="49" charset="-122"/>
              </a:rPr>
              <a:t>J </a:t>
            </a:r>
            <a:r>
              <a:rPr lang="zh-CN" altLang="en-US" sz="2400" dirty="0">
                <a:solidFill>
                  <a:srgbClr val="660066"/>
                </a:solidFill>
                <a:latin typeface="+mn-lt"/>
                <a:ea typeface="仿宋_GB2312" pitchFamily="49" charset="-122"/>
              </a:rPr>
              <a:t>表示主载波调幅发射单边带； </a:t>
            </a:r>
            <a:r>
              <a:rPr lang="en-US" altLang="zh-CN" sz="2400" dirty="0">
                <a:solidFill>
                  <a:srgbClr val="660066"/>
                </a:solidFill>
                <a:latin typeface="+mn-lt"/>
                <a:ea typeface="仿宋_GB2312" pitchFamily="49" charset="-122"/>
              </a:rPr>
              <a:t>“3”</a:t>
            </a:r>
            <a:r>
              <a:rPr lang="zh-CN" altLang="en-US" sz="2400" dirty="0">
                <a:solidFill>
                  <a:srgbClr val="660066"/>
                </a:solidFill>
                <a:latin typeface="+mn-lt"/>
                <a:ea typeface="仿宋_GB2312" pitchFamily="49" charset="-122"/>
              </a:rPr>
              <a:t>、</a:t>
            </a:r>
            <a:r>
              <a:rPr lang="en-US" altLang="zh-CN" sz="2400" dirty="0">
                <a:solidFill>
                  <a:srgbClr val="660066"/>
                </a:solidFill>
                <a:ea typeface="仿宋_GB2312" pitchFamily="49" charset="-122"/>
              </a:rPr>
              <a:t> “ </a:t>
            </a:r>
            <a:r>
              <a:rPr lang="en-US" altLang="zh-CN" sz="2400" dirty="0">
                <a:solidFill>
                  <a:srgbClr val="660066"/>
                </a:solidFill>
                <a:latin typeface="+mn-lt"/>
                <a:ea typeface="仿宋_GB2312" pitchFamily="49" charset="-122"/>
              </a:rPr>
              <a:t>E”</a:t>
            </a:r>
            <a:r>
              <a:rPr lang="zh-CN" altLang="en-US" sz="2400" dirty="0">
                <a:solidFill>
                  <a:srgbClr val="660066"/>
                </a:solidFill>
                <a:latin typeface="+mn-lt"/>
                <a:ea typeface="仿宋_GB2312" pitchFamily="49" charset="-122"/>
              </a:rPr>
              <a:t>的含义同上。</a:t>
            </a:r>
          </a:p>
          <a:p>
            <a:pPr marL="342900" indent="-342900" eaLnBrk="1" hangingPunct="1">
              <a:spcBef>
                <a:spcPct val="20000"/>
              </a:spcBef>
              <a:defRPr/>
            </a:pPr>
            <a:r>
              <a:rPr lang="zh-CN" altLang="en-US" sz="2400" dirty="0">
                <a:solidFill>
                  <a:srgbClr val="660066"/>
                </a:solidFill>
                <a:latin typeface="+mn-lt"/>
                <a:ea typeface="仿宋_GB2312" pitchFamily="49" charset="-122"/>
              </a:rPr>
              <a:t>    这类发射只发送一个边带，而将载波几乎全部抑制掉，带宽等于最高调制频率。根据国际无线电咨询委员会（</a:t>
            </a:r>
            <a:r>
              <a:rPr lang="en-US" altLang="zh-CN" sz="2400" dirty="0">
                <a:solidFill>
                  <a:srgbClr val="660066"/>
                </a:solidFill>
                <a:latin typeface="+mn-lt"/>
                <a:ea typeface="仿宋_GB2312" pitchFamily="49" charset="-122"/>
              </a:rPr>
              <a:t>CCIR</a:t>
            </a:r>
            <a:r>
              <a:rPr lang="zh-CN" altLang="en-US" sz="2400" dirty="0">
                <a:solidFill>
                  <a:srgbClr val="660066"/>
                </a:solidFill>
                <a:latin typeface="+mn-lt"/>
                <a:ea typeface="仿宋_GB2312" pitchFamily="49" charset="-122"/>
              </a:rPr>
              <a:t>）建议，抑制后的载波电平应低于最高调制峰值</a:t>
            </a:r>
            <a:r>
              <a:rPr lang="en-US" altLang="zh-CN" sz="2400" dirty="0">
                <a:solidFill>
                  <a:srgbClr val="660066"/>
                </a:solidFill>
                <a:latin typeface="+mn-lt"/>
                <a:ea typeface="仿宋_GB2312" pitchFamily="49" charset="-122"/>
              </a:rPr>
              <a:t>40dB</a:t>
            </a:r>
            <a:r>
              <a:rPr lang="zh-CN" altLang="en-US" sz="2400" dirty="0">
                <a:solidFill>
                  <a:srgbClr val="660066"/>
                </a:solidFill>
                <a:latin typeface="+mn-lt"/>
                <a:ea typeface="仿宋_GB2312" pitchFamily="49" charset="-122"/>
              </a:rPr>
              <a:t>，即剩余的载波功率小于等于</a:t>
            </a:r>
            <a:r>
              <a:rPr lang="en-US" altLang="zh-CN" sz="2400" dirty="0">
                <a:solidFill>
                  <a:srgbClr val="660066"/>
                </a:solidFill>
                <a:latin typeface="+mn-lt"/>
                <a:ea typeface="仿宋_GB2312" pitchFamily="49" charset="-122"/>
              </a:rPr>
              <a:t>0.01</a:t>
            </a:r>
            <a:r>
              <a:rPr lang="zh-CN" altLang="en-US" sz="2400" dirty="0">
                <a:solidFill>
                  <a:srgbClr val="660066"/>
                </a:solidFill>
                <a:latin typeface="+mn-lt"/>
                <a:ea typeface="仿宋_GB2312" pitchFamily="49" charset="-12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F382A95-85C5-401B-93DB-7F7AC743D4C5}"/>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mc:AlternateContent xmlns:mc="http://schemas.openxmlformats.org/markup-compatibility/2006" xmlns:a14="http://schemas.microsoft.com/office/drawing/2010/main">
        <mc:Choice Requires="a14">
          <p:sp>
            <p:nvSpPr>
              <p:cNvPr id="46083" name="Object 2">
                <a:extLst>
                  <a:ext uri="{FF2B5EF4-FFF2-40B4-BE49-F238E27FC236}">
                    <a16:creationId xmlns:a16="http://schemas.microsoft.com/office/drawing/2014/main" id="{924CDFD5-8B1F-4427-90C1-8434B7C11795}"/>
                  </a:ext>
                </a:extLst>
              </p:cNvPr>
              <p:cNvSpPr txBox="1"/>
              <p:nvPr/>
            </p:nvSpPr>
            <p:spPr bwMode="auto">
              <a:xfrm>
                <a:off x="2916238" y="1989138"/>
                <a:ext cx="1517650" cy="901700"/>
              </a:xfrm>
              <a:prstGeom prst="rect">
                <a:avLst/>
              </a:prstGeom>
              <a:solidFill>
                <a:schemeClr val="bg1"/>
              </a:solid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altLang="zh-CN" b="0" i="1" dirty="0">
                          <a:solidFill>
                            <a:srgbClr val="000000"/>
                          </a:solidFill>
                          <a:ea typeface="仿宋_GB2312" panose="02010609030101010101" pitchFamily="49" charset="-122"/>
                        </a:rPr>
                        <m:t>h</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anose="02010609030101010101" pitchFamily="49" charset="-122"/>
                        </a:rPr>
                        <m:t>j</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nor/>
                            </m:rPr>
                            <a:rPr lang="zh-CN" altLang="en-US" dirty="0">
                              <a:solidFill>
                                <a:srgbClr val="000000"/>
                              </a:solidFill>
                              <a:ea typeface="仿宋_GB2312" panose="02010609030101010101" pitchFamily="49" charset="-122"/>
                              <a:sym typeface="Symbol" panose="05050102010706020507" pitchFamily="18" charset="2"/>
                            </a:rPr>
                            <m:t></m:t>
                          </m:r>
                          <m:r>
                            <m:rPr>
                              <m:nor/>
                            </m:rPr>
                            <a:rPr lang="en-US" altLang="zh-CN" b="0" i="1" dirty="0">
                              <a:solidFill>
                                <a:srgbClr val="000000"/>
                              </a:solidFill>
                              <a:ea typeface="仿宋_GB2312" panose="02010609030101010101" pitchFamily="49" charset="-122"/>
                            </a:rPr>
                            <m:t>t</m:t>
                          </m:r>
                        </m:den>
                      </m:f>
                    </m:oMath>
                  </m:oMathPara>
                </a14:m>
                <a:endParaRPr lang="zh-CN" altLang="en-US" dirty="0"/>
              </a:p>
            </p:txBody>
          </p:sp>
        </mc:Choice>
        <mc:Fallback xmlns="">
          <p:sp>
            <p:nvSpPr>
              <p:cNvPr id="46083" name="Object 2">
                <a:extLst>
                  <a:ext uri="{FF2B5EF4-FFF2-40B4-BE49-F238E27FC236}">
                    <a16:creationId xmlns:a16="http://schemas.microsoft.com/office/drawing/2014/main" id="{924CDFD5-8B1F-4427-90C1-8434B7C11795}"/>
                  </a:ext>
                </a:extLst>
              </p:cNvPr>
              <p:cNvSpPr txBox="1">
                <a:spLocks noRot="1" noChangeAspect="1" noMove="1" noResize="1" noEditPoints="1" noAdjustHandles="1" noChangeArrowheads="1" noChangeShapeType="1" noTextEdit="1"/>
              </p:cNvSpPr>
              <p:nvPr/>
            </p:nvSpPr>
            <p:spPr bwMode="auto">
              <a:xfrm>
                <a:off x="2916238" y="1989138"/>
                <a:ext cx="1517650" cy="90170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4" name="Object 3">
                <a:extLst>
                  <a:ext uri="{FF2B5EF4-FFF2-40B4-BE49-F238E27FC236}">
                    <a16:creationId xmlns:a16="http://schemas.microsoft.com/office/drawing/2014/main" id="{DF244475-2685-4BC9-86D9-93226B4A4942}"/>
                  </a:ext>
                </a:extLst>
              </p:cNvPr>
              <p:cNvSpPr txBox="1"/>
              <p:nvPr/>
            </p:nvSpPr>
            <p:spPr bwMode="auto">
              <a:xfrm>
                <a:off x="1774825" y="3271838"/>
                <a:ext cx="4922838" cy="1060450"/>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altLang="zh-CN" i="1" dirty="0">
                          <a:solidFill>
                            <a:srgbClr val="000000"/>
                          </a:solidFill>
                          <a:ea typeface="仿宋_GB2312" panose="02010609030101010101" pitchFamily="49" charset="-122"/>
                        </a:rPr>
                        <m:t>z</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anose="02010609030101010101" pitchFamily="49" charset="-122"/>
                        </a:rPr>
                        <m:t>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anose="02010609030101010101" pitchFamily="49" charset="-122"/>
                        </a:rPr>
                        <m:t>t</m:t>
                      </m:r>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anose="02010609030101010101" pitchFamily="49" charset="-122"/>
                        </a:rPr>
                        <m:t>j</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nor/>
                            </m:rPr>
                            <a:rPr lang="zh-CN" altLang="en-US" dirty="0">
                              <a:solidFill>
                                <a:srgbClr val="000000"/>
                              </a:solidFill>
                              <a:ea typeface="仿宋_GB2312" panose="02010609030101010101" pitchFamily="49" charset="-122"/>
                              <a:sym typeface="Symbol" panose="05050102010706020507" pitchFamily="18" charset="2"/>
                            </a:rPr>
                            <m:t></m:t>
                          </m:r>
                        </m:den>
                      </m:f>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m:rPr>
                                  <m:nor/>
                                </m:rPr>
                                <a:rPr lang="en-US" altLang="zh-CN" i="1" dirty="0">
                                  <a:solidFill>
                                    <a:srgbClr val="000000"/>
                                  </a:solidFill>
                                  <a:ea typeface="仿宋_GB2312" panose="02010609030101010101" pitchFamily="49" charset="-122"/>
                                  <a:sym typeface="Symbol" panose="05050102010706020507" pitchFamily="18" charset="2"/>
                                </a:rPr>
                                <m:t></m:t>
                              </m:r>
                              <m:r>
                                <a:rPr lang="zh-CN" altLang="en-US" i="1">
                                  <a:solidFill>
                                    <a:srgbClr val="000000"/>
                                  </a:solidFill>
                                  <a:latin typeface="Cambria Math" panose="02040503050406030204" pitchFamily="18" charset="0"/>
                                </a:rPr>
                                <m:t>)</m:t>
                              </m:r>
                            </m:num>
                            <m:den>
                              <m:r>
                                <m:rPr>
                                  <m:nor/>
                                </m:rPr>
                                <a:rPr lang="en-US" altLang="zh-CN" b="0" i="1" dirty="0">
                                  <a:solidFill>
                                    <a:srgbClr val="000000"/>
                                  </a:solidFill>
                                  <a:ea typeface="仿宋_GB2312" panose="02010609030101010101" pitchFamily="49" charset="-122"/>
                                </a:rPr>
                                <m:t>t</m:t>
                              </m:r>
                              <m:r>
                                <a:rPr lang="zh-CN" altLang="en-US" i="1">
                                  <a:solidFill>
                                    <a:srgbClr val="000000"/>
                                  </a:solidFill>
                                  <a:latin typeface="Cambria Math" panose="02040503050406030204" pitchFamily="18" charset="0"/>
                                </a:rPr>
                                <m:t>−</m:t>
                              </m:r>
                              <m:r>
                                <m:rPr>
                                  <m:nor/>
                                </m:rPr>
                                <a:rPr lang="en-US" altLang="zh-CN" i="1" dirty="0">
                                  <a:solidFill>
                                    <a:srgbClr val="000000"/>
                                  </a:solidFill>
                                  <a:ea typeface="仿宋_GB2312" panose="02010609030101010101" pitchFamily="49" charset="-122"/>
                                  <a:sym typeface="Symbol" panose="05050102010706020507" pitchFamily="18" charset="2"/>
                                </a:rPr>
                                <m:t></m:t>
                              </m:r>
                            </m:den>
                          </m:f>
                        </m:e>
                      </m:nary>
                      <m:r>
                        <m:rPr>
                          <m:nor/>
                        </m:rPr>
                        <a:rPr lang="en-US" altLang="zh-CN" b="0" dirty="0">
                          <a:solidFill>
                            <a:srgbClr val="000000"/>
                          </a:solidFill>
                          <a:ea typeface="仿宋_GB2312" panose="02010609030101010101" pitchFamily="49" charset="-122"/>
                        </a:rPr>
                        <m:t>d</m:t>
                      </m:r>
                      <m:r>
                        <m:rPr>
                          <m:nor/>
                        </m:rPr>
                        <a:rPr lang="en-US" altLang="zh-CN" i="1" dirty="0">
                          <a:solidFill>
                            <a:srgbClr val="000000"/>
                          </a:solidFill>
                          <a:ea typeface="仿宋_GB2312" panose="02010609030101010101" pitchFamily="49" charset="-122"/>
                          <a:sym typeface="Symbol" panose="05050102010706020507" pitchFamily="18" charset="2"/>
                        </a:rPr>
                        <m:t></m:t>
                      </m:r>
                    </m:oMath>
                  </m:oMathPara>
                </a14:m>
                <a:endParaRPr lang="zh-CN" altLang="en-US" dirty="0"/>
              </a:p>
            </p:txBody>
          </p:sp>
        </mc:Choice>
        <mc:Fallback xmlns="">
          <p:sp>
            <p:nvSpPr>
              <p:cNvPr id="46084" name="Object 3">
                <a:extLst>
                  <a:ext uri="{FF2B5EF4-FFF2-40B4-BE49-F238E27FC236}">
                    <a16:creationId xmlns:a16="http://schemas.microsoft.com/office/drawing/2014/main" id="{DF244475-2685-4BC9-86D9-93226B4A4942}"/>
                  </a:ext>
                </a:extLst>
              </p:cNvPr>
              <p:cNvSpPr txBox="1">
                <a:spLocks noRot="1" noChangeAspect="1" noMove="1" noResize="1" noEditPoints="1" noAdjustHandles="1" noChangeArrowheads="1" noChangeShapeType="1" noTextEdit="1"/>
              </p:cNvSpPr>
              <p:nvPr/>
            </p:nvSpPr>
            <p:spPr bwMode="auto">
              <a:xfrm>
                <a:off x="1774825" y="3271838"/>
                <a:ext cx="4922838" cy="1060450"/>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46085" name="Group 7">
            <a:extLst>
              <a:ext uri="{FF2B5EF4-FFF2-40B4-BE49-F238E27FC236}">
                <a16:creationId xmlns:a16="http://schemas.microsoft.com/office/drawing/2014/main" id="{5C5A8E0D-CD33-4D49-A28F-6D0C9B10A726}"/>
              </a:ext>
            </a:extLst>
          </p:cNvPr>
          <p:cNvGrpSpPr>
            <a:grpSpLocks/>
          </p:cNvGrpSpPr>
          <p:nvPr/>
        </p:nvGrpSpPr>
        <p:grpSpPr bwMode="auto">
          <a:xfrm>
            <a:off x="611188" y="4652963"/>
            <a:ext cx="8218487" cy="685800"/>
            <a:chOff x="657" y="255"/>
            <a:chExt cx="5177" cy="432"/>
          </a:xfrm>
        </p:grpSpPr>
        <p:sp>
          <p:nvSpPr>
            <p:cNvPr id="10" name="Text Box 9">
              <a:extLst>
                <a:ext uri="{FF2B5EF4-FFF2-40B4-BE49-F238E27FC236}">
                  <a16:creationId xmlns:a16="http://schemas.microsoft.com/office/drawing/2014/main" id="{D738D94E-E0E3-42D8-B283-36D718AF126F}"/>
                </a:ext>
              </a:extLst>
            </p:cNvPr>
            <p:cNvSpPr txBox="1">
              <a:spLocks noChangeArrowheads="1"/>
            </p:cNvSpPr>
            <p:nvPr/>
          </p:nvSpPr>
          <p:spPr bwMode="auto">
            <a:xfrm>
              <a:off x="657" y="255"/>
              <a:ext cx="1316" cy="288"/>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a:solidFill>
                    <a:srgbClr val="000000"/>
                  </a:solidFill>
                  <a:latin typeface="+mn-lt"/>
                  <a:ea typeface="仿宋_GB2312" pitchFamily="49" charset="-122"/>
                </a:rPr>
                <a:t>定义：</a:t>
              </a:r>
            </a:p>
          </p:txBody>
        </p:sp>
        <p:sp>
          <p:nvSpPr>
            <p:cNvPr id="46090" name="Text Box 10">
              <a:extLst>
                <a:ext uri="{FF2B5EF4-FFF2-40B4-BE49-F238E27FC236}">
                  <a16:creationId xmlns:a16="http://schemas.microsoft.com/office/drawing/2014/main" id="{4D3BE471-7693-4256-86D8-7476AE996594}"/>
                </a:ext>
              </a:extLst>
            </p:cNvPr>
            <p:cNvSpPr txBox="1">
              <a:spLocks noChangeArrowheads="1"/>
            </p:cNvSpPr>
            <p:nvPr/>
          </p:nvSpPr>
          <p:spPr bwMode="auto">
            <a:xfrm>
              <a:off x="3838" y="399"/>
              <a:ext cx="1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a:solidFill>
                    <a:srgbClr val="000000"/>
                  </a:solidFill>
                  <a:ea typeface="仿宋_GB2312" panose="02010609030101010101" pitchFamily="49" charset="-122"/>
                </a:rPr>
                <a:t>为</a:t>
              </a:r>
              <a:r>
                <a:rPr lang="en-US" altLang="zh-CN" sz="2400" i="1">
                  <a:solidFill>
                    <a:srgbClr val="000000"/>
                  </a:solidFill>
                  <a:ea typeface="仿宋_GB2312" panose="02010609030101010101" pitchFamily="49" charset="-122"/>
                </a:rPr>
                <a:t>x</a:t>
              </a:r>
              <a:r>
                <a:rPr lang="en-US" altLang="zh-CN" sz="2400">
                  <a:solidFill>
                    <a:srgbClr val="000000"/>
                  </a:solidFill>
                  <a:ea typeface="仿宋_GB2312" panose="02010609030101010101" pitchFamily="49" charset="-122"/>
                </a:rPr>
                <a:t>(</a:t>
              </a:r>
              <a:r>
                <a:rPr lang="en-US" altLang="zh-CN" sz="2400" i="1">
                  <a:solidFill>
                    <a:srgbClr val="000000"/>
                  </a:solidFill>
                  <a:ea typeface="仿宋_GB2312" panose="02010609030101010101" pitchFamily="49" charset="-122"/>
                </a:rPr>
                <a:t>t</a:t>
              </a:r>
              <a:r>
                <a:rPr lang="en-US" altLang="zh-CN" sz="2400">
                  <a:solidFill>
                    <a:srgbClr val="000000"/>
                  </a:solidFill>
                  <a:ea typeface="仿宋_GB2312" panose="02010609030101010101" pitchFamily="49" charset="-122"/>
                </a:rPr>
                <a:t>)</a:t>
              </a:r>
              <a:r>
                <a:rPr lang="zh-CN" altLang="en-US" sz="2400">
                  <a:solidFill>
                    <a:srgbClr val="000000"/>
                  </a:solidFill>
                  <a:ea typeface="仿宋_GB2312" panose="02010609030101010101" pitchFamily="49" charset="-122"/>
                </a:rPr>
                <a:t>的</a:t>
              </a:r>
              <a:r>
                <a:rPr lang="en-US" altLang="zh-CN" sz="2400">
                  <a:solidFill>
                    <a:srgbClr val="000000"/>
                  </a:solidFill>
                  <a:ea typeface="仿宋_GB2312" panose="02010609030101010101" pitchFamily="49" charset="-122"/>
                </a:rPr>
                <a:t>Hilbert</a:t>
              </a:r>
              <a:r>
                <a:rPr lang="zh-CN" altLang="en-US" sz="2400">
                  <a:solidFill>
                    <a:srgbClr val="000000"/>
                  </a:solidFill>
                  <a:ea typeface="仿宋_GB2312" panose="02010609030101010101" pitchFamily="49" charset="-122"/>
                </a:rPr>
                <a:t>变换，</a:t>
              </a:r>
            </a:p>
          </p:txBody>
        </p:sp>
      </p:grpSp>
      <p:sp>
        <p:nvSpPr>
          <p:cNvPr id="46086" name="Rectangle 3">
            <a:extLst>
              <a:ext uri="{FF2B5EF4-FFF2-40B4-BE49-F238E27FC236}">
                <a16:creationId xmlns:a16="http://schemas.microsoft.com/office/drawing/2014/main" id="{788F3EC8-AD78-4F88-9BC8-304410899555}"/>
              </a:ext>
            </a:extLst>
          </p:cNvPr>
          <p:cNvSpPr>
            <a:spLocks noGrp="1" noChangeArrowheads="1"/>
          </p:cNvSpPr>
          <p:nvPr/>
        </p:nvSpPr>
        <p:spPr bwMode="auto">
          <a:xfrm>
            <a:off x="611188" y="692150"/>
            <a:ext cx="82184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dirty="0">
                <a:solidFill>
                  <a:srgbClr val="000000"/>
                </a:solidFill>
                <a:ea typeface="仿宋_GB2312" panose="02010609030101010101" pitchFamily="49" charset="-122"/>
              </a:rPr>
              <a:t>则</a:t>
            </a:r>
            <a:r>
              <a:rPr lang="en-US" altLang="zh-CN" sz="2400" i="1" dirty="0">
                <a:solidFill>
                  <a:srgbClr val="000000"/>
                </a:solidFill>
                <a:ea typeface="仿宋_GB2312" panose="02010609030101010101" pitchFamily="49" charset="-122"/>
              </a:rPr>
              <a:t>I</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f</a:t>
            </a:r>
            <a:r>
              <a:rPr lang="en-US" altLang="zh-CN" sz="2400" dirty="0">
                <a:solidFill>
                  <a:srgbClr val="000000"/>
                </a:solidFill>
                <a:ea typeface="仿宋_GB2312" panose="02010609030101010101" pitchFamily="49" charset="-122"/>
              </a:rPr>
              <a:t>)</a:t>
            </a:r>
            <a:r>
              <a:rPr lang="en-US" altLang="zh-CN" sz="2400" b="0" dirty="0">
                <a:solidFill>
                  <a:srgbClr val="000000"/>
                </a:solidFill>
                <a:ea typeface="仿宋_GB2312" panose="02010609030101010101" pitchFamily="49" charset="-122"/>
              </a:rPr>
              <a:t> </a:t>
            </a:r>
            <a:r>
              <a:rPr lang="zh-CN" altLang="en-US" sz="2400" dirty="0">
                <a:solidFill>
                  <a:srgbClr val="000000"/>
                </a:solidFill>
                <a:ea typeface="仿宋_GB2312" panose="02010609030101010101" pitchFamily="49" charset="-122"/>
              </a:rPr>
              <a:t>可写为：</a:t>
            </a:r>
            <a:r>
              <a:rPr lang="en-US" altLang="zh-CN" sz="2400" i="1" dirty="0">
                <a:solidFill>
                  <a:srgbClr val="000000"/>
                </a:solidFill>
                <a:ea typeface="仿宋_GB2312" panose="02010609030101010101" pitchFamily="49" charset="-122"/>
              </a:rPr>
              <a:t>I</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f</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x</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f</a:t>
            </a:r>
            <a:r>
              <a:rPr lang="en-US" altLang="zh-CN" sz="2400" dirty="0">
                <a:solidFill>
                  <a:srgbClr val="000000"/>
                </a:solidFill>
                <a:ea typeface="仿宋_GB2312" panose="02010609030101010101" pitchFamily="49" charset="-122"/>
              </a:rPr>
              <a:t>)•[1+</a:t>
            </a:r>
            <a:r>
              <a:rPr lang="en-US" altLang="zh-CN" sz="2400" i="1" dirty="0">
                <a:solidFill>
                  <a:srgbClr val="000000"/>
                </a:solidFill>
                <a:ea typeface="仿宋_GB2312" panose="02010609030101010101" pitchFamily="49" charset="-122"/>
              </a:rPr>
              <a:t>H</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f</a:t>
            </a:r>
            <a:r>
              <a:rPr lang="en-US" altLang="zh-CN" sz="2400" dirty="0">
                <a:solidFill>
                  <a:srgbClr val="000000"/>
                </a:solidFill>
                <a:ea typeface="仿宋_GB2312" panose="02010609030101010101" pitchFamily="49" charset="-122"/>
              </a:rPr>
              <a:t>)]</a:t>
            </a:r>
          </a:p>
          <a:p>
            <a:pPr eaLnBrk="1" hangingPunct="1">
              <a:buFontTx/>
              <a:buNone/>
            </a:pPr>
            <a:r>
              <a:rPr lang="zh-CN" altLang="en-US" sz="2400" dirty="0">
                <a:solidFill>
                  <a:srgbClr val="000000"/>
                </a:solidFill>
                <a:ea typeface="仿宋_GB2312" panose="02010609030101010101" pitchFamily="49" charset="-122"/>
              </a:rPr>
              <a:t>设</a:t>
            </a:r>
            <a:r>
              <a:rPr lang="en-US" altLang="zh-CN" sz="2400" i="1" dirty="0">
                <a:solidFill>
                  <a:srgbClr val="000000"/>
                </a:solidFill>
                <a:ea typeface="仿宋_GB2312" panose="02010609030101010101" pitchFamily="49" charset="-122"/>
              </a:rPr>
              <a:t>H</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f</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对应的冲激函数为</a:t>
            </a:r>
            <a:r>
              <a:rPr lang="en-US" altLang="zh-CN" sz="2400" i="1" dirty="0">
                <a:solidFill>
                  <a:srgbClr val="000000"/>
                </a:solidFill>
                <a:ea typeface="仿宋_GB2312" panose="02010609030101010101" pitchFamily="49" charset="-122"/>
              </a:rPr>
              <a:t>h</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p>
          <a:p>
            <a:pPr eaLnBrk="1" hangingPunct="1">
              <a:buFontTx/>
              <a:buNone/>
            </a:pPr>
            <a:r>
              <a:rPr lang="zh-CN" altLang="en-US" sz="2400" dirty="0">
                <a:solidFill>
                  <a:srgbClr val="000000"/>
                </a:solidFill>
                <a:ea typeface="仿宋_GB2312" panose="02010609030101010101" pitchFamily="49" charset="-122"/>
              </a:rPr>
              <a:t>则</a:t>
            </a:r>
            <a:r>
              <a:rPr lang="en-US" altLang="zh-CN" sz="2400" dirty="0">
                <a:solidFill>
                  <a:srgbClr val="000000"/>
                </a:solidFill>
                <a:ea typeface="仿宋_GB2312" panose="02010609030101010101" pitchFamily="49" charset="-122"/>
              </a:rPr>
              <a:t>:  </a:t>
            </a:r>
            <a:r>
              <a:rPr lang="en-US" altLang="zh-CN" sz="2400" i="1" dirty="0">
                <a:solidFill>
                  <a:srgbClr val="000000"/>
                </a:solidFill>
                <a:ea typeface="仿宋_GB2312" panose="02010609030101010101" pitchFamily="49" charset="-122"/>
              </a:rPr>
              <a:t>z</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x</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x</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h</a:t>
            </a:r>
            <a:r>
              <a:rPr lang="en-US" altLang="zh-CN" sz="2400" dirty="0">
                <a:solidFill>
                  <a:srgbClr val="000000"/>
                </a:solidFill>
                <a:ea typeface="仿宋_GB2312" panose="02010609030101010101" pitchFamily="49" charset="-122"/>
              </a:rPr>
              <a:t>(t)         (*</a:t>
            </a:r>
            <a:r>
              <a:rPr lang="zh-CN" altLang="en-US" sz="2400" dirty="0">
                <a:solidFill>
                  <a:srgbClr val="000000"/>
                </a:solidFill>
                <a:ea typeface="仿宋_GB2312" panose="02010609030101010101" pitchFamily="49" charset="-122"/>
              </a:rPr>
              <a:t>为卷积</a:t>
            </a:r>
            <a:r>
              <a:rPr lang="en-US" altLang="zh-CN" sz="2400" dirty="0">
                <a:solidFill>
                  <a:srgbClr val="000000"/>
                </a:solidFill>
                <a:ea typeface="仿宋_GB2312" panose="02010609030101010101" pitchFamily="49" charset="-122"/>
              </a:rPr>
              <a:t>)</a:t>
            </a:r>
          </a:p>
          <a:p>
            <a:pPr eaLnBrk="1" hangingPunct="1">
              <a:buFontTx/>
              <a:buNone/>
            </a:pPr>
            <a:r>
              <a:rPr lang="zh-CN" altLang="en-US" sz="2400" dirty="0">
                <a:solidFill>
                  <a:srgbClr val="000000"/>
                </a:solidFill>
                <a:ea typeface="仿宋_GB2312" panose="02010609030101010101" pitchFamily="49" charset="-122"/>
              </a:rPr>
              <a:t>而</a:t>
            </a:r>
            <a:r>
              <a:rPr lang="en-US" altLang="zh-CN" sz="2400" i="1" dirty="0">
                <a:solidFill>
                  <a:srgbClr val="000000"/>
                </a:solidFill>
                <a:ea typeface="仿宋_GB2312" panose="02010609030101010101" pitchFamily="49" charset="-122"/>
              </a:rPr>
              <a:t>h</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可求得：</a:t>
            </a:r>
          </a:p>
        </p:txBody>
      </p:sp>
      <p:sp>
        <p:nvSpPr>
          <p:cNvPr id="46087" name="Rectangle 3">
            <a:extLst>
              <a:ext uri="{FF2B5EF4-FFF2-40B4-BE49-F238E27FC236}">
                <a16:creationId xmlns:a16="http://schemas.microsoft.com/office/drawing/2014/main" id="{C1E00D50-4919-4A28-B883-49FBD483145C}"/>
              </a:ext>
            </a:extLst>
          </p:cNvPr>
          <p:cNvSpPr>
            <a:spLocks noGrp="1" noChangeArrowheads="1"/>
          </p:cNvSpPr>
          <p:nvPr/>
        </p:nvSpPr>
        <p:spPr bwMode="auto">
          <a:xfrm>
            <a:off x="250825" y="2924175"/>
            <a:ext cx="22336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i="1">
                <a:solidFill>
                  <a:srgbClr val="000000"/>
                </a:solidFill>
                <a:ea typeface="仿宋_GB2312" panose="02010609030101010101" pitchFamily="49" charset="-122"/>
              </a:rPr>
              <a:t>z</a:t>
            </a:r>
            <a:r>
              <a:rPr lang="en-US" altLang="zh-CN" sz="2400">
                <a:solidFill>
                  <a:srgbClr val="000000"/>
                </a:solidFill>
                <a:ea typeface="仿宋_GB2312" panose="02010609030101010101" pitchFamily="49" charset="-122"/>
              </a:rPr>
              <a:t>(</a:t>
            </a:r>
            <a:r>
              <a:rPr lang="en-US" altLang="zh-CN" sz="2400" i="1">
                <a:solidFill>
                  <a:srgbClr val="000000"/>
                </a:solidFill>
                <a:ea typeface="仿宋_GB2312" panose="02010609030101010101" pitchFamily="49" charset="-122"/>
              </a:rPr>
              <a:t>t</a:t>
            </a:r>
            <a:r>
              <a:rPr lang="en-US" altLang="zh-CN" sz="2400">
                <a:solidFill>
                  <a:srgbClr val="000000"/>
                </a:solidFill>
                <a:ea typeface="仿宋_GB2312" panose="02010609030101010101" pitchFamily="49" charset="-122"/>
              </a:rPr>
              <a:t>)</a:t>
            </a:r>
            <a:r>
              <a:rPr lang="zh-CN" altLang="en-US" sz="2400">
                <a:solidFill>
                  <a:srgbClr val="000000"/>
                </a:solidFill>
                <a:ea typeface="仿宋_GB2312" panose="02010609030101010101" pitchFamily="49" charset="-122"/>
              </a:rPr>
              <a:t>重写为：</a:t>
            </a:r>
          </a:p>
        </p:txBody>
      </p:sp>
      <mc:AlternateContent xmlns:mc="http://schemas.openxmlformats.org/markup-compatibility/2006" xmlns:a14="http://schemas.microsoft.com/office/drawing/2010/main">
        <mc:Choice Requires="a14">
          <p:sp>
            <p:nvSpPr>
              <p:cNvPr id="46088" name="Object 3">
                <a:extLst>
                  <a:ext uri="{FF2B5EF4-FFF2-40B4-BE49-F238E27FC236}">
                    <a16:creationId xmlns:a16="http://schemas.microsoft.com/office/drawing/2014/main" id="{FFBA3F7F-0167-4FBC-AA0F-9E9D058B94B1}"/>
                  </a:ext>
                </a:extLst>
              </p:cNvPr>
              <p:cNvSpPr txBox="1"/>
              <p:nvPr/>
            </p:nvSpPr>
            <p:spPr bwMode="auto">
              <a:xfrm>
                <a:off x="1547664" y="4579938"/>
                <a:ext cx="4064000" cy="1060450"/>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altLang="zh-CN" b="0" i="1" dirty="0">
                          <a:solidFill>
                            <a:srgbClr val="000000"/>
                          </a:solidFill>
                          <a:ea typeface="仿宋_GB2312" panose="02010609030101010101" pitchFamily="49" charset="-122"/>
                        </a:rPr>
                        <m:t>H</m:t>
                      </m:r>
                      <m:d>
                        <m:dPr>
                          <m:begChr m:val="["/>
                          <m:endChr m:val="]"/>
                          <m:ctrlPr>
                            <a:rPr lang="zh-CN" altLang="en-US" i="1">
                              <a:solidFill>
                                <a:srgbClr val="000000"/>
                              </a:solidFill>
                              <a:latin typeface="Cambria Math" panose="02040503050406030204" pitchFamily="18" charset="0"/>
                            </a:rPr>
                          </m:ctrlPr>
                        </m:dPr>
                        <m:e>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nor/>
                            </m:rPr>
                            <a:rPr lang="zh-CN" altLang="en-US" dirty="0">
                              <a:solidFill>
                                <a:srgbClr val="000000"/>
                              </a:solidFill>
                              <a:ea typeface="仿宋_GB2312" panose="02010609030101010101" pitchFamily="49" charset="-122"/>
                              <a:sym typeface="Symbol" panose="05050102010706020507" pitchFamily="18" charset="2"/>
                            </a:rPr>
                            <m:t></m:t>
                          </m:r>
                        </m:den>
                      </m:f>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sup>
                        <m:e>
                          <m:f>
                            <m:fPr>
                              <m:ctrlPr>
                                <a:rPr lang="zh-CN" altLang="en-US" i="1">
                                  <a:solidFill>
                                    <a:srgbClr val="000000"/>
                                  </a:solidFill>
                                  <a:latin typeface="Cambria Math" panose="02040503050406030204" pitchFamily="18" charset="0"/>
                                </a:rPr>
                              </m:ctrlPr>
                            </m:fPr>
                            <m:num>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i="1" dirty="0">
                                  <a:solidFill>
                                    <a:srgbClr val="000000"/>
                                  </a:solidFill>
                                  <a:ea typeface="仿宋_GB2312" panose="02010609030101010101" pitchFamily="49" charset="-122"/>
                                  <a:sym typeface="Symbol" panose="05050102010706020507" pitchFamily="18" charset="2"/>
                                </a:rPr>
                                <m:t></m:t>
                              </m:r>
                              <m:r>
                                <m:rPr>
                                  <m:nor/>
                                </m:rPr>
                                <a:rPr lang="en-US" altLang="zh-CN" b="0" dirty="0">
                                  <a:solidFill>
                                    <a:srgbClr val="000000"/>
                                  </a:solidFill>
                                  <a:ea typeface="仿宋_GB2312" panose="02010609030101010101" pitchFamily="49" charset="-122"/>
                                </a:rPr>
                                <m:t>)</m:t>
                              </m:r>
                            </m:num>
                            <m:den>
                              <m:r>
                                <m:rPr>
                                  <m:nor/>
                                </m:rPr>
                                <a:rPr lang="en-US" altLang="zh-CN" b="0" i="1" dirty="0">
                                  <a:solidFill>
                                    <a:srgbClr val="000000"/>
                                  </a:solidFill>
                                  <a:ea typeface="仿宋_GB2312" panose="02010609030101010101" pitchFamily="49" charset="-122"/>
                                </a:rPr>
                                <m:t>t</m:t>
                              </m:r>
                              <m:r>
                                <a:rPr lang="zh-CN" altLang="en-US" i="1">
                                  <a:solidFill>
                                    <a:srgbClr val="000000"/>
                                  </a:solidFill>
                                  <a:latin typeface="Cambria Math" panose="02040503050406030204" pitchFamily="18" charset="0"/>
                                </a:rPr>
                                <m:t>−</m:t>
                              </m:r>
                              <m:r>
                                <m:rPr>
                                  <m:nor/>
                                </m:rPr>
                                <a:rPr lang="en-US" altLang="zh-CN" i="1" dirty="0">
                                  <a:solidFill>
                                    <a:srgbClr val="000000"/>
                                  </a:solidFill>
                                  <a:ea typeface="仿宋_GB2312" panose="02010609030101010101" pitchFamily="49" charset="-122"/>
                                  <a:sym typeface="Symbol" panose="05050102010706020507" pitchFamily="18" charset="2"/>
                                </a:rPr>
                                <m:t></m:t>
                              </m:r>
                            </m:den>
                          </m:f>
                        </m:e>
                      </m:nary>
                      <m:r>
                        <m:rPr>
                          <m:nor/>
                        </m:rPr>
                        <a:rPr lang="en-US" altLang="zh-CN" b="0" dirty="0">
                          <a:solidFill>
                            <a:srgbClr val="000000"/>
                          </a:solidFill>
                          <a:ea typeface="仿宋_GB2312" panose="02010609030101010101" pitchFamily="49" charset="-122"/>
                        </a:rPr>
                        <m:t>d</m:t>
                      </m:r>
                      <m:r>
                        <m:rPr>
                          <m:nor/>
                        </m:rPr>
                        <a:rPr lang="en-US" altLang="zh-CN" i="1" dirty="0">
                          <a:solidFill>
                            <a:srgbClr val="000000"/>
                          </a:solidFill>
                          <a:ea typeface="仿宋_GB2312" panose="02010609030101010101" pitchFamily="49" charset="-122"/>
                          <a:sym typeface="Symbol" panose="05050102010706020507" pitchFamily="18" charset="2"/>
                        </a:rPr>
                        <m:t></m:t>
                      </m:r>
                    </m:oMath>
                  </m:oMathPara>
                </a14:m>
                <a:endParaRPr lang="zh-CN" altLang="en-US" dirty="0">
                  <a:latin typeface="Yu Mincho" panose="02020400000000000000" pitchFamily="18" charset="-128"/>
                  <a:ea typeface="Yu Mincho" panose="02020400000000000000" pitchFamily="18" charset="-128"/>
                </a:endParaRPr>
              </a:p>
            </p:txBody>
          </p:sp>
        </mc:Choice>
        <mc:Fallback xmlns="">
          <p:sp>
            <p:nvSpPr>
              <p:cNvPr id="46088" name="Object 3">
                <a:extLst>
                  <a:ext uri="{FF2B5EF4-FFF2-40B4-BE49-F238E27FC236}">
                    <a16:creationId xmlns:a16="http://schemas.microsoft.com/office/drawing/2014/main" id="{FFBA3F7F-0167-4FBC-AA0F-9E9D058B94B1}"/>
                  </a:ext>
                </a:extLst>
              </p:cNvPr>
              <p:cNvSpPr txBox="1">
                <a:spLocks noRot="1" noChangeAspect="1" noMove="1" noResize="1" noEditPoints="1" noAdjustHandles="1" noChangeArrowheads="1" noChangeShapeType="1" noTextEdit="1"/>
              </p:cNvSpPr>
              <p:nvPr/>
            </p:nvSpPr>
            <p:spPr bwMode="auto">
              <a:xfrm>
                <a:off x="1547664" y="4579938"/>
                <a:ext cx="4064000" cy="1060450"/>
              </a:xfrm>
              <a:prstGeom prst="rect">
                <a:avLst/>
              </a:prstGeom>
              <a:blipFill>
                <a:blip r:embed="rId4"/>
                <a:stretch>
                  <a:fillRect/>
                </a:stretch>
              </a:blipFill>
              <a:ln>
                <a:noFill/>
              </a:ln>
              <a:effectLst/>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AEE567C-2372-4C91-87C3-AB37D629652C}"/>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11269" name="Rectangle 2">
            <a:extLst>
              <a:ext uri="{FF2B5EF4-FFF2-40B4-BE49-F238E27FC236}">
                <a16:creationId xmlns:a16="http://schemas.microsoft.com/office/drawing/2014/main" id="{44F6353C-FD44-456C-9E63-F15D21E89B3A}"/>
              </a:ext>
            </a:extLst>
          </p:cNvPr>
          <p:cNvSpPr txBox="1">
            <a:spLocks noChangeArrowheads="1"/>
          </p:cNvSpPr>
          <p:nvPr/>
        </p:nvSpPr>
        <p:spPr bwMode="auto">
          <a:xfrm>
            <a:off x="250825" y="542925"/>
            <a:ext cx="8643938" cy="2454275"/>
          </a:xfrm>
          <a:prstGeom prst="rect">
            <a:avLst/>
          </a:prstGeom>
          <a:noFill/>
          <a:ln w="9525">
            <a:noFill/>
            <a:miter lim="800000"/>
            <a:headEnd/>
            <a:tailEnd/>
          </a:ln>
        </p:spPr>
        <p:txBody>
          <a:bodyPr/>
          <a:lstStyle/>
          <a:p>
            <a:pPr marL="342900" indent="-342900">
              <a:spcBef>
                <a:spcPct val="20000"/>
              </a:spcBef>
              <a:defRPr/>
            </a:pPr>
            <a:r>
              <a:rPr lang="zh-CN" altLang="en-US" sz="2400" dirty="0">
                <a:solidFill>
                  <a:srgbClr val="000000"/>
                </a:solidFill>
                <a:ea typeface="仿宋_GB2312" pitchFamily="49" charset="-122"/>
              </a:rPr>
              <a:t>则有：</a:t>
            </a:r>
            <a:r>
              <a:rPr lang="en-US" altLang="zh-CN" sz="2400" i="1" dirty="0">
                <a:solidFill>
                  <a:srgbClr val="000000"/>
                </a:solidFill>
                <a:ea typeface="仿宋_GB2312" pitchFamily="49" charset="-122"/>
              </a:rPr>
              <a:t>z</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en-US" altLang="zh-CN" sz="2400" dirty="0" err="1">
                <a:solidFill>
                  <a:srgbClr val="000000"/>
                </a:solidFill>
                <a:ea typeface="仿宋_GB2312" pitchFamily="49" charset="-122"/>
              </a:rPr>
              <a:t>jH</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p>
          <a:p>
            <a:pPr marL="809625" indent="-809625">
              <a:spcBef>
                <a:spcPct val="20000"/>
              </a:spcBef>
              <a:defRPr/>
            </a:pPr>
            <a:r>
              <a:rPr lang="zh-CN" altLang="en-US" sz="2400" dirty="0">
                <a:solidFill>
                  <a:srgbClr val="000000"/>
                </a:solidFill>
                <a:ea typeface="仿宋_GB2312" pitchFamily="49" charset="-122"/>
              </a:rPr>
              <a:t>结论：一个实信号</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的正频率分量所对应的信号</a:t>
            </a:r>
            <a:r>
              <a:rPr lang="en-US" altLang="zh-CN" sz="2400" i="1" dirty="0">
                <a:solidFill>
                  <a:srgbClr val="000000"/>
                </a:solidFill>
                <a:ea typeface="仿宋_GB2312" pitchFamily="49" charset="-122"/>
              </a:rPr>
              <a:t>z</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是一个复信号，其实部为原信号</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，而其虚部为原信号的</a:t>
            </a:r>
            <a:r>
              <a:rPr lang="en-US" altLang="zh-CN" sz="2400" dirty="0">
                <a:solidFill>
                  <a:srgbClr val="000000"/>
                </a:solidFill>
                <a:ea typeface="仿宋_GB2312" pitchFamily="49" charset="-122"/>
              </a:rPr>
              <a:t>Hilbert</a:t>
            </a:r>
            <a:r>
              <a:rPr lang="zh-CN" altLang="en-US" sz="2400" dirty="0">
                <a:solidFill>
                  <a:srgbClr val="000000"/>
                </a:solidFill>
                <a:ea typeface="仿宋_GB2312" pitchFamily="49" charset="-122"/>
              </a:rPr>
              <a:t>变换。</a:t>
            </a:r>
            <a:r>
              <a:rPr lang="en-US" altLang="zh-CN" sz="2400" i="1" dirty="0">
                <a:solidFill>
                  <a:srgbClr val="000000"/>
                </a:solidFill>
                <a:ea typeface="仿宋_GB2312" pitchFamily="49" charset="-122"/>
              </a:rPr>
              <a:t>z</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称为实信号</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的解析表示。</a:t>
            </a:r>
          </a:p>
          <a:p>
            <a:pPr marL="342900" indent="-342900">
              <a:spcBef>
                <a:spcPct val="20000"/>
              </a:spcBef>
              <a:defRPr/>
            </a:pPr>
            <a:r>
              <a:rPr lang="zh-CN" altLang="en-US" sz="2400" dirty="0">
                <a:solidFill>
                  <a:srgbClr val="000000"/>
                </a:solidFill>
                <a:ea typeface="仿宋_GB2312" pitchFamily="49" charset="-122"/>
              </a:rPr>
              <a:t>      同时，把</a:t>
            </a:r>
            <a:r>
              <a:rPr lang="en-US" altLang="zh-CN" sz="2400" i="1" dirty="0">
                <a:solidFill>
                  <a:srgbClr val="000000"/>
                </a:solidFill>
                <a:ea typeface="仿宋_GB2312" pitchFamily="49" charset="-122"/>
              </a:rPr>
              <a:t>z</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实部称为</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的同相分量，把</a:t>
            </a:r>
            <a:r>
              <a:rPr lang="en-US" altLang="zh-CN" sz="2400" i="1" dirty="0">
                <a:solidFill>
                  <a:srgbClr val="000000"/>
                </a:solidFill>
                <a:ea typeface="仿宋_GB2312" pitchFamily="49" charset="-122"/>
              </a:rPr>
              <a:t>z</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虚部称为</a:t>
            </a:r>
            <a:r>
              <a:rPr lang="en-US" altLang="zh-CN" sz="2400" i="1" dirty="0">
                <a:solidFill>
                  <a:srgbClr val="000000"/>
                </a:solidFill>
                <a:ea typeface="仿宋_GB2312" pitchFamily="49" charset="-122"/>
              </a:rPr>
              <a:t>x</a:t>
            </a:r>
            <a:r>
              <a:rPr lang="en-US" altLang="zh-CN" sz="2400" dirty="0">
                <a:solidFill>
                  <a:srgbClr val="000000"/>
                </a:solidFill>
                <a:ea typeface="仿宋_GB2312" pitchFamily="49" charset="-122"/>
              </a:rPr>
              <a:t>(</a:t>
            </a:r>
            <a:r>
              <a:rPr lang="en-US" altLang="zh-CN" sz="2400" i="1" dirty="0">
                <a:solidFill>
                  <a:srgbClr val="000000"/>
                </a:solidFill>
                <a:ea typeface="仿宋_GB2312" pitchFamily="49" charset="-122"/>
              </a:rPr>
              <a:t>t</a:t>
            </a:r>
            <a:r>
              <a:rPr lang="en-US" altLang="zh-CN" sz="2400" dirty="0">
                <a:solidFill>
                  <a:srgbClr val="000000"/>
                </a:solidFill>
                <a:ea typeface="仿宋_GB2312" pitchFamily="49" charset="-122"/>
              </a:rPr>
              <a:t>)</a:t>
            </a:r>
            <a:r>
              <a:rPr lang="zh-CN" altLang="en-US" sz="2400" dirty="0">
                <a:solidFill>
                  <a:srgbClr val="000000"/>
                </a:solidFill>
                <a:ea typeface="仿宋_GB2312" pitchFamily="49" charset="-122"/>
              </a:rPr>
              <a:t>的正交分量。</a:t>
            </a:r>
          </a:p>
        </p:txBody>
      </p:sp>
      <p:sp>
        <p:nvSpPr>
          <p:cNvPr id="47108" name="Text Box 3">
            <a:extLst>
              <a:ext uri="{FF2B5EF4-FFF2-40B4-BE49-F238E27FC236}">
                <a16:creationId xmlns:a16="http://schemas.microsoft.com/office/drawing/2014/main" id="{1EB69281-192F-4F47-A62A-F9BB1248B0F7}"/>
              </a:ext>
            </a:extLst>
          </p:cNvPr>
          <p:cNvSpPr txBox="1">
            <a:spLocks noChangeArrowheads="1"/>
          </p:cNvSpPr>
          <p:nvPr/>
        </p:nvSpPr>
        <p:spPr bwMode="auto">
          <a:xfrm>
            <a:off x="0" y="2928938"/>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00"/>
                </a:solidFill>
                <a:ea typeface="仿宋_GB2312" panose="02010609030101010101" pitchFamily="49" charset="-122"/>
              </a:rPr>
              <a:t>（略</a:t>
            </a:r>
            <a:r>
              <a:rPr lang="en-US" altLang="zh-CN" sz="2400" i="1" dirty="0">
                <a:solidFill>
                  <a:srgbClr val="000000"/>
                </a:solidFill>
                <a:ea typeface="仿宋_GB2312" panose="02010609030101010101" pitchFamily="49" charset="-122"/>
              </a:rPr>
              <a:t>x</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和</a:t>
            </a:r>
            <a:r>
              <a:rPr lang="en-US" altLang="zh-CN" sz="2400" dirty="0">
                <a:solidFill>
                  <a:srgbClr val="000000"/>
                </a:solidFill>
                <a:ea typeface="仿宋_GB2312" panose="02010609030101010101" pitchFamily="49" charset="-122"/>
              </a:rPr>
              <a:t>H[</a:t>
            </a:r>
            <a:r>
              <a:rPr lang="en-US" altLang="zh-CN" sz="2400" i="1" dirty="0">
                <a:solidFill>
                  <a:srgbClr val="000000"/>
                </a:solidFill>
                <a:ea typeface="仿宋_GB2312" panose="02010609030101010101" pitchFamily="49" charset="-122"/>
              </a:rPr>
              <a:t>x</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是正交的证明）那么为什么要取一个实信号的正交分解，即为什么要用一个复解析信号</a:t>
            </a:r>
            <a:r>
              <a:rPr lang="en-US" altLang="zh-CN" sz="2400" i="1" dirty="0">
                <a:solidFill>
                  <a:srgbClr val="000000"/>
                </a:solidFill>
                <a:ea typeface="仿宋_GB2312" panose="02010609030101010101" pitchFamily="49" charset="-122"/>
              </a:rPr>
              <a:t>z</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来表示一个实信号呢？</a:t>
            </a:r>
          </a:p>
          <a:p>
            <a:pPr eaLnBrk="1" hangingPunct="1">
              <a:spcBef>
                <a:spcPct val="0"/>
              </a:spcBef>
              <a:buFontTx/>
              <a:buNone/>
            </a:pPr>
            <a:r>
              <a:rPr lang="zh-CN" altLang="en-US" sz="2400" dirty="0">
                <a:solidFill>
                  <a:srgbClr val="000000"/>
                </a:solidFill>
                <a:ea typeface="仿宋_GB2312" panose="02010609030101010101" pitchFamily="49" charset="-122"/>
              </a:rPr>
              <a:t>    我们知道一个复信号</a:t>
            </a:r>
            <a:r>
              <a:rPr lang="en-US" altLang="zh-CN" sz="2400" i="1" dirty="0">
                <a:solidFill>
                  <a:srgbClr val="000000"/>
                </a:solidFill>
                <a:ea typeface="仿宋_GB2312" panose="02010609030101010101" pitchFamily="49" charset="-122"/>
              </a:rPr>
              <a:t>z</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可用极坐标表示为：</a:t>
            </a:r>
          </a:p>
        </p:txBody>
      </p:sp>
      <p:sp>
        <p:nvSpPr>
          <p:cNvPr id="47109" name="Rectangle 5">
            <a:extLst>
              <a:ext uri="{FF2B5EF4-FFF2-40B4-BE49-F238E27FC236}">
                <a16:creationId xmlns:a16="http://schemas.microsoft.com/office/drawing/2014/main" id="{E4AE1D4D-967C-49A7-8AA2-7F42A032741D}"/>
              </a:ext>
            </a:extLst>
          </p:cNvPr>
          <p:cNvSpPr>
            <a:spLocks noGrp="1" noChangeArrowheads="1"/>
          </p:cNvSpPr>
          <p:nvPr/>
        </p:nvSpPr>
        <p:spPr bwMode="auto">
          <a:xfrm>
            <a:off x="250825" y="4941888"/>
            <a:ext cx="32670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i="1" dirty="0">
                <a:solidFill>
                  <a:srgbClr val="000000"/>
                </a:solidFill>
                <a:ea typeface="仿宋_GB2312" panose="02010609030101010101" pitchFamily="49" charset="-122"/>
              </a:rPr>
              <a:t>a</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是</a:t>
            </a:r>
            <a:r>
              <a:rPr lang="en-US" altLang="zh-CN" sz="2400" i="1" dirty="0">
                <a:solidFill>
                  <a:srgbClr val="000000"/>
                </a:solidFill>
                <a:ea typeface="仿宋_GB2312" panose="02010609030101010101" pitchFamily="49" charset="-122"/>
              </a:rPr>
              <a:t>z</a:t>
            </a:r>
            <a:r>
              <a:rPr lang="en-US" altLang="zh-CN" sz="2400" dirty="0">
                <a:solidFill>
                  <a:srgbClr val="000000"/>
                </a:solidFill>
                <a:ea typeface="仿宋_GB2312" panose="02010609030101010101" pitchFamily="49" charset="-122"/>
              </a:rPr>
              <a:t>(</a:t>
            </a:r>
            <a:r>
              <a:rPr lang="en-US" altLang="zh-CN" sz="2400" i="1" dirty="0">
                <a:solidFill>
                  <a:srgbClr val="000000"/>
                </a:solidFill>
                <a:ea typeface="仿宋_GB2312" panose="02010609030101010101" pitchFamily="49" charset="-122"/>
              </a:rPr>
              <a:t>t</a:t>
            </a:r>
            <a:r>
              <a:rPr lang="en-US" altLang="zh-CN" sz="2400" dirty="0">
                <a:solidFill>
                  <a:srgbClr val="000000"/>
                </a:solidFill>
                <a:ea typeface="仿宋_GB2312" panose="02010609030101010101" pitchFamily="49" charset="-122"/>
              </a:rPr>
              <a:t>)</a:t>
            </a:r>
            <a:r>
              <a:rPr lang="zh-CN" altLang="en-US" sz="2400" dirty="0">
                <a:solidFill>
                  <a:srgbClr val="000000"/>
                </a:solidFill>
                <a:ea typeface="仿宋_GB2312" panose="02010609030101010101" pitchFamily="49" charset="-122"/>
              </a:rPr>
              <a:t>的瞬时包络：    </a:t>
            </a:r>
          </a:p>
        </p:txBody>
      </p:sp>
      <mc:AlternateContent xmlns:mc="http://schemas.openxmlformats.org/markup-compatibility/2006" xmlns:a14="http://schemas.microsoft.com/office/drawing/2010/main">
        <mc:Choice Requires="a14">
          <p:sp>
            <p:nvSpPr>
              <p:cNvPr id="47110" name="Object 2">
                <a:extLst>
                  <a:ext uri="{FF2B5EF4-FFF2-40B4-BE49-F238E27FC236}">
                    <a16:creationId xmlns:a16="http://schemas.microsoft.com/office/drawing/2014/main" id="{86625F36-F9BD-4AE6-AF7F-F7AC4F0113DA}"/>
                  </a:ext>
                </a:extLst>
              </p:cNvPr>
              <p:cNvSpPr txBox="1"/>
              <p:nvPr/>
            </p:nvSpPr>
            <p:spPr bwMode="auto">
              <a:xfrm>
                <a:off x="2822575" y="4221163"/>
                <a:ext cx="2986088" cy="596900"/>
              </a:xfrm>
              <a:prstGeom prst="rect">
                <a:avLst/>
              </a:prstGeom>
              <a:solidFill>
                <a:schemeClr val="bg1"/>
              </a:solid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anose="02010609030101010101" pitchFamily="49" charset="-122"/>
                        </a:rPr>
                        <m:t>a</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nor/>
                            </m:rPr>
                            <a:rPr lang="en-US" altLang="zh-CN" b="0" dirty="0">
                              <a:solidFill>
                                <a:srgbClr val="000000"/>
                              </a:solidFill>
                              <a:ea typeface="仿宋_GB2312" panose="02010609030101010101" pitchFamily="49" charset="-122"/>
                            </a:rPr>
                            <m:t>e</m:t>
                          </m:r>
                        </m:e>
                        <m:sup>
                          <m:r>
                            <m:rPr>
                              <m:nor/>
                            </m:rPr>
                            <a:rPr lang="en-US" altLang="zh-CN" b="0" dirty="0">
                              <a:solidFill>
                                <a:srgbClr val="000000"/>
                              </a:solidFill>
                              <a:ea typeface="仿宋_GB2312" panose="02010609030101010101" pitchFamily="49" charset="-122"/>
                            </a:rPr>
                            <m:t>j</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47110" name="Object 2">
                <a:extLst>
                  <a:ext uri="{FF2B5EF4-FFF2-40B4-BE49-F238E27FC236}">
                    <a16:creationId xmlns:a16="http://schemas.microsoft.com/office/drawing/2014/main" id="{86625F36-F9BD-4AE6-AF7F-F7AC4F0113DA}"/>
                  </a:ext>
                </a:extLst>
              </p:cNvPr>
              <p:cNvSpPr txBox="1">
                <a:spLocks noRot="1" noChangeAspect="1" noMove="1" noResize="1" noEditPoints="1" noAdjustHandles="1" noChangeArrowheads="1" noChangeShapeType="1" noTextEdit="1"/>
              </p:cNvSpPr>
              <p:nvPr/>
            </p:nvSpPr>
            <p:spPr bwMode="auto">
              <a:xfrm>
                <a:off x="2822575" y="4221163"/>
                <a:ext cx="2986088" cy="59690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111" name="Object 2">
                <a:extLst>
                  <a:ext uri="{FF2B5EF4-FFF2-40B4-BE49-F238E27FC236}">
                    <a16:creationId xmlns:a16="http://schemas.microsoft.com/office/drawing/2014/main" id="{D9560A8A-B496-4303-A1F8-EA15B2B7A9A7}"/>
                  </a:ext>
                </a:extLst>
              </p:cNvPr>
              <p:cNvSpPr txBox="1"/>
              <p:nvPr/>
            </p:nvSpPr>
            <p:spPr bwMode="auto">
              <a:xfrm>
                <a:off x="684213" y="5543550"/>
                <a:ext cx="8072437" cy="696913"/>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en-US" altLang="zh-CN" b="0" i="1" dirty="0">
                          <a:solidFill>
                            <a:srgbClr val="000000"/>
                          </a:solidFill>
                          <a:ea typeface="仿宋_GB2312" panose="02010609030101010101" pitchFamily="49" charset="-122"/>
                        </a:rPr>
                        <m:t>a</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r>
                            <m:rPr>
                              <m:nor/>
                            </m:rPr>
                            <a:rPr lang="en-US" altLang="zh-CN" b="0" dirty="0">
                              <a:solidFill>
                                <a:srgbClr val="000000"/>
                              </a:solidFill>
                              <a:ea typeface="仿宋_GB2312" panose="02010609030101010101" pitchFamily="49" charset="-122"/>
                            </a:rPr>
                            <m:t>Re</m:t>
                          </m:r>
                          <m:r>
                            <m:rPr>
                              <m:nor/>
                            </m:rPr>
                            <a:rPr lang="en-US" altLang="zh-CN" b="0" baseline="30000" dirty="0">
                              <a:solidFill>
                                <a:srgbClr val="000000"/>
                              </a:solidFill>
                              <a:ea typeface="仿宋_GB2312" panose="02010609030101010101" pitchFamily="49" charset="-122"/>
                            </a:rPr>
                            <m:t>2</m:t>
                          </m:r>
                          <m:r>
                            <a:rPr lang="zh-CN" altLang="en-US" b="0" i="1">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b="0"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anose="02010609030101010101" pitchFamily="49" charset="-122"/>
                            </a:rPr>
                            <m:t>Im</m:t>
                          </m:r>
                          <m:r>
                            <m:rPr>
                              <m:nor/>
                            </m:rPr>
                            <a:rPr lang="en-US" altLang="zh-CN" b="0" baseline="30000" dirty="0">
                              <a:solidFill>
                                <a:srgbClr val="000000"/>
                              </a:solidFill>
                              <a:ea typeface="仿宋_GB2312" panose="02010609030101010101" pitchFamily="49" charset="-122"/>
                            </a:rPr>
                            <m:t>2</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i="1">
                              <a:solidFill>
                                <a:srgbClr val="000000"/>
                              </a:solidFill>
                              <a:latin typeface="Cambria Math" panose="02040503050406030204" pitchFamily="18" charset="0"/>
                            </a:rPr>
                            <m:t>]</m:t>
                          </m:r>
                        </m:e>
                      </m:rad>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r>
                            <m:rPr>
                              <m:nor/>
                            </m:rPr>
                            <a:rPr lang="en-US" altLang="zh-CN" b="0" i="1" dirty="0">
                              <a:solidFill>
                                <a:srgbClr val="000000"/>
                              </a:solidFill>
                              <a:ea typeface="仿宋_GB2312" panose="02010609030101010101" pitchFamily="49" charset="-122"/>
                            </a:rPr>
                            <m:t>x</m:t>
                          </m:r>
                          <m:r>
                            <m:rPr>
                              <m:nor/>
                            </m:rPr>
                            <a:rPr lang="en-US" altLang="zh-CN" b="0" baseline="30000" dirty="0">
                              <a:solidFill>
                                <a:srgbClr val="000000"/>
                              </a:solidFill>
                              <a:ea typeface="仿宋_GB2312" panose="02010609030101010101" pitchFamily="49" charset="-122"/>
                            </a:rPr>
                            <m:t>2</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anose="02010609030101010101" pitchFamily="49" charset="-122"/>
                            </a:rPr>
                            <m:t>H</m:t>
                          </m:r>
                          <m:r>
                            <m:rPr>
                              <m:nor/>
                            </m:rPr>
                            <a:rPr lang="en-US" altLang="zh-CN" b="0" baseline="30000" dirty="0">
                              <a:solidFill>
                                <a:srgbClr val="000000"/>
                              </a:solidFill>
                              <a:ea typeface="仿宋_GB2312" panose="02010609030101010101" pitchFamily="49" charset="-122"/>
                            </a:rPr>
                            <m:t>2</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e>
                      </m:rad>
                    </m:oMath>
                  </m:oMathPara>
                </a14:m>
                <a:endParaRPr lang="zh-CN" altLang="en-US" dirty="0"/>
              </a:p>
            </p:txBody>
          </p:sp>
        </mc:Choice>
        <mc:Fallback xmlns="">
          <p:sp>
            <p:nvSpPr>
              <p:cNvPr id="47111" name="Object 2">
                <a:extLst>
                  <a:ext uri="{FF2B5EF4-FFF2-40B4-BE49-F238E27FC236}">
                    <a16:creationId xmlns:a16="http://schemas.microsoft.com/office/drawing/2014/main" id="{D9560A8A-B496-4303-A1F8-EA15B2B7A9A7}"/>
                  </a:ext>
                </a:extLst>
              </p:cNvPr>
              <p:cNvSpPr txBox="1">
                <a:spLocks noRot="1" noChangeAspect="1" noMove="1" noResize="1" noEditPoints="1" noAdjustHandles="1" noChangeArrowheads="1" noChangeShapeType="1" noTextEdit="1"/>
              </p:cNvSpPr>
              <p:nvPr/>
            </p:nvSpPr>
            <p:spPr bwMode="auto">
              <a:xfrm>
                <a:off x="684213" y="5543550"/>
                <a:ext cx="8072437" cy="696913"/>
              </a:xfrm>
              <a:prstGeom prst="rect">
                <a:avLst/>
              </a:prstGeom>
              <a:blipFill>
                <a:blip r:embed="rId3"/>
                <a:stretch>
                  <a:fillRect/>
                </a:stretch>
              </a:blipFill>
              <a:ln>
                <a:noFill/>
              </a:ln>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3037548-297D-4B26-8159-F346143F7BC5}"/>
              </a:ext>
            </a:extLst>
          </p:cNvPr>
          <p:cNvSpPr>
            <a:spLocks noGrp="1" noChangeArrowheads="1"/>
          </p:cNvSpPr>
          <p:nvPr>
            <p:ph type="title" idx="4294967295"/>
          </p:nvPr>
        </p:nvSpPr>
        <p:spPr>
          <a:xfrm>
            <a:off x="323850" y="214313"/>
            <a:ext cx="8605838" cy="357187"/>
          </a:xfrm>
        </p:spPr>
        <p:txBody>
          <a:bodyPr/>
          <a:lstStyle/>
          <a:p>
            <a:pPr algn="l" eaLnBrk="1" hangingPunct="1"/>
            <a:r>
              <a:rPr lang="en-US" altLang="zh-CN" sz="2800" b="1" dirty="0">
                <a:solidFill>
                  <a:srgbClr val="0000FF"/>
                </a:solidFill>
                <a:ea typeface="仿宋_GB2312" panose="02010609030101010101" pitchFamily="49" charset="-122"/>
              </a:rPr>
              <a:t>8.5 </a:t>
            </a:r>
            <a:r>
              <a:rPr lang="zh-CN" altLang="en-US" sz="2800" b="1" dirty="0">
                <a:solidFill>
                  <a:srgbClr val="0000FF"/>
                </a:solidFill>
                <a:ea typeface="仿宋_GB2312" panose="02010609030101010101" pitchFamily="49" charset="-122"/>
              </a:rPr>
              <a:t> 无线</a:t>
            </a:r>
            <a:r>
              <a:rPr lang="en-US" altLang="zh-CN" sz="2800" b="1" dirty="0">
                <a:solidFill>
                  <a:srgbClr val="0000FF"/>
                </a:solidFill>
                <a:ea typeface="仿宋_GB2312" panose="02010609030101010101" pitchFamily="49" charset="-122"/>
              </a:rPr>
              <a:t>IC</a:t>
            </a:r>
            <a:r>
              <a:rPr lang="zh-CN" altLang="en-US" sz="2800" b="1" dirty="0">
                <a:solidFill>
                  <a:srgbClr val="0000FF"/>
                </a:solidFill>
                <a:ea typeface="仿宋_GB2312" panose="02010609030101010101" pitchFamily="49" charset="-122"/>
              </a:rPr>
              <a:t>数字通信接收机体系结构</a:t>
            </a:r>
          </a:p>
        </p:txBody>
      </p:sp>
      <p:sp>
        <p:nvSpPr>
          <p:cNvPr id="4" name="Rectangle 3">
            <a:extLst>
              <a:ext uri="{FF2B5EF4-FFF2-40B4-BE49-F238E27FC236}">
                <a16:creationId xmlns:a16="http://schemas.microsoft.com/office/drawing/2014/main" id="{44D21734-71D2-4700-BDFF-74EC5A09C1E5}"/>
              </a:ext>
            </a:extLst>
          </p:cNvPr>
          <p:cNvSpPr>
            <a:spLocks noGrp="1" noChangeArrowheads="1"/>
          </p:cNvSpPr>
          <p:nvPr/>
        </p:nvSpPr>
        <p:spPr bwMode="auto">
          <a:xfrm>
            <a:off x="214313" y="2376488"/>
            <a:ext cx="2286000" cy="428625"/>
          </a:xfrm>
          <a:prstGeom prst="rect">
            <a:avLst/>
          </a:prstGeom>
          <a:noFill/>
          <a:ln>
            <a:noFill/>
          </a:ln>
        </p:spPr>
        <p:txBody>
          <a:bodyPr/>
          <a:lstStyle/>
          <a:p>
            <a:pPr marL="342900" indent="-342900" eaLnBrk="1" hangingPunct="1">
              <a:lnSpc>
                <a:spcPct val="90000"/>
              </a:lnSpc>
              <a:spcBef>
                <a:spcPct val="20000"/>
              </a:spcBef>
              <a:defRPr/>
            </a:pPr>
            <a:r>
              <a:rPr lang="zh-CN" altLang="en-US" sz="2400" dirty="0">
                <a:solidFill>
                  <a:srgbClr val="000000"/>
                </a:solidFill>
                <a:latin typeface="+mn-lt"/>
                <a:ea typeface="仿宋_GB2312" pitchFamily="49" charset="-122"/>
              </a:rPr>
              <a:t>瞬时角频率</a:t>
            </a:r>
            <a:endParaRPr lang="zh-CN" altLang="en-US" dirty="0">
              <a:solidFill>
                <a:srgbClr val="000000"/>
              </a:solidFill>
              <a:latin typeface="+mn-lt"/>
              <a:ea typeface="仿宋_GB2312" pitchFamily="49" charset="-122"/>
            </a:endParaRPr>
          </a:p>
        </p:txBody>
      </p:sp>
      <p:sp>
        <p:nvSpPr>
          <p:cNvPr id="9" name="Rectangle 3">
            <a:extLst>
              <a:ext uri="{FF2B5EF4-FFF2-40B4-BE49-F238E27FC236}">
                <a16:creationId xmlns:a16="http://schemas.microsoft.com/office/drawing/2014/main" id="{97850FDA-D2E9-43A9-A029-8A4BC76886A7}"/>
              </a:ext>
            </a:extLst>
          </p:cNvPr>
          <p:cNvSpPr>
            <a:spLocks noGrp="1" noChangeArrowheads="1"/>
          </p:cNvSpPr>
          <p:nvPr/>
        </p:nvSpPr>
        <p:spPr bwMode="auto">
          <a:xfrm>
            <a:off x="71438" y="642938"/>
            <a:ext cx="3500437" cy="500062"/>
          </a:xfrm>
          <a:prstGeom prst="rect">
            <a:avLst/>
          </a:prstGeom>
          <a:noFill/>
          <a:ln>
            <a:noFill/>
          </a:ln>
        </p:spPr>
        <p:txBody>
          <a:bodyPr/>
          <a:lstStyle/>
          <a:p>
            <a:pPr marL="342900" indent="-342900" eaLnBrk="1" hangingPunct="1">
              <a:lnSpc>
                <a:spcPct val="90000"/>
              </a:lnSpc>
              <a:spcBef>
                <a:spcPct val="20000"/>
              </a:spcBef>
              <a:defRPr/>
            </a:pPr>
            <a:r>
              <a:rPr lang="en-US" altLang="zh-CN" sz="2400" dirty="0">
                <a:solidFill>
                  <a:srgbClr val="000000"/>
                </a:solidFill>
                <a:latin typeface="+mn-lt"/>
                <a:ea typeface="仿宋_GB2312" pitchFamily="49" charset="-122"/>
              </a:rPr>
              <a:t>   </a:t>
            </a:r>
            <a:r>
              <a:rPr lang="en-US" altLang="zh-CN" sz="2400" i="1" dirty="0">
                <a:solidFill>
                  <a:srgbClr val="000000"/>
                </a:solidFill>
                <a:latin typeface="+mn-lt"/>
                <a:ea typeface="仿宋_GB2312" pitchFamily="49" charset="-122"/>
                <a:sym typeface="Symbol"/>
              </a:rPr>
              <a:t></a:t>
            </a:r>
            <a:r>
              <a:rPr lang="en-US" altLang="zh-CN" sz="2400" b="0" dirty="0">
                <a:solidFill>
                  <a:srgbClr val="000000"/>
                </a:solidFill>
                <a:latin typeface="+mn-lt"/>
                <a:ea typeface="仿宋_GB2312" pitchFamily="49" charset="-122"/>
                <a:sym typeface="Symbol"/>
              </a:rPr>
              <a:t>(</a:t>
            </a:r>
            <a:r>
              <a:rPr lang="en-US" altLang="zh-CN" sz="2400" b="0" i="1" dirty="0">
                <a:solidFill>
                  <a:srgbClr val="000000"/>
                </a:solidFill>
                <a:latin typeface="+mn-lt"/>
                <a:ea typeface="仿宋_GB2312" pitchFamily="49" charset="-122"/>
                <a:sym typeface="Symbol"/>
              </a:rPr>
              <a:t>t</a:t>
            </a:r>
            <a:r>
              <a:rPr lang="en-US" altLang="zh-CN" sz="2400" b="0" dirty="0">
                <a:solidFill>
                  <a:srgbClr val="000000"/>
                </a:solidFill>
                <a:latin typeface="+mn-lt"/>
                <a:ea typeface="仿宋_GB2312" pitchFamily="49" charset="-122"/>
                <a:sym typeface="Symbol"/>
              </a:rPr>
              <a:t>)</a:t>
            </a:r>
            <a:r>
              <a:rPr lang="zh-CN" altLang="en-US" sz="2400" dirty="0">
                <a:solidFill>
                  <a:srgbClr val="000000"/>
                </a:solidFill>
                <a:latin typeface="+mn-lt"/>
                <a:ea typeface="仿宋_GB2312" pitchFamily="49" charset="-122"/>
              </a:rPr>
              <a:t>是</a:t>
            </a:r>
            <a:r>
              <a:rPr lang="en-US" altLang="zh-CN" sz="2400" i="1" dirty="0">
                <a:solidFill>
                  <a:srgbClr val="000000"/>
                </a:solidFill>
                <a:latin typeface="+mn-lt"/>
                <a:ea typeface="仿宋_GB2312" pitchFamily="49" charset="-122"/>
              </a:rPr>
              <a:t>z</a:t>
            </a:r>
            <a:r>
              <a:rPr lang="en-US" altLang="zh-CN" sz="2400" b="0" dirty="0">
                <a:solidFill>
                  <a:srgbClr val="000000"/>
                </a:solidFill>
                <a:latin typeface="+mn-lt"/>
                <a:ea typeface="仿宋_GB2312" pitchFamily="49" charset="-122"/>
              </a:rPr>
              <a:t> </a:t>
            </a:r>
            <a:r>
              <a:rPr lang="en-US" altLang="zh-CN" sz="2400" dirty="0">
                <a:solidFill>
                  <a:srgbClr val="000000"/>
                </a:solidFill>
                <a:latin typeface="+mn-lt"/>
                <a:ea typeface="仿宋_GB2312" pitchFamily="49" charset="-122"/>
              </a:rPr>
              <a:t>(</a:t>
            </a:r>
            <a:r>
              <a:rPr lang="en-US" altLang="zh-CN" sz="2400" i="1" dirty="0">
                <a:solidFill>
                  <a:srgbClr val="000000"/>
                </a:solidFill>
                <a:latin typeface="+mn-lt"/>
                <a:ea typeface="仿宋_GB2312" pitchFamily="49" charset="-122"/>
              </a:rPr>
              <a:t>t</a:t>
            </a:r>
            <a:r>
              <a:rPr lang="en-US" altLang="zh-CN" sz="2400" dirty="0">
                <a:solidFill>
                  <a:srgbClr val="000000"/>
                </a:solidFill>
                <a:latin typeface="+mn-lt"/>
                <a:ea typeface="仿宋_GB2312" pitchFamily="49" charset="-122"/>
              </a:rPr>
              <a:t>)</a:t>
            </a:r>
            <a:r>
              <a:rPr lang="en-US" altLang="zh-CN" sz="2400" b="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的瞬时相位：</a:t>
            </a:r>
            <a:endParaRPr lang="zh-CN" altLang="en-US" dirty="0">
              <a:solidFill>
                <a:srgbClr val="000000"/>
              </a:solidFill>
              <a:latin typeface="+mn-lt"/>
              <a:ea typeface="仿宋_GB2312" pitchFamily="49" charset="-122"/>
            </a:endParaRPr>
          </a:p>
        </p:txBody>
      </p:sp>
      <p:sp>
        <p:nvSpPr>
          <p:cNvPr id="10" name="Rectangle 3">
            <a:extLst>
              <a:ext uri="{FF2B5EF4-FFF2-40B4-BE49-F238E27FC236}">
                <a16:creationId xmlns:a16="http://schemas.microsoft.com/office/drawing/2014/main" id="{E5422767-B57A-48F1-A7A7-E0801519FD3D}"/>
              </a:ext>
            </a:extLst>
          </p:cNvPr>
          <p:cNvSpPr>
            <a:spLocks noGrp="1" noChangeArrowheads="1"/>
          </p:cNvSpPr>
          <p:nvPr/>
        </p:nvSpPr>
        <p:spPr bwMode="auto">
          <a:xfrm>
            <a:off x="285750" y="4221163"/>
            <a:ext cx="8715375" cy="1785937"/>
          </a:xfrm>
          <a:prstGeom prst="rect">
            <a:avLst/>
          </a:prstGeom>
          <a:noFill/>
          <a:ln>
            <a:noFill/>
          </a:ln>
        </p:spPr>
        <p:txBody>
          <a:bodyPr/>
          <a:lstStyle/>
          <a:p>
            <a:pPr indent="630238" eaLnBrk="1" hangingPunct="1">
              <a:lnSpc>
                <a:spcPct val="90000"/>
              </a:lnSpc>
              <a:spcBef>
                <a:spcPct val="20000"/>
              </a:spcBef>
              <a:defRPr/>
            </a:pPr>
            <a:r>
              <a:rPr lang="zh-CN" altLang="en-US" sz="2400" dirty="0">
                <a:solidFill>
                  <a:srgbClr val="000000"/>
                </a:solidFill>
                <a:latin typeface="+mn-lt"/>
                <a:ea typeface="仿宋_GB2312" pitchFamily="49" charset="-122"/>
              </a:rPr>
              <a:t>也就是说，从解析信号很容易获得信号的三个特征参数：瞬时幅度、瞬时相位、瞬时频率，而这三个特性是信号分析，参数测量，或识别解调的基础。所以一个实信号的解析表示（正交分解）在信号处理中有着极其重要的作用，是软件无线电的基础理论之一。</a:t>
            </a:r>
            <a:endParaRPr lang="zh-CN" altLang="en-US" dirty="0">
              <a:solidFill>
                <a:srgbClr val="000000"/>
              </a:solidFill>
              <a:latin typeface="+mn-lt"/>
              <a:ea typeface="仿宋_GB2312" pitchFamily="49" charset="-122"/>
            </a:endParaRPr>
          </a:p>
        </p:txBody>
      </p:sp>
      <p:sp>
        <p:nvSpPr>
          <p:cNvPr id="8" name="Rectangle 2">
            <a:extLst>
              <a:ext uri="{FF2B5EF4-FFF2-40B4-BE49-F238E27FC236}">
                <a16:creationId xmlns:a16="http://schemas.microsoft.com/office/drawing/2014/main" id="{780B1F6D-501C-44FC-8C4C-EAB0C712C35B}"/>
              </a:ext>
            </a:extLst>
          </p:cNvPr>
          <p:cNvSpPr>
            <a:spLocks noChangeArrowheads="1"/>
          </p:cNvSpPr>
          <p:nvPr/>
        </p:nvSpPr>
        <p:spPr bwMode="auto">
          <a:xfrm>
            <a:off x="3419475" y="6007100"/>
            <a:ext cx="4210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dirty="0">
                <a:solidFill>
                  <a:srgbClr val="660066"/>
                </a:solidFill>
                <a:ea typeface="仿宋_GB2312" panose="02010609030101010101" pitchFamily="49" charset="-122"/>
                <a:hlinkClick r:id="rId2" action="ppaction://hlinkpres?slideindex=1&amp;slidetitle="/>
              </a:rPr>
              <a:t>The end of Chapter 8</a:t>
            </a:r>
            <a:endParaRPr lang="zh-CN" altLang="en-US" dirty="0">
              <a:solidFill>
                <a:srgbClr val="660066"/>
              </a:solidFill>
              <a:ea typeface="仿宋_GB2312" panose="02010609030101010101" pitchFamily="49" charset="-122"/>
            </a:endParaRPr>
          </a:p>
        </p:txBody>
      </p:sp>
      <mc:AlternateContent xmlns:mc="http://schemas.openxmlformats.org/markup-compatibility/2006" xmlns:a14="http://schemas.microsoft.com/office/drawing/2010/main">
        <mc:Choice Requires="a14">
          <p:sp>
            <p:nvSpPr>
              <p:cNvPr id="48135" name="Object 2">
                <a:extLst>
                  <a:ext uri="{FF2B5EF4-FFF2-40B4-BE49-F238E27FC236}">
                    <a16:creationId xmlns:a16="http://schemas.microsoft.com/office/drawing/2014/main" id="{BD123889-9821-44B0-885D-CB62206DB6EE}"/>
                  </a:ext>
                </a:extLst>
              </p:cNvPr>
              <p:cNvSpPr txBox="1"/>
              <p:nvPr/>
            </p:nvSpPr>
            <p:spPr bwMode="auto">
              <a:xfrm>
                <a:off x="827088" y="1130300"/>
                <a:ext cx="6265862" cy="1049338"/>
              </a:xfrm>
              <a:prstGeom prst="rect">
                <a:avLst/>
              </a:prstGeom>
              <a:solidFill>
                <a:schemeClr val="bg1"/>
              </a:solid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𝜑</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itchFamily="49" charset="-122"/>
                        </a:rPr>
                        <m:t>arctan</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anose="02010609030101010101" pitchFamily="49" charset="-122"/>
                                </a:rPr>
                                <m:t>Im</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i="1">
                                  <a:solidFill>
                                    <a:srgbClr val="000000"/>
                                  </a:solidFill>
                                  <a:latin typeface="Cambria Math" panose="02040503050406030204" pitchFamily="18" charset="0"/>
                                </a:rPr>
                                <m:t>]</m:t>
                              </m:r>
                            </m:num>
                            <m:den>
                              <m:r>
                                <m:rPr>
                                  <m:nor/>
                                </m:rPr>
                                <a:rPr lang="en-US" altLang="zh-CN" b="0" dirty="0">
                                  <a:solidFill>
                                    <a:srgbClr val="000000"/>
                                  </a:solidFill>
                                  <a:ea typeface="仿宋_GB2312" panose="02010609030101010101" pitchFamily="49" charset="-122"/>
                                </a:rPr>
                                <m:t>Re</m:t>
                              </m:r>
                              <m:r>
                                <a:rPr lang="zh-CN" altLang="en-US" b="0" i="1">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b="0"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den>
                          </m:f>
                        </m:e>
                      </m:d>
                      <m:r>
                        <a:rPr lang="zh-CN" altLang="en-US" i="1">
                          <a:solidFill>
                            <a:srgbClr val="000000"/>
                          </a:solidFill>
                          <a:latin typeface="Cambria Math" panose="02040503050406030204" pitchFamily="18" charset="0"/>
                        </a:rPr>
                        <m:t>=</m:t>
                      </m:r>
                      <m:r>
                        <m:rPr>
                          <m:nor/>
                        </m:rPr>
                        <a:rPr lang="en-US" altLang="zh-CN" b="0" dirty="0">
                          <a:solidFill>
                            <a:srgbClr val="000000"/>
                          </a:solidFill>
                          <a:ea typeface="仿宋_GB2312" pitchFamily="49" charset="-122"/>
                        </a:rPr>
                        <m:t>arctan</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anose="02010609030101010101" pitchFamily="49" charset="-122"/>
                                </a:rPr>
                                <m:t>H</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num>
                            <m:den>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den>
                          </m:f>
                        </m:e>
                      </m:d>
                    </m:oMath>
                  </m:oMathPara>
                </a14:m>
                <a:endParaRPr lang="zh-CN" altLang="en-US" dirty="0"/>
              </a:p>
            </p:txBody>
          </p:sp>
        </mc:Choice>
        <mc:Fallback xmlns="">
          <p:sp>
            <p:nvSpPr>
              <p:cNvPr id="48135" name="Object 2">
                <a:extLst>
                  <a:ext uri="{FF2B5EF4-FFF2-40B4-BE49-F238E27FC236}">
                    <a16:creationId xmlns:a16="http://schemas.microsoft.com/office/drawing/2014/main" id="{BD123889-9821-44B0-885D-CB62206DB6EE}"/>
                  </a:ext>
                </a:extLst>
              </p:cNvPr>
              <p:cNvSpPr txBox="1">
                <a:spLocks noRot="1" noChangeAspect="1" noMove="1" noResize="1" noEditPoints="1" noAdjustHandles="1" noChangeArrowheads="1" noChangeShapeType="1" noTextEdit="1"/>
              </p:cNvSpPr>
              <p:nvPr/>
            </p:nvSpPr>
            <p:spPr bwMode="auto">
              <a:xfrm>
                <a:off x="827088" y="1130300"/>
                <a:ext cx="6265862" cy="104933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136" name="Object 2">
                <a:extLst>
                  <a:ext uri="{FF2B5EF4-FFF2-40B4-BE49-F238E27FC236}">
                    <a16:creationId xmlns:a16="http://schemas.microsoft.com/office/drawing/2014/main" id="{27AA278C-00F6-46C4-A46A-00B3249F6467}"/>
                  </a:ext>
                </a:extLst>
              </p:cNvPr>
              <p:cNvSpPr txBox="1"/>
              <p:nvPr/>
            </p:nvSpPr>
            <p:spPr bwMode="auto">
              <a:xfrm>
                <a:off x="312738" y="2841625"/>
                <a:ext cx="8482012" cy="989013"/>
              </a:xfrm>
              <a:prstGeom prst="rect">
                <a:avLst/>
              </a:prstGeom>
              <a:solidFill>
                <a:schemeClr val="bg1"/>
              </a:solid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𝜔</m:t>
                      </m:r>
                      <m:r>
                        <m:rPr>
                          <m:nor/>
                        </m:rPr>
                        <a:rPr lang="en-US" altLang="zh-CN" b="0" dirty="0">
                          <a:solidFill>
                            <a:srgbClr val="000000"/>
                          </a:solidFill>
                          <a:ea typeface="仿宋_GB2312" pitchFamily="49" charset="-122"/>
                          <a:sym typeface="Symbol"/>
                        </a:rPr>
                        <m:t>(</m:t>
                      </m:r>
                      <m:r>
                        <m:rPr>
                          <m:nor/>
                        </m:rPr>
                        <a:rPr lang="en-US" altLang="zh-CN" b="0" i="1" dirty="0">
                          <a:solidFill>
                            <a:srgbClr val="000000"/>
                          </a:solidFill>
                          <a:ea typeface="仿宋_GB2312" pitchFamily="49" charset="-122"/>
                          <a:sym typeface="Symbol"/>
                        </a:rPr>
                        <m:t>t</m:t>
                      </m:r>
                      <m:r>
                        <m:rPr>
                          <m:nor/>
                        </m:rPr>
                        <a:rPr lang="en-US" altLang="zh-CN" b="0" dirty="0">
                          <a:solidFill>
                            <a:srgbClr val="000000"/>
                          </a:solidFill>
                          <a:ea typeface="仿宋_GB2312" pitchFamily="49" charset="-122"/>
                          <a:sym typeface="Symbol"/>
                        </a:rPr>
                        <m:t>)</m:t>
                      </m:r>
                      <m:r>
                        <a:rPr lang="zh-CN" altLang="en-US" i="1">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r>
                            <m:rPr>
                              <m:nor/>
                            </m:rPr>
                            <a:rPr lang="en-US" altLang="zh-CN" b="0" dirty="0">
                              <a:solidFill>
                                <a:srgbClr val="000000"/>
                              </a:solidFill>
                              <a:ea typeface="仿宋_GB2312" pitchFamily="49" charset="-122"/>
                            </a:rPr>
                            <m:t>d</m:t>
                          </m:r>
                          <m:r>
                            <m:rPr>
                              <m:nor/>
                            </m:rPr>
                            <a:rPr lang="en-US" altLang="zh-CN" b="0" i="1" dirty="0">
                              <a:solidFill>
                                <a:srgbClr val="000000"/>
                              </a:solidFill>
                              <a:ea typeface="仿宋_GB2312" pitchFamily="49" charset="-122"/>
                              <a:sym typeface="Symbol"/>
                            </a:rPr>
                            <m:t></m:t>
                          </m:r>
                          <m:r>
                            <m:rPr>
                              <m:nor/>
                            </m:rPr>
                            <a:rPr lang="en-US" altLang="zh-CN" b="0" dirty="0">
                              <a:solidFill>
                                <a:srgbClr val="000000"/>
                              </a:solidFill>
                              <a:ea typeface="仿宋_GB2312" pitchFamily="49" charset="-122"/>
                              <a:sym typeface="Symbol"/>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sym typeface="Symbol"/>
                            </a:rPr>
                            <m:t>)</m:t>
                          </m:r>
                        </m:num>
                        <m:den>
                          <m:r>
                            <m:rPr>
                              <m:nor/>
                            </m:rPr>
                            <a:rPr lang="en-US" altLang="zh-CN" b="0" dirty="0">
                              <a:solidFill>
                                <a:srgbClr val="000000"/>
                              </a:solidFill>
                              <a:ea typeface="仿宋_GB2312" pitchFamily="49" charset="-122"/>
                            </a:rPr>
                            <m:t>d</m:t>
                          </m:r>
                          <m:r>
                            <m:rPr>
                              <m:nor/>
                            </m:rPr>
                            <a:rPr lang="en-US" altLang="zh-CN" b="0" i="1" dirty="0">
                              <a:solidFill>
                                <a:srgbClr val="000000"/>
                              </a:solidFill>
                              <a:ea typeface="仿宋_GB2312" pitchFamily="49" charset="-122"/>
                            </a:rPr>
                            <m:t>t</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itchFamily="49" charset="-122"/>
                            </a:rPr>
                            <m:t>d</m:t>
                          </m:r>
                        </m:num>
                        <m:den>
                          <m:r>
                            <m:rPr>
                              <m:nor/>
                            </m:rPr>
                            <a:rPr lang="en-US" altLang="zh-CN" b="0" dirty="0">
                              <a:solidFill>
                                <a:srgbClr val="000000"/>
                              </a:solidFill>
                              <a:ea typeface="仿宋_GB2312" pitchFamily="49" charset="-122"/>
                            </a:rPr>
                            <m:t>d</m:t>
                          </m:r>
                          <m:r>
                            <m:rPr>
                              <m:nor/>
                            </m:rPr>
                            <a:rPr lang="en-US" altLang="zh-CN" b="0" i="1" dirty="0">
                              <a:solidFill>
                                <a:srgbClr val="000000"/>
                              </a:solidFill>
                              <a:ea typeface="仿宋_GB2312" pitchFamily="49" charset="-122"/>
                              <a:sym typeface="Symbol"/>
                            </a:rPr>
                            <m:t>t</m:t>
                          </m:r>
                        </m:den>
                      </m:f>
                      <m:d>
                        <m:dPr>
                          <m:begChr m:val="{"/>
                          <m:endChr m:val="}"/>
                          <m:ctrlPr>
                            <a:rPr lang="zh-CN" altLang="en-US" i="1">
                              <a:solidFill>
                                <a:srgbClr val="000000"/>
                              </a:solidFill>
                              <a:latin typeface="Cambria Math" panose="02040503050406030204" pitchFamily="18" charset="0"/>
                            </a:rPr>
                          </m:ctrlPr>
                        </m:dPr>
                        <m:e>
                          <m:r>
                            <m:rPr>
                              <m:nor/>
                            </m:rPr>
                            <a:rPr lang="en-US" altLang="zh-CN" b="0" dirty="0">
                              <a:solidFill>
                                <a:srgbClr val="000000"/>
                              </a:solidFill>
                              <a:ea typeface="仿宋_GB2312" pitchFamily="49" charset="-122"/>
                            </a:rPr>
                            <m:t>arctan</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anose="02010609030101010101" pitchFamily="49" charset="-122"/>
                                    </a:rPr>
                                    <m:t>Im</m:t>
                                  </m:r>
                                  <m:r>
                                    <a:rPr lang="zh-CN" altLang="en-US" i="1">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i="1">
                                      <a:solidFill>
                                        <a:srgbClr val="000000"/>
                                      </a:solidFill>
                                      <a:latin typeface="Cambria Math" panose="02040503050406030204" pitchFamily="18" charset="0"/>
                                    </a:rPr>
                                    <m:t>]</m:t>
                                  </m:r>
                                </m:num>
                                <m:den>
                                  <m:r>
                                    <m:rPr>
                                      <m:nor/>
                                    </m:rPr>
                                    <a:rPr lang="en-US" altLang="zh-CN" b="0" dirty="0">
                                      <a:solidFill>
                                        <a:srgbClr val="000000"/>
                                      </a:solidFill>
                                      <a:ea typeface="仿宋_GB2312" panose="02010609030101010101" pitchFamily="49" charset="-122"/>
                                    </a:rPr>
                                    <m:t>Re</m:t>
                                  </m:r>
                                  <m:r>
                                    <a:rPr lang="zh-CN" altLang="en-US" b="0" i="1" smtClean="0">
                                      <a:solidFill>
                                        <a:srgbClr val="000000"/>
                                      </a:solidFill>
                                      <a:latin typeface="Cambria Math" panose="02040503050406030204" pitchFamily="18" charset="0"/>
                                    </a:rPr>
                                    <m:t>[</m:t>
                                  </m:r>
                                  <m:r>
                                    <m:rPr>
                                      <m:nor/>
                                    </m:rPr>
                                    <a:rPr lang="en-US" altLang="zh-CN" b="0" i="1" dirty="0">
                                      <a:solidFill>
                                        <a:srgbClr val="000000"/>
                                      </a:solidFill>
                                      <a:ea typeface="仿宋_GB2312" pitchFamily="49" charset="-122"/>
                                    </a:rPr>
                                    <m:t>z</m:t>
                                  </m:r>
                                  <m:r>
                                    <m:rPr>
                                      <m:nor/>
                                    </m:rPr>
                                    <a:rPr lang="en-US" altLang="zh-CN" b="0" dirty="0">
                                      <a:solidFill>
                                        <a:srgbClr val="000000"/>
                                      </a:solidFill>
                                      <a:ea typeface="仿宋_GB2312" pitchFamily="49" charset="-122"/>
                                    </a:rPr>
                                    <m:t>(</m:t>
                                  </m:r>
                                  <m:r>
                                    <m:rPr>
                                      <m:nor/>
                                    </m:rPr>
                                    <a:rPr lang="en-US" altLang="zh-CN" b="0" i="1" dirty="0">
                                      <a:solidFill>
                                        <a:srgbClr val="000000"/>
                                      </a:solidFill>
                                      <a:ea typeface="仿宋_GB2312" pitchFamily="49" charset="-122"/>
                                    </a:rPr>
                                    <m:t>t</m:t>
                                  </m:r>
                                  <m:r>
                                    <m:rPr>
                                      <m:nor/>
                                    </m:rPr>
                                    <a:rPr lang="en-US" altLang="zh-CN" b="0" dirty="0">
                                      <a:solidFill>
                                        <a:srgbClr val="000000"/>
                                      </a:solidFill>
                                      <a:ea typeface="仿宋_GB2312" pitchFamily="49" charset="-122"/>
                                    </a:rPr>
                                    <m:t>)</m:t>
                                  </m:r>
                                  <m:r>
                                    <a:rPr lang="zh-CN" altLang="en-US" b="0" i="1">
                                      <a:solidFill>
                                        <a:srgbClr val="000000"/>
                                      </a:solidFill>
                                      <a:latin typeface="Cambria Math" panose="02040503050406030204" pitchFamily="18" charset="0"/>
                                    </a:rPr>
                                    <m:t>]</m:t>
                                  </m:r>
                                </m:den>
                              </m:f>
                            </m:e>
                          </m:d>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itchFamily="49" charset="-122"/>
                            </a:rPr>
                            <m:t>d</m:t>
                          </m:r>
                        </m:num>
                        <m:den>
                          <m:r>
                            <m:rPr>
                              <m:nor/>
                            </m:rPr>
                            <a:rPr lang="en-US" altLang="zh-CN" b="0" dirty="0">
                              <a:solidFill>
                                <a:srgbClr val="000000"/>
                              </a:solidFill>
                              <a:ea typeface="仿宋_GB2312" pitchFamily="49" charset="-122"/>
                            </a:rPr>
                            <m:t>d</m:t>
                          </m:r>
                          <m:r>
                            <m:rPr>
                              <m:nor/>
                            </m:rPr>
                            <a:rPr lang="en-US" altLang="zh-CN" b="0" i="1" dirty="0">
                              <a:solidFill>
                                <a:srgbClr val="000000"/>
                              </a:solidFill>
                              <a:ea typeface="仿宋_GB2312" pitchFamily="49" charset="-122"/>
                              <a:sym typeface="Symbol"/>
                            </a:rPr>
                            <m:t>t</m:t>
                          </m:r>
                        </m:den>
                      </m:f>
                      <m:d>
                        <m:dPr>
                          <m:begChr m:val="{"/>
                          <m:endChr m:val="}"/>
                          <m:ctrlPr>
                            <a:rPr lang="zh-CN" altLang="en-US" i="1">
                              <a:solidFill>
                                <a:srgbClr val="000000"/>
                              </a:solidFill>
                              <a:latin typeface="Cambria Math" panose="02040503050406030204" pitchFamily="18" charset="0"/>
                            </a:rPr>
                          </m:ctrlPr>
                        </m:dPr>
                        <m:e>
                          <m:r>
                            <m:rPr>
                              <m:nor/>
                            </m:rPr>
                            <a:rPr lang="en-US" altLang="zh-CN" b="0" dirty="0">
                              <a:solidFill>
                                <a:srgbClr val="000000"/>
                              </a:solidFill>
                              <a:ea typeface="仿宋_GB2312" pitchFamily="49" charset="-122"/>
                            </a:rPr>
                            <m:t>arctan</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nor/>
                                    </m:rPr>
                                    <a:rPr lang="en-US" altLang="zh-CN" b="0" dirty="0">
                                      <a:solidFill>
                                        <a:srgbClr val="000000"/>
                                      </a:solidFill>
                                      <a:ea typeface="仿宋_GB2312" panose="02010609030101010101" pitchFamily="49" charset="-122"/>
                                    </a:rPr>
                                    <m:t>H</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num>
                                <m:den>
                                  <m:r>
                                    <m:rPr>
                                      <m:nor/>
                                    </m:rPr>
                                    <a:rPr lang="en-US" altLang="zh-CN" b="0" i="1" dirty="0">
                                      <a:solidFill>
                                        <a:srgbClr val="000000"/>
                                      </a:solidFill>
                                      <a:ea typeface="仿宋_GB2312" panose="02010609030101010101" pitchFamily="49" charset="-122"/>
                                    </a:rPr>
                                    <m:t>x</m:t>
                                  </m:r>
                                  <m:r>
                                    <m:rPr>
                                      <m:nor/>
                                    </m:rPr>
                                    <a:rPr lang="en-US" altLang="zh-CN" b="0" dirty="0">
                                      <a:solidFill>
                                        <a:srgbClr val="000000"/>
                                      </a:solidFill>
                                      <a:ea typeface="仿宋_GB2312" panose="02010609030101010101" pitchFamily="49" charset="-122"/>
                                    </a:rPr>
                                    <m:t>(</m:t>
                                  </m:r>
                                  <m:r>
                                    <m:rPr>
                                      <m:nor/>
                                    </m:rPr>
                                    <a:rPr lang="en-US" altLang="zh-CN" b="0" i="1" dirty="0">
                                      <a:solidFill>
                                        <a:srgbClr val="000000"/>
                                      </a:solidFill>
                                      <a:ea typeface="仿宋_GB2312" panose="02010609030101010101" pitchFamily="49" charset="-122"/>
                                    </a:rPr>
                                    <m:t>t</m:t>
                                  </m:r>
                                  <m:r>
                                    <m:rPr>
                                      <m:nor/>
                                    </m:rPr>
                                    <a:rPr lang="en-US" altLang="zh-CN" b="0" dirty="0">
                                      <a:solidFill>
                                        <a:srgbClr val="000000"/>
                                      </a:solidFill>
                                      <a:ea typeface="仿宋_GB2312" panose="02010609030101010101" pitchFamily="49" charset="-122"/>
                                    </a:rPr>
                                    <m:t>)</m:t>
                                  </m:r>
                                </m:den>
                              </m:f>
                            </m:e>
                          </m:d>
                        </m:e>
                      </m:d>
                    </m:oMath>
                  </m:oMathPara>
                </a14:m>
                <a:endParaRPr lang="zh-CN" altLang="en-US" dirty="0"/>
              </a:p>
            </p:txBody>
          </p:sp>
        </mc:Choice>
        <mc:Fallback xmlns="">
          <p:sp>
            <p:nvSpPr>
              <p:cNvPr id="48136" name="Object 2">
                <a:extLst>
                  <a:ext uri="{FF2B5EF4-FFF2-40B4-BE49-F238E27FC236}">
                    <a16:creationId xmlns:a16="http://schemas.microsoft.com/office/drawing/2014/main" id="{27AA278C-00F6-46C4-A46A-00B3249F6467}"/>
                  </a:ext>
                </a:extLst>
              </p:cNvPr>
              <p:cNvSpPr txBox="1">
                <a:spLocks noRot="1" noChangeAspect="1" noMove="1" noResize="1" noEditPoints="1" noAdjustHandles="1" noChangeArrowheads="1" noChangeShapeType="1" noTextEdit="1"/>
              </p:cNvSpPr>
              <p:nvPr/>
            </p:nvSpPr>
            <p:spPr bwMode="auto">
              <a:xfrm>
                <a:off x="312738" y="2841625"/>
                <a:ext cx="8482012" cy="989013"/>
              </a:xfrm>
              <a:prstGeom prst="rect">
                <a:avLst/>
              </a:prstGeom>
              <a:blipFill>
                <a:blip r:embed="rId4"/>
                <a:stretch>
                  <a:fillRect/>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2DCC1E-4A83-473E-B19F-ADC7481DA900}"/>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8195" name="Rectangle 3">
            <a:extLst>
              <a:ext uri="{FF2B5EF4-FFF2-40B4-BE49-F238E27FC236}">
                <a16:creationId xmlns:a16="http://schemas.microsoft.com/office/drawing/2014/main" id="{310A9660-0AC0-4563-A474-BFA61DDCE799}"/>
              </a:ext>
            </a:extLst>
          </p:cNvPr>
          <p:cNvSpPr txBox="1">
            <a:spLocks noChangeArrowheads="1"/>
          </p:cNvSpPr>
          <p:nvPr/>
        </p:nvSpPr>
        <p:spPr bwMode="auto">
          <a:xfrm>
            <a:off x="142875" y="642938"/>
            <a:ext cx="88582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en-US" altLang="zh-CN" sz="2400" dirty="0">
                <a:solidFill>
                  <a:srgbClr val="0000FF"/>
                </a:solidFill>
                <a:ea typeface="仿宋_GB2312" panose="02010609030101010101" pitchFamily="49" charset="-122"/>
              </a:rPr>
              <a:t>4</a:t>
            </a:r>
            <a:r>
              <a:rPr lang="zh-CN" altLang="en-US" sz="2400" dirty="0">
                <a:solidFill>
                  <a:srgbClr val="0000FF"/>
                </a:solidFill>
                <a:ea typeface="仿宋_GB2312" panose="02010609030101010101" pitchFamily="49" charset="-122"/>
              </a:rPr>
              <a:t>）独立边带无线电话（简称独立边带话，标识</a:t>
            </a:r>
            <a:r>
              <a:rPr lang="en-US" altLang="zh-CN" sz="2400" dirty="0">
                <a:solidFill>
                  <a:srgbClr val="0000FF"/>
                </a:solidFill>
                <a:ea typeface="仿宋_GB2312" panose="02010609030101010101" pitchFamily="49" charset="-122"/>
              </a:rPr>
              <a:t>B3E</a:t>
            </a:r>
            <a:r>
              <a:rPr lang="zh-CN" altLang="en-US" sz="2400" dirty="0">
                <a:solidFill>
                  <a:srgbClr val="0000FF"/>
                </a:solidFill>
                <a:ea typeface="仿宋_GB2312" panose="02010609030101010101" pitchFamily="49" charset="-122"/>
              </a:rPr>
              <a:t>）</a:t>
            </a:r>
          </a:p>
          <a:p>
            <a:pPr>
              <a:buFontTx/>
              <a:buNone/>
            </a:pPr>
            <a:r>
              <a:rPr lang="en-US" altLang="zh-CN" sz="2000" dirty="0">
                <a:solidFill>
                  <a:srgbClr val="660066"/>
                </a:solidFill>
                <a:ea typeface="仿宋_GB2312" panose="02010609030101010101" pitchFamily="49" charset="-122"/>
              </a:rPr>
              <a:t>B </a:t>
            </a:r>
            <a:r>
              <a:rPr lang="zh-CN" altLang="en-US" sz="2000" dirty="0">
                <a:solidFill>
                  <a:srgbClr val="660066"/>
                </a:solidFill>
                <a:ea typeface="仿宋_GB2312" panose="02010609030101010101" pitchFamily="49" charset="-122"/>
              </a:rPr>
              <a:t>表示主载波调幅发射独立边带； “</a:t>
            </a:r>
            <a:r>
              <a:rPr lang="en-US" altLang="zh-CN" sz="2000" dirty="0">
                <a:solidFill>
                  <a:srgbClr val="660066"/>
                </a:solidFill>
                <a:ea typeface="仿宋_GB2312" panose="02010609030101010101" pitchFamily="49" charset="-122"/>
              </a:rPr>
              <a:t>3”</a:t>
            </a:r>
            <a:r>
              <a:rPr lang="zh-CN" altLang="en-US" sz="2000" dirty="0">
                <a:solidFill>
                  <a:srgbClr val="660066"/>
                </a:solidFill>
                <a:ea typeface="仿宋_GB2312" panose="02010609030101010101" pitchFamily="49" charset="-122"/>
              </a:rPr>
              <a:t>、“</a:t>
            </a:r>
            <a:r>
              <a:rPr lang="en-US" altLang="zh-CN" sz="2000" dirty="0">
                <a:solidFill>
                  <a:srgbClr val="660066"/>
                </a:solidFill>
                <a:ea typeface="仿宋_GB2312" panose="02010609030101010101" pitchFamily="49" charset="-122"/>
              </a:rPr>
              <a:t>E”</a:t>
            </a:r>
            <a:r>
              <a:rPr lang="zh-CN" altLang="en-US" sz="2000" dirty="0">
                <a:solidFill>
                  <a:srgbClr val="660066"/>
                </a:solidFill>
                <a:ea typeface="仿宋_GB2312" panose="02010609030101010101" pitchFamily="49" charset="-122"/>
              </a:rPr>
              <a:t>的含义同前。</a:t>
            </a:r>
          </a:p>
          <a:p>
            <a:pPr>
              <a:buFontTx/>
              <a:buNone/>
            </a:pPr>
            <a:r>
              <a:rPr lang="zh-CN" altLang="en-US" sz="2000" dirty="0">
                <a:solidFill>
                  <a:srgbClr val="660066"/>
                </a:solidFill>
                <a:ea typeface="仿宋_GB2312" panose="02010609030101010101" pitchFamily="49" charset="-122"/>
              </a:rPr>
              <a:t>    这类发射是利用射频的上下两个边带传送</a:t>
            </a:r>
            <a:r>
              <a:rPr lang="en-US" altLang="zh-CN" sz="2000" dirty="0">
                <a:solidFill>
                  <a:srgbClr val="660066"/>
                </a:solidFill>
                <a:ea typeface="仿宋_GB2312" panose="02010609030101010101" pitchFamily="49" charset="-122"/>
              </a:rPr>
              <a:t>2</a:t>
            </a:r>
            <a:r>
              <a:rPr lang="zh-CN" altLang="en-US" sz="2000" dirty="0">
                <a:solidFill>
                  <a:srgbClr val="660066"/>
                </a:solidFill>
                <a:ea typeface="仿宋_GB2312" panose="02010609030101010101" pitchFamily="49" charset="-122"/>
              </a:rPr>
              <a:t>路独立的电话信息，而将载波几乎全部抑制，带宽为最高调制频率的</a:t>
            </a:r>
            <a:r>
              <a:rPr lang="en-US" altLang="zh-CN" sz="2000" dirty="0">
                <a:solidFill>
                  <a:srgbClr val="660066"/>
                </a:solidFill>
                <a:ea typeface="仿宋_GB2312" panose="02010609030101010101" pitchFamily="49" charset="-122"/>
              </a:rPr>
              <a:t>2</a:t>
            </a:r>
            <a:r>
              <a:rPr lang="zh-CN" altLang="en-US" sz="2000" dirty="0">
                <a:solidFill>
                  <a:srgbClr val="660066"/>
                </a:solidFill>
                <a:ea typeface="仿宋_GB2312" panose="02010609030101010101" pitchFamily="49" charset="-122"/>
              </a:rPr>
              <a:t>倍。</a:t>
            </a:r>
            <a:endParaRPr lang="en-US" altLang="zh-CN" sz="2400" dirty="0">
              <a:solidFill>
                <a:srgbClr val="660066"/>
              </a:solidFill>
              <a:ea typeface="仿宋_GB2312" panose="02010609030101010101" pitchFamily="49" charset="-122"/>
            </a:endParaRPr>
          </a:p>
        </p:txBody>
      </p:sp>
      <p:sp>
        <p:nvSpPr>
          <p:cNvPr id="8196" name="Rectangle 4">
            <a:extLst>
              <a:ext uri="{FF2B5EF4-FFF2-40B4-BE49-F238E27FC236}">
                <a16:creationId xmlns:a16="http://schemas.microsoft.com/office/drawing/2014/main" id="{C760ADF3-EC23-4673-A97C-061349F37104}"/>
              </a:ext>
            </a:extLst>
          </p:cNvPr>
          <p:cNvSpPr>
            <a:spLocks noChangeArrowheads="1"/>
          </p:cNvSpPr>
          <p:nvPr/>
        </p:nvSpPr>
        <p:spPr bwMode="auto">
          <a:xfrm>
            <a:off x="142875" y="2357438"/>
            <a:ext cx="8858250"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dirty="0">
                <a:solidFill>
                  <a:srgbClr val="0000FF"/>
                </a:solidFill>
                <a:ea typeface="仿宋_GB2312" panose="02010609030101010101" pitchFamily="49" charset="-122"/>
              </a:rPr>
              <a:t>5</a:t>
            </a:r>
            <a:r>
              <a:rPr lang="zh-CN" altLang="en-US" sz="2400" dirty="0">
                <a:solidFill>
                  <a:srgbClr val="0000FF"/>
                </a:solidFill>
                <a:ea typeface="仿宋_GB2312" panose="02010609030101010101" pitchFamily="49" charset="-122"/>
              </a:rPr>
              <a:t>）连续波振幅键控电报（简称等幅报，标识</a:t>
            </a:r>
            <a:r>
              <a:rPr lang="en-US" altLang="zh-CN" sz="2400" dirty="0">
                <a:solidFill>
                  <a:srgbClr val="0000FF"/>
                </a:solidFill>
                <a:ea typeface="仿宋_GB2312" panose="02010609030101010101" pitchFamily="49" charset="-122"/>
              </a:rPr>
              <a:t>CW</a:t>
            </a:r>
            <a:r>
              <a:rPr lang="zh-CN" altLang="en-US" sz="2400" dirty="0">
                <a:solidFill>
                  <a:srgbClr val="0000FF"/>
                </a:solidFill>
                <a:ea typeface="仿宋_GB2312" panose="02010609030101010101" pitchFamily="49" charset="-122"/>
              </a:rPr>
              <a:t>）</a:t>
            </a:r>
          </a:p>
          <a:p>
            <a:pPr eaLnBrk="1" hangingPunct="1">
              <a:lnSpc>
                <a:spcPct val="90000"/>
              </a:lnSpc>
              <a:buFontTx/>
              <a:buNone/>
            </a:pPr>
            <a:r>
              <a:rPr lang="zh-CN" altLang="en-US" sz="2000" dirty="0">
                <a:solidFill>
                  <a:srgbClr val="660066"/>
                </a:solidFill>
                <a:ea typeface="仿宋_GB2312" panose="02010609030101010101" pitchFamily="49" charset="-122"/>
              </a:rPr>
              <a:t>    它是利用二进制电报信号直接启闭发射机载波，通常使用莫尔斯代码，采用人工发报和抄报时的发射标识为</a:t>
            </a:r>
            <a:r>
              <a:rPr lang="en-US" altLang="zh-CN" sz="2000" dirty="0">
                <a:solidFill>
                  <a:srgbClr val="660066"/>
                </a:solidFill>
                <a:ea typeface="仿宋_GB2312" panose="02010609030101010101" pitchFamily="49" charset="-122"/>
              </a:rPr>
              <a:t>A1A</a:t>
            </a:r>
            <a:r>
              <a:rPr lang="zh-CN" altLang="en-US" sz="2000" dirty="0">
                <a:solidFill>
                  <a:srgbClr val="660066"/>
                </a:solidFill>
                <a:ea typeface="仿宋_GB2312" panose="02010609030101010101" pitchFamily="49" charset="-122"/>
              </a:rPr>
              <a:t>，采用机电式自动发报和自动记录时的发射标识是</a:t>
            </a:r>
            <a:r>
              <a:rPr lang="en-US" altLang="zh-CN" sz="2000" dirty="0">
                <a:solidFill>
                  <a:srgbClr val="660066"/>
                </a:solidFill>
                <a:ea typeface="仿宋_GB2312" panose="02010609030101010101" pitchFamily="49" charset="-122"/>
              </a:rPr>
              <a:t>A1B</a:t>
            </a:r>
            <a:r>
              <a:rPr lang="zh-CN" altLang="en-US" sz="2000" dirty="0">
                <a:solidFill>
                  <a:srgbClr val="660066"/>
                </a:solidFill>
                <a:ea typeface="仿宋_GB2312" panose="02010609030101010101" pitchFamily="49" charset="-122"/>
              </a:rPr>
              <a:t>。其中</a:t>
            </a:r>
            <a:r>
              <a:rPr lang="en-US" altLang="zh-CN" sz="2000" dirty="0">
                <a:solidFill>
                  <a:srgbClr val="660066"/>
                </a:solidFill>
                <a:ea typeface="仿宋_GB2312" panose="02010609030101010101" pitchFamily="49" charset="-122"/>
              </a:rPr>
              <a:t>A</a:t>
            </a:r>
            <a:r>
              <a:rPr lang="zh-CN" altLang="en-US" sz="2000" dirty="0">
                <a:solidFill>
                  <a:srgbClr val="660066"/>
                </a:solidFill>
                <a:ea typeface="仿宋_GB2312" panose="02010609030101010101" pitchFamily="49" charset="-122"/>
              </a:rPr>
              <a:t>表示主载波调幅发射双边带；</a:t>
            </a:r>
            <a:r>
              <a:rPr lang="en-US" altLang="zh-CN" sz="2000" dirty="0">
                <a:solidFill>
                  <a:srgbClr val="660066"/>
                </a:solidFill>
                <a:ea typeface="仿宋_GB2312" panose="02010609030101010101" pitchFamily="49" charset="-122"/>
              </a:rPr>
              <a:t>1</a:t>
            </a:r>
            <a:r>
              <a:rPr lang="zh-CN" altLang="en-US" sz="2000" dirty="0">
                <a:solidFill>
                  <a:srgbClr val="660066"/>
                </a:solidFill>
                <a:ea typeface="仿宋_GB2312" panose="02010609030101010101" pitchFamily="49" charset="-122"/>
              </a:rPr>
              <a:t>表示不用调制副载波但包含量化或数字信息的单信道；第三位的</a:t>
            </a:r>
            <a:r>
              <a:rPr lang="en-US" altLang="zh-CN" sz="2000" dirty="0">
                <a:solidFill>
                  <a:srgbClr val="660066"/>
                </a:solidFill>
                <a:ea typeface="仿宋_GB2312" panose="02010609030101010101" pitchFamily="49" charset="-122"/>
              </a:rPr>
              <a:t>A</a:t>
            </a:r>
            <a:r>
              <a:rPr lang="zh-CN" altLang="en-US" sz="2000" dirty="0">
                <a:solidFill>
                  <a:srgbClr val="660066"/>
                </a:solidFill>
                <a:ea typeface="仿宋_GB2312" panose="02010609030101010101" pitchFamily="49" charset="-122"/>
              </a:rPr>
              <a:t>－人工，</a:t>
            </a:r>
            <a:r>
              <a:rPr lang="en-US" altLang="zh-CN" sz="2000" dirty="0">
                <a:solidFill>
                  <a:srgbClr val="660066"/>
                </a:solidFill>
                <a:ea typeface="仿宋_GB2312" panose="02010609030101010101" pitchFamily="49" charset="-122"/>
              </a:rPr>
              <a:t>B</a:t>
            </a:r>
            <a:r>
              <a:rPr lang="zh-CN" altLang="en-US" sz="2000" dirty="0">
                <a:solidFill>
                  <a:srgbClr val="660066"/>
                </a:solidFill>
                <a:ea typeface="仿宋_GB2312" panose="02010609030101010101" pitchFamily="49" charset="-122"/>
              </a:rPr>
              <a:t>－自动。</a:t>
            </a:r>
          </a:p>
          <a:p>
            <a:pPr>
              <a:buFontTx/>
              <a:buNone/>
            </a:pPr>
            <a:r>
              <a:rPr lang="zh-CN" altLang="en-US" sz="2000" dirty="0">
                <a:solidFill>
                  <a:srgbClr val="660066"/>
                </a:solidFill>
                <a:ea typeface="仿宋_GB2312" panose="02010609030101010101" pitchFamily="49" charset="-122"/>
              </a:rPr>
              <a:t> </a:t>
            </a:r>
            <a:r>
              <a:rPr lang="en-US" altLang="zh-CN" sz="2000" dirty="0">
                <a:solidFill>
                  <a:srgbClr val="660066"/>
                </a:solidFill>
                <a:ea typeface="仿宋_GB2312" panose="02010609030101010101" pitchFamily="49" charset="-122"/>
              </a:rPr>
              <a:t>A1A</a:t>
            </a:r>
            <a:r>
              <a:rPr lang="zh-CN" altLang="en-US" sz="2000" dirty="0">
                <a:solidFill>
                  <a:srgbClr val="660066"/>
                </a:solidFill>
                <a:ea typeface="仿宋_GB2312" panose="02010609030101010101" pitchFamily="49" charset="-122"/>
              </a:rPr>
              <a:t>和</a:t>
            </a:r>
            <a:r>
              <a:rPr lang="en-US" altLang="zh-CN" sz="2000" dirty="0">
                <a:solidFill>
                  <a:srgbClr val="660066"/>
                </a:solidFill>
                <a:ea typeface="仿宋_GB2312" panose="02010609030101010101" pitchFamily="49" charset="-122"/>
              </a:rPr>
              <a:t>A1B</a:t>
            </a:r>
            <a:r>
              <a:rPr lang="zh-CN" altLang="en-US" sz="2000" dirty="0">
                <a:solidFill>
                  <a:srgbClr val="660066"/>
                </a:solidFill>
                <a:ea typeface="仿宋_GB2312" panose="02010609030101010101" pitchFamily="49" charset="-122"/>
              </a:rPr>
              <a:t>的发射频谱对称于载波，带宽和发报速率及信号形状有关。当用方波信号键控载波时（硬键控），带宽可达几千赫兹，从而严重干扰邻近信道。如果使电报信号脉冲缓慢升降（软键控），则可以压缩发射带宽。</a:t>
            </a:r>
          </a:p>
          <a:p>
            <a:pPr>
              <a:buFontTx/>
              <a:buNone/>
            </a:pPr>
            <a:r>
              <a:rPr lang="en-US" altLang="zh-CN" sz="2000" dirty="0">
                <a:solidFill>
                  <a:srgbClr val="660066"/>
                </a:solidFill>
                <a:ea typeface="仿宋_GB2312" panose="02010609030101010101" pitchFamily="49" charset="-122"/>
              </a:rPr>
              <a:t>A1A</a:t>
            </a:r>
            <a:r>
              <a:rPr lang="zh-CN" altLang="en-US" sz="2000" dirty="0">
                <a:solidFill>
                  <a:srgbClr val="660066"/>
                </a:solidFill>
                <a:ea typeface="仿宋_GB2312" panose="02010609030101010101" pitchFamily="49" charset="-122"/>
              </a:rPr>
              <a:t>和</a:t>
            </a:r>
            <a:r>
              <a:rPr lang="en-US" altLang="zh-CN" sz="2000" dirty="0">
                <a:solidFill>
                  <a:srgbClr val="660066"/>
                </a:solidFill>
                <a:ea typeface="仿宋_GB2312" panose="02010609030101010101" pitchFamily="49" charset="-122"/>
              </a:rPr>
              <a:t>A1B</a:t>
            </a:r>
            <a:r>
              <a:rPr lang="zh-CN" altLang="en-US" sz="2000" dirty="0">
                <a:solidFill>
                  <a:srgbClr val="660066"/>
                </a:solidFill>
                <a:ea typeface="仿宋_GB2312" panose="02010609030101010101" pitchFamily="49" charset="-122"/>
              </a:rPr>
              <a:t>的必要带宽：</a:t>
            </a:r>
            <a:r>
              <a:rPr lang="en-US" altLang="zh-CN" sz="2000" i="1" dirty="0">
                <a:solidFill>
                  <a:srgbClr val="660066"/>
                </a:solidFill>
                <a:ea typeface="仿宋_GB2312" panose="02010609030101010101" pitchFamily="49" charset="-122"/>
              </a:rPr>
              <a:t>B</a:t>
            </a:r>
            <a:r>
              <a:rPr lang="en-US" altLang="zh-CN" sz="2000" dirty="0">
                <a:solidFill>
                  <a:srgbClr val="660066"/>
                </a:solidFill>
                <a:ea typeface="仿宋_GB2312" panose="02010609030101010101" pitchFamily="49" charset="-122"/>
              </a:rPr>
              <a:t>=</a:t>
            </a:r>
            <a:r>
              <a:rPr lang="en-US" altLang="zh-CN" sz="2000" i="1" dirty="0" err="1">
                <a:solidFill>
                  <a:srgbClr val="660066"/>
                </a:solidFill>
                <a:ea typeface="仿宋_GB2312" panose="02010609030101010101" pitchFamily="49" charset="-122"/>
              </a:rPr>
              <a:t>KB</a:t>
            </a:r>
            <a:r>
              <a:rPr lang="en-US" altLang="zh-CN" sz="2000" baseline="-25000" dirty="0" err="1">
                <a:solidFill>
                  <a:srgbClr val="660066"/>
                </a:solidFill>
                <a:ea typeface="仿宋_GB2312" panose="02010609030101010101" pitchFamily="49" charset="-122"/>
              </a:rPr>
              <a:t>d</a:t>
            </a:r>
            <a:endParaRPr lang="zh-CN" altLang="en-US" sz="2000" baseline="-25000" dirty="0">
              <a:solidFill>
                <a:srgbClr val="660066"/>
              </a:solidFill>
              <a:ea typeface="仿宋_GB2312" panose="02010609030101010101" pitchFamily="49" charset="-122"/>
            </a:endParaRPr>
          </a:p>
          <a:p>
            <a:pPr>
              <a:buFontTx/>
              <a:buNone/>
            </a:pPr>
            <a:r>
              <a:rPr lang="zh-CN" altLang="en-US" sz="2000" dirty="0">
                <a:solidFill>
                  <a:srgbClr val="660066"/>
                </a:solidFill>
                <a:ea typeface="仿宋_GB2312" panose="02010609030101010101" pitchFamily="49" charset="-122"/>
              </a:rPr>
              <a:t>      是信号速率（波特）；</a:t>
            </a:r>
            <a:r>
              <a:rPr lang="en-US" altLang="zh-CN" sz="2000" i="1" dirty="0">
                <a:solidFill>
                  <a:srgbClr val="660066"/>
                </a:solidFill>
                <a:ea typeface="仿宋_GB2312" panose="02010609030101010101" pitchFamily="49" charset="-122"/>
              </a:rPr>
              <a:t>K</a:t>
            </a:r>
            <a:r>
              <a:rPr lang="zh-CN" altLang="en-US" sz="2000" dirty="0">
                <a:solidFill>
                  <a:srgbClr val="660066"/>
                </a:solidFill>
                <a:ea typeface="仿宋_GB2312" panose="02010609030101010101" pitchFamily="49" charset="-122"/>
              </a:rPr>
              <a:t>为系数，一般</a:t>
            </a:r>
            <a:r>
              <a:rPr lang="en-US" altLang="zh-CN" sz="2000" dirty="0">
                <a:solidFill>
                  <a:srgbClr val="660066"/>
                </a:solidFill>
                <a:ea typeface="仿宋_GB2312" panose="02010609030101010101" pitchFamily="49" charset="-122"/>
              </a:rPr>
              <a:t>3</a:t>
            </a:r>
            <a:r>
              <a:rPr lang="zh-CN" altLang="en-US" sz="2000" dirty="0">
                <a:solidFill>
                  <a:srgbClr val="660066"/>
                </a:solidFill>
                <a:ea typeface="仿宋_GB2312" panose="02010609030101010101" pitchFamily="49" charset="-122"/>
              </a:rPr>
              <a:t>～</a:t>
            </a:r>
            <a:r>
              <a:rPr lang="en-US" altLang="zh-CN" sz="2000" dirty="0">
                <a:solidFill>
                  <a:srgbClr val="660066"/>
                </a:solidFill>
                <a:ea typeface="仿宋_GB2312" panose="02010609030101010101" pitchFamily="49" charset="-122"/>
              </a:rPr>
              <a:t>5</a:t>
            </a:r>
          </a:p>
          <a:p>
            <a:pPr>
              <a:lnSpc>
                <a:spcPct val="90000"/>
              </a:lnSpc>
              <a:buFontTx/>
              <a:buNone/>
            </a:pPr>
            <a:r>
              <a:rPr lang="en-US" altLang="zh-CN" sz="2400" dirty="0">
                <a:solidFill>
                  <a:srgbClr val="0000FF"/>
                </a:solidFill>
                <a:ea typeface="仿宋_GB2312" panose="02010609030101010101" pitchFamily="49" charset="-122"/>
              </a:rPr>
              <a:t>6</a:t>
            </a:r>
            <a:r>
              <a:rPr lang="zh-CN" altLang="en-US" sz="2400" dirty="0">
                <a:solidFill>
                  <a:srgbClr val="0000FF"/>
                </a:solidFill>
                <a:ea typeface="仿宋_GB2312" panose="02010609030101010101" pitchFamily="49" charset="-122"/>
              </a:rPr>
              <a:t>）调幅波振幅键控（</a:t>
            </a:r>
            <a:r>
              <a:rPr lang="en-US" altLang="zh-CN" sz="2400" dirty="0">
                <a:solidFill>
                  <a:srgbClr val="0000FF"/>
                </a:solidFill>
                <a:ea typeface="仿宋_GB2312" panose="02010609030101010101" pitchFamily="49" charset="-122"/>
              </a:rPr>
              <a:t>A2A</a:t>
            </a:r>
            <a:r>
              <a:rPr lang="zh-CN" altLang="en-US" sz="2400" dirty="0">
                <a:solidFill>
                  <a:srgbClr val="0000FF"/>
                </a:solidFill>
                <a:ea typeface="仿宋_GB2312" panose="02010609030101010101" pitchFamily="49" charset="-122"/>
              </a:rPr>
              <a:t>、</a:t>
            </a:r>
            <a:r>
              <a:rPr lang="en-US" altLang="zh-CN" sz="2400" dirty="0">
                <a:solidFill>
                  <a:srgbClr val="0000FF"/>
                </a:solidFill>
                <a:ea typeface="仿宋_GB2312" panose="02010609030101010101" pitchFamily="49" charset="-122"/>
              </a:rPr>
              <a:t>A2B</a:t>
            </a:r>
            <a:r>
              <a:rPr lang="zh-CN" altLang="en-US" sz="2400" dirty="0">
                <a:solidFill>
                  <a:srgbClr val="0000FF"/>
                </a:solidFill>
                <a:ea typeface="仿宋_GB2312" panose="02010609030101010101" pitchFamily="49" charset="-122"/>
              </a:rPr>
              <a:t>）</a:t>
            </a:r>
          </a:p>
          <a:p>
            <a:pPr>
              <a:lnSpc>
                <a:spcPct val="90000"/>
              </a:lnSpc>
              <a:buFontTx/>
              <a:buNone/>
            </a:pPr>
            <a:r>
              <a:rPr lang="en-US" altLang="zh-CN" sz="2400" dirty="0">
                <a:solidFill>
                  <a:srgbClr val="0000FF"/>
                </a:solidFill>
                <a:ea typeface="仿宋_GB2312" panose="02010609030101010101" pitchFamily="49" charset="-122"/>
              </a:rPr>
              <a:t>7</a:t>
            </a:r>
            <a:r>
              <a:rPr lang="zh-CN" altLang="en-US" sz="2400" dirty="0">
                <a:solidFill>
                  <a:srgbClr val="0000FF"/>
                </a:solidFill>
                <a:ea typeface="仿宋_GB2312" panose="02010609030101010101" pitchFamily="49" charset="-122"/>
              </a:rPr>
              <a:t>）移频键控（</a:t>
            </a:r>
            <a:r>
              <a:rPr lang="en-US" altLang="zh-CN" sz="2400" dirty="0">
                <a:solidFill>
                  <a:srgbClr val="0000FF"/>
                </a:solidFill>
                <a:ea typeface="仿宋_GB2312" panose="02010609030101010101" pitchFamily="49" charset="-122"/>
              </a:rPr>
              <a:t>F1B</a:t>
            </a:r>
            <a:r>
              <a:rPr lang="zh-CN" altLang="en-US" sz="2400" dirty="0">
                <a:solidFill>
                  <a:srgbClr val="0000FF"/>
                </a:solidFill>
                <a:ea typeface="仿宋_GB2312" panose="02010609030101010101" pitchFamily="49" charset="-122"/>
              </a:rPr>
              <a:t>、</a:t>
            </a:r>
            <a:r>
              <a:rPr lang="en-US" altLang="zh-CN" sz="2400" dirty="0">
                <a:solidFill>
                  <a:srgbClr val="0000FF"/>
                </a:solidFill>
                <a:ea typeface="仿宋_GB2312" panose="02010609030101010101" pitchFamily="49" charset="-122"/>
              </a:rPr>
              <a:t>F7B</a:t>
            </a:r>
            <a:r>
              <a:rPr lang="zh-CN" altLang="en-US" sz="2400" dirty="0">
                <a:solidFill>
                  <a:srgbClr val="0000FF"/>
                </a:solidFill>
                <a:ea typeface="仿宋_GB2312" panose="02010609030101010101" pitchFamily="49" charset="-122"/>
              </a:rPr>
              <a:t>）</a:t>
            </a:r>
            <a:endParaRPr lang="zh-CN" altLang="en-US" sz="2000" dirty="0">
              <a:solidFill>
                <a:srgbClr val="0000FF"/>
              </a:solidFill>
              <a:ea typeface="仿宋_GB2312" panose="0201060903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9B99F0B-70FA-46A2-8D80-2DE93CC8B335}"/>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3" name="Text Box 8">
            <a:extLst>
              <a:ext uri="{FF2B5EF4-FFF2-40B4-BE49-F238E27FC236}">
                <a16:creationId xmlns:a16="http://schemas.microsoft.com/office/drawing/2014/main" id="{3E6A6F02-5300-4299-99A3-D154ED74C3EE}"/>
              </a:ext>
            </a:extLst>
          </p:cNvPr>
          <p:cNvSpPr txBox="1">
            <a:spLocks noChangeArrowheads="1"/>
          </p:cNvSpPr>
          <p:nvPr/>
        </p:nvSpPr>
        <p:spPr bwMode="auto">
          <a:xfrm>
            <a:off x="71438" y="785813"/>
            <a:ext cx="9001125" cy="2505075"/>
          </a:xfrm>
          <a:prstGeom prst="rect">
            <a:avLst/>
          </a:prstGeom>
          <a:noFill/>
          <a:ln w="9525">
            <a:noFill/>
            <a:miter lim="800000"/>
            <a:headEnd/>
            <a:tailEnd/>
          </a:ln>
          <a:effectLst/>
        </p:spPr>
        <p:txBody>
          <a:bodyPr lIns="90000" tIns="46800" rIns="90000" bIns="46800">
            <a:spAutoFit/>
          </a:bodyPr>
          <a:lstStyle/>
          <a:p>
            <a:pPr marL="342900" indent="-342900">
              <a:lnSpc>
                <a:spcPct val="90000"/>
              </a:lnSpc>
              <a:spcBef>
                <a:spcPct val="20000"/>
              </a:spcBef>
              <a:defRPr/>
            </a:pPr>
            <a:r>
              <a:rPr lang="en-US" altLang="zh-CN" sz="2400" kern="0" dirty="0">
                <a:solidFill>
                  <a:srgbClr val="C00000"/>
                </a:solidFill>
                <a:latin typeface="+mn-lt"/>
                <a:ea typeface="仿宋_GB2312" pitchFamily="49" charset="-122"/>
              </a:rPr>
              <a:t>3.   </a:t>
            </a:r>
            <a:r>
              <a:rPr lang="zh-CN" altLang="en-US" sz="2400" kern="0" dirty="0">
                <a:solidFill>
                  <a:srgbClr val="C00000"/>
                </a:solidFill>
                <a:latin typeface="+mn-lt"/>
                <a:ea typeface="仿宋_GB2312" pitchFamily="49" charset="-122"/>
              </a:rPr>
              <a:t>工作频率范围、带宽</a:t>
            </a:r>
          </a:p>
          <a:p>
            <a:pPr indent="534988" eaLnBrk="1" hangingPunct="1">
              <a:lnSpc>
                <a:spcPct val="135000"/>
              </a:lnSpc>
              <a:defRPr/>
            </a:pPr>
            <a:r>
              <a:rPr lang="zh-CN" altLang="en-US" sz="2000" dirty="0">
                <a:solidFill>
                  <a:srgbClr val="660066"/>
                </a:solidFill>
                <a:latin typeface="+mn-lt"/>
                <a:ea typeface="仿宋_GB2312" pitchFamily="49" charset="-122"/>
              </a:rPr>
              <a:t>发射机的工作频率是指发射机的载波频率。</a:t>
            </a:r>
            <a:endParaRPr lang="en-US" altLang="zh-CN" sz="2000" dirty="0">
              <a:solidFill>
                <a:srgbClr val="660066"/>
              </a:solidFill>
              <a:latin typeface="+mn-lt"/>
              <a:ea typeface="仿宋_GB2312" pitchFamily="49" charset="-122"/>
            </a:endParaRPr>
          </a:p>
          <a:p>
            <a:pPr indent="534988" eaLnBrk="1" hangingPunct="1">
              <a:lnSpc>
                <a:spcPct val="135000"/>
              </a:lnSpc>
              <a:defRPr/>
            </a:pPr>
            <a:r>
              <a:rPr lang="zh-CN" altLang="en-US" sz="2000" dirty="0">
                <a:solidFill>
                  <a:srgbClr val="660066"/>
                </a:solidFill>
                <a:latin typeface="+mn-lt"/>
                <a:ea typeface="仿宋_GB2312" pitchFamily="49" charset="-122"/>
              </a:rPr>
              <a:t>中波、短波、</a:t>
            </a:r>
            <a:r>
              <a:rPr lang="en-US" altLang="zh-CN" sz="2000" dirty="0">
                <a:solidFill>
                  <a:srgbClr val="660066"/>
                </a:solidFill>
                <a:latin typeface="+mn-lt"/>
                <a:ea typeface="仿宋_GB2312" pitchFamily="49" charset="-122"/>
              </a:rPr>
              <a:t>VHF</a:t>
            </a:r>
            <a:r>
              <a:rPr lang="zh-CN" altLang="en-US" sz="2000" dirty="0">
                <a:solidFill>
                  <a:srgbClr val="660066"/>
                </a:solidFill>
                <a:latin typeface="+mn-lt"/>
                <a:ea typeface="仿宋_GB2312" pitchFamily="49" charset="-122"/>
              </a:rPr>
              <a:t>、</a:t>
            </a:r>
            <a:r>
              <a:rPr lang="en-US" altLang="zh-CN" sz="2000" dirty="0">
                <a:solidFill>
                  <a:srgbClr val="660066"/>
                </a:solidFill>
                <a:latin typeface="+mn-lt"/>
                <a:ea typeface="仿宋_GB2312" pitchFamily="49" charset="-122"/>
              </a:rPr>
              <a:t>UHF</a:t>
            </a:r>
            <a:r>
              <a:rPr lang="zh-CN" altLang="en-US" sz="2000" dirty="0">
                <a:solidFill>
                  <a:srgbClr val="660066"/>
                </a:solidFill>
                <a:latin typeface="+mn-lt"/>
                <a:ea typeface="仿宋_GB2312" pitchFamily="49" charset="-122"/>
              </a:rPr>
              <a:t>等</a:t>
            </a:r>
          </a:p>
          <a:p>
            <a:pPr indent="534988" eaLnBrk="1" hangingPunct="1">
              <a:lnSpc>
                <a:spcPct val="135000"/>
              </a:lnSpc>
              <a:defRPr/>
            </a:pPr>
            <a:r>
              <a:rPr lang="zh-CN" altLang="en-US" sz="2000" dirty="0">
                <a:solidFill>
                  <a:srgbClr val="660066"/>
                </a:solidFill>
                <a:latin typeface="+mn-lt"/>
                <a:ea typeface="仿宋_GB2312" pitchFamily="49" charset="-122"/>
              </a:rPr>
              <a:t>军用发射机都是在一个频率范围内工作的，具体的频率范围由发射机的用途决定。要求：在波段内任何一个频率或者指定频率上都能工作，并且要求在整个波段内或所有指定频率上电性能基本稳定。</a:t>
            </a:r>
          </a:p>
        </p:txBody>
      </p:sp>
      <p:sp>
        <p:nvSpPr>
          <p:cNvPr id="4" name="Rectangle 3">
            <a:extLst>
              <a:ext uri="{FF2B5EF4-FFF2-40B4-BE49-F238E27FC236}">
                <a16:creationId xmlns:a16="http://schemas.microsoft.com/office/drawing/2014/main" id="{560F8D93-C1E4-464C-A249-34E0EB14EB88}"/>
              </a:ext>
            </a:extLst>
          </p:cNvPr>
          <p:cNvSpPr txBox="1">
            <a:spLocks noChangeArrowheads="1"/>
          </p:cNvSpPr>
          <p:nvPr/>
        </p:nvSpPr>
        <p:spPr bwMode="auto">
          <a:xfrm>
            <a:off x="71438" y="3325813"/>
            <a:ext cx="9001125" cy="357187"/>
          </a:xfrm>
          <a:prstGeom prst="rect">
            <a:avLst/>
          </a:prstGeom>
          <a:noFill/>
          <a:ln>
            <a:miter lim="800000"/>
            <a:headEnd/>
            <a:tailEnd/>
          </a:ln>
        </p:spPr>
        <p:txBody>
          <a:bodyPr/>
          <a:lstStyle/>
          <a:p>
            <a:pPr marL="342900" indent="-342900">
              <a:lnSpc>
                <a:spcPct val="90000"/>
              </a:lnSpc>
              <a:spcBef>
                <a:spcPct val="20000"/>
              </a:spcBef>
              <a:defRPr/>
            </a:pPr>
            <a:r>
              <a:rPr lang="zh-CN" altLang="en-US" sz="2000" kern="0" dirty="0">
                <a:solidFill>
                  <a:srgbClr val="000000"/>
                </a:solidFill>
                <a:latin typeface="+mn-lt"/>
                <a:ea typeface="仿宋_GB2312" pitchFamily="49" charset="-122"/>
              </a:rPr>
              <a:t>例如：某短波单边带发射机的频率范围是</a:t>
            </a:r>
            <a:r>
              <a:rPr lang="en-US" altLang="zh-CN" sz="2000" kern="0" dirty="0">
                <a:solidFill>
                  <a:srgbClr val="000000"/>
                </a:solidFill>
                <a:latin typeface="+mn-lt"/>
                <a:ea typeface="仿宋_GB2312" pitchFamily="49" charset="-122"/>
              </a:rPr>
              <a:t>2</a:t>
            </a:r>
            <a:r>
              <a:rPr lang="zh-CN" altLang="en-US" sz="2000" kern="0" dirty="0">
                <a:solidFill>
                  <a:srgbClr val="000000"/>
                </a:solidFill>
                <a:latin typeface="+mn-lt"/>
                <a:ea typeface="仿宋_GB2312" pitchFamily="49" charset="-122"/>
              </a:rPr>
              <a:t>～</a:t>
            </a:r>
            <a:r>
              <a:rPr lang="en-US" altLang="zh-CN" sz="2000" kern="0" dirty="0">
                <a:solidFill>
                  <a:srgbClr val="000000"/>
                </a:solidFill>
                <a:latin typeface="+mn-lt"/>
                <a:ea typeface="仿宋_GB2312" pitchFamily="49" charset="-122"/>
              </a:rPr>
              <a:t>30M</a:t>
            </a:r>
            <a:r>
              <a:rPr lang="zh-CN" altLang="en-US" sz="2000" kern="0" dirty="0">
                <a:solidFill>
                  <a:srgbClr val="000000"/>
                </a:solidFill>
                <a:latin typeface="+mn-lt"/>
                <a:ea typeface="仿宋_GB2312" pitchFamily="49" charset="-122"/>
              </a:rPr>
              <a:t>，指定频率总数为</a:t>
            </a:r>
            <a:r>
              <a:rPr lang="en-US" altLang="zh-CN" sz="2000" kern="0" dirty="0">
                <a:solidFill>
                  <a:srgbClr val="000000"/>
                </a:solidFill>
                <a:latin typeface="+mn-lt"/>
                <a:ea typeface="仿宋_GB2312" pitchFamily="49" charset="-122"/>
              </a:rPr>
              <a:t>28000</a:t>
            </a:r>
            <a:r>
              <a:rPr lang="zh-CN" altLang="en-US" sz="2000" kern="0" dirty="0">
                <a:solidFill>
                  <a:srgbClr val="000000"/>
                </a:solidFill>
                <a:latin typeface="+mn-lt"/>
                <a:ea typeface="仿宋_GB2312" pitchFamily="49" charset="-122"/>
              </a:rPr>
              <a:t>个。</a:t>
            </a:r>
          </a:p>
          <a:p>
            <a:pPr marL="342900" indent="-342900">
              <a:lnSpc>
                <a:spcPct val="90000"/>
              </a:lnSpc>
              <a:spcBef>
                <a:spcPct val="20000"/>
              </a:spcBef>
              <a:defRPr/>
            </a:pPr>
            <a:endParaRPr lang="zh-CN" altLang="en-US" sz="2000" kern="0" dirty="0">
              <a:solidFill>
                <a:srgbClr val="000000"/>
              </a:solidFill>
              <a:latin typeface="+mn-lt"/>
              <a:ea typeface="仿宋_GB2312" pitchFamily="49" charset="-122"/>
            </a:endParaRPr>
          </a:p>
        </p:txBody>
      </p:sp>
      <p:sp>
        <p:nvSpPr>
          <p:cNvPr id="19461" name="Rectangle 3">
            <a:extLst>
              <a:ext uri="{FF2B5EF4-FFF2-40B4-BE49-F238E27FC236}">
                <a16:creationId xmlns:a16="http://schemas.microsoft.com/office/drawing/2014/main" id="{E0B1D061-6CF2-43FF-9D62-E2F77DF57333}"/>
              </a:ext>
            </a:extLst>
          </p:cNvPr>
          <p:cNvSpPr txBox="1">
            <a:spLocks noChangeArrowheads="1"/>
          </p:cNvSpPr>
          <p:nvPr/>
        </p:nvSpPr>
        <p:spPr bwMode="auto">
          <a:xfrm>
            <a:off x="142875" y="4005263"/>
            <a:ext cx="8786813" cy="2500312"/>
          </a:xfrm>
          <a:prstGeom prst="rect">
            <a:avLst/>
          </a:prstGeom>
          <a:noFill/>
          <a:ln w="9525">
            <a:noFill/>
            <a:miter lim="800000"/>
            <a:headEnd/>
            <a:tailEnd/>
          </a:ln>
        </p:spPr>
        <p:txBody>
          <a:bodyPr/>
          <a:lstStyle/>
          <a:p>
            <a:pPr marL="342900" indent="-342900">
              <a:lnSpc>
                <a:spcPct val="90000"/>
              </a:lnSpc>
              <a:spcBef>
                <a:spcPct val="20000"/>
              </a:spcBef>
              <a:defRPr/>
            </a:pPr>
            <a:r>
              <a:rPr lang="en-US" altLang="zh-CN" sz="2400" dirty="0">
                <a:solidFill>
                  <a:srgbClr val="C00000"/>
                </a:solidFill>
                <a:ea typeface="仿宋_GB2312" pitchFamily="49" charset="-122"/>
              </a:rPr>
              <a:t>4.   </a:t>
            </a:r>
            <a:r>
              <a:rPr lang="zh-CN" altLang="en-US" sz="2400" dirty="0">
                <a:solidFill>
                  <a:srgbClr val="C00000"/>
                </a:solidFill>
                <a:ea typeface="仿宋_GB2312" pitchFamily="49" charset="-122"/>
              </a:rPr>
              <a:t>频率准确度与频率稳定度（</a:t>
            </a:r>
            <a:r>
              <a:rPr lang="en-US" altLang="zh-CN" sz="2400" dirty="0">
                <a:solidFill>
                  <a:srgbClr val="FF0000"/>
                </a:solidFill>
                <a:ea typeface="仿宋_GB2312" pitchFamily="49" charset="-122"/>
              </a:rPr>
              <a:t>P338</a:t>
            </a:r>
            <a:r>
              <a:rPr lang="en-US" altLang="zh-CN" sz="2400" dirty="0">
                <a:solidFill>
                  <a:srgbClr val="C00000"/>
                </a:solidFill>
                <a:ea typeface="仿宋_GB2312" pitchFamily="49" charset="-122"/>
              </a:rPr>
              <a:t>      </a:t>
            </a:r>
            <a:r>
              <a:rPr lang="en-US" altLang="zh-CN" sz="2400" dirty="0">
                <a:solidFill>
                  <a:srgbClr val="0000FF"/>
                </a:solidFill>
                <a:ea typeface="仿宋_GB2312" pitchFamily="49" charset="-122"/>
              </a:rPr>
              <a:t>P353</a:t>
            </a:r>
            <a:r>
              <a:rPr lang="en-US" altLang="zh-CN" sz="2400" dirty="0">
                <a:solidFill>
                  <a:srgbClr val="C00000"/>
                </a:solidFill>
                <a:ea typeface="仿宋_GB2312" pitchFamily="49" charset="-122"/>
              </a:rPr>
              <a:t> </a:t>
            </a:r>
            <a:r>
              <a:rPr lang="zh-CN" altLang="en-US" sz="2400" dirty="0">
                <a:solidFill>
                  <a:srgbClr val="C00000"/>
                </a:solidFill>
                <a:ea typeface="仿宋_GB2312" pitchFamily="49" charset="-122"/>
              </a:rPr>
              <a:t>）</a:t>
            </a:r>
          </a:p>
          <a:p>
            <a:pPr marL="3175" indent="536575">
              <a:lnSpc>
                <a:spcPct val="90000"/>
              </a:lnSpc>
              <a:spcBef>
                <a:spcPct val="20000"/>
              </a:spcBef>
              <a:defRPr/>
            </a:pPr>
            <a:r>
              <a:rPr lang="zh-CN" altLang="en-US" sz="2000" dirty="0">
                <a:solidFill>
                  <a:srgbClr val="660066"/>
                </a:solidFill>
                <a:ea typeface="仿宋_GB2312" pitchFamily="49" charset="-122"/>
              </a:rPr>
              <a:t>对载波而言，准确度指实际工作频率对标称工作频率的准确程度。准确度越高，建立通信越快，以至于实现不寻找通信。</a:t>
            </a:r>
          </a:p>
          <a:p>
            <a:pPr marL="3175" indent="536575">
              <a:lnSpc>
                <a:spcPct val="90000"/>
              </a:lnSpc>
              <a:spcBef>
                <a:spcPct val="20000"/>
              </a:spcBef>
              <a:defRPr/>
            </a:pPr>
            <a:r>
              <a:rPr lang="zh-CN" altLang="en-US" sz="2000" dirty="0">
                <a:solidFill>
                  <a:srgbClr val="660066"/>
                </a:solidFill>
                <a:ea typeface="仿宋_GB2312" pitchFamily="49" charset="-122"/>
              </a:rPr>
              <a:t>稳定度指在外界干扰下，发射频率的稳定程度。稳定度高，一旦建立通信可实现不微调通，提高通信的可靠性。</a:t>
            </a:r>
          </a:p>
          <a:p>
            <a:pPr marL="3175" indent="536575">
              <a:lnSpc>
                <a:spcPct val="90000"/>
              </a:lnSpc>
              <a:spcBef>
                <a:spcPct val="20000"/>
              </a:spcBef>
              <a:defRPr/>
            </a:pPr>
            <a:r>
              <a:rPr lang="zh-CN" altLang="en-US" sz="2000" dirty="0">
                <a:solidFill>
                  <a:srgbClr val="660066"/>
                </a:solidFill>
                <a:ea typeface="仿宋_GB2312" pitchFamily="49" charset="-122"/>
              </a:rPr>
              <a:t> 一般调幅发射机的频率稳定度在</a:t>
            </a:r>
            <a:r>
              <a:rPr lang="en-US" altLang="zh-CN" sz="2000" dirty="0">
                <a:solidFill>
                  <a:srgbClr val="660066"/>
                </a:solidFill>
                <a:ea typeface="仿宋_GB2312" pitchFamily="49" charset="-122"/>
              </a:rPr>
              <a:t>10</a:t>
            </a:r>
            <a:r>
              <a:rPr lang="en-US" altLang="zh-CN" sz="2000" baseline="30000" dirty="0">
                <a:solidFill>
                  <a:srgbClr val="660066"/>
                </a:solidFill>
                <a:ea typeface="仿宋_GB2312" pitchFamily="49" charset="-122"/>
                <a:sym typeface="Symbol" pitchFamily="18" charset="2"/>
              </a:rPr>
              <a:t>5</a:t>
            </a:r>
            <a:r>
              <a:rPr lang="zh-CN" altLang="en-US" sz="2000" dirty="0">
                <a:solidFill>
                  <a:srgbClr val="660066"/>
                </a:solidFill>
                <a:ea typeface="仿宋_GB2312" pitchFamily="49" charset="-122"/>
              </a:rPr>
              <a:t> ～ </a:t>
            </a:r>
            <a:r>
              <a:rPr lang="en-US" altLang="zh-CN" sz="2000" dirty="0">
                <a:solidFill>
                  <a:srgbClr val="660066"/>
                </a:solidFill>
                <a:ea typeface="仿宋_GB2312" pitchFamily="49" charset="-122"/>
              </a:rPr>
              <a:t>10</a:t>
            </a:r>
            <a:r>
              <a:rPr lang="en-US" altLang="zh-CN" sz="2000" baseline="30000" dirty="0">
                <a:solidFill>
                  <a:srgbClr val="660066"/>
                </a:solidFill>
                <a:ea typeface="仿宋_GB2312" pitchFamily="49" charset="-122"/>
                <a:sym typeface="Symbol" pitchFamily="18" charset="2"/>
              </a:rPr>
              <a:t>4</a:t>
            </a:r>
            <a:r>
              <a:rPr lang="zh-CN" altLang="en-US" sz="2000" dirty="0">
                <a:solidFill>
                  <a:srgbClr val="660066"/>
                </a:solidFill>
                <a:ea typeface="仿宋_GB2312" pitchFamily="49" charset="-122"/>
              </a:rPr>
              <a:t>   数量级；</a:t>
            </a:r>
          </a:p>
          <a:p>
            <a:pPr marL="3175" indent="536575">
              <a:lnSpc>
                <a:spcPct val="90000"/>
              </a:lnSpc>
              <a:spcBef>
                <a:spcPct val="20000"/>
              </a:spcBef>
              <a:defRPr/>
            </a:pPr>
            <a:r>
              <a:rPr lang="zh-CN" altLang="en-US" sz="2000" dirty="0">
                <a:solidFill>
                  <a:srgbClr val="660066"/>
                </a:solidFill>
                <a:ea typeface="仿宋_GB2312" pitchFamily="49" charset="-122"/>
              </a:rPr>
              <a:t>单边带发射机的频率稳定度在 </a:t>
            </a:r>
            <a:r>
              <a:rPr lang="en-US" altLang="zh-CN" sz="2000" dirty="0">
                <a:solidFill>
                  <a:srgbClr val="660066"/>
                </a:solidFill>
                <a:ea typeface="仿宋_GB2312" pitchFamily="49" charset="-122"/>
              </a:rPr>
              <a:t>10</a:t>
            </a:r>
            <a:r>
              <a:rPr lang="en-US" altLang="zh-CN" sz="2000" baseline="30000" dirty="0">
                <a:solidFill>
                  <a:srgbClr val="660066"/>
                </a:solidFill>
                <a:ea typeface="仿宋_GB2312" pitchFamily="49" charset="-122"/>
                <a:sym typeface="Symbol" pitchFamily="18" charset="2"/>
              </a:rPr>
              <a:t>5</a:t>
            </a:r>
            <a:r>
              <a:rPr lang="zh-CN" altLang="en-US" sz="2000" dirty="0">
                <a:solidFill>
                  <a:srgbClr val="660066"/>
                </a:solidFill>
                <a:ea typeface="仿宋_GB2312" pitchFamily="49" charset="-122"/>
              </a:rPr>
              <a:t> ～ </a:t>
            </a:r>
            <a:r>
              <a:rPr lang="en-US" altLang="zh-CN" sz="2000" dirty="0">
                <a:solidFill>
                  <a:srgbClr val="660066"/>
                </a:solidFill>
                <a:ea typeface="仿宋_GB2312" pitchFamily="49" charset="-122"/>
              </a:rPr>
              <a:t>10</a:t>
            </a:r>
            <a:r>
              <a:rPr lang="en-US" altLang="zh-CN" sz="2000" baseline="30000" dirty="0">
                <a:solidFill>
                  <a:srgbClr val="660066"/>
                </a:solidFill>
                <a:ea typeface="仿宋_GB2312" pitchFamily="49" charset="-122"/>
                <a:sym typeface="Symbol" pitchFamily="18" charset="2"/>
              </a:rPr>
              <a:t>4</a:t>
            </a:r>
            <a:r>
              <a:rPr lang="zh-CN" altLang="en-US" sz="2000" dirty="0">
                <a:solidFill>
                  <a:srgbClr val="660066"/>
                </a:solidFill>
                <a:ea typeface="仿宋_GB2312" pitchFamily="49" charset="-122"/>
              </a:rPr>
              <a:t>  数量级。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A2D048D-685E-43DB-B661-F45ABF92F6D7}"/>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3" name="Rectangle 3">
            <a:extLst>
              <a:ext uri="{FF2B5EF4-FFF2-40B4-BE49-F238E27FC236}">
                <a16:creationId xmlns:a16="http://schemas.microsoft.com/office/drawing/2014/main" id="{27BB03B3-5044-47EA-B49F-ED6B21523BE8}"/>
              </a:ext>
            </a:extLst>
          </p:cNvPr>
          <p:cNvSpPr txBox="1">
            <a:spLocks noChangeArrowheads="1"/>
          </p:cNvSpPr>
          <p:nvPr/>
        </p:nvSpPr>
        <p:spPr bwMode="auto">
          <a:xfrm>
            <a:off x="142875" y="617538"/>
            <a:ext cx="8929688" cy="2955925"/>
          </a:xfrm>
          <a:prstGeom prst="rect">
            <a:avLst/>
          </a:prstGeom>
          <a:noFill/>
          <a:ln>
            <a:miter lim="800000"/>
            <a:headEnd/>
            <a:tailEnd/>
          </a:ln>
        </p:spPr>
        <p:txBody>
          <a:bodyPr/>
          <a:lstStyle/>
          <a:p>
            <a:pPr marL="457200" indent="-457200">
              <a:spcBef>
                <a:spcPct val="20000"/>
              </a:spcBef>
              <a:buFontTx/>
              <a:buAutoNum type="arabicPeriod" startAt="5"/>
              <a:defRPr/>
            </a:pPr>
            <a:r>
              <a:rPr lang="zh-CN" altLang="en-US" sz="2400" kern="0" dirty="0">
                <a:solidFill>
                  <a:srgbClr val="000000"/>
                </a:solidFill>
                <a:latin typeface="+mn-lt"/>
                <a:ea typeface="仿宋_GB2312" pitchFamily="49" charset="-122"/>
              </a:rPr>
              <a:t>输出功率</a:t>
            </a:r>
            <a:r>
              <a:rPr lang="zh-CN" altLang="en-US" sz="2400" dirty="0">
                <a:solidFill>
                  <a:srgbClr val="000000"/>
                </a:solidFill>
                <a:ea typeface="仿宋_GB2312" panose="02010609030101010101" pitchFamily="49" charset="-122"/>
              </a:rPr>
              <a:t>（ </a:t>
            </a:r>
            <a:r>
              <a:rPr lang="en-US" altLang="zh-CN" sz="2400" dirty="0">
                <a:solidFill>
                  <a:srgbClr val="FF0000"/>
                </a:solidFill>
                <a:ea typeface="仿宋_GB2312" panose="02010609030101010101" pitchFamily="49" charset="-122"/>
              </a:rPr>
              <a:t>P338  </a:t>
            </a:r>
            <a:r>
              <a:rPr lang="en-US" altLang="zh-CN" sz="2400" dirty="0">
                <a:solidFill>
                  <a:srgbClr val="000000"/>
                </a:solidFill>
                <a:ea typeface="仿宋_GB2312" panose="02010609030101010101" pitchFamily="49" charset="-122"/>
              </a:rPr>
              <a:t>      P353</a:t>
            </a:r>
            <a:r>
              <a:rPr lang="zh-CN" altLang="en-US" sz="2400" dirty="0">
                <a:solidFill>
                  <a:srgbClr val="000000"/>
                </a:solidFill>
                <a:ea typeface="仿宋_GB2312" panose="02010609030101010101" pitchFamily="49" charset="-122"/>
              </a:rPr>
              <a:t>）</a:t>
            </a:r>
            <a:r>
              <a:rPr lang="zh-CN" altLang="en-US" sz="2400" kern="0" dirty="0">
                <a:solidFill>
                  <a:srgbClr val="000000"/>
                </a:solidFill>
                <a:latin typeface="+mn-lt"/>
                <a:ea typeface="仿宋_GB2312" pitchFamily="49" charset="-122"/>
              </a:rPr>
              <a:t> </a:t>
            </a:r>
          </a:p>
          <a:p>
            <a:pPr marL="363538" indent="620713">
              <a:spcBef>
                <a:spcPct val="20000"/>
              </a:spcBef>
              <a:defRPr/>
            </a:pPr>
            <a:r>
              <a:rPr lang="zh-CN" altLang="en-US" sz="2400" kern="0" dirty="0">
                <a:solidFill>
                  <a:srgbClr val="000000"/>
                </a:solidFill>
                <a:latin typeface="+mn-lt"/>
                <a:ea typeface="仿宋_GB2312" pitchFamily="49" charset="-122"/>
              </a:rPr>
              <a:t>无线通信的有效距离及通信的可靠性和天线的辐射功率关系很大，送到天线上的功率和发射类别及天线的型式有关。发射机的输出功率是指发射机传到天线或天线馈线上的功率，它有几种标定方法：</a:t>
            </a:r>
          </a:p>
          <a:p>
            <a:pPr marL="342900" indent="-342900">
              <a:spcBef>
                <a:spcPct val="20000"/>
              </a:spcBef>
              <a:defRPr/>
            </a:pPr>
            <a:r>
              <a:rPr lang="zh-CN" altLang="en-US" sz="2400" kern="0" dirty="0">
                <a:solidFill>
                  <a:srgbClr val="000000"/>
                </a:solidFill>
                <a:latin typeface="+mn-lt"/>
                <a:ea typeface="仿宋_GB2312" pitchFamily="49" charset="-122"/>
              </a:rPr>
              <a:t>    对于短波发射机输出功率，根据发射类别采用以下三种方式之一来标定：峰包功率、平均功率、载波功率。</a:t>
            </a:r>
          </a:p>
        </p:txBody>
      </p:sp>
      <p:sp>
        <p:nvSpPr>
          <p:cNvPr id="4" name="Text Box 5">
            <a:extLst>
              <a:ext uri="{FF2B5EF4-FFF2-40B4-BE49-F238E27FC236}">
                <a16:creationId xmlns:a16="http://schemas.microsoft.com/office/drawing/2014/main" id="{ED9CF39D-DAD4-4ACD-B740-032D212D97DC}"/>
              </a:ext>
            </a:extLst>
          </p:cNvPr>
          <p:cNvSpPr txBox="1">
            <a:spLocks noChangeArrowheads="1"/>
          </p:cNvSpPr>
          <p:nvPr/>
        </p:nvSpPr>
        <p:spPr bwMode="auto">
          <a:xfrm>
            <a:off x="214313" y="3678238"/>
            <a:ext cx="8715375" cy="2679700"/>
          </a:xfrm>
          <a:prstGeom prst="rect">
            <a:avLst/>
          </a:prstGeom>
          <a:noFill/>
          <a:ln w="9525">
            <a:noFill/>
            <a:miter lim="800000"/>
            <a:headEnd/>
            <a:tailEnd/>
          </a:ln>
          <a:effectLst/>
        </p:spPr>
        <p:txBody>
          <a:bodyPr lIns="90000" tIns="46800" rIns="90000" bIns="46800">
            <a:spAutoFit/>
          </a:bodyPr>
          <a:lstStyle/>
          <a:p>
            <a:pPr eaLnBrk="1" hangingPunct="1">
              <a:defRPr/>
            </a:pPr>
            <a:r>
              <a:rPr lang="en-US" altLang="zh-CN" sz="2400" dirty="0">
                <a:solidFill>
                  <a:srgbClr val="000000"/>
                </a:solidFill>
                <a:latin typeface="+mn-lt"/>
                <a:ea typeface="仿宋_GB2312" pitchFamily="49" charset="-122"/>
              </a:rPr>
              <a:t>        </a:t>
            </a:r>
            <a:r>
              <a:rPr lang="zh-CN" altLang="en-US" sz="2400" dirty="0">
                <a:solidFill>
                  <a:srgbClr val="000000"/>
                </a:solidFill>
                <a:latin typeface="+mn-lt"/>
                <a:ea typeface="仿宋_GB2312" pitchFamily="49" charset="-122"/>
              </a:rPr>
              <a:t>峰包功率（</a:t>
            </a:r>
            <a:r>
              <a:rPr lang="en-US" altLang="zh-CN" sz="2400" dirty="0">
                <a:solidFill>
                  <a:srgbClr val="000000"/>
                </a:solidFill>
                <a:latin typeface="+mn-lt"/>
                <a:ea typeface="仿宋_GB2312" pitchFamily="49" charset="-122"/>
              </a:rPr>
              <a:t>PZP</a:t>
            </a:r>
            <a:r>
              <a:rPr lang="zh-CN" altLang="en-US" sz="2400" dirty="0">
                <a:solidFill>
                  <a:srgbClr val="000000"/>
                </a:solidFill>
                <a:latin typeface="+mn-lt"/>
                <a:ea typeface="仿宋_GB2312" pitchFamily="49" charset="-122"/>
              </a:rPr>
              <a:t>）：正常工作时，在调制包络最高点一射频周期内送到天线馈线上的平均功率。</a:t>
            </a:r>
          </a:p>
          <a:p>
            <a:pPr eaLnBrk="1" hangingPunct="1">
              <a:defRPr/>
            </a:pPr>
            <a:r>
              <a:rPr lang="zh-CN" altLang="en-US" sz="2400" dirty="0">
                <a:solidFill>
                  <a:srgbClr val="000000"/>
                </a:solidFill>
                <a:latin typeface="+mn-lt"/>
                <a:ea typeface="仿宋_GB2312" pitchFamily="49" charset="-122"/>
              </a:rPr>
              <a:t>       平均功率：正常工作时，在足够长的时间内，馈送到天 线馈线上的平均功率。</a:t>
            </a:r>
          </a:p>
          <a:p>
            <a:pPr eaLnBrk="1" hangingPunct="1">
              <a:defRPr/>
            </a:pPr>
            <a:r>
              <a:rPr lang="zh-CN" altLang="en-US" sz="2400" dirty="0">
                <a:solidFill>
                  <a:srgbClr val="000000"/>
                </a:solidFill>
                <a:latin typeface="+mn-lt"/>
                <a:ea typeface="仿宋_GB2312" pitchFamily="49" charset="-122"/>
              </a:rPr>
              <a:t>      调幅话（</a:t>
            </a:r>
            <a:r>
              <a:rPr lang="en-US" altLang="zh-CN" sz="2400" dirty="0">
                <a:solidFill>
                  <a:srgbClr val="000000"/>
                </a:solidFill>
                <a:latin typeface="+mn-lt"/>
                <a:ea typeface="仿宋_GB2312" pitchFamily="49" charset="-122"/>
              </a:rPr>
              <a:t>A3E</a:t>
            </a:r>
            <a:r>
              <a:rPr lang="zh-CN" altLang="en-US" sz="2400" dirty="0">
                <a:solidFill>
                  <a:srgbClr val="000000"/>
                </a:solidFill>
                <a:latin typeface="+mn-lt"/>
                <a:ea typeface="仿宋_GB2312" pitchFamily="49" charset="-122"/>
              </a:rPr>
              <a:t>）由载波功率来标定；单边带话（</a:t>
            </a:r>
            <a:r>
              <a:rPr lang="en-US" altLang="zh-CN" sz="2400" dirty="0">
                <a:solidFill>
                  <a:srgbClr val="000000"/>
                </a:solidFill>
                <a:latin typeface="+mn-lt"/>
                <a:ea typeface="仿宋_GB2312" pitchFamily="49" charset="-122"/>
              </a:rPr>
              <a:t>J3E</a:t>
            </a:r>
            <a:r>
              <a:rPr lang="zh-CN" altLang="en-US" sz="2400" dirty="0">
                <a:solidFill>
                  <a:srgbClr val="000000"/>
                </a:solidFill>
                <a:latin typeface="+mn-lt"/>
                <a:ea typeface="仿宋_GB2312" pitchFamily="49" charset="-122"/>
              </a:rPr>
              <a:t>）由峰包功率或平均功率标定；等幅报（</a:t>
            </a:r>
            <a:r>
              <a:rPr lang="en-US" altLang="zh-CN" sz="2400" dirty="0">
                <a:solidFill>
                  <a:srgbClr val="000000"/>
                </a:solidFill>
                <a:latin typeface="+mn-lt"/>
                <a:ea typeface="仿宋_GB2312" pitchFamily="49" charset="-122"/>
              </a:rPr>
              <a:t>A1A</a:t>
            </a:r>
            <a:r>
              <a:rPr lang="zh-CN" altLang="en-US" sz="2400" dirty="0">
                <a:solidFill>
                  <a:srgbClr val="000000"/>
                </a:solidFill>
                <a:latin typeface="+mn-lt"/>
                <a:ea typeface="仿宋_GB2312" pitchFamily="49" charset="-122"/>
              </a:rPr>
              <a:t>、</a:t>
            </a:r>
            <a:r>
              <a:rPr lang="en-US" altLang="zh-CN" sz="2400" dirty="0">
                <a:solidFill>
                  <a:srgbClr val="000000"/>
                </a:solidFill>
                <a:latin typeface="+mn-lt"/>
                <a:ea typeface="仿宋_GB2312" pitchFamily="49" charset="-122"/>
              </a:rPr>
              <a:t>A1B</a:t>
            </a:r>
            <a:r>
              <a:rPr lang="zh-CN" altLang="en-US" sz="2400" dirty="0">
                <a:solidFill>
                  <a:srgbClr val="000000"/>
                </a:solidFill>
                <a:latin typeface="+mn-lt"/>
                <a:ea typeface="仿宋_GB2312" pitchFamily="49" charset="-122"/>
              </a:rPr>
              <a:t>）、移频键控（</a:t>
            </a:r>
            <a:r>
              <a:rPr lang="en-US" altLang="zh-CN" sz="2400" dirty="0">
                <a:solidFill>
                  <a:srgbClr val="000000"/>
                </a:solidFill>
                <a:latin typeface="+mn-lt"/>
                <a:ea typeface="仿宋_GB2312" pitchFamily="49" charset="-122"/>
              </a:rPr>
              <a:t>F1B</a:t>
            </a:r>
            <a:r>
              <a:rPr lang="zh-CN" altLang="en-US" sz="2400" dirty="0">
                <a:solidFill>
                  <a:srgbClr val="000000"/>
                </a:solidFill>
                <a:latin typeface="+mn-lt"/>
                <a:ea typeface="仿宋_GB2312" pitchFamily="49" charset="-122"/>
              </a:rPr>
              <a:t>、</a:t>
            </a:r>
            <a:r>
              <a:rPr lang="en-US" altLang="zh-CN" sz="2400" dirty="0">
                <a:solidFill>
                  <a:srgbClr val="000000"/>
                </a:solidFill>
                <a:latin typeface="+mn-lt"/>
                <a:ea typeface="仿宋_GB2312" pitchFamily="49" charset="-122"/>
              </a:rPr>
              <a:t>F7B</a:t>
            </a:r>
            <a:r>
              <a:rPr lang="zh-CN" altLang="en-US" sz="2400" dirty="0">
                <a:solidFill>
                  <a:srgbClr val="000000"/>
                </a:solidFill>
                <a:latin typeface="+mn-lt"/>
                <a:ea typeface="仿宋_GB2312" pitchFamily="49" charset="-122"/>
              </a:rPr>
              <a:t>）则由载波功率（等于峰包功率）标定。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2E2404F-4085-4E1C-9422-6E0ED47A3466}"/>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8.1.1  </a:t>
            </a:r>
            <a:r>
              <a:rPr lang="zh-CN" altLang="en-US" sz="2800" b="1" dirty="0">
                <a:solidFill>
                  <a:srgbClr val="0000FF"/>
                </a:solidFill>
                <a:ea typeface="仿宋_GB2312" panose="02010609030101010101" pitchFamily="49" charset="-122"/>
              </a:rPr>
              <a:t>发信机的主要技术指标（ </a:t>
            </a:r>
            <a:r>
              <a:rPr lang="en-US" altLang="zh-CN" sz="2800" b="1" dirty="0">
                <a:solidFill>
                  <a:srgbClr val="FF0000"/>
                </a:solidFill>
                <a:ea typeface="仿宋_GB2312" panose="02010609030101010101" pitchFamily="49" charset="-122"/>
              </a:rPr>
              <a:t>P338    </a:t>
            </a:r>
            <a:r>
              <a:rPr lang="en-US" altLang="zh-CN" sz="2800" b="1" dirty="0">
                <a:solidFill>
                  <a:srgbClr val="0000FF"/>
                </a:solidFill>
                <a:ea typeface="仿宋_GB2312" panose="02010609030101010101" pitchFamily="49" charset="-122"/>
              </a:rPr>
              <a:t>    P353</a:t>
            </a:r>
            <a:r>
              <a:rPr lang="zh-CN" altLang="en-US" sz="2800" b="1" dirty="0">
                <a:solidFill>
                  <a:srgbClr val="0000FF"/>
                </a:solidFill>
                <a:ea typeface="仿宋_GB2312" panose="02010609030101010101" pitchFamily="49" charset="-122"/>
              </a:rPr>
              <a:t>）</a:t>
            </a:r>
          </a:p>
        </p:txBody>
      </p:sp>
      <p:sp>
        <p:nvSpPr>
          <p:cNvPr id="5" name="Rectangle 3">
            <a:extLst>
              <a:ext uri="{FF2B5EF4-FFF2-40B4-BE49-F238E27FC236}">
                <a16:creationId xmlns:a16="http://schemas.microsoft.com/office/drawing/2014/main" id="{B0A12A8E-9E4F-449F-BB66-221E3EB3E146}"/>
              </a:ext>
            </a:extLst>
          </p:cNvPr>
          <p:cNvSpPr txBox="1">
            <a:spLocks noChangeArrowheads="1"/>
          </p:cNvSpPr>
          <p:nvPr/>
        </p:nvSpPr>
        <p:spPr bwMode="auto">
          <a:xfrm>
            <a:off x="71438" y="571500"/>
            <a:ext cx="9001125" cy="2071688"/>
          </a:xfrm>
          <a:prstGeom prst="rect">
            <a:avLst/>
          </a:prstGeom>
          <a:noFill/>
          <a:ln>
            <a:miter lim="800000"/>
            <a:headEnd/>
            <a:tailEnd/>
          </a:ln>
        </p:spPr>
        <p:txBody>
          <a:bodyPr/>
          <a:lstStyle/>
          <a:p>
            <a:pPr marL="342900" indent="-342900">
              <a:lnSpc>
                <a:spcPct val="120000"/>
              </a:lnSpc>
              <a:spcBef>
                <a:spcPct val="20000"/>
              </a:spcBef>
              <a:defRPr/>
            </a:pPr>
            <a:r>
              <a:rPr lang="en-US" altLang="zh-CN" sz="2400" kern="0" dirty="0">
                <a:solidFill>
                  <a:srgbClr val="0000FF"/>
                </a:solidFill>
                <a:latin typeface="+mn-lt"/>
                <a:ea typeface="仿宋_GB2312" pitchFamily="49" charset="-122"/>
              </a:rPr>
              <a:t>6. </a:t>
            </a:r>
            <a:r>
              <a:rPr lang="zh-CN" altLang="en-US" sz="2400" kern="0" dirty="0">
                <a:solidFill>
                  <a:srgbClr val="0000FF"/>
                </a:solidFill>
                <a:latin typeface="+mn-lt"/>
                <a:ea typeface="仿宋_GB2312" pitchFamily="49" charset="-122"/>
              </a:rPr>
              <a:t>效率</a:t>
            </a:r>
          </a:p>
          <a:p>
            <a:pPr>
              <a:lnSpc>
                <a:spcPct val="120000"/>
              </a:lnSpc>
              <a:spcBef>
                <a:spcPct val="20000"/>
              </a:spcBef>
              <a:defRPr/>
            </a:pPr>
            <a:r>
              <a:rPr lang="zh-CN" altLang="en-US" sz="2000" kern="0" dirty="0">
                <a:solidFill>
                  <a:srgbClr val="660066"/>
                </a:solidFill>
                <a:latin typeface="+mn-lt"/>
                <a:ea typeface="仿宋_GB2312" pitchFamily="49" charset="-122"/>
              </a:rPr>
              <a:t>    发射机的总效率是指发射机传送到天线馈电线上的功率与整机输入功率的比值。在大功率发射机中，提高效率可以减少电源消耗。</a:t>
            </a:r>
          </a:p>
          <a:p>
            <a:pPr>
              <a:lnSpc>
                <a:spcPct val="120000"/>
              </a:lnSpc>
              <a:spcBef>
                <a:spcPct val="20000"/>
              </a:spcBef>
              <a:defRPr/>
            </a:pPr>
            <a:r>
              <a:rPr lang="zh-CN" altLang="en-US" sz="2000" kern="0" dirty="0">
                <a:solidFill>
                  <a:srgbClr val="660066"/>
                </a:solidFill>
                <a:latin typeface="+mn-lt"/>
                <a:ea typeface="仿宋_GB2312" pitchFamily="49" charset="-122"/>
              </a:rPr>
              <a:t>    一般，对固定发射机，效率在</a:t>
            </a:r>
            <a:r>
              <a:rPr lang="en-US" altLang="zh-CN" sz="2000" kern="0" dirty="0">
                <a:solidFill>
                  <a:srgbClr val="660066"/>
                </a:solidFill>
                <a:latin typeface="+mn-lt"/>
                <a:ea typeface="仿宋_GB2312" pitchFamily="49" charset="-122"/>
              </a:rPr>
              <a:t>5</a:t>
            </a:r>
            <a:r>
              <a:rPr lang="zh-CN" altLang="en-US" sz="2000" kern="0" dirty="0">
                <a:solidFill>
                  <a:srgbClr val="660066"/>
                </a:solidFill>
                <a:latin typeface="+mn-lt"/>
                <a:ea typeface="仿宋_GB2312" pitchFamily="49" charset="-122"/>
              </a:rPr>
              <a:t>％～</a:t>
            </a:r>
            <a:r>
              <a:rPr lang="en-US" altLang="zh-CN" sz="2000" kern="0" dirty="0">
                <a:solidFill>
                  <a:srgbClr val="660066"/>
                </a:solidFill>
                <a:latin typeface="+mn-lt"/>
                <a:ea typeface="仿宋_GB2312" pitchFamily="49" charset="-122"/>
              </a:rPr>
              <a:t>30</a:t>
            </a:r>
            <a:r>
              <a:rPr lang="zh-CN" altLang="en-US" sz="2000" kern="0" dirty="0">
                <a:solidFill>
                  <a:srgbClr val="660066"/>
                </a:solidFill>
                <a:latin typeface="+mn-lt"/>
                <a:ea typeface="仿宋_GB2312" pitchFamily="49" charset="-122"/>
              </a:rPr>
              <a:t>％之间；对移动发射机，效率在百分之几至百分之十几之间。</a:t>
            </a:r>
          </a:p>
        </p:txBody>
      </p:sp>
      <p:sp>
        <p:nvSpPr>
          <p:cNvPr id="6" name="Rectangle 3">
            <a:extLst>
              <a:ext uri="{FF2B5EF4-FFF2-40B4-BE49-F238E27FC236}">
                <a16:creationId xmlns:a16="http://schemas.microsoft.com/office/drawing/2014/main" id="{89A1F4AD-30CC-483B-93FE-BC3EDB6EBCCD}"/>
              </a:ext>
            </a:extLst>
          </p:cNvPr>
          <p:cNvSpPr txBox="1">
            <a:spLocks noChangeArrowheads="1"/>
          </p:cNvSpPr>
          <p:nvPr/>
        </p:nvSpPr>
        <p:spPr bwMode="auto">
          <a:xfrm>
            <a:off x="0" y="4000500"/>
            <a:ext cx="9072563" cy="2733675"/>
          </a:xfrm>
          <a:prstGeom prst="rect">
            <a:avLst/>
          </a:prstGeom>
          <a:noFill/>
          <a:ln cap="flat">
            <a:miter lim="800000"/>
            <a:headEnd/>
            <a:tailEnd/>
          </a:ln>
        </p:spPr>
        <p:txBody>
          <a:bodyPr lIns="90000" tIns="46800" rIns="90000" bIns="46800"/>
          <a:lstStyle/>
          <a:p>
            <a:pPr marL="342900" indent="-342900">
              <a:lnSpc>
                <a:spcPct val="110000"/>
              </a:lnSpc>
              <a:spcBef>
                <a:spcPct val="20000"/>
              </a:spcBef>
              <a:defRPr/>
            </a:pPr>
            <a:r>
              <a:rPr lang="zh-CN" altLang="en-US" sz="2000" kern="0" dirty="0">
                <a:solidFill>
                  <a:srgbClr val="660066"/>
                </a:solidFill>
                <a:latin typeface="+mn-lt"/>
                <a:ea typeface="仿宋_GB2312" pitchFamily="49" charset="-122"/>
              </a:rPr>
              <a:t>具体规定：</a:t>
            </a:r>
          </a:p>
          <a:p>
            <a:pPr indent="534988">
              <a:lnSpc>
                <a:spcPct val="110000"/>
              </a:lnSpc>
              <a:spcBef>
                <a:spcPct val="20000"/>
              </a:spcBef>
              <a:defRPr/>
            </a:pPr>
            <a:r>
              <a:rPr lang="zh-CN" altLang="en-US" sz="2000" kern="0" dirty="0">
                <a:solidFill>
                  <a:srgbClr val="660066"/>
                </a:solidFill>
                <a:latin typeface="+mn-lt"/>
                <a:ea typeface="仿宋_GB2312" pitchFamily="49" charset="-122"/>
              </a:rPr>
              <a:t>由发射机进入天线馈线的任一杂散分量的平均功率电平，应该低于发射机带宽内平均功率的</a:t>
            </a:r>
            <a:r>
              <a:rPr lang="en-US" altLang="zh-CN" sz="2000" kern="0" dirty="0">
                <a:solidFill>
                  <a:srgbClr val="660066"/>
                </a:solidFill>
                <a:latin typeface="+mn-lt"/>
                <a:ea typeface="仿宋_GB2312" pitchFamily="49" charset="-122"/>
              </a:rPr>
              <a:t>40dB</a:t>
            </a:r>
            <a:r>
              <a:rPr lang="zh-CN" altLang="en-US" sz="2000" kern="0" dirty="0">
                <a:solidFill>
                  <a:srgbClr val="660066"/>
                </a:solidFill>
                <a:latin typeface="+mn-lt"/>
                <a:ea typeface="仿宋_GB2312" pitchFamily="49" charset="-122"/>
              </a:rPr>
              <a:t>，或绝对平均功率电平不超过</a:t>
            </a:r>
            <a:r>
              <a:rPr lang="en-US" altLang="zh-CN" sz="2000" kern="0" dirty="0">
                <a:solidFill>
                  <a:srgbClr val="660066"/>
                </a:solidFill>
                <a:latin typeface="+mn-lt"/>
                <a:ea typeface="仿宋_GB2312" pitchFamily="49" charset="-122"/>
              </a:rPr>
              <a:t>50mW</a:t>
            </a:r>
            <a:r>
              <a:rPr lang="zh-CN" altLang="en-US" sz="2000" kern="0" dirty="0">
                <a:solidFill>
                  <a:srgbClr val="660066"/>
                </a:solidFill>
                <a:latin typeface="+mn-lt"/>
                <a:ea typeface="仿宋_GB2312" pitchFamily="49" charset="-122"/>
              </a:rPr>
              <a:t>。</a:t>
            </a:r>
          </a:p>
          <a:p>
            <a:pPr indent="534988">
              <a:lnSpc>
                <a:spcPct val="110000"/>
              </a:lnSpc>
              <a:spcBef>
                <a:spcPct val="20000"/>
              </a:spcBef>
              <a:defRPr/>
            </a:pPr>
            <a:r>
              <a:rPr lang="zh-CN" altLang="en-US" sz="2000" kern="0" dirty="0">
                <a:solidFill>
                  <a:srgbClr val="660066"/>
                </a:solidFill>
                <a:latin typeface="+mn-lt"/>
                <a:ea typeface="仿宋_GB2312" pitchFamily="49" charset="-122"/>
              </a:rPr>
              <a:t>对平均功率小于</a:t>
            </a:r>
            <a:r>
              <a:rPr lang="en-US" altLang="zh-CN" sz="2000" kern="0" dirty="0">
                <a:solidFill>
                  <a:srgbClr val="660066"/>
                </a:solidFill>
                <a:latin typeface="+mn-lt"/>
                <a:ea typeface="仿宋_GB2312" pitchFamily="49" charset="-122"/>
              </a:rPr>
              <a:t>5W</a:t>
            </a:r>
            <a:r>
              <a:rPr lang="zh-CN" altLang="en-US" sz="2000" kern="0" dirty="0">
                <a:solidFill>
                  <a:srgbClr val="660066"/>
                </a:solidFill>
                <a:latin typeface="+mn-lt"/>
                <a:ea typeface="仿宋_GB2312" pitchFamily="49" charset="-122"/>
              </a:rPr>
              <a:t>的手提设备，其杂散幅度衰减至少应为</a:t>
            </a:r>
            <a:r>
              <a:rPr lang="en-US" altLang="zh-CN" sz="2000" kern="0" dirty="0">
                <a:solidFill>
                  <a:srgbClr val="660066"/>
                </a:solidFill>
                <a:latin typeface="+mn-lt"/>
                <a:ea typeface="仿宋_GB2312" pitchFamily="49" charset="-122"/>
              </a:rPr>
              <a:t>30dB,</a:t>
            </a:r>
            <a:r>
              <a:rPr lang="zh-CN" altLang="en-US" sz="2000" kern="0" dirty="0">
                <a:solidFill>
                  <a:srgbClr val="660066"/>
                </a:solidFill>
                <a:latin typeface="+mn-lt"/>
                <a:ea typeface="仿宋_GB2312" pitchFamily="49" charset="-122"/>
              </a:rPr>
              <a:t>尽可能达到</a:t>
            </a:r>
            <a:r>
              <a:rPr lang="en-US" altLang="zh-CN" sz="2000" kern="0" dirty="0">
                <a:solidFill>
                  <a:srgbClr val="660066"/>
                </a:solidFill>
                <a:latin typeface="+mn-lt"/>
                <a:ea typeface="仿宋_GB2312" pitchFamily="49" charset="-122"/>
              </a:rPr>
              <a:t>40dB</a:t>
            </a:r>
            <a:r>
              <a:rPr lang="zh-CN" altLang="en-US" sz="2000" kern="0" dirty="0">
                <a:solidFill>
                  <a:srgbClr val="660066"/>
                </a:solidFill>
                <a:latin typeface="+mn-lt"/>
                <a:ea typeface="仿宋_GB2312" pitchFamily="49" charset="-122"/>
              </a:rPr>
              <a:t>。</a:t>
            </a:r>
          </a:p>
          <a:p>
            <a:pPr indent="534988">
              <a:lnSpc>
                <a:spcPct val="110000"/>
              </a:lnSpc>
              <a:spcBef>
                <a:spcPct val="20000"/>
              </a:spcBef>
              <a:defRPr/>
            </a:pPr>
            <a:r>
              <a:rPr lang="zh-CN" altLang="en-US" sz="2000" kern="0" dirty="0">
                <a:solidFill>
                  <a:srgbClr val="660066"/>
                </a:solidFill>
                <a:latin typeface="+mn-lt"/>
                <a:ea typeface="仿宋_GB2312" pitchFamily="49" charset="-122"/>
              </a:rPr>
              <a:t>对移动式发射机，其杂散辐射衰减至少应为</a:t>
            </a:r>
            <a:r>
              <a:rPr lang="en-US" altLang="zh-CN" sz="2000" kern="0" dirty="0">
                <a:solidFill>
                  <a:srgbClr val="660066"/>
                </a:solidFill>
                <a:latin typeface="+mn-lt"/>
                <a:ea typeface="仿宋_GB2312" pitchFamily="49" charset="-122"/>
              </a:rPr>
              <a:t>40dB</a:t>
            </a:r>
            <a:r>
              <a:rPr lang="zh-CN" altLang="en-US" sz="2000" kern="0" dirty="0">
                <a:solidFill>
                  <a:srgbClr val="660066"/>
                </a:solidFill>
                <a:latin typeface="+mn-lt"/>
                <a:ea typeface="仿宋_GB2312" pitchFamily="49" charset="-122"/>
              </a:rPr>
              <a:t>，绝对功率电平不超过</a:t>
            </a:r>
            <a:r>
              <a:rPr lang="en-US" altLang="zh-CN" sz="2000" kern="0" dirty="0">
                <a:solidFill>
                  <a:srgbClr val="660066"/>
                </a:solidFill>
                <a:latin typeface="+mn-lt"/>
                <a:ea typeface="仿宋_GB2312" pitchFamily="49" charset="-122"/>
              </a:rPr>
              <a:t>200mV</a:t>
            </a:r>
            <a:r>
              <a:rPr lang="zh-CN" altLang="en-US" sz="2000" kern="0" dirty="0">
                <a:solidFill>
                  <a:srgbClr val="660066"/>
                </a:solidFill>
                <a:latin typeface="+mn-lt"/>
                <a:ea typeface="仿宋_GB2312" pitchFamily="49" charset="-122"/>
              </a:rPr>
              <a:t>，尽可能不超过</a:t>
            </a:r>
            <a:r>
              <a:rPr lang="en-US" altLang="zh-CN" sz="2000" kern="0" dirty="0">
                <a:solidFill>
                  <a:srgbClr val="660066"/>
                </a:solidFill>
                <a:latin typeface="+mn-lt"/>
                <a:ea typeface="仿宋_GB2312" pitchFamily="49" charset="-122"/>
              </a:rPr>
              <a:t>50mV </a:t>
            </a:r>
            <a:r>
              <a:rPr lang="zh-CN" altLang="en-US" sz="2000" kern="0" dirty="0">
                <a:solidFill>
                  <a:srgbClr val="660066"/>
                </a:solidFill>
                <a:latin typeface="+mn-lt"/>
                <a:ea typeface="仿宋_GB2312" pitchFamily="49" charset="-122"/>
              </a:rPr>
              <a:t>。</a:t>
            </a:r>
          </a:p>
        </p:txBody>
      </p:sp>
      <p:sp>
        <p:nvSpPr>
          <p:cNvPr id="7" name="Rectangle 3">
            <a:extLst>
              <a:ext uri="{FF2B5EF4-FFF2-40B4-BE49-F238E27FC236}">
                <a16:creationId xmlns:a16="http://schemas.microsoft.com/office/drawing/2014/main" id="{CFE0E83E-C6EC-4A86-8F11-90762B6A8827}"/>
              </a:ext>
            </a:extLst>
          </p:cNvPr>
          <p:cNvSpPr txBox="1">
            <a:spLocks noChangeArrowheads="1"/>
          </p:cNvSpPr>
          <p:nvPr/>
        </p:nvSpPr>
        <p:spPr bwMode="auto">
          <a:xfrm>
            <a:off x="71438" y="2652713"/>
            <a:ext cx="9001125" cy="1347787"/>
          </a:xfrm>
          <a:prstGeom prst="rect">
            <a:avLst/>
          </a:prstGeom>
          <a:noFill/>
          <a:ln>
            <a:miter lim="800000"/>
            <a:headEnd/>
            <a:tailEnd/>
          </a:ln>
        </p:spPr>
        <p:txBody>
          <a:bodyPr/>
          <a:lstStyle/>
          <a:p>
            <a:pPr marL="342900" indent="-342900">
              <a:lnSpc>
                <a:spcPct val="120000"/>
              </a:lnSpc>
              <a:spcBef>
                <a:spcPct val="20000"/>
              </a:spcBef>
              <a:defRPr/>
            </a:pPr>
            <a:r>
              <a:rPr lang="en-US" altLang="zh-CN" sz="2400" kern="0" dirty="0">
                <a:solidFill>
                  <a:srgbClr val="0000FF"/>
                </a:solidFill>
                <a:latin typeface="+mn-lt"/>
                <a:ea typeface="仿宋_GB2312" pitchFamily="49" charset="-122"/>
              </a:rPr>
              <a:t>7. </a:t>
            </a:r>
            <a:r>
              <a:rPr lang="zh-CN" altLang="en-US" sz="2400" kern="0" dirty="0">
                <a:solidFill>
                  <a:srgbClr val="0000FF"/>
                </a:solidFill>
                <a:latin typeface="+mn-lt"/>
                <a:ea typeface="仿宋_GB2312" pitchFamily="49" charset="-122"/>
              </a:rPr>
              <a:t>杂散辐射、频谱纯度</a:t>
            </a:r>
          </a:p>
          <a:p>
            <a:pPr>
              <a:lnSpc>
                <a:spcPct val="120000"/>
              </a:lnSpc>
              <a:spcBef>
                <a:spcPct val="20000"/>
              </a:spcBef>
              <a:defRPr/>
            </a:pPr>
            <a:r>
              <a:rPr lang="zh-CN" altLang="en-US" sz="2000" kern="0" dirty="0">
                <a:solidFill>
                  <a:srgbClr val="660066"/>
                </a:solidFill>
                <a:latin typeface="+mn-lt"/>
                <a:ea typeface="仿宋_GB2312" pitchFamily="49" charset="-122"/>
              </a:rPr>
              <a:t>    发射机带外辐射统称杂散辐射。杂散辐射电平过高，会干扰其他通信链路，因而无线电规则给发射机的杂散辐射一定的限制。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F4AFCC2-ACC5-426F-A13A-5925E6C60301}"/>
              </a:ext>
            </a:extLst>
          </p:cNvPr>
          <p:cNvSpPr>
            <a:spLocks noGrp="1" noChangeArrowheads="1"/>
          </p:cNvSpPr>
          <p:nvPr>
            <p:ph type="title" idx="4294967295"/>
          </p:nvPr>
        </p:nvSpPr>
        <p:spPr>
          <a:xfrm>
            <a:off x="323850" y="214313"/>
            <a:ext cx="8605838" cy="357187"/>
          </a:xfrm>
        </p:spPr>
        <p:txBody>
          <a:bodyPr/>
          <a:lstStyle/>
          <a:p>
            <a:pPr algn="l" eaLnBrk="1" hangingPunct="1">
              <a:defRPr/>
            </a:pPr>
            <a:r>
              <a:rPr lang="en-US" altLang="zh-CN" sz="2800" b="1" dirty="0">
                <a:solidFill>
                  <a:srgbClr val="0000FF"/>
                </a:solidFill>
                <a:ea typeface="仿宋_GB2312" panose="02010609030101010101" pitchFamily="49" charset="-122"/>
              </a:rPr>
              <a:t>8.1.2  </a:t>
            </a:r>
            <a:r>
              <a:rPr lang="zh-CN" altLang="en-US" sz="2800" b="1" dirty="0">
                <a:solidFill>
                  <a:srgbClr val="0000FF"/>
                </a:solidFill>
                <a:ea typeface="仿宋_GB2312" panose="02010609030101010101" pitchFamily="49" charset="-122"/>
              </a:rPr>
              <a:t>收信机的主要技术指标（</a:t>
            </a:r>
            <a:r>
              <a:rPr lang="en-US" altLang="zh-CN" sz="2800" dirty="0">
                <a:solidFill>
                  <a:srgbClr val="00B050"/>
                </a:solidFill>
                <a:ea typeface="仿宋_GB2312" panose="02010609030101010101" pitchFamily="49" charset="-122"/>
              </a:rPr>
              <a:t> </a:t>
            </a:r>
            <a:r>
              <a:rPr lang="en-US" altLang="zh-CN" sz="2800" b="1" dirty="0">
                <a:solidFill>
                  <a:srgbClr val="00B050"/>
                </a:solidFill>
                <a:ea typeface="仿宋_GB2312" panose="02010609030101010101" pitchFamily="49" charset="-122"/>
              </a:rPr>
              <a:t>P318 </a:t>
            </a:r>
            <a:r>
              <a:rPr lang="en-US" altLang="zh-CN" sz="2800" dirty="0">
                <a:solidFill>
                  <a:srgbClr val="00B050"/>
                </a:solidFill>
                <a:ea typeface="仿宋_GB2312" panose="02010609030101010101" pitchFamily="49" charset="-122"/>
              </a:rPr>
              <a:t>  </a:t>
            </a:r>
            <a:r>
              <a:rPr lang="zh-CN" altLang="en-US" sz="2800" b="1" dirty="0">
                <a:solidFill>
                  <a:srgbClr val="FF0000"/>
                </a:solidFill>
                <a:ea typeface="仿宋_GB2312" panose="02010609030101010101" pitchFamily="49" charset="-122"/>
              </a:rPr>
              <a:t> </a:t>
            </a:r>
            <a:r>
              <a:rPr lang="en-US" altLang="zh-CN" sz="2800" b="1" dirty="0">
                <a:solidFill>
                  <a:srgbClr val="FF0000"/>
                </a:solidFill>
                <a:ea typeface="仿宋_GB2312" panose="02010609030101010101" pitchFamily="49" charset="-122"/>
              </a:rPr>
              <a:t>P339  </a:t>
            </a:r>
            <a:r>
              <a:rPr lang="en-US" altLang="zh-CN" sz="2800" b="1" dirty="0">
                <a:solidFill>
                  <a:srgbClr val="0000FF"/>
                </a:solidFill>
                <a:ea typeface="仿宋_GB2312" panose="02010609030101010101" pitchFamily="49" charset="-122"/>
              </a:rPr>
              <a:t>   P365</a:t>
            </a:r>
            <a:r>
              <a:rPr lang="zh-CN" altLang="en-US" sz="2800" b="1" dirty="0">
                <a:solidFill>
                  <a:srgbClr val="0000FF"/>
                </a:solidFill>
                <a:ea typeface="仿宋_GB2312" panose="02010609030101010101" pitchFamily="49" charset="-122"/>
              </a:rPr>
              <a:t>）</a:t>
            </a:r>
          </a:p>
        </p:txBody>
      </p:sp>
      <p:sp>
        <p:nvSpPr>
          <p:cNvPr id="12291" name="Rectangle 3">
            <a:extLst>
              <a:ext uri="{FF2B5EF4-FFF2-40B4-BE49-F238E27FC236}">
                <a16:creationId xmlns:a16="http://schemas.microsoft.com/office/drawing/2014/main" id="{AD889A69-FB1B-4C13-BE72-EBB2E7129A45}"/>
              </a:ext>
            </a:extLst>
          </p:cNvPr>
          <p:cNvSpPr txBox="1">
            <a:spLocks noChangeArrowheads="1"/>
          </p:cNvSpPr>
          <p:nvPr/>
        </p:nvSpPr>
        <p:spPr bwMode="auto">
          <a:xfrm>
            <a:off x="90488" y="928687"/>
            <a:ext cx="9072562" cy="307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buFontTx/>
              <a:buAutoNum type="arabicPeriod"/>
              <a:defRPr/>
            </a:pPr>
            <a:r>
              <a:rPr lang="zh-CN" altLang="en-US" sz="2400" dirty="0">
                <a:solidFill>
                  <a:srgbClr val="0000FF"/>
                </a:solidFill>
                <a:ea typeface="仿宋_GB2312" panose="02010609030101010101" pitchFamily="49" charset="-122"/>
              </a:rPr>
              <a:t>灵敏度：定义为保持输出一定</a:t>
            </a:r>
            <a:r>
              <a:rPr lang="zh-CN" altLang="en-US" sz="2800" dirty="0">
                <a:solidFill>
                  <a:srgbClr val="FF0000"/>
                </a:solidFill>
                <a:ea typeface="仿宋_GB2312" panose="02010609030101010101" pitchFamily="49" charset="-122"/>
              </a:rPr>
              <a:t>信噪比</a:t>
            </a:r>
            <a:r>
              <a:rPr lang="zh-CN" altLang="en-US" sz="2400" dirty="0">
                <a:solidFill>
                  <a:srgbClr val="0000FF"/>
                </a:solidFill>
                <a:ea typeface="仿宋_GB2312" panose="02010609030101010101" pitchFamily="49" charset="-122"/>
              </a:rPr>
              <a:t>（见</a:t>
            </a:r>
            <a:r>
              <a:rPr lang="en-US" altLang="zh-CN" sz="2400" dirty="0">
                <a:solidFill>
                  <a:srgbClr val="00B050"/>
                </a:solidFill>
                <a:ea typeface="仿宋_GB2312" panose="02010609030101010101" pitchFamily="49" charset="-122"/>
              </a:rPr>
              <a:t>P318</a:t>
            </a:r>
            <a:r>
              <a:rPr lang="en-US" altLang="zh-CN" sz="2400" dirty="0">
                <a:solidFill>
                  <a:srgbClr val="0000FF"/>
                </a:solidFill>
                <a:ea typeface="仿宋_GB2312" panose="02010609030101010101" pitchFamily="49" charset="-122"/>
              </a:rPr>
              <a:t>  P339</a:t>
            </a:r>
            <a:r>
              <a:rPr lang="zh-CN" altLang="en-US" sz="2400" dirty="0">
                <a:solidFill>
                  <a:srgbClr val="0000FF"/>
                </a:solidFill>
                <a:ea typeface="仿宋_GB2312" panose="02010609030101010101" pitchFamily="49" charset="-122"/>
              </a:rPr>
              <a:t>）时，接收机接收的信号的最小值。</a:t>
            </a:r>
            <a:endParaRPr lang="en-US" altLang="zh-CN" sz="2400" dirty="0">
              <a:solidFill>
                <a:srgbClr val="0000FF"/>
              </a:solidFill>
              <a:ea typeface="仿宋_GB2312" panose="02010609030101010101" pitchFamily="49" charset="-122"/>
            </a:endParaRPr>
          </a:p>
          <a:p>
            <a:pPr marL="0" indent="0">
              <a:buNone/>
              <a:defRPr/>
            </a:pPr>
            <a:r>
              <a:rPr lang="en-US" altLang="zh-CN" sz="2400" dirty="0">
                <a:solidFill>
                  <a:srgbClr val="0000FF"/>
                </a:solidFill>
                <a:ea typeface="仿宋_GB2312" panose="02010609030101010101" pitchFamily="49" charset="-122"/>
              </a:rPr>
              <a:t>     </a:t>
            </a:r>
            <a:r>
              <a:rPr lang="zh-CN" altLang="en-US" sz="2000" dirty="0">
                <a:solidFill>
                  <a:srgbClr val="660066"/>
                </a:solidFill>
                <a:ea typeface="仿宋_GB2312" panose="02010609030101010101" pitchFamily="49" charset="-122"/>
              </a:rPr>
              <a:t>表示接收微弱信号的能力。灵敏度愈高，则表示接收弱信号的能力强。</a:t>
            </a:r>
          </a:p>
          <a:p>
            <a:pPr>
              <a:buFontTx/>
              <a:buNone/>
              <a:defRPr/>
            </a:pPr>
            <a:r>
              <a:rPr lang="zh-CN" altLang="en-US" sz="2000" dirty="0">
                <a:solidFill>
                  <a:srgbClr val="660066"/>
                </a:solidFill>
                <a:ea typeface="仿宋_GB2312" panose="02010609030101010101" pitchFamily="49" charset="-122"/>
              </a:rPr>
              <a:t>但是由于内部噪声的影响，只有输出一定的信噪比才可以收听。</a:t>
            </a:r>
          </a:p>
          <a:p>
            <a:pPr>
              <a:buFontTx/>
              <a:buNone/>
              <a:defRPr/>
            </a:pPr>
            <a:r>
              <a:rPr lang="zh-CN" altLang="en-US" sz="2000" dirty="0">
                <a:solidFill>
                  <a:srgbClr val="660066"/>
                </a:solidFill>
                <a:ea typeface="仿宋_GB2312" panose="02010609030101010101" pitchFamily="49" charset="-122"/>
              </a:rPr>
              <a:t>所以灵敏度定义为：当接收机输出信噪比（或误码率）一定时，天线上所需最小感应电动势，用</a:t>
            </a:r>
            <a:r>
              <a:rPr lang="en-US" altLang="zh-CN" sz="2000" dirty="0" err="1">
                <a:solidFill>
                  <a:srgbClr val="660066"/>
                </a:solidFill>
                <a:ea typeface="仿宋_GB2312" panose="02010609030101010101" pitchFamily="49" charset="-122"/>
              </a:rPr>
              <a:t>μV</a:t>
            </a:r>
            <a:r>
              <a:rPr lang="zh-CN" altLang="en-US" sz="2000" dirty="0">
                <a:solidFill>
                  <a:srgbClr val="660066"/>
                </a:solidFill>
                <a:ea typeface="仿宋_GB2312" panose="02010609030101010101" pitchFamily="49" charset="-122"/>
              </a:rPr>
              <a:t>表示。</a:t>
            </a:r>
          </a:p>
          <a:p>
            <a:pPr>
              <a:buFontTx/>
              <a:buNone/>
              <a:defRPr/>
            </a:pPr>
            <a:r>
              <a:rPr lang="zh-CN" altLang="en-US" sz="2000" dirty="0">
                <a:solidFill>
                  <a:srgbClr val="660066"/>
                </a:solidFill>
                <a:ea typeface="仿宋_GB2312" panose="02010609030101010101" pitchFamily="49" charset="-122"/>
              </a:rPr>
              <a:t>接收机在不同的工作种类和不同的工作频率上的灵敏度是不相同的。例如：单边带话时，灵敏度不劣于</a:t>
            </a:r>
            <a:r>
              <a:rPr lang="en-US" altLang="zh-CN" sz="2000" dirty="0">
                <a:solidFill>
                  <a:srgbClr val="660066"/>
                </a:solidFill>
                <a:ea typeface="仿宋_GB2312" panose="02010609030101010101" pitchFamily="49" charset="-122"/>
              </a:rPr>
              <a:t>2.5μV</a:t>
            </a:r>
            <a:r>
              <a:rPr lang="zh-CN" altLang="en-US" sz="2000" dirty="0">
                <a:solidFill>
                  <a:srgbClr val="660066"/>
                </a:solidFill>
                <a:ea typeface="仿宋_GB2312" panose="02010609030101010101" pitchFamily="49" charset="-122"/>
              </a:rPr>
              <a:t>，单边带移频报时，灵敏度不劣于</a:t>
            </a:r>
            <a:r>
              <a:rPr lang="en-US" altLang="zh-CN" sz="2000" dirty="0">
                <a:solidFill>
                  <a:srgbClr val="660066"/>
                </a:solidFill>
                <a:ea typeface="仿宋_GB2312" panose="02010609030101010101" pitchFamily="49" charset="-122"/>
              </a:rPr>
              <a:t>1μV</a:t>
            </a:r>
            <a:r>
              <a:rPr lang="zh-CN" altLang="en-US" sz="2000" dirty="0">
                <a:solidFill>
                  <a:srgbClr val="660066"/>
                </a:solidFill>
                <a:ea typeface="仿宋_GB2312" panose="02010609030101010101" pitchFamily="49" charset="-122"/>
              </a:rPr>
              <a:t>。</a:t>
            </a:r>
          </a:p>
        </p:txBody>
      </p:sp>
      <p:sp>
        <p:nvSpPr>
          <p:cNvPr id="7" name="Rectangle 5">
            <a:extLst>
              <a:ext uri="{FF2B5EF4-FFF2-40B4-BE49-F238E27FC236}">
                <a16:creationId xmlns:a16="http://schemas.microsoft.com/office/drawing/2014/main" id="{7B17112D-F2F5-4C14-88FE-8D74D1655F96}"/>
              </a:ext>
            </a:extLst>
          </p:cNvPr>
          <p:cNvSpPr>
            <a:spLocks noChangeArrowheads="1"/>
          </p:cNvSpPr>
          <p:nvPr/>
        </p:nvSpPr>
        <p:spPr bwMode="auto">
          <a:xfrm>
            <a:off x="71437" y="4221088"/>
            <a:ext cx="9001125" cy="2581275"/>
          </a:xfrm>
          <a:prstGeom prst="rect">
            <a:avLst/>
          </a:prstGeom>
          <a:noFill/>
          <a:ln w="9525">
            <a:noFill/>
            <a:miter lim="800000"/>
            <a:headEnd/>
            <a:tailEnd/>
          </a:ln>
          <a:effectLst/>
        </p:spPr>
        <p:txBody>
          <a:bodyPr/>
          <a:lstStyle/>
          <a:p>
            <a:pPr eaLnBrk="1" hangingPunct="1">
              <a:spcBef>
                <a:spcPct val="20000"/>
              </a:spcBef>
              <a:defRPr/>
            </a:pPr>
            <a:r>
              <a:rPr lang="en-US" altLang="zh-CN" sz="2400" dirty="0">
                <a:solidFill>
                  <a:srgbClr val="0000FF"/>
                </a:solidFill>
                <a:latin typeface="+mn-lt"/>
                <a:ea typeface="仿宋_GB2312" pitchFamily="49" charset="-122"/>
              </a:rPr>
              <a:t>2. </a:t>
            </a:r>
            <a:r>
              <a:rPr lang="zh-CN" altLang="en-US" sz="2400" dirty="0">
                <a:solidFill>
                  <a:srgbClr val="0000FF"/>
                </a:solidFill>
                <a:latin typeface="+mn-lt"/>
                <a:ea typeface="仿宋_GB2312" pitchFamily="49" charset="-122"/>
              </a:rPr>
              <a:t>频率范围、通频带、带宽（码速率）</a:t>
            </a:r>
          </a:p>
          <a:p>
            <a:pPr indent="628650" eaLnBrk="1" hangingPunct="1">
              <a:spcBef>
                <a:spcPct val="20000"/>
              </a:spcBef>
              <a:defRPr/>
            </a:pPr>
            <a:r>
              <a:rPr lang="zh-CN" altLang="en-US" sz="2400" dirty="0">
                <a:solidFill>
                  <a:srgbClr val="660066"/>
                </a:solidFill>
                <a:latin typeface="+mn-lt"/>
                <a:ea typeface="仿宋_GB2312" pitchFamily="49" charset="-122"/>
              </a:rPr>
              <a:t>接收机通常是按波段工作的，即具有一定的工作频率范围。当频率范围较宽时，往往分为几个波段。接收机频率范围满足：</a:t>
            </a:r>
            <a:endParaRPr lang="en-US" altLang="zh-CN" sz="2400" dirty="0">
              <a:solidFill>
                <a:srgbClr val="660066"/>
              </a:solidFill>
              <a:latin typeface="+mn-lt"/>
              <a:ea typeface="仿宋_GB2312" pitchFamily="49" charset="-122"/>
            </a:endParaRPr>
          </a:p>
          <a:p>
            <a:pPr indent="628650" eaLnBrk="1" hangingPunct="1">
              <a:spcBef>
                <a:spcPct val="20000"/>
              </a:spcBef>
              <a:defRPr/>
            </a:pPr>
            <a:r>
              <a:rPr lang="zh-CN" altLang="en-US" sz="2400" dirty="0">
                <a:solidFill>
                  <a:srgbClr val="660066"/>
                </a:solidFill>
                <a:latin typeface="+mn-lt"/>
                <a:ea typeface="仿宋_GB2312" pitchFamily="49" charset="-122"/>
              </a:rPr>
              <a:t>①在频率范围内，接收机能调谐到任何一个频率点；</a:t>
            </a:r>
            <a:endParaRPr lang="en-US" altLang="zh-CN" sz="2400" dirty="0">
              <a:solidFill>
                <a:srgbClr val="660066"/>
              </a:solidFill>
              <a:latin typeface="+mn-lt"/>
              <a:ea typeface="仿宋_GB2312" pitchFamily="49" charset="-122"/>
            </a:endParaRPr>
          </a:p>
          <a:p>
            <a:pPr indent="628650" eaLnBrk="1" hangingPunct="1">
              <a:spcBef>
                <a:spcPct val="20000"/>
              </a:spcBef>
              <a:defRPr/>
            </a:pPr>
            <a:r>
              <a:rPr lang="zh-CN" altLang="en-US" sz="2400" dirty="0">
                <a:solidFill>
                  <a:srgbClr val="660066"/>
                </a:solidFill>
                <a:latin typeface="+mn-lt"/>
                <a:ea typeface="仿宋_GB2312" pitchFamily="49" charset="-122"/>
              </a:rPr>
              <a:t>②在任何一个频率点上接收机的主要技术指标都符合规定的要求。</a:t>
            </a:r>
          </a:p>
        </p:txBody>
      </p:sp>
    </p:spTree>
  </p:cSld>
  <p:clrMapOvr>
    <a:masterClrMapping/>
  </p:clrMapOvr>
</p:sld>
</file>

<file path=ppt/theme/theme1.xml><?xml version="1.0" encoding="utf-8"?>
<a:theme xmlns:a="http://schemas.openxmlformats.org/drawingml/2006/main" name="新课件">
  <a:themeElements>
    <a:clrScheme name="Office 主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1" lang="zh-CN" altLang="en-US" sz="2800" b="1" i="0" u="none" strike="noStrike" cap="none" normalizeH="0" baseline="0" smtClean="0">
            <a:ln>
              <a:noFill/>
            </a:ln>
            <a:solidFill>
              <a:srgbClr val="336600"/>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1" lang="zh-CN" altLang="en-US" sz="2800" b="1" i="0" u="none" strike="noStrike" cap="none" normalizeH="0" baseline="0" smtClean="0">
            <a:ln>
              <a:noFill/>
            </a:ln>
            <a:solidFill>
              <a:srgbClr val="336600"/>
            </a:solidFill>
            <a:effectLst/>
            <a:latin typeface="宋体" pitchFamily="2" charset="-122"/>
            <a:ea typeface="宋体" pitchFamily="2" charset="-122"/>
          </a:defRPr>
        </a:defPPr>
      </a:lstStyle>
    </a:lnDef>
  </a:objectDefaults>
  <a:extraClrSchemeLst>
    <a:extraClrScheme>
      <a:clrScheme name="Office 主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6200</TotalTime>
  <Words>6365</Words>
  <Application>Microsoft Office PowerPoint</Application>
  <PresentationFormat>全屏显示(4:3)</PresentationFormat>
  <Paragraphs>361</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3" baseType="lpstr">
      <vt:lpstr>Yu Mincho</vt:lpstr>
      <vt:lpstr>仿宋_GB2312</vt:lpstr>
      <vt:lpstr>隶书</vt:lpstr>
      <vt:lpstr>宋体</vt:lpstr>
      <vt:lpstr>Cambria Math</vt:lpstr>
      <vt:lpstr>Monotype Corsiva</vt:lpstr>
      <vt:lpstr>Tahoma</vt:lpstr>
      <vt:lpstr>Times New Roman</vt:lpstr>
      <vt:lpstr>新课件</vt:lpstr>
      <vt:lpstr>公式</vt:lpstr>
      <vt:lpstr>SmartDraw</vt:lpstr>
      <vt:lpstr>8   整机和数字接收机概念  RF system and framework of digital receivers</vt:lpstr>
      <vt:lpstr>8.1.1  发信机(transmitter)的主要技术指标   （ P338        P353）</vt:lpstr>
      <vt:lpstr>8.1.1  发信机的主要技术指标（ P338        P353）</vt:lpstr>
      <vt:lpstr>8.1.1  发信机的主要技术指标 （ P338        P353）</vt:lpstr>
      <vt:lpstr>8.1.1  发信机的主要技术指标（ P338        P353）</vt:lpstr>
      <vt:lpstr>8.1.1  发信机的主要技术指标（ P338        P353）</vt:lpstr>
      <vt:lpstr>8.1.1  发信机的主要技术指标（ P338        P353）</vt:lpstr>
      <vt:lpstr>8.1.1  发信机的主要技术指标（ P338        P353）</vt:lpstr>
      <vt:lpstr>8.1.2  收信机的主要技术指标（ P318    P339     P365）</vt:lpstr>
      <vt:lpstr>8.1.2  收信机的主要技术指标（ P339        P365）</vt:lpstr>
      <vt:lpstr>8.1.2  收信机的主要技术指标 （ P339        P365）</vt:lpstr>
      <vt:lpstr>8.1.2  收信机的主要技术指标 （ P339        P365）</vt:lpstr>
      <vt:lpstr>8.2  波段划分 </vt:lpstr>
      <vt:lpstr>8.2.1  波段划分的原因</vt:lpstr>
      <vt:lpstr>8.2.2  波段划分的方法</vt:lpstr>
      <vt:lpstr>8.2.3  波段覆盖的波段富余</vt:lpstr>
      <vt:lpstr>8.3 噪声与干扰（ P332       P341 ）                                                      2.9节讨论过，本节简单回顾</vt:lpstr>
      <vt:lpstr>8.3 噪声与干扰（ P332       P341）</vt:lpstr>
      <vt:lpstr>8.3 噪声与干扰（ P332       P341）</vt:lpstr>
      <vt:lpstr>8.4 通信设备中的其它问题</vt:lpstr>
      <vt:lpstr>李棠之  图9-4-7</vt:lpstr>
      <vt:lpstr>8.4 通信设备中的其它问题</vt:lpstr>
      <vt:lpstr>8.4 通信设备中的其它问题</vt:lpstr>
      <vt:lpstr>8.4 通信设备中的其它问题</vt:lpstr>
      <vt:lpstr>8.4 通信设备中的其它问题</vt:lpstr>
      <vt:lpstr>8.4 通信设备中的其它问题</vt:lpstr>
      <vt:lpstr>8.4 通信设备中的其它问题</vt:lpstr>
      <vt:lpstr>8.4 通信设备中的其它问题</vt:lpstr>
      <vt:lpstr>8.4 通信设备中的其它问题</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lpstr>8.5  无线IC数字通信接收机体系结构</vt:lpstr>
    </vt:vector>
  </TitlesOfParts>
  <Company>dlut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Chapter8 整机和数字接收机概念 RF system and framework of digital receivers</dc:title>
  <dc:creator>WEIDX</dc:creator>
  <cp:lastModifiedBy>dx wei</cp:lastModifiedBy>
  <cp:revision>1375</cp:revision>
  <dcterms:created xsi:type="dcterms:W3CDTF">2011-10-08T08:28:34Z</dcterms:created>
  <dcterms:modified xsi:type="dcterms:W3CDTF">2020-11-22T23:06:03Z</dcterms:modified>
</cp:coreProperties>
</file>