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60" r:id="rId5"/>
    <p:sldId id="263" r:id="rId6"/>
    <p:sldId id="261" r:id="rId8"/>
    <p:sldId id="258" r:id="rId9"/>
    <p:sldId id="267" r:id="rId10"/>
    <p:sldId id="458" r:id="rId11"/>
    <p:sldId id="459" r:id="rId12"/>
    <p:sldId id="460" r:id="rId13"/>
    <p:sldId id="456"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1DB"/>
    <a:srgbClr val="D2DDD9"/>
    <a:srgbClr val="E9DBD2"/>
    <a:srgbClr val="F8CBAD"/>
    <a:srgbClr val="4D7F89"/>
    <a:srgbClr val="A2633C"/>
    <a:srgbClr val="F9F9F9"/>
    <a:srgbClr val="6CA1AC"/>
    <a:srgbClr val="E4DBCC"/>
    <a:srgbClr val="BC77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5" autoAdjust="0"/>
    <p:restoredTop sz="94660"/>
  </p:normalViewPr>
  <p:slideViewPr>
    <p:cSldViewPr snapToGrid="0" showGuides="1">
      <p:cViewPr varScale="1">
        <p:scale>
          <a:sx n="81" d="100"/>
          <a:sy n="81" d="100"/>
        </p:scale>
        <p:origin x="283" y="53"/>
      </p:cViewPr>
      <p:guideLst>
        <p:guide orient="horz" pos="2742"/>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E6B51-7070-47ED-99DC-F88B10BF97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12E71-EC29-4B3B-A017-CF39A5A528A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302FD-8E63-4B9C-8F21-E8F43610B8D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D3352-A746-491B-B47C-21118BE016E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sv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sv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10256" r="8955" b="7487"/>
          <a:stretch>
            <a:fillRect/>
          </a:stretch>
        </p:blipFill>
        <p:spPr>
          <a:xfrm rot="5400000" flipV="1">
            <a:off x="2667003" y="-2667001"/>
            <a:ext cx="6858000" cy="12192001"/>
          </a:xfrm>
          <a:prstGeom prst="rect">
            <a:avLst/>
          </a:prstGeom>
        </p:spPr>
      </p:pic>
      <p:sp>
        <p:nvSpPr>
          <p:cNvPr id="6" name="稻壳儿_答辩小姐姐作品_2"/>
          <p:cNvSpPr txBox="1"/>
          <p:nvPr/>
        </p:nvSpPr>
        <p:spPr>
          <a:xfrm>
            <a:off x="2214636" y="754553"/>
            <a:ext cx="7568418" cy="1322070"/>
          </a:xfrm>
          <a:prstGeom prst="rect">
            <a:avLst/>
          </a:prstGeom>
          <a:noFill/>
        </p:spPr>
        <p:txBody>
          <a:bodyPr wrap="square" rtlCol="0">
            <a:spAutoFit/>
          </a:bodyPr>
          <a:lstStyle/>
          <a:p>
            <a:pPr algn="ctr"/>
            <a:r>
              <a:rPr lang="zh-CN" altLang="en-US" sz="8000" dirty="0">
                <a:gradFill>
                  <a:gsLst>
                    <a:gs pos="0">
                      <a:srgbClr val="4D7F89"/>
                    </a:gs>
                    <a:gs pos="100000">
                      <a:srgbClr val="A2633C"/>
                    </a:gs>
                  </a:gsLst>
                  <a:lin ang="0" scaled="0"/>
                </a:gradFill>
                <a:cs typeface="+mn-ea"/>
                <a:sym typeface="+mn-lt"/>
              </a:rPr>
              <a:t>概要设计</a:t>
            </a:r>
            <a:endParaRPr lang="zh-CN" altLang="en-US" sz="8000" dirty="0">
              <a:gradFill>
                <a:gsLst>
                  <a:gs pos="0">
                    <a:srgbClr val="4D7F89"/>
                  </a:gs>
                  <a:gs pos="100000">
                    <a:srgbClr val="A2633C"/>
                  </a:gs>
                </a:gsLst>
                <a:lin ang="0" scaled="0"/>
              </a:gradFill>
              <a:cs typeface="+mn-ea"/>
              <a:sym typeface="+mn-lt"/>
            </a:endParaRPr>
          </a:p>
        </p:txBody>
      </p:sp>
      <p:sp>
        <p:nvSpPr>
          <p:cNvPr id="8" name="稻壳儿_答辩小姐姐作品_4"/>
          <p:cNvSpPr txBox="1"/>
          <p:nvPr/>
        </p:nvSpPr>
        <p:spPr>
          <a:xfrm>
            <a:off x="8282273" y="4992338"/>
            <a:ext cx="2061275" cy="922020"/>
          </a:xfrm>
          <a:prstGeom prst="rect">
            <a:avLst/>
          </a:prstGeom>
          <a:solidFill>
            <a:srgbClr val="E9DBD2"/>
          </a:solidFill>
        </p:spPr>
        <p:txBody>
          <a:bodyPr wrap="square" rtlCol="0">
            <a:spAutoFit/>
          </a:bodyPr>
          <a:lstStyle/>
          <a:p>
            <a:pPr algn="ctr"/>
            <a:r>
              <a:rPr lang="zh-CN" altLang="en-US" dirty="0">
                <a:solidFill>
                  <a:schemeClr val="tx1"/>
                </a:solidFill>
                <a:cs typeface="+mn-ea"/>
                <a:sym typeface="+mn-lt"/>
              </a:rPr>
              <a:t>张艺昊</a:t>
            </a:r>
            <a:r>
              <a:rPr lang="en-US" altLang="zh-CN" dirty="0">
                <a:solidFill>
                  <a:schemeClr val="tx1"/>
                </a:solidFill>
                <a:cs typeface="+mn-ea"/>
                <a:sym typeface="+mn-lt"/>
              </a:rPr>
              <a:t>	</a:t>
            </a:r>
            <a:r>
              <a:rPr lang="zh-CN" altLang="en-US" dirty="0">
                <a:solidFill>
                  <a:schemeClr val="tx1"/>
                </a:solidFill>
                <a:ea typeface="宋体" panose="02010600030101010101" pitchFamily="2" charset="-122"/>
                <a:cs typeface="+mn-ea"/>
                <a:sym typeface="+mn-lt"/>
              </a:rPr>
              <a:t>张春丰</a:t>
            </a:r>
            <a:endParaRPr lang="zh-CN" altLang="en-US" dirty="0">
              <a:solidFill>
                <a:schemeClr val="tx1"/>
              </a:solidFill>
              <a:ea typeface="宋体" panose="02010600030101010101" pitchFamily="2" charset="-122"/>
              <a:cs typeface="+mn-ea"/>
              <a:sym typeface="+mn-lt"/>
            </a:endParaRPr>
          </a:p>
          <a:p>
            <a:pPr algn="ctr"/>
            <a:r>
              <a:rPr lang="zh-CN" altLang="en-US" dirty="0">
                <a:solidFill>
                  <a:schemeClr val="tx1"/>
                </a:solidFill>
                <a:ea typeface="宋体" panose="02010600030101010101" pitchFamily="2" charset="-122"/>
                <a:cs typeface="+mn-ea"/>
                <a:sym typeface="+mn-lt"/>
              </a:rPr>
              <a:t>张安奇</a:t>
            </a:r>
            <a:r>
              <a:rPr lang="en-US" altLang="zh-CN" dirty="0">
                <a:solidFill>
                  <a:schemeClr val="tx1"/>
                </a:solidFill>
                <a:ea typeface="宋体" panose="02010600030101010101" pitchFamily="2" charset="-122"/>
                <a:cs typeface="+mn-ea"/>
                <a:sym typeface="+mn-lt"/>
              </a:rPr>
              <a:t>	</a:t>
            </a:r>
            <a:r>
              <a:rPr lang="zh-CN" altLang="en-US" dirty="0">
                <a:solidFill>
                  <a:schemeClr val="tx1"/>
                </a:solidFill>
                <a:ea typeface="宋体" panose="02010600030101010101" pitchFamily="2" charset="-122"/>
                <a:cs typeface="+mn-ea"/>
                <a:sym typeface="+mn-lt"/>
              </a:rPr>
              <a:t>高月星</a:t>
            </a:r>
            <a:endParaRPr lang="zh-CN" altLang="en-US" dirty="0">
              <a:solidFill>
                <a:schemeClr val="tx1"/>
              </a:solidFill>
              <a:ea typeface="宋体" panose="02010600030101010101" pitchFamily="2" charset="-122"/>
              <a:cs typeface="+mn-ea"/>
              <a:sym typeface="+mn-lt"/>
            </a:endParaRPr>
          </a:p>
          <a:p>
            <a:pPr algn="ctr"/>
            <a:r>
              <a:rPr lang="zh-CN" altLang="en-US" dirty="0">
                <a:solidFill>
                  <a:schemeClr val="tx1"/>
                </a:solidFill>
                <a:ea typeface="宋体" panose="02010600030101010101" pitchFamily="2" charset="-122"/>
                <a:cs typeface="+mn-ea"/>
                <a:sym typeface="+mn-lt"/>
              </a:rPr>
              <a:t>刘宇诺</a:t>
            </a:r>
            <a:endParaRPr lang="zh-CN" altLang="en-US" dirty="0">
              <a:solidFill>
                <a:schemeClr val="tx1"/>
              </a:solidFill>
              <a:ea typeface="宋体" panose="02010600030101010101" pitchFamily="2" charset="-122"/>
              <a:cs typeface="+mn-ea"/>
              <a:sym typeface="+mn-lt"/>
            </a:endParaRPr>
          </a:p>
        </p:txBody>
      </p:sp>
      <p:pic>
        <p:nvPicPr>
          <p:cNvPr id="2" name="图片 1" descr="icon"/>
          <p:cNvPicPr>
            <a:picLocks noChangeAspect="1"/>
          </p:cNvPicPr>
          <p:nvPr/>
        </p:nvPicPr>
        <p:blipFill>
          <a:blip r:embed="rId2"/>
          <a:stretch>
            <a:fillRect/>
          </a:stretch>
        </p:blipFill>
        <p:spPr>
          <a:xfrm>
            <a:off x="4530725" y="3136900"/>
            <a:ext cx="2936240" cy="2936240"/>
          </a:xfrm>
          <a:prstGeom prst="rect">
            <a:avLst/>
          </a:prstGeom>
        </p:spPr>
      </p:pic>
      <p:sp>
        <p:nvSpPr>
          <p:cNvPr id="3" name="文本框 2"/>
          <p:cNvSpPr txBox="1"/>
          <p:nvPr/>
        </p:nvSpPr>
        <p:spPr>
          <a:xfrm>
            <a:off x="3390265" y="2224405"/>
            <a:ext cx="5217160" cy="706755"/>
          </a:xfrm>
          <a:prstGeom prst="rect">
            <a:avLst/>
          </a:prstGeom>
          <a:noFill/>
        </p:spPr>
        <p:txBody>
          <a:bodyPr wrap="square" rtlCol="0">
            <a:spAutoFit/>
          </a:bodyPr>
          <a:p>
            <a:pPr algn="ctr"/>
            <a:r>
              <a:rPr lang="zh-CN" altLang="en-US" sz="4000" b="1" dirty="0">
                <a:gradFill>
                  <a:gsLst>
                    <a:gs pos="0">
                      <a:srgbClr val="4D7F89"/>
                    </a:gs>
                    <a:gs pos="100000">
                      <a:srgbClr val="A2633C"/>
                    </a:gs>
                  </a:gsLst>
                  <a:lin ang="0" scaled="0"/>
                </a:gradFill>
                <a:cs typeface="+mn-ea"/>
              </a:rPr>
              <a:t>AiCoding</a:t>
            </a:r>
            <a:endParaRPr lang="zh-CN" altLang="en-US" sz="4000" b="1" dirty="0">
              <a:gradFill>
                <a:gsLst>
                  <a:gs pos="0">
                    <a:srgbClr val="4D7F89"/>
                  </a:gs>
                  <a:gs pos="100000">
                    <a:srgbClr val="A2633C"/>
                  </a:gs>
                </a:gsLst>
                <a:lin ang="0" scaled="0"/>
              </a:gradFill>
              <a:cs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2185670" y="320675"/>
            <a:ext cx="7594600"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200" spc="800" dirty="0">
                <a:gradFill>
                  <a:gsLst>
                    <a:gs pos="0">
                      <a:srgbClr val="4D7F89"/>
                    </a:gs>
                    <a:gs pos="100000">
                      <a:srgbClr val="A2633C"/>
                    </a:gs>
                  </a:gsLst>
                  <a:lin ang="0" scaled="0"/>
                </a:gradFill>
                <a:cs typeface="+mn-ea"/>
                <a:sym typeface="+mn-lt"/>
              </a:rPr>
              <a:t>系统出错设计</a:t>
            </a:r>
            <a:endParaRPr lang="zh-CN" altLang="en-US" sz="7200" spc="800" dirty="0">
              <a:gradFill>
                <a:gsLst>
                  <a:gs pos="0">
                    <a:srgbClr val="4D7F89"/>
                  </a:gs>
                  <a:gs pos="100000">
                    <a:srgbClr val="A2633C"/>
                  </a:gs>
                </a:gsLst>
                <a:lin ang="0" scaled="0"/>
              </a:gradFill>
              <a:ea typeface="宋体" panose="02010600030101010101" pitchFamily="2" charset="-122"/>
              <a:cs typeface="+mn-ea"/>
              <a:sym typeface="+mn-lt"/>
            </a:endParaRPr>
          </a:p>
        </p:txBody>
      </p:sp>
      <p:sp>
        <p:nvSpPr>
          <p:cNvPr id="5" name="稻壳儿_答辩小姐姐作品_4"/>
          <p:cNvSpPr txBox="1"/>
          <p:nvPr/>
        </p:nvSpPr>
        <p:spPr>
          <a:xfrm>
            <a:off x="1153992" y="320524"/>
            <a:ext cx="1493466" cy="132207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05 </a:t>
            </a:r>
            <a:endParaRPr lang="zh-CN" altLang="en-US" sz="8000" dirty="0">
              <a:latin typeface="+mn-lt"/>
              <a:ea typeface="+mn-ea"/>
              <a:cs typeface="+mn-ea"/>
              <a:sym typeface="+mn-lt"/>
            </a:endParaRPr>
          </a:p>
        </p:txBody>
      </p:sp>
      <p:sp>
        <p:nvSpPr>
          <p:cNvPr id="6" name="矩形 5"/>
          <p:cNvSpPr/>
          <p:nvPr/>
        </p:nvSpPr>
        <p:spPr>
          <a:xfrm>
            <a:off x="1153795" y="1661160"/>
            <a:ext cx="9017635" cy="39598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7" name="图片 6"/>
          <p:cNvPicPr>
            <a:picLocks noChangeAspect="1"/>
          </p:cNvPicPr>
          <p:nvPr/>
        </p:nvPicPr>
        <p:blipFill>
          <a:blip r:embed="rId2"/>
          <a:stretch>
            <a:fillRect/>
          </a:stretch>
        </p:blipFill>
        <p:spPr>
          <a:xfrm>
            <a:off x="1804670" y="2322830"/>
            <a:ext cx="7604760" cy="2636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3278" y="2899531"/>
            <a:ext cx="9484896" cy="1323439"/>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pPr algn="ctr"/>
            <a:r>
              <a:rPr lang="zh-CN" altLang="en-US" sz="8000" spc="800" dirty="0">
                <a:gradFill>
                  <a:gsLst>
                    <a:gs pos="0">
                      <a:srgbClr val="4D7F89"/>
                    </a:gs>
                    <a:gs pos="100000">
                      <a:srgbClr val="A2633C"/>
                    </a:gs>
                  </a:gsLst>
                  <a:lin ang="0" scaled="0"/>
                </a:gradFill>
                <a:cs typeface="+mn-ea"/>
                <a:sym typeface="+mn-lt"/>
              </a:rPr>
              <a:t>感谢大家的聆听</a:t>
            </a:r>
            <a:endParaRPr lang="zh-CN" altLang="en-US" sz="8000" b="1" dirty="0">
              <a:ln w="22225">
                <a:solidFill>
                  <a:schemeClr val="accent2"/>
                </a:solidFill>
                <a:prstDash val="solid"/>
              </a:ln>
              <a:solidFill>
                <a:schemeClr val="accent2">
                  <a:lumMod val="40000"/>
                  <a:lumOff val="60000"/>
                </a:schemeClr>
              </a:solidFill>
              <a:latin typeface="华文琥珀" panose="02010800040101010101" pitchFamily="2" charset="-122"/>
              <a:ea typeface="华文琥珀" panose="02010800040101010101" pitchFamily="2" charset="-122"/>
            </a:endParaRPr>
          </a:p>
        </p:txBody>
      </p:sp>
      <p:sp>
        <p:nvSpPr>
          <p:cNvPr id="6" name="文本框 5"/>
          <p:cNvSpPr txBox="1"/>
          <p:nvPr/>
        </p:nvSpPr>
        <p:spPr>
          <a:xfrm>
            <a:off x="7940352" y="4786604"/>
            <a:ext cx="5167260" cy="1323439"/>
          </a:xfrm>
          <a:prstGeom prst="rect">
            <a:avLst/>
          </a:prstGeom>
          <a:noFill/>
        </p:spPr>
        <p:txBody>
          <a:bodyPr wrap="square" rtlCol="0">
            <a:spAutoFit/>
          </a:bodyPr>
          <a:lstStyle/>
          <a:p>
            <a:r>
              <a:rPr lang="zh-CN" altLang="en-US" sz="8000" spc="800" dirty="0">
                <a:gradFill>
                  <a:gsLst>
                    <a:gs pos="0">
                      <a:srgbClr val="4D7F89"/>
                    </a:gs>
                    <a:gs pos="100000">
                      <a:srgbClr val="A2633C"/>
                    </a:gs>
                  </a:gsLst>
                  <a:lin ang="0" scaled="0"/>
                </a:gradFill>
                <a:cs typeface="+mn-ea"/>
                <a:sym typeface="+mn-lt"/>
              </a:rPr>
              <a:t>谢谢！</a:t>
            </a:r>
            <a:endParaRPr lang="zh-CN" altLang="en-US" sz="8000" b="1" dirty="0">
              <a:ln>
                <a:solidFill>
                  <a:schemeClr val="accent1"/>
                </a:solidFill>
              </a:ln>
              <a:solidFill>
                <a:srgbClr val="F8CBAD"/>
              </a:solidFill>
              <a:latin typeface="华文琥珀" panose="02010800040101010101" pitchFamily="2" charset="-122"/>
              <a:ea typeface="华文琥珀"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10255" r="8955" b="32021"/>
          <a:stretch>
            <a:fillRect/>
          </a:stretch>
        </p:blipFill>
        <p:spPr>
          <a:xfrm rot="5400000" flipV="1">
            <a:off x="2621531" y="-2667000"/>
            <a:ext cx="6949440" cy="12192000"/>
          </a:xfrm>
          <a:prstGeom prst="rect">
            <a:avLst/>
          </a:prstGeom>
        </p:spPr>
      </p:pic>
      <p:grpSp>
        <p:nvGrpSpPr>
          <p:cNvPr id="15" name="稻壳儿_答辩小姐姐作品_2"/>
          <p:cNvGrpSpPr/>
          <p:nvPr/>
        </p:nvGrpSpPr>
        <p:grpSpPr>
          <a:xfrm>
            <a:off x="7372985" y="1141730"/>
            <a:ext cx="3783965" cy="577215"/>
            <a:chOff x="2082785" y="2340838"/>
            <a:chExt cx="3988467" cy="577215"/>
          </a:xfrm>
        </p:grpSpPr>
        <p:sp>
          <p:nvSpPr>
            <p:cNvPr id="3" name="椭圆 2"/>
            <p:cNvSpPr/>
            <p:nvPr/>
          </p:nvSpPr>
          <p:spPr>
            <a:xfrm>
              <a:off x="2082785" y="2340838"/>
              <a:ext cx="577215" cy="577215"/>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1</a:t>
              </a:r>
              <a:endParaRPr lang="en-US" altLang="zh-CN" sz="3200" dirty="0">
                <a:cs typeface="+mn-ea"/>
                <a:sym typeface="+mn-lt"/>
              </a:endParaRPr>
            </a:p>
          </p:txBody>
        </p:sp>
        <p:sp>
          <p:nvSpPr>
            <p:cNvPr id="4" name="矩形 3"/>
            <p:cNvSpPr/>
            <p:nvPr/>
          </p:nvSpPr>
          <p:spPr>
            <a:xfrm>
              <a:off x="3064675" y="2380208"/>
              <a:ext cx="3006577" cy="4972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概要设计要做什么</a:t>
              </a:r>
              <a:endPar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16" name="稻壳儿_答辩小姐姐作品_3"/>
          <p:cNvGrpSpPr/>
          <p:nvPr/>
        </p:nvGrpSpPr>
        <p:grpSpPr>
          <a:xfrm>
            <a:off x="7372985" y="2040890"/>
            <a:ext cx="3386455" cy="577215"/>
            <a:chOff x="2082785" y="2340838"/>
            <a:chExt cx="3386455" cy="577215"/>
          </a:xfrm>
        </p:grpSpPr>
        <p:sp>
          <p:nvSpPr>
            <p:cNvPr id="17" name="椭圆 16"/>
            <p:cNvSpPr/>
            <p:nvPr/>
          </p:nvSpPr>
          <p:spPr>
            <a:xfrm>
              <a:off x="2082785" y="2340838"/>
              <a:ext cx="577215" cy="577215"/>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2</a:t>
              </a:r>
              <a:endParaRPr lang="en-US" altLang="zh-CN" sz="3200" dirty="0">
                <a:cs typeface="+mn-ea"/>
                <a:sym typeface="+mn-lt"/>
              </a:endParaRPr>
            </a:p>
          </p:txBody>
        </p:sp>
        <p:sp>
          <p:nvSpPr>
            <p:cNvPr id="18" name="矩形 17"/>
            <p:cNvSpPr/>
            <p:nvPr/>
          </p:nvSpPr>
          <p:spPr>
            <a:xfrm>
              <a:off x="3078465" y="2380208"/>
              <a:ext cx="2390775" cy="4972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具体实现功能</a:t>
              </a:r>
              <a:endPar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20" name="稻壳儿_答辩小姐姐作品_4"/>
          <p:cNvGrpSpPr/>
          <p:nvPr/>
        </p:nvGrpSpPr>
        <p:grpSpPr>
          <a:xfrm>
            <a:off x="7372985" y="2940050"/>
            <a:ext cx="2425700" cy="577215"/>
            <a:chOff x="2082785" y="2340838"/>
            <a:chExt cx="2425700" cy="577215"/>
          </a:xfrm>
        </p:grpSpPr>
        <p:sp>
          <p:nvSpPr>
            <p:cNvPr id="21" name="椭圆 20"/>
            <p:cNvSpPr/>
            <p:nvPr/>
          </p:nvSpPr>
          <p:spPr>
            <a:xfrm>
              <a:off x="2082785" y="2340838"/>
              <a:ext cx="577215" cy="577215"/>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3</a:t>
              </a:r>
              <a:endParaRPr lang="en-US" altLang="zh-CN" sz="3200" dirty="0">
                <a:cs typeface="+mn-ea"/>
                <a:sym typeface="+mn-lt"/>
              </a:endParaRPr>
            </a:p>
          </p:txBody>
        </p:sp>
        <p:sp>
          <p:nvSpPr>
            <p:cNvPr id="22" name="矩形 21"/>
            <p:cNvSpPr/>
            <p:nvPr/>
          </p:nvSpPr>
          <p:spPr>
            <a:xfrm>
              <a:off x="3078465" y="2342974"/>
              <a:ext cx="1430020" cy="4972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接口设计</a:t>
              </a:r>
              <a:endPar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sp>
        <p:nvSpPr>
          <p:cNvPr id="28" name="稻壳儿_答辩小姐姐作品_6"/>
          <p:cNvSpPr txBox="1"/>
          <p:nvPr/>
        </p:nvSpPr>
        <p:spPr>
          <a:xfrm>
            <a:off x="4877505" y="746008"/>
            <a:ext cx="1190171" cy="120032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b="1" dirty="0">
                <a:latin typeface="+mn-lt"/>
                <a:ea typeface="+mn-ea"/>
                <a:cs typeface="+mn-ea"/>
                <a:sym typeface="+mn-lt"/>
              </a:rPr>
              <a:t>目  </a:t>
            </a:r>
            <a:endParaRPr lang="en-US" altLang="zh-CN" b="1" dirty="0">
              <a:latin typeface="+mn-lt"/>
              <a:ea typeface="+mn-ea"/>
              <a:cs typeface="+mn-ea"/>
              <a:sym typeface="+mn-lt"/>
            </a:endParaRPr>
          </a:p>
        </p:txBody>
      </p:sp>
      <p:sp>
        <p:nvSpPr>
          <p:cNvPr id="29" name="稻壳儿_答辩小姐姐作品_7"/>
          <p:cNvSpPr txBox="1"/>
          <p:nvPr/>
        </p:nvSpPr>
        <p:spPr>
          <a:xfrm>
            <a:off x="5677858" y="1853671"/>
            <a:ext cx="1190171" cy="120032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b="1" dirty="0">
                <a:latin typeface="+mn-lt"/>
                <a:ea typeface="+mn-ea"/>
                <a:cs typeface="+mn-ea"/>
                <a:sym typeface="+mn-lt"/>
              </a:rPr>
              <a:t>录  </a:t>
            </a:r>
            <a:endParaRPr lang="en-US" altLang="zh-CN" b="1" dirty="0">
              <a:latin typeface="+mn-lt"/>
              <a:ea typeface="+mn-ea"/>
              <a:cs typeface="+mn-ea"/>
              <a:sym typeface="+mn-lt"/>
            </a:endParaRPr>
          </a:p>
        </p:txBody>
      </p:sp>
      <p:grpSp>
        <p:nvGrpSpPr>
          <p:cNvPr id="6" name="稻壳儿_答辩小姐姐作品_3"/>
          <p:cNvGrpSpPr/>
          <p:nvPr/>
        </p:nvGrpSpPr>
        <p:grpSpPr>
          <a:xfrm>
            <a:off x="7372985" y="3839210"/>
            <a:ext cx="3386455" cy="577215"/>
            <a:chOff x="2082785" y="2340838"/>
            <a:chExt cx="3386455" cy="577215"/>
          </a:xfrm>
        </p:grpSpPr>
        <p:sp>
          <p:nvSpPr>
            <p:cNvPr id="7" name="椭圆 6"/>
            <p:cNvSpPr/>
            <p:nvPr/>
          </p:nvSpPr>
          <p:spPr>
            <a:xfrm>
              <a:off x="2082785" y="2340838"/>
              <a:ext cx="577215" cy="577215"/>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4</a:t>
              </a:r>
              <a:endParaRPr lang="en-US" altLang="zh-CN" sz="3200" dirty="0">
                <a:cs typeface="+mn-ea"/>
                <a:sym typeface="+mn-lt"/>
              </a:endParaRPr>
            </a:p>
          </p:txBody>
        </p:sp>
        <p:sp>
          <p:nvSpPr>
            <p:cNvPr id="8" name="矩形 7"/>
            <p:cNvSpPr/>
            <p:nvPr/>
          </p:nvSpPr>
          <p:spPr>
            <a:xfrm>
              <a:off x="3078465" y="2380208"/>
              <a:ext cx="2390775" cy="4972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逻辑结构设计</a:t>
              </a:r>
              <a:endPar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9" name="稻壳儿_答辩小姐姐作品_4"/>
          <p:cNvGrpSpPr/>
          <p:nvPr/>
        </p:nvGrpSpPr>
        <p:grpSpPr>
          <a:xfrm>
            <a:off x="7372985" y="4738370"/>
            <a:ext cx="3246120" cy="577215"/>
            <a:chOff x="2082785" y="2340838"/>
            <a:chExt cx="3246120" cy="577215"/>
          </a:xfrm>
        </p:grpSpPr>
        <p:sp>
          <p:nvSpPr>
            <p:cNvPr id="10" name="椭圆 9"/>
            <p:cNvSpPr/>
            <p:nvPr/>
          </p:nvSpPr>
          <p:spPr>
            <a:xfrm>
              <a:off x="2082785" y="2340838"/>
              <a:ext cx="577215" cy="577215"/>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5</a:t>
              </a:r>
              <a:endParaRPr lang="en-US" altLang="zh-CN" sz="3200" dirty="0">
                <a:cs typeface="+mn-ea"/>
                <a:sym typeface="+mn-lt"/>
              </a:endParaRPr>
            </a:p>
          </p:txBody>
        </p:sp>
        <p:sp>
          <p:nvSpPr>
            <p:cNvPr id="11" name="矩形 10"/>
            <p:cNvSpPr/>
            <p:nvPr/>
          </p:nvSpPr>
          <p:spPr>
            <a:xfrm>
              <a:off x="3078465" y="2342743"/>
              <a:ext cx="2250440" cy="4972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系统出错设计</a:t>
              </a:r>
              <a:endPar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linds(horizontal)">
                                      <p:cBhvr>
                                        <p:cTn id="13" dur="500"/>
                                        <p:tgtEl>
                                          <p:spTgt spid="20"/>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2767473" y="521363"/>
            <a:ext cx="6897084"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spc="800" dirty="0">
                <a:gradFill>
                  <a:gsLst>
                    <a:gs pos="0">
                      <a:srgbClr val="4D7F89"/>
                    </a:gs>
                    <a:gs pos="100000">
                      <a:srgbClr val="A2633C"/>
                    </a:gs>
                  </a:gsLst>
                  <a:lin ang="0" scaled="0"/>
                </a:gradFill>
                <a:cs typeface="+mn-ea"/>
                <a:sym typeface="+mn-lt"/>
              </a:rPr>
              <a:t>概要设计要做什么</a:t>
            </a:r>
            <a:endParaRPr lang="zh-CN" altLang="en-US" sz="5400" spc="800" dirty="0">
              <a:gradFill>
                <a:gsLst>
                  <a:gs pos="0">
                    <a:srgbClr val="4D7F89"/>
                  </a:gs>
                  <a:gs pos="100000">
                    <a:srgbClr val="A2633C"/>
                  </a:gs>
                </a:gsLst>
                <a:lin ang="0" scaled="0"/>
              </a:gradFill>
              <a:cs typeface="+mn-ea"/>
              <a:sym typeface="+mn-lt"/>
            </a:endParaRPr>
          </a:p>
        </p:txBody>
      </p:sp>
      <p:sp>
        <p:nvSpPr>
          <p:cNvPr id="4" name="稻壳儿_答辩小姐姐作品_3"/>
          <p:cNvSpPr/>
          <p:nvPr/>
        </p:nvSpPr>
        <p:spPr>
          <a:xfrm flipH="1">
            <a:off x="1614170" y="2729230"/>
            <a:ext cx="8777605" cy="1630045"/>
          </a:xfrm>
          <a:prstGeom prst="rect">
            <a:avLst/>
          </a:prstGeom>
          <a:solidFill>
            <a:schemeClr val="bg1"/>
          </a:solidFill>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50000"/>
              </a:lnSpc>
            </a:pPr>
            <a:r>
              <a:rPr lang="zh-CN" altLang="en-US" sz="2000" i="0" dirty="0">
                <a:solidFill>
                  <a:srgbClr val="242343"/>
                </a:solidFill>
                <a:effectLst/>
                <a:ea typeface="宋体" panose="02010600030101010101" pitchFamily="2" charset="-122"/>
                <a:cs typeface="+mn-ea"/>
                <a:sym typeface="+mn-lt"/>
              </a:rPr>
              <a:t>从概要设计阶段开始进入软件的实际开发，本阶段会完系统的大致设计并明确系统的整体结构。把软件的需求转为对应的设计结构和相应的实施模块。</a:t>
            </a:r>
            <a:endParaRPr lang="zh-CN" altLang="en-US" sz="2000" i="0" dirty="0">
              <a:solidFill>
                <a:srgbClr val="242343"/>
              </a:solidFill>
              <a:effectLst/>
              <a:ea typeface="宋体" panose="02010600030101010101" pitchFamily="2" charset="-122"/>
              <a:cs typeface="+mn-ea"/>
              <a:sym typeface="+mn-lt"/>
            </a:endParaRPr>
          </a:p>
        </p:txBody>
      </p:sp>
      <p:sp>
        <p:nvSpPr>
          <p:cNvPr id="5" name="稻壳儿_答辩小姐姐作品_4"/>
          <p:cNvSpPr txBox="1"/>
          <p:nvPr/>
        </p:nvSpPr>
        <p:spPr>
          <a:xfrm>
            <a:off x="1153992" y="320524"/>
            <a:ext cx="1493466" cy="132343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01</a:t>
            </a:r>
            <a:endParaRPr lang="zh-CN" altLang="en-US" sz="8000"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稻壳儿_答辩小姐姐作品_18"/>
          <p:cNvGrpSpPr/>
          <p:nvPr/>
        </p:nvGrpSpPr>
        <p:grpSpPr>
          <a:xfrm>
            <a:off x="4711005" y="197020"/>
            <a:ext cx="2697601" cy="460375"/>
            <a:chOff x="4545532" y="372280"/>
            <a:chExt cx="2697601" cy="460375"/>
          </a:xfrm>
        </p:grpSpPr>
        <p:cxnSp>
          <p:nvCxnSpPr>
            <p:cNvPr id="3" name="直接连接符 2"/>
            <p:cNvCxnSpPr/>
            <p:nvPr/>
          </p:nvCxnSpPr>
          <p:spPr>
            <a:xfrm>
              <a:off x="4545532" y="60247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594951" y="601842"/>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545816" y="372280"/>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宋体" panose="02010600030101010101" pitchFamily="2" charset="-122"/>
                  <a:cs typeface="+mn-ea"/>
                  <a:sym typeface="+mn-lt"/>
                </a:rPr>
                <a:t>系统包图</a:t>
              </a:r>
              <a:endParaRPr lang="zh-CN" altLang="en-US" sz="2400" spc="300" dirty="0">
                <a:latin typeface="+mn-lt"/>
                <a:ea typeface="宋体" panose="02010600030101010101" pitchFamily="2" charset="-122"/>
                <a:cs typeface="+mn-ea"/>
                <a:sym typeface="+mn-lt"/>
              </a:endParaRPr>
            </a:p>
          </p:txBody>
        </p:sp>
      </p:grpSp>
      <p:pic>
        <p:nvPicPr>
          <p:cNvPr id="1073742875" name="图片 1073742874"/>
          <p:cNvPicPr>
            <a:picLocks noChangeAspect="1"/>
          </p:cNvPicPr>
          <p:nvPr>
            <p:custDataLst>
              <p:tags r:id="rId1"/>
            </p:custDataLst>
          </p:nvPr>
        </p:nvPicPr>
        <p:blipFill>
          <a:blip r:embed="rId2"/>
          <a:srcRect l="1832" r="1591" b="5293"/>
          <a:stretch>
            <a:fillRect/>
          </a:stretch>
        </p:blipFill>
        <p:spPr>
          <a:xfrm>
            <a:off x="2035810" y="749300"/>
            <a:ext cx="8120380" cy="58508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73742875"/>
                                        </p:tgtEl>
                                        <p:attrNameLst>
                                          <p:attrName>style.visibility</p:attrName>
                                        </p:attrNameLst>
                                      </p:cBhvr>
                                      <p:to>
                                        <p:strVal val="visible"/>
                                      </p:to>
                                    </p:set>
                                    <p:animEffect transition="in" filter="wipe(down)">
                                      <p:cBhvr>
                                        <p:cTn id="7" dur="500"/>
                                        <p:tgtEl>
                                          <p:spTgt spid="1073742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1049655" y="521335"/>
            <a:ext cx="9695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spc="800" dirty="0">
                <a:gradFill>
                  <a:gsLst>
                    <a:gs pos="0">
                      <a:srgbClr val="4D7F89"/>
                    </a:gs>
                    <a:gs pos="100000">
                      <a:srgbClr val="A2633C"/>
                    </a:gs>
                  </a:gsLst>
                  <a:lin ang="0" scaled="0"/>
                </a:gradFill>
                <a:cs typeface="+mn-ea"/>
                <a:sym typeface="+mn-lt"/>
              </a:rPr>
              <a:t>具体要实现的功能</a:t>
            </a:r>
            <a:endParaRPr lang="zh-CN" altLang="en-US" sz="5400" spc="800" dirty="0">
              <a:gradFill>
                <a:gsLst>
                  <a:gs pos="0">
                    <a:srgbClr val="4D7F89"/>
                  </a:gs>
                  <a:gs pos="100000">
                    <a:srgbClr val="A2633C"/>
                  </a:gs>
                </a:gsLst>
                <a:lin ang="0" scaled="0"/>
              </a:gradFill>
              <a:cs typeface="+mn-ea"/>
              <a:sym typeface="+mn-lt"/>
            </a:endParaRPr>
          </a:p>
        </p:txBody>
      </p:sp>
      <p:sp>
        <p:nvSpPr>
          <p:cNvPr id="5" name="稻壳儿_答辩小姐姐作品_4"/>
          <p:cNvSpPr txBox="1"/>
          <p:nvPr/>
        </p:nvSpPr>
        <p:spPr>
          <a:xfrm>
            <a:off x="1153992" y="320524"/>
            <a:ext cx="1493466" cy="132343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02</a:t>
            </a:r>
            <a:endParaRPr lang="zh-CN" altLang="en-US" sz="8000" dirty="0">
              <a:latin typeface="+mn-lt"/>
              <a:ea typeface="+mn-ea"/>
              <a:cs typeface="+mn-ea"/>
              <a:sym typeface="+mn-lt"/>
            </a:endParaRPr>
          </a:p>
        </p:txBody>
      </p:sp>
      <p:sp>
        <p:nvSpPr>
          <p:cNvPr id="6" name="文本框 5"/>
          <p:cNvSpPr txBox="1"/>
          <p:nvPr/>
        </p:nvSpPr>
        <p:spPr>
          <a:xfrm>
            <a:off x="2761615" y="2027555"/>
            <a:ext cx="6272530" cy="3784600"/>
          </a:xfrm>
          <a:prstGeom prst="rect">
            <a:avLst/>
          </a:prstGeom>
          <a:solidFill>
            <a:schemeClr val="bg1"/>
          </a:solidFill>
        </p:spPr>
        <p:txBody>
          <a:bodyPr wrap="square" rtlCol="0">
            <a:spAutoFit/>
          </a:bodyPr>
          <a:lstStyle/>
          <a:p>
            <a:pPr algn="l">
              <a:buClrTx/>
              <a:buSzTx/>
              <a:buFontTx/>
            </a:pPr>
            <a:r>
              <a:rPr lang="zh-CN" altLang="en-US" sz="2400" spc="800" dirty="0">
                <a:gradFill>
                  <a:gsLst>
                    <a:gs pos="0">
                      <a:srgbClr val="4D7F89"/>
                    </a:gs>
                    <a:gs pos="100000">
                      <a:srgbClr val="A2633C"/>
                    </a:gs>
                  </a:gsLst>
                  <a:lin ang="0" scaled="0"/>
                </a:gradFill>
                <a:cs typeface="+mn-ea"/>
              </a:rPr>
              <a:t>(1)学生功能部分：</a:t>
            </a:r>
            <a:endParaRPr lang="zh-CN" altLang="en-US" sz="2400" spc="800" dirty="0">
              <a:gradFill>
                <a:gsLst>
                  <a:gs pos="0">
                    <a:srgbClr val="4D7F89"/>
                  </a:gs>
                  <a:gs pos="100000">
                    <a:srgbClr val="A2633C"/>
                  </a:gs>
                </a:gsLst>
                <a:lin ang="0" scaled="0"/>
              </a:gradFill>
              <a:cs typeface="+mn-ea"/>
            </a:endParaRPr>
          </a:p>
          <a:p>
            <a:pPr algn="l">
              <a:buClrTx/>
              <a:buSzTx/>
              <a:buFontTx/>
            </a:pPr>
            <a:r>
              <a:rPr lang="zh-CN" altLang="en-US" sz="2400" spc="800" dirty="0">
                <a:gradFill>
                  <a:gsLst>
                    <a:gs pos="0">
                      <a:srgbClr val="4D7F89"/>
                    </a:gs>
                    <a:gs pos="100000">
                      <a:srgbClr val="A2633C"/>
                    </a:gs>
                  </a:gsLst>
                  <a:lin ang="0" scaled="0"/>
                </a:gradFill>
                <a:cs typeface="+mn-ea"/>
              </a:rPr>
              <a:t>①进行提交作业</a:t>
            </a:r>
            <a:endParaRPr lang="zh-CN" altLang="en-US" sz="2400" spc="800" dirty="0">
              <a:gradFill>
                <a:gsLst>
                  <a:gs pos="0">
                    <a:srgbClr val="4D7F89"/>
                  </a:gs>
                  <a:gs pos="100000">
                    <a:srgbClr val="A2633C"/>
                  </a:gs>
                </a:gsLst>
                <a:lin ang="0" scaled="0"/>
              </a:gradFill>
              <a:cs typeface="+mn-ea"/>
            </a:endParaRPr>
          </a:p>
          <a:p>
            <a:pPr algn="l">
              <a:buClrTx/>
              <a:buSzTx/>
              <a:buFontTx/>
            </a:pPr>
            <a:r>
              <a:rPr lang="zh-CN" altLang="en-US" sz="2400" spc="800" dirty="0">
                <a:gradFill>
                  <a:gsLst>
                    <a:gs pos="0">
                      <a:srgbClr val="4D7F89"/>
                    </a:gs>
                    <a:gs pos="100000">
                      <a:srgbClr val="A2633C"/>
                    </a:gs>
                  </a:gsLst>
                  <a:lin ang="0" scaled="0"/>
                </a:gradFill>
                <a:cs typeface="+mn-ea"/>
              </a:rPr>
              <a:t>②云端存储Note</a:t>
            </a:r>
            <a:endParaRPr lang="zh-CN" altLang="en-US" sz="2400" spc="800" dirty="0">
              <a:gradFill>
                <a:gsLst>
                  <a:gs pos="0">
                    <a:srgbClr val="4D7F89"/>
                  </a:gs>
                  <a:gs pos="100000">
                    <a:srgbClr val="A2633C"/>
                  </a:gs>
                </a:gsLst>
                <a:lin ang="0" scaled="0"/>
              </a:gradFill>
              <a:cs typeface="+mn-ea"/>
            </a:endParaRPr>
          </a:p>
          <a:p>
            <a:pPr algn="l">
              <a:buClrTx/>
              <a:buSzTx/>
              <a:buFontTx/>
            </a:pPr>
            <a:r>
              <a:rPr lang="zh-CN" altLang="en-US" sz="2400" spc="800" dirty="0">
                <a:gradFill>
                  <a:gsLst>
                    <a:gs pos="0">
                      <a:srgbClr val="4D7F89"/>
                    </a:gs>
                    <a:gs pos="100000">
                      <a:srgbClr val="A2633C"/>
                    </a:gs>
                  </a:gsLst>
                  <a:lin ang="0" scaled="0"/>
                </a:gradFill>
                <a:cs typeface="+mn-ea"/>
              </a:rPr>
              <a:t>③查看历史作业分数曲线</a:t>
            </a:r>
            <a:endParaRPr lang="zh-CN" altLang="en-US" sz="2400" spc="800" dirty="0">
              <a:gradFill>
                <a:gsLst>
                  <a:gs pos="0">
                    <a:srgbClr val="4D7F89"/>
                  </a:gs>
                  <a:gs pos="100000">
                    <a:srgbClr val="A2633C"/>
                  </a:gs>
                </a:gsLst>
                <a:lin ang="0" scaled="0"/>
              </a:gradFill>
              <a:cs typeface="+mn-ea"/>
            </a:endParaRPr>
          </a:p>
          <a:p>
            <a:pPr algn="l">
              <a:buClrTx/>
              <a:buSzTx/>
              <a:buFontTx/>
            </a:pPr>
            <a:endParaRPr lang="zh-CN" altLang="en-US" sz="2400" spc="800" dirty="0">
              <a:gradFill>
                <a:gsLst>
                  <a:gs pos="0">
                    <a:srgbClr val="4D7F89"/>
                  </a:gs>
                  <a:gs pos="100000">
                    <a:srgbClr val="A2633C"/>
                  </a:gs>
                </a:gsLst>
                <a:lin ang="0" scaled="0"/>
              </a:gradFill>
              <a:cs typeface="+mn-ea"/>
            </a:endParaRPr>
          </a:p>
          <a:p>
            <a:pPr algn="l">
              <a:buClrTx/>
              <a:buSzTx/>
              <a:buFontTx/>
            </a:pPr>
            <a:r>
              <a:rPr lang="zh-CN" altLang="en-US" sz="2400" spc="800" dirty="0">
                <a:gradFill>
                  <a:gsLst>
                    <a:gs pos="0">
                      <a:srgbClr val="4D7F89"/>
                    </a:gs>
                    <a:gs pos="100000">
                      <a:srgbClr val="A2633C"/>
                    </a:gs>
                  </a:gsLst>
                  <a:lin ang="0" scaled="0"/>
                </a:gradFill>
                <a:cs typeface="+mn-ea"/>
              </a:rPr>
              <a:t>(2)教师功能部分：</a:t>
            </a:r>
            <a:endParaRPr lang="zh-CN" altLang="en-US" sz="2400" spc="800" dirty="0">
              <a:gradFill>
                <a:gsLst>
                  <a:gs pos="0">
                    <a:srgbClr val="4D7F89"/>
                  </a:gs>
                  <a:gs pos="100000">
                    <a:srgbClr val="A2633C"/>
                  </a:gs>
                </a:gsLst>
                <a:lin ang="0" scaled="0"/>
              </a:gradFill>
              <a:cs typeface="+mn-ea"/>
            </a:endParaRPr>
          </a:p>
          <a:p>
            <a:pPr algn="l">
              <a:buClrTx/>
              <a:buSzTx/>
              <a:buFontTx/>
            </a:pPr>
            <a:r>
              <a:rPr lang="zh-CN" altLang="en-US" sz="2400" spc="800" dirty="0">
                <a:gradFill>
                  <a:gsLst>
                    <a:gs pos="0">
                      <a:srgbClr val="4D7F89"/>
                    </a:gs>
                    <a:gs pos="100000">
                      <a:srgbClr val="A2633C"/>
                    </a:gs>
                  </a:gsLst>
                  <a:lin ang="0" scaled="0"/>
                </a:gradFill>
                <a:cs typeface="+mn-ea"/>
              </a:rPr>
              <a:t>①作业发布</a:t>
            </a:r>
            <a:endParaRPr lang="zh-CN" altLang="en-US" sz="2400" spc="800" dirty="0">
              <a:gradFill>
                <a:gsLst>
                  <a:gs pos="0">
                    <a:srgbClr val="4D7F89"/>
                  </a:gs>
                  <a:gs pos="100000">
                    <a:srgbClr val="A2633C"/>
                  </a:gs>
                </a:gsLst>
                <a:lin ang="0" scaled="0"/>
              </a:gradFill>
              <a:cs typeface="+mn-ea"/>
            </a:endParaRPr>
          </a:p>
          <a:p>
            <a:pPr algn="l">
              <a:buClrTx/>
              <a:buSzTx/>
              <a:buFontTx/>
            </a:pPr>
            <a:r>
              <a:rPr lang="zh-CN" altLang="en-US" sz="2400" spc="800" dirty="0">
                <a:gradFill>
                  <a:gsLst>
                    <a:gs pos="0">
                      <a:srgbClr val="4D7F89"/>
                    </a:gs>
                    <a:gs pos="100000">
                      <a:srgbClr val="A2633C"/>
                    </a:gs>
                  </a:gsLst>
                  <a:lin ang="0" scaled="0"/>
                </a:gradFill>
                <a:cs typeface="+mn-ea"/>
              </a:rPr>
              <a:t>②对学生提交的作业进行批改</a:t>
            </a:r>
            <a:endParaRPr lang="zh-CN" altLang="en-US" sz="2400" spc="800" dirty="0">
              <a:gradFill>
                <a:gsLst>
                  <a:gs pos="0">
                    <a:srgbClr val="4D7F89"/>
                  </a:gs>
                  <a:gs pos="100000">
                    <a:srgbClr val="A2633C"/>
                  </a:gs>
                </a:gsLst>
                <a:lin ang="0" scaled="0"/>
              </a:gradFill>
              <a:cs typeface="+mn-ea"/>
            </a:endParaRPr>
          </a:p>
          <a:p>
            <a:pPr algn="l">
              <a:buClrTx/>
              <a:buSzTx/>
              <a:buFontTx/>
            </a:pPr>
            <a:r>
              <a:rPr lang="zh-CN" altLang="en-US" sz="2400" spc="800" dirty="0">
                <a:gradFill>
                  <a:gsLst>
                    <a:gs pos="0">
                      <a:srgbClr val="4D7F89"/>
                    </a:gs>
                    <a:gs pos="100000">
                      <a:srgbClr val="A2633C"/>
                    </a:gs>
                  </a:gsLst>
                  <a:lin ang="0" scaled="0"/>
                </a:gradFill>
                <a:cs typeface="+mn-ea"/>
              </a:rPr>
              <a:t>③拥有良好的打分工具</a:t>
            </a:r>
            <a:endParaRPr lang="zh-CN" altLang="en-US" sz="2400" spc="800" dirty="0">
              <a:gradFill>
                <a:gsLst>
                  <a:gs pos="0">
                    <a:srgbClr val="4D7F89"/>
                  </a:gs>
                  <a:gs pos="100000">
                    <a:srgbClr val="A2633C"/>
                  </a:gs>
                </a:gsLst>
                <a:lin ang="0" scaled="0"/>
              </a:gradFill>
              <a:cs typeface="+mn-ea"/>
            </a:endParaRPr>
          </a:p>
          <a:p>
            <a:pPr algn="l">
              <a:buClrTx/>
              <a:buSzTx/>
              <a:buFontTx/>
            </a:pPr>
            <a:r>
              <a:rPr lang="zh-CN" altLang="en-US" sz="2400" spc="800" dirty="0">
                <a:gradFill>
                  <a:gsLst>
                    <a:gs pos="0">
                      <a:srgbClr val="4D7F89"/>
                    </a:gs>
                    <a:gs pos="100000">
                      <a:srgbClr val="A2633C"/>
                    </a:gs>
                  </a:gsLst>
                  <a:lin ang="0" scaled="0"/>
                </a:gradFill>
                <a:cs typeface="+mn-ea"/>
              </a:rPr>
              <a:t>④查看学生历史作业分数曲线</a:t>
            </a:r>
            <a:endParaRPr lang="zh-CN" altLang="en-US" sz="2400" spc="800" dirty="0">
              <a:gradFill>
                <a:gsLst>
                  <a:gs pos="0">
                    <a:srgbClr val="4D7F89"/>
                  </a:gs>
                  <a:gs pos="100000">
                    <a:srgbClr val="A2633C"/>
                  </a:gs>
                </a:gsLst>
                <a:lin ang="0" scaled="0"/>
              </a:gradFill>
              <a:cs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1641475" y="382905"/>
            <a:ext cx="7594600"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200" spc="800" dirty="0">
                <a:gradFill>
                  <a:gsLst>
                    <a:gs pos="0">
                      <a:srgbClr val="4D7F89"/>
                    </a:gs>
                    <a:gs pos="100000">
                      <a:srgbClr val="A2633C"/>
                    </a:gs>
                  </a:gsLst>
                  <a:lin ang="0" scaled="0"/>
                </a:gradFill>
                <a:cs typeface="+mn-ea"/>
                <a:sym typeface="+mn-lt"/>
              </a:rPr>
              <a:t>接口设计</a:t>
            </a:r>
            <a:endParaRPr lang="zh-CN" altLang="en-US" sz="7200" spc="800" dirty="0">
              <a:gradFill>
                <a:gsLst>
                  <a:gs pos="0">
                    <a:srgbClr val="4D7F89"/>
                  </a:gs>
                  <a:gs pos="100000">
                    <a:srgbClr val="A2633C"/>
                  </a:gs>
                </a:gsLst>
                <a:lin ang="0" scaled="0"/>
              </a:gradFill>
              <a:cs typeface="+mn-ea"/>
              <a:sym typeface="+mn-lt"/>
            </a:endParaRPr>
          </a:p>
        </p:txBody>
      </p:sp>
      <p:sp>
        <p:nvSpPr>
          <p:cNvPr id="4" name="稻壳儿_答辩小姐姐作品_3"/>
          <p:cNvSpPr/>
          <p:nvPr/>
        </p:nvSpPr>
        <p:spPr>
          <a:xfrm flipH="1">
            <a:off x="4432999" y="2461460"/>
            <a:ext cx="7273163" cy="107632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3200" b="1" spc="800" dirty="0">
                <a:gradFill>
                  <a:gsLst>
                    <a:gs pos="0">
                      <a:srgbClr val="4D7F89"/>
                    </a:gs>
                    <a:gs pos="100000">
                      <a:srgbClr val="A2633C"/>
                    </a:gs>
                  </a:gsLst>
                  <a:lin ang="0" scaled="0"/>
                </a:gradFill>
                <a:cs typeface="+mn-ea"/>
                <a:sym typeface="+mn-lt"/>
              </a:rPr>
              <a:t>外部接口</a:t>
            </a:r>
            <a:endParaRPr lang="zh-CN" altLang="en-US" sz="3200" b="1" i="0" spc="800" dirty="0">
              <a:gradFill>
                <a:gsLst>
                  <a:gs pos="0">
                    <a:srgbClr val="4D7F89"/>
                  </a:gs>
                  <a:gs pos="100000">
                    <a:srgbClr val="A2633C"/>
                  </a:gs>
                </a:gsLst>
                <a:lin ang="0" scaled="0"/>
              </a:gradFill>
              <a:cs typeface="+mn-ea"/>
              <a:sym typeface="+mn-lt"/>
            </a:endParaRPr>
          </a:p>
          <a:p>
            <a:pPr algn="l">
              <a:lnSpc>
                <a:spcPct val="100000"/>
              </a:lnSpc>
              <a:buClrTx/>
              <a:buSzTx/>
              <a:buFontTx/>
            </a:pPr>
            <a:r>
              <a:rPr lang="zh-CN" altLang="en-US" sz="3200" b="1" spc="800" dirty="0">
                <a:gradFill>
                  <a:gsLst>
                    <a:gs pos="0">
                      <a:srgbClr val="4D7F89"/>
                    </a:gs>
                    <a:gs pos="100000">
                      <a:srgbClr val="A2633C"/>
                    </a:gs>
                  </a:gsLst>
                  <a:lin ang="0" scaled="0"/>
                </a:gradFill>
                <a:cs typeface="+mn-ea"/>
                <a:sym typeface="+mn-lt"/>
              </a:rPr>
              <a:t>内部接口</a:t>
            </a:r>
            <a:endParaRPr lang="zh-CN" altLang="en-US" sz="3200" b="1" i="0" spc="800" dirty="0">
              <a:gradFill>
                <a:gsLst>
                  <a:gs pos="0">
                    <a:srgbClr val="4D7F89"/>
                  </a:gs>
                  <a:gs pos="100000">
                    <a:srgbClr val="A2633C"/>
                  </a:gs>
                </a:gsLst>
                <a:lin ang="0" scaled="0"/>
              </a:gradFill>
              <a:cs typeface="+mn-ea"/>
              <a:sym typeface="+mn-lt"/>
            </a:endParaRPr>
          </a:p>
        </p:txBody>
      </p:sp>
      <p:sp>
        <p:nvSpPr>
          <p:cNvPr id="5" name="稻壳儿_答辩小姐姐作品_4"/>
          <p:cNvSpPr txBox="1"/>
          <p:nvPr/>
        </p:nvSpPr>
        <p:spPr>
          <a:xfrm>
            <a:off x="1153992" y="320524"/>
            <a:ext cx="1493466" cy="132343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03</a:t>
            </a:r>
            <a:endParaRPr lang="zh-CN" altLang="en-US" sz="8000"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稻壳儿_答辩小姐姐作品_1"/>
          <p:cNvSpPr/>
          <p:nvPr/>
        </p:nvSpPr>
        <p:spPr>
          <a:xfrm>
            <a:off x="313267" y="284193"/>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稻壳儿_答辩小姐姐作品_3"/>
          <p:cNvSpPr/>
          <p:nvPr/>
        </p:nvSpPr>
        <p:spPr>
          <a:xfrm>
            <a:off x="1122877" y="2931680"/>
            <a:ext cx="1206939" cy="1206939"/>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稻壳儿_答辩小姐姐作品_11"/>
          <p:cNvSpPr/>
          <p:nvPr/>
        </p:nvSpPr>
        <p:spPr>
          <a:xfrm flipH="1">
            <a:off x="2576830" y="1792605"/>
            <a:ext cx="7038340" cy="439991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spc="300" dirty="0">
                <a:gradFill>
                  <a:gsLst>
                    <a:gs pos="0">
                      <a:srgbClr val="4D7F89"/>
                    </a:gs>
                    <a:gs pos="100000">
                      <a:srgbClr val="A2633C"/>
                    </a:gs>
                  </a:gsLst>
                  <a:lin ang="0" scaled="0"/>
                </a:gradFill>
                <a:cs typeface="+mn-ea"/>
                <a:sym typeface="+mn-lt"/>
              </a:rPr>
              <a:t>教师端：</a:t>
            </a:r>
            <a:endParaRPr lang="zh-CN" altLang="en-US" sz="2000" b="1" spc="300" dirty="0">
              <a:gradFill>
                <a:gsLst>
                  <a:gs pos="0">
                    <a:srgbClr val="4D7F89"/>
                  </a:gs>
                  <a:gs pos="100000">
                    <a:srgbClr val="A2633C"/>
                  </a:gs>
                </a:gsLst>
                <a:lin ang="0" scaled="0"/>
              </a:gradFill>
              <a:cs typeface="+mn-ea"/>
              <a:sym typeface="+mn-lt"/>
            </a:endParaRPr>
          </a:p>
          <a:p>
            <a:pPr algn="l">
              <a:lnSpc>
                <a:spcPct val="100000"/>
              </a:lnSpc>
              <a:buClrTx/>
              <a:buSzTx/>
              <a:buFontTx/>
            </a:pPr>
            <a:r>
              <a:rPr lang="en-US" altLang="zh-CN" sz="2000" spc="300" dirty="0">
                <a:gradFill>
                  <a:gsLst>
                    <a:gs pos="0">
                      <a:srgbClr val="4D7F89"/>
                    </a:gs>
                    <a:gs pos="100000">
                      <a:srgbClr val="A2633C"/>
                    </a:gs>
                  </a:gsLst>
                  <a:lin ang="0" scaled="0"/>
                </a:gradFill>
                <a:cs typeface="+mn-ea"/>
                <a:sym typeface="+mn-lt"/>
              </a:rPr>
              <a:t>	</a:t>
            </a:r>
            <a:r>
              <a:rPr lang="zh-CN" altLang="en-US" sz="2000" b="1" u="sng" spc="300" dirty="0">
                <a:gradFill>
                  <a:gsLst>
                    <a:gs pos="0">
                      <a:srgbClr val="4D7F89"/>
                    </a:gs>
                    <a:gs pos="100000">
                      <a:srgbClr val="A2633C"/>
                    </a:gs>
                  </a:gsLst>
                  <a:lin ang="0" scaled="0"/>
                </a:gradFill>
                <a:cs typeface="+mn-ea"/>
                <a:sym typeface="+mn-lt"/>
              </a:rPr>
              <a:t>作业发布接口：</a:t>
            </a:r>
            <a:r>
              <a:rPr lang="zh-CN" altLang="en-US" sz="2000" spc="300" dirty="0">
                <a:solidFill>
                  <a:schemeClr val="tx1"/>
                </a:solidFill>
                <a:cs typeface="+mn-ea"/>
                <a:sym typeface="+mn-lt"/>
              </a:rPr>
              <a:t>教师用户可以通过该接口向学生发布作业和信息通知，系统通过作业发布接口接受教师输入的作业信息经过系统处理记录后发送给对应的学生。</a:t>
            </a:r>
            <a:endParaRPr lang="zh-CN" altLang="en-US" sz="2000" spc="300" dirty="0">
              <a:solidFill>
                <a:schemeClr val="tx1"/>
              </a:solidFill>
              <a:cs typeface="+mn-ea"/>
              <a:sym typeface="+mn-lt"/>
            </a:endParaRPr>
          </a:p>
          <a:p>
            <a:pPr algn="l">
              <a:lnSpc>
                <a:spcPct val="100000"/>
              </a:lnSpc>
              <a:buClrTx/>
              <a:buSzTx/>
              <a:buFontTx/>
            </a:pPr>
            <a:r>
              <a:rPr lang="en-US" altLang="zh-CN" sz="2000" spc="300" dirty="0">
                <a:gradFill>
                  <a:gsLst>
                    <a:gs pos="0">
                      <a:srgbClr val="4D7F89"/>
                    </a:gs>
                    <a:gs pos="100000">
                      <a:srgbClr val="A2633C"/>
                    </a:gs>
                  </a:gsLst>
                  <a:lin ang="0" scaled="0"/>
                </a:gradFill>
                <a:cs typeface="+mn-ea"/>
                <a:sym typeface="+mn-lt"/>
              </a:rPr>
              <a:t>	</a:t>
            </a:r>
            <a:r>
              <a:rPr lang="zh-CN" altLang="en-US" sz="2000" b="1" u="sng" spc="300" dirty="0">
                <a:gradFill>
                  <a:gsLst>
                    <a:gs pos="0">
                      <a:srgbClr val="4D7F89"/>
                    </a:gs>
                    <a:gs pos="100000">
                      <a:srgbClr val="A2633C"/>
                    </a:gs>
                  </a:gsLst>
                  <a:lin ang="0" scaled="0"/>
                </a:gradFill>
                <a:cs typeface="+mn-ea"/>
                <a:sym typeface="+mn-lt"/>
              </a:rPr>
              <a:t>班级创建接口：</a:t>
            </a:r>
            <a:r>
              <a:rPr lang="zh-CN" altLang="en-US" sz="2000" spc="300" dirty="0">
                <a:solidFill>
                  <a:schemeClr val="tx1"/>
                </a:solidFill>
                <a:cs typeface="+mn-ea"/>
                <a:sym typeface="+mn-lt"/>
              </a:rPr>
              <a:t>教师可以通过该接口创建一个教学班级，接口通过教师输入的班级信息和科目的课程代码生成一个唯一的班级代码，学生可以通过这个班级代码加入班级。</a:t>
            </a:r>
            <a:endParaRPr lang="zh-CN" altLang="en-US" sz="2000" spc="300" dirty="0">
              <a:solidFill>
                <a:schemeClr val="tx1"/>
              </a:solidFill>
              <a:cs typeface="+mn-ea"/>
              <a:sym typeface="+mn-lt"/>
            </a:endParaRPr>
          </a:p>
          <a:p>
            <a:pPr algn="l">
              <a:lnSpc>
                <a:spcPct val="100000"/>
              </a:lnSpc>
              <a:buClrTx/>
              <a:buSzTx/>
              <a:buFontTx/>
            </a:pPr>
            <a:endParaRPr lang="zh-CN" altLang="en-US" sz="2000" spc="300" dirty="0">
              <a:gradFill>
                <a:gsLst>
                  <a:gs pos="0">
                    <a:srgbClr val="4D7F89"/>
                  </a:gs>
                  <a:gs pos="100000">
                    <a:srgbClr val="A2633C"/>
                  </a:gs>
                </a:gsLst>
                <a:lin ang="0" scaled="0"/>
              </a:gradFill>
              <a:cs typeface="+mn-ea"/>
              <a:sym typeface="+mn-lt"/>
            </a:endParaRPr>
          </a:p>
          <a:p>
            <a:pPr algn="l">
              <a:lnSpc>
                <a:spcPct val="100000"/>
              </a:lnSpc>
              <a:buClrTx/>
              <a:buSzTx/>
              <a:buFontTx/>
            </a:pPr>
            <a:r>
              <a:rPr lang="zh-CN" altLang="en-US" sz="2000" b="1" spc="300" dirty="0">
                <a:gradFill>
                  <a:gsLst>
                    <a:gs pos="0">
                      <a:srgbClr val="4D7F89"/>
                    </a:gs>
                    <a:gs pos="100000">
                      <a:srgbClr val="A2633C"/>
                    </a:gs>
                  </a:gsLst>
                  <a:lin ang="0" scaled="0"/>
                </a:gradFill>
                <a:cs typeface="+mn-ea"/>
                <a:sym typeface="+mn-lt"/>
              </a:rPr>
              <a:t>学生端：</a:t>
            </a:r>
            <a:endParaRPr lang="zh-CN" altLang="en-US" sz="2000" b="1" spc="300" dirty="0">
              <a:gradFill>
                <a:gsLst>
                  <a:gs pos="0">
                    <a:srgbClr val="4D7F89"/>
                  </a:gs>
                  <a:gs pos="100000">
                    <a:srgbClr val="A2633C"/>
                  </a:gs>
                </a:gsLst>
                <a:lin ang="0" scaled="0"/>
              </a:gradFill>
              <a:cs typeface="+mn-ea"/>
              <a:sym typeface="+mn-lt"/>
            </a:endParaRPr>
          </a:p>
          <a:p>
            <a:pPr algn="l">
              <a:lnSpc>
                <a:spcPct val="100000"/>
              </a:lnSpc>
              <a:buClrTx/>
              <a:buSzTx/>
              <a:buFontTx/>
            </a:pPr>
            <a:r>
              <a:rPr lang="en-US" altLang="zh-CN" sz="2000" spc="300" dirty="0">
                <a:gradFill>
                  <a:gsLst>
                    <a:gs pos="0">
                      <a:srgbClr val="4D7F89"/>
                    </a:gs>
                    <a:gs pos="100000">
                      <a:srgbClr val="A2633C"/>
                    </a:gs>
                  </a:gsLst>
                  <a:lin ang="0" scaled="0"/>
                </a:gradFill>
                <a:cs typeface="+mn-ea"/>
                <a:sym typeface="+mn-lt"/>
              </a:rPr>
              <a:t>	</a:t>
            </a:r>
            <a:r>
              <a:rPr lang="zh-CN" altLang="en-US" sz="2000" b="1" u="sng" spc="300" dirty="0">
                <a:gradFill>
                  <a:gsLst>
                    <a:gs pos="0">
                      <a:srgbClr val="4D7F89"/>
                    </a:gs>
                    <a:gs pos="100000">
                      <a:srgbClr val="A2633C"/>
                    </a:gs>
                  </a:gsLst>
                  <a:lin ang="0" scaled="0"/>
                </a:gradFill>
                <a:cs typeface="+mn-ea"/>
                <a:sym typeface="+mn-lt"/>
              </a:rPr>
              <a:t>文件上传接口；</a:t>
            </a:r>
            <a:r>
              <a:rPr lang="zh-CN" altLang="en-US" sz="2000" spc="300" dirty="0">
                <a:solidFill>
                  <a:schemeClr val="tx1"/>
                </a:solidFill>
                <a:cs typeface="+mn-ea"/>
                <a:sym typeface="+mn-lt"/>
              </a:rPr>
              <a:t>学生可以上传文件，文件分为在作业提交模块的作业文件和云端笔记模块的个人笔记文件。</a:t>
            </a:r>
            <a:endParaRPr lang="zh-CN" altLang="en-US" sz="2000" spc="300" dirty="0">
              <a:solidFill>
                <a:schemeClr val="tx1"/>
              </a:solidFill>
              <a:cs typeface="+mn-ea"/>
              <a:sym typeface="+mn-lt"/>
            </a:endParaRPr>
          </a:p>
        </p:txBody>
      </p:sp>
      <p:pic>
        <p:nvPicPr>
          <p:cNvPr id="27" name="稻壳儿_答辩小姐姐作品_13"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23170" y="3129999"/>
            <a:ext cx="806352" cy="806352"/>
          </a:xfrm>
          <a:prstGeom prst="rect">
            <a:avLst/>
          </a:prstGeom>
        </p:spPr>
      </p:pic>
      <p:sp>
        <p:nvSpPr>
          <p:cNvPr id="28" name="稻壳儿_答辩小姐姐作品_14"/>
          <p:cNvSpPr/>
          <p:nvPr/>
        </p:nvSpPr>
        <p:spPr>
          <a:xfrm>
            <a:off x="9862184" y="2929705"/>
            <a:ext cx="1206939" cy="1206939"/>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9" name="稻壳儿_答辩小姐姐作品_15"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062477" y="3128024"/>
            <a:ext cx="806352" cy="806352"/>
          </a:xfrm>
          <a:prstGeom prst="rect">
            <a:avLst/>
          </a:prstGeom>
        </p:spPr>
      </p:pic>
      <p:grpSp>
        <p:nvGrpSpPr>
          <p:cNvPr id="30" name="稻壳儿_答辩小姐姐作品_16"/>
          <p:cNvGrpSpPr/>
          <p:nvPr/>
        </p:nvGrpSpPr>
        <p:grpSpPr>
          <a:xfrm>
            <a:off x="4603690" y="713910"/>
            <a:ext cx="2697316" cy="460375"/>
            <a:chOff x="4410912" y="713910"/>
            <a:chExt cx="2697316" cy="460375"/>
          </a:xfrm>
        </p:grpSpPr>
        <p:cxnSp>
          <p:nvCxnSpPr>
            <p:cNvPr id="31" name="直接连接符 30"/>
            <p:cNvCxnSpPr/>
            <p:nvPr/>
          </p:nvCxnSpPr>
          <p:spPr>
            <a:xfrm>
              <a:off x="441091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452076"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411196" y="713910"/>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外部接口</a:t>
              </a:r>
              <a:endParaRPr lang="zh-CN" altLang="en-US" sz="2400" spc="300" dirty="0">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稻壳儿_答辩小姐姐作品_1"/>
          <p:cNvSpPr/>
          <p:nvPr/>
        </p:nvSpPr>
        <p:spPr>
          <a:xfrm>
            <a:off x="313267" y="284193"/>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稻壳儿_答辩小姐姐作品_3"/>
          <p:cNvSpPr/>
          <p:nvPr/>
        </p:nvSpPr>
        <p:spPr>
          <a:xfrm>
            <a:off x="1122877" y="2931680"/>
            <a:ext cx="1206939" cy="1206939"/>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稻壳儿_答辩小姐姐作品_11"/>
          <p:cNvSpPr/>
          <p:nvPr/>
        </p:nvSpPr>
        <p:spPr>
          <a:xfrm flipH="1">
            <a:off x="2705735" y="3128010"/>
            <a:ext cx="7038340" cy="1014730"/>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en-US" altLang="zh-CN" sz="2000" b="1" spc="300" dirty="0">
                <a:gradFill>
                  <a:gsLst>
                    <a:gs pos="0">
                      <a:srgbClr val="4D7F89"/>
                    </a:gs>
                    <a:gs pos="100000">
                      <a:srgbClr val="A2633C"/>
                    </a:gs>
                  </a:gsLst>
                  <a:lin ang="0" scaled="0"/>
                </a:gradFill>
                <a:cs typeface="+mn-ea"/>
                <a:sym typeface="+mn-lt"/>
              </a:rPr>
              <a:t>	</a:t>
            </a:r>
            <a:r>
              <a:rPr lang="zh-CN" altLang="en-US" sz="2000" b="1" spc="300" dirty="0">
                <a:gradFill>
                  <a:gsLst>
                    <a:gs pos="0">
                      <a:srgbClr val="4D7F89"/>
                    </a:gs>
                    <a:gs pos="100000">
                      <a:srgbClr val="A2633C"/>
                    </a:gs>
                  </a:gsLst>
                  <a:lin ang="0" scaled="0"/>
                </a:gradFill>
                <a:cs typeface="+mn-ea"/>
                <a:sym typeface="+mn-lt"/>
              </a:rPr>
              <a:t>内部留有教师端和学生端的功能扩展接口，可以在不破话已有系统结构和系统功能的基础上将新增的功能模块加入到系统中。</a:t>
            </a:r>
            <a:endParaRPr lang="zh-CN" altLang="en-US" sz="2000" b="1" spc="300" dirty="0">
              <a:gradFill>
                <a:gsLst>
                  <a:gs pos="0">
                    <a:srgbClr val="4D7F89"/>
                  </a:gs>
                  <a:gs pos="100000">
                    <a:srgbClr val="A2633C"/>
                  </a:gs>
                </a:gsLst>
                <a:lin ang="0" scaled="0"/>
              </a:gradFill>
              <a:cs typeface="+mn-ea"/>
              <a:sym typeface="+mn-lt"/>
            </a:endParaRPr>
          </a:p>
        </p:txBody>
      </p:sp>
      <p:pic>
        <p:nvPicPr>
          <p:cNvPr id="27" name="稻壳儿_答辩小姐姐作品_13"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23170" y="3129999"/>
            <a:ext cx="806352" cy="806352"/>
          </a:xfrm>
          <a:prstGeom prst="rect">
            <a:avLst/>
          </a:prstGeom>
        </p:spPr>
      </p:pic>
      <p:sp>
        <p:nvSpPr>
          <p:cNvPr id="28" name="稻壳儿_答辩小姐姐作品_14"/>
          <p:cNvSpPr/>
          <p:nvPr/>
        </p:nvSpPr>
        <p:spPr>
          <a:xfrm>
            <a:off x="9862184" y="2929705"/>
            <a:ext cx="1206939" cy="1206939"/>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9" name="稻壳儿_答辩小姐姐作品_15"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062477" y="3128024"/>
            <a:ext cx="806352" cy="806352"/>
          </a:xfrm>
          <a:prstGeom prst="rect">
            <a:avLst/>
          </a:prstGeom>
        </p:spPr>
      </p:pic>
      <p:grpSp>
        <p:nvGrpSpPr>
          <p:cNvPr id="30" name="稻壳儿_答辩小姐姐作品_16"/>
          <p:cNvGrpSpPr/>
          <p:nvPr/>
        </p:nvGrpSpPr>
        <p:grpSpPr>
          <a:xfrm>
            <a:off x="4603690" y="713910"/>
            <a:ext cx="2697316" cy="460375"/>
            <a:chOff x="4410912" y="713910"/>
            <a:chExt cx="2697316" cy="460375"/>
          </a:xfrm>
        </p:grpSpPr>
        <p:cxnSp>
          <p:nvCxnSpPr>
            <p:cNvPr id="31" name="直接连接符 30"/>
            <p:cNvCxnSpPr/>
            <p:nvPr/>
          </p:nvCxnSpPr>
          <p:spPr>
            <a:xfrm>
              <a:off x="441091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452076"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411196" y="713910"/>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内部接口</a:t>
              </a:r>
              <a:endParaRPr lang="zh-CN" altLang="en-US" sz="2400" spc="300" dirty="0">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2185670" y="320675"/>
            <a:ext cx="7594600"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200" spc="800" dirty="0">
                <a:gradFill>
                  <a:gsLst>
                    <a:gs pos="0">
                      <a:srgbClr val="4D7F89"/>
                    </a:gs>
                    <a:gs pos="100000">
                      <a:srgbClr val="A2633C"/>
                    </a:gs>
                  </a:gsLst>
                  <a:lin ang="0" scaled="0"/>
                </a:gradFill>
                <a:cs typeface="+mn-ea"/>
                <a:sym typeface="+mn-lt"/>
              </a:rPr>
              <a:t>逻辑结构</a:t>
            </a:r>
            <a:r>
              <a:rPr lang="zh-CN" altLang="en-US" sz="7200" spc="800" dirty="0">
                <a:gradFill>
                  <a:gsLst>
                    <a:gs pos="0">
                      <a:srgbClr val="4D7F89"/>
                    </a:gs>
                    <a:gs pos="100000">
                      <a:srgbClr val="A2633C"/>
                    </a:gs>
                  </a:gsLst>
                  <a:lin ang="0" scaled="0"/>
                </a:gradFill>
                <a:ea typeface="宋体" panose="02010600030101010101" pitchFamily="2" charset="-122"/>
                <a:cs typeface="+mn-ea"/>
                <a:sym typeface="+mn-lt"/>
              </a:rPr>
              <a:t>设计</a:t>
            </a:r>
            <a:endParaRPr lang="zh-CN" altLang="en-US" sz="7200" spc="800" dirty="0">
              <a:gradFill>
                <a:gsLst>
                  <a:gs pos="0">
                    <a:srgbClr val="4D7F89"/>
                  </a:gs>
                  <a:gs pos="100000">
                    <a:srgbClr val="A2633C"/>
                  </a:gs>
                </a:gsLst>
                <a:lin ang="0" scaled="0"/>
              </a:gradFill>
              <a:ea typeface="宋体" panose="02010600030101010101" pitchFamily="2" charset="-122"/>
              <a:cs typeface="+mn-ea"/>
              <a:sym typeface="+mn-lt"/>
            </a:endParaRPr>
          </a:p>
        </p:txBody>
      </p:sp>
      <p:sp>
        <p:nvSpPr>
          <p:cNvPr id="5" name="稻壳儿_答辩小姐姐作品_4"/>
          <p:cNvSpPr txBox="1"/>
          <p:nvPr/>
        </p:nvSpPr>
        <p:spPr>
          <a:xfrm>
            <a:off x="1153992" y="320524"/>
            <a:ext cx="1493466" cy="132207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04 </a:t>
            </a:r>
            <a:endParaRPr lang="zh-CN" altLang="en-US" sz="8000" dirty="0">
              <a:latin typeface="+mn-lt"/>
              <a:ea typeface="+mn-ea"/>
              <a:cs typeface="+mn-ea"/>
              <a:sym typeface="+mn-lt"/>
            </a:endParaRPr>
          </a:p>
        </p:txBody>
      </p:sp>
      <p:pic>
        <p:nvPicPr>
          <p:cNvPr id="1073742864" name="图片 1073742863"/>
          <p:cNvPicPr>
            <a:picLocks noChangeAspect="1"/>
          </p:cNvPicPr>
          <p:nvPr/>
        </p:nvPicPr>
        <p:blipFill>
          <a:blip r:embed="rId2"/>
          <a:stretch>
            <a:fillRect/>
          </a:stretch>
        </p:blipFill>
        <p:spPr>
          <a:xfrm>
            <a:off x="111125" y="1719580"/>
            <a:ext cx="11969750" cy="44831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73742864"/>
                                        </p:tgtEl>
                                        <p:attrNameLst>
                                          <p:attrName>style.visibility</p:attrName>
                                        </p:attrNameLst>
                                      </p:cBhvr>
                                      <p:to>
                                        <p:strVal val="visible"/>
                                      </p:to>
                                    </p:set>
                                    <p:animEffect transition="in" filter="wipe(down)">
                                      <p:cBhvr>
                                        <p:cTn id="7" dur="500"/>
                                        <p:tgtEl>
                                          <p:spTgt spid="1073742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4998,&quot;width&quot;:6803}"/>
</p:tagLst>
</file>

<file path=ppt/tags/tag2.xml><?xml version="1.0" encoding="utf-8"?>
<p:tagLst xmlns:p="http://schemas.openxmlformats.org/presentationml/2006/main">
  <p:tag name="KSO_WPP_MARK_KEY" val="a45e2e92-f0df-4f67-8a47-3dea107207cb"/>
  <p:tag name="COMMONDATA" val="eyJjb3VudCI6MTIsImhkaWQiOiIzYjAzMzIwNzNhMThlNmE3YTJjM2FhMjlkMDJlOWJhNyIsInVzZXJDb3VudCI6MTJ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0qhesjf">
      <a:majorFont>
        <a:latin typeface="等线"/>
        <a:ea typeface="杨任东竹石体-Semibold"/>
        <a:cs typeface=""/>
      </a:majorFont>
      <a:minorFont>
        <a:latin typeface="等线"/>
        <a:ea typeface="杨任东竹石体-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557</Words>
  <Application>WPS 演示</Application>
  <PresentationFormat>宽屏</PresentationFormat>
  <Paragraphs>87</Paragraphs>
  <Slides>11</Slides>
  <Notes>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11</vt:i4>
      </vt:variant>
    </vt:vector>
  </HeadingPairs>
  <TitlesOfParts>
    <vt:vector size="30" baseType="lpstr">
      <vt:lpstr>Arial</vt:lpstr>
      <vt:lpstr>宋体</vt:lpstr>
      <vt:lpstr>Wingdings</vt:lpstr>
      <vt:lpstr>杨任东竹石体-Regular</vt:lpstr>
      <vt:lpstr>阿里巴巴普惠体 R</vt:lpstr>
      <vt:lpstr>Agency FB</vt:lpstr>
      <vt:lpstr>Trebuchet MS</vt:lpstr>
      <vt:lpstr>思源黑體 Medium</vt:lpstr>
      <vt:lpstr>Symbol</vt:lpstr>
      <vt:lpstr>等线</vt:lpstr>
      <vt:lpstr>Times New Roman</vt:lpstr>
      <vt:lpstr>Courier New</vt:lpstr>
      <vt:lpstr>华文琥珀</vt:lpstr>
      <vt:lpstr>杨任东竹石体-Semibold</vt:lpstr>
      <vt:lpstr>Segoe Print</vt:lpstr>
      <vt:lpstr>微软雅黑</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答辩小姐姐</dc:creator>
  <cp:lastModifiedBy>LYNBZ1018</cp:lastModifiedBy>
  <cp:revision>51</cp:revision>
  <dcterms:created xsi:type="dcterms:W3CDTF">2019-09-03T15:35:00Z</dcterms:created>
  <dcterms:modified xsi:type="dcterms:W3CDTF">2022-07-08T01:28:51Z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KSOTemplateUUID">
    <vt:lpwstr>v1.0_mb_g0HJbS9Y8HUbmeUIXS14bA==</vt:lpwstr>
  </property>
  <property fmtid="{D5CDD505-2E9C-101B-9397-08002B2CF9AE}" pid="4" name="ICV">
    <vt:lpwstr>93AD50DFF7B04AE49E087CCA33B6C301</vt:lpwstr>
  </property>
</Properties>
</file>