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81" r:id="rId5"/>
    <p:sldId id="259" r:id="rId6"/>
    <p:sldId id="258" r:id="rId7"/>
    <p:sldId id="260" r:id="rId8"/>
    <p:sldId id="261" r:id="rId9"/>
    <p:sldId id="262" r:id="rId10"/>
    <p:sldId id="274" r:id="rId11"/>
    <p:sldId id="263" r:id="rId12"/>
    <p:sldId id="265" r:id="rId13"/>
    <p:sldId id="264" r:id="rId14"/>
    <p:sldId id="266" r:id="rId15"/>
    <p:sldId id="275" r:id="rId16"/>
    <p:sldId id="267" r:id="rId17"/>
    <p:sldId id="269" r:id="rId18"/>
    <p:sldId id="270" r:id="rId19"/>
    <p:sldId id="276" r:id="rId20"/>
    <p:sldId id="272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B9C"/>
    <a:srgbClr val="4F9D9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F685-2D49-44F8-941C-8E64DAEA4804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</dgm:pt>
    <dgm:pt modelId="{8EB2D449-B039-4806-B3C9-EC310E0DCC5D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zh-TW" altLang="en-US" sz="2800" dirty="0"/>
            <a:t>動機與目的</a:t>
          </a:r>
        </a:p>
      </dgm:t>
    </dgm:pt>
    <dgm:pt modelId="{04C4C5FF-FA54-472D-9645-BA13A87B9A0A}" type="parTrans" cxnId="{0D870B53-14CD-4AC9-9346-1A0EE14696A4}">
      <dgm:prSet/>
      <dgm:spPr/>
      <dgm:t>
        <a:bodyPr/>
        <a:lstStyle/>
        <a:p>
          <a:endParaRPr lang="zh-TW" altLang="en-US"/>
        </a:p>
      </dgm:t>
    </dgm:pt>
    <dgm:pt modelId="{B73D957F-4E42-4317-9E2A-CEF62E2D8862}" type="sibTrans" cxnId="{0D870B53-14CD-4AC9-9346-1A0EE14696A4}">
      <dgm:prSet/>
      <dgm:spPr/>
      <dgm:t>
        <a:bodyPr/>
        <a:lstStyle/>
        <a:p>
          <a:endParaRPr lang="zh-TW" altLang="en-US"/>
        </a:p>
      </dgm:t>
    </dgm:pt>
    <dgm:pt modelId="{19495C3C-7F17-490B-8D74-8EC08D16C768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zh-TW" altLang="en-US" sz="2800" dirty="0"/>
            <a:t>系統架構</a:t>
          </a:r>
        </a:p>
      </dgm:t>
    </dgm:pt>
    <dgm:pt modelId="{93DACCAB-493A-4241-804C-8FBAAA7C86F1}" type="parTrans" cxnId="{66C0F945-8277-4D30-8323-8D461D8E70E0}">
      <dgm:prSet/>
      <dgm:spPr/>
      <dgm:t>
        <a:bodyPr/>
        <a:lstStyle/>
        <a:p>
          <a:endParaRPr lang="zh-TW" altLang="en-US"/>
        </a:p>
      </dgm:t>
    </dgm:pt>
    <dgm:pt modelId="{6FDDFA12-9E37-4616-8C6A-36650689785A}" type="sibTrans" cxnId="{66C0F945-8277-4D30-8323-8D461D8E70E0}">
      <dgm:prSet/>
      <dgm:spPr/>
      <dgm:t>
        <a:bodyPr/>
        <a:lstStyle/>
        <a:p>
          <a:endParaRPr lang="zh-TW" altLang="en-US"/>
        </a:p>
      </dgm:t>
    </dgm:pt>
    <dgm:pt modelId="{FC011519-2D45-4506-ADFF-7A3C872E54B0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zh-TW" altLang="en-US" sz="2800" dirty="0"/>
            <a:t>系統操作使用流程</a:t>
          </a:r>
        </a:p>
      </dgm:t>
    </dgm:pt>
    <dgm:pt modelId="{76108F77-82B3-4FE0-867D-16BC6C9AE1F0}" type="parTrans" cxnId="{F84E3057-2704-4EBF-9E17-F4607956FF2F}">
      <dgm:prSet/>
      <dgm:spPr/>
      <dgm:t>
        <a:bodyPr/>
        <a:lstStyle/>
        <a:p>
          <a:endParaRPr lang="zh-TW" altLang="en-US"/>
        </a:p>
      </dgm:t>
    </dgm:pt>
    <dgm:pt modelId="{305E4FC2-E9D0-455F-ABDD-473DEC4D9DA3}" type="sibTrans" cxnId="{F84E3057-2704-4EBF-9E17-F4607956FF2F}">
      <dgm:prSet/>
      <dgm:spPr/>
      <dgm:t>
        <a:bodyPr/>
        <a:lstStyle/>
        <a:p>
          <a:endParaRPr lang="zh-TW" altLang="en-US"/>
        </a:p>
      </dgm:t>
    </dgm:pt>
    <dgm:pt modelId="{AF669070-067E-477C-9B9D-D8B4C376B4FD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zh-TW" altLang="en-US" sz="2800" dirty="0"/>
            <a:t>專題開發心得</a:t>
          </a:r>
        </a:p>
      </dgm:t>
    </dgm:pt>
    <dgm:pt modelId="{DADD06D3-19E2-460E-80E4-18583E38F3AA}" type="parTrans" cxnId="{71A36F19-B876-475B-AF98-0F2F36411008}">
      <dgm:prSet/>
      <dgm:spPr/>
      <dgm:t>
        <a:bodyPr/>
        <a:lstStyle/>
        <a:p>
          <a:endParaRPr lang="zh-TW" altLang="en-US"/>
        </a:p>
      </dgm:t>
    </dgm:pt>
    <dgm:pt modelId="{AD9F5E3A-8483-49A4-9D95-07E669DD41CD}" type="sibTrans" cxnId="{71A36F19-B876-475B-AF98-0F2F36411008}">
      <dgm:prSet/>
      <dgm:spPr/>
      <dgm:t>
        <a:bodyPr/>
        <a:lstStyle/>
        <a:p>
          <a:endParaRPr lang="zh-TW" altLang="en-US"/>
        </a:p>
      </dgm:t>
    </dgm:pt>
    <dgm:pt modelId="{A8393BB5-4E68-4F20-B100-F2DE179B310A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en-US" altLang="zh-TW" sz="2800" dirty="0"/>
            <a:t>demo</a:t>
          </a:r>
          <a:endParaRPr lang="zh-TW" altLang="en-US" sz="2800" dirty="0"/>
        </a:p>
      </dgm:t>
    </dgm:pt>
    <dgm:pt modelId="{24643C9E-F0B8-4113-B0FD-39299D99EC4D}" type="parTrans" cxnId="{ECDE2554-774A-4ED2-AFD6-FB155C8C3E25}">
      <dgm:prSet/>
      <dgm:spPr/>
      <dgm:t>
        <a:bodyPr/>
        <a:lstStyle/>
        <a:p>
          <a:endParaRPr lang="zh-TW" altLang="en-US"/>
        </a:p>
      </dgm:t>
    </dgm:pt>
    <dgm:pt modelId="{A9674A4D-5F98-4055-9737-84B36B6F667C}" type="sibTrans" cxnId="{ECDE2554-774A-4ED2-AFD6-FB155C8C3E25}">
      <dgm:prSet/>
      <dgm:spPr/>
      <dgm:t>
        <a:bodyPr/>
        <a:lstStyle/>
        <a:p>
          <a:endParaRPr lang="zh-TW" altLang="en-US"/>
        </a:p>
      </dgm:t>
    </dgm:pt>
    <dgm:pt modelId="{547B4216-B739-4887-B803-8D0DDBD8C3EB}" type="pres">
      <dgm:prSet presAssocID="{DFEFF685-2D49-44F8-941C-8E64DAEA4804}" presName="CompostProcess" presStyleCnt="0">
        <dgm:presLayoutVars>
          <dgm:dir/>
          <dgm:resizeHandles val="exact"/>
        </dgm:presLayoutVars>
      </dgm:prSet>
      <dgm:spPr/>
    </dgm:pt>
    <dgm:pt modelId="{0CE12DF6-B0A3-4EE4-ABE7-3AFA0173EC80}" type="pres">
      <dgm:prSet presAssocID="{DFEFF685-2D49-44F8-941C-8E64DAEA4804}" presName="arrow" presStyleLbl="bgShp" presStyleIdx="0" presStyleCnt="1"/>
      <dgm:spPr/>
    </dgm:pt>
    <dgm:pt modelId="{84D81D2D-47C8-4AAE-8667-AD1C5F686AF6}" type="pres">
      <dgm:prSet presAssocID="{DFEFF685-2D49-44F8-941C-8E64DAEA4804}" presName="linearProcess" presStyleCnt="0"/>
      <dgm:spPr/>
    </dgm:pt>
    <dgm:pt modelId="{2B0A2E6D-F90C-4E4A-8D53-CED129A7D903}" type="pres">
      <dgm:prSet presAssocID="{8EB2D449-B039-4806-B3C9-EC310E0DCC5D}" presName="textNode" presStyleLbl="node1" presStyleIdx="0" presStyleCnt="5" custScaleX="121802">
        <dgm:presLayoutVars>
          <dgm:bulletEnabled val="1"/>
        </dgm:presLayoutVars>
      </dgm:prSet>
      <dgm:spPr/>
    </dgm:pt>
    <dgm:pt modelId="{024D94D1-9FFA-4804-A051-86F8EAB3D570}" type="pres">
      <dgm:prSet presAssocID="{B73D957F-4E42-4317-9E2A-CEF62E2D8862}" presName="sibTrans" presStyleCnt="0"/>
      <dgm:spPr/>
    </dgm:pt>
    <dgm:pt modelId="{57DC4941-BD9C-4A50-AB5F-11FDC3BB712D}" type="pres">
      <dgm:prSet presAssocID="{19495C3C-7F17-490B-8D74-8EC08D16C768}" presName="textNode" presStyleLbl="node1" presStyleIdx="1" presStyleCnt="5">
        <dgm:presLayoutVars>
          <dgm:bulletEnabled val="1"/>
        </dgm:presLayoutVars>
      </dgm:prSet>
      <dgm:spPr/>
    </dgm:pt>
    <dgm:pt modelId="{602A1421-F427-417F-BC0E-E2792E090A6F}" type="pres">
      <dgm:prSet presAssocID="{6FDDFA12-9E37-4616-8C6A-36650689785A}" presName="sibTrans" presStyleCnt="0"/>
      <dgm:spPr/>
    </dgm:pt>
    <dgm:pt modelId="{6F25E670-3F76-43B2-AB21-AB85475D5C60}" type="pres">
      <dgm:prSet presAssocID="{FC011519-2D45-4506-ADFF-7A3C872E54B0}" presName="textNode" presStyleLbl="node1" presStyleIdx="2" presStyleCnt="5">
        <dgm:presLayoutVars>
          <dgm:bulletEnabled val="1"/>
        </dgm:presLayoutVars>
      </dgm:prSet>
      <dgm:spPr/>
    </dgm:pt>
    <dgm:pt modelId="{B988D18B-2D78-4988-972E-81B90BA10AE7}" type="pres">
      <dgm:prSet presAssocID="{305E4FC2-E9D0-455F-ABDD-473DEC4D9DA3}" presName="sibTrans" presStyleCnt="0"/>
      <dgm:spPr/>
    </dgm:pt>
    <dgm:pt modelId="{D9FEE6A1-DEA6-4EA5-9DEC-8F9DF38B5F5C}" type="pres">
      <dgm:prSet presAssocID="{A8393BB5-4E68-4F20-B100-F2DE179B310A}" presName="textNode" presStyleLbl="node1" presStyleIdx="3" presStyleCnt="5">
        <dgm:presLayoutVars>
          <dgm:bulletEnabled val="1"/>
        </dgm:presLayoutVars>
      </dgm:prSet>
      <dgm:spPr/>
    </dgm:pt>
    <dgm:pt modelId="{A4CE72A7-CABE-4918-A157-92244F7DD533}" type="pres">
      <dgm:prSet presAssocID="{A9674A4D-5F98-4055-9737-84B36B6F667C}" presName="sibTrans" presStyleCnt="0"/>
      <dgm:spPr/>
    </dgm:pt>
    <dgm:pt modelId="{2CF05B7D-C370-445D-99F7-E096C958C7D3}" type="pres">
      <dgm:prSet presAssocID="{AF669070-067E-477C-9B9D-D8B4C376B4FD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1A36F19-B876-475B-AF98-0F2F36411008}" srcId="{DFEFF685-2D49-44F8-941C-8E64DAEA4804}" destId="{AF669070-067E-477C-9B9D-D8B4C376B4FD}" srcOrd="4" destOrd="0" parTransId="{DADD06D3-19E2-460E-80E4-18583E38F3AA}" sibTransId="{AD9F5E3A-8483-49A4-9D95-07E669DD41CD}"/>
    <dgm:cxn modelId="{779A4D61-712E-4151-BED7-0BD93ED505AF}" type="presOf" srcId="{DFEFF685-2D49-44F8-941C-8E64DAEA4804}" destId="{547B4216-B739-4887-B803-8D0DDBD8C3EB}" srcOrd="0" destOrd="0" presId="urn:microsoft.com/office/officeart/2005/8/layout/hProcess9"/>
    <dgm:cxn modelId="{66C0F945-8277-4D30-8323-8D461D8E70E0}" srcId="{DFEFF685-2D49-44F8-941C-8E64DAEA4804}" destId="{19495C3C-7F17-490B-8D74-8EC08D16C768}" srcOrd="1" destOrd="0" parTransId="{93DACCAB-493A-4241-804C-8FBAAA7C86F1}" sibTransId="{6FDDFA12-9E37-4616-8C6A-36650689785A}"/>
    <dgm:cxn modelId="{44B81170-96FA-401D-BEEF-7E93BF898C31}" type="presOf" srcId="{FC011519-2D45-4506-ADFF-7A3C872E54B0}" destId="{6F25E670-3F76-43B2-AB21-AB85475D5C60}" srcOrd="0" destOrd="0" presId="urn:microsoft.com/office/officeart/2005/8/layout/hProcess9"/>
    <dgm:cxn modelId="{444EEF50-938C-4FC2-9761-0CA303EFF1B4}" type="presOf" srcId="{A8393BB5-4E68-4F20-B100-F2DE179B310A}" destId="{D9FEE6A1-DEA6-4EA5-9DEC-8F9DF38B5F5C}" srcOrd="0" destOrd="0" presId="urn:microsoft.com/office/officeart/2005/8/layout/hProcess9"/>
    <dgm:cxn modelId="{61E00471-0F0B-4EB8-9527-D9E1535378D2}" type="presOf" srcId="{8EB2D449-B039-4806-B3C9-EC310E0DCC5D}" destId="{2B0A2E6D-F90C-4E4A-8D53-CED129A7D903}" srcOrd="0" destOrd="0" presId="urn:microsoft.com/office/officeart/2005/8/layout/hProcess9"/>
    <dgm:cxn modelId="{0D870B53-14CD-4AC9-9346-1A0EE14696A4}" srcId="{DFEFF685-2D49-44F8-941C-8E64DAEA4804}" destId="{8EB2D449-B039-4806-B3C9-EC310E0DCC5D}" srcOrd="0" destOrd="0" parTransId="{04C4C5FF-FA54-472D-9645-BA13A87B9A0A}" sibTransId="{B73D957F-4E42-4317-9E2A-CEF62E2D8862}"/>
    <dgm:cxn modelId="{ECDE2554-774A-4ED2-AFD6-FB155C8C3E25}" srcId="{DFEFF685-2D49-44F8-941C-8E64DAEA4804}" destId="{A8393BB5-4E68-4F20-B100-F2DE179B310A}" srcOrd="3" destOrd="0" parTransId="{24643C9E-F0B8-4113-B0FD-39299D99EC4D}" sibTransId="{A9674A4D-5F98-4055-9737-84B36B6F667C}"/>
    <dgm:cxn modelId="{F84E3057-2704-4EBF-9E17-F4607956FF2F}" srcId="{DFEFF685-2D49-44F8-941C-8E64DAEA4804}" destId="{FC011519-2D45-4506-ADFF-7A3C872E54B0}" srcOrd="2" destOrd="0" parTransId="{76108F77-82B3-4FE0-867D-16BC6C9AE1F0}" sibTransId="{305E4FC2-E9D0-455F-ABDD-473DEC4D9DA3}"/>
    <dgm:cxn modelId="{F6872ABD-BE3A-40B3-A709-4344B3C9DB0F}" type="presOf" srcId="{19495C3C-7F17-490B-8D74-8EC08D16C768}" destId="{57DC4941-BD9C-4A50-AB5F-11FDC3BB712D}" srcOrd="0" destOrd="0" presId="urn:microsoft.com/office/officeart/2005/8/layout/hProcess9"/>
    <dgm:cxn modelId="{7380BDC9-5469-4FCD-995E-B9455D651C5F}" type="presOf" srcId="{AF669070-067E-477C-9B9D-D8B4C376B4FD}" destId="{2CF05B7D-C370-445D-99F7-E096C958C7D3}" srcOrd="0" destOrd="0" presId="urn:microsoft.com/office/officeart/2005/8/layout/hProcess9"/>
    <dgm:cxn modelId="{FDC42123-EC51-4216-BD9C-505E20F02E5F}" type="presParOf" srcId="{547B4216-B739-4887-B803-8D0DDBD8C3EB}" destId="{0CE12DF6-B0A3-4EE4-ABE7-3AFA0173EC80}" srcOrd="0" destOrd="0" presId="urn:microsoft.com/office/officeart/2005/8/layout/hProcess9"/>
    <dgm:cxn modelId="{FC4A179D-B25B-4334-845D-0EC82A4DF14E}" type="presParOf" srcId="{547B4216-B739-4887-B803-8D0DDBD8C3EB}" destId="{84D81D2D-47C8-4AAE-8667-AD1C5F686AF6}" srcOrd="1" destOrd="0" presId="urn:microsoft.com/office/officeart/2005/8/layout/hProcess9"/>
    <dgm:cxn modelId="{4C0C4587-5FF8-4F2E-9E64-D9BDFFD79942}" type="presParOf" srcId="{84D81D2D-47C8-4AAE-8667-AD1C5F686AF6}" destId="{2B0A2E6D-F90C-4E4A-8D53-CED129A7D903}" srcOrd="0" destOrd="0" presId="urn:microsoft.com/office/officeart/2005/8/layout/hProcess9"/>
    <dgm:cxn modelId="{1036326C-E284-4B40-816D-3FFD06D3B120}" type="presParOf" srcId="{84D81D2D-47C8-4AAE-8667-AD1C5F686AF6}" destId="{024D94D1-9FFA-4804-A051-86F8EAB3D570}" srcOrd="1" destOrd="0" presId="urn:microsoft.com/office/officeart/2005/8/layout/hProcess9"/>
    <dgm:cxn modelId="{54924583-AE21-4B7C-86EA-149F939B0C69}" type="presParOf" srcId="{84D81D2D-47C8-4AAE-8667-AD1C5F686AF6}" destId="{57DC4941-BD9C-4A50-AB5F-11FDC3BB712D}" srcOrd="2" destOrd="0" presId="urn:microsoft.com/office/officeart/2005/8/layout/hProcess9"/>
    <dgm:cxn modelId="{0D969A86-17E8-46A0-81DE-6D95461C99C5}" type="presParOf" srcId="{84D81D2D-47C8-4AAE-8667-AD1C5F686AF6}" destId="{602A1421-F427-417F-BC0E-E2792E090A6F}" srcOrd="3" destOrd="0" presId="urn:microsoft.com/office/officeart/2005/8/layout/hProcess9"/>
    <dgm:cxn modelId="{851656C5-EB81-4201-AC28-BB17D91EB07C}" type="presParOf" srcId="{84D81D2D-47C8-4AAE-8667-AD1C5F686AF6}" destId="{6F25E670-3F76-43B2-AB21-AB85475D5C60}" srcOrd="4" destOrd="0" presId="urn:microsoft.com/office/officeart/2005/8/layout/hProcess9"/>
    <dgm:cxn modelId="{FB0FB2C4-5AD7-482F-81C6-8AE7D42EAE67}" type="presParOf" srcId="{84D81D2D-47C8-4AAE-8667-AD1C5F686AF6}" destId="{B988D18B-2D78-4988-972E-81B90BA10AE7}" srcOrd="5" destOrd="0" presId="urn:microsoft.com/office/officeart/2005/8/layout/hProcess9"/>
    <dgm:cxn modelId="{E6296638-044F-48C7-B5CA-42CE7414B908}" type="presParOf" srcId="{84D81D2D-47C8-4AAE-8667-AD1C5F686AF6}" destId="{D9FEE6A1-DEA6-4EA5-9DEC-8F9DF38B5F5C}" srcOrd="6" destOrd="0" presId="urn:microsoft.com/office/officeart/2005/8/layout/hProcess9"/>
    <dgm:cxn modelId="{3ECFBE7C-A264-4DED-9980-C9BACE535B54}" type="presParOf" srcId="{84D81D2D-47C8-4AAE-8667-AD1C5F686AF6}" destId="{A4CE72A7-CABE-4918-A157-92244F7DD533}" srcOrd="7" destOrd="0" presId="urn:microsoft.com/office/officeart/2005/8/layout/hProcess9"/>
    <dgm:cxn modelId="{66CD3647-76D7-429C-9B3F-8A78841B9CAD}" type="presParOf" srcId="{84D81D2D-47C8-4AAE-8667-AD1C5F686AF6}" destId="{2CF05B7D-C370-445D-99F7-E096C958C7D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12DF6-B0A3-4EE4-ABE7-3AFA0173EC80}">
      <dsp:nvSpPr>
        <dsp:cNvPr id="0" name=""/>
        <dsp:cNvSpPr/>
      </dsp:nvSpPr>
      <dsp:spPr>
        <a:xfrm>
          <a:off x="801653" y="0"/>
          <a:ext cx="9085406" cy="4782325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A2E6D-F90C-4E4A-8D53-CED129A7D903}">
      <dsp:nvSpPr>
        <dsp:cNvPr id="0" name=""/>
        <dsp:cNvSpPr/>
      </dsp:nvSpPr>
      <dsp:spPr>
        <a:xfrm>
          <a:off x="336" y="1434697"/>
          <a:ext cx="2212224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動機與目的</a:t>
          </a:r>
        </a:p>
      </dsp:txBody>
      <dsp:txXfrm>
        <a:off x="93718" y="1528079"/>
        <a:ext cx="2025460" cy="1726166"/>
      </dsp:txXfrm>
    </dsp:sp>
    <dsp:sp modelId="{57DC4941-BD9C-4A50-AB5F-11FDC3BB712D}">
      <dsp:nvSpPr>
        <dsp:cNvPr id="0" name=""/>
        <dsp:cNvSpPr/>
      </dsp:nvSpPr>
      <dsp:spPr>
        <a:xfrm>
          <a:off x="2515268" y="1434697"/>
          <a:ext cx="1816246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系統架構</a:t>
          </a:r>
        </a:p>
      </dsp:txBody>
      <dsp:txXfrm>
        <a:off x="2603930" y="1523359"/>
        <a:ext cx="1638922" cy="1735606"/>
      </dsp:txXfrm>
    </dsp:sp>
    <dsp:sp modelId="{6F25E670-3F76-43B2-AB21-AB85475D5C60}">
      <dsp:nvSpPr>
        <dsp:cNvPr id="0" name=""/>
        <dsp:cNvSpPr/>
      </dsp:nvSpPr>
      <dsp:spPr>
        <a:xfrm>
          <a:off x="4634222" y="1434697"/>
          <a:ext cx="1816246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系統操作使用流程</a:t>
          </a:r>
        </a:p>
      </dsp:txBody>
      <dsp:txXfrm>
        <a:off x="4722884" y="1523359"/>
        <a:ext cx="1638922" cy="1735606"/>
      </dsp:txXfrm>
    </dsp:sp>
    <dsp:sp modelId="{D9FEE6A1-DEA6-4EA5-9DEC-8F9DF38B5F5C}">
      <dsp:nvSpPr>
        <dsp:cNvPr id="0" name=""/>
        <dsp:cNvSpPr/>
      </dsp:nvSpPr>
      <dsp:spPr>
        <a:xfrm>
          <a:off x="6753176" y="1434697"/>
          <a:ext cx="1816246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demo</a:t>
          </a:r>
          <a:endParaRPr lang="zh-TW" altLang="en-US" sz="2800" kern="1200" dirty="0"/>
        </a:p>
      </dsp:txBody>
      <dsp:txXfrm>
        <a:off x="6841838" y="1523359"/>
        <a:ext cx="1638922" cy="1735606"/>
      </dsp:txXfrm>
    </dsp:sp>
    <dsp:sp modelId="{2CF05B7D-C370-445D-99F7-E096C958C7D3}">
      <dsp:nvSpPr>
        <dsp:cNvPr id="0" name=""/>
        <dsp:cNvSpPr/>
      </dsp:nvSpPr>
      <dsp:spPr>
        <a:xfrm>
          <a:off x="8872130" y="1434697"/>
          <a:ext cx="1816246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專題開發心得</a:t>
          </a:r>
        </a:p>
      </dsp:txBody>
      <dsp:txXfrm>
        <a:off x="8960792" y="1523359"/>
        <a:ext cx="1638922" cy="173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6579-4DC1-463B-B8C4-E6F4D1467C88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8009D-1D33-4227-A73F-A563E86B7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13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9A782-1521-437D-85CE-5B91D0742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1C78A2-24AC-4260-9F7B-62F27EF22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4B1722-D4DF-425C-A970-AC71A0B3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FE3D-22C0-4A11-9610-B92771FB1298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C1E7BE-02D1-484B-9362-561DB71A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851B0D-496A-40F4-BA00-E4C761E2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93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FEAD9-64F0-4A64-A627-0F53573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E590DA-2228-47A0-8834-241202BC0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0C8294-733A-44ED-A14E-F046D038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773-F4D8-4518-957B-578C2DD39C03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D1783D-CFB3-4FC1-9EA8-054C59E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6BD643-B0F5-4B95-A730-E5A2528B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1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2DDE73-1A26-4926-AC64-34637BB58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6B03E1-5755-4126-84C8-B201A1295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AD5286-5918-43D5-947B-86BC3310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6CD4-BB29-486A-9D0A-14F97E6F8688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BED613-E6F8-4A06-AF72-D13809AB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263490-7A6A-4923-95FC-1D851C8C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0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49A96-07A8-414E-AE4B-12D1FF38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6C770-878D-4CC0-A37E-0967BC71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AAD71-5306-49E0-889A-5A00D91F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7E17-BD68-42DC-AC97-B6A6F6AC808A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7855B2-ACD8-4847-A411-F49E673B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B2800-F254-4F2E-8770-986B43EA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10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573FC-B3AE-4A7B-A7CE-C6395F25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1DA9D9-F1FD-497C-B228-F416D47FF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DBD0C7-6BFF-4B0D-AE73-D89549F8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3B6-5051-46DB-BD23-EEF2522150C1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F14068-43B6-4C7E-89EE-2497BEF9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B8865-6F11-4D0C-A0CE-A10FFCDE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99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2FBA9-F68C-4B6E-82D6-3F802207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8603C-4150-416E-8CF6-AEB2750EA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9B038C-DF7A-42BD-BE84-18930A534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A7C3D8-FCE0-4258-9603-338C1E6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B155-0A66-4C4F-AF81-17C1C1143A6C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73DF0A-CB01-43EB-A49F-670F5FDD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086CF-8C39-4B05-85B6-6EE42D41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27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49F32-977D-4FEC-ABD5-2577310C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AE6994-5A37-4EA9-B111-7E7E3A81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884170-80FE-4810-B707-D18AF3C7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420ED7-036D-48F5-BD8C-712AC8763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2E0C6D-5F08-491E-A01C-B8A5C7BB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D54517-9DDA-4E74-9FFB-4E81B044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17-A5DA-4FEB-84C0-C5CBB462524B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2572A1-114C-4318-99FF-055AF6E4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789058-5F03-46CE-AF52-D3FA98A2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5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DCCDC-3151-4C08-A49D-560572B1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F76BA4-1AB4-4EE9-80A9-1AF90C9D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993A-F301-4A8C-9E62-4355D1108819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654C55-527C-4402-BC94-753B8F8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1D566-1E40-47A5-8D0F-297348A8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4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24DC27-5A10-47F4-90D7-03FE76BB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15E3-E63E-45F8-80AE-190F78D61930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5AD1A1-2063-440C-81EA-B16F0315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12BD4F-3405-452B-BF68-E4971544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69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A1013-AD14-491B-81D8-7CCC8FD5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88D0E-A131-40FD-A33B-7570CDC1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ECF63A-3B54-412F-98C8-6EF454F6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A10695-688B-4682-A89A-9871ECBA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C1EC-F3DC-4FDD-8CCA-D350ED7C8AA5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CC4BF6-BB93-4C4B-BB56-CCF6487D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AD22C1-5AE3-4174-A9B0-F368572D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5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784C2-6853-44E6-BEB0-30908E1A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7D4515-582A-4A9E-AE8E-A542831C9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99BAE-FC4A-44E0-8533-02ADF589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C0CBA2-20F2-4221-BD83-D4F61C60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8826-D964-4F9E-BA99-8D1777FAAE64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EDF0A-1DE6-40EB-B9E2-930F20DA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E22337-88A6-4479-8700-14DBFDD5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07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0A7CD3-010D-4E84-9DFD-E9736050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C77B4E-B58C-433E-8999-0586E480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77A89F-5106-4FF0-A576-EA5F62E03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D017-C66E-4E4F-83FA-92BC0F73D014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2E717F-BC3F-4080-8B07-9D0E4A3D5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AC751-C785-40E7-937F-6C1C812ED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4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gif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MyAnalyze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5D7D5F-0909-488B-8658-6177E3FCF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273"/>
            <a:ext cx="9144000" cy="112975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盧映婷</a:t>
            </a:r>
            <a:endParaRPr lang="en-US" altLang="zh-TW" dirty="0"/>
          </a:p>
          <a:p>
            <a:r>
              <a:rPr lang="en-US" altLang="zh-TW" dirty="0"/>
              <a:t>Java </a:t>
            </a:r>
            <a:r>
              <a:rPr lang="zh-TW" altLang="en-US" dirty="0"/>
              <a:t>雲端應用開發工程師實戰養成班</a:t>
            </a:r>
            <a:endParaRPr lang="en-US" altLang="zh-TW" dirty="0"/>
          </a:p>
          <a:p>
            <a:r>
              <a:rPr lang="en-US" altLang="zh-TW" dirty="0"/>
              <a:t>2024.01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1CDC70-2DE9-4ED1-B0CF-A171E2EA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9" y="149849"/>
            <a:ext cx="3285060" cy="32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6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系統操作與流程</a:t>
            </a:r>
            <a:br>
              <a:rPr lang="en-US" altLang="zh-TW" dirty="0"/>
            </a:br>
            <a:r>
              <a:rPr lang="zh-TW" altLang="en-US" dirty="0"/>
              <a:t>分析人員操作畫面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1CDC70-2DE9-4ED1-B0CF-A171E2EA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9" y="149849"/>
            <a:ext cx="2719525" cy="2719525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FB1834C-5CDC-4D4D-A3E1-C5EC6516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10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1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105DDD0B-DE0D-4BF3-B4C6-662728ECA9F4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5D86310-7A93-49E4-9C3A-F1AF2B67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5" y="3261043"/>
            <a:ext cx="11481390" cy="3397425"/>
          </a:xfrm>
          <a:prstGeom prst="rect">
            <a:avLst/>
          </a:prstGeom>
          <a:ln w="1905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7869A3-74B4-418B-8E7F-960B987E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87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匯入資料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18AF598-98B1-454E-B569-A0C8D9F0BFBD}"/>
              </a:ext>
            </a:extLst>
          </p:cNvPr>
          <p:cNvGrpSpPr/>
          <p:nvPr/>
        </p:nvGrpSpPr>
        <p:grpSpPr>
          <a:xfrm>
            <a:off x="7995920" y="2786592"/>
            <a:ext cx="3058160" cy="831686"/>
            <a:chOff x="8117840" y="1687994"/>
            <a:chExt cx="3058160" cy="8316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27BA489-92EC-4BA1-B9BA-0A87ED442C7E}"/>
                </a:ext>
              </a:extLst>
            </p:cNvPr>
            <p:cNvSpPr txBox="1"/>
            <p:nvPr/>
          </p:nvSpPr>
          <p:spPr>
            <a:xfrm>
              <a:off x="8537951" y="1687994"/>
              <a:ext cx="2476869" cy="408623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AutoNum type="circleNumWdWhitePlain"/>
              </a:pPr>
              <a:r>
                <a:rPr lang="zh-TW" altLang="en-US" b="1" dirty="0">
                  <a:solidFill>
                    <a:srgbClr val="4F9D9D"/>
                  </a:solidFill>
                </a:rPr>
                <a:t>匯入原始銷售資料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48FD1D-DE81-4C0D-BE5F-E52A58A17A95}"/>
                </a:ext>
              </a:extLst>
            </p:cNvPr>
            <p:cNvSpPr/>
            <p:nvPr/>
          </p:nvSpPr>
          <p:spPr>
            <a:xfrm>
              <a:off x="8117840" y="2139580"/>
              <a:ext cx="3058160" cy="380100"/>
            </a:xfrm>
            <a:prstGeom prst="rect">
              <a:avLst/>
            </a:prstGeom>
            <a:noFill/>
            <a:ln w="28575">
              <a:solidFill>
                <a:srgbClr val="4F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4245B2C5-129B-4263-9972-7007AC62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451" y="1186284"/>
            <a:ext cx="7569589" cy="1511378"/>
          </a:xfrm>
          <a:prstGeom prst="rect">
            <a:avLst/>
          </a:prstGeom>
        </p:spPr>
      </p:pic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8FCBAAF-E140-46C6-9C3C-A701E1E1BA40}"/>
              </a:ext>
            </a:extLst>
          </p:cNvPr>
          <p:cNvCxnSpPr/>
          <p:nvPr/>
        </p:nvCxnSpPr>
        <p:spPr>
          <a:xfrm flipH="1">
            <a:off x="1808480" y="1818640"/>
            <a:ext cx="4287520" cy="29667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2FB22E7-9C73-47B8-9269-848572ADA787}"/>
              </a:ext>
            </a:extLst>
          </p:cNvPr>
          <p:cNvSpPr txBox="1"/>
          <p:nvPr/>
        </p:nvSpPr>
        <p:spPr>
          <a:xfrm>
            <a:off x="1808480" y="5104966"/>
            <a:ext cx="2896587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呈現彙總後的商品資料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D86540-A55A-47B2-A1D5-4A4192B88B84}"/>
              </a:ext>
            </a:extLst>
          </p:cNvPr>
          <p:cNvSpPr/>
          <p:nvPr/>
        </p:nvSpPr>
        <p:spPr>
          <a:xfrm>
            <a:off x="8282866" y="4660081"/>
            <a:ext cx="2610034" cy="3801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A5C50B98-820A-4A21-8FA5-FCF80CB87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33" name="投影片編號版面配置區 32">
            <a:extLst>
              <a:ext uri="{FF2B5EF4-FFF2-40B4-BE49-F238E27FC236}">
                <a16:creationId xmlns:a16="http://schemas.microsoft.com/office/drawing/2014/main" id="{4ECD5D6A-F85A-4369-9E46-39ED4C79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11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5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869A3-74B4-418B-8E7F-960B987E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篩選表格</a:t>
            </a:r>
            <a:r>
              <a:rPr lang="en-US" altLang="zh-TW" sz="4000" dirty="0"/>
              <a:t>&amp;</a:t>
            </a:r>
            <a:r>
              <a:rPr lang="zh-TW" altLang="en-US" sz="4000" dirty="0"/>
              <a:t>關鍵字搜尋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EFFDBB-C70F-4034-99B6-03E654E5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39" y="1168755"/>
            <a:ext cx="10515601" cy="3123098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15DFC6E-592F-4544-A1BF-ED0F8A63484C}"/>
              </a:ext>
            </a:extLst>
          </p:cNvPr>
          <p:cNvSpPr/>
          <p:nvPr/>
        </p:nvSpPr>
        <p:spPr>
          <a:xfrm>
            <a:off x="5384800" y="1558732"/>
            <a:ext cx="4094480" cy="1239426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F9D9D"/>
              </a:solidFill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03C73EA6-4FCB-4980-9660-71005C85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6" y="4291853"/>
            <a:ext cx="11379785" cy="2457576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A7DA4F2-2773-4505-8901-25C524774FC1}"/>
              </a:ext>
            </a:extLst>
          </p:cNvPr>
          <p:cNvSpPr/>
          <p:nvPr/>
        </p:nvSpPr>
        <p:spPr>
          <a:xfrm>
            <a:off x="9489440" y="6370321"/>
            <a:ext cx="1442720" cy="350519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F9D9D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72E40D4-8C37-4EA6-8C6B-E68076345F70}"/>
              </a:ext>
            </a:extLst>
          </p:cNvPr>
          <p:cNvSpPr txBox="1"/>
          <p:nvPr/>
        </p:nvSpPr>
        <p:spPr>
          <a:xfrm>
            <a:off x="6238238" y="1131236"/>
            <a:ext cx="1600745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4F9D9D"/>
                </a:solidFill>
              </a:rPr>
              <a:t>實現多重篩選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612C75-F1D8-4908-8E81-20B9DEF63B15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B3E52906-40A3-4E42-BE41-24BB682D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32" name="投影片編號版面配置區 31">
            <a:extLst>
              <a:ext uri="{FF2B5EF4-FFF2-40B4-BE49-F238E27FC236}">
                <a16:creationId xmlns:a16="http://schemas.microsoft.com/office/drawing/2014/main" id="{72AB3517-76B4-409E-865F-41E97BAD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9" y="6355715"/>
            <a:ext cx="2743200" cy="365125"/>
          </a:xfrm>
        </p:spPr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12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3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27B67-DB03-4E58-9169-7D35DAFB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45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切換</a:t>
            </a:r>
            <a:r>
              <a:rPr lang="zh-TW" altLang="en-US" sz="4000" u="sng" dirty="0"/>
              <a:t>商品</a:t>
            </a:r>
            <a:r>
              <a:rPr lang="en-US" altLang="zh-TW" sz="4000" dirty="0"/>
              <a:t>or</a:t>
            </a:r>
            <a:r>
              <a:rPr lang="zh-TW" altLang="en-US" sz="4000" u="sng" dirty="0"/>
              <a:t>品牌</a:t>
            </a:r>
            <a:r>
              <a:rPr lang="zh-TW" altLang="en-US" sz="4000" dirty="0"/>
              <a:t>模式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F5B516DB-289A-46BA-99A9-A85557E6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91" y="1525146"/>
            <a:ext cx="10515600" cy="3172205"/>
          </a:xfr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7587AAC-48D6-492C-A267-026F5AB9ED9F}"/>
              </a:ext>
            </a:extLst>
          </p:cNvPr>
          <p:cNvSpPr/>
          <p:nvPr/>
        </p:nvSpPr>
        <p:spPr>
          <a:xfrm>
            <a:off x="1094591" y="1937379"/>
            <a:ext cx="798991" cy="523783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EAE84D-43DA-4A6B-A1C4-BFD21329EEC4}"/>
              </a:ext>
            </a:extLst>
          </p:cNvPr>
          <p:cNvSpPr txBox="1"/>
          <p:nvPr/>
        </p:nvSpPr>
        <p:spPr>
          <a:xfrm>
            <a:off x="2800213" y="1255536"/>
            <a:ext cx="4612641" cy="71508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4F9D9D"/>
                </a:solidFill>
              </a:rPr>
              <a:t>品牌模式，彙總品牌與分類的資料，</a:t>
            </a:r>
            <a:endParaRPr lang="en-US" altLang="zh-TW" b="1" dirty="0">
              <a:solidFill>
                <a:srgbClr val="4F9D9D"/>
              </a:solidFill>
            </a:endParaRPr>
          </a:p>
          <a:p>
            <a:r>
              <a:rPr lang="zh-TW" altLang="en-US" b="1" dirty="0">
                <a:solidFill>
                  <a:srgbClr val="4F9D9D"/>
                </a:solidFill>
              </a:rPr>
              <a:t>提供分析人員，比較品牌與分類的銷售狀況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681C4B7-953A-4673-8D77-FE56FFB61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46"/>
          <a:stretch/>
        </p:blipFill>
        <p:spPr>
          <a:xfrm>
            <a:off x="1893582" y="3606228"/>
            <a:ext cx="10077586" cy="2628787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73E6872-D4AD-408D-9C02-AAE34DAF2DC6}"/>
              </a:ext>
            </a:extLst>
          </p:cNvPr>
          <p:cNvSpPr/>
          <p:nvPr/>
        </p:nvSpPr>
        <p:spPr>
          <a:xfrm>
            <a:off x="2267923" y="3632862"/>
            <a:ext cx="798991" cy="523783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AD9263-CDAA-4CE0-BE47-041A98A4625E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21BC3D3-4253-44F6-B90C-54AE155B3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0C43F5BD-3B8F-42F8-AEEE-A216909F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13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3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C9844-D13E-45BC-8052-0EE5062A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14" y="-56499"/>
            <a:ext cx="10515600" cy="1325563"/>
          </a:xfrm>
        </p:spPr>
        <p:txBody>
          <a:bodyPr/>
          <a:lstStyle/>
          <a:p>
            <a:r>
              <a:rPr lang="zh-TW" altLang="en-US" sz="4400" dirty="0"/>
              <a:t>匯出報表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5CFEB6-370E-416F-9071-D12F9631C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285" y="1843007"/>
            <a:ext cx="10515600" cy="2558796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E78645-FAAD-4394-BC56-A33E4F4C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363" y="2055921"/>
            <a:ext cx="674703" cy="6747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EA82D03-F1E6-4D29-9147-6430BF520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3"/>
          <a:stretch/>
        </p:blipFill>
        <p:spPr>
          <a:xfrm>
            <a:off x="4792257" y="4731799"/>
            <a:ext cx="5929950" cy="142930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8A5ECC-CEB6-4F86-A2A1-1EE30835E233}"/>
              </a:ext>
            </a:extLst>
          </p:cNvPr>
          <p:cNvSpPr txBox="1"/>
          <p:nvPr/>
        </p:nvSpPr>
        <p:spPr>
          <a:xfrm>
            <a:off x="9044866" y="1358224"/>
            <a:ext cx="2743200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4F9D9D"/>
                </a:solidFill>
              </a:rPr>
              <a:t>可以匯出當前的篩選結果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3C56B6-4F15-4CB8-A43E-43D16DDA22C9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3FA176D-4165-41E5-9D71-1631C212D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219C3B87-88F4-44AD-8CF8-02269394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14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系統操作與流程</a:t>
            </a:r>
            <a:br>
              <a:rPr lang="en-US" altLang="zh-TW" dirty="0"/>
            </a:br>
            <a:r>
              <a:rPr lang="zh-TW" altLang="en-US" dirty="0"/>
              <a:t>商品管理人員操作畫面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5E8753-629C-4E11-9773-81B916F0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9" y="188080"/>
            <a:ext cx="2484099" cy="248409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9E723-22FD-4B17-BD61-CD1A111F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15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2DFFD-8707-48EF-B808-ACA37CDF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單筆</a:t>
            </a:r>
            <a:r>
              <a:rPr lang="en-US" altLang="zh-TW" sz="4000" dirty="0"/>
              <a:t>or</a:t>
            </a:r>
            <a:r>
              <a:rPr lang="zh-TW" altLang="en-US" sz="4000" dirty="0"/>
              <a:t>批次新增商品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6969FF-546F-4ADA-8E5B-F25CB3907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75" y="1961579"/>
            <a:ext cx="7817970" cy="403107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84DDCD-FE82-44EA-822A-1F2F89AB2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05"/>
          <a:stretch/>
        </p:blipFill>
        <p:spPr>
          <a:xfrm>
            <a:off x="8517086" y="2494624"/>
            <a:ext cx="3192560" cy="25688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CEA5DB8-97B0-4676-BF8D-5C667B2C1F09}"/>
              </a:ext>
            </a:extLst>
          </p:cNvPr>
          <p:cNvSpPr/>
          <p:nvPr/>
        </p:nvSpPr>
        <p:spPr>
          <a:xfrm>
            <a:off x="6968971" y="2254928"/>
            <a:ext cx="1100831" cy="4438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0BBF5-8146-43CF-8744-12ED786EC22C}"/>
              </a:ext>
            </a:extLst>
          </p:cNvPr>
          <p:cNvSpPr/>
          <p:nvPr/>
        </p:nvSpPr>
        <p:spPr>
          <a:xfrm>
            <a:off x="8566950" y="4715521"/>
            <a:ext cx="676182" cy="39801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9A3584-E9E6-402B-9F6E-22FAD0B5BEE4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B2660A-A3DB-4A2A-8BEB-B89FEA725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950D3BE5-163C-4433-9957-85BE75F6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16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3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84EAC0-480D-4F29-B25B-A1D5E3558E4D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9E68AF9-B466-40AE-AE58-9E9FF7D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13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商品管理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89CD48-B9F2-401F-8217-D7BF5E983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374" y="1461640"/>
            <a:ext cx="9854678" cy="5134468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F042C1-1B8A-4980-B8DA-F17D8AE4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09861" y="2787203"/>
            <a:ext cx="674703" cy="6747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0CB3383-12B9-43C5-97B1-865E3621B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8547E8D9-5CE8-4D8F-AA37-3B6CA31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7212" y="6307766"/>
            <a:ext cx="2743200" cy="365125"/>
          </a:xfrm>
        </p:spPr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17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4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50269EC-9299-4035-97D9-D5F9EB514E4B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0630B69-A73F-4B69-A5EC-2B9EACDC4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0"/>
          <a:stretch/>
        </p:blipFill>
        <p:spPr>
          <a:xfrm>
            <a:off x="545237" y="1727821"/>
            <a:ext cx="10700300" cy="4652766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AA8F85B-7DF4-4A53-80F4-CB1AD455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修改商品資訊</a:t>
            </a:r>
            <a:r>
              <a:rPr lang="en-US" altLang="zh-TW" sz="4000" dirty="0"/>
              <a:t>&amp;</a:t>
            </a:r>
            <a:r>
              <a:rPr lang="zh-TW" altLang="en-US" sz="4000" dirty="0"/>
              <a:t>庫存管理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41F0E0F-8038-4336-91A1-BAB977F2F084}"/>
              </a:ext>
            </a:extLst>
          </p:cNvPr>
          <p:cNvSpPr txBox="1"/>
          <p:nvPr/>
        </p:nvSpPr>
        <p:spPr>
          <a:xfrm>
            <a:off x="2942947" y="1790917"/>
            <a:ext cx="4554245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b="1" dirty="0"/>
              <a:t>@Transactional</a:t>
            </a:r>
            <a:r>
              <a:rPr lang="zh-TW" altLang="en-US" dirty="0"/>
              <a:t>以及</a:t>
            </a:r>
            <a:r>
              <a:rPr lang="en-US" altLang="zh-TW" b="1" dirty="0"/>
              <a:t>Exception</a:t>
            </a:r>
            <a:r>
              <a:rPr lang="zh-TW" altLang="en-US" b="1" dirty="0"/>
              <a:t>，</a:t>
            </a:r>
            <a:endParaRPr lang="en-US" altLang="zh-TW" b="1" dirty="0"/>
          </a:p>
          <a:p>
            <a:r>
              <a:rPr lang="zh-TW" altLang="en-US" dirty="0"/>
              <a:t>若更新庫存，</a:t>
            </a:r>
            <a:r>
              <a:rPr lang="zh-TW" altLang="en-US" b="1" dirty="0"/>
              <a:t>三個平台庫</a:t>
            </a:r>
            <a:r>
              <a:rPr lang="zh-TW" altLang="en-US" dirty="0"/>
              <a:t>加總</a:t>
            </a:r>
            <a:r>
              <a:rPr lang="zh-TW" altLang="en-US" b="1" dirty="0">
                <a:solidFill>
                  <a:srgbClr val="C00000"/>
                </a:solidFill>
              </a:rPr>
              <a:t>大於</a:t>
            </a:r>
            <a:r>
              <a:rPr lang="zh-TW" altLang="en-US" b="1" dirty="0"/>
              <a:t>總庫存</a:t>
            </a:r>
            <a:r>
              <a:rPr lang="zh-TW" altLang="en-US" dirty="0"/>
              <a:t>，會拋出例外且</a:t>
            </a:r>
            <a:r>
              <a:rPr lang="en-US" altLang="zh-TW" dirty="0"/>
              <a:t>rollback</a:t>
            </a:r>
            <a:r>
              <a:rPr lang="zh-TW" altLang="en-US" dirty="0"/>
              <a:t>整筆修改資訊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394284-65AC-44CF-8100-3339D2C39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73"/>
          <a:stretch/>
        </p:blipFill>
        <p:spPr>
          <a:xfrm>
            <a:off x="5167744" y="3586043"/>
            <a:ext cx="6772722" cy="3117369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710D1F7-D7C5-4A56-83BC-951685E0C7C5}"/>
              </a:ext>
            </a:extLst>
          </p:cNvPr>
          <p:cNvSpPr/>
          <p:nvPr/>
        </p:nvSpPr>
        <p:spPr>
          <a:xfrm>
            <a:off x="5220070" y="4197050"/>
            <a:ext cx="772357" cy="2443447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E7561E-FAC5-42DB-AED5-A813E6B528ED}"/>
              </a:ext>
            </a:extLst>
          </p:cNvPr>
          <p:cNvSpPr txBox="1"/>
          <p:nvPr/>
        </p:nvSpPr>
        <p:spPr>
          <a:xfrm>
            <a:off x="6368250" y="4414055"/>
            <a:ext cx="2598196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修改會帶入舊有資料，若不小心使欄位為空，會跳出提醒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ABC89C-909B-4AAA-B1DF-D03C04C7E865}"/>
              </a:ext>
            </a:extLst>
          </p:cNvPr>
          <p:cNvSpPr/>
          <p:nvPr/>
        </p:nvSpPr>
        <p:spPr>
          <a:xfrm>
            <a:off x="9099610" y="4054204"/>
            <a:ext cx="1402673" cy="648678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F136C6D-E47D-499C-8D51-5637CB4FF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2B0CA5-B832-44D7-9618-79E5CC29FF23}"/>
              </a:ext>
            </a:extLst>
          </p:cNvPr>
          <p:cNvSpPr txBox="1"/>
          <p:nvPr/>
        </p:nvSpPr>
        <p:spPr>
          <a:xfrm>
            <a:off x="9099610" y="769361"/>
            <a:ext cx="2388095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修改按鈕放於上方，考量</a:t>
            </a:r>
            <a:r>
              <a:rPr lang="en-US" altLang="zh-TW" dirty="0"/>
              <a:t>UI/UX</a:t>
            </a:r>
            <a:r>
              <a:rPr lang="zh-TW" altLang="en-US" dirty="0"/>
              <a:t>設計，讓修改者方便管理庫存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DA6F4D1D-9EDA-408B-ADE7-24A08664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18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7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系統操作與流程</a:t>
            </a:r>
            <a:br>
              <a:rPr lang="en-US" altLang="zh-TW" dirty="0"/>
            </a:br>
            <a:r>
              <a:rPr lang="zh-TW" altLang="en-US" dirty="0"/>
              <a:t>主管操作畫面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78F19A-6B7A-4DE3-8A2B-8C2077AA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8" y="-555424"/>
            <a:ext cx="3127898" cy="312789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39CC9-664C-4031-A47A-145388EC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19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2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93FB2-382A-4BB5-B464-C5408156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0D0F5-AA0F-4142-B8F2-DC1DEB2BE533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D60890-BE64-4FDC-B81E-5BE44784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3EE02170-E847-47D9-B5D1-1EA521A3D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650809"/>
              </p:ext>
            </p:extLst>
          </p:nvPr>
        </p:nvGraphicFramePr>
        <p:xfrm>
          <a:off x="665087" y="1457104"/>
          <a:ext cx="10688713" cy="478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39859C-B897-4033-878D-C1B96F4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2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0A689AB-425B-4715-AA99-CC61A0ADDE10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4E03C9-7FC0-4F0F-B54A-B9DBA167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7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新增員工</a:t>
            </a:r>
            <a:r>
              <a:rPr lang="en-US" altLang="zh-TW" sz="4000" dirty="0"/>
              <a:t>&amp;</a:t>
            </a:r>
            <a:r>
              <a:rPr lang="zh-TW" altLang="en-US" sz="4000" dirty="0"/>
              <a:t>員工權限設定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59EC91-BE3D-447D-A5B8-44364706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1" y="1289893"/>
            <a:ext cx="6229670" cy="30672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22634C-0383-4747-8146-97C99FC4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18" y="4251498"/>
            <a:ext cx="6242371" cy="23051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26DDA8E-C24E-4924-82C1-B6DCAFFA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602" y="1417169"/>
            <a:ext cx="5231799" cy="28126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3817372-9320-4F75-95C9-62860881E4C2}"/>
              </a:ext>
            </a:extLst>
          </p:cNvPr>
          <p:cNvSpPr txBox="1"/>
          <p:nvPr/>
        </p:nvSpPr>
        <p:spPr>
          <a:xfrm>
            <a:off x="1462467" y="4546551"/>
            <a:ext cx="2923102" cy="13280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主管可根據不同的員工職能，給予不同的權限，使用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Interceptors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，使各員工看到不同的畫面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278C327-A5D7-449E-B17E-CEF35DC72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E3404DB-17D8-456B-9A84-B295A407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5808" y="6307766"/>
            <a:ext cx="2743200" cy="365125"/>
          </a:xfrm>
        </p:spPr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20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18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Demo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272B98-0D14-41C9-9DDE-3CB08DBA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351407"/>
            <a:ext cx="2516080" cy="2516080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959976C-E183-4C98-BE22-B3502A94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21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8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心得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F0D11A-D0E8-4CF0-A73B-4C07557D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98807"/>
            <a:ext cx="2792968" cy="279296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47091B-0988-49BF-A138-9AF45BB4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22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9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謝謝大家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263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887371C-180F-442D-89C8-F0145D0F2AAA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566EB5-CADC-496C-B921-DB19D0D0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動機與目的</a:t>
            </a:r>
            <a:endParaRPr lang="zh-TW" altLang="en-US" sz="4000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51B885E-9410-4A71-BACD-8FF601EE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40528"/>
            <a:ext cx="5181600" cy="3376690"/>
          </a:xfrm>
          <a:solidFill>
            <a:srgbClr val="639B9C"/>
          </a:solidFill>
          <a:ln>
            <a:solidFill>
              <a:srgbClr val="639B9C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3200" u="sng" dirty="0">
                <a:solidFill>
                  <a:schemeClr val="bg1"/>
                </a:solidFill>
              </a:rPr>
              <a:t>動機</a:t>
            </a: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網購已成為現代人其中之一的消費行為，愈來愈多人想進電商產業分一杯羹，有一個好使用的分析網站，可以讓經營者在市場上站穩腳步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u="sng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D2B53571-8D0C-4B1F-BA4C-220249E09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0528"/>
            <a:ext cx="5181600" cy="3376690"/>
          </a:xfrm>
          <a:solidFill>
            <a:srgbClr val="639B9C"/>
          </a:solidFill>
        </p:spPr>
        <p:txBody>
          <a:bodyPr/>
          <a:lstStyle/>
          <a:p>
            <a:pPr marL="0" indent="0">
              <a:buNone/>
            </a:pP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3200" u="sng" dirty="0">
                <a:solidFill>
                  <a:schemeClr val="bg1"/>
                </a:solidFill>
              </a:rPr>
              <a:t>目的</a:t>
            </a: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用程式來解決問題，提供使用者一個可視覺化、系統性的分析網站，減少人工整理銷售資料的時間，增加工作效率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78EAF5-DCC0-4DD0-BAC1-E0412849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3349CCC-F9F7-428B-BE1B-D436D029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3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3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555"/>
            <a:ext cx="9144000" cy="1192890"/>
          </a:xfrm>
        </p:spPr>
        <p:txBody>
          <a:bodyPr>
            <a:normAutofit/>
          </a:bodyPr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19D45F3-20A8-45D7-94D1-2A7AE46DB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7" y="294433"/>
            <a:ext cx="3050961" cy="3050961"/>
          </a:xfrm>
          <a:prstGeom prst="rect">
            <a:avLst/>
          </a:prstGeom>
        </p:spPr>
      </p:pic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C215BBF5-7731-40B9-A3F9-CDA62FF0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4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D1970587-EB1E-499F-B835-FEA8D6249BBF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38FF26-9DF3-45B3-AF18-2BEA9715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05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554002-65BA-495E-81F8-F1602E27D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31" y="2638694"/>
            <a:ext cx="1622449" cy="2293614"/>
          </a:xfrm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8DA45198-46E8-4F0F-ABA7-E44B1C5A5379}"/>
              </a:ext>
            </a:extLst>
          </p:cNvPr>
          <p:cNvGrpSpPr/>
          <p:nvPr/>
        </p:nvGrpSpPr>
        <p:grpSpPr>
          <a:xfrm>
            <a:off x="395918" y="4073859"/>
            <a:ext cx="2142338" cy="1461614"/>
            <a:chOff x="286711" y="4029700"/>
            <a:chExt cx="2142338" cy="1461614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F16401F1-CC33-4180-BBF2-8D7AA47A6908}"/>
                </a:ext>
              </a:extLst>
            </p:cNvPr>
            <p:cNvGrpSpPr/>
            <p:nvPr/>
          </p:nvGrpSpPr>
          <p:grpSpPr>
            <a:xfrm>
              <a:off x="286711" y="4739943"/>
              <a:ext cx="2142338" cy="751371"/>
              <a:chOff x="749265" y="4673291"/>
              <a:chExt cx="2142338" cy="751371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EC879044-8F16-4644-BC86-AE0A94082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265" y="4732667"/>
                <a:ext cx="671678" cy="535663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C14D53B5-6451-41CF-A62B-37308E7DB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7206" y="4673291"/>
                <a:ext cx="633656" cy="751371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C9EF9A6E-C40E-4F25-A074-90E0DBA61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0862" y="4673291"/>
                <a:ext cx="750741" cy="750741"/>
              </a:xfrm>
              <a:prstGeom prst="rect">
                <a:avLst/>
              </a:prstGeom>
            </p:spPr>
          </p:pic>
        </p:grp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A646CC41-CEAF-4EC2-AE9A-EDBFDE6A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493" b="93099" l="2266" r="95000">
                          <a14:foregroundMark x1="18867" y1="66408" x2="18867" y2="66408"/>
                          <a14:foregroundMark x1="16836" y1="45282" x2="16836" y2="45282"/>
                          <a14:foregroundMark x1="13594" y1="27746" x2="13594" y2="27746"/>
                          <a14:foregroundMark x1="13594" y1="25915" x2="13594" y2="25915"/>
                          <a14:foregroundMark x1="19492" y1="25563" x2="19492" y2="25563"/>
                          <a14:foregroundMark x1="21719" y1="25563" x2="21719" y2="25563"/>
                          <a14:foregroundMark x1="25352" y1="27042" x2="25352" y2="27042"/>
                          <a14:foregroundMark x1="5703" y1="25563" x2="5703" y2="25563"/>
                          <a14:foregroundMark x1="9570" y1="26268" x2="9570" y2="26268"/>
                          <a14:foregroundMark x1="48242" y1="8380" x2="48242" y2="8380"/>
                          <a14:foregroundMark x1="52695" y1="5493" x2="52695" y2="5493"/>
                          <a14:foregroundMark x1="76563" y1="30634" x2="76563" y2="30634"/>
                          <a14:foregroundMark x1="83633" y1="31408" x2="83633" y2="31408"/>
                          <a14:foregroundMark x1="89336" y1="30634" x2="89336" y2="30634"/>
                          <a14:foregroundMark x1="95195" y1="45986" x2="95195" y2="45986"/>
                          <a14:foregroundMark x1="93359" y1="63873" x2="93359" y2="63873"/>
                          <a14:foregroundMark x1="89336" y1="66056" x2="89336" y2="66056"/>
                          <a14:foregroundMark x1="80000" y1="92324" x2="80000" y2="92324"/>
                          <a14:foregroundMark x1="74336" y1="76268" x2="74336" y2="76268"/>
                          <a14:foregroundMark x1="74141" y1="63521" x2="74141" y2="63521"/>
                          <a14:foregroundMark x1="25742" y1="49648" x2="25742" y2="49648"/>
                          <a14:foregroundMark x1="23516" y1="55141" x2="23516" y2="55141"/>
                          <a14:foregroundMark x1="19688" y1="64577" x2="19688" y2="64577"/>
                          <a14:foregroundMark x1="10391" y1="64577" x2="10391" y2="64577"/>
                          <a14:foregroundMark x1="10977" y1="56972" x2="10977" y2="56972"/>
                          <a14:foregroundMark x1="11172" y1="47465" x2="11172" y2="47465"/>
                          <a14:foregroundMark x1="11797" y1="47113" x2="13203" y2="48521"/>
                          <a14:foregroundMark x1="15625" y1="58380" x2="15625" y2="58380"/>
                          <a14:foregroundMark x1="16055" y1="60211" x2="16055" y2="60211"/>
                          <a14:foregroundMark x1="17070" y1="63169" x2="17461" y2="64577"/>
                          <a14:foregroundMark x1="76367" y1="59155" x2="76367" y2="59155"/>
                          <a14:foregroundMark x1="76953" y1="58732" x2="76953" y2="58732"/>
                          <a14:foregroundMark x1="78398" y1="53310" x2="78398" y2="53310"/>
                          <a14:foregroundMark x1="79609" y1="52535" x2="79609" y2="52535"/>
                          <a14:foregroundMark x1="83438" y1="58028" x2="84063" y2="59507"/>
                          <a14:foregroundMark x1="85859" y1="62746" x2="86875" y2="66056"/>
                          <a14:foregroundMark x1="87305" y1="69366" x2="87500" y2="71197"/>
                          <a14:foregroundMark x1="88516" y1="77394" x2="88516" y2="78803"/>
                          <a14:foregroundMark x1="88906" y1="82465" x2="88906" y2="82465"/>
                          <a14:foregroundMark x1="88906" y1="89085" x2="88906" y2="89085"/>
                          <a14:foregroundMark x1="88906" y1="89085" x2="84063" y2="89437"/>
                          <a14:foregroundMark x1="78203" y1="87254" x2="78203" y2="87254"/>
                          <a14:foregroundMark x1="78203" y1="87254" x2="78203" y2="87254"/>
                          <a14:foregroundMark x1="78203" y1="87254" x2="77578" y2="86127"/>
                          <a14:foregroundMark x1="75547" y1="83944" x2="75547" y2="83944"/>
                          <a14:foregroundMark x1="74336" y1="81408" x2="74336" y2="81408"/>
                          <a14:foregroundMark x1="74141" y1="78099" x2="73516" y2="71197"/>
                          <a14:foregroundMark x1="72109" y1="65352" x2="72109" y2="63521"/>
                          <a14:foregroundMark x1="71719" y1="60986" x2="71719" y2="60986"/>
                          <a14:foregroundMark x1="71289" y1="58380" x2="71289" y2="58380"/>
                          <a14:foregroundMark x1="72109" y1="51127" x2="72109" y2="51127"/>
                          <a14:foregroundMark x1="73125" y1="49296" x2="73125" y2="49296"/>
                          <a14:foregroundMark x1="50234" y1="44507" x2="50234" y2="44507"/>
                          <a14:foregroundMark x1="50234" y1="41620" x2="51875" y2="39789"/>
                          <a14:foregroundMark x1="54102" y1="37606" x2="55508" y2="38310"/>
                          <a14:foregroundMark x1="57148" y1="47817" x2="57148" y2="47817"/>
                          <a14:foregroundMark x1="57148" y1="49296" x2="54102" y2="52535"/>
                          <a14:foregroundMark x1="48633" y1="50704" x2="48633" y2="50704"/>
                          <a14:foregroundMark x1="46406" y1="46690" x2="45586" y2="43451"/>
                          <a14:foregroundMark x1="45000" y1="40915" x2="44570" y2="39789"/>
                          <a14:foregroundMark x1="42773" y1="32887" x2="42773" y2="32887"/>
                          <a14:foregroundMark x1="40547" y1="28873" x2="40547" y2="28873"/>
                          <a14:foregroundMark x1="40547" y1="28099" x2="40547" y2="28099"/>
                          <a14:foregroundMark x1="81641" y1="62042" x2="81641" y2="62042"/>
                          <a14:foregroundMark x1="83633" y1="63169" x2="85273" y2="63169"/>
                          <a14:foregroundMark x1="89336" y1="63169" x2="89336" y2="63169"/>
                          <a14:foregroundMark x1="89727" y1="64225" x2="89727" y2="67535"/>
                          <a14:foregroundMark x1="89727" y1="69014" x2="89727" y2="69014"/>
                          <a14:foregroundMark x1="88320" y1="70775" x2="87109" y2="72606"/>
                          <a14:foregroundMark x1="86289" y1="74085" x2="85469" y2="75563"/>
                          <a14:foregroundMark x1="83867" y1="76620" x2="80625" y2="79577"/>
                          <a14:foregroundMark x1="80625" y1="79577" x2="80625" y2="79577"/>
                          <a14:foregroundMark x1="80195" y1="79577" x2="80195" y2="79577"/>
                          <a14:foregroundMark x1="80195" y1="77394" x2="80195" y2="76268"/>
                          <a14:foregroundMark x1="80195" y1="69014" x2="80625" y2="65704"/>
                          <a14:foregroundMark x1="81211" y1="61690" x2="81211" y2="60211"/>
                          <a14:foregroundMark x1="81211" y1="53662" x2="81211" y2="53662"/>
                          <a14:foregroundMark x1="81836" y1="52183" x2="81836" y2="52183"/>
                          <a14:foregroundMark x1="82031" y1="51831" x2="83242" y2="51831"/>
                          <a14:foregroundMark x1="85469" y1="52183" x2="85469" y2="52183"/>
                          <a14:foregroundMark x1="85859" y1="52183" x2="85859" y2="52183"/>
                          <a14:foregroundMark x1="86875" y1="52183" x2="87500" y2="52183"/>
                          <a14:foregroundMark x1="89922" y1="51831" x2="91328" y2="52958"/>
                          <a14:foregroundMark x1="87695" y1="60563" x2="87695" y2="60563"/>
                          <a14:foregroundMark x1="89531" y1="66761" x2="89531" y2="66761"/>
                          <a14:foregroundMark x1="89727" y1="70775" x2="89727" y2="75563"/>
                          <a14:foregroundMark x1="89727" y1="75563" x2="89727" y2="75563"/>
                          <a14:foregroundMark x1="88086" y1="78451" x2="87109" y2="78803"/>
                          <a14:foregroundMark x1="84453" y1="78803" x2="84453" y2="78803"/>
                          <a14:foregroundMark x1="84063" y1="78803" x2="84063" y2="78803"/>
                          <a14:foregroundMark x1="82031" y1="78451" x2="82031" y2="78451"/>
                          <a14:foregroundMark x1="81406" y1="78451" x2="81406" y2="78451"/>
                          <a14:foregroundMark x1="78789" y1="77394" x2="78789" y2="77394"/>
                          <a14:foregroundMark x1="76953" y1="75211" x2="76953" y2="75211"/>
                          <a14:foregroundMark x1="76953" y1="76268" x2="76953" y2="76268"/>
                          <a14:foregroundMark x1="77383" y1="77746" x2="77383" y2="77746"/>
                          <a14:foregroundMark x1="77578" y1="78803" x2="77578" y2="78803"/>
                          <a14:foregroundMark x1="78984" y1="79577" x2="79609" y2="80282"/>
                          <a14:foregroundMark x1="81016" y1="81408" x2="81836" y2="82465"/>
                          <a14:foregroundMark x1="83242" y1="82465" x2="83242" y2="82465"/>
                          <a14:foregroundMark x1="86094" y1="82465" x2="86094" y2="82465"/>
                          <a14:foregroundMark x1="88086" y1="81761" x2="88516" y2="80282"/>
                          <a14:foregroundMark x1="89531" y1="70775" x2="90742" y2="66056"/>
                          <a14:foregroundMark x1="90742" y1="62394" x2="90742" y2="62394"/>
                          <a14:foregroundMark x1="90547" y1="57324" x2="90547" y2="57324"/>
                          <a14:foregroundMark x1="90547" y1="56549" x2="90547" y2="56549"/>
                          <a14:foregroundMark x1="90117" y1="54366" x2="90117" y2="54366"/>
                          <a14:foregroundMark x1="89922" y1="52958" x2="88711" y2="51479"/>
                          <a14:foregroundMark x1="87891" y1="50000" x2="86875" y2="50000"/>
                          <a14:foregroundMark x1="82031" y1="50000" x2="80430" y2="50352"/>
                          <a14:foregroundMark x1="77969" y1="50352" x2="77969" y2="50352"/>
                          <a14:foregroundMark x1="77578" y1="50352" x2="77578" y2="50352"/>
                          <a14:foregroundMark x1="77383" y1="50704" x2="77383" y2="50704"/>
                          <a14:foregroundMark x1="79180" y1="51479" x2="79805" y2="51831"/>
                          <a14:foregroundMark x1="12812" y1="62042" x2="12812" y2="62042"/>
                          <a14:foregroundMark x1="14844" y1="63521" x2="15430" y2="64225"/>
                          <a14:foregroundMark x1="27969" y1="67887" x2="27969" y2="67887"/>
                          <a14:foregroundMark x1="24961" y1="67887" x2="24961" y2="67887"/>
                          <a14:foregroundMark x1="24336" y1="70423" x2="24336" y2="70423"/>
                          <a14:foregroundMark x1="23945" y1="71901" x2="23945" y2="77042"/>
                          <a14:foregroundMark x1="23750" y1="77746" x2="23516" y2="79225"/>
                          <a14:foregroundMark x1="22734" y1="79930" x2="21094" y2="82817"/>
                          <a14:foregroundMark x1="20898" y1="82817" x2="20273" y2="83592"/>
                          <a14:foregroundMark x1="18867" y1="85070" x2="17852" y2="86127"/>
                          <a14:foregroundMark x1="15625" y1="86127" x2="14844" y2="86127"/>
                          <a14:foregroundMark x1="14023" y1="85423" x2="14023" y2="85423"/>
                          <a14:foregroundMark x1="12188" y1="82113" x2="12188" y2="82113"/>
                          <a14:foregroundMark x1="10781" y1="79577" x2="9766" y2="77746"/>
                          <a14:foregroundMark x1="6523" y1="69014" x2="6523" y2="67887"/>
                          <a14:foregroundMark x1="6719" y1="62042" x2="6719" y2="62042"/>
                          <a14:foregroundMark x1="6914" y1="59155" x2="6523" y2="56549"/>
                          <a14:foregroundMark x1="5938" y1="54014" x2="5508" y2="52535"/>
                          <a14:foregroundMark x1="4922" y1="47817" x2="4922" y2="47817"/>
                          <a14:foregroundMark x1="4922" y1="45282" x2="4922" y2="45282"/>
                          <a14:foregroundMark x1="4922" y1="44930" x2="5508" y2="44930"/>
                          <a14:foregroundMark x1="6328" y1="44155" x2="7344" y2="44155"/>
                          <a14:foregroundMark x1="8359" y1="44155" x2="9570" y2="44155"/>
                          <a14:foregroundMark x1="10391" y1="44155" x2="23125" y2="66408"/>
                          <a14:foregroundMark x1="23125" y1="66408" x2="21914" y2="67535"/>
                          <a14:foregroundMark x1="10391" y1="45282" x2="20273" y2="49648"/>
                          <a14:foregroundMark x1="20273" y1="49648" x2="22930" y2="63521"/>
                          <a14:foregroundMark x1="6914" y1="42676" x2="16250" y2="79577"/>
                          <a14:foregroundMark x1="16250" y1="79577" x2="18867" y2="51831"/>
                          <a14:foregroundMark x1="15625" y1="48944" x2="17656" y2="78451"/>
                          <a14:foregroundMark x1="17656" y1="78451" x2="14844" y2="54366"/>
                          <a14:foregroundMark x1="10781" y1="47113" x2="10781" y2="47113"/>
                          <a14:foregroundMark x1="10781" y1="46338" x2="11992" y2="46338"/>
                          <a14:foregroundMark x1="16836" y1="45634" x2="20273" y2="78451"/>
                          <a14:foregroundMark x1="20273" y1="78451" x2="14023" y2="54366"/>
                          <a14:foregroundMark x1="2266" y1="36127" x2="2266" y2="36127"/>
                          <a14:foregroundMark x1="5313" y1="40493" x2="20273" y2="69014"/>
                          <a14:foregroundMark x1="20273" y1="69014" x2="19883" y2="65000"/>
                          <a14:foregroundMark x1="18477" y1="54366" x2="18477" y2="53310"/>
                          <a14:foregroundMark x1="20703" y1="47465" x2="20703" y2="47465"/>
                          <a14:foregroundMark x1="16055" y1="44155" x2="26172" y2="58028"/>
                          <a14:foregroundMark x1="26172" y1="58028" x2="26172" y2="58028"/>
                          <a14:foregroundMark x1="18281" y1="93099" x2="18281" y2="93099"/>
                          <a14:foregroundMark x1="13828" y1="90141" x2="13828" y2="90141"/>
                          <a14:foregroundMark x1="12383" y1="85775" x2="11602" y2="79225"/>
                          <a14:foregroundMark x1="10156" y1="70423" x2="10156" y2="68239"/>
                          <a14:foregroundMark x1="10156" y1="63521" x2="10391" y2="59155"/>
                          <a14:foregroundMark x1="11367" y1="48169" x2="11367" y2="48169"/>
                          <a14:foregroundMark x1="15039" y1="45634" x2="16055" y2="45634"/>
                          <a14:foregroundMark x1="18281" y1="49648" x2="18281" y2="49648"/>
                          <a14:foregroundMark x1="10156" y1="40915" x2="22109" y2="50000"/>
                          <a14:foregroundMark x1="22109" y1="50000" x2="24961" y2="71549"/>
                          <a14:foregroundMark x1="74531" y1="43099" x2="86289" y2="46690"/>
                          <a14:foregroundMark x1="86289" y1="46690" x2="90547" y2="58732"/>
                          <a14:foregroundMark x1="78594" y1="43099" x2="90313" y2="79577"/>
                          <a14:foregroundMark x1="90313" y1="79577" x2="90117" y2="79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12" y="4029700"/>
              <a:ext cx="1279303" cy="709614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B886CD61-E88E-4AE0-9EB0-55527825F33F}"/>
              </a:ext>
            </a:extLst>
          </p:cNvPr>
          <p:cNvGrpSpPr/>
          <p:nvPr/>
        </p:nvGrpSpPr>
        <p:grpSpPr>
          <a:xfrm>
            <a:off x="3197442" y="1392076"/>
            <a:ext cx="5948039" cy="4968085"/>
            <a:chOff x="3169328" y="976965"/>
            <a:chExt cx="5948039" cy="496808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A6D5C94-6BCA-4159-BF74-6A5F46544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110" y="1156730"/>
              <a:ext cx="2217199" cy="110860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E754C6A-866B-4148-8DAF-6109E6E6884F}"/>
                </a:ext>
              </a:extLst>
            </p:cNvPr>
            <p:cNvSpPr txBox="1"/>
            <p:nvPr/>
          </p:nvSpPr>
          <p:spPr>
            <a:xfrm>
              <a:off x="7155007" y="3477757"/>
              <a:ext cx="189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b="1" dirty="0" err="1"/>
                <a:t>JdbcTemplate</a:t>
              </a:r>
              <a:endParaRPr lang="zh-TW" altLang="en-US" b="1" dirty="0"/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B486E779-F970-4077-863F-0CEC0EB7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5600" y1="39256" x2="45600" y2="39256"/>
                          <a14:foregroundMark x1="48600" y1="40083" x2="48600" y2="40083"/>
                          <a14:foregroundMark x1="59400" y1="32231" x2="59400" y2="32231"/>
                          <a14:foregroundMark x1="66800" y1="29339" x2="66800" y2="29339"/>
                          <a14:foregroundMark x1="66200" y1="20661" x2="66200" y2="20661"/>
                          <a14:foregroundMark x1="70000" y1="32231" x2="70000" y2="32231"/>
                          <a14:foregroundMark x1="79400" y1="33884" x2="79400" y2="33884"/>
                          <a14:foregroundMark x1="72000" y1="61570" x2="72000" y2="61570"/>
                          <a14:foregroundMark x1="67200" y1="64463" x2="67200" y2="64463"/>
                          <a14:foregroundMark x1="58400" y1="65702" x2="58400" y2="65702"/>
                          <a14:foregroundMark x1="33000" y1="41322" x2="33000" y2="41322"/>
                          <a14:foregroundMark x1="31200" y1="27273" x2="31200" y2="27273"/>
                          <a14:foregroundMark x1="27800" y1="46694" x2="27800" y2="46694"/>
                          <a14:foregroundMark x1="28400" y1="45041" x2="28400" y2="45041"/>
                          <a14:foregroundMark x1="29000" y1="43388" x2="29000" y2="43388"/>
                          <a14:foregroundMark x1="30200" y1="39256" x2="30200" y2="39256"/>
                          <a14:foregroundMark x1="32000" y1="35537" x2="32000" y2="35537"/>
                          <a14:foregroundMark x1="32000" y1="39256" x2="32000" y2="39256"/>
                          <a14:foregroundMark x1="32400" y1="40496" x2="32800" y2="42562"/>
                          <a14:foregroundMark x1="32800" y1="43388" x2="32800" y2="43388"/>
                          <a14:foregroundMark x1="32800" y1="45868" x2="32800" y2="45868"/>
                          <a14:foregroundMark x1="32600" y1="47521" x2="32600" y2="47521"/>
                          <a14:foregroundMark x1="32600" y1="47521" x2="32600" y2="47521"/>
                          <a14:foregroundMark x1="32600" y1="47521" x2="32400" y2="48347"/>
                          <a14:foregroundMark x1="32400" y1="48760" x2="32400" y2="49587"/>
                          <a14:foregroundMark x1="32000" y1="37603" x2="32000" y2="37603"/>
                          <a14:foregroundMark x1="31800" y1="36777" x2="31600" y2="35537"/>
                          <a14:foregroundMark x1="30800" y1="32645" x2="30800" y2="32645"/>
                          <a14:foregroundMark x1="32000" y1="31818" x2="32000" y2="31818"/>
                          <a14:foregroundMark x1="32400" y1="38430" x2="32400" y2="38430"/>
                          <a14:foregroundMark x1="32800" y1="40909" x2="32800" y2="40909"/>
                          <a14:foregroundMark x1="32800" y1="41736" x2="32800" y2="41736"/>
                          <a14:foregroundMark x1="33000" y1="42149" x2="33000" y2="421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055" y="976965"/>
              <a:ext cx="3087951" cy="1494568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3B2E09D-263A-45C4-BC0E-EC968758FC24}"/>
                </a:ext>
              </a:extLst>
            </p:cNvPr>
            <p:cNvSpPr txBox="1"/>
            <p:nvPr/>
          </p:nvSpPr>
          <p:spPr>
            <a:xfrm>
              <a:off x="3613213" y="2464450"/>
              <a:ext cx="1310361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Controller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340688-A5FF-409F-80EC-3A28C3AF08F0}"/>
                </a:ext>
              </a:extLst>
            </p:cNvPr>
            <p:cNvSpPr txBox="1"/>
            <p:nvPr/>
          </p:nvSpPr>
          <p:spPr>
            <a:xfrm>
              <a:off x="7554408" y="2466263"/>
              <a:ext cx="1200856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DAO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44C4776-B1A0-4810-8802-F399B444E575}"/>
                </a:ext>
              </a:extLst>
            </p:cNvPr>
            <p:cNvSpPr txBox="1"/>
            <p:nvPr/>
          </p:nvSpPr>
          <p:spPr>
            <a:xfrm>
              <a:off x="5627017" y="2464450"/>
              <a:ext cx="1200856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Service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3955086-F807-4D3C-B69B-34B8341AA9B4}"/>
                </a:ext>
              </a:extLst>
            </p:cNvPr>
            <p:cNvSpPr txBox="1"/>
            <p:nvPr/>
          </p:nvSpPr>
          <p:spPr>
            <a:xfrm>
              <a:off x="4555098" y="3873641"/>
              <a:ext cx="1200856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/>
                <a:t>AOP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20C482-EDD1-43D9-918F-812E6B53813B}"/>
                </a:ext>
              </a:extLst>
            </p:cNvPr>
            <p:cNvSpPr txBox="1"/>
            <p:nvPr/>
          </p:nvSpPr>
          <p:spPr>
            <a:xfrm>
              <a:off x="3920069" y="4867571"/>
              <a:ext cx="24069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Logging Aspect</a:t>
              </a:r>
            </a:p>
            <a:p>
              <a:pPr algn="ctr"/>
              <a:r>
                <a:rPr lang="en-US" altLang="zh-TW" b="1" dirty="0"/>
                <a:t>Login Interceptor</a:t>
              </a:r>
            </a:p>
            <a:p>
              <a:pPr algn="ctr"/>
              <a:r>
                <a:rPr lang="en-US" altLang="zh-TW" b="1" dirty="0"/>
                <a:t>Exception handler</a:t>
              </a:r>
              <a:endParaRPr lang="zh-TW" altLang="en-US" b="1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5BF7FBA-99D5-47EC-8ECB-F9F8751BB70D}"/>
                </a:ext>
              </a:extLst>
            </p:cNvPr>
            <p:cNvSpPr/>
            <p:nvPr/>
          </p:nvSpPr>
          <p:spPr>
            <a:xfrm>
              <a:off x="3169328" y="1047566"/>
              <a:ext cx="5948039" cy="4897484"/>
            </a:xfrm>
            <a:prstGeom prst="rect">
              <a:avLst/>
            </a:prstGeom>
            <a:noFill/>
            <a:ln w="28575">
              <a:solidFill>
                <a:srgbClr val="4F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9C0FEB4-AA5D-4086-81E4-FB2197E293D8}"/>
              </a:ext>
            </a:extLst>
          </p:cNvPr>
          <p:cNvGrpSpPr/>
          <p:nvPr/>
        </p:nvGrpSpPr>
        <p:grpSpPr>
          <a:xfrm>
            <a:off x="480506" y="2658424"/>
            <a:ext cx="1973163" cy="1315357"/>
            <a:chOff x="845402" y="1963314"/>
            <a:chExt cx="1973163" cy="1315357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E5802AF-F1CE-498F-998E-4B784BEA3784}"/>
                </a:ext>
              </a:extLst>
            </p:cNvPr>
            <p:cNvSpPr txBox="1"/>
            <p:nvPr/>
          </p:nvSpPr>
          <p:spPr>
            <a:xfrm>
              <a:off x="1259031" y="1963314"/>
              <a:ext cx="1200856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View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BF9599E-ADC7-4BE2-B49B-87DB68B96BE7}"/>
                </a:ext>
              </a:extLst>
            </p:cNvPr>
            <p:cNvSpPr txBox="1"/>
            <p:nvPr/>
          </p:nvSpPr>
          <p:spPr>
            <a:xfrm>
              <a:off x="845402" y="2909339"/>
              <a:ext cx="1973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JSP</a:t>
              </a:r>
              <a:endParaRPr lang="zh-TW" altLang="en-US" b="1" dirty="0"/>
            </a:p>
          </p:txBody>
        </p:sp>
      </p:grpSp>
      <p:sp>
        <p:nvSpPr>
          <p:cNvPr id="38" name="箭號: 左-右雙向 37">
            <a:extLst>
              <a:ext uri="{FF2B5EF4-FFF2-40B4-BE49-F238E27FC236}">
                <a16:creationId xmlns:a16="http://schemas.microsoft.com/office/drawing/2014/main" id="{DEAB4D37-21D9-4030-8745-C4892325FE77}"/>
              </a:ext>
            </a:extLst>
          </p:cNvPr>
          <p:cNvSpPr/>
          <p:nvPr/>
        </p:nvSpPr>
        <p:spPr>
          <a:xfrm>
            <a:off x="8909485" y="3728996"/>
            <a:ext cx="1200856" cy="369332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左-右雙向 38">
            <a:extLst>
              <a:ext uri="{FF2B5EF4-FFF2-40B4-BE49-F238E27FC236}">
                <a16:creationId xmlns:a16="http://schemas.microsoft.com/office/drawing/2014/main" id="{735A024C-ED4E-460B-A06E-67B11D4F2B21}"/>
              </a:ext>
            </a:extLst>
          </p:cNvPr>
          <p:cNvSpPr/>
          <p:nvPr/>
        </p:nvSpPr>
        <p:spPr>
          <a:xfrm>
            <a:off x="2326633" y="3095278"/>
            <a:ext cx="1200856" cy="369332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左-右雙向 40">
            <a:extLst>
              <a:ext uri="{FF2B5EF4-FFF2-40B4-BE49-F238E27FC236}">
                <a16:creationId xmlns:a16="http://schemas.microsoft.com/office/drawing/2014/main" id="{9EFBE895-511A-4CEA-807A-13512597384B}"/>
              </a:ext>
            </a:extLst>
          </p:cNvPr>
          <p:cNvSpPr/>
          <p:nvPr/>
        </p:nvSpPr>
        <p:spPr>
          <a:xfrm>
            <a:off x="4992329" y="3151525"/>
            <a:ext cx="542766" cy="28519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左-右雙向 41">
            <a:extLst>
              <a:ext uri="{FF2B5EF4-FFF2-40B4-BE49-F238E27FC236}">
                <a16:creationId xmlns:a16="http://schemas.microsoft.com/office/drawing/2014/main" id="{0036A6BE-059A-4150-A245-653FCEFF800F}"/>
              </a:ext>
            </a:extLst>
          </p:cNvPr>
          <p:cNvSpPr/>
          <p:nvPr/>
        </p:nvSpPr>
        <p:spPr>
          <a:xfrm>
            <a:off x="6912359" y="3198631"/>
            <a:ext cx="542766" cy="28519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4CEF858C-B2CC-434F-957B-D2884DBA27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48" name="投影片編號版面配置區 47">
            <a:extLst>
              <a:ext uri="{FF2B5EF4-FFF2-40B4-BE49-F238E27FC236}">
                <a16:creationId xmlns:a16="http://schemas.microsoft.com/office/drawing/2014/main" id="{8F6474EA-2DAD-487C-9A1A-C1CE07F2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5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3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887371C-180F-442D-89C8-F0145D0F2AAA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566EB5-CADC-496C-B921-DB19D0D0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3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</a:t>
            </a:r>
            <a:r>
              <a:rPr lang="en-US" altLang="zh-TW" sz="4000" dirty="0"/>
              <a:t>ER</a:t>
            </a:r>
            <a:r>
              <a:rPr lang="zh-TW" altLang="en-US" sz="4000" dirty="0"/>
              <a:t> </a:t>
            </a:r>
            <a:r>
              <a:rPr lang="en-US" altLang="zh-TW" sz="4000" dirty="0"/>
              <a:t>Model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32343B-E349-4026-B2E6-5C0C6C3BD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t="39030" r="754" b="879"/>
          <a:stretch/>
        </p:blipFill>
        <p:spPr>
          <a:xfrm>
            <a:off x="5207049" y="1601910"/>
            <a:ext cx="6850931" cy="45770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BCED51-4BB5-4554-AC3C-5A03DFEB6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2" t="874" r="26435" b="63327"/>
          <a:stretch/>
        </p:blipFill>
        <p:spPr>
          <a:xfrm>
            <a:off x="383811" y="2112450"/>
            <a:ext cx="4663441" cy="35560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78EAF5-DCC0-4DD0-BAC1-E04128498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08EFC41-A2DD-469F-ACEC-0905FE3A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6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1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19A4-5B26-4985-8BD3-DEE38E89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62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網站地圖 </a:t>
            </a:r>
            <a:r>
              <a:rPr lang="en-US" altLang="zh-TW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Sitemap</a:t>
            </a:r>
            <a:endParaRPr lang="zh-TW" altLang="en-US" sz="4000" dirty="0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1135C4E8-0F41-486F-8F71-3DFF821832DC}"/>
              </a:ext>
            </a:extLst>
          </p:cNvPr>
          <p:cNvGrpSpPr/>
          <p:nvPr/>
        </p:nvGrpSpPr>
        <p:grpSpPr>
          <a:xfrm>
            <a:off x="1215934" y="1207291"/>
            <a:ext cx="9760132" cy="5278120"/>
            <a:chOff x="1913708" y="962418"/>
            <a:chExt cx="9760132" cy="5278120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EB8F60D-6C7F-4A12-9CC5-42528084ED2A}"/>
                </a:ext>
              </a:extLst>
            </p:cNvPr>
            <p:cNvGrpSpPr/>
            <p:nvPr/>
          </p:nvGrpSpPr>
          <p:grpSpPr>
            <a:xfrm>
              <a:off x="1913708" y="4344908"/>
              <a:ext cx="2062480" cy="1895630"/>
              <a:chOff x="3017520" y="4352770"/>
              <a:chExt cx="1290320" cy="1814350"/>
            </a:xfrm>
          </p:grpSpPr>
          <p:sp>
            <p:nvSpPr>
              <p:cNvPr id="12" name="流程圖: 替代程序 11">
                <a:extLst>
                  <a:ext uri="{FF2B5EF4-FFF2-40B4-BE49-F238E27FC236}">
                    <a16:creationId xmlns:a16="http://schemas.microsoft.com/office/drawing/2014/main" id="{DD561A00-64BB-4B0C-9C06-88273A9C81B5}"/>
                  </a:ext>
                </a:extLst>
              </p:cNvPr>
              <p:cNvSpPr/>
              <p:nvPr/>
            </p:nvSpPr>
            <p:spPr>
              <a:xfrm>
                <a:off x="3017520" y="4352771"/>
                <a:ext cx="1288249" cy="18143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商品新增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商品管理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639DB38-27C4-4EC2-A3F5-AE5B677EA5A7}"/>
                  </a:ext>
                </a:extLst>
              </p:cNvPr>
              <p:cNvSpPr txBox="1"/>
              <p:nvPr/>
            </p:nvSpPr>
            <p:spPr>
              <a:xfrm>
                <a:off x="3019591" y="4352770"/>
                <a:ext cx="1288249" cy="391102"/>
              </a:xfrm>
              <a:prstGeom prst="flowChartAlternateProcess">
                <a:avLst/>
              </a:prstGeom>
              <a:solidFill>
                <a:srgbClr val="4F9D9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</a:t>
                </a:r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7DF0AEA-7D4C-43F1-9B0E-77E2A2B1EA2E}"/>
                </a:ext>
              </a:extLst>
            </p:cNvPr>
            <p:cNvGrpSpPr/>
            <p:nvPr/>
          </p:nvGrpSpPr>
          <p:grpSpPr>
            <a:xfrm>
              <a:off x="4999153" y="4338562"/>
              <a:ext cx="3088640" cy="1895630"/>
              <a:chOff x="3017520" y="4352770"/>
              <a:chExt cx="1290320" cy="1814350"/>
            </a:xfrm>
          </p:grpSpPr>
          <p:sp>
            <p:nvSpPr>
              <p:cNvPr id="15" name="流程圖: 替代程序 14">
                <a:extLst>
                  <a:ext uri="{FF2B5EF4-FFF2-40B4-BE49-F238E27FC236}">
                    <a16:creationId xmlns:a16="http://schemas.microsoft.com/office/drawing/2014/main" id="{58F20116-6FBC-44A3-978E-3FEE489525E7}"/>
                  </a:ext>
                </a:extLst>
              </p:cNvPr>
              <p:cNvSpPr/>
              <p:nvPr/>
            </p:nvSpPr>
            <p:spPr>
              <a:xfrm>
                <a:off x="3017520" y="4352771"/>
                <a:ext cx="1288249" cy="18143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Momo</a:t>
                </a:r>
              </a:p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PChome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蝦皮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D070B45-2D60-419E-8052-A3B250FB9C55}"/>
                  </a:ext>
                </a:extLst>
              </p:cNvPr>
              <p:cNvSpPr txBox="1"/>
              <p:nvPr/>
            </p:nvSpPr>
            <p:spPr>
              <a:xfrm>
                <a:off x="3019591" y="4352770"/>
                <a:ext cx="1288249" cy="391102"/>
              </a:xfrm>
              <a:prstGeom prst="flowChartAlternateProcess">
                <a:avLst/>
              </a:prstGeom>
              <a:solidFill>
                <a:srgbClr val="4F9D9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平台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3D8815A7-8163-4E57-93BE-B856898D1649}"/>
                </a:ext>
              </a:extLst>
            </p:cNvPr>
            <p:cNvGrpSpPr/>
            <p:nvPr/>
          </p:nvGrpSpPr>
          <p:grpSpPr>
            <a:xfrm>
              <a:off x="8673790" y="4338562"/>
              <a:ext cx="3000050" cy="1895630"/>
              <a:chOff x="3017520" y="4352770"/>
              <a:chExt cx="1290320" cy="1814350"/>
            </a:xfrm>
          </p:grpSpPr>
          <p:sp>
            <p:nvSpPr>
              <p:cNvPr id="22" name="流程圖: 替代程序 21">
                <a:extLst>
                  <a:ext uri="{FF2B5EF4-FFF2-40B4-BE49-F238E27FC236}">
                    <a16:creationId xmlns:a16="http://schemas.microsoft.com/office/drawing/2014/main" id="{D5311C83-09ED-4570-92E1-8E82CD29CB1C}"/>
                  </a:ext>
                </a:extLst>
              </p:cNvPr>
              <p:cNvSpPr/>
              <p:nvPr/>
            </p:nvSpPr>
            <p:spPr>
              <a:xfrm>
                <a:off x="3017520" y="4352771"/>
                <a:ext cx="1288249" cy="18143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新增員工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員工設定</a:t>
                </a: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2608C67-A52E-4447-A4B6-14F3C81AD42E}"/>
                  </a:ext>
                </a:extLst>
              </p:cNvPr>
              <p:cNvSpPr txBox="1"/>
              <p:nvPr/>
            </p:nvSpPr>
            <p:spPr>
              <a:xfrm>
                <a:off x="3019591" y="4352770"/>
                <a:ext cx="1288249" cy="391102"/>
              </a:xfrm>
              <a:prstGeom prst="flowChartAlternateProcess">
                <a:avLst/>
              </a:prstGeom>
              <a:solidFill>
                <a:srgbClr val="4F9D9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權限設定</a:t>
                </a: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BA48ACF4-6390-4B40-9A1C-AA66BCD24EB8}"/>
                </a:ext>
              </a:extLst>
            </p:cNvPr>
            <p:cNvGrpSpPr/>
            <p:nvPr/>
          </p:nvGrpSpPr>
          <p:grpSpPr>
            <a:xfrm>
              <a:off x="2943293" y="2967275"/>
              <a:ext cx="7228114" cy="562056"/>
              <a:chOff x="2943293" y="2967275"/>
              <a:chExt cx="7228114" cy="562056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9BF99517-CD7E-40D4-942B-2B145AACB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293" y="3516627"/>
                <a:ext cx="7228114" cy="12704"/>
              </a:xfrm>
              <a:prstGeom prst="line">
                <a:avLst/>
              </a:prstGeom>
              <a:ln w="28575">
                <a:solidFill>
                  <a:srgbClr val="4F9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458072DB-A507-4654-AE6F-E32956160E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5536" y="2967275"/>
                <a:ext cx="1814" cy="551896"/>
              </a:xfrm>
              <a:prstGeom prst="line">
                <a:avLst/>
              </a:prstGeom>
              <a:ln w="28575">
                <a:solidFill>
                  <a:srgbClr val="4F9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4E2BF8-A087-45AB-AB58-1A05ECC221CE}"/>
                </a:ext>
              </a:extLst>
            </p:cNvPr>
            <p:cNvCxnSpPr>
              <a:cxnSpLocks/>
            </p:cNvCxnSpPr>
            <p:nvPr/>
          </p:nvCxnSpPr>
          <p:spPr>
            <a:xfrm>
              <a:off x="6557350" y="3525520"/>
              <a:ext cx="0" cy="813041"/>
            </a:xfrm>
            <a:prstGeom prst="line">
              <a:avLst/>
            </a:prstGeom>
            <a:ln w="28575">
              <a:solidFill>
                <a:srgbClr val="4F9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FDEAEE6-02F8-49E1-A8F2-4B095DD52C23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407" y="3525520"/>
              <a:ext cx="0" cy="813041"/>
            </a:xfrm>
            <a:prstGeom prst="line">
              <a:avLst/>
            </a:prstGeom>
            <a:ln w="28575">
              <a:solidFill>
                <a:srgbClr val="4F9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3A0CAB25-B813-4041-BA82-E9FF0F740A5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93" y="3525519"/>
              <a:ext cx="0" cy="813041"/>
            </a:xfrm>
            <a:prstGeom prst="line">
              <a:avLst/>
            </a:prstGeom>
            <a:ln w="28575">
              <a:solidFill>
                <a:srgbClr val="4F9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F2A7AFE-BE1D-48A2-B592-63F279659092}"/>
                </a:ext>
              </a:extLst>
            </p:cNvPr>
            <p:cNvGrpSpPr/>
            <p:nvPr/>
          </p:nvGrpSpPr>
          <p:grpSpPr>
            <a:xfrm>
              <a:off x="5524296" y="962418"/>
              <a:ext cx="2062480" cy="2106330"/>
              <a:chOff x="5524296" y="962418"/>
              <a:chExt cx="2062480" cy="2106330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C61B274D-D7B9-452D-84C2-E96459DAA29B}"/>
                  </a:ext>
                </a:extLst>
              </p:cNvPr>
              <p:cNvGrpSpPr/>
              <p:nvPr/>
            </p:nvGrpSpPr>
            <p:grpSpPr>
              <a:xfrm>
                <a:off x="6111653" y="962418"/>
                <a:ext cx="887767" cy="945994"/>
                <a:chOff x="6111653" y="1612658"/>
                <a:chExt cx="887767" cy="945994"/>
              </a:xfrm>
            </p:grpSpPr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D1E78E75-B4FC-4D54-A684-5930CDC3264F}"/>
                    </a:ext>
                  </a:extLst>
                </p:cNvPr>
                <p:cNvSpPr txBox="1"/>
                <p:nvPr/>
              </p:nvSpPr>
              <p:spPr>
                <a:xfrm>
                  <a:off x="6111653" y="1612658"/>
                  <a:ext cx="887767" cy="408623"/>
                </a:xfrm>
                <a:prstGeom prst="flowChartAlternateProcess">
                  <a:avLst/>
                </a:prstGeom>
                <a:solidFill>
                  <a:srgbClr val="4F9D9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登入</a:t>
                  </a:r>
                </a:p>
              </p:txBody>
            </p:sp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C8E466D0-062C-4405-AFD6-60F37252865B}"/>
                    </a:ext>
                  </a:extLst>
                </p:cNvPr>
                <p:cNvCxnSpPr>
                  <a:cxnSpLocks/>
                  <a:stCxn id="7" idx="2"/>
                </p:cNvCxnSpPr>
                <p:nvPr/>
              </p:nvCxnSpPr>
              <p:spPr>
                <a:xfrm>
                  <a:off x="6555537" y="2021281"/>
                  <a:ext cx="1813" cy="537371"/>
                </a:xfrm>
                <a:prstGeom prst="line">
                  <a:avLst/>
                </a:prstGeom>
                <a:ln w="28575">
                  <a:solidFill>
                    <a:srgbClr val="4F9D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63790735-D0F7-4CCC-9151-5758137C7106}"/>
                  </a:ext>
                </a:extLst>
              </p:cNvPr>
              <p:cNvGrpSpPr/>
              <p:nvPr/>
            </p:nvGrpSpPr>
            <p:grpSpPr>
              <a:xfrm>
                <a:off x="5524296" y="1908412"/>
                <a:ext cx="2062480" cy="1160336"/>
                <a:chOff x="8903788" y="1143440"/>
                <a:chExt cx="2062480" cy="1160336"/>
              </a:xfrm>
            </p:grpSpPr>
            <p:sp>
              <p:nvSpPr>
                <p:cNvPr id="57" name="流程圖: 替代程序 56">
                  <a:extLst>
                    <a:ext uri="{FF2B5EF4-FFF2-40B4-BE49-F238E27FC236}">
                      <a16:creationId xmlns:a16="http://schemas.microsoft.com/office/drawing/2014/main" id="{F10826BC-89D9-4151-B3E4-9E7F7BF4056C}"/>
                    </a:ext>
                  </a:extLst>
                </p:cNvPr>
                <p:cNvSpPr/>
                <p:nvPr/>
              </p:nvSpPr>
              <p:spPr>
                <a:xfrm>
                  <a:off x="8903788" y="1143441"/>
                  <a:ext cx="2059170" cy="1160335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en-US" altLang="zh-TW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MyAnalyze</a:t>
                  </a:r>
                  <a:endPara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03CABEDC-53F4-462E-A340-3AC75F113229}"/>
                    </a:ext>
                  </a:extLst>
                </p:cNvPr>
                <p:cNvSpPr txBox="1"/>
                <p:nvPr/>
              </p:nvSpPr>
              <p:spPr>
                <a:xfrm>
                  <a:off x="8907098" y="1143440"/>
                  <a:ext cx="2059170" cy="412189"/>
                </a:xfrm>
                <a:prstGeom prst="flowChartAlternateProcess">
                  <a:avLst/>
                </a:prstGeom>
                <a:solidFill>
                  <a:srgbClr val="4F9D9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首頁</a:t>
                  </a:r>
                </a:p>
              </p:txBody>
            </p:sp>
          </p:grpSp>
        </p:grpSp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CFF5F40-130D-4031-AA7D-A3056FDBCC01}"/>
              </a:ext>
            </a:extLst>
          </p:cNvPr>
          <p:cNvSpPr txBox="1"/>
          <p:nvPr/>
        </p:nvSpPr>
        <p:spPr>
          <a:xfrm>
            <a:off x="1074795" y="3945994"/>
            <a:ext cx="13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2 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管理人員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1ED2ADF-C6AD-4453-BCC8-F9795150BFBA}"/>
              </a:ext>
            </a:extLst>
          </p:cNvPr>
          <p:cNvSpPr txBox="1"/>
          <p:nvPr/>
        </p:nvSpPr>
        <p:spPr>
          <a:xfrm>
            <a:off x="5233825" y="3577356"/>
            <a:ext cx="1243489" cy="408623"/>
          </a:xfrm>
          <a:prstGeom prst="flowChartAlternateProcess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權限識別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D6F01AC-DF2E-400D-8EC3-4D1423E948C0}"/>
              </a:ext>
            </a:extLst>
          </p:cNvPr>
          <p:cNvSpPr txBox="1"/>
          <p:nvPr/>
        </p:nvSpPr>
        <p:spPr>
          <a:xfrm>
            <a:off x="3990900" y="3926548"/>
            <a:ext cx="13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1 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分析人員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A90A6D8-E456-46D0-AA09-4FBB98462759}"/>
              </a:ext>
            </a:extLst>
          </p:cNvPr>
          <p:cNvSpPr txBox="1"/>
          <p:nvPr/>
        </p:nvSpPr>
        <p:spPr>
          <a:xfrm>
            <a:off x="9779298" y="3928130"/>
            <a:ext cx="13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3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D3E1FFB-96CE-4821-AF7C-E530224F47AD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9487C540-DCB8-4298-915F-087734DC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69" name="投影片編號版面配置區 68">
            <a:extLst>
              <a:ext uri="{FF2B5EF4-FFF2-40B4-BE49-F238E27FC236}">
                <a16:creationId xmlns:a16="http://schemas.microsoft.com/office/drawing/2014/main" id="{28FEC273-F9A3-40BC-841B-153CE33D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7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2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CC4EB-D7D6-4EE4-A5EC-8F507239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2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E398403-28C8-44B5-A269-46AE76EB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911" y="1406603"/>
            <a:ext cx="5052409" cy="4720272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F49DDB8-E990-46B2-BFA8-A498B7E56C7D}"/>
              </a:ext>
            </a:extLst>
          </p:cNvPr>
          <p:cNvSpPr txBox="1"/>
          <p:nvPr/>
        </p:nvSpPr>
        <p:spPr>
          <a:xfrm>
            <a:off x="5588448" y="5164154"/>
            <a:ext cx="2730125" cy="1123712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2400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altLang="zh-TW" sz="2000" b="1" i="0" dirty="0">
                <a:solidFill>
                  <a:srgbClr val="1F1F1F"/>
                </a:solidFill>
                <a:effectLst/>
                <a:latin typeface="Google Sans"/>
              </a:rPr>
              <a:t>Captcha</a:t>
            </a:r>
            <a:r>
              <a:rPr lang="zh-TW" altLang="en-US" sz="2000" b="1" i="0" dirty="0">
                <a:solidFill>
                  <a:srgbClr val="1F1F1F"/>
                </a:solidFill>
                <a:effectLst/>
                <a:latin typeface="Google Sans"/>
              </a:rPr>
              <a:t>驗證</a:t>
            </a:r>
            <a:endParaRPr lang="en-US" altLang="zh-TW" sz="2000" b="1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zh-TW" altLang="en-US" b="0" i="0" dirty="0">
                <a:solidFill>
                  <a:srgbClr val="1F1F1F"/>
                </a:solidFill>
                <a:effectLst/>
                <a:latin typeface="Google Sans"/>
              </a:rPr>
              <a:t>隨機的驗證碼生成，增加員工登入的安全性</a:t>
            </a:r>
            <a:endParaRPr lang="en-US" altLang="zh-TW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0A457F-F778-457B-AC4F-1B9135E4F07A}"/>
              </a:ext>
            </a:extLst>
          </p:cNvPr>
          <p:cNvSpPr txBox="1"/>
          <p:nvPr/>
        </p:nvSpPr>
        <p:spPr>
          <a:xfrm>
            <a:off x="6390788" y="2407444"/>
            <a:ext cx="3749040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運用</a:t>
            </a:r>
            <a:r>
              <a:rPr lang="en-US" altLang="zh-TW" dirty="0"/>
              <a:t>Bootstrap</a:t>
            </a:r>
            <a:r>
              <a:rPr lang="zh-TW" altLang="en-US" dirty="0"/>
              <a:t> 的</a:t>
            </a:r>
            <a:r>
              <a:rPr lang="en-US" altLang="zh-TW" dirty="0"/>
              <a:t>validation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以及</a:t>
            </a:r>
            <a:r>
              <a:rPr lang="en-US" altLang="zh-TW" dirty="0"/>
              <a:t>session</a:t>
            </a:r>
            <a:r>
              <a:rPr lang="zh-TW" altLang="en-US" dirty="0"/>
              <a:t>失效管理，確保員工帳號、密碼輸入正確才能登入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8B703D-24CB-4545-9DF7-AFBE7907495E}"/>
              </a:ext>
            </a:extLst>
          </p:cNvPr>
          <p:cNvSpPr/>
          <p:nvPr/>
        </p:nvSpPr>
        <p:spPr>
          <a:xfrm>
            <a:off x="5359771" y="4705165"/>
            <a:ext cx="3145037" cy="1775534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C5D3B3-13DC-4F15-8F34-AB6157588267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28C945B-C1A3-44BA-B682-6154397E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6639C3D2-7339-48BF-8C3E-1FB8CA0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8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5ACEA-2809-4E8B-8614-8C3578C1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00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首頁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3F343170-77D2-48C1-9618-190A7FF5C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92" y="2153342"/>
            <a:ext cx="6215360" cy="323493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8D49435-0249-4D8C-AE10-E9B3C33417B9}"/>
              </a:ext>
            </a:extLst>
          </p:cNvPr>
          <p:cNvSpPr/>
          <p:nvPr/>
        </p:nvSpPr>
        <p:spPr>
          <a:xfrm>
            <a:off x="1621514" y="2166536"/>
            <a:ext cx="461286" cy="190951"/>
          </a:xfrm>
          <a:prstGeom prst="rect">
            <a:avLst/>
          </a:prstGeom>
          <a:solidFill>
            <a:srgbClr val="639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DEF52C9-2946-4365-A0F0-C14C3EAE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76" y="1099600"/>
            <a:ext cx="5196824" cy="263955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4FA7AA3-447A-4A6B-9D45-37664034E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02" y="4128125"/>
            <a:ext cx="5516406" cy="241095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B2C7BB2-D2B8-45DF-85D6-B814356E7427}"/>
              </a:ext>
            </a:extLst>
          </p:cNvPr>
          <p:cNvSpPr/>
          <p:nvPr/>
        </p:nvSpPr>
        <p:spPr>
          <a:xfrm>
            <a:off x="751503" y="2080018"/>
            <a:ext cx="1012054" cy="36398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9978A06-DB2A-4180-A3B9-6345F5CCE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79" y="1571992"/>
            <a:ext cx="2317869" cy="50802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A66B3F5-F932-4655-849D-4C0C9A22E729}"/>
              </a:ext>
            </a:extLst>
          </p:cNvPr>
          <p:cNvSpPr/>
          <p:nvPr/>
        </p:nvSpPr>
        <p:spPr>
          <a:xfrm>
            <a:off x="1418807" y="1575470"/>
            <a:ext cx="1315515" cy="36398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E897CFD-79E8-4585-BEC7-B72458048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707" y="1571992"/>
            <a:ext cx="2641736" cy="4445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E93B70C-3909-435D-80D6-1B4651E0B5E8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65482A7-FF43-453F-950A-E22447926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FED6631-E244-4B2E-9CA2-BFA4F0E091EA}"/>
              </a:ext>
            </a:extLst>
          </p:cNvPr>
          <p:cNvSpPr/>
          <p:nvPr/>
        </p:nvSpPr>
        <p:spPr>
          <a:xfrm>
            <a:off x="3726060" y="1583514"/>
            <a:ext cx="1795383" cy="36398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E8D25DB-B811-4F30-AFC6-E47AE095E5EC}"/>
              </a:ext>
            </a:extLst>
          </p:cNvPr>
          <p:cNvSpPr txBox="1"/>
          <p:nvPr/>
        </p:nvSpPr>
        <p:spPr>
          <a:xfrm>
            <a:off x="1257530" y="1053877"/>
            <a:ext cx="3527534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/>
              <a:t>Level</a:t>
            </a:r>
            <a:r>
              <a:rPr lang="zh-TW" altLang="en-US" dirty="0"/>
              <a:t>不同，可看到的畫面不同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647D8EC-C308-4DA6-B7E1-25B2F70E96E4}"/>
              </a:ext>
            </a:extLst>
          </p:cNvPr>
          <p:cNvSpPr txBox="1"/>
          <p:nvPr/>
        </p:nvSpPr>
        <p:spPr>
          <a:xfrm>
            <a:off x="2076564" y="5623633"/>
            <a:ext cx="3527534" cy="71508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運用</a:t>
            </a:r>
            <a:r>
              <a:rPr lang="en-US" altLang="zh-TW" dirty="0"/>
              <a:t>chart.js</a:t>
            </a:r>
            <a:r>
              <a:rPr lang="zh-TW" altLang="en-US" dirty="0"/>
              <a:t>將數據視覺化，</a:t>
            </a:r>
            <a:endParaRPr lang="en-US" altLang="zh-TW" dirty="0"/>
          </a:p>
          <a:p>
            <a:r>
              <a:rPr lang="zh-TW" altLang="en-US" dirty="0"/>
              <a:t>使用者可清楚掌握公司營運狀況</a:t>
            </a:r>
          </a:p>
        </p:txBody>
      </p:sp>
      <p:sp>
        <p:nvSpPr>
          <p:cNvPr id="33" name="投影片編號版面配置區 32">
            <a:extLst>
              <a:ext uri="{FF2B5EF4-FFF2-40B4-BE49-F238E27FC236}">
                <a16:creationId xmlns:a16="http://schemas.microsoft.com/office/drawing/2014/main" id="{0D6B5C13-230A-4308-8DE1-9FCB55FE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9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7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433</Words>
  <Application>Microsoft Office PowerPoint</Application>
  <PresentationFormat>寬螢幕</PresentationFormat>
  <Paragraphs>115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Google Sans</vt:lpstr>
      <vt:lpstr>Söhne</vt:lpstr>
      <vt:lpstr>微軟正黑體</vt:lpstr>
      <vt:lpstr>Arial</vt:lpstr>
      <vt:lpstr>Calibri</vt:lpstr>
      <vt:lpstr>Wingdings</vt:lpstr>
      <vt:lpstr>Office 佈景主題</vt:lpstr>
      <vt:lpstr>MyAnalyze </vt:lpstr>
      <vt:lpstr>目錄</vt:lpstr>
      <vt:lpstr>動機與目的</vt:lpstr>
      <vt:lpstr>系統架構</vt:lpstr>
      <vt:lpstr>系統架構</vt:lpstr>
      <vt:lpstr>資料庫 ER Model</vt:lpstr>
      <vt:lpstr>網站地圖 Sitemap</vt:lpstr>
      <vt:lpstr>登入</vt:lpstr>
      <vt:lpstr>首頁</vt:lpstr>
      <vt:lpstr>系統操作與流程 分析人員操作畫面 </vt:lpstr>
      <vt:lpstr>匯入資料</vt:lpstr>
      <vt:lpstr>篩選表格&amp;關鍵字搜尋</vt:lpstr>
      <vt:lpstr>切換商品or品牌模式</vt:lpstr>
      <vt:lpstr>匯出報表</vt:lpstr>
      <vt:lpstr>系統操作與流程 商品管理人員操作畫面 </vt:lpstr>
      <vt:lpstr>單筆or批次新增商品</vt:lpstr>
      <vt:lpstr>商品管理</vt:lpstr>
      <vt:lpstr>修改商品資訊&amp;庫存管理</vt:lpstr>
      <vt:lpstr>系統操作與流程 主管操作畫面 </vt:lpstr>
      <vt:lpstr>新增員工&amp;員工權限設定</vt:lpstr>
      <vt:lpstr>Demo </vt:lpstr>
      <vt:lpstr>心得 </vt:lpstr>
      <vt:lpstr>謝謝大家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MyAnalyze 13_盧映婷 </dc:title>
  <dc:creator>TING LU</dc:creator>
  <cp:lastModifiedBy>TING LU</cp:lastModifiedBy>
  <cp:revision>56</cp:revision>
  <dcterms:created xsi:type="dcterms:W3CDTF">2024-01-25T08:03:28Z</dcterms:created>
  <dcterms:modified xsi:type="dcterms:W3CDTF">2024-01-25T16:48:38Z</dcterms:modified>
</cp:coreProperties>
</file>