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311" r:id="rId4"/>
    <p:sldId id="353" r:id="rId5"/>
    <p:sldId id="354" r:id="rId6"/>
    <p:sldId id="355" r:id="rId7"/>
    <p:sldId id="359" r:id="rId8"/>
    <p:sldId id="356" r:id="rId9"/>
    <p:sldId id="35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989"/>
    <a:srgbClr val="000000"/>
    <a:srgbClr val="2EB7B7"/>
    <a:srgbClr val="F2B800"/>
    <a:srgbClr val="71B2B9"/>
    <a:srgbClr val="71B3B9"/>
    <a:srgbClr val="1BB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2" y="66"/>
      </p:cViewPr>
      <p:guideLst>
        <p:guide orient="horz" pos="2125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32B6-D38A-4AC6-AF64-78218AF7B9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39371-7C95-4EB9-9E67-6921AB0E82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1979" b="15605"/>
          <a:stretch>
            <a:fillRect/>
          </a:stretch>
        </p:blipFill>
        <p:spPr>
          <a:xfrm>
            <a:off x="-16934" y="0"/>
            <a:ext cx="12225867" cy="6858000"/>
          </a:xfrm>
          <a:prstGeom prst="rect">
            <a:avLst/>
          </a:prstGeom>
        </p:spPr>
      </p:pic>
      <p:sp>
        <p:nvSpPr>
          <p:cNvPr id="80" name="等腰三角形 79"/>
          <p:cNvSpPr/>
          <p:nvPr/>
        </p:nvSpPr>
        <p:spPr>
          <a:xfrm rot="10800000">
            <a:off x="4078817" y="1"/>
            <a:ext cx="3898900" cy="733425"/>
          </a:xfrm>
          <a:prstGeom prst="triangle">
            <a:avLst/>
          </a:prstGeom>
          <a:solidFill>
            <a:srgbClr val="198898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81" name="等腰三角形 80"/>
          <p:cNvSpPr/>
          <p:nvPr/>
        </p:nvSpPr>
        <p:spPr>
          <a:xfrm>
            <a:off x="801860" y="4891712"/>
            <a:ext cx="10452813" cy="1966288"/>
          </a:xfrm>
          <a:prstGeom prst="triangle">
            <a:avLst/>
          </a:prstGeom>
          <a:solidFill>
            <a:srgbClr val="198898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1536574" y="1936491"/>
            <a:ext cx="9131427" cy="0"/>
          </a:xfrm>
          <a:prstGeom prst="line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3" name="直接连接符 82"/>
          <p:cNvCxnSpPr/>
          <p:nvPr/>
        </p:nvCxnSpPr>
        <p:spPr>
          <a:xfrm>
            <a:off x="1536574" y="3641486"/>
            <a:ext cx="9131427" cy="0"/>
          </a:xfrm>
          <a:prstGeom prst="line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84" name="文本框 83"/>
          <p:cNvSpPr txBox="1"/>
          <p:nvPr/>
        </p:nvSpPr>
        <p:spPr>
          <a:xfrm>
            <a:off x="3685559" y="5443635"/>
            <a:ext cx="46854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prstClr val="white">
                    <a:lumMod val="9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2017</a:t>
            </a:r>
            <a:endParaRPr lang="zh-CN" altLang="en-US" sz="9600" dirty="0">
              <a:solidFill>
                <a:prstClr val="white">
                  <a:lumMod val="95000"/>
                </a:prst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452245" y="1996440"/>
            <a:ext cx="9215755" cy="1584960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4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536574" y="3791368"/>
            <a:ext cx="9131427" cy="38455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800" b="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1979" b="15605"/>
          <a:stretch>
            <a:fillRect/>
          </a:stretch>
        </p:blipFill>
        <p:spPr>
          <a:xfrm>
            <a:off x="-16934" y="0"/>
            <a:ext cx="12225867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6934" y="1"/>
            <a:ext cx="12225867" cy="685799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1979" b="15605"/>
          <a:stretch>
            <a:fillRect/>
          </a:stretch>
        </p:blipFill>
        <p:spPr>
          <a:xfrm>
            <a:off x="-16934" y="0"/>
            <a:ext cx="12225867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6934" y="1"/>
            <a:ext cx="12225867" cy="685799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6" name="等腰三角形 15"/>
          <p:cNvSpPr/>
          <p:nvPr/>
        </p:nvSpPr>
        <p:spPr>
          <a:xfrm flipV="1">
            <a:off x="1244600" y="571"/>
            <a:ext cx="9448800" cy="497243"/>
          </a:xfrm>
          <a:prstGeom prst="triangle">
            <a:avLst/>
          </a:prstGeom>
          <a:solidFill>
            <a:srgbClr val="198898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03849" y="1200150"/>
            <a:ext cx="10869284" cy="5233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3848" y="394656"/>
            <a:ext cx="10869283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7" name="图片 6" descr="siki绿色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3535" y="276225"/>
            <a:ext cx="2219325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ebdings" panose="05030102010509060703" pitchFamily="18" charset="2"/>
        <a:buChar char=""/>
        <a:defRPr lang="zh-CN" altLang="en-US" sz="2400" b="1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9845" y="1617345"/>
            <a:ext cx="12251055" cy="2733040"/>
          </a:xfrm>
          <a:prstGeom prst="rect">
            <a:avLst/>
          </a:prstGeom>
          <a:solidFill>
            <a:srgbClr val="2EB7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xLua游戏中的热更新(基于Unity2017)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www.sikiedu.com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E:\网站 公司 推广 A计划 相关\图片\siki学院logo\siki绿色logo.pngsiki绿色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2495" y="256281"/>
            <a:ext cx="1968105" cy="54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学前必读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0">
                <a:effectLst/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effectLst/>
                <a:latin typeface="仿宋" panose="02010609060101010101" charset="-122"/>
                <a:ea typeface="仿宋" panose="02010609060101010101" charset="-122"/>
              </a:rPr>
              <a:t>、本课程讲解</a:t>
            </a:r>
            <a:r>
              <a:rPr lang="en-US" altLang="zh-CN" b="0">
                <a:effectLst/>
                <a:latin typeface="仿宋" panose="02010609060101010101" charset="-122"/>
                <a:ea typeface="仿宋" panose="02010609060101010101" charset="-122"/>
              </a:rPr>
              <a:t>xLua</a:t>
            </a:r>
            <a:r>
              <a:rPr b="0">
                <a:effectLst/>
                <a:latin typeface="仿宋" panose="02010609060101010101" charset="-122"/>
                <a:ea typeface="仿宋" panose="02010609060101010101" charset="-122"/>
              </a:rPr>
              <a:t>热更新方案</a:t>
            </a:r>
            <a:endParaRPr b="0"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b="0">
                <a:effectLst/>
                <a:latin typeface="仿宋" panose="02010609060101010101" charset="-122"/>
                <a:ea typeface="仿宋" panose="02010609060101010101" charset="-122"/>
              </a:rPr>
              <a:t>从入门到掌握</a:t>
            </a:r>
            <a:endParaRPr b="0"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zh-CN" b="0">
                <a:effectLst/>
                <a:latin typeface="仿宋" panose="02010609060101010101" charset="-122"/>
                <a:ea typeface="仿宋" panose="02010609060101010101" charset="-122"/>
              </a:rPr>
              <a:t>属于</a:t>
            </a:r>
            <a:r>
              <a:rPr lang="en-US" altLang="zh-CN" b="0">
                <a:effectLst/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lang="zh-CN" altLang="en-US" b="0">
                <a:effectLst/>
                <a:latin typeface="仿宋" panose="02010609060101010101" charset="-122"/>
                <a:ea typeface="仿宋" panose="02010609060101010101" charset="-122"/>
              </a:rPr>
              <a:t>计划课程</a:t>
            </a:r>
            <a:endParaRPr lang="zh-CN" altLang="en-US" b="0"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b="0">
                <a:effectLst/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effectLst/>
                <a:latin typeface="仿宋" panose="02010609060101010101" charset="-122"/>
                <a:ea typeface="仿宋" panose="02010609060101010101" charset="-122"/>
              </a:rPr>
              <a:t>、前置内容</a:t>
            </a:r>
            <a:endParaRPr b="0"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800" b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    Assetbundle</a:t>
            </a:r>
            <a:r>
              <a:rPr sz="1800" b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从入门到掌握</a:t>
            </a:r>
            <a:endParaRPr sz="1800" b="0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800" b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1800" b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800" b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编程</a:t>
            </a:r>
            <a:endParaRPr sz="1800" b="0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chemeClr val="accent1">
                    <a:lumMod val="75000"/>
                  </a:schemeClr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zh-CN" altLang="en-US" b="0">
                <a:solidFill>
                  <a:schemeClr val="accent1">
                    <a:lumMod val="75000"/>
                  </a:schemeClr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en-US" altLang="zh-CN" b="0">
                <a:solidFill>
                  <a:schemeClr val="accent1">
                    <a:lumMod val="75000"/>
                  </a:schemeClr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Unity A</a:t>
            </a:r>
            <a:r>
              <a:rPr lang="zh-CN" altLang="en-US" b="0">
                <a:solidFill>
                  <a:schemeClr val="accent1">
                    <a:lumMod val="75000"/>
                  </a:schemeClr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计划</a:t>
            </a:r>
            <a:endParaRPr lang="zh-CN" altLang="en-US" b="0">
              <a:solidFill>
                <a:schemeClr val="accent1">
                  <a:lumMod val="75000"/>
                </a:schemeClr>
              </a:solidFill>
              <a:effectLst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1800" b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    完整视频学习路线（零基础到就业）</a:t>
            </a:r>
            <a:endParaRPr sz="1800" b="0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1800" b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    获取到老师所有</a:t>
            </a:r>
            <a:r>
              <a:rPr lang="en-US" altLang="zh-CN" sz="1800" b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Unity</a:t>
            </a:r>
            <a:r>
              <a:rPr sz="1800" b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视频教程</a:t>
            </a:r>
            <a:endParaRPr sz="1800" b="0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b="0"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sz="2400" b="0"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、关注</a:t>
            </a:r>
            <a:r>
              <a:rPr lang="en-US" altLang="zh-CN" sz="2400" b="0"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SiKi</a:t>
            </a:r>
            <a:r>
              <a:rPr sz="2400" b="0"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学院公众号，获取最新课程信息</a:t>
            </a:r>
            <a:endParaRPr sz="2400" b="0"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b="0"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endParaRPr b="0">
              <a:effectLst/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图片 3" descr="请关注微信公众号sikiedu 接收最新Unity视频教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85" y="2887345"/>
            <a:ext cx="1564005" cy="1564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什么是热更新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lvl="0" indent="0">
              <a:buNone/>
            </a:pPr>
            <a:r>
              <a:rPr lang="zh-CN" sz="1800" b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热：就是刚出炉</a:t>
            </a:r>
            <a:endParaRPr lang="zh-CN" sz="1800" b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zh-CN" sz="1800" b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简单来说就是当游戏某个功能出现</a:t>
            </a:r>
            <a:r>
              <a:rPr lang="en-US" altLang="zh-CN" sz="1800" b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bug</a:t>
            </a:r>
            <a:r>
              <a:rPr lang="zh-CN" altLang="en-US" sz="1800" b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，或者修改了某个功能，或者增加了某个功能的时候，我们不需要重新下载安装安装包，就可以更新游戏内容。</a:t>
            </a:r>
            <a:endParaRPr lang="zh-CN" altLang="en-US" sz="1800" b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endParaRPr lang="zh-CN" altLang="en-US" sz="1800" b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zh-CN" altLang="en-US" sz="1800" b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热更新的好处：不用浪费流量重新下载，不用通过商店审核更加快速，不用重新安装玩家可以更快体验到更新的内容</a:t>
            </a:r>
            <a:endParaRPr lang="zh-CN" altLang="en-US" sz="1800" b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zh-CN" altLang="en-US" sz="1800" b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zh-CN" altLang="en-US" sz="1800" b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目前比较受欢迎的热更新方案：</a:t>
            </a:r>
            <a:r>
              <a:rPr lang="en-US" altLang="zh-CN" sz="1800" b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uLua tolua xLua</a:t>
            </a:r>
            <a:endParaRPr lang="en-US" altLang="zh-CN" sz="1800" b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热更新方案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lvl="0" indent="0">
              <a:buNone/>
            </a:pPr>
            <a:r>
              <a:rPr sz="1800" b="0">
                <a:latin typeface="仿宋" panose="02010609060101010101" charset="-122"/>
                <a:ea typeface="仿宋" panose="02010609060101010101" charset="-122"/>
              </a:rPr>
              <a:t>这些热更新方案都是基于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语言的，也可以叫做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插件（可以运行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，并实现了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C#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交互的插件）。</a:t>
            </a:r>
            <a:endParaRPr sz="18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800" b="0">
                <a:latin typeface="仿宋" panose="02010609060101010101" charset="-122"/>
                <a:ea typeface="仿宋" panose="02010609060101010101" charset="-122"/>
              </a:rPr>
              <a:t>所以本质上这些热更新方案就是一个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插件，</a:t>
            </a:r>
            <a:r>
              <a:rPr sz="1800" b="0">
                <a:latin typeface="仿宋" panose="02010609060101010101" charset="-122"/>
                <a:ea typeface="仿宋" panose="02010609060101010101" charset="-122"/>
                <a:sym typeface="+mn-ea"/>
              </a:rPr>
              <a:t>可以运行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  <a:sym typeface="+mn-ea"/>
              </a:rPr>
              <a:t>lua</a:t>
            </a:r>
            <a:r>
              <a:rPr sz="1800" b="0">
                <a:latin typeface="仿宋" panose="02010609060101010101" charset="-122"/>
                <a:ea typeface="仿宋" panose="02010609060101010101" charset="-122"/>
                <a:sym typeface="+mn-ea"/>
              </a:rPr>
              <a:t>，并实现了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  <a:sym typeface="+mn-ea"/>
              </a:rPr>
              <a:t>lua</a:t>
            </a:r>
            <a:r>
              <a:rPr sz="1800" b="0">
                <a:latin typeface="仿宋" panose="02010609060101010101" charset="-122"/>
                <a:ea typeface="仿宋" panose="02010609060101010101" charset="-122"/>
                <a:sym typeface="+mn-ea"/>
              </a:rPr>
              <a:t>和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  <a:sym typeface="+mn-ea"/>
              </a:rPr>
              <a:t>C#</a:t>
            </a:r>
            <a:r>
              <a:rPr sz="1800" b="0">
                <a:latin typeface="仿宋" panose="02010609060101010101" charset="-122"/>
                <a:ea typeface="仿宋" panose="02010609060101010101" charset="-122"/>
                <a:sym typeface="+mn-ea"/>
              </a:rPr>
              <a:t>交互的插件。</a:t>
            </a:r>
            <a:endParaRPr sz="1800" b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lvl="0" indent="0">
              <a:buNone/>
            </a:pPr>
            <a:endParaRPr sz="18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，（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luainterface cs2lua tolua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）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--&gt;ulua(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不再维护，转到主要维护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tolua)</a:t>
            </a:r>
            <a:endParaRPr lang="en-US" altLang="zh-CN" sz="18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tolua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（基于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tolua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开发了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luaframework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）</a:t>
            </a:r>
            <a:endParaRPr sz="18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slua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代码质量好，性能比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tolua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低</a:t>
            </a:r>
            <a:endParaRPr sz="18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C#light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1800" b="0">
                <a:latin typeface="仿宋" panose="02010609060101010101" charset="-122"/>
                <a:ea typeface="仿宋" panose="02010609060101010101" charset="-122"/>
              </a:rPr>
              <a:t>LSharp</a:t>
            </a:r>
            <a:r>
              <a:rPr sz="1800" b="0">
                <a:latin typeface="仿宋" panose="02010609060101010101" charset="-122"/>
                <a:ea typeface="仿宋" panose="02010609060101010101" charset="-122"/>
              </a:rPr>
              <a:t>同一个作者（商用比较少）</a:t>
            </a:r>
            <a:endParaRPr sz="18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xLua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fontScale="50000"/>
          </a:bodyPr>
          <a:p>
            <a:pPr marL="0" lvl="0" indent="0"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</a:rPr>
              <a:t>　　xLua是Unity3D下Lua编程解决方案，自2016年初推广以来，已经应用于十多款腾讯自研游戏，因其良好性能、易用性、扩展性而广受好评。现在，腾讯已经将xLua开源到GitHub。</a:t>
            </a:r>
            <a:endParaRPr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</a:rPr>
              <a:t>　　2016年12月末，xLua刚刚实现新的突破：全平台支持用Lua修复C#代码bug。</a:t>
            </a:r>
            <a:endParaRPr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</a:rPr>
              <a:t>　　目前Unity下的Lua热更新方案大多都是要求要热更新的部分一开始就要用Lua语言实现，不足之处在于：</a:t>
            </a:r>
            <a:endParaRPr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</a:rPr>
              <a:t>1、接入成本高，有的项目已经用C#写完了，这时要接入需要把需要热更的地方用Lua重新实现；</a:t>
            </a:r>
            <a:endParaRPr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</a:rPr>
              <a:t>2、即使一开始就接入了，也存在同时用两种语言开发难度较大的问题；</a:t>
            </a:r>
            <a:endParaRPr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</a:rPr>
              <a:t>3、Lua性能不如C#；</a:t>
            </a:r>
            <a:endParaRPr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</a:rPr>
              <a:t>　　xLua热补丁技术支持在运行时把一个C#实现（函数，操作符，属性，事件，或者整个类）替换成Lua实现，意味着你可以：</a:t>
            </a:r>
            <a:endParaRPr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</a:rPr>
              <a:t>1、平时用C#开发；</a:t>
            </a:r>
            <a:endParaRPr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</a:rPr>
              <a:t>2、运行也是C#，性能秒杀Lua；</a:t>
            </a:r>
            <a:endParaRPr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</a:rPr>
              <a:t>3、有bug的地方下发个Lua脚本fix了，下次整体更新时可以把Lua的实现换回正确的C#实现，更新时甚至可以做到不重启游戏；</a:t>
            </a:r>
            <a:endParaRPr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</a:rPr>
              <a:t>　　这个新特性iOS，Android，Window，Mac都测试通过了，目前在做一些易用性优化。</a:t>
            </a:r>
            <a:endParaRPr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什么是</a:t>
            </a:r>
            <a:r>
              <a:rPr lang="en-US" altLang="zh-CN">
                <a:latin typeface="+mn-ea"/>
                <a:ea typeface="+mn-ea"/>
              </a:rPr>
              <a:t>xLua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/>
          </a:bodyPr>
          <a:p>
            <a:pPr marL="0" lvl="0" indent="0"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</a:rPr>
              <a:t>xLua为Unity、 .Net、 Mono等C#环境增加Lua脚本编程的能力，借助xLua，这些Lua代码可以方便的和C#相互调用。</a:t>
            </a:r>
            <a:endParaRPr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xLua</a:t>
            </a:r>
            <a:r>
              <a:rPr lang="zh-CN" altLang="en-US">
                <a:latin typeface="+mn-ea"/>
                <a:ea typeface="+mn-ea"/>
              </a:rPr>
              <a:t>学习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lv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、作者发布的教程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800" b="0">
                <a:latin typeface="仿宋" panose="02010609060101010101" charset="-122"/>
                <a:ea typeface="仿宋" panose="02010609060101010101" charset="-122"/>
              </a:rPr>
              <a:t>http://www.gad.qq.com/article/detail/24967</a:t>
            </a:r>
            <a:endParaRPr sz="18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地址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800" b="0">
                <a:latin typeface="仿宋" panose="02010609060101010101" charset="-122"/>
                <a:ea typeface="仿宋" panose="02010609060101010101" charset="-122"/>
              </a:rPr>
              <a:t>https://github.com/Tencent/xLua</a:t>
            </a:r>
            <a:endParaRPr sz="18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lv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本地文件读取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http://blog.csdn.net/feizxiang3/article/details/43671233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>
            <a:spLocks noChangeArrowheads="1"/>
          </p:cNvSpPr>
          <p:nvPr/>
        </p:nvSpPr>
        <p:spPr bwMode="auto">
          <a:xfrm>
            <a:off x="3266501" y="1867535"/>
            <a:ext cx="5738495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71B3B9"/>
                </a:solidFill>
                <a:latin typeface="Lato Black" panose="020F0A02020204030203" charset="0"/>
                <a:ea typeface="华文仿宋" panose="02010600040101010101" pitchFamily="2" charset="-122"/>
                <a:sym typeface="微软雅黑" panose="020B0503020204020204" pitchFamily="34" charset="-122"/>
              </a:rPr>
              <a:t>www.sikiedu.com</a:t>
            </a:r>
            <a:endParaRPr lang="en-US" sz="3200" dirty="0">
              <a:solidFill>
                <a:srgbClr val="71B3B9"/>
              </a:solidFill>
            </a:endParaRPr>
          </a:p>
        </p:txBody>
      </p:sp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>
            <a:off x="3266548" y="3695839"/>
            <a:ext cx="6008687" cy="2219325"/>
          </a:xfrm>
          <a:custGeom>
            <a:avLst/>
            <a:gdLst>
              <a:gd name="connsiteX0" fmla="*/ 0 w 6008914"/>
              <a:gd name="connsiteY0" fmla="*/ 452846 h 2220686"/>
              <a:gd name="connsiteX1" fmla="*/ 252548 w 6008914"/>
              <a:gd name="connsiteY1" fmla="*/ 1793966 h 2220686"/>
              <a:gd name="connsiteX2" fmla="*/ 5320937 w 6008914"/>
              <a:gd name="connsiteY2" fmla="*/ 2220686 h 2220686"/>
              <a:gd name="connsiteX3" fmla="*/ 6008914 w 6008914"/>
              <a:gd name="connsiteY3" fmla="*/ 0 h 2220686"/>
              <a:gd name="connsiteX4" fmla="*/ 0 w 6008914"/>
              <a:gd name="connsiteY4" fmla="*/ 45284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9332384" y="3748225"/>
            <a:ext cx="400050" cy="158750"/>
          </a:xfrm>
          <a:custGeom>
            <a:avLst/>
            <a:gdLst>
              <a:gd name="connsiteX0" fmla="*/ 0 w 400050"/>
              <a:gd name="connsiteY0" fmla="*/ 152400 h 158750"/>
              <a:gd name="connsiteX1" fmla="*/ 374650 w 400050"/>
              <a:gd name="connsiteY1" fmla="*/ 0 h 158750"/>
              <a:gd name="connsiteX2" fmla="*/ 400050 w 400050"/>
              <a:gd name="connsiteY2" fmla="*/ 158750 h 158750"/>
              <a:gd name="connsiteX3" fmla="*/ 0 w 400050"/>
              <a:gd name="connsiteY3" fmla="*/ 152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9205384" y="3202125"/>
            <a:ext cx="368300" cy="342900"/>
          </a:xfrm>
          <a:custGeom>
            <a:avLst/>
            <a:gdLst>
              <a:gd name="connsiteX0" fmla="*/ 0 w 368300"/>
              <a:gd name="connsiteY0" fmla="*/ 342900 h 342900"/>
              <a:gd name="connsiteX1" fmla="*/ 254000 w 368300"/>
              <a:gd name="connsiteY1" fmla="*/ 0 h 342900"/>
              <a:gd name="connsiteX2" fmla="*/ 368300 w 368300"/>
              <a:gd name="connsiteY2" fmla="*/ 139700 h 342900"/>
              <a:gd name="connsiteX3" fmla="*/ 0 w 3683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-254625">
            <a:off x="3234480" y="3815535"/>
            <a:ext cx="61245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欢迎关注</a:t>
            </a:r>
            <a:r>
              <a:rPr lang="en-US" altLang="zh-CN" sz="320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siki</a:t>
            </a:r>
            <a:r>
              <a:rPr lang="zh-CN" altLang="en-US" sz="320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学院微信公众号！</a:t>
            </a:r>
            <a:endParaRPr lang="zh-CN" altLang="en-US" sz="3200">
              <a:solidFill>
                <a:srgbClr val="FFFFFF"/>
              </a:solidFill>
              <a:latin typeface="Bodoni MT Black" panose="02070A03080606020203" pitchFamily="18" charset="0"/>
              <a:ea typeface="幼圆" panose="02010509060101010101" pitchFamily="49" charset="-122"/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98406">
            <a:off x="6401860" y="5343663"/>
            <a:ext cx="2170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dirty="0" smtClean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www.sikiedu.com</a:t>
            </a:r>
            <a:endParaRPr lang="zh-CN" altLang="en-US" sz="1400" dirty="0" smtClean="0">
              <a:solidFill>
                <a:srgbClr val="FFFFFF"/>
              </a:solidFill>
              <a:latin typeface="Bell MT" panose="02020503060305020303" pitchFamily="18" charset="0"/>
              <a:ea typeface="华文仿宋" panose="02010600040101010101" pitchFamily="2" charset="-122"/>
            </a:endParaRPr>
          </a:p>
        </p:txBody>
      </p:sp>
      <p:pic>
        <p:nvPicPr>
          <p:cNvPr id="2" name="图片 1" descr="请关注微信公众号sikiedu 接收最新Unity视频教程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4810" y="4351020"/>
            <a:ext cx="1564005" cy="1564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5.xml><?xml version="1.0" encoding="utf-8"?>
<p:tagLst xmlns:p="http://schemas.openxmlformats.org/presentationml/2006/main">
  <p:tag name="MH" val="20150922141555"/>
  <p:tag name="MH_LIBRARY" val="GRAPHIC"/>
  <p:tag name="MH_ORDER" val="Freeform 2"/>
</p:tagLst>
</file>

<file path=ppt/tags/tag16.xml><?xml version="1.0" encoding="utf-8"?>
<p:tagLst xmlns:p="http://schemas.openxmlformats.org/presentationml/2006/main">
  <p:tag name="MH" val="20150922141555"/>
  <p:tag name="MH_LIBRARY" val="GRAPHIC"/>
  <p:tag name="MH_ORDER" val="Freeform 3"/>
</p:tagLst>
</file>

<file path=ppt/tags/tag17.xml><?xml version="1.0" encoding="utf-8"?>
<p:tagLst xmlns:p="http://schemas.openxmlformats.org/presentationml/2006/main">
  <p:tag name="MH" val="20150922141555"/>
  <p:tag name="MH_LIBRARY" val="GRAPHIC"/>
  <p:tag name="MH_ORDER" val="Freeform 4"/>
</p:tagLst>
</file>

<file path=ppt/tags/tag18.xml><?xml version="1.0" encoding="utf-8"?>
<p:tagLst xmlns:p="http://schemas.openxmlformats.org/presentationml/2006/main">
  <p:tag name="MH" val="20150922141555"/>
  <p:tag name="MH_LIBRARY" val="GRAPHIC"/>
  <p:tag name="MH_ORDER" val="文本框 5"/>
</p:tagLst>
</file>

<file path=ppt/tags/tag19.xml><?xml version="1.0" encoding="utf-8"?>
<p:tagLst xmlns:p="http://schemas.openxmlformats.org/presentationml/2006/main">
  <p:tag name="MH" val="20150922141555"/>
  <p:tag name="MH_LIBRARY" val="GRAPHIC"/>
  <p:tag name="MH_ORDER" val="文本框 6"/>
</p:tagLst>
</file>

<file path=ppt/tags/tag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heme/theme1.xml><?xml version="1.0" encoding="utf-8"?>
<a:theme xmlns:a="http://schemas.openxmlformats.org/drawingml/2006/main" name="A000120140530A99PPBG">
  <a:themeElements>
    <a:clrScheme name="自定义 63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EB7B7"/>
      </a:accent1>
      <a:accent2>
        <a:srgbClr val="2FBF84"/>
      </a:accent2>
      <a:accent3>
        <a:srgbClr val="9BA207"/>
      </a:accent3>
      <a:accent4>
        <a:srgbClr val="FFBE16"/>
      </a:accent4>
      <a:accent5>
        <a:srgbClr val="FF7F41"/>
      </a:accent5>
      <a:accent6>
        <a:srgbClr val="FB83B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A000120150407A27KPBG</Template>
  <TotalTime>0</TotalTime>
  <Words>1342</Words>
  <Application>WPS 演示</Application>
  <PresentationFormat>宽屏</PresentationFormat>
  <Paragraphs>72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Webdings</vt:lpstr>
      <vt:lpstr>幼圆</vt:lpstr>
      <vt:lpstr>Agency FB</vt:lpstr>
      <vt:lpstr>仿宋</vt:lpstr>
      <vt:lpstr>Lato Black</vt:lpstr>
      <vt:lpstr>华文仿宋</vt:lpstr>
      <vt:lpstr>Calibri</vt:lpstr>
      <vt:lpstr>Bodoni MT Black</vt:lpstr>
      <vt:lpstr>Bell MT</vt:lpstr>
      <vt:lpstr>Arial Unicode MS</vt:lpstr>
      <vt:lpstr>A000120140530A99PPBG</vt:lpstr>
      <vt:lpstr>xLua游戏中的热更新(基于Unity2017)</vt:lpstr>
      <vt:lpstr>学前必读</vt:lpstr>
      <vt:lpstr>什么是热更新</vt:lpstr>
      <vt:lpstr>热更新方案</vt:lpstr>
      <vt:lpstr>xLua</vt:lpstr>
      <vt:lpstr>什么是xLua</vt:lpstr>
      <vt:lpstr>xLua学习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fredashen(沈凤)</dc:creator>
  <cp:lastModifiedBy>souke</cp:lastModifiedBy>
  <cp:revision>1094</cp:revision>
  <dcterms:created xsi:type="dcterms:W3CDTF">2015-09-21T13:42:00Z</dcterms:created>
  <dcterms:modified xsi:type="dcterms:W3CDTF">2017-09-24T06:27:05Z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