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56"/>
  </p:notesMasterIdLst>
  <p:handoutMasterIdLst>
    <p:handoutMasterId r:id="rId57"/>
  </p:handoutMasterIdLst>
  <p:sldIdLst>
    <p:sldId id="256" r:id="rId4"/>
    <p:sldId id="257" r:id="rId5"/>
    <p:sldId id="324" r:id="rId6"/>
    <p:sldId id="258" r:id="rId7"/>
    <p:sldId id="317" r:id="rId8"/>
    <p:sldId id="259" r:id="rId9"/>
    <p:sldId id="263" r:id="rId10"/>
    <p:sldId id="264" r:id="rId11"/>
    <p:sldId id="267" r:id="rId12"/>
    <p:sldId id="307" r:id="rId13"/>
    <p:sldId id="308" r:id="rId14"/>
    <p:sldId id="270" r:id="rId15"/>
    <p:sldId id="273" r:id="rId16"/>
    <p:sldId id="309" r:id="rId17"/>
    <p:sldId id="310" r:id="rId18"/>
    <p:sldId id="276" r:id="rId19"/>
    <p:sldId id="278" r:id="rId20"/>
    <p:sldId id="311" r:id="rId21"/>
    <p:sldId id="277" r:id="rId22"/>
    <p:sldId id="318" r:id="rId23"/>
    <p:sldId id="304" r:id="rId24"/>
    <p:sldId id="327" r:id="rId25"/>
    <p:sldId id="319" r:id="rId26"/>
    <p:sldId id="306" r:id="rId27"/>
    <p:sldId id="314" r:id="rId28"/>
    <p:sldId id="320" r:id="rId29"/>
    <p:sldId id="321" r:id="rId30"/>
    <p:sldId id="315" r:id="rId31"/>
    <p:sldId id="316" r:id="rId32"/>
    <p:sldId id="322" r:id="rId33"/>
    <p:sldId id="323" r:id="rId34"/>
    <p:sldId id="280" r:id="rId35"/>
    <p:sldId id="313" r:id="rId36"/>
    <p:sldId id="281" r:id="rId37"/>
    <p:sldId id="282" r:id="rId38"/>
    <p:sldId id="325" r:id="rId39"/>
    <p:sldId id="326" r:id="rId40"/>
    <p:sldId id="286" r:id="rId41"/>
    <p:sldId id="287" r:id="rId42"/>
    <p:sldId id="288" r:id="rId43"/>
    <p:sldId id="290" r:id="rId44"/>
    <p:sldId id="291" r:id="rId45"/>
    <p:sldId id="292" r:id="rId46"/>
    <p:sldId id="293" r:id="rId47"/>
    <p:sldId id="294" r:id="rId48"/>
    <p:sldId id="295" r:id="rId49"/>
    <p:sldId id="296" r:id="rId50"/>
    <p:sldId id="298" r:id="rId51"/>
    <p:sldId id="299" r:id="rId52"/>
    <p:sldId id="302" r:id="rId53"/>
    <p:sldId id="303" r:id="rId54"/>
    <p:sldId id="300" r:id="rId55"/>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D9"/>
    <a:srgbClr val="EDEBCF"/>
    <a:srgbClr val="D3F2D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p:cViewPr varScale="1">
        <p:scale>
          <a:sx n="67" d="100"/>
          <a:sy n="67" d="100"/>
        </p:scale>
        <p:origin x="-18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8" d="100"/>
          <a:sy n="78" d="100"/>
        </p:scale>
        <p:origin x="-23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ountains:corei7mountain4x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45"/>
      <c:rAngAx val="0"/>
      <c:perspective val="30"/>
    </c:view3D>
    <c:floor>
      <c:thickness val="0"/>
      <c:spPr>
        <a:solidFill>
          <a:schemeClr val="bg1">
            <a:lumMod val="85000"/>
          </a:schemeClr>
        </a:solidFill>
      </c:spPr>
    </c:floor>
    <c:sideWall>
      <c:thickness val="0"/>
    </c:sideWall>
    <c:backWall>
      <c:thickness val="0"/>
    </c:backWall>
    <c:plotArea>
      <c:layout>
        <c:manualLayout>
          <c:layoutTarget val="inner"/>
          <c:xMode val="edge"/>
          <c:yMode val="edge"/>
          <c:x val="0.128498920968212"/>
          <c:y val="0.0283860753835129"/>
          <c:w val="0.699763896179644"/>
          <c:h val="0.921287118521949"/>
        </c:manualLayout>
      </c:layout>
      <c:surface3DChart>
        <c:wireframe val="0"/>
        <c:ser>
          <c:idx val="0"/>
          <c:order val="0"/>
          <c:tx>
            <c:strRef>
              <c:f>data!$A$2</c:f>
              <c:strCache>
                <c:ptCount val="1"/>
                <c:pt idx="0">
                  <c:v>128m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data!$B$2:$M$2</c:f>
              <c:numCache>
                <c:formatCode>General</c:formatCode>
                <c:ptCount val="12"/>
                <c:pt idx="0">
                  <c:v>8350.0</c:v>
                </c:pt>
                <c:pt idx="1">
                  <c:v>4750.0</c:v>
                </c:pt>
                <c:pt idx="2">
                  <c:v>3096.0</c:v>
                </c:pt>
                <c:pt idx="3">
                  <c:v>2286.0</c:v>
                </c:pt>
                <c:pt idx="4">
                  <c:v>1817.0</c:v>
                </c:pt>
                <c:pt idx="5">
                  <c:v>1512.0</c:v>
                </c:pt>
                <c:pt idx="6">
                  <c:v>1293.0</c:v>
                </c:pt>
                <c:pt idx="7">
                  <c:v>1131.0</c:v>
                </c:pt>
                <c:pt idx="8">
                  <c:v>1055.0</c:v>
                </c:pt>
                <c:pt idx="9">
                  <c:v>995.0</c:v>
                </c:pt>
                <c:pt idx="10">
                  <c:v>945.0</c:v>
                </c:pt>
                <c:pt idx="11">
                  <c:v>900.0</c:v>
                </c:pt>
              </c:numCache>
            </c:numRef>
          </c:val>
          <c:extLst xmlns:c16r2="http://schemas.microsoft.com/office/drawing/2015/06/chart">
            <c:ext xmlns:c16="http://schemas.microsoft.com/office/drawing/2014/chart" uri="{C3380CC4-5D6E-409C-BE32-E72D297353CC}">
              <c16:uniqueId val="{00000000-E059-49EB-9150-4900C034A4CF}"/>
            </c:ext>
          </c:extLst>
        </c:ser>
        <c:ser>
          <c:idx val="1"/>
          <c:order val="1"/>
          <c:tx>
            <c:strRef>
              <c:f>data!$A$3</c:f>
              <c:strCache>
                <c:ptCount val="1"/>
                <c:pt idx="0">
                  <c:v>64m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data!$B$3:$M$3</c:f>
              <c:numCache>
                <c:formatCode>General</c:formatCode>
                <c:ptCount val="12"/>
                <c:pt idx="0">
                  <c:v>8352.0</c:v>
                </c:pt>
                <c:pt idx="1">
                  <c:v>4750.0</c:v>
                </c:pt>
                <c:pt idx="2">
                  <c:v>3092.0</c:v>
                </c:pt>
                <c:pt idx="3">
                  <c:v>2287.0</c:v>
                </c:pt>
                <c:pt idx="4">
                  <c:v>1816.0</c:v>
                </c:pt>
                <c:pt idx="5">
                  <c:v>1510.0</c:v>
                </c:pt>
                <c:pt idx="6">
                  <c:v>1291.0</c:v>
                </c:pt>
                <c:pt idx="7">
                  <c:v>1129.0</c:v>
                </c:pt>
                <c:pt idx="8">
                  <c:v>1051.0</c:v>
                </c:pt>
                <c:pt idx="9">
                  <c:v>989.0</c:v>
                </c:pt>
                <c:pt idx="10">
                  <c:v>938.0</c:v>
                </c:pt>
                <c:pt idx="11">
                  <c:v>894.0</c:v>
                </c:pt>
              </c:numCache>
            </c:numRef>
          </c:val>
          <c:extLst xmlns:c16r2="http://schemas.microsoft.com/office/drawing/2015/06/chart">
            <c:ext xmlns:c16="http://schemas.microsoft.com/office/drawing/2014/chart" uri="{C3380CC4-5D6E-409C-BE32-E72D297353CC}">
              <c16:uniqueId val="{00000001-E059-49EB-9150-4900C034A4CF}"/>
            </c:ext>
          </c:extLst>
        </c:ser>
        <c:ser>
          <c:idx val="2"/>
          <c:order val="2"/>
          <c:tx>
            <c:strRef>
              <c:f>data!$A$4</c:f>
              <c:strCache>
                <c:ptCount val="1"/>
                <c:pt idx="0">
                  <c:v>32m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data!$B$4:$M$4</c:f>
              <c:numCache>
                <c:formatCode>General</c:formatCode>
                <c:ptCount val="12"/>
                <c:pt idx="0">
                  <c:v>8406.0</c:v>
                </c:pt>
                <c:pt idx="1">
                  <c:v>4787.0</c:v>
                </c:pt>
                <c:pt idx="2">
                  <c:v>3098.0</c:v>
                </c:pt>
                <c:pt idx="3">
                  <c:v>2289.0</c:v>
                </c:pt>
                <c:pt idx="4">
                  <c:v>1823.0</c:v>
                </c:pt>
                <c:pt idx="5">
                  <c:v>1512.0</c:v>
                </c:pt>
                <c:pt idx="6">
                  <c:v>1295.0</c:v>
                </c:pt>
                <c:pt idx="7">
                  <c:v>1133.0</c:v>
                </c:pt>
                <c:pt idx="8">
                  <c:v>1052.0</c:v>
                </c:pt>
                <c:pt idx="9">
                  <c:v>989.0</c:v>
                </c:pt>
                <c:pt idx="10">
                  <c:v>938.0</c:v>
                </c:pt>
                <c:pt idx="11">
                  <c:v>892.0</c:v>
                </c:pt>
              </c:numCache>
            </c:numRef>
          </c:val>
          <c:extLst xmlns:c16r2="http://schemas.microsoft.com/office/drawing/2015/06/chart">
            <c:ext xmlns:c16="http://schemas.microsoft.com/office/drawing/2014/chart" uri="{C3380CC4-5D6E-409C-BE32-E72D297353CC}">
              <c16:uniqueId val="{00000002-E059-49EB-9150-4900C034A4CF}"/>
            </c:ext>
          </c:extLst>
        </c:ser>
        <c:ser>
          <c:idx val="3"/>
          <c:order val="3"/>
          <c:tx>
            <c:strRef>
              <c:f>data!$A$5</c:f>
              <c:strCache>
                <c:ptCount val="1"/>
                <c:pt idx="0">
                  <c:v>16m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data!$B$5:$M$5</c:f>
              <c:numCache>
                <c:formatCode>General</c:formatCode>
                <c:ptCount val="12"/>
                <c:pt idx="0">
                  <c:v>8556.0</c:v>
                </c:pt>
                <c:pt idx="1">
                  <c:v>4990.0</c:v>
                </c:pt>
                <c:pt idx="2">
                  <c:v>3204.0</c:v>
                </c:pt>
                <c:pt idx="3">
                  <c:v>2376.0</c:v>
                </c:pt>
                <c:pt idx="4">
                  <c:v>1891.0</c:v>
                </c:pt>
                <c:pt idx="5">
                  <c:v>1579.0</c:v>
                </c:pt>
                <c:pt idx="6">
                  <c:v>1356.0</c:v>
                </c:pt>
                <c:pt idx="7">
                  <c:v>1198.0</c:v>
                </c:pt>
                <c:pt idx="8">
                  <c:v>1127.0</c:v>
                </c:pt>
                <c:pt idx="9">
                  <c:v>1070.0</c:v>
                </c:pt>
                <c:pt idx="10">
                  <c:v>1028.0</c:v>
                </c:pt>
                <c:pt idx="11">
                  <c:v>994.0</c:v>
                </c:pt>
              </c:numCache>
            </c:numRef>
          </c:val>
          <c:extLst xmlns:c16r2="http://schemas.microsoft.com/office/drawing/2015/06/chart">
            <c:ext xmlns:c16="http://schemas.microsoft.com/office/drawing/2014/chart" uri="{C3380CC4-5D6E-409C-BE32-E72D297353CC}">
              <c16:uniqueId val="{00000003-E059-49EB-9150-4900C034A4CF}"/>
            </c:ext>
          </c:extLst>
        </c:ser>
        <c:ser>
          <c:idx val="4"/>
          <c:order val="4"/>
          <c:tx>
            <c:strRef>
              <c:f>data!$A$6</c:f>
              <c:strCache>
                <c:ptCount val="1"/>
                <c:pt idx="0">
                  <c:v>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data!$B$6:$M$6</c:f>
              <c:numCache>
                <c:formatCode>General</c:formatCode>
                <c:ptCount val="12"/>
                <c:pt idx="0">
                  <c:v>8998.0</c:v>
                </c:pt>
                <c:pt idx="1">
                  <c:v>5447.0</c:v>
                </c:pt>
                <c:pt idx="2">
                  <c:v>3570.0</c:v>
                </c:pt>
                <c:pt idx="3">
                  <c:v>2643.0</c:v>
                </c:pt>
                <c:pt idx="4">
                  <c:v>2104.0</c:v>
                </c:pt>
                <c:pt idx="5">
                  <c:v>1743.0</c:v>
                </c:pt>
                <c:pt idx="6">
                  <c:v>1477.0</c:v>
                </c:pt>
                <c:pt idx="7">
                  <c:v>1300.0</c:v>
                </c:pt>
                <c:pt idx="8">
                  <c:v>1217.0</c:v>
                </c:pt>
                <c:pt idx="9">
                  <c:v>1158.0</c:v>
                </c:pt>
                <c:pt idx="10">
                  <c:v>1128.0</c:v>
                </c:pt>
                <c:pt idx="11">
                  <c:v>1096.0</c:v>
                </c:pt>
              </c:numCache>
            </c:numRef>
          </c:val>
          <c:extLst xmlns:c16r2="http://schemas.microsoft.com/office/drawing/2015/06/chart">
            <c:ext xmlns:c16="http://schemas.microsoft.com/office/drawing/2014/chart" uri="{C3380CC4-5D6E-409C-BE32-E72D297353CC}">
              <c16:uniqueId val="{00000004-E059-49EB-9150-4900C034A4CF}"/>
            </c:ext>
          </c:extLst>
        </c:ser>
        <c:ser>
          <c:idx val="5"/>
          <c:order val="5"/>
          <c:tx>
            <c:strRef>
              <c:f>data!$A$7</c:f>
              <c:strCache>
                <c:ptCount val="1"/>
                <c:pt idx="0">
                  <c:v>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data!$B$7:$M$7</c:f>
              <c:numCache>
                <c:formatCode>General</c:formatCode>
                <c:ptCount val="12"/>
                <c:pt idx="0">
                  <c:v>11494.0</c:v>
                </c:pt>
                <c:pt idx="1">
                  <c:v>7921.0</c:v>
                </c:pt>
                <c:pt idx="2">
                  <c:v>5664.0</c:v>
                </c:pt>
                <c:pt idx="3">
                  <c:v>4319.0</c:v>
                </c:pt>
                <c:pt idx="4">
                  <c:v>3524.0</c:v>
                </c:pt>
                <c:pt idx="5">
                  <c:v>2991.0</c:v>
                </c:pt>
                <c:pt idx="6">
                  <c:v>2592.0</c:v>
                </c:pt>
                <c:pt idx="7">
                  <c:v>2298.0</c:v>
                </c:pt>
                <c:pt idx="8">
                  <c:v>2208.0</c:v>
                </c:pt>
                <c:pt idx="9">
                  <c:v>2148.0</c:v>
                </c:pt>
                <c:pt idx="10">
                  <c:v>2117.0</c:v>
                </c:pt>
                <c:pt idx="11">
                  <c:v>2077.0</c:v>
                </c:pt>
              </c:numCache>
            </c:numRef>
          </c:val>
          <c:extLst xmlns:c16r2="http://schemas.microsoft.com/office/drawing/2015/06/chart">
            <c:ext xmlns:c16="http://schemas.microsoft.com/office/drawing/2014/chart" uri="{C3380CC4-5D6E-409C-BE32-E72D297353CC}">
              <c16:uniqueId val="{00000005-E059-49EB-9150-4900C034A4CF}"/>
            </c:ext>
          </c:extLst>
        </c:ser>
        <c:ser>
          <c:idx val="6"/>
          <c:order val="6"/>
          <c:tx>
            <c:strRef>
              <c:f>data!$A$8</c:f>
              <c:strCache>
                <c:ptCount val="1"/>
                <c:pt idx="0">
                  <c:v>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data!$B$8:$M$8</c:f>
              <c:numCache>
                <c:formatCode>General</c:formatCode>
                <c:ptCount val="12"/>
                <c:pt idx="0">
                  <c:v>12297.0</c:v>
                </c:pt>
                <c:pt idx="1">
                  <c:v>8417.0</c:v>
                </c:pt>
                <c:pt idx="2">
                  <c:v>5940.0</c:v>
                </c:pt>
                <c:pt idx="3">
                  <c:v>4573.0</c:v>
                </c:pt>
                <c:pt idx="4">
                  <c:v>3734.0</c:v>
                </c:pt>
                <c:pt idx="5">
                  <c:v>3174.0</c:v>
                </c:pt>
                <c:pt idx="6">
                  <c:v>2763.0</c:v>
                </c:pt>
                <c:pt idx="7">
                  <c:v>2446.0</c:v>
                </c:pt>
                <c:pt idx="8">
                  <c:v>2349.0</c:v>
                </c:pt>
                <c:pt idx="9">
                  <c:v>2272.0</c:v>
                </c:pt>
                <c:pt idx="10">
                  <c:v>2213.0</c:v>
                </c:pt>
                <c:pt idx="11">
                  <c:v>2160.0</c:v>
                </c:pt>
              </c:numCache>
            </c:numRef>
          </c:val>
          <c:extLst xmlns:c16r2="http://schemas.microsoft.com/office/drawing/2015/06/chart">
            <c:ext xmlns:c16="http://schemas.microsoft.com/office/drawing/2014/chart" uri="{C3380CC4-5D6E-409C-BE32-E72D297353CC}">
              <c16:uniqueId val="{00000006-E059-49EB-9150-4900C034A4CF}"/>
            </c:ext>
          </c:extLst>
        </c:ser>
        <c:ser>
          <c:idx val="7"/>
          <c:order val="7"/>
          <c:tx>
            <c:strRef>
              <c:f>data!$A$9</c:f>
              <c:strCache>
                <c:ptCount val="1"/>
                <c:pt idx="0">
                  <c:v>1024k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data!$B$9:$M$9</c:f>
              <c:numCache>
                <c:formatCode>General</c:formatCode>
                <c:ptCount val="12"/>
                <c:pt idx="0">
                  <c:v>12422.0</c:v>
                </c:pt>
                <c:pt idx="1">
                  <c:v>8398.0</c:v>
                </c:pt>
                <c:pt idx="2">
                  <c:v>5971.0</c:v>
                </c:pt>
                <c:pt idx="3">
                  <c:v>4569.0</c:v>
                </c:pt>
                <c:pt idx="4">
                  <c:v>3740.0</c:v>
                </c:pt>
                <c:pt idx="5">
                  <c:v>3172.0</c:v>
                </c:pt>
                <c:pt idx="6">
                  <c:v>2756.0</c:v>
                </c:pt>
                <c:pt idx="7">
                  <c:v>2446.0</c:v>
                </c:pt>
                <c:pt idx="8">
                  <c:v>2351.0</c:v>
                </c:pt>
                <c:pt idx="9">
                  <c:v>2271.0</c:v>
                </c:pt>
                <c:pt idx="10">
                  <c:v>2209.0</c:v>
                </c:pt>
                <c:pt idx="11">
                  <c:v>2162.0</c:v>
                </c:pt>
              </c:numCache>
            </c:numRef>
          </c:val>
          <c:extLst xmlns:c16r2="http://schemas.microsoft.com/office/drawing/2015/06/chart">
            <c:ext xmlns:c16="http://schemas.microsoft.com/office/drawing/2014/chart" uri="{C3380CC4-5D6E-409C-BE32-E72D297353CC}">
              <c16:uniqueId val="{00000007-E059-49EB-9150-4900C034A4CF}"/>
            </c:ext>
          </c:extLst>
        </c:ser>
        <c:ser>
          <c:idx val="8"/>
          <c:order val="8"/>
          <c:tx>
            <c:strRef>
              <c:f>data!$A$10</c:f>
              <c:strCache>
                <c:ptCount val="1"/>
                <c:pt idx="0">
                  <c:v>512k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data!$B$10:$M$10</c:f>
              <c:numCache>
                <c:formatCode>General</c:formatCode>
                <c:ptCount val="12"/>
                <c:pt idx="0">
                  <c:v>12432.0</c:v>
                </c:pt>
                <c:pt idx="1">
                  <c:v>8472.0</c:v>
                </c:pt>
                <c:pt idx="2">
                  <c:v>5950.0</c:v>
                </c:pt>
                <c:pt idx="3">
                  <c:v>4573.0</c:v>
                </c:pt>
                <c:pt idx="4">
                  <c:v>3726.0</c:v>
                </c:pt>
                <c:pt idx="5">
                  <c:v>3165.0</c:v>
                </c:pt>
                <c:pt idx="6">
                  <c:v>2758.0</c:v>
                </c:pt>
                <c:pt idx="7">
                  <c:v>2447.0</c:v>
                </c:pt>
                <c:pt idx="8">
                  <c:v>2341.0</c:v>
                </c:pt>
                <c:pt idx="9">
                  <c:v>2267.0</c:v>
                </c:pt>
                <c:pt idx="10">
                  <c:v>2210.0</c:v>
                </c:pt>
                <c:pt idx="11">
                  <c:v>2162.0</c:v>
                </c:pt>
              </c:numCache>
            </c:numRef>
          </c:val>
          <c:extLst xmlns:c16r2="http://schemas.microsoft.com/office/drawing/2015/06/chart">
            <c:ext xmlns:c16="http://schemas.microsoft.com/office/drawing/2014/chart" uri="{C3380CC4-5D6E-409C-BE32-E72D297353CC}">
              <c16:uniqueId val="{00000008-E059-49EB-9150-4900C034A4CF}"/>
            </c:ext>
          </c:extLst>
        </c:ser>
        <c:ser>
          <c:idx val="9"/>
          <c:order val="9"/>
          <c:tx>
            <c:strRef>
              <c:f>data!$A$11</c:f>
              <c:strCache>
                <c:ptCount val="1"/>
                <c:pt idx="0">
                  <c:v>256k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data!$B$11:$M$11</c:f>
              <c:numCache>
                <c:formatCode>General</c:formatCode>
                <c:ptCount val="12"/>
                <c:pt idx="0">
                  <c:v>12564.0</c:v>
                </c:pt>
                <c:pt idx="1">
                  <c:v>10037.0</c:v>
                </c:pt>
                <c:pt idx="2">
                  <c:v>8679.0</c:v>
                </c:pt>
                <c:pt idx="3">
                  <c:v>7175.0</c:v>
                </c:pt>
                <c:pt idx="4">
                  <c:v>5915.0</c:v>
                </c:pt>
                <c:pt idx="5">
                  <c:v>5022.0</c:v>
                </c:pt>
                <c:pt idx="6">
                  <c:v>4345.0</c:v>
                </c:pt>
                <c:pt idx="7">
                  <c:v>3856.0</c:v>
                </c:pt>
                <c:pt idx="8">
                  <c:v>3895.0</c:v>
                </c:pt>
                <c:pt idx="9">
                  <c:v>3981.0</c:v>
                </c:pt>
                <c:pt idx="10">
                  <c:v>4001.0</c:v>
                </c:pt>
                <c:pt idx="11">
                  <c:v>4404.0</c:v>
                </c:pt>
              </c:numCache>
            </c:numRef>
          </c:val>
          <c:extLst xmlns:c16r2="http://schemas.microsoft.com/office/drawing/2015/06/chart">
            <c:ext xmlns:c16="http://schemas.microsoft.com/office/drawing/2014/chart" uri="{C3380CC4-5D6E-409C-BE32-E72D297353CC}">
              <c16:uniqueId val="{00000009-E059-49EB-9150-4900C034A4CF}"/>
            </c:ext>
          </c:extLst>
        </c:ser>
        <c:ser>
          <c:idx val="10"/>
          <c:order val="10"/>
          <c:tx>
            <c:strRef>
              <c:f>data!$A$12</c:f>
              <c:strCache>
                <c:ptCount val="1"/>
                <c:pt idx="0">
                  <c:v>128k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data!$B$12:$M$12</c:f>
              <c:numCache>
                <c:formatCode>General</c:formatCode>
                <c:ptCount val="12"/>
                <c:pt idx="0">
                  <c:v>12711.0</c:v>
                </c:pt>
                <c:pt idx="1">
                  <c:v>10750.0</c:v>
                </c:pt>
                <c:pt idx="2">
                  <c:v>10271.0</c:v>
                </c:pt>
                <c:pt idx="3">
                  <c:v>8649.0</c:v>
                </c:pt>
                <c:pt idx="4">
                  <c:v>7525.0</c:v>
                </c:pt>
                <c:pt idx="5">
                  <c:v>6374.0</c:v>
                </c:pt>
                <c:pt idx="6">
                  <c:v>5482.0</c:v>
                </c:pt>
                <c:pt idx="7">
                  <c:v>4854.0</c:v>
                </c:pt>
                <c:pt idx="8">
                  <c:v>4901.0</c:v>
                </c:pt>
                <c:pt idx="9">
                  <c:v>4933.0</c:v>
                </c:pt>
                <c:pt idx="10">
                  <c:v>4917.0</c:v>
                </c:pt>
                <c:pt idx="11">
                  <c:v>4924.0</c:v>
                </c:pt>
              </c:numCache>
            </c:numRef>
          </c:val>
          <c:extLst xmlns:c16r2="http://schemas.microsoft.com/office/drawing/2015/06/chart">
            <c:ext xmlns:c16="http://schemas.microsoft.com/office/drawing/2014/chart" uri="{C3380CC4-5D6E-409C-BE32-E72D297353CC}">
              <c16:uniqueId val="{0000000A-E059-49EB-9150-4900C034A4CF}"/>
            </c:ext>
          </c:extLst>
        </c:ser>
        <c:ser>
          <c:idx val="11"/>
          <c:order val="11"/>
          <c:tx>
            <c:strRef>
              <c:f>data!$A$13</c:f>
              <c:strCache>
                <c:ptCount val="1"/>
                <c:pt idx="0">
                  <c:v>64k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data!$B$13:$M$13</c:f>
              <c:numCache>
                <c:formatCode>General</c:formatCode>
                <c:ptCount val="12"/>
                <c:pt idx="0">
                  <c:v>12687.0</c:v>
                </c:pt>
                <c:pt idx="1">
                  <c:v>10689.0</c:v>
                </c:pt>
                <c:pt idx="2">
                  <c:v>10208.0</c:v>
                </c:pt>
                <c:pt idx="3">
                  <c:v>8768.0</c:v>
                </c:pt>
                <c:pt idx="4">
                  <c:v>7570.0</c:v>
                </c:pt>
                <c:pt idx="5">
                  <c:v>6352.0</c:v>
                </c:pt>
                <c:pt idx="6">
                  <c:v>5460.0</c:v>
                </c:pt>
                <c:pt idx="7">
                  <c:v>4830.0</c:v>
                </c:pt>
                <c:pt idx="8">
                  <c:v>4885.0</c:v>
                </c:pt>
                <c:pt idx="9">
                  <c:v>4885.0</c:v>
                </c:pt>
                <c:pt idx="10">
                  <c:v>4823.0</c:v>
                </c:pt>
                <c:pt idx="11">
                  <c:v>4868.0</c:v>
                </c:pt>
              </c:numCache>
            </c:numRef>
          </c:val>
          <c:extLst xmlns:c16r2="http://schemas.microsoft.com/office/drawing/2015/06/chart">
            <c:ext xmlns:c16="http://schemas.microsoft.com/office/drawing/2014/chart" uri="{C3380CC4-5D6E-409C-BE32-E72D297353CC}">
              <c16:uniqueId val="{0000000B-E059-49EB-9150-4900C034A4CF}"/>
            </c:ext>
          </c:extLst>
        </c:ser>
        <c:ser>
          <c:idx val="12"/>
          <c:order val="12"/>
          <c:tx>
            <c:strRef>
              <c:f>data!$A$14</c:f>
              <c:strCache>
                <c:ptCount val="1"/>
                <c:pt idx="0">
                  <c:v>32k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data!$B$14:$M$14</c:f>
              <c:numCache>
                <c:formatCode>General</c:formatCode>
                <c:ptCount val="12"/>
                <c:pt idx="0">
                  <c:v>14101.0</c:v>
                </c:pt>
                <c:pt idx="1">
                  <c:v>13686.0</c:v>
                </c:pt>
                <c:pt idx="2">
                  <c:v>13524.0</c:v>
                </c:pt>
                <c:pt idx="3">
                  <c:v>13092.0</c:v>
                </c:pt>
                <c:pt idx="4">
                  <c:v>13144.0</c:v>
                </c:pt>
                <c:pt idx="5">
                  <c:v>12771.0</c:v>
                </c:pt>
                <c:pt idx="6">
                  <c:v>12783.0</c:v>
                </c:pt>
                <c:pt idx="7">
                  <c:v>12466.0</c:v>
                </c:pt>
                <c:pt idx="8">
                  <c:v>12230.0</c:v>
                </c:pt>
                <c:pt idx="9">
                  <c:v>12716.0</c:v>
                </c:pt>
                <c:pt idx="10">
                  <c:v>12238.0</c:v>
                </c:pt>
                <c:pt idx="11">
                  <c:v>12409.0</c:v>
                </c:pt>
              </c:numCache>
            </c:numRef>
          </c:val>
          <c:extLst xmlns:c16r2="http://schemas.microsoft.com/office/drawing/2015/06/chart">
            <c:ext xmlns:c16="http://schemas.microsoft.com/office/drawing/2014/chart" uri="{C3380CC4-5D6E-409C-BE32-E72D297353CC}">
              <c16:uniqueId val="{0000000C-E059-49EB-9150-4900C034A4CF}"/>
            </c:ext>
          </c:extLst>
        </c:ser>
        <c:ser>
          <c:idx val="13"/>
          <c:order val="13"/>
          <c:tx>
            <c:strRef>
              <c:f>data!$A$15</c:f>
              <c:strCache>
                <c:ptCount val="1"/>
                <c:pt idx="0">
                  <c:v>16k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data!$B$15:$M$15</c:f>
              <c:numCache>
                <c:formatCode>General</c:formatCode>
                <c:ptCount val="12"/>
                <c:pt idx="0">
                  <c:v>13958.0</c:v>
                </c:pt>
                <c:pt idx="1">
                  <c:v>13986.0</c:v>
                </c:pt>
                <c:pt idx="2">
                  <c:v>13366.0</c:v>
                </c:pt>
                <c:pt idx="3">
                  <c:v>13033.0</c:v>
                </c:pt>
                <c:pt idx="4">
                  <c:v>12835.0</c:v>
                </c:pt>
                <c:pt idx="5">
                  <c:v>12409.0</c:v>
                </c:pt>
                <c:pt idx="6">
                  <c:v>11784.0</c:v>
                </c:pt>
                <c:pt idx="7">
                  <c:v>10833.0</c:v>
                </c:pt>
                <c:pt idx="8">
                  <c:v>10414.0</c:v>
                </c:pt>
                <c:pt idx="9">
                  <c:v>11543.0</c:v>
                </c:pt>
                <c:pt idx="10">
                  <c:v>10857.0</c:v>
                </c:pt>
                <c:pt idx="11">
                  <c:v>10129.0</c:v>
                </c:pt>
              </c:numCache>
            </c:numRef>
          </c:val>
          <c:extLst xmlns:c16r2="http://schemas.microsoft.com/office/drawing/2015/06/chart">
            <c:ext xmlns:c16="http://schemas.microsoft.com/office/drawing/2014/chart" uri="{C3380CC4-5D6E-409C-BE32-E72D297353CC}">
              <c16:uniqueId val="{0000000D-E059-49EB-9150-4900C034A4CF}"/>
            </c:ext>
          </c:extLst>
        </c:ser>
        <c:bandFmts/>
        <c:axId val="-2118373208"/>
        <c:axId val="-2118367672"/>
        <c:axId val="-2118362312"/>
      </c:surface3DChart>
      <c:catAx>
        <c:axId val="-2118373208"/>
        <c:scaling>
          <c:orientation val="minMax"/>
        </c:scaling>
        <c:delete val="0"/>
        <c:axPos val="b"/>
        <c:title>
          <c:tx>
            <c:rich>
              <a:bodyPr/>
              <a:lstStyle/>
              <a:p>
                <a:pPr>
                  <a:defRPr sz="1200">
                    <a:latin typeface="Arial"/>
                  </a:defRPr>
                </a:pPr>
                <a:r>
                  <a:rPr lang="en-US" sz="1200">
                    <a:latin typeface="Arial"/>
                  </a:rPr>
                  <a:t>Stride (x8 bytes)</a:t>
                </a:r>
              </a:p>
            </c:rich>
          </c:tx>
          <c:layout>
            <c:manualLayout>
              <c:xMode val="edge"/>
              <c:yMode val="edge"/>
              <c:x val="0.136577707090151"/>
              <c:y val="0.849094052644392"/>
            </c:manualLayout>
          </c:layout>
          <c:overlay val="0"/>
        </c:title>
        <c:numFmt formatCode="General" sourceLinked="0"/>
        <c:majorTickMark val="out"/>
        <c:minorTickMark val="none"/>
        <c:tickLblPos val="nextTo"/>
        <c:txPr>
          <a:bodyPr rot="0" vert="horz" anchor="b" anchorCtr="1"/>
          <a:lstStyle/>
          <a:p>
            <a:pPr>
              <a:defRPr sz="1200">
                <a:latin typeface="Arial"/>
              </a:defRPr>
            </a:pPr>
            <a:endParaRPr lang="en-US"/>
          </a:p>
        </c:txPr>
        <c:crossAx val="-2118367672"/>
        <c:crosses val="autoZero"/>
        <c:auto val="1"/>
        <c:lblAlgn val="ctr"/>
        <c:lblOffset val="100"/>
        <c:noMultiLvlLbl val="0"/>
      </c:catAx>
      <c:valAx>
        <c:axId val="-2118367672"/>
        <c:scaling>
          <c:orientation val="minMax"/>
          <c:max val="17000.0"/>
          <c:min val="0.0"/>
        </c:scaling>
        <c:delete val="0"/>
        <c:axPos val="l"/>
        <c:majorGridlines/>
        <c:title>
          <c:tx>
            <c:rich>
              <a:bodyPr rot="-5400000" vert="horz"/>
              <a:lstStyle/>
              <a:p>
                <a:pPr>
                  <a:defRPr sz="1200">
                    <a:latin typeface="Arial"/>
                  </a:defRPr>
                </a:pPr>
                <a:r>
                  <a:rPr lang="en-US" sz="1200">
                    <a:latin typeface="Arial"/>
                  </a:rPr>
                  <a:t>Read throughput (MB/s)</a:t>
                </a:r>
              </a:p>
              <a:p>
                <a:pPr>
                  <a:defRPr sz="1200">
                    <a:latin typeface="Arial"/>
                  </a:defRPr>
                </a:pPr>
                <a:endParaRPr lang="en-US" sz="1200">
                  <a:latin typeface="Arial"/>
                </a:endParaRPr>
              </a:p>
            </c:rich>
          </c:tx>
          <c:layout>
            <c:manualLayout>
              <c:xMode val="edge"/>
              <c:yMode val="edge"/>
              <c:x val="0.0294270509024441"/>
              <c:y val="0.261701562111002"/>
            </c:manualLayout>
          </c:layout>
          <c:overlay val="0"/>
        </c:title>
        <c:numFmt formatCode="General" sourceLinked="1"/>
        <c:majorTickMark val="out"/>
        <c:minorTickMark val="none"/>
        <c:tickLblPos val="nextTo"/>
        <c:txPr>
          <a:bodyPr/>
          <a:lstStyle/>
          <a:p>
            <a:pPr>
              <a:defRPr sz="1200">
                <a:latin typeface="Arial"/>
              </a:defRPr>
            </a:pPr>
            <a:endParaRPr lang="en-US"/>
          </a:p>
        </c:txPr>
        <c:crossAx val="-2118373208"/>
        <c:crosses val="autoZero"/>
        <c:crossBetween val="midCat"/>
        <c:majorUnit val="2000.0"/>
        <c:minorUnit val="500.0"/>
      </c:valAx>
      <c:serAx>
        <c:axId val="-2118362312"/>
        <c:scaling>
          <c:orientation val="minMax"/>
        </c:scaling>
        <c:delete val="0"/>
        <c:axPos val="b"/>
        <c:title>
          <c:tx>
            <c:rich>
              <a:bodyPr rot="0" vert="horz"/>
              <a:lstStyle/>
              <a:p>
                <a:pPr>
                  <a:defRPr sz="1200">
                    <a:latin typeface="Arial"/>
                  </a:defRPr>
                </a:pPr>
                <a:r>
                  <a:rPr lang="en-US" sz="1200">
                    <a:latin typeface="Arial"/>
                  </a:rPr>
                  <a:t>Size (bytes)</a:t>
                </a:r>
              </a:p>
            </c:rich>
          </c:tx>
          <c:layout>
            <c:manualLayout>
              <c:xMode val="edge"/>
              <c:yMode val="edge"/>
              <c:x val="0.644972761738116"/>
              <c:y val="0.855644760091263"/>
            </c:manualLayout>
          </c:layout>
          <c:overlay val="0"/>
        </c:title>
        <c:majorTickMark val="out"/>
        <c:minorTickMark val="none"/>
        <c:tickLblPos val="nextTo"/>
        <c:txPr>
          <a:bodyPr rot="0" vert="horz" lIns="2">
            <a:spAutoFit/>
          </a:bodyPr>
          <a:lstStyle/>
          <a:p>
            <a:pPr>
              <a:defRPr sz="1200">
                <a:latin typeface="Arial"/>
              </a:defRPr>
            </a:pPr>
            <a:endParaRPr lang="en-US"/>
          </a:p>
        </c:txPr>
        <c:crossAx val="-2118367672"/>
        <c:crosses val="autoZero"/>
        <c:tickLblSkip val="2"/>
        <c:tickMarkSkip val="1"/>
      </c:serAx>
    </c:plotArea>
    <c:plotVisOnly val="1"/>
    <c:dispBlanksAs val="zero"/>
    <c:showDLblsOverMax val="0"/>
  </c:chart>
  <c:spPr>
    <a:ln w="9525">
      <a:no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CFFC39-3AF6-8048-8D2D-0B9CBEDA9E0F}" type="datetimeFigureOut">
              <a:rPr lang="en-US" smtClean="0"/>
              <a:pPr/>
              <a:t>8/30/16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1F6DB-D364-0A40-9E0D-3DD3F1C3C9F7}" type="slidenum">
              <a:rPr lang="en-US" smtClean="0"/>
              <a:pPr/>
              <a:t>‹#›</a:t>
            </a:fld>
            <a:endParaRPr lang="en-US"/>
          </a:p>
        </p:txBody>
      </p:sp>
    </p:spTree>
    <p:extLst>
      <p:ext uri="{BB962C8B-B14F-4D97-AF65-F5344CB8AC3E}">
        <p14:creationId xmlns:p14="http://schemas.microsoft.com/office/powerpoint/2010/main" val="1265186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518296"/>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ＭＳ Ｐゴシック" charset="-128"/>
        <a:cs typeface="+mn-cs"/>
      </a:defRPr>
    </a:lvl2pPr>
    <a:lvl3pPr marL="914400" algn="l" rtl="0" fontAlgn="base">
      <a:spcBef>
        <a:spcPct val="0"/>
      </a:spcBef>
      <a:spcAft>
        <a:spcPct val="0"/>
      </a:spcAft>
      <a:defRPr sz="1200" kern="1200">
        <a:solidFill>
          <a:schemeClr val="tx1"/>
        </a:solidFill>
        <a:latin typeface="Gill Sans" charset="0"/>
        <a:ea typeface="ＭＳ Ｐゴシック" charset="-128"/>
        <a:cs typeface="+mn-cs"/>
      </a:defRPr>
    </a:lvl3pPr>
    <a:lvl4pPr marL="1371600" algn="l" rtl="0" fontAlgn="base">
      <a:spcBef>
        <a:spcPct val="0"/>
      </a:spcBef>
      <a:spcAft>
        <a:spcPct val="0"/>
      </a:spcAft>
      <a:defRPr sz="1200" kern="1200">
        <a:solidFill>
          <a:schemeClr val="tx1"/>
        </a:solidFill>
        <a:latin typeface="Gill Sans" charset="0"/>
        <a:ea typeface="ＭＳ Ｐゴシック" charset="-128"/>
        <a:cs typeface="+mn-cs"/>
      </a:defRPr>
    </a:lvl4pPr>
    <a:lvl5pPr marL="1828800" algn="l" rtl="0" fontAlgn="base">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8538"/>
            <a:ext cx="1943100" cy="5859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98538"/>
            <a:ext cx="56769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588" y="50800"/>
            <a:ext cx="2081212" cy="6075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7188" y="50800"/>
            <a:ext cx="6096000" cy="6075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685800" y="3886200"/>
            <a:ext cx="7677150" cy="2971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4" name="Rectangle 3"/>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smtClean="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19100" algn="ctr" rtl="0" fontAlgn="base">
        <a:spcBef>
          <a:spcPts val="500"/>
        </a:spcBef>
        <a:spcAft>
          <a:spcPct val="0"/>
        </a:spcAft>
        <a:defRPr sz="2000">
          <a:solidFill>
            <a:schemeClr val="tx1"/>
          </a:solidFill>
          <a:latin typeface="+mn-lt"/>
          <a:ea typeface="+mn-ea"/>
          <a:cs typeface="+mn-cs"/>
          <a:sym typeface="Calibri" charset="0"/>
        </a:defRPr>
      </a:lvl2pPr>
      <a:lvl3pPr marL="876300" algn="ctr" rtl="0" fontAlgn="base">
        <a:spcBef>
          <a:spcPts val="500"/>
        </a:spcBef>
        <a:spcAft>
          <a:spcPct val="0"/>
        </a:spcAft>
        <a:defRPr sz="2000">
          <a:solidFill>
            <a:schemeClr val="tx1"/>
          </a:solidFill>
          <a:latin typeface="+mn-lt"/>
          <a:ea typeface="+mn-ea"/>
          <a:cs typeface="+mn-cs"/>
          <a:sym typeface="Calibri" charset="0"/>
        </a:defRPr>
      </a:lvl3pPr>
      <a:lvl4pPr marL="1333500" algn="ctr" rtl="0" fontAlgn="base">
        <a:spcBef>
          <a:spcPts val="500"/>
        </a:spcBef>
        <a:spcAft>
          <a:spcPct val="0"/>
        </a:spcAft>
        <a:defRPr sz="2000">
          <a:solidFill>
            <a:schemeClr val="tx1"/>
          </a:solidFill>
          <a:latin typeface="+mn-lt"/>
          <a:ea typeface="+mn-ea"/>
          <a:cs typeface="+mn-cs"/>
          <a:sym typeface="Calibri" charset="0"/>
        </a:defRPr>
      </a:lvl4pPr>
      <a:lvl5pPr marL="1790700" algn="ctr" rtl="0" fontAlgn="base">
        <a:spcBef>
          <a:spcPts val="500"/>
        </a:spcBef>
        <a:spcAft>
          <a:spcPct val="0"/>
        </a:spcAft>
        <a:defRPr sz="2000">
          <a:solidFill>
            <a:schemeClr val="tx1"/>
          </a:solidFill>
          <a:latin typeface="+mn-lt"/>
          <a:ea typeface="+mn-ea"/>
          <a:cs typeface="+mn-cs"/>
          <a:sym typeface="Calibri" charset="0"/>
        </a:defRPr>
      </a:lvl5pPr>
      <a:lvl6pPr marL="2247900" algn="ctr" rtl="0" fontAlgn="base">
        <a:spcBef>
          <a:spcPts val="500"/>
        </a:spcBef>
        <a:spcAft>
          <a:spcPct val="0"/>
        </a:spcAft>
        <a:defRPr sz="2000">
          <a:solidFill>
            <a:schemeClr val="tx1"/>
          </a:solidFill>
          <a:latin typeface="+mn-lt"/>
          <a:ea typeface="+mn-ea"/>
          <a:cs typeface="+mn-cs"/>
          <a:sym typeface="Calibri" charset="0"/>
        </a:defRPr>
      </a:lvl6pPr>
      <a:lvl7pPr marL="2705100" algn="ctr" rtl="0" fontAlgn="base">
        <a:spcBef>
          <a:spcPts val="500"/>
        </a:spcBef>
        <a:spcAft>
          <a:spcPct val="0"/>
        </a:spcAft>
        <a:defRPr sz="2000">
          <a:solidFill>
            <a:schemeClr val="tx1"/>
          </a:solidFill>
          <a:latin typeface="+mn-lt"/>
          <a:ea typeface="+mn-ea"/>
          <a:cs typeface="+mn-cs"/>
          <a:sym typeface="Calibri" charset="0"/>
        </a:defRPr>
      </a:lvl7pPr>
      <a:lvl8pPr marL="3162300" algn="ctr" rtl="0" fontAlgn="base">
        <a:spcBef>
          <a:spcPts val="500"/>
        </a:spcBef>
        <a:spcAft>
          <a:spcPct val="0"/>
        </a:spcAft>
        <a:defRPr sz="2000">
          <a:solidFill>
            <a:schemeClr val="tx1"/>
          </a:solidFill>
          <a:latin typeface="+mn-lt"/>
          <a:ea typeface="+mn-ea"/>
          <a:cs typeface="+mn-cs"/>
          <a:sym typeface="Calibri" charset="0"/>
        </a:defRPr>
      </a:lvl8pPr>
      <a:lvl9pPr marL="36195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0922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Bold"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5" name="Rectangle 4"/>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6" name="TextBox 5"/>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7"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8"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smtClean="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xmlns:p14="http://schemas.microsoft.com/office/powerpoint/2010/mai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57188" y="50800"/>
            <a:ext cx="7591425" cy="15494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3" name="Rectangle 2"/>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4" name="TextBox 3"/>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5"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6"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smtClean="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342900" indent="-3429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autolab.cs.cmu.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15-213-staff@cs.cmu.edu"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cathyf@cs.cmu.edu"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p:cNvSpPr>
          <p:nvPr/>
        </p:nvSpPr>
        <p:spPr bwMode="auto">
          <a:xfrm>
            <a:off x="990600" y="5338763"/>
            <a:ext cx="6858000" cy="635000"/>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pPr algn="l"/>
            <a:r>
              <a:rPr lang="en-US" sz="3600">
                <a:solidFill>
                  <a:srgbClr val="C00000"/>
                </a:solidFill>
                <a:latin typeface="Calibri Italic" charset="0"/>
                <a:ea typeface="Calibri Italic" charset="0"/>
                <a:cs typeface="Calibri Italic" charset="0"/>
                <a:sym typeface="Calibri Italic" charset="0"/>
              </a:rPr>
              <a:t>The course that gives CMU its “Zip”! </a:t>
            </a:r>
          </a:p>
        </p:txBody>
      </p:sp>
      <p:sp>
        <p:nvSpPr>
          <p:cNvPr id="7" name="Title 1"/>
          <p:cNvSpPr txBox="1">
            <a:spLocks/>
          </p:cNvSpPr>
          <p:nvPr/>
        </p:nvSpPr>
        <p:spPr bwMode="auto">
          <a:xfrm>
            <a:off x="685800" y="1447800"/>
            <a:ext cx="7772400" cy="1720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1"/>
                </a:solidFill>
                <a:effectLst/>
                <a:uLnTx/>
                <a:uFillTx/>
                <a:latin typeface="Calibri" pitchFamily="34" charset="0"/>
                <a:ea typeface="+mj-ea"/>
                <a:cs typeface="+mj-cs"/>
              </a:rPr>
              <a:t>Course Overview</a:t>
            </a:r>
            <a:br>
              <a:rPr kumimoji="0" lang="en-US" sz="3600" b="1" i="0" u="none" strike="noStrike" kern="0" cap="none" spc="0" normalizeH="0" baseline="0" noProof="0" dirty="0" smtClean="0">
                <a:ln>
                  <a:noFill/>
                </a:ln>
                <a:solidFill>
                  <a:schemeClr val="tx1"/>
                </a:solidFill>
                <a:effectLst/>
                <a:uLnTx/>
                <a:uFillTx/>
                <a:latin typeface="Calibri" pitchFamily="34" charset="0"/>
                <a:ea typeface="+mj-ea"/>
                <a:cs typeface="+mj-cs"/>
              </a:rPr>
            </a:br>
            <a:r>
              <a:rPr kumimoji="0" lang="en-US" sz="3600" b="1" i="0" u="none" strike="noStrike" kern="0" cap="none" spc="0" normalizeH="0" baseline="0" noProof="0" dirty="0" smtClean="0">
                <a:ln>
                  <a:noFill/>
                </a:ln>
                <a:solidFill>
                  <a:schemeClr val="tx1"/>
                </a:solidFill>
                <a:effectLst/>
                <a:uLnTx/>
                <a:uFillTx/>
                <a:latin typeface="Calibri" pitchFamily="34" charset="0"/>
                <a:ea typeface="+mj-ea"/>
                <a:cs typeface="+mj-cs"/>
              </a:rPr>
              <a:t/>
            </a:r>
            <a:br>
              <a:rPr kumimoji="0" lang="en-US" sz="3600" b="1" i="0" u="none" strike="noStrike" kern="0" cap="none" spc="0" normalizeH="0" baseline="0" noProof="0" dirty="0" smtClean="0">
                <a:ln>
                  <a:noFill/>
                </a:ln>
                <a:solidFill>
                  <a:schemeClr val="tx1"/>
                </a:solidFill>
                <a:effectLst/>
                <a:uLnTx/>
                <a:uFillTx/>
                <a:latin typeface="Calibri" pitchFamily="34" charset="0"/>
                <a:ea typeface="+mj-ea"/>
                <a:cs typeface="+mj-cs"/>
              </a:rPr>
            </a:br>
            <a:r>
              <a:rPr kumimoji="0" lang="en-US" sz="2000" b="0" i="0" u="none" strike="noStrike" kern="0" cap="none" spc="0" normalizeH="0" baseline="0" noProof="0" dirty="0" smtClean="0">
                <a:ln>
                  <a:noFill/>
                </a:ln>
                <a:solidFill>
                  <a:schemeClr val="tx1"/>
                </a:solidFill>
                <a:effectLst/>
                <a:uLnTx/>
                <a:uFillTx/>
                <a:latin typeface="Calibri" pitchFamily="34" charset="0"/>
                <a:ea typeface="+mj-ea"/>
                <a:cs typeface="+mj-cs"/>
              </a:rPr>
              <a:t>15-213/18-213/15-513: Introduction to Computer Systems	</a:t>
            </a:r>
            <a:r>
              <a:rPr kumimoji="0" lang="en-US" sz="3600" b="0" i="0" u="none" strike="noStrike" kern="0" cap="none" spc="0" normalizeH="0" baseline="0" noProof="0" dirty="0" smtClean="0">
                <a:ln>
                  <a:noFill/>
                </a:ln>
                <a:solidFill>
                  <a:schemeClr val="tx1"/>
                </a:solidFill>
                <a:effectLst/>
                <a:uLnTx/>
                <a:uFillTx/>
                <a:latin typeface="Calibri" pitchFamily="34" charset="0"/>
                <a:ea typeface="+mj-ea"/>
                <a:cs typeface="+mj-cs"/>
              </a:rPr>
              <a:t/>
            </a:r>
            <a:br>
              <a:rPr kumimoji="0" lang="en-US" sz="3600" b="0" i="0" u="none" strike="noStrike" kern="0" cap="none" spc="0" normalizeH="0" baseline="0" noProof="0" dirty="0" smtClean="0">
                <a:ln>
                  <a:noFill/>
                </a:ln>
                <a:solidFill>
                  <a:schemeClr val="tx1"/>
                </a:solidFill>
                <a:effectLst/>
                <a:uLnTx/>
                <a:uFillTx/>
                <a:latin typeface="Calibri" pitchFamily="34" charset="0"/>
                <a:ea typeface="+mj-ea"/>
                <a:cs typeface="+mj-cs"/>
              </a:rPr>
            </a:br>
            <a:r>
              <a:rPr kumimoji="0" lang="en-US" sz="2000" b="0" i="0" u="none" strike="noStrike" kern="0" cap="none" spc="0" normalizeH="0" baseline="0" noProof="0" dirty="0" smtClean="0">
                <a:ln>
                  <a:noFill/>
                </a:ln>
                <a:solidFill>
                  <a:schemeClr val="tx1"/>
                </a:solidFill>
                <a:effectLst/>
                <a:uLnTx/>
                <a:uFillTx/>
                <a:latin typeface="Calibri" pitchFamily="34" charset="0"/>
                <a:ea typeface="+mj-ea"/>
                <a:cs typeface="+mj-cs"/>
              </a:rPr>
              <a:t>1</a:t>
            </a:r>
            <a:r>
              <a:rPr kumimoji="0" lang="en-US" sz="2000" b="0" i="0" u="none" strike="noStrike" kern="0" cap="none" spc="0" normalizeH="0" baseline="30000" noProof="0" dirty="0" smtClean="0">
                <a:ln>
                  <a:noFill/>
                </a:ln>
                <a:solidFill>
                  <a:schemeClr val="tx1"/>
                </a:solidFill>
                <a:effectLst/>
                <a:uLnTx/>
                <a:uFillTx/>
                <a:latin typeface="Calibri" pitchFamily="34" charset="0"/>
                <a:ea typeface="+mj-ea"/>
                <a:cs typeface="+mj-cs"/>
              </a:rPr>
              <a:t>st</a:t>
            </a:r>
            <a:r>
              <a:rPr kumimoji="0" lang="en-US" sz="2000" b="0" i="0" u="none" strike="noStrike" kern="0" cap="none" spc="0" normalizeH="0" baseline="0" noProof="0" dirty="0" smtClean="0">
                <a:ln>
                  <a:noFill/>
                </a:ln>
                <a:solidFill>
                  <a:schemeClr val="tx1"/>
                </a:solidFill>
                <a:effectLst/>
                <a:uLnTx/>
                <a:uFillTx/>
                <a:latin typeface="Calibri" pitchFamily="34" charset="0"/>
                <a:ea typeface="+mj-ea"/>
                <a:cs typeface="+mj-cs"/>
              </a:rPr>
              <a:t> Lecture, </a:t>
            </a:r>
            <a:r>
              <a:rPr lang="en-US" sz="2000" kern="0" dirty="0" smtClean="0">
                <a:solidFill>
                  <a:schemeClr val="tx1"/>
                </a:solidFill>
                <a:latin typeface="Calibri" pitchFamily="34" charset="0"/>
                <a:ea typeface="+mj-ea"/>
                <a:cs typeface="+mj-cs"/>
              </a:rPr>
              <a:t>Aug 30, 2016</a:t>
            </a:r>
            <a:endParaRPr kumimoji="0" lang="en-US" sz="2000" b="0" i="0" u="none" strike="noStrike" kern="0" cap="none" spc="0" normalizeH="0" baseline="0" noProof="0" dirty="0" smtClean="0">
              <a:ln>
                <a:noFill/>
              </a:ln>
              <a:solidFill>
                <a:schemeClr val="tx1"/>
              </a:solidFill>
              <a:effectLst/>
              <a:uLnTx/>
              <a:uFillTx/>
              <a:latin typeface="Calibri" pitchFamily="34" charset="0"/>
              <a:ea typeface="+mj-ea"/>
              <a:cs typeface="+mj-cs"/>
            </a:endParaRPr>
          </a:p>
        </p:txBody>
      </p:sp>
      <p:sp>
        <p:nvSpPr>
          <p:cNvPr id="10" name="Subtitle 2"/>
          <p:cNvSpPr txBox="1">
            <a:spLocks/>
          </p:cNvSpPr>
          <p:nvPr/>
        </p:nvSpPr>
        <p:spPr bwMode="auto">
          <a:xfrm>
            <a:off x="685800" y="3321050"/>
            <a:ext cx="7678738"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mn-ea"/>
                <a:cs typeface="+mn-cs"/>
              </a:rPr>
              <a:t>Instructors:</a:t>
            </a:r>
            <a:r>
              <a:rPr kumimoji="0" lang="en-US" sz="2000" b="0" i="0" u="none" strike="noStrike" kern="0" cap="none" spc="0" normalizeH="0" baseline="0" noProof="0" dirty="0" smtClean="0">
                <a:ln>
                  <a:noFill/>
                </a:ln>
                <a:solidFill>
                  <a:schemeClr val="tx1"/>
                </a:solidFill>
                <a:effectLst/>
                <a:uLnTx/>
                <a:uFillTx/>
                <a:latin typeface="Calibri" pitchFamily="34" charset="0"/>
                <a:ea typeface="+mn-ea"/>
                <a:cs typeface="+mn-cs"/>
              </a:rPr>
              <a:t> </a:t>
            </a:r>
          </a:p>
          <a:p>
            <a:pPr lvl="0" algn="l">
              <a:spcBef>
                <a:spcPct val="20000"/>
              </a:spcBef>
              <a:buClr>
                <a:srgbClr val="990000"/>
              </a:buClr>
              <a:buSzPct val="60000"/>
              <a:defRPr/>
            </a:pPr>
            <a:r>
              <a:rPr lang="en-US" sz="2000" kern="0" dirty="0" smtClean="0">
                <a:solidFill>
                  <a:schemeClr val="tx1"/>
                </a:solidFill>
                <a:latin typeface="Calibri" pitchFamily="34" charset="0"/>
              </a:rPr>
              <a:t>Randy Bryant</a:t>
            </a:r>
          </a:p>
          <a:p>
            <a:pPr lvl="0" algn="l">
              <a:spcBef>
                <a:spcPct val="20000"/>
              </a:spcBef>
              <a:buClr>
                <a:srgbClr val="990000"/>
              </a:buClr>
              <a:buSzPct val="60000"/>
              <a:defRPr/>
            </a:pPr>
            <a:r>
              <a:rPr lang="en-US" sz="2000" kern="0" dirty="0" smtClean="0">
                <a:solidFill>
                  <a:schemeClr val="tx1"/>
                </a:solidFill>
                <a:latin typeface="Calibri" pitchFamily="34" charset="0"/>
              </a:rPr>
              <a:t>Martin Carlisle</a:t>
            </a:r>
          </a:p>
          <a:p>
            <a:pPr lvl="0" algn="l">
              <a:spcBef>
                <a:spcPct val="20000"/>
              </a:spcBef>
              <a:buClr>
                <a:srgbClr val="990000"/>
              </a:buClr>
              <a:buSzPct val="60000"/>
              <a:defRPr/>
            </a:pPr>
            <a:r>
              <a:rPr lang="en-US" sz="2000" kern="0" dirty="0" smtClean="0">
                <a:solidFill>
                  <a:schemeClr val="tx1"/>
                </a:solidFill>
                <a:latin typeface="Calibri" pitchFamily="34" charset="0"/>
              </a:rPr>
              <a:t>Phil Gibbons</a:t>
            </a:r>
          </a:p>
          <a:p>
            <a:pPr lvl="0" algn="l">
              <a:spcBef>
                <a:spcPct val="20000"/>
              </a:spcBef>
              <a:buClr>
                <a:srgbClr val="990000"/>
              </a:buClr>
              <a:buSzPct val="60000"/>
              <a:defRPr/>
            </a:pPr>
            <a:r>
              <a:rPr lang="en-US" sz="2000" kern="0" dirty="0" smtClean="0">
                <a:solidFill>
                  <a:schemeClr val="tx1"/>
                </a:solidFill>
                <a:latin typeface="Calibri" pitchFamily="34" charset="0"/>
              </a:rPr>
              <a:t>Brian Railing</a:t>
            </a:r>
            <a:endParaRPr kumimoji="0" lang="en-US" sz="2000" b="0"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8438" name="Rectangle 6"/>
          <p:cNvSpPr>
            <a:spLocks noGrp="1" noChangeArrowheads="1"/>
          </p:cNvSpPr>
          <p:nvPr>
            <p:ph idx="1"/>
          </p:nvPr>
        </p:nvSpPr>
        <p:spPr bwMode="auto">
          <a:xfrm>
            <a:off x="457200" y="6096000"/>
            <a:ext cx="8229600" cy="563563"/>
          </a:xfrm>
          <a:noFill/>
          <a:ln>
            <a:miter lim="800000"/>
            <a:headEnd/>
            <a:tailEnd/>
          </a:ln>
        </p:spPr>
        <p:txBody>
          <a:bodyPr wrap="square" lIns="38100" tIns="38100" rIns="38100" bIns="38100" numCol="1" anchor="t" anchorCtr="0" compatLnSpc="1">
            <a:prstTxWarp prst="textNoShape">
              <a:avLst/>
            </a:prstTxWarp>
          </a:bodyPr>
          <a:lstStyle/>
          <a:p>
            <a:pPr lvl="1" indent="-342900"/>
            <a:r>
              <a:rPr lang="en-US" dirty="0" smtClean="0"/>
              <a:t>Result </a:t>
            </a:r>
            <a:r>
              <a:rPr lang="en-US" dirty="0"/>
              <a:t>is </a:t>
            </a:r>
            <a:r>
              <a:rPr lang="en-US" dirty="0" smtClean="0"/>
              <a:t>system specific</a:t>
            </a:r>
            <a:endParaRPr lang="en-US" dirty="0"/>
          </a:p>
        </p:txBody>
      </p:sp>
      <p:sp>
        <p:nvSpPr>
          <p:cNvPr id="18437" name="Rectangle 5"/>
          <p:cNvSpPr>
            <a:spLocks/>
          </p:cNvSpPr>
          <p:nvPr/>
        </p:nvSpPr>
        <p:spPr bwMode="auto">
          <a:xfrm>
            <a:off x="825500" y="4267200"/>
            <a:ext cx="7327900" cy="18288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a:t>--&gt;</a:t>
            </a:r>
            <a:r>
              <a:rPr lang="en-US" sz="1800" dirty="0" smtClean="0">
                <a:solidFill>
                  <a:schemeClr val="tx1"/>
                </a:solidFill>
                <a:latin typeface="Courier New" charset="0"/>
                <a:ea typeface="Zapf Dingbats" charset="2"/>
                <a:cs typeface="Zapf Dingbats" charset="2"/>
                <a:sym typeface="Courier New" charset="0"/>
              </a:rPr>
              <a:t> </a:t>
            </a:r>
            <a:r>
              <a:rPr lang="en-US" sz="1800" dirty="0">
                <a:solidFill>
                  <a:schemeClr val="tx1"/>
                </a:solidFill>
                <a:latin typeface="Courier New" charset="0"/>
                <a:ea typeface="Zapf Dingbats" charset="2"/>
                <a:cs typeface="Zapf Dingbats" charset="2"/>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fun(1) </a:t>
            </a:r>
            <a:r>
              <a:rPr lang="en-US" sz="1800" dirty="0"/>
              <a:t>--&gt;</a:t>
            </a:r>
            <a:r>
              <a:rPr lang="en-US" sz="1800" dirty="0" smtClean="0">
                <a:solidFill>
                  <a:schemeClr val="tx1"/>
                </a:solidFill>
                <a:latin typeface="Times New Roman"/>
                <a:ea typeface="Zapf Dingbats" charset="2"/>
                <a:cs typeface="Times New Roman"/>
                <a:sym typeface="Courier New" charset="0"/>
              </a:rPr>
              <a:t> </a:t>
            </a:r>
            <a:r>
              <a:rPr lang="en-US" sz="1800" dirty="0" smtClean="0">
                <a:solidFill>
                  <a:schemeClr val="tx1"/>
                </a:solidFill>
                <a:latin typeface="Courier New" charset="0"/>
                <a:ea typeface="Monaco" charset="0"/>
                <a:cs typeface="Monaco" charset="0"/>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a:t>--&gt;</a:t>
            </a:r>
            <a:r>
              <a:rPr lang="en-US" sz="1800" dirty="0" smtClean="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3.1399998664856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a:t>--&gt; </a:t>
            </a:r>
            <a:r>
              <a:rPr lang="en-US" sz="1800" dirty="0" smtClean="0">
                <a:solidFill>
                  <a:schemeClr val="tx1"/>
                </a:solidFill>
                <a:latin typeface="Courier New" charset="0"/>
                <a:ea typeface="Monaco" charset="0"/>
                <a:cs typeface="Monaco" charset="0"/>
                <a:sym typeface="Courier New" charset="0"/>
              </a:rPr>
              <a:t>	2.00000061035156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fun(4) </a:t>
            </a:r>
            <a:r>
              <a:rPr lang="en-US" sz="1800" dirty="0"/>
              <a:t>--&gt;</a:t>
            </a:r>
            <a:r>
              <a:rPr lang="en-US" sz="1800" dirty="0" smtClean="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ourier New" charset="0"/>
                <a:ea typeface="Monaco" charset="0"/>
                <a:cs typeface="Monaco" charset="0"/>
                <a:sym typeface="Courier New" charset="0"/>
              </a:rPr>
              <a:t>3.14</a:t>
            </a:r>
          </a:p>
          <a:p>
            <a:pPr algn="l"/>
            <a:r>
              <a:rPr lang="en-US" sz="1800" dirty="0">
                <a:solidFill>
                  <a:schemeClr val="tx1"/>
                </a:solidFill>
                <a:latin typeface="Courier New" charset="0"/>
                <a:ea typeface="Courier New" charset="0"/>
                <a:cs typeface="Courier New" charset="0"/>
                <a:sym typeface="Courier New" charset="0"/>
              </a:rPr>
              <a:t>fun</a:t>
            </a:r>
            <a:r>
              <a:rPr lang="en-US" sz="1800" dirty="0" smtClean="0">
                <a:solidFill>
                  <a:schemeClr val="tx1"/>
                </a:solidFill>
                <a:latin typeface="Courier New" charset="0"/>
                <a:ea typeface="Courier New" charset="0"/>
                <a:cs typeface="Courier New" charset="0"/>
                <a:sym typeface="Courier New" charset="0"/>
              </a:rPr>
              <a:t>(6)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alibri"/>
                <a:ea typeface="Monaco" charset="0"/>
                <a:cs typeface="Calibri"/>
                <a:sym typeface="Courier New" charset="0"/>
              </a:rPr>
              <a:t>Segmentation fault</a:t>
            </a:r>
            <a:endParaRPr lang="en-US" sz="1800" dirty="0">
              <a:solidFill>
                <a:schemeClr val="tx1"/>
              </a:solidFill>
              <a:latin typeface="Courier New" charset="0"/>
              <a:ea typeface="Monaco" charset="0"/>
              <a:cs typeface="Monaco" charset="0"/>
              <a:sym typeface="Courier New" charset="0"/>
            </a:endParaRPr>
          </a:p>
        </p:txBody>
      </p:sp>
      <p:sp>
        <p:nvSpPr>
          <p:cNvPr id="18436" name="Rectangle 4"/>
          <p:cNvSpPr>
            <a:spLocks/>
          </p:cNvSpPr>
          <p:nvPr/>
        </p:nvSpPr>
        <p:spPr bwMode="auto">
          <a:xfrm>
            <a:off x="838200" y="1295400"/>
            <a:ext cx="6553200" cy="2844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smtClean="0">
                <a:solidFill>
                  <a:schemeClr val="tx1"/>
                </a:solidFill>
                <a:latin typeface="Courier New"/>
                <a:ea typeface="Monaco" charset="0"/>
                <a:cs typeface="Courier New"/>
                <a:sym typeface="Monaco" charset="0"/>
              </a:rPr>
              <a:t>typedef</a:t>
            </a: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struct</a:t>
            </a:r>
            <a:r>
              <a:rPr lang="en-US" sz="1600" b="1" dirty="0" smtClean="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int</a:t>
            </a:r>
            <a:r>
              <a:rPr lang="en-US" sz="1600" b="1" dirty="0" smtClean="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struct_t</a:t>
            </a:r>
            <a:r>
              <a:rPr lang="en-US" sz="1600" b="1" dirty="0" smtClean="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a:ea typeface="Monaco" charset="0"/>
                <a:cs typeface="Courier New"/>
                <a:sym typeface="Monaco" charset="0"/>
              </a:rPr>
              <a:t>double </a:t>
            </a:r>
            <a:r>
              <a:rPr lang="en-US" sz="1600" b="1" dirty="0">
                <a:solidFill>
                  <a:schemeClr val="tx1"/>
                </a:solidFill>
                <a:latin typeface="Courier New"/>
                <a:ea typeface="Monaco" charset="0"/>
                <a:cs typeface="Courier New"/>
                <a:sym typeface="Monaco" charset="0"/>
              </a:rPr>
              <a:t>fun(</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a:t>
            </a:r>
            <a:r>
              <a:rPr lang="en-US" sz="1600" b="1" dirty="0" smtClean="0">
                <a:solidFill>
                  <a:schemeClr val="tx1"/>
                </a:solidFill>
                <a:latin typeface="Courier New"/>
                <a:ea typeface="Monaco" charset="0"/>
                <a:cs typeface="Courier New"/>
                <a:sym typeface="Monaco" charset="0"/>
              </a:rPr>
              <a:t>) {</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volatile </a:t>
            </a:r>
            <a:r>
              <a:rPr lang="en-US" sz="1600" b="1" dirty="0" err="1" smtClean="0">
                <a:solidFill>
                  <a:schemeClr val="tx1"/>
                </a:solidFill>
                <a:latin typeface="Courier New"/>
                <a:ea typeface="Monaco" charset="0"/>
                <a:cs typeface="Courier New"/>
                <a:sym typeface="Monaco" charset="0"/>
              </a:rPr>
              <a:t>struct_t</a:t>
            </a:r>
            <a:r>
              <a:rPr lang="en-US" sz="1600" b="1" dirty="0" smtClean="0">
                <a:solidFill>
                  <a:schemeClr val="tx1"/>
                </a:solidFill>
                <a:latin typeface="Courier New"/>
                <a:ea typeface="Monaco" charset="0"/>
                <a:cs typeface="Courier New"/>
                <a:sym typeface="Monaco" charset="0"/>
              </a:rPr>
              <a:t> s;</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smtClean="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s.d</a:t>
            </a:r>
            <a:r>
              <a:rPr lang="en-US" sz="1600" b="1" dirty="0" smtClean="0">
                <a:solidFill>
                  <a:schemeClr val="tx1"/>
                </a:solidFill>
                <a:latin typeface="Courier New"/>
                <a:ea typeface="Monaco" charset="0"/>
                <a:cs typeface="Courier New"/>
                <a:sym typeface="Monaco" charset="0"/>
              </a:rPr>
              <a:t> = 3.14;</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smtClean="0">
                <a:solidFill>
                  <a:schemeClr val="tx1"/>
                </a:solidFill>
                <a:latin typeface="Courier New"/>
                <a:ea typeface="Monaco" charset="0"/>
                <a:cs typeface="Courier New"/>
                <a:sym typeface="Monaco" charset="0"/>
              </a:rPr>
              <a:t>s.a</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 = 1073741824; /* Possibly out of bounds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return </a:t>
            </a:r>
            <a:r>
              <a:rPr lang="en-US" sz="1600" b="1" dirty="0" err="1" smtClean="0">
                <a:solidFill>
                  <a:schemeClr val="tx1"/>
                </a:solidFill>
                <a:latin typeface="Courier New"/>
                <a:ea typeface="Monaco" charset="0"/>
                <a:cs typeface="Courier New"/>
                <a:sym typeface="Monaco" charset="0"/>
              </a:rPr>
              <a:t>s.d</a:t>
            </a:r>
            <a:r>
              <a:rPr lang="en-US" sz="1600" b="1" dirty="0" smtClean="0">
                <a:solidFill>
                  <a:schemeClr val="tx1"/>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spTree>
    <p:extLst>
      <p:ext uri="{BB962C8B-B14F-4D97-AF65-F5344CB8AC3E}">
        <p14:creationId xmlns:p14="http://schemas.microsoft.com/office/powerpoint/2010/main" val="3279195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9460" name="Rectangle 4"/>
          <p:cNvSpPr>
            <a:spLocks/>
          </p:cNvSpPr>
          <p:nvPr/>
        </p:nvSpPr>
        <p:spPr bwMode="auto">
          <a:xfrm>
            <a:off x="762000" y="1270000"/>
            <a:ext cx="2209800" cy="1320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a:ea typeface="Monaco" charset="0"/>
                <a:cs typeface="Courier New"/>
                <a:sym typeface="Monaco" charset="0"/>
              </a:rPr>
              <a:t>typedef</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a:t>
            </a:r>
          </a:p>
        </p:txBody>
      </p:sp>
      <p:sp>
        <p:nvSpPr>
          <p:cNvPr id="19461" name="Rectangle 5"/>
          <p:cNvSpPr>
            <a:spLocks/>
          </p:cNvSpPr>
          <p:nvPr/>
        </p:nvSpPr>
        <p:spPr bwMode="auto">
          <a:xfrm>
            <a:off x="3581400" y="1295400"/>
            <a:ext cx="4419600" cy="13716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a:t>--&gt; </a:t>
            </a:r>
            <a:r>
              <a:rPr lang="en-US" sz="1800" dirty="0">
                <a:solidFill>
                  <a:schemeClr val="tx1"/>
                </a:solidFill>
                <a:latin typeface="Courier New" charset="0"/>
                <a:ea typeface="Zapf Dingbats" charset="2"/>
                <a:cs typeface="Zapf Dingbats" charset="2"/>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fun(1) </a:t>
            </a:r>
            <a:r>
              <a:rPr lang="en-US" sz="1800" dirty="0"/>
              <a:t>--&gt; </a:t>
            </a:r>
            <a:r>
              <a:rPr lang="en-US" sz="1800" dirty="0">
                <a:solidFill>
                  <a:schemeClr val="tx1"/>
                </a:solidFill>
                <a:latin typeface="Courier New" charset="0"/>
                <a:ea typeface="Monaco" charset="0"/>
                <a:cs typeface="Monaco" charset="0"/>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a:t>--&gt; </a:t>
            </a:r>
            <a:r>
              <a:rPr lang="en-US" sz="1800" dirty="0">
                <a:solidFill>
                  <a:schemeClr val="tx1"/>
                </a:solidFill>
                <a:latin typeface="Courier New" charset="0"/>
                <a:ea typeface="Monaco" charset="0"/>
                <a:cs typeface="Monaco" charset="0"/>
                <a:sym typeface="Courier New" charset="0"/>
              </a:rPr>
              <a:t>	3.1399998664856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a:t>--&gt; </a:t>
            </a:r>
            <a:r>
              <a:rPr lang="en-US" sz="1800" dirty="0">
                <a:solidFill>
                  <a:schemeClr val="tx1"/>
                </a:solidFill>
                <a:latin typeface="Courier New" charset="0"/>
                <a:ea typeface="Monaco" charset="0"/>
                <a:cs typeface="Monaco" charset="0"/>
                <a:sym typeface="Courier New" charset="0"/>
              </a:rPr>
              <a:t>	2.00000061035156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fun(4)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smtClean="0">
                <a:solidFill>
                  <a:schemeClr val="tx1"/>
                </a:solidFill>
                <a:latin typeface="Courier New" charset="0"/>
                <a:ea typeface="Monaco" charset="0"/>
                <a:cs typeface="Monaco" charset="0"/>
                <a:sym typeface="Courier New" charset="0"/>
              </a:rPr>
              <a:t>3.14</a:t>
            </a:r>
          </a:p>
          <a:p>
            <a:pPr algn="l"/>
            <a:r>
              <a:rPr lang="en-US" sz="1800" dirty="0" smtClean="0">
                <a:solidFill>
                  <a:schemeClr val="tx1"/>
                </a:solidFill>
                <a:latin typeface="Courier New" charset="0"/>
                <a:ea typeface="Monaco" charset="0"/>
                <a:cs typeface="Monaco" charset="0"/>
                <a:sym typeface="Courier New" charset="0"/>
              </a:rPr>
              <a:t>fun(6)</a:t>
            </a:r>
            <a:r>
              <a:rPr lang="en-US" sz="1800" dirty="0" smtClean="0">
                <a:solidFill>
                  <a:schemeClr val="tx1"/>
                </a:solidFill>
                <a:latin typeface="Courier New" charset="0"/>
                <a:ea typeface="Courier New" charset="0"/>
                <a:cs typeface="Courier New" charset="0"/>
                <a:sym typeface="Courier New" charset="0"/>
              </a:rPr>
              <a:t>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a:solidFill>
                  <a:schemeClr val="tx1"/>
                </a:solidFill>
                <a:latin typeface="Calibri"/>
                <a:ea typeface="Monaco" charset="0"/>
                <a:cs typeface="Calibri"/>
                <a:sym typeface="Courier New" charset="0"/>
              </a:rPr>
              <a:t>Segmentation fault</a:t>
            </a:r>
            <a:endParaRPr lang="en-US" sz="1800" dirty="0">
              <a:solidFill>
                <a:schemeClr val="tx1"/>
              </a:solidFill>
              <a:latin typeface="Courier New" charset="0"/>
              <a:ea typeface="Monaco" charset="0"/>
              <a:cs typeface="Monaco" charset="0"/>
              <a:sym typeface="Courier New" charset="0"/>
            </a:endParaRPr>
          </a:p>
        </p:txBody>
      </p:sp>
      <p:sp>
        <p:nvSpPr>
          <p:cNvPr id="19462" name="AutoShape 6"/>
          <p:cNvSpPr>
            <a:spLocks/>
          </p:cNvSpPr>
          <p:nvPr/>
        </p:nvSpPr>
        <p:spPr bwMode="auto">
          <a:xfrm>
            <a:off x="4648200" y="3733800"/>
            <a:ext cx="304800" cy="2667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19463" name="Rectangle 7"/>
          <p:cNvSpPr>
            <a:spLocks/>
          </p:cNvSpPr>
          <p:nvPr/>
        </p:nvSpPr>
        <p:spPr bwMode="auto">
          <a:xfrm>
            <a:off x="5105400" y="4800600"/>
            <a:ext cx="2120900" cy="647700"/>
          </a:xfrm>
          <a:prstGeom prst="rect">
            <a:avLst/>
          </a:prstGeom>
          <a:noFill/>
          <a:ln w="19050" cap="flat">
            <a:noFill/>
            <a:miter lim="800000"/>
            <a:headEnd type="none" w="med" len="med"/>
            <a:tailEnd type="none" w="med" len="med"/>
          </a:ln>
        </p:spPr>
        <p:txBody>
          <a:bodyPr lIns="38100" tIns="38100" rIns="38100" bIns="38100">
            <a:prstTxWarp prst="textNoShape">
              <a:avLst/>
            </a:prstTxWarp>
          </a:bodyPr>
          <a:lstStyle/>
          <a:p>
            <a:pPr algn="l">
              <a:lnSpc>
                <a:spcPct val="110000"/>
              </a:lnSpc>
            </a:pPr>
            <a:r>
              <a:rPr lang="en-US" sz="1800" dirty="0">
                <a:solidFill>
                  <a:schemeClr val="tx1"/>
                </a:solidFill>
                <a:latin typeface="Calibri" charset="0"/>
                <a:ea typeface="Calibri" charset="0"/>
                <a:cs typeface="Calibri" charset="0"/>
                <a:sym typeface="Calibri" charset="0"/>
              </a:rPr>
              <a:t>Location accessed by </a:t>
            </a:r>
            <a:r>
              <a:rPr lang="en-US" sz="1800" dirty="0">
                <a:solidFill>
                  <a:schemeClr val="tx1"/>
                </a:solidFill>
                <a:latin typeface="Courier New" charset="0"/>
                <a:ea typeface="Courier New" charset="0"/>
                <a:cs typeface="Courier New" charset="0"/>
                <a:sym typeface="Courier New" charset="0"/>
              </a:rPr>
              <a:t>fun(</a:t>
            </a:r>
            <a:r>
              <a:rPr lang="en-US" sz="1800" dirty="0" err="1">
                <a:solidFill>
                  <a:schemeClr val="tx1"/>
                </a:solidFill>
                <a:latin typeface="Courier New" charset="0"/>
                <a:ea typeface="Courier New" charset="0"/>
                <a:cs typeface="Courier New" charset="0"/>
                <a:sym typeface="Courier New" charset="0"/>
              </a:rPr>
              <a:t>i</a:t>
            </a:r>
            <a:r>
              <a:rPr lang="en-US" sz="1800" dirty="0">
                <a:solidFill>
                  <a:schemeClr val="tx1"/>
                </a:solidFill>
                <a:latin typeface="Courier New" charset="0"/>
                <a:ea typeface="Courier New" charset="0"/>
                <a:cs typeface="Courier New" charset="0"/>
                <a:sym typeface="Courier New" charset="0"/>
              </a:rPr>
              <a:t>)</a:t>
            </a:r>
          </a:p>
        </p:txBody>
      </p:sp>
      <p:sp>
        <p:nvSpPr>
          <p:cNvPr id="19464" name="Rectangle 8"/>
          <p:cNvSpPr>
            <a:spLocks/>
          </p:cNvSpPr>
          <p:nvPr/>
        </p:nvSpPr>
        <p:spPr bwMode="auto">
          <a:xfrm>
            <a:off x="762000" y="3200400"/>
            <a:ext cx="1668462" cy="444500"/>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400" dirty="0">
                <a:solidFill>
                  <a:schemeClr val="tx1"/>
                </a:solidFill>
                <a:latin typeface="Calibri Bold" charset="0"/>
                <a:ea typeface="Calibri Bold" charset="0"/>
                <a:cs typeface="Calibri Bold" charset="0"/>
                <a:sym typeface="Calibri Bold" charset="0"/>
              </a:rPr>
              <a:t>Explanation:</a:t>
            </a:r>
          </a:p>
        </p:txBody>
      </p:sp>
      <p:graphicFrame>
        <p:nvGraphicFramePr>
          <p:cNvPr id="19465" name="Group 9"/>
          <p:cNvGraphicFramePr>
            <a:graphicFrameLocks noGrp="1"/>
          </p:cNvGraphicFramePr>
          <p:nvPr>
            <p:extLst>
              <p:ext uri="{D42A27DB-BD31-4B8C-83A1-F6EECF244321}">
                <p14:modId xmlns:p14="http://schemas.microsoft.com/office/powerpoint/2010/main" val="1767535673"/>
              </p:ext>
            </p:extLst>
          </p:nvPr>
        </p:nvGraphicFramePr>
        <p:xfrm>
          <a:off x="2514600" y="3733800"/>
          <a:ext cx="2070100" cy="2667000"/>
        </p:xfrm>
        <a:graphic>
          <a:graphicData uri="http://schemas.openxmlformats.org/drawingml/2006/table">
            <a:tbl>
              <a:tblPr/>
              <a:tblGrid>
                <a:gridCol w="1638300">
                  <a:extLst>
                    <a:ext uri="{9D8B030D-6E8A-4147-A177-3AD203B41FA5}">
                      <a16:colId xmlns="" xmlns:a16="http://schemas.microsoft.com/office/drawing/2014/main" val="20000"/>
                    </a:ext>
                  </a:extLst>
                </a:gridCol>
                <a:gridCol w="431800">
                  <a:extLst>
                    <a:ext uri="{9D8B030D-6E8A-4147-A177-3AD203B41FA5}">
                      <a16:colId xmlns=""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smtClean="0">
                          <a:ln>
                            <a:noFill/>
                          </a:ln>
                          <a:solidFill>
                            <a:schemeClr val="tx1"/>
                          </a:solidFill>
                          <a:effectLst/>
                          <a:latin typeface="Calibri"/>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a:ea typeface="Arial Narrow" charset="0"/>
                          <a:cs typeface="Calibri"/>
                          <a:sym typeface="Arial Narrow" charset="0"/>
                        </a:rPr>
                        <a:t>6</a:t>
                      </a:r>
                      <a:endParaRPr kumimoji="0" lang="en-US" sz="18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mn-lt"/>
                          <a:ea typeface="Monaco" charset="0"/>
                          <a:cs typeface="Courier New"/>
                          <a:sym typeface="Monaco" charset="0"/>
                        </a:rPr>
                        <a:t>?</a:t>
                      </a:r>
                      <a:endParaRPr kumimoji="0" lang="en-US" sz="1800" b="0" i="0" u="none" strike="noStrike" cap="none" normalizeH="0" baseline="0" dirty="0">
                        <a:ln>
                          <a:noFill/>
                        </a:ln>
                        <a:solidFill>
                          <a:schemeClr val="tx1"/>
                        </a:solidFill>
                        <a:effectLst/>
                        <a:latin typeface="+mn-lt"/>
                        <a:ea typeface="Monaco" charset="0"/>
                        <a:cs typeface="Courier New"/>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alibri"/>
                          <a:ea typeface="Arial Narrow" charset="0"/>
                          <a:cs typeface="Calibri"/>
                          <a:sym typeface="Arial Narrow" charset="0"/>
                        </a:rPr>
                        <a:t>5</a:t>
                      </a:r>
                      <a:endParaRPr kumimoji="0" lang="en-US" sz="18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mn-lt"/>
                          <a:ea typeface="Monaco" charset="0"/>
                          <a:cs typeface="Courier New"/>
                          <a:sym typeface="Monaco" charset="0"/>
                        </a:rPr>
                        <a:t>?</a:t>
                      </a:r>
                      <a:endParaRPr kumimoji="0" lang="en-US" sz="1800" b="0" i="0" u="none" strike="noStrike" cap="none" normalizeH="0" baseline="0" dirty="0">
                        <a:ln>
                          <a:noFill/>
                        </a:ln>
                        <a:solidFill>
                          <a:schemeClr val="tx1"/>
                        </a:solidFill>
                        <a:effectLst/>
                        <a:latin typeface="+mn-lt"/>
                        <a:ea typeface="Monaco" charset="0"/>
                        <a:cs typeface="Courier New"/>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d7 ... d4</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d3 ... d0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a[1]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a[0]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11" name="AutoShape 6"/>
          <p:cNvSpPr>
            <a:spLocks/>
          </p:cNvSpPr>
          <p:nvPr/>
        </p:nvSpPr>
        <p:spPr bwMode="auto">
          <a:xfrm flipH="1">
            <a:off x="2057400" y="4876800"/>
            <a:ext cx="304800" cy="1524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2" name="Rectangle 1"/>
          <p:cNvSpPr/>
          <p:nvPr/>
        </p:nvSpPr>
        <p:spPr>
          <a:xfrm>
            <a:off x="609600" y="5486400"/>
            <a:ext cx="1292842" cy="369332"/>
          </a:xfrm>
          <a:prstGeom prst="rect">
            <a:avLst/>
          </a:prstGeom>
        </p:spPr>
        <p:txBody>
          <a:bodyPr wrap="none">
            <a:spAutoFit/>
          </a:bodyPr>
          <a:lstStyle/>
          <a:p>
            <a:r>
              <a:rPr lang="en-US" sz="1800" dirty="0" err="1" smtClean="0">
                <a:solidFill>
                  <a:schemeClr val="tx1"/>
                </a:solidFill>
                <a:latin typeface="Courier New" charset="0"/>
                <a:ea typeface="Courier New" charset="0"/>
                <a:cs typeface="Courier New" charset="0"/>
                <a:sym typeface="Courier New" charset="0"/>
              </a:rPr>
              <a:t>struct_t</a:t>
            </a:r>
            <a:endParaRPr lang="en-US" sz="1800" dirty="0"/>
          </a:p>
        </p:txBody>
      </p:sp>
    </p:spTree>
    <p:extLst>
      <p:ext uri="{BB962C8B-B14F-4D97-AF65-F5344CB8AC3E}">
        <p14:creationId xmlns:p14="http://schemas.microsoft.com/office/powerpoint/2010/main" val="8387994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a:lstStyle/>
          <a:p>
            <a:pPr marL="119063" indent="-119063"/>
            <a:r>
              <a:rPr lang="en-US" b="1" dirty="0"/>
              <a:t>Memory Referencing Errors</a:t>
            </a:r>
          </a:p>
        </p:txBody>
      </p:sp>
      <p:sp>
        <p:nvSpPr>
          <p:cNvPr id="20484" name="Rectangle 4"/>
          <p:cNvSpPr>
            <a:spLocks noGrp="1" noChangeArrowheads="1"/>
          </p:cNvSpPr>
          <p:nvPr>
            <p:ph type="body" idx="1"/>
          </p:nvPr>
        </p:nvSpPr>
        <p:spPr>
          <a:ln/>
        </p:spPr>
        <p:txBody>
          <a:bodyPr/>
          <a:lstStyle/>
          <a:p>
            <a:r>
              <a:rPr lang="en-US" b="1" dirty="0"/>
              <a:t>C and C++ do not provide any memory protection</a:t>
            </a:r>
          </a:p>
          <a:p>
            <a:pPr marL="552450" lvl="1"/>
            <a:r>
              <a:rPr lang="en-US" dirty="0"/>
              <a:t>Out of bounds array references</a:t>
            </a:r>
          </a:p>
          <a:p>
            <a:pPr marL="552450" lvl="1"/>
            <a:r>
              <a:rPr lang="en-US" dirty="0"/>
              <a:t>Invalid pointer values</a:t>
            </a:r>
          </a:p>
          <a:p>
            <a:pPr marL="552450" lvl="1"/>
            <a:r>
              <a:rPr lang="en-US" dirty="0"/>
              <a:t>Abuses of </a:t>
            </a:r>
            <a:r>
              <a:rPr lang="en-US" dirty="0" err="1"/>
              <a:t>malloc</a:t>
            </a:r>
            <a:r>
              <a:rPr lang="en-US" dirty="0"/>
              <a:t>/free</a:t>
            </a:r>
          </a:p>
          <a:p>
            <a:r>
              <a:rPr lang="en-US" b="1" dirty="0"/>
              <a:t>Can lead to nasty bugs</a:t>
            </a:r>
          </a:p>
          <a:p>
            <a:pPr marL="552450" lvl="1"/>
            <a:r>
              <a:rPr lang="en-US" dirty="0"/>
              <a:t>Whether or not bug has any effect depends on system and compiler</a:t>
            </a:r>
          </a:p>
          <a:p>
            <a:pPr marL="552450" lvl="1"/>
            <a:r>
              <a:rPr lang="en-US" dirty="0"/>
              <a:t>Action at a distance</a:t>
            </a:r>
          </a:p>
          <a:p>
            <a:pPr marL="838200" lvl="2"/>
            <a:r>
              <a:rPr lang="en-US" dirty="0"/>
              <a:t>Corrupted object logically unrelated to one being accessed</a:t>
            </a:r>
          </a:p>
          <a:p>
            <a:pPr marL="838200" lvl="2"/>
            <a:r>
              <a:rPr lang="en-US" dirty="0"/>
              <a:t>Effect of bug may be first observed long after it is generated</a:t>
            </a:r>
          </a:p>
          <a:p>
            <a:r>
              <a:rPr lang="en-US" b="1" dirty="0"/>
              <a:t>How can I deal with this?</a:t>
            </a:r>
          </a:p>
          <a:p>
            <a:pPr marL="552450" lvl="1"/>
            <a:r>
              <a:rPr lang="en-US" dirty="0"/>
              <a:t>Program in Java, </a:t>
            </a:r>
            <a:r>
              <a:rPr lang="en-US" dirty="0" smtClean="0"/>
              <a:t>Ruby, Python, ML, …</a:t>
            </a:r>
            <a:endParaRPr lang="en-US" dirty="0"/>
          </a:p>
          <a:p>
            <a:pPr marL="552450" lvl="1"/>
            <a:r>
              <a:rPr lang="en-US" dirty="0"/>
              <a:t>Understand what possible interactions may occur</a:t>
            </a:r>
          </a:p>
          <a:p>
            <a:pPr marL="552450" lvl="1"/>
            <a:r>
              <a:rPr lang="en-US" dirty="0"/>
              <a:t>Use or develop tools to detect referencing </a:t>
            </a:r>
            <a:r>
              <a:rPr lang="en-US" dirty="0" smtClean="0"/>
              <a:t>errors (e.g. </a:t>
            </a:r>
            <a:r>
              <a:rPr lang="en-US" dirty="0" err="1" smtClean="0"/>
              <a:t>Valgrind</a:t>
            </a:r>
            <a:r>
              <a:rPr lang="en-US" dirty="0" smtClean="0"/>
              <a:t>)</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381000" y="457200"/>
            <a:ext cx="8382000" cy="1066800"/>
          </a:xfrm>
          <a:ln/>
        </p:spPr>
        <p:txBody>
          <a:bodyPr>
            <a:normAutofit fontScale="90000"/>
          </a:bodyPr>
          <a:lstStyle/>
          <a:p>
            <a:r>
              <a:rPr lang="en-US" sz="4000" b="1" dirty="0">
                <a:solidFill>
                  <a:schemeClr val="tx1">
                    <a:lumMod val="65000"/>
                    <a:lumOff val="35000"/>
                  </a:schemeClr>
                </a:solidFill>
              </a:rPr>
              <a:t>Great Reality #4: </a:t>
            </a:r>
            <a:r>
              <a:rPr lang="en-US" sz="4000" b="1" dirty="0"/>
              <a:t>There’s more to performance than asymptotic </a:t>
            </a:r>
            <a:r>
              <a:rPr lang="en-US" sz="4000" b="1" dirty="0" smtClean="0"/>
              <a:t>complexity</a:t>
            </a:r>
            <a:r>
              <a:rPr lang="en-US" dirty="0" smtClean="0"/>
              <a:t/>
            </a:r>
            <a:br>
              <a:rPr lang="en-US" dirty="0" smtClean="0"/>
            </a:br>
            <a:endParaRPr lang="en-US" dirty="0"/>
          </a:p>
        </p:txBody>
      </p:sp>
      <p:sp>
        <p:nvSpPr>
          <p:cNvPr id="23556" name="Rectangle 4"/>
          <p:cNvSpPr>
            <a:spLocks noGrp="1" noChangeArrowheads="1"/>
          </p:cNvSpPr>
          <p:nvPr>
            <p:ph type="body" idx="1"/>
          </p:nvPr>
        </p:nvSpPr>
        <p:spPr>
          <a:xfrm>
            <a:off x="381000" y="1651000"/>
            <a:ext cx="8382000" cy="5181600"/>
          </a:xfrm>
          <a:ln/>
        </p:spPr>
        <p:txBody>
          <a:bodyPr/>
          <a:lstStyle/>
          <a:p>
            <a:r>
              <a:rPr lang="en-US" b="1" dirty="0"/>
              <a:t>Constant factors matter too!</a:t>
            </a:r>
          </a:p>
          <a:p>
            <a:r>
              <a:rPr lang="en-US" b="1" dirty="0"/>
              <a:t>And even exact op count does not predict performance</a:t>
            </a:r>
          </a:p>
          <a:p>
            <a:pPr marL="552450" lvl="1"/>
            <a:r>
              <a:rPr lang="en-US" dirty="0"/>
              <a:t>Easily see 10:1 performance range depending on how code written</a:t>
            </a:r>
          </a:p>
          <a:p>
            <a:pPr marL="552450" lvl="1"/>
            <a:r>
              <a:rPr lang="en-US" dirty="0"/>
              <a:t>Must optimize at multiple levels: algorithm, data representations, procedures, and loops</a:t>
            </a:r>
          </a:p>
          <a:p>
            <a:r>
              <a:rPr lang="en-US" b="1" dirty="0"/>
              <a:t>Must understand system to optimize performance</a:t>
            </a:r>
          </a:p>
          <a:p>
            <a:pPr marL="552450" lvl="1"/>
            <a:r>
              <a:rPr lang="en-US" dirty="0"/>
              <a:t>How programs compiled and executed</a:t>
            </a:r>
          </a:p>
          <a:p>
            <a:pPr marL="552450" lvl="1"/>
            <a:r>
              <a:rPr lang="en-US" dirty="0"/>
              <a:t>How to measure program performance and identify bottlenecks</a:t>
            </a:r>
          </a:p>
          <a:p>
            <a:pPr marL="552450" lvl="1"/>
            <a:r>
              <a:rPr lang="en-US" dirty="0"/>
              <a:t>How to improve performance without destroying code modularity and generality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ln/>
        </p:spPr>
        <p:txBody>
          <a:bodyPr/>
          <a:lstStyle/>
          <a:p>
            <a:pPr marL="119063" indent="-119063"/>
            <a:r>
              <a:rPr lang="en-US" b="1" dirty="0"/>
              <a:t>Memory System Performance Example</a:t>
            </a:r>
          </a:p>
        </p:txBody>
      </p:sp>
      <p:sp>
        <p:nvSpPr>
          <p:cNvPr id="21508" name="Rectangle 4"/>
          <p:cNvSpPr>
            <a:spLocks noGrp="1" noChangeArrowheads="1"/>
          </p:cNvSpPr>
          <p:nvPr>
            <p:ph type="body" idx="1"/>
          </p:nvPr>
        </p:nvSpPr>
        <p:spPr>
          <a:xfrm>
            <a:off x="381000" y="4864100"/>
            <a:ext cx="8382000" cy="1536700"/>
          </a:xfrm>
          <a:ln/>
        </p:spPr>
        <p:txBody>
          <a:bodyPr/>
          <a:lstStyle/>
          <a:p>
            <a:r>
              <a:rPr lang="en-US" dirty="0"/>
              <a:t>Hierarchical memory organization</a:t>
            </a:r>
          </a:p>
          <a:p>
            <a:r>
              <a:rPr lang="en-US" dirty="0"/>
              <a:t>Performance depends on access patterns</a:t>
            </a:r>
          </a:p>
          <a:p>
            <a:pPr marL="552450" lvl="1"/>
            <a:r>
              <a:rPr lang="en-US" dirty="0"/>
              <a:t>Including how step through multi-dimensional array</a:t>
            </a:r>
          </a:p>
        </p:txBody>
      </p:sp>
      <p:sp>
        <p:nvSpPr>
          <p:cNvPr id="21509" name="Rectangle 5"/>
          <p:cNvSpPr>
            <a:spLocks/>
          </p:cNvSpPr>
          <p:nvPr/>
        </p:nvSpPr>
        <p:spPr bwMode="auto">
          <a:xfrm>
            <a:off x="4622800" y="1603375"/>
            <a:ext cx="4114800" cy="2273300"/>
          </a:xfrm>
          <a:prstGeom prst="rect">
            <a:avLst/>
          </a:prstGeom>
          <a:solidFill>
            <a:srgbClr val="D3F2D3"/>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void </a:t>
            </a:r>
            <a:r>
              <a:rPr lang="en-US" sz="1600" b="1" dirty="0" err="1">
                <a:solidFill>
                  <a:schemeClr val="tx1"/>
                </a:solidFill>
                <a:latin typeface="Courier New"/>
                <a:ea typeface="Monaco" charset="0"/>
                <a:cs typeface="Courier New"/>
                <a:sym typeface="Monaco" charset="0"/>
              </a:rPr>
              <a:t>copyji(int</a:t>
            </a:r>
            <a:r>
              <a:rPr lang="en-US" sz="1600" b="1" dirty="0">
                <a:solidFill>
                  <a:schemeClr val="tx1"/>
                </a:solidFill>
                <a:latin typeface="Courier New"/>
                <a:ea typeface="Monaco" charset="0"/>
                <a:cs typeface="Courier New"/>
                <a:sym typeface="Monaco" charset="0"/>
              </a:rPr>
              <a: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21218A"/>
                </a:solidFill>
                <a:latin typeface="Courier New"/>
                <a:ea typeface="Monaco" charset="0"/>
                <a:cs typeface="Courier New"/>
                <a:sym typeface="Monaco" charset="0"/>
              </a:rPr>
              <a:t>for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 = 0;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 &lt; 2048;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C00000"/>
                </a:solidFill>
                <a:latin typeface="Courier New"/>
                <a:ea typeface="Monaco" charset="0"/>
                <a:cs typeface="Courier New"/>
                <a:sym typeface="Monaco" charset="0"/>
              </a:rPr>
              <a:t>for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 0;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&lt; 2048;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dst[i][j</a:t>
            </a:r>
            <a:r>
              <a:rPr lang="en-US" sz="1600" b="1" dirty="0">
                <a:solidFill>
                  <a:schemeClr val="tx1"/>
                </a:solidFill>
                <a:latin typeface="Courier New"/>
                <a:ea typeface="Monaco" charset="0"/>
                <a:cs typeface="Courier New"/>
                <a:sym typeface="Monaco" charset="0"/>
              </a:rPr>
              <a:t>] = </a:t>
            </a:r>
            <a:r>
              <a:rPr lang="en-US" sz="1600" b="1" dirty="0" err="1">
                <a:solidFill>
                  <a:schemeClr val="tx1"/>
                </a:solidFill>
                <a:latin typeface="Courier New"/>
                <a:ea typeface="Monaco" charset="0"/>
                <a:cs typeface="Courier New"/>
                <a:sym typeface="Monaco" charset="0"/>
              </a:rPr>
              <a:t>src[i][j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sp>
        <p:nvSpPr>
          <p:cNvPr id="21510" name="Rectangle 6"/>
          <p:cNvSpPr>
            <a:spLocks/>
          </p:cNvSpPr>
          <p:nvPr/>
        </p:nvSpPr>
        <p:spPr bwMode="auto">
          <a:xfrm>
            <a:off x="393700" y="1603375"/>
            <a:ext cx="4114800" cy="22733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void </a:t>
            </a:r>
            <a:r>
              <a:rPr lang="en-US" sz="1600" b="1" dirty="0" err="1">
                <a:solidFill>
                  <a:schemeClr val="tx1"/>
                </a:solidFill>
                <a:latin typeface="Courier New"/>
                <a:ea typeface="Monaco" charset="0"/>
                <a:cs typeface="Courier New"/>
                <a:sym typeface="Monaco" charset="0"/>
              </a:rPr>
              <a:t>copyij</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src</a:t>
            </a:r>
            <a:r>
              <a:rPr lang="en-US" sz="1600" b="1" dirty="0">
                <a:solidFill>
                  <a:schemeClr val="tx1"/>
                </a:solidFill>
                <a:latin typeface="Courier New"/>
                <a:ea typeface="Monaco" charset="0"/>
                <a:cs typeface="Courier New"/>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a:t>
            </a:r>
            <a:r>
              <a:rPr lang="en-US" sz="1600" b="1" dirty="0">
                <a:solidFill>
                  <a:schemeClr val="tx1"/>
                </a:solidFill>
                <a:latin typeface="Courier New"/>
                <a:ea typeface="Monaco" charset="0"/>
                <a:cs typeface="Courier New"/>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C00000"/>
                </a:solidFill>
                <a:latin typeface="Courier New"/>
                <a:ea typeface="Monaco" charset="0"/>
                <a:cs typeface="Courier New"/>
                <a:sym typeface="Monaco" charset="0"/>
              </a:rPr>
              <a:t>for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 0;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&lt; 2048;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21218A"/>
                </a:solidFill>
                <a:latin typeface="Courier New"/>
                <a:ea typeface="Monaco" charset="0"/>
                <a:cs typeface="Courier New"/>
                <a:sym typeface="Monaco" charset="0"/>
              </a:rPr>
              <a:t>for (j = 0; j &lt; 2048; j++)</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][j] = </a:t>
            </a:r>
            <a:r>
              <a:rPr lang="en-US" sz="1600" b="1" dirty="0" err="1">
                <a:solidFill>
                  <a:schemeClr val="tx1"/>
                </a:solidFill>
                <a:latin typeface="Courier New"/>
                <a:ea typeface="Monaco" charset="0"/>
                <a:cs typeface="Courier New"/>
                <a:sym typeface="Monaco" charset="0"/>
              </a:rPr>
              <a:t>src</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grpSp>
        <p:nvGrpSpPr>
          <p:cNvPr id="21511" name="Group 7"/>
          <p:cNvGrpSpPr>
            <a:grpSpLocks/>
          </p:cNvGrpSpPr>
          <p:nvPr/>
        </p:nvGrpSpPr>
        <p:grpSpPr bwMode="auto">
          <a:xfrm>
            <a:off x="4130675" y="2860675"/>
            <a:ext cx="762000" cy="228600"/>
            <a:chOff x="0" y="0"/>
            <a:chExt cx="480" cy="144"/>
          </a:xfrm>
        </p:grpSpPr>
        <p:sp>
          <p:nvSpPr>
            <p:cNvPr id="21512" name="Line 8"/>
            <p:cNvSpPr>
              <a:spLocks noChangeShapeType="1"/>
            </p:cNvSpPr>
            <p:nvPr/>
          </p:nvSpPr>
          <p:spPr bwMode="auto">
            <a:xfrm>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sp>
          <p:nvSpPr>
            <p:cNvPr id="21513" name="Line 9"/>
            <p:cNvSpPr>
              <a:spLocks noChangeShapeType="1"/>
            </p:cNvSpPr>
            <p:nvPr/>
          </p:nvSpPr>
          <p:spPr bwMode="auto">
            <a:xfrm rot="10800000" flipH="1">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grpSp>
      <p:grpSp>
        <p:nvGrpSpPr>
          <p:cNvPr id="3" name="Group 2"/>
          <p:cNvGrpSpPr/>
          <p:nvPr/>
        </p:nvGrpSpPr>
        <p:grpSpPr>
          <a:xfrm>
            <a:off x="1867959" y="3886200"/>
            <a:ext cx="5886221" cy="827276"/>
            <a:chOff x="1867959" y="3886200"/>
            <a:chExt cx="5886221" cy="827276"/>
          </a:xfrm>
        </p:grpSpPr>
        <p:sp>
          <p:nvSpPr>
            <p:cNvPr id="21514" name="Rectangle 10"/>
            <p:cNvSpPr>
              <a:spLocks/>
            </p:cNvSpPr>
            <p:nvPr/>
          </p:nvSpPr>
          <p:spPr bwMode="auto">
            <a:xfrm>
              <a:off x="6598414" y="3886200"/>
              <a:ext cx="1155766" cy="507831"/>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sz="2800" dirty="0" smtClean="0">
                  <a:solidFill>
                    <a:srgbClr val="C00000"/>
                  </a:solidFill>
                  <a:latin typeface="+mn-lt"/>
                  <a:ea typeface="Calibri" charset="0"/>
                  <a:cs typeface="Calibri" charset="0"/>
                  <a:sym typeface="Calibri" charset="0"/>
                </a:rPr>
                <a:t>81.8ms</a:t>
              </a:r>
              <a:endParaRPr lang="en-US" sz="2800" dirty="0">
                <a:solidFill>
                  <a:srgbClr val="C00000"/>
                </a:solidFill>
                <a:latin typeface="+mn-lt"/>
                <a:ea typeface="Calibri" charset="0"/>
                <a:cs typeface="Calibri" charset="0"/>
                <a:sym typeface="Calibri" charset="0"/>
              </a:endParaRPr>
            </a:p>
          </p:txBody>
        </p:sp>
        <p:sp>
          <p:nvSpPr>
            <p:cNvPr id="2" name="TextBox 1"/>
            <p:cNvSpPr txBox="1"/>
            <p:nvPr/>
          </p:nvSpPr>
          <p:spPr>
            <a:xfrm>
              <a:off x="1867959" y="3886200"/>
              <a:ext cx="1080745" cy="523220"/>
            </a:xfrm>
            <a:prstGeom prst="rect">
              <a:avLst/>
            </a:prstGeom>
            <a:noFill/>
          </p:spPr>
          <p:txBody>
            <a:bodyPr wrap="none" rtlCol="0">
              <a:spAutoFit/>
            </a:bodyPr>
            <a:lstStyle/>
            <a:p>
              <a:r>
                <a:rPr lang="en-US" sz="2800" dirty="0" smtClean="0">
                  <a:solidFill>
                    <a:srgbClr val="C00000"/>
                  </a:solidFill>
                  <a:latin typeface="+mn-lt"/>
                </a:rPr>
                <a:t>4.3ms</a:t>
              </a:r>
              <a:endParaRPr lang="en-US" sz="2800" dirty="0">
                <a:solidFill>
                  <a:srgbClr val="C00000"/>
                </a:solidFill>
                <a:latin typeface="+mn-lt"/>
              </a:endParaRPr>
            </a:p>
          </p:txBody>
        </p:sp>
        <p:sp>
          <p:nvSpPr>
            <p:cNvPr id="13" name="Rectangle 10"/>
            <p:cNvSpPr>
              <a:spLocks/>
            </p:cNvSpPr>
            <p:nvPr/>
          </p:nvSpPr>
          <p:spPr bwMode="auto">
            <a:xfrm>
              <a:off x="2870694" y="4267200"/>
              <a:ext cx="3675585" cy="446276"/>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sz="2400" dirty="0" smtClean="0">
                  <a:solidFill>
                    <a:schemeClr val="tx1"/>
                  </a:solidFill>
                  <a:latin typeface="+mn-lt"/>
                  <a:ea typeface="Calibri" charset="0"/>
                  <a:cs typeface="Calibri" charset="0"/>
                  <a:sym typeface="Calibri" charset="0"/>
                </a:rPr>
                <a:t>2.0 GHz Intel Core i7 </a:t>
              </a:r>
              <a:r>
                <a:rPr lang="en-US" sz="2400" dirty="0" err="1" smtClean="0">
                  <a:solidFill>
                    <a:schemeClr val="tx1"/>
                  </a:solidFill>
                  <a:latin typeface="+mn-lt"/>
                  <a:ea typeface="Calibri" charset="0"/>
                  <a:cs typeface="Calibri" charset="0"/>
                  <a:sym typeface="Calibri" charset="0"/>
                </a:rPr>
                <a:t>Haswell</a:t>
              </a:r>
              <a:endParaRPr lang="en-US" sz="2400" dirty="0">
                <a:solidFill>
                  <a:schemeClr val="tx1"/>
                </a:solidFill>
                <a:latin typeface="+mn-lt"/>
                <a:ea typeface="Calibri" charset="0"/>
                <a:cs typeface="Calibri" charset="0"/>
                <a:sym typeface="Calibri" charset="0"/>
              </a:endParaRPr>
            </a:p>
          </p:txBody>
        </p:sp>
      </p:grpSp>
    </p:spTree>
    <p:extLst>
      <p:ext uri="{BB962C8B-B14F-4D97-AF65-F5344CB8AC3E}">
        <p14:creationId xmlns:p14="http://schemas.microsoft.com/office/powerpoint/2010/main" val="36760397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Performance Differs</a:t>
            </a:r>
            <a:endParaRPr lang="en-US" dirty="0"/>
          </a:p>
        </p:txBody>
      </p:sp>
      <p:graphicFrame>
        <p:nvGraphicFramePr>
          <p:cNvPr id="4" name="Chart 3"/>
          <p:cNvGraphicFramePr>
            <a:graphicFrameLocks noGrp="1" noChangeAspect="1"/>
          </p:cNvGraphicFramePr>
          <p:nvPr>
            <p:extLst>
              <p:ext uri="{D42A27DB-BD31-4B8C-83A1-F6EECF244321}">
                <p14:modId xmlns:p14="http://schemas.microsoft.com/office/powerpoint/2010/main" val="2130756887"/>
              </p:ext>
            </p:extLst>
          </p:nvPr>
        </p:nvGraphicFramePr>
        <p:xfrm>
          <a:off x="457200" y="1061112"/>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bwMode="auto">
          <a:xfrm>
            <a:off x="1828800" y="1295400"/>
            <a:ext cx="1219200" cy="533400"/>
          </a:xfrm>
          <a:prstGeom prst="rect">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solidFill>
                  <a:srgbClr val="000000"/>
                </a:solidFill>
                <a:effectLst/>
                <a:latin typeface="Courier New"/>
                <a:ea typeface="ヒラギノ角ゴ ProN W3" charset="-128"/>
                <a:cs typeface="Courier New"/>
                <a:sym typeface="Gill Sans" charset="0"/>
              </a:rPr>
              <a:t>copyij</a:t>
            </a:r>
            <a:endParaRPr kumimoji="0" lang="en-US" sz="1800" b="1" u="none" strike="noStrike" cap="none" normalizeH="0" baseline="0" dirty="0">
              <a:ln>
                <a:noFill/>
              </a:ln>
              <a:solidFill>
                <a:srgbClr val="000000"/>
              </a:solidFill>
              <a:effectLst/>
              <a:latin typeface="Courier New"/>
              <a:ea typeface="ヒラギノ角ゴ ProN W3" charset="-128"/>
              <a:cs typeface="Courier New"/>
              <a:sym typeface="Gill Sans" charset="0"/>
            </a:endParaRPr>
          </a:p>
        </p:txBody>
      </p:sp>
      <p:sp>
        <p:nvSpPr>
          <p:cNvPr id="6" name="Rectangle 5"/>
          <p:cNvSpPr/>
          <p:nvPr/>
        </p:nvSpPr>
        <p:spPr bwMode="auto">
          <a:xfrm>
            <a:off x="4724400" y="4724400"/>
            <a:ext cx="1219200" cy="533400"/>
          </a:xfrm>
          <a:prstGeom prst="rect">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solidFill>
                  <a:srgbClr val="000000"/>
                </a:solidFill>
                <a:effectLst/>
                <a:latin typeface="Courier New"/>
                <a:ea typeface="ヒラギノ角ゴ ProN W3" charset="-128"/>
                <a:cs typeface="Courier New"/>
                <a:sym typeface="Gill Sans" charset="0"/>
              </a:rPr>
              <a:t>copyji</a:t>
            </a:r>
            <a:endParaRPr kumimoji="0" lang="en-US" sz="1800" b="1" u="none" strike="noStrike" cap="none" normalizeH="0" baseline="0" dirty="0">
              <a:ln>
                <a:noFill/>
              </a:ln>
              <a:solidFill>
                <a:srgbClr val="000000"/>
              </a:solidFill>
              <a:effectLst/>
              <a:latin typeface="Courier New"/>
              <a:ea typeface="ヒラギノ角ゴ ProN W3" charset="-128"/>
              <a:cs typeface="Courier New"/>
              <a:sym typeface="Gill Sans" charset="0"/>
            </a:endParaRPr>
          </a:p>
        </p:txBody>
      </p:sp>
      <p:cxnSp>
        <p:nvCxnSpPr>
          <p:cNvPr id="8" name="Straight Arrow Connector 7"/>
          <p:cNvCxnSpPr>
            <a:stCxn id="5" idx="2"/>
          </p:cNvCxnSpPr>
          <p:nvPr/>
        </p:nvCxnSpPr>
        <p:spPr bwMode="auto">
          <a:xfrm flipH="1">
            <a:off x="1981200" y="1828800"/>
            <a:ext cx="457200" cy="18288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9" name="Straight Arrow Connector 8"/>
          <p:cNvCxnSpPr>
            <a:stCxn id="6" idx="2"/>
          </p:cNvCxnSpPr>
          <p:nvPr/>
        </p:nvCxnSpPr>
        <p:spPr bwMode="auto">
          <a:xfrm flipH="1">
            <a:off x="4495800" y="5257800"/>
            <a:ext cx="838200" cy="6858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735201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81000" y="254000"/>
            <a:ext cx="8534400" cy="1168400"/>
          </a:xfrm>
          <a:ln/>
        </p:spPr>
        <p:txBody>
          <a:bodyPr/>
          <a:lstStyle/>
          <a:p>
            <a:pPr marL="3175" indent="-3175"/>
            <a:r>
              <a:rPr lang="en-US" b="1" dirty="0">
                <a:solidFill>
                  <a:schemeClr val="tx1">
                    <a:lumMod val="65000"/>
                    <a:lumOff val="35000"/>
                  </a:schemeClr>
                </a:solidFill>
              </a:rPr>
              <a:t>Great Reality #5:</a:t>
            </a:r>
            <a:r>
              <a:rPr lang="en-US" b="1" dirty="0"/>
              <a:t/>
            </a:r>
            <a:br>
              <a:rPr lang="en-US" b="1" dirty="0"/>
            </a:br>
            <a:r>
              <a:rPr lang="en-US" b="1" dirty="0"/>
              <a:t>Computers do more than execute programs</a:t>
            </a:r>
          </a:p>
        </p:txBody>
      </p:sp>
      <p:sp>
        <p:nvSpPr>
          <p:cNvPr id="26628" name="Rectangle 4"/>
          <p:cNvSpPr>
            <a:spLocks noGrp="1" noChangeArrowheads="1"/>
          </p:cNvSpPr>
          <p:nvPr>
            <p:ph type="body" idx="1"/>
          </p:nvPr>
        </p:nvSpPr>
        <p:spPr>
          <a:xfrm>
            <a:off x="381000" y="1600200"/>
            <a:ext cx="8382000" cy="5232400"/>
          </a:xfrm>
          <a:ln/>
        </p:spPr>
        <p:txBody>
          <a:bodyPr/>
          <a:lstStyle/>
          <a:p>
            <a:r>
              <a:rPr lang="en-US" b="1" dirty="0"/>
              <a:t>They need to get data in and out</a:t>
            </a:r>
          </a:p>
          <a:p>
            <a:pPr marL="552450" lvl="1"/>
            <a:r>
              <a:rPr lang="en-US" dirty="0"/>
              <a:t>I/O system critical to program reliability and performance</a:t>
            </a:r>
          </a:p>
          <a:p>
            <a:endParaRPr lang="en-US" dirty="0"/>
          </a:p>
          <a:p>
            <a:r>
              <a:rPr lang="en-US" b="1" dirty="0"/>
              <a:t>They communicate with each other over networks</a:t>
            </a:r>
          </a:p>
          <a:p>
            <a:pPr marL="552450" lvl="1"/>
            <a:r>
              <a:rPr lang="en-US" dirty="0"/>
              <a:t>Many system-level issues arise in presence of network</a:t>
            </a:r>
          </a:p>
          <a:p>
            <a:pPr marL="838200" lvl="2"/>
            <a:r>
              <a:rPr lang="en-US" dirty="0"/>
              <a:t>Concurrent operations by autonomous processes</a:t>
            </a:r>
          </a:p>
          <a:p>
            <a:pPr marL="838200" lvl="2"/>
            <a:r>
              <a:rPr lang="en-US" dirty="0"/>
              <a:t>Coping with unreliable media</a:t>
            </a:r>
          </a:p>
          <a:p>
            <a:pPr marL="838200" lvl="2"/>
            <a:r>
              <a:rPr lang="en-US" dirty="0"/>
              <a:t>Cross platform compatibility</a:t>
            </a:r>
          </a:p>
          <a:p>
            <a:pPr marL="838200" lvl="2"/>
            <a:r>
              <a:rPr lang="en-US" dirty="0"/>
              <a:t>Complex performance issues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r>
              <a:rPr lang="en-US" dirty="0" smtClean="0"/>
              <a:t>Course Perspective</a:t>
            </a:r>
            <a:endParaRPr lang="en-US" dirty="0"/>
          </a:p>
        </p:txBody>
      </p:sp>
      <p:sp>
        <p:nvSpPr>
          <p:cNvPr id="28676" name="Rectangle 4"/>
          <p:cNvSpPr>
            <a:spLocks noGrp="1" noChangeArrowheads="1"/>
          </p:cNvSpPr>
          <p:nvPr>
            <p:ph type="body" idx="1"/>
          </p:nvPr>
        </p:nvSpPr>
        <p:spPr/>
        <p:txBody>
          <a:bodyPr/>
          <a:lstStyle/>
          <a:p>
            <a:r>
              <a:rPr lang="en-US" b="1" dirty="0" smtClean="0"/>
              <a:t>Most Systems Courses are Builder-Centric</a:t>
            </a:r>
          </a:p>
          <a:p>
            <a:pPr lvl="1"/>
            <a:r>
              <a:rPr lang="en-US" dirty="0" smtClean="0"/>
              <a:t>Computer Architecture</a:t>
            </a:r>
          </a:p>
          <a:p>
            <a:pPr lvl="2"/>
            <a:r>
              <a:rPr lang="en-US" dirty="0" smtClean="0"/>
              <a:t>Design pipelined processor in Verilog</a:t>
            </a:r>
          </a:p>
          <a:p>
            <a:pPr lvl="1"/>
            <a:r>
              <a:rPr lang="en-US" dirty="0" smtClean="0"/>
              <a:t>Operating Systems</a:t>
            </a:r>
          </a:p>
          <a:p>
            <a:pPr lvl="2"/>
            <a:r>
              <a:rPr lang="en-US" dirty="0" smtClean="0"/>
              <a:t>Implement sample portions of operating system</a:t>
            </a:r>
          </a:p>
          <a:p>
            <a:pPr lvl="1"/>
            <a:r>
              <a:rPr lang="en-US" dirty="0" smtClean="0"/>
              <a:t>Compilers</a:t>
            </a:r>
          </a:p>
          <a:p>
            <a:pPr lvl="2"/>
            <a:r>
              <a:rPr lang="en-US" dirty="0" smtClean="0"/>
              <a:t>Write compiler for simple language</a:t>
            </a:r>
          </a:p>
          <a:p>
            <a:pPr lvl="1"/>
            <a:r>
              <a:rPr lang="en-US" dirty="0" smtClean="0"/>
              <a:t>Networking</a:t>
            </a:r>
          </a:p>
          <a:p>
            <a:pPr lvl="2"/>
            <a:r>
              <a:rPr lang="en-US" dirty="0" smtClean="0"/>
              <a:t>Implement and simulate network protocols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p:txBody>
          <a:bodyPr/>
          <a:lstStyle/>
          <a:p>
            <a:r>
              <a:rPr lang="en-US" dirty="0" smtClean="0"/>
              <a:t>Course Perspective (Cont.)</a:t>
            </a:r>
            <a:endParaRPr lang="en-US" dirty="0"/>
          </a:p>
        </p:txBody>
      </p:sp>
      <p:sp>
        <p:nvSpPr>
          <p:cNvPr id="29700" name="Rectangle 4"/>
          <p:cNvSpPr>
            <a:spLocks noGrp="1" noChangeArrowheads="1"/>
          </p:cNvSpPr>
          <p:nvPr>
            <p:ph type="body" idx="1"/>
          </p:nvPr>
        </p:nvSpPr>
        <p:spPr/>
        <p:txBody>
          <a:bodyPr/>
          <a:lstStyle/>
          <a:p>
            <a:r>
              <a:rPr lang="en-US" b="1" dirty="0" smtClean="0"/>
              <a:t>Our Course is Programmer-Centric</a:t>
            </a:r>
          </a:p>
          <a:p>
            <a:pPr lvl="1"/>
            <a:r>
              <a:rPr lang="en-US" dirty="0"/>
              <a:t>B</a:t>
            </a:r>
            <a:r>
              <a:rPr lang="en-US" dirty="0" smtClean="0"/>
              <a:t>y knowing more about the underlying system, you can be more effective as a programmer</a:t>
            </a:r>
          </a:p>
          <a:p>
            <a:pPr lvl="1"/>
            <a:r>
              <a:rPr lang="en-US" dirty="0" smtClean="0"/>
              <a:t>Enable you to</a:t>
            </a:r>
          </a:p>
          <a:p>
            <a:pPr lvl="2"/>
            <a:r>
              <a:rPr lang="en-US" dirty="0" smtClean="0"/>
              <a:t>Write programs that are more reliable and efficient</a:t>
            </a:r>
          </a:p>
          <a:p>
            <a:pPr lvl="2"/>
            <a:r>
              <a:rPr lang="en-US" dirty="0" smtClean="0"/>
              <a:t>Incorporate features that require hooks into OS</a:t>
            </a:r>
          </a:p>
          <a:p>
            <a:pPr lvl="3"/>
            <a:r>
              <a:rPr lang="en-US" dirty="0" smtClean="0"/>
              <a:t>E.g., concurrency, signal handlers</a:t>
            </a:r>
          </a:p>
          <a:p>
            <a:pPr lvl="1"/>
            <a:r>
              <a:rPr lang="en-US" dirty="0" smtClean="0"/>
              <a:t>Cover material in this course that you won’t see elsewhere</a:t>
            </a:r>
          </a:p>
          <a:p>
            <a:pPr lvl="1"/>
            <a:r>
              <a:rPr lang="en-US" dirty="0" smtClean="0"/>
              <a:t>Not just a course for dedicated hackers</a:t>
            </a:r>
          </a:p>
          <a:p>
            <a:pPr lvl="2"/>
            <a:r>
              <a:rPr lang="en-US" b="1" dirty="0" smtClean="0"/>
              <a:t>We bring out the hidden hacker in everyone!</a:t>
            </a:r>
          </a:p>
          <a:p>
            <a:pPr lvl="1"/>
            <a:endParaRPr lang="en-US" dirty="0"/>
          </a:p>
        </p:txBody>
      </p:sp>
    </p:spTree>
    <p:extLst>
      <p:ext uri="{BB962C8B-B14F-4D97-AF65-F5344CB8AC3E}">
        <p14:creationId xmlns:p14="http://schemas.microsoft.com/office/powerpoint/2010/main" val="667287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a:t>Role within CS/ECE Curriculum</a:t>
            </a:r>
          </a:p>
        </p:txBody>
      </p:sp>
      <p:sp>
        <p:nvSpPr>
          <p:cNvPr id="27652" name="Rectangle 4"/>
          <p:cNvSpPr>
            <a:spLocks/>
          </p:cNvSpPr>
          <p:nvPr/>
        </p:nvSpPr>
        <p:spPr bwMode="auto">
          <a:xfrm>
            <a:off x="2332038" y="2054225"/>
            <a:ext cx="793750" cy="6858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CS 410</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Operating</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Systems</a:t>
            </a:r>
          </a:p>
        </p:txBody>
      </p:sp>
      <p:sp>
        <p:nvSpPr>
          <p:cNvPr id="27653" name="Rectangle 5"/>
          <p:cNvSpPr>
            <a:spLocks/>
          </p:cNvSpPr>
          <p:nvPr/>
        </p:nvSpPr>
        <p:spPr bwMode="auto">
          <a:xfrm>
            <a:off x="3475038" y="2060575"/>
            <a:ext cx="798512" cy="6731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CS 411</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Compilers</a:t>
            </a:r>
          </a:p>
        </p:txBody>
      </p:sp>
      <p:sp>
        <p:nvSpPr>
          <p:cNvPr id="27654" name="Line 6"/>
          <p:cNvSpPr>
            <a:spLocks noChangeShapeType="1"/>
          </p:cNvSpPr>
          <p:nvPr/>
        </p:nvSpPr>
        <p:spPr bwMode="auto">
          <a:xfrm>
            <a:off x="1828800" y="2733675"/>
            <a:ext cx="2071688" cy="1349375"/>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55" name="Line 7"/>
          <p:cNvSpPr>
            <a:spLocks noChangeShapeType="1"/>
          </p:cNvSpPr>
          <p:nvPr/>
        </p:nvSpPr>
        <p:spPr bwMode="auto">
          <a:xfrm>
            <a:off x="2973388" y="2736850"/>
            <a:ext cx="927100" cy="114935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56" name="Rectangle 8"/>
          <p:cNvSpPr>
            <a:spLocks/>
          </p:cNvSpPr>
          <p:nvPr/>
        </p:nvSpPr>
        <p:spPr bwMode="auto">
          <a:xfrm>
            <a:off x="2925763" y="2895600"/>
            <a:ext cx="1009650" cy="508000"/>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a:solidFill>
                  <a:schemeClr val="tx1"/>
                </a:solidFill>
                <a:latin typeface="Calibri Bold" charset="0"/>
                <a:ea typeface="Calibri Bold" charset="0"/>
                <a:cs typeface="Calibri Bold" charset="0"/>
                <a:sym typeface="Calibri Bold" charset="0"/>
              </a:rPr>
              <a:t>Processes</a:t>
            </a:r>
          </a:p>
          <a:p>
            <a:pPr algn="l"/>
            <a:r>
              <a:rPr lang="en-US" sz="1400">
                <a:solidFill>
                  <a:schemeClr val="tx1"/>
                </a:solidFill>
                <a:latin typeface="Calibri Bold" charset="0"/>
                <a:ea typeface="Calibri Bold" charset="0"/>
                <a:cs typeface="Calibri Bold" charset="0"/>
                <a:sym typeface="Calibri Bold" charset="0"/>
              </a:rPr>
              <a:t>Mem. Mgmt</a:t>
            </a:r>
          </a:p>
        </p:txBody>
      </p:sp>
      <p:sp>
        <p:nvSpPr>
          <p:cNvPr id="27657" name="Line 9"/>
          <p:cNvSpPr>
            <a:spLocks noChangeShapeType="1"/>
          </p:cNvSpPr>
          <p:nvPr/>
        </p:nvSpPr>
        <p:spPr bwMode="auto">
          <a:xfrm>
            <a:off x="4114800" y="2733675"/>
            <a:ext cx="76200" cy="1158875"/>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58" name="Rectangle 10"/>
          <p:cNvSpPr>
            <a:spLocks/>
          </p:cNvSpPr>
          <p:nvPr/>
        </p:nvSpPr>
        <p:spPr bwMode="auto">
          <a:xfrm>
            <a:off x="1189038" y="2060575"/>
            <a:ext cx="766762" cy="6731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CS 441</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Networks</a:t>
            </a:r>
          </a:p>
        </p:txBody>
      </p:sp>
      <p:sp>
        <p:nvSpPr>
          <p:cNvPr id="27659" name="Rectangle 11"/>
          <p:cNvSpPr>
            <a:spLocks/>
          </p:cNvSpPr>
          <p:nvPr/>
        </p:nvSpPr>
        <p:spPr bwMode="auto">
          <a:xfrm>
            <a:off x="1981200" y="2895600"/>
            <a:ext cx="777875" cy="508000"/>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dirty="0">
                <a:solidFill>
                  <a:schemeClr val="tx1"/>
                </a:solidFill>
                <a:latin typeface="Calibri Bold" charset="0"/>
                <a:ea typeface="Calibri Bold" charset="0"/>
                <a:cs typeface="Calibri Bold" charset="0"/>
                <a:sym typeface="Calibri Bold" charset="0"/>
              </a:rPr>
              <a:t>Network</a:t>
            </a:r>
          </a:p>
          <a:p>
            <a:pPr algn="l"/>
            <a:r>
              <a:rPr lang="en-US" sz="1400" dirty="0">
                <a:solidFill>
                  <a:schemeClr val="tx1"/>
                </a:solidFill>
                <a:latin typeface="Calibri Bold" charset="0"/>
                <a:ea typeface="Calibri Bold" charset="0"/>
                <a:cs typeface="Calibri Bold" charset="0"/>
                <a:sym typeface="Calibri Bold" charset="0"/>
              </a:rPr>
              <a:t>Protocols</a:t>
            </a:r>
          </a:p>
        </p:txBody>
      </p:sp>
      <p:sp>
        <p:nvSpPr>
          <p:cNvPr id="27660" name="Rectangle 12"/>
          <p:cNvSpPr>
            <a:spLocks/>
          </p:cNvSpPr>
          <p:nvPr/>
        </p:nvSpPr>
        <p:spPr bwMode="auto">
          <a:xfrm>
            <a:off x="5761038" y="2060575"/>
            <a:ext cx="969962" cy="673100"/>
          </a:xfrm>
          <a:prstGeom prst="rect">
            <a:avLst/>
          </a:prstGeom>
          <a:solidFill>
            <a:srgbClr val="CDF1C5"/>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ECE 447</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Architecture</a:t>
            </a:r>
          </a:p>
        </p:txBody>
      </p:sp>
      <p:sp>
        <p:nvSpPr>
          <p:cNvPr id="27661" name="Rectangle 13"/>
          <p:cNvSpPr>
            <a:spLocks/>
          </p:cNvSpPr>
          <p:nvPr/>
        </p:nvSpPr>
        <p:spPr bwMode="auto">
          <a:xfrm>
            <a:off x="6904038" y="2057400"/>
            <a:ext cx="855662" cy="673100"/>
          </a:xfrm>
          <a:prstGeom prst="rect">
            <a:avLst/>
          </a:prstGeom>
          <a:solidFill>
            <a:srgbClr val="CDF1C5"/>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ECE 349</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Embedded</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Systems</a:t>
            </a:r>
          </a:p>
        </p:txBody>
      </p:sp>
      <p:sp>
        <p:nvSpPr>
          <p:cNvPr id="27662" name="Rectangle 14"/>
          <p:cNvSpPr>
            <a:spLocks/>
          </p:cNvSpPr>
          <p:nvPr/>
        </p:nvSpPr>
        <p:spPr bwMode="auto">
          <a:xfrm>
            <a:off x="2205038" y="1254125"/>
            <a:ext cx="1035050" cy="6858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dirty="0">
                <a:solidFill>
                  <a:schemeClr val="tx1"/>
                </a:solidFill>
                <a:latin typeface="Calibri" charset="0"/>
                <a:ea typeface="Calibri" charset="0"/>
                <a:cs typeface="Calibri" charset="0"/>
                <a:sym typeface="Calibri" charset="0"/>
              </a:rPr>
              <a:t>CS 412</a:t>
            </a:r>
            <a:endParaRPr lang="en-US" sz="2400" dirty="0">
              <a:solidFill>
                <a:schemeClr val="tx1"/>
              </a:solidFill>
              <a:latin typeface="Arial Narrow" charset="0"/>
              <a:ea typeface="Lucida Grande" charset="0"/>
              <a:cs typeface="Lucida Grande" charset="0"/>
              <a:sym typeface="Arial Narrow" charset="0"/>
            </a:endParaRPr>
          </a:p>
          <a:p>
            <a:r>
              <a:rPr lang="en-US" sz="1400" dirty="0">
                <a:solidFill>
                  <a:schemeClr val="tx1"/>
                </a:solidFill>
                <a:latin typeface="Calibri" charset="0"/>
                <a:ea typeface="Calibri" charset="0"/>
                <a:cs typeface="Calibri" charset="0"/>
                <a:sym typeface="Calibri" charset="0"/>
              </a:rPr>
              <a:t>OS Practicum</a:t>
            </a:r>
          </a:p>
        </p:txBody>
      </p:sp>
      <p:sp>
        <p:nvSpPr>
          <p:cNvPr id="27663" name="Rectangle 15"/>
          <p:cNvSpPr>
            <a:spLocks/>
          </p:cNvSpPr>
          <p:nvPr/>
        </p:nvSpPr>
        <p:spPr bwMode="auto">
          <a:xfrm>
            <a:off x="3906838" y="5715000"/>
            <a:ext cx="1382712" cy="838200"/>
          </a:xfrm>
          <a:prstGeom prst="rect">
            <a:avLst/>
          </a:prstGeom>
          <a:solidFill>
            <a:srgbClr val="F2F2F2"/>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38100" tIns="38100" rIns="38100" bIns="38100" anchor="ctr">
            <a:prstTxWarp prst="textNoShape">
              <a:avLst/>
            </a:prstTxWarp>
          </a:bodyPr>
          <a:lstStyle/>
          <a:p>
            <a:r>
              <a:rPr lang="en-US" sz="1600" dirty="0">
                <a:solidFill>
                  <a:schemeClr val="tx1"/>
                </a:solidFill>
                <a:latin typeface="Calibri" charset="0"/>
                <a:ea typeface="Calibri" charset="0"/>
                <a:cs typeface="Calibri" charset="0"/>
                <a:sym typeface="Calibri" charset="0"/>
              </a:rPr>
              <a:t>CS</a:t>
            </a:r>
            <a:r>
              <a:rPr lang="en-US" sz="1600" dirty="0" smtClean="0">
                <a:solidFill>
                  <a:schemeClr val="tx1"/>
                </a:solidFill>
                <a:latin typeface="Calibri" charset="0"/>
                <a:ea typeface="Calibri" charset="0"/>
                <a:cs typeface="Calibri" charset="0"/>
                <a:sym typeface="Calibri" charset="0"/>
              </a:rPr>
              <a:t> 122</a:t>
            </a:r>
            <a:endParaRPr lang="en-US" sz="2400" dirty="0" smtClean="0">
              <a:solidFill>
                <a:schemeClr val="tx1"/>
              </a:solidFill>
              <a:latin typeface="Arial Narrow" charset="0"/>
              <a:ea typeface="Lucida Grande" charset="0"/>
              <a:cs typeface="Lucida Grande" charset="0"/>
              <a:sym typeface="Arial Narrow" charset="0"/>
            </a:endParaRPr>
          </a:p>
          <a:p>
            <a:pPr algn="l"/>
            <a:r>
              <a:rPr lang="en-US" sz="1600" dirty="0" smtClean="0">
                <a:solidFill>
                  <a:schemeClr val="tx1"/>
                </a:solidFill>
                <a:latin typeface="Calibri" charset="0"/>
                <a:ea typeface="Calibri" charset="0"/>
                <a:cs typeface="Calibri" charset="0"/>
                <a:sym typeface="Calibri" charset="0"/>
              </a:rPr>
              <a:t>Imperative</a:t>
            </a:r>
          </a:p>
          <a:p>
            <a:pPr algn="l"/>
            <a:r>
              <a:rPr lang="en-US" sz="1600" dirty="0" smtClean="0">
                <a:solidFill>
                  <a:schemeClr val="tx1"/>
                </a:solidFill>
                <a:latin typeface="Calibri" charset="0"/>
                <a:ea typeface="Calibri" charset="0"/>
                <a:cs typeface="Calibri" charset="0"/>
                <a:sym typeface="Calibri" charset="0"/>
              </a:rPr>
              <a:t> Programming</a:t>
            </a:r>
            <a:endParaRPr lang="en-US" sz="1600" dirty="0">
              <a:solidFill>
                <a:schemeClr val="tx1"/>
              </a:solidFill>
              <a:latin typeface="Calibri" charset="0"/>
              <a:ea typeface="Calibri" charset="0"/>
              <a:cs typeface="Calibri" charset="0"/>
              <a:sym typeface="Calibri" charset="0"/>
            </a:endParaRPr>
          </a:p>
        </p:txBody>
      </p:sp>
      <p:sp>
        <p:nvSpPr>
          <p:cNvPr id="27664" name="Rectangle 16"/>
          <p:cNvSpPr>
            <a:spLocks/>
          </p:cNvSpPr>
          <p:nvPr/>
        </p:nvSpPr>
        <p:spPr bwMode="auto">
          <a:xfrm>
            <a:off x="46038" y="2060575"/>
            <a:ext cx="817562" cy="6731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dirty="0">
                <a:solidFill>
                  <a:schemeClr val="tx1"/>
                </a:solidFill>
                <a:latin typeface="Calibri" charset="0"/>
                <a:ea typeface="Calibri" charset="0"/>
                <a:cs typeface="Calibri" charset="0"/>
                <a:sym typeface="Calibri" charset="0"/>
              </a:rPr>
              <a:t>CS 415</a:t>
            </a:r>
            <a:endParaRPr lang="en-US" sz="2400" dirty="0">
              <a:solidFill>
                <a:schemeClr val="tx1"/>
              </a:solidFill>
              <a:latin typeface="Arial Narrow" charset="0"/>
              <a:ea typeface="Lucida Grande" charset="0"/>
              <a:cs typeface="Lucida Grande" charset="0"/>
              <a:sym typeface="Arial Narrow" charset="0"/>
            </a:endParaRPr>
          </a:p>
          <a:p>
            <a:pPr algn="l"/>
            <a:r>
              <a:rPr lang="en-US" sz="1400" dirty="0">
                <a:solidFill>
                  <a:schemeClr val="tx1"/>
                </a:solidFill>
                <a:latin typeface="Calibri" charset="0"/>
                <a:ea typeface="Calibri" charset="0"/>
                <a:cs typeface="Calibri" charset="0"/>
                <a:sym typeface="Calibri" charset="0"/>
              </a:rPr>
              <a:t>Databases</a:t>
            </a:r>
          </a:p>
        </p:txBody>
      </p:sp>
      <p:sp>
        <p:nvSpPr>
          <p:cNvPr id="27665" name="Line 17"/>
          <p:cNvSpPr>
            <a:spLocks noChangeShapeType="1"/>
          </p:cNvSpPr>
          <p:nvPr/>
        </p:nvSpPr>
        <p:spPr bwMode="auto">
          <a:xfrm>
            <a:off x="762000" y="2743200"/>
            <a:ext cx="3138488" cy="15240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66" name="Rectangle 18"/>
          <p:cNvSpPr>
            <a:spLocks/>
          </p:cNvSpPr>
          <p:nvPr/>
        </p:nvSpPr>
        <p:spPr bwMode="auto">
          <a:xfrm>
            <a:off x="609600" y="2984500"/>
            <a:ext cx="1241425" cy="508000"/>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a:solidFill>
                  <a:schemeClr val="tx1"/>
                </a:solidFill>
                <a:latin typeface="Calibri Bold" charset="0"/>
                <a:ea typeface="Calibri Bold" charset="0"/>
                <a:cs typeface="Calibri Bold" charset="0"/>
                <a:sym typeface="Calibri Bold" charset="0"/>
              </a:rPr>
              <a:t>Data Reps.</a:t>
            </a:r>
          </a:p>
          <a:p>
            <a:pPr algn="l"/>
            <a:r>
              <a:rPr lang="en-US" sz="1400">
                <a:solidFill>
                  <a:schemeClr val="tx1"/>
                </a:solidFill>
                <a:latin typeface="Calibri Bold" charset="0"/>
                <a:ea typeface="Calibri Bold" charset="0"/>
                <a:cs typeface="Calibri Bold" charset="0"/>
                <a:sym typeface="Calibri Bold" charset="0"/>
              </a:rPr>
              <a:t>Memory Model</a:t>
            </a:r>
          </a:p>
        </p:txBody>
      </p:sp>
      <p:sp>
        <p:nvSpPr>
          <p:cNvPr id="27667" name="Rectangle 19"/>
          <p:cNvSpPr>
            <a:spLocks/>
          </p:cNvSpPr>
          <p:nvPr/>
        </p:nvSpPr>
        <p:spPr bwMode="auto">
          <a:xfrm>
            <a:off x="4618038" y="2060575"/>
            <a:ext cx="1020762" cy="673100"/>
          </a:xfrm>
          <a:prstGeom prst="rect">
            <a:avLst/>
          </a:prstGeom>
          <a:solidFill>
            <a:srgbClr val="CDF1C5"/>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ECE 340</a:t>
            </a:r>
          </a:p>
          <a:p>
            <a:r>
              <a:rPr lang="en-US" sz="1400">
                <a:solidFill>
                  <a:schemeClr val="tx1"/>
                </a:solidFill>
                <a:latin typeface="Calibri" charset="0"/>
                <a:ea typeface="Calibri" charset="0"/>
                <a:cs typeface="Calibri" charset="0"/>
                <a:sym typeface="Calibri" charset="0"/>
              </a:rPr>
              <a:t>Digital</a:t>
            </a:r>
          </a:p>
          <a:p>
            <a:r>
              <a:rPr lang="en-US" sz="1400">
                <a:solidFill>
                  <a:schemeClr val="tx1"/>
                </a:solidFill>
                <a:latin typeface="Calibri" charset="0"/>
                <a:ea typeface="Calibri" charset="0"/>
                <a:cs typeface="Calibri" charset="0"/>
                <a:sym typeface="Calibri" charset="0"/>
              </a:rPr>
              <a:t>Computation</a:t>
            </a:r>
          </a:p>
        </p:txBody>
      </p:sp>
      <p:sp>
        <p:nvSpPr>
          <p:cNvPr id="27668" name="Line 20"/>
          <p:cNvSpPr>
            <a:spLocks noChangeShapeType="1"/>
          </p:cNvSpPr>
          <p:nvPr/>
        </p:nvSpPr>
        <p:spPr bwMode="auto">
          <a:xfrm flipH="1">
            <a:off x="4541838" y="2736850"/>
            <a:ext cx="714375" cy="11557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69" name="Rectangle 21"/>
          <p:cNvSpPr>
            <a:spLocks/>
          </p:cNvSpPr>
          <p:nvPr/>
        </p:nvSpPr>
        <p:spPr bwMode="auto">
          <a:xfrm>
            <a:off x="3962400" y="2895600"/>
            <a:ext cx="730250" cy="508000"/>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a:solidFill>
                  <a:schemeClr val="tx1"/>
                </a:solidFill>
                <a:latin typeface="Calibri Bold" charset="0"/>
                <a:ea typeface="Calibri Bold" charset="0"/>
                <a:cs typeface="Calibri Bold" charset="0"/>
                <a:sym typeface="Calibri Bold" charset="0"/>
              </a:rPr>
              <a:t>Machine</a:t>
            </a:r>
          </a:p>
          <a:p>
            <a:pPr algn="l"/>
            <a:r>
              <a:rPr lang="en-US" sz="1400">
                <a:solidFill>
                  <a:schemeClr val="tx1"/>
                </a:solidFill>
                <a:latin typeface="Calibri Bold" charset="0"/>
                <a:ea typeface="Calibri Bold" charset="0"/>
                <a:cs typeface="Calibri Bold" charset="0"/>
                <a:sym typeface="Calibri Bold" charset="0"/>
              </a:rPr>
              <a:t>Code</a:t>
            </a:r>
          </a:p>
        </p:txBody>
      </p:sp>
      <p:sp>
        <p:nvSpPr>
          <p:cNvPr id="27670" name="Rectangle 22"/>
          <p:cNvSpPr>
            <a:spLocks/>
          </p:cNvSpPr>
          <p:nvPr/>
        </p:nvSpPr>
        <p:spPr bwMode="auto">
          <a:xfrm>
            <a:off x="4724400" y="3122613"/>
            <a:ext cx="871538" cy="292100"/>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a:solidFill>
                  <a:schemeClr val="tx1"/>
                </a:solidFill>
                <a:latin typeface="Calibri Bold" charset="0"/>
                <a:ea typeface="Calibri Bold" charset="0"/>
                <a:cs typeface="Calibri Bold" charset="0"/>
                <a:sym typeface="Calibri Bold" charset="0"/>
              </a:rPr>
              <a:t>Arithmetic</a:t>
            </a:r>
          </a:p>
        </p:txBody>
      </p:sp>
      <p:sp>
        <p:nvSpPr>
          <p:cNvPr id="27671" name="Rectangle 23"/>
          <p:cNvSpPr>
            <a:spLocks/>
          </p:cNvSpPr>
          <p:nvPr/>
        </p:nvSpPr>
        <p:spPr bwMode="auto">
          <a:xfrm>
            <a:off x="8047038" y="2057400"/>
            <a:ext cx="938212" cy="673100"/>
          </a:xfrm>
          <a:prstGeom prst="rect">
            <a:avLst/>
          </a:prstGeom>
          <a:solidFill>
            <a:srgbClr val="CDF1C5"/>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ECE 348</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Embedded</a:t>
            </a:r>
            <a:endParaRPr lang="en-US" sz="2400">
              <a:solidFill>
                <a:schemeClr val="tx1"/>
              </a:solidFill>
              <a:latin typeface="Arial Narrow" charset="0"/>
              <a:ea typeface="Lucida Grande" charset="0"/>
              <a:cs typeface="Lucida Grande" charset="0"/>
              <a:sym typeface="Arial Narrow" charset="0"/>
            </a:endParaRPr>
          </a:p>
          <a:p>
            <a:r>
              <a:rPr lang="en-US" sz="1400">
                <a:solidFill>
                  <a:schemeClr val="tx1"/>
                </a:solidFill>
                <a:latin typeface="Calibri" charset="0"/>
                <a:ea typeface="Calibri" charset="0"/>
                <a:cs typeface="Calibri" charset="0"/>
                <a:sym typeface="Calibri" charset="0"/>
              </a:rPr>
              <a:t>System Eng.</a:t>
            </a:r>
          </a:p>
        </p:txBody>
      </p:sp>
      <p:sp>
        <p:nvSpPr>
          <p:cNvPr id="27672" name="Rectangle 24"/>
          <p:cNvSpPr>
            <a:spLocks/>
          </p:cNvSpPr>
          <p:nvPr/>
        </p:nvSpPr>
        <p:spPr bwMode="auto">
          <a:xfrm>
            <a:off x="5334000" y="4343400"/>
            <a:ext cx="3898900" cy="990600"/>
          </a:xfrm>
          <a:prstGeom prst="rect">
            <a:avLst/>
          </a:prstGeom>
          <a:noFill/>
          <a:ln w="12700" cap="rnd">
            <a:noFill/>
            <a:round/>
            <a:headEnd type="none" w="med" len="med"/>
            <a:tailEnd type="none" w="med" len="med"/>
          </a:ln>
        </p:spPr>
        <p:txBody>
          <a:bodyPr lIns="38100" tIns="38100" rIns="38100" bIns="38100">
            <a:prstTxWarp prst="textNoShape">
              <a:avLst/>
            </a:prstTxWarp>
          </a:bodyPr>
          <a:lstStyle/>
          <a:p>
            <a:pPr algn="l">
              <a:spcBef>
                <a:spcPts val="475"/>
              </a:spcBef>
            </a:pPr>
            <a:r>
              <a:rPr lang="en-US" sz="2000" dirty="0">
                <a:solidFill>
                  <a:srgbClr val="C00000"/>
                </a:solidFill>
                <a:latin typeface="Calibri Italic" charset="0"/>
                <a:ea typeface="Calibri Italic" charset="0"/>
                <a:cs typeface="Calibri Italic" charset="0"/>
                <a:sym typeface="Calibri Italic" charset="0"/>
              </a:rPr>
              <a:t>Foundation of Computer Systems</a:t>
            </a:r>
            <a:br>
              <a:rPr lang="en-US" sz="2000" dirty="0">
                <a:solidFill>
                  <a:srgbClr val="C00000"/>
                </a:solidFill>
                <a:latin typeface="Calibri Italic" charset="0"/>
                <a:ea typeface="Calibri Italic" charset="0"/>
                <a:cs typeface="Calibri Italic" charset="0"/>
                <a:sym typeface="Calibri Italic" charset="0"/>
              </a:rPr>
            </a:br>
            <a:r>
              <a:rPr lang="en-US" sz="2000" dirty="0">
                <a:solidFill>
                  <a:srgbClr val="C00000"/>
                </a:solidFill>
                <a:latin typeface="Calibri Italic" charset="0"/>
                <a:ea typeface="Calibri Italic" charset="0"/>
                <a:cs typeface="Calibri Italic" charset="0"/>
                <a:sym typeface="Calibri Italic" charset="0"/>
              </a:rPr>
              <a:t>Underlying principles for hardware, </a:t>
            </a:r>
            <a:br>
              <a:rPr lang="en-US" sz="2000" dirty="0">
                <a:solidFill>
                  <a:srgbClr val="C00000"/>
                </a:solidFill>
                <a:latin typeface="Calibri Italic" charset="0"/>
                <a:ea typeface="Calibri Italic" charset="0"/>
                <a:cs typeface="Calibri Italic" charset="0"/>
                <a:sym typeface="Calibri Italic" charset="0"/>
              </a:rPr>
            </a:br>
            <a:r>
              <a:rPr lang="en-US" sz="2000" dirty="0">
                <a:solidFill>
                  <a:srgbClr val="C00000"/>
                </a:solidFill>
                <a:latin typeface="Calibri Italic" charset="0"/>
                <a:ea typeface="Calibri Italic" charset="0"/>
                <a:cs typeface="Calibri Italic" charset="0"/>
                <a:sym typeface="Calibri Italic" charset="0"/>
              </a:rPr>
              <a:t>software, and networking</a:t>
            </a:r>
          </a:p>
        </p:txBody>
      </p:sp>
      <p:sp>
        <p:nvSpPr>
          <p:cNvPr id="27673" name="Line 25"/>
          <p:cNvSpPr>
            <a:spLocks noChangeShapeType="1"/>
          </p:cNvSpPr>
          <p:nvPr/>
        </p:nvSpPr>
        <p:spPr bwMode="auto">
          <a:xfrm flipH="1">
            <a:off x="5051425" y="2730500"/>
            <a:ext cx="1273175" cy="11684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74" name="Line 26"/>
          <p:cNvSpPr>
            <a:spLocks noChangeShapeType="1"/>
          </p:cNvSpPr>
          <p:nvPr/>
        </p:nvSpPr>
        <p:spPr bwMode="auto">
          <a:xfrm flipH="1">
            <a:off x="5335588" y="2730500"/>
            <a:ext cx="2132012" cy="135255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75" name="Line 27"/>
          <p:cNvSpPr>
            <a:spLocks noChangeShapeType="1"/>
          </p:cNvSpPr>
          <p:nvPr/>
        </p:nvSpPr>
        <p:spPr bwMode="auto">
          <a:xfrm flipH="1">
            <a:off x="5341938" y="2743200"/>
            <a:ext cx="3190875" cy="15240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76" name="Rectangle 28"/>
          <p:cNvSpPr>
            <a:spLocks/>
          </p:cNvSpPr>
          <p:nvPr/>
        </p:nvSpPr>
        <p:spPr bwMode="auto">
          <a:xfrm>
            <a:off x="5843588" y="3048000"/>
            <a:ext cx="1328737" cy="508000"/>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a:solidFill>
                  <a:schemeClr val="tx1"/>
                </a:solidFill>
                <a:latin typeface="Calibri Bold" charset="0"/>
                <a:ea typeface="Calibri Bold" charset="0"/>
                <a:cs typeface="Calibri Bold" charset="0"/>
                <a:sym typeface="Calibri Bold" charset="0"/>
              </a:rPr>
              <a:t>Execution Model</a:t>
            </a:r>
          </a:p>
          <a:p>
            <a:pPr algn="l"/>
            <a:r>
              <a:rPr lang="en-US" sz="1400">
                <a:solidFill>
                  <a:schemeClr val="tx1"/>
                </a:solidFill>
                <a:latin typeface="Calibri Bold" charset="0"/>
                <a:ea typeface="Calibri Bold" charset="0"/>
                <a:cs typeface="Calibri Bold" charset="0"/>
                <a:sym typeface="Calibri Bold" charset="0"/>
              </a:rPr>
              <a:t>Memory System</a:t>
            </a:r>
          </a:p>
        </p:txBody>
      </p:sp>
      <p:sp>
        <p:nvSpPr>
          <p:cNvPr id="27677" name="Line 29"/>
          <p:cNvSpPr>
            <a:spLocks noChangeShapeType="1"/>
          </p:cNvSpPr>
          <p:nvPr/>
        </p:nvSpPr>
        <p:spPr bwMode="auto">
          <a:xfrm>
            <a:off x="4624388" y="4786313"/>
            <a:ext cx="0" cy="928687"/>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78" name="Rectangle 30"/>
          <p:cNvSpPr>
            <a:spLocks/>
          </p:cNvSpPr>
          <p:nvPr/>
        </p:nvSpPr>
        <p:spPr bwMode="auto">
          <a:xfrm>
            <a:off x="3833813" y="3775075"/>
            <a:ext cx="1485900" cy="1003300"/>
          </a:xfrm>
          <a:prstGeom prst="rect">
            <a:avLst/>
          </a:prstGeom>
          <a:solidFill>
            <a:srgbClr val="C00000"/>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lIns="0" tIns="0" rIns="0" bIns="0" anchor="ctr">
            <a:prstTxWarp prst="textNoShape">
              <a:avLst/>
            </a:prstTxWarp>
          </a:bodyPr>
          <a:lstStyle/>
          <a:p>
            <a:r>
              <a:rPr lang="en-US" sz="2800" dirty="0" smtClean="0">
                <a:solidFill>
                  <a:srgbClr val="FFFFFF"/>
                </a:solidFill>
                <a:latin typeface="Calibri" charset="0"/>
                <a:ea typeface="Calibri" charset="0"/>
                <a:cs typeface="Calibri" charset="0"/>
                <a:sym typeface="Calibri" charset="0"/>
              </a:rPr>
              <a:t>213/513</a:t>
            </a:r>
            <a:endParaRPr lang="en-US" sz="2800" dirty="0">
              <a:solidFill>
                <a:srgbClr val="FFFFFF"/>
              </a:solidFill>
              <a:latin typeface="Calibri" charset="0"/>
              <a:ea typeface="Calibri" charset="0"/>
              <a:cs typeface="Calibri" charset="0"/>
              <a:sym typeface="Calibri" charset="0"/>
            </a:endParaRPr>
          </a:p>
        </p:txBody>
      </p:sp>
      <p:sp>
        <p:nvSpPr>
          <p:cNvPr id="27679" name="Rectangle 31"/>
          <p:cNvSpPr>
            <a:spLocks/>
          </p:cNvSpPr>
          <p:nvPr/>
        </p:nvSpPr>
        <p:spPr bwMode="auto">
          <a:xfrm>
            <a:off x="6807200" y="1244600"/>
            <a:ext cx="1041400" cy="685800"/>
          </a:xfrm>
          <a:prstGeom prst="rect">
            <a:avLst/>
          </a:prstGeom>
          <a:solidFill>
            <a:srgbClr val="CDF1C5"/>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lIns="0" tIns="0" rIns="0" bIns="0" anchor="ctr">
            <a:prstTxWarp prst="textNoShape">
              <a:avLst/>
            </a:prstTxWarp>
          </a:bodyPr>
          <a:lstStyle/>
          <a:p>
            <a:r>
              <a:rPr lang="en-US" sz="1400">
                <a:solidFill>
                  <a:schemeClr val="tx1"/>
                </a:solidFill>
                <a:latin typeface="Calibri" charset="0"/>
                <a:ea typeface="Calibri" charset="0"/>
                <a:cs typeface="Calibri" charset="0"/>
                <a:sym typeface="Calibri" charset="0"/>
              </a:rPr>
              <a:t>ECE 545/549</a:t>
            </a:r>
          </a:p>
          <a:p>
            <a:r>
              <a:rPr lang="en-US" sz="1400">
                <a:solidFill>
                  <a:schemeClr val="tx1"/>
                </a:solidFill>
                <a:latin typeface="Calibri" charset="0"/>
                <a:ea typeface="Calibri" charset="0"/>
                <a:cs typeface="Calibri" charset="0"/>
                <a:sym typeface="Calibri" charset="0"/>
              </a:rPr>
              <a:t>Capstone</a:t>
            </a:r>
          </a:p>
        </p:txBody>
      </p:sp>
      <p:sp>
        <p:nvSpPr>
          <p:cNvPr id="33" name="Rectangle 10"/>
          <p:cNvSpPr>
            <a:spLocks/>
          </p:cNvSpPr>
          <p:nvPr/>
        </p:nvSpPr>
        <p:spPr bwMode="auto">
          <a:xfrm>
            <a:off x="152400" y="3581400"/>
            <a:ext cx="766762" cy="6731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dirty="0">
                <a:solidFill>
                  <a:schemeClr val="tx1"/>
                </a:solidFill>
                <a:latin typeface="Calibri" charset="0"/>
                <a:ea typeface="Calibri" charset="0"/>
                <a:cs typeface="Calibri" charset="0"/>
                <a:sym typeface="Calibri" charset="0"/>
              </a:rPr>
              <a:t>CS </a:t>
            </a:r>
            <a:r>
              <a:rPr lang="en-US" sz="1400" dirty="0" smtClean="0">
                <a:solidFill>
                  <a:schemeClr val="tx1"/>
                </a:solidFill>
                <a:latin typeface="Calibri" charset="0"/>
                <a:ea typeface="Calibri" charset="0"/>
                <a:cs typeface="Calibri" charset="0"/>
                <a:sym typeface="Calibri" charset="0"/>
              </a:rPr>
              <a:t>440</a:t>
            </a:r>
            <a:endParaRPr lang="en-US" sz="2400" dirty="0">
              <a:solidFill>
                <a:schemeClr val="tx1"/>
              </a:solidFill>
              <a:latin typeface="Arial Narrow" charset="0"/>
              <a:ea typeface="Lucida Grande" charset="0"/>
              <a:cs typeface="Lucida Grande" charset="0"/>
              <a:sym typeface="Arial Narrow" charset="0"/>
            </a:endParaRPr>
          </a:p>
          <a:p>
            <a:r>
              <a:rPr lang="en-US" sz="1400" dirty="0" smtClean="0">
                <a:solidFill>
                  <a:schemeClr val="tx1"/>
                </a:solidFill>
                <a:latin typeface="Calibri" charset="0"/>
                <a:ea typeface="Calibri" charset="0"/>
                <a:cs typeface="Calibri" charset="0"/>
                <a:sym typeface="Calibri" charset="0"/>
              </a:rPr>
              <a:t>Distributed </a:t>
            </a:r>
          </a:p>
          <a:p>
            <a:r>
              <a:rPr lang="en-US" sz="1400" dirty="0" smtClean="0">
                <a:solidFill>
                  <a:schemeClr val="tx1"/>
                </a:solidFill>
                <a:latin typeface="Calibri" charset="0"/>
                <a:ea typeface="Calibri" charset="0"/>
                <a:cs typeface="Calibri" charset="0"/>
                <a:sym typeface="Calibri" charset="0"/>
              </a:rPr>
              <a:t>systems</a:t>
            </a:r>
            <a:endParaRPr lang="en-US" sz="1400" dirty="0">
              <a:solidFill>
                <a:schemeClr val="tx1"/>
              </a:solidFill>
              <a:latin typeface="Calibri" charset="0"/>
              <a:ea typeface="Calibri" charset="0"/>
              <a:cs typeface="Calibri" charset="0"/>
              <a:sym typeface="Calibri" charset="0"/>
            </a:endParaRPr>
          </a:p>
        </p:txBody>
      </p:sp>
      <p:sp>
        <p:nvSpPr>
          <p:cNvPr id="34" name="Line 6"/>
          <p:cNvSpPr>
            <a:spLocks noChangeShapeType="1"/>
          </p:cNvSpPr>
          <p:nvPr/>
        </p:nvSpPr>
        <p:spPr bwMode="auto">
          <a:xfrm>
            <a:off x="914400" y="3886201"/>
            <a:ext cx="2895600" cy="3810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35" name="Rectangle 11"/>
          <p:cNvSpPr>
            <a:spLocks/>
          </p:cNvSpPr>
          <p:nvPr/>
        </p:nvSpPr>
        <p:spPr bwMode="auto">
          <a:xfrm>
            <a:off x="1447800" y="3759369"/>
            <a:ext cx="1084644" cy="507831"/>
          </a:xfrm>
          <a:prstGeom prst="rect">
            <a:avLst/>
          </a:prstGeom>
          <a:solidFill>
            <a:srgbClr val="FFFFFF"/>
          </a:solidFill>
          <a:ln w="12700" cap="flat">
            <a:noFill/>
            <a:miter lim="800000"/>
            <a:headEnd type="none" w="med" len="med"/>
            <a:tailEnd type="none" w="med" len="med"/>
          </a:ln>
        </p:spPr>
        <p:txBody>
          <a:bodyPr wrap="none" lIns="38100" tIns="38100" rIns="38100" bIns="38100">
            <a:prstTxWarp prst="textNoShape">
              <a:avLst/>
            </a:prstTxWarp>
            <a:spAutoFit/>
          </a:bodyPr>
          <a:lstStyle/>
          <a:p>
            <a:pPr algn="l"/>
            <a:r>
              <a:rPr lang="en-US" sz="1400" dirty="0" smtClean="0">
                <a:solidFill>
                  <a:schemeClr val="tx1"/>
                </a:solidFill>
                <a:latin typeface="Calibri Bold" charset="0"/>
                <a:ea typeface="Calibri Bold" charset="0"/>
                <a:cs typeface="Calibri Bold" charset="0"/>
                <a:sym typeface="Calibri Bold" charset="0"/>
              </a:rPr>
              <a:t>Network </a:t>
            </a:r>
            <a:r>
              <a:rPr lang="en-US" sz="1400" dirty="0" err="1">
                <a:solidFill>
                  <a:schemeClr val="tx1"/>
                </a:solidFill>
                <a:latin typeface="Calibri Bold" charset="0"/>
                <a:ea typeface="Calibri Bold" charset="0"/>
                <a:cs typeface="Calibri Bold" charset="0"/>
                <a:sym typeface="Calibri Bold" charset="0"/>
              </a:rPr>
              <a:t>P</a:t>
            </a:r>
            <a:r>
              <a:rPr lang="en-US" sz="1400" dirty="0" err="1" smtClean="0">
                <a:solidFill>
                  <a:schemeClr val="tx1"/>
                </a:solidFill>
                <a:latin typeface="Calibri Bold" charset="0"/>
                <a:ea typeface="Calibri Bold" charset="0"/>
                <a:cs typeface="Calibri Bold" charset="0"/>
                <a:sym typeface="Calibri Bold" charset="0"/>
              </a:rPr>
              <a:t>rog</a:t>
            </a:r>
            <a:endParaRPr lang="en-US" sz="1400" dirty="0" smtClean="0">
              <a:solidFill>
                <a:schemeClr val="tx1"/>
              </a:solidFill>
              <a:latin typeface="Calibri Bold" charset="0"/>
              <a:ea typeface="Calibri Bold" charset="0"/>
              <a:cs typeface="Calibri Bold" charset="0"/>
              <a:sym typeface="Calibri Bold" charset="0"/>
            </a:endParaRPr>
          </a:p>
          <a:p>
            <a:pPr algn="l"/>
            <a:r>
              <a:rPr lang="en-US" sz="1400" dirty="0">
                <a:solidFill>
                  <a:schemeClr val="tx1"/>
                </a:solidFill>
                <a:latin typeface="Calibri Bold" charset="0"/>
                <a:ea typeface="Calibri Bold" charset="0"/>
                <a:cs typeface="Calibri Bold" charset="0"/>
                <a:sym typeface="Calibri Bold" charset="0"/>
              </a:rPr>
              <a:t>C</a:t>
            </a:r>
            <a:r>
              <a:rPr lang="en-US" sz="1400" dirty="0" smtClean="0">
                <a:solidFill>
                  <a:schemeClr val="tx1"/>
                </a:solidFill>
                <a:latin typeface="Calibri Bold" charset="0"/>
                <a:ea typeface="Calibri Bold" charset="0"/>
                <a:cs typeface="Calibri Bold" charset="0"/>
                <a:sym typeface="Calibri Bold" charset="0"/>
              </a:rPr>
              <a:t>oncurrency</a:t>
            </a:r>
            <a:endParaRPr lang="en-US" sz="1400" dirty="0">
              <a:solidFill>
                <a:schemeClr val="tx1"/>
              </a:solidFill>
              <a:latin typeface="Calibri Bold" charset="0"/>
              <a:ea typeface="Calibri Bold" charset="0"/>
              <a:cs typeface="Calibri Bold" charset="0"/>
              <a:sym typeface="Calibri Bold" charset="0"/>
            </a:endParaRPr>
          </a:p>
        </p:txBody>
      </p:sp>
      <p:sp>
        <p:nvSpPr>
          <p:cNvPr id="36" name="Rectangle 10"/>
          <p:cNvSpPr>
            <a:spLocks/>
          </p:cNvSpPr>
          <p:nvPr/>
        </p:nvSpPr>
        <p:spPr bwMode="auto">
          <a:xfrm>
            <a:off x="609600" y="1266755"/>
            <a:ext cx="766762" cy="673100"/>
          </a:xfrm>
          <a:prstGeom prst="rect">
            <a:avLst/>
          </a:prstGeom>
          <a:solidFill>
            <a:srgbClr val="FFFF99"/>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0" tIns="0" rIns="0" bIns="0" anchor="ctr">
            <a:prstTxWarp prst="textNoShape">
              <a:avLst/>
            </a:prstTxWarp>
          </a:bodyPr>
          <a:lstStyle/>
          <a:p>
            <a:r>
              <a:rPr lang="en-US" sz="1400" dirty="0">
                <a:solidFill>
                  <a:schemeClr val="tx1"/>
                </a:solidFill>
                <a:latin typeface="Calibri" charset="0"/>
                <a:ea typeface="Calibri" charset="0"/>
                <a:cs typeface="Calibri" charset="0"/>
                <a:sym typeface="Calibri" charset="0"/>
              </a:rPr>
              <a:t>CS </a:t>
            </a:r>
            <a:r>
              <a:rPr lang="en-US" sz="1400" dirty="0" smtClean="0">
                <a:solidFill>
                  <a:schemeClr val="tx1"/>
                </a:solidFill>
                <a:latin typeface="Calibri" charset="0"/>
                <a:ea typeface="Calibri" charset="0"/>
                <a:cs typeface="Calibri" charset="0"/>
                <a:sym typeface="Calibri" charset="0"/>
              </a:rPr>
              <a:t>418</a:t>
            </a:r>
            <a:endParaRPr lang="en-US" sz="2400" dirty="0">
              <a:solidFill>
                <a:schemeClr val="tx1"/>
              </a:solidFill>
              <a:latin typeface="Arial Narrow" charset="0"/>
              <a:ea typeface="Lucida Grande" charset="0"/>
              <a:cs typeface="Lucida Grande" charset="0"/>
              <a:sym typeface="Arial Narrow" charset="0"/>
            </a:endParaRPr>
          </a:p>
          <a:p>
            <a:r>
              <a:rPr lang="en-US" sz="1400" dirty="0" smtClean="0">
                <a:solidFill>
                  <a:schemeClr val="tx1"/>
                </a:solidFill>
                <a:latin typeface="Calibri" charset="0"/>
                <a:ea typeface="Calibri" charset="0"/>
                <a:cs typeface="Calibri" charset="0"/>
                <a:sym typeface="Calibri" charset="0"/>
              </a:rPr>
              <a:t>Parallel</a:t>
            </a:r>
            <a:endParaRPr lang="en-US" sz="1400" dirty="0">
              <a:solidFill>
                <a:schemeClr val="tx1"/>
              </a:solidFill>
              <a:latin typeface="Calibri" charset="0"/>
              <a:ea typeface="Calibri" charset="0"/>
              <a:cs typeface="Calibri" charset="0"/>
              <a:sym typeface="Calibri"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p:txBody>
          <a:bodyPr/>
          <a:lstStyle/>
          <a:p>
            <a:r>
              <a:rPr lang="en-US" smtClean="0"/>
              <a:t>Overview</a:t>
            </a:r>
            <a:endParaRPr lang="en-US"/>
          </a:p>
        </p:txBody>
      </p:sp>
      <p:sp>
        <p:nvSpPr>
          <p:cNvPr id="5124" name="Rectangle 4"/>
          <p:cNvSpPr>
            <a:spLocks noGrp="1" noChangeArrowheads="1"/>
          </p:cNvSpPr>
          <p:nvPr>
            <p:ph type="body" idx="1"/>
          </p:nvPr>
        </p:nvSpPr>
        <p:spPr/>
        <p:txBody>
          <a:bodyPr/>
          <a:lstStyle/>
          <a:p>
            <a:r>
              <a:rPr lang="en-US" dirty="0" smtClean="0"/>
              <a:t>Big Picture</a:t>
            </a:r>
          </a:p>
          <a:p>
            <a:pPr lvl="1"/>
            <a:r>
              <a:rPr lang="en-US" dirty="0" smtClean="0"/>
              <a:t>Course theme</a:t>
            </a:r>
          </a:p>
          <a:p>
            <a:pPr lvl="1"/>
            <a:r>
              <a:rPr lang="en-US" dirty="0" smtClean="0"/>
              <a:t>Five realities</a:t>
            </a:r>
          </a:p>
          <a:p>
            <a:pPr lvl="1"/>
            <a:r>
              <a:rPr lang="en-US" dirty="0" smtClean="0"/>
              <a:t>How the course fits into the CS/ECE curriculum</a:t>
            </a:r>
          </a:p>
          <a:p>
            <a:r>
              <a:rPr lang="en-US" dirty="0" smtClean="0"/>
              <a:t>Academic integrity</a:t>
            </a:r>
          </a:p>
          <a:p>
            <a:r>
              <a:rPr lang="en-US" dirty="0" smtClean="0"/>
              <a:t>Logistics and Policies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sz="7200" dirty="0"/>
              <a:t>Academic </a:t>
            </a:r>
            <a:r>
              <a:rPr lang="en-US" sz="7200" dirty="0" smtClean="0"/>
              <a:t>Integrity</a:t>
            </a:r>
            <a:endParaRPr lang="en-US" sz="7200" dirty="0"/>
          </a:p>
        </p:txBody>
      </p:sp>
      <p:sp>
        <p:nvSpPr>
          <p:cNvPr id="5" name="Text Placeholder 4"/>
          <p:cNvSpPr>
            <a:spLocks noGrp="1"/>
          </p:cNvSpPr>
          <p:nvPr>
            <p:ph type="subTitle" idx="1"/>
          </p:nvPr>
        </p:nvSpPr>
        <p:spPr/>
        <p:txBody>
          <a:bodyPr/>
          <a:lstStyle/>
          <a:p>
            <a:pPr algn="l"/>
            <a:r>
              <a:rPr lang="en-US" sz="3200" b="1" dirty="0">
                <a:solidFill>
                  <a:srgbClr val="FF0000"/>
                </a:solidFill>
              </a:rPr>
              <a:t>Please pay close attention, especially if this is your first semester at CMU</a:t>
            </a:r>
          </a:p>
          <a:p>
            <a:pPr algn="l"/>
            <a:endParaRPr lang="en-US" sz="3200" dirty="0"/>
          </a:p>
        </p:txBody>
      </p:sp>
    </p:spTree>
    <p:extLst>
      <p:ext uri="{BB962C8B-B14F-4D97-AF65-F5344CB8AC3E}">
        <p14:creationId xmlns:p14="http://schemas.microsoft.com/office/powerpoint/2010/main" val="40739802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smtClean="0"/>
              <a:t>Cheating/Plagiarism: Description</a:t>
            </a:r>
            <a:endParaRPr lang="en-US" dirty="0"/>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smtClean="0"/>
              <a:t>Unauthorized use of information</a:t>
            </a:r>
          </a:p>
          <a:p>
            <a:pPr lvl="1"/>
            <a:r>
              <a:rPr lang="en-US" dirty="0" smtClean="0"/>
              <a:t>Borrowing code: by copying, retyping, </a:t>
            </a:r>
            <a:r>
              <a:rPr lang="en-US" b="1" dirty="0" smtClean="0"/>
              <a:t>looking at</a:t>
            </a:r>
            <a:r>
              <a:rPr lang="en-US" dirty="0" smtClean="0"/>
              <a:t> a file</a:t>
            </a:r>
          </a:p>
          <a:p>
            <a:pPr lvl="1"/>
            <a:r>
              <a:rPr lang="en-US" dirty="0" smtClean="0"/>
              <a:t>Describing: verbal description of code from one person to another.</a:t>
            </a:r>
          </a:p>
          <a:p>
            <a:pPr lvl="1"/>
            <a:r>
              <a:rPr lang="en-US" dirty="0" smtClean="0"/>
              <a:t>Searching the Web for solutions</a:t>
            </a:r>
          </a:p>
          <a:p>
            <a:pPr lvl="1"/>
            <a:r>
              <a:rPr lang="en-US" dirty="0" smtClean="0"/>
              <a:t>Copying code from a previous course or online solution</a:t>
            </a:r>
          </a:p>
          <a:p>
            <a:pPr lvl="1"/>
            <a:r>
              <a:rPr lang="en-US" dirty="0" smtClean="0"/>
              <a:t>Reusing your code from a previous semester (here or elsewhere)</a:t>
            </a:r>
          </a:p>
          <a:p>
            <a:pPr lvl="2"/>
            <a:r>
              <a:rPr lang="en-US" dirty="0" smtClean="0"/>
              <a:t>If specific to 213/513, and you received credit</a:t>
            </a:r>
          </a:p>
        </p:txBody>
      </p:sp>
    </p:spTree>
    <p:extLst>
      <p:ext uri="{BB962C8B-B14F-4D97-AF65-F5344CB8AC3E}">
        <p14:creationId xmlns:p14="http://schemas.microsoft.com/office/powerpoint/2010/main" val="39678703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smtClean="0"/>
              <a:t>Cheating/Plagiarism: Description (cont.)</a:t>
            </a:r>
            <a:endParaRPr lang="en-US" dirty="0"/>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smtClean="0"/>
              <a:t>Unauthorized supplying of information</a:t>
            </a:r>
          </a:p>
          <a:p>
            <a:pPr lvl="1"/>
            <a:r>
              <a:rPr lang="en-US" dirty="0" smtClean="0"/>
              <a:t>Providing copy: Giving a copy of a file to someone</a:t>
            </a:r>
          </a:p>
          <a:p>
            <a:pPr lvl="1"/>
            <a:r>
              <a:rPr lang="en-US" dirty="0" smtClean="0"/>
              <a:t>Providing access:</a:t>
            </a:r>
          </a:p>
          <a:p>
            <a:pPr lvl="2"/>
            <a:r>
              <a:rPr lang="en-US" dirty="0" smtClean="0"/>
              <a:t>Putting material in unprotected directory</a:t>
            </a:r>
          </a:p>
          <a:p>
            <a:pPr lvl="2"/>
            <a:r>
              <a:rPr lang="en-US" dirty="0" smtClean="0"/>
              <a:t>Putting material in unprotected code repository (e.g., </a:t>
            </a:r>
            <a:r>
              <a:rPr lang="en-US" dirty="0" err="1" smtClean="0"/>
              <a:t>Github</a:t>
            </a:r>
            <a:r>
              <a:rPr lang="en-US" dirty="0" smtClean="0"/>
              <a:t>)</a:t>
            </a:r>
          </a:p>
          <a:p>
            <a:pPr lvl="1"/>
            <a:r>
              <a:rPr lang="en-US" dirty="0" smtClean="0"/>
              <a:t>Applies to this term and the future</a:t>
            </a:r>
          </a:p>
          <a:p>
            <a:pPr lvl="2"/>
            <a:r>
              <a:rPr lang="en-US" dirty="0" smtClean="0"/>
              <a:t>There is no statute of limitations for academic integrity violations</a:t>
            </a:r>
            <a:endParaRPr lang="en-US" dirty="0"/>
          </a:p>
        </p:txBody>
      </p:sp>
    </p:spTree>
    <p:extLst>
      <p:ext uri="{BB962C8B-B14F-4D97-AF65-F5344CB8AC3E}">
        <p14:creationId xmlns:p14="http://schemas.microsoft.com/office/powerpoint/2010/main" val="19188232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smtClean="0"/>
              <a:t>Cheating/Plagiarism: Description</a:t>
            </a:r>
            <a:endParaRPr lang="en-US" dirty="0"/>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smtClean="0"/>
              <a:t>What is NOT cheating?</a:t>
            </a:r>
          </a:p>
          <a:p>
            <a:pPr lvl="1"/>
            <a:r>
              <a:rPr lang="en-US" dirty="0" smtClean="0"/>
              <a:t>Explaining how to use systems or tools</a:t>
            </a:r>
          </a:p>
          <a:p>
            <a:pPr lvl="1"/>
            <a:r>
              <a:rPr lang="en-US" dirty="0" smtClean="0"/>
              <a:t>Helping others with </a:t>
            </a:r>
            <a:r>
              <a:rPr lang="en-US" i="1" dirty="0" smtClean="0"/>
              <a:t>high-level </a:t>
            </a:r>
            <a:r>
              <a:rPr lang="en-US" dirty="0" smtClean="0"/>
              <a:t>design issues</a:t>
            </a:r>
          </a:p>
          <a:p>
            <a:pPr lvl="1"/>
            <a:r>
              <a:rPr lang="en-US" dirty="0" smtClean="0"/>
              <a:t>Using code supplied by us</a:t>
            </a:r>
          </a:p>
          <a:p>
            <a:pPr lvl="1"/>
            <a:r>
              <a:rPr lang="en-US" dirty="0" smtClean="0"/>
              <a:t>Using code from the CS:APP web site</a:t>
            </a:r>
          </a:p>
          <a:p>
            <a:endParaRPr lang="en-US" dirty="0" smtClean="0"/>
          </a:p>
          <a:p>
            <a:r>
              <a:rPr lang="en-US" dirty="0" smtClean="0"/>
              <a:t>See the course syllabus for details.</a:t>
            </a:r>
          </a:p>
          <a:p>
            <a:pPr lvl="1"/>
            <a:r>
              <a:rPr lang="en-US" dirty="0" smtClean="0"/>
              <a:t>Ignorance is not an excuse</a:t>
            </a:r>
          </a:p>
        </p:txBody>
      </p:sp>
    </p:spTree>
    <p:extLst>
      <p:ext uri="{BB962C8B-B14F-4D97-AF65-F5344CB8AC3E}">
        <p14:creationId xmlns:p14="http://schemas.microsoft.com/office/powerpoint/2010/main" val="11078130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smtClean="0"/>
              <a:t>Cheating: Consequences</a:t>
            </a:r>
            <a:endParaRPr lang="en-US" dirty="0"/>
          </a:p>
        </p:txBody>
      </p:sp>
      <p:sp>
        <p:nvSpPr>
          <p:cNvPr id="39940" name="Rectangle 4"/>
          <p:cNvSpPr>
            <a:spLocks noGrp="1" noChangeArrowheads="1"/>
          </p:cNvSpPr>
          <p:nvPr>
            <p:ph type="body" idx="1"/>
          </p:nvPr>
        </p:nvSpPr>
        <p:spPr>
          <a:xfrm>
            <a:off x="381000" y="1219200"/>
            <a:ext cx="8382000" cy="5435600"/>
          </a:xfrm>
        </p:spPr>
        <p:txBody>
          <a:bodyPr>
            <a:normAutofit fontScale="85000" lnSpcReduction="20000"/>
          </a:bodyPr>
          <a:lstStyle/>
          <a:p>
            <a:r>
              <a:rPr lang="en-US" dirty="0"/>
              <a:t>Penalty for cheating:</a:t>
            </a:r>
          </a:p>
          <a:p>
            <a:pPr lvl="1"/>
            <a:r>
              <a:rPr lang="en-US" dirty="0" smtClean="0"/>
              <a:t>Best case: -100% for assignment</a:t>
            </a:r>
          </a:p>
          <a:p>
            <a:pPr lvl="2"/>
            <a:r>
              <a:rPr lang="en-US" dirty="0" smtClean="0"/>
              <a:t>You would be better off to turn in nothing</a:t>
            </a:r>
          </a:p>
          <a:p>
            <a:pPr lvl="1"/>
            <a:r>
              <a:rPr lang="en-US" dirty="0" smtClean="0"/>
              <a:t>Worst case: Removal </a:t>
            </a:r>
            <a:r>
              <a:rPr lang="en-US" dirty="0"/>
              <a:t>from course with failing </a:t>
            </a:r>
            <a:r>
              <a:rPr lang="en-US" dirty="0" smtClean="0"/>
              <a:t>grade</a:t>
            </a:r>
          </a:p>
          <a:p>
            <a:pPr lvl="2"/>
            <a:r>
              <a:rPr lang="en-US" dirty="0" smtClean="0"/>
              <a:t>This is the default</a:t>
            </a:r>
          </a:p>
          <a:p>
            <a:pPr lvl="1"/>
            <a:r>
              <a:rPr lang="en-US" dirty="0" smtClean="0"/>
              <a:t>Permanent </a:t>
            </a:r>
            <a:r>
              <a:rPr lang="en-US" dirty="0"/>
              <a:t>mark on your record</a:t>
            </a:r>
          </a:p>
          <a:p>
            <a:pPr lvl="1"/>
            <a:r>
              <a:rPr lang="en-US" dirty="0" smtClean="0"/>
              <a:t>Loss of respect by you, the instructors and your colleagues</a:t>
            </a:r>
          </a:p>
          <a:p>
            <a:pPr lvl="1"/>
            <a:r>
              <a:rPr lang="en-US" dirty="0" smtClean="0"/>
              <a:t>If you do cheat – come clean asap!</a:t>
            </a:r>
            <a:endParaRPr lang="en-US" dirty="0"/>
          </a:p>
          <a:p>
            <a:endParaRPr lang="en-US" dirty="0"/>
          </a:p>
          <a:p>
            <a:r>
              <a:rPr lang="en-US" dirty="0"/>
              <a:t>Detection of cheating</a:t>
            </a:r>
            <a:r>
              <a:rPr lang="en-US" dirty="0" smtClean="0"/>
              <a:t>:</a:t>
            </a:r>
          </a:p>
          <a:p>
            <a:pPr lvl="1"/>
            <a:r>
              <a:rPr lang="en-US" dirty="0" smtClean="0"/>
              <a:t>We have sophisticated tools for detecting code plagiarism</a:t>
            </a:r>
            <a:endParaRPr lang="en-US" dirty="0"/>
          </a:p>
          <a:p>
            <a:pPr lvl="1"/>
            <a:r>
              <a:rPr lang="en-US" dirty="0" smtClean="0"/>
              <a:t>In Fall 2015, 20 </a:t>
            </a:r>
            <a:r>
              <a:rPr lang="en-US" dirty="0"/>
              <a:t>students were caught cheating and failed the course. </a:t>
            </a:r>
            <a:endParaRPr lang="en-US" dirty="0" smtClean="0"/>
          </a:p>
          <a:p>
            <a:pPr lvl="2"/>
            <a:r>
              <a:rPr lang="en-US" dirty="0" smtClean="0"/>
              <a:t>Some were </a:t>
            </a:r>
            <a:r>
              <a:rPr lang="en-US" b="1" dirty="0" smtClean="0"/>
              <a:t>expelled</a:t>
            </a:r>
            <a:r>
              <a:rPr lang="en-US" dirty="0" smtClean="0"/>
              <a:t> from the University</a:t>
            </a:r>
          </a:p>
          <a:p>
            <a:pPr lvl="1"/>
            <a:r>
              <a:rPr lang="en-US" dirty="0" smtClean="0"/>
              <a:t>In January 2016, 11 students were penalized for cheating violations that occurred as far back as Spring 2014.</a:t>
            </a:r>
            <a:endParaRPr lang="en-US" dirty="0"/>
          </a:p>
          <a:p>
            <a:pPr lvl="1"/>
            <a:endParaRPr lang="en-US" dirty="0"/>
          </a:p>
          <a:p>
            <a:r>
              <a:rPr lang="en-US" dirty="0"/>
              <a:t>Don</a:t>
            </a:r>
            <a:r>
              <a:rPr lang="fr-FR" dirty="0"/>
              <a:t>’</a:t>
            </a:r>
            <a:r>
              <a:rPr lang="en-US" dirty="0"/>
              <a:t>t do it!</a:t>
            </a:r>
          </a:p>
          <a:p>
            <a:pPr lvl="1"/>
            <a:r>
              <a:rPr lang="en-US" dirty="0" smtClean="0"/>
              <a:t>Manage your time carefully</a:t>
            </a:r>
            <a:endParaRPr lang="en-US" dirty="0"/>
          </a:p>
          <a:p>
            <a:pPr lvl="1"/>
            <a:r>
              <a:rPr lang="en-US" dirty="0"/>
              <a:t>Ask the staff for help when you get stuck</a:t>
            </a:r>
          </a:p>
          <a:p>
            <a:pPr marL="0" indent="0">
              <a:buNone/>
            </a:pPr>
            <a:endParaRPr lang="en-US" dirty="0"/>
          </a:p>
        </p:txBody>
      </p:sp>
    </p:spTree>
    <p:extLst>
      <p:ext uri="{BB962C8B-B14F-4D97-AF65-F5344CB8AC3E}">
        <p14:creationId xmlns:p14="http://schemas.microsoft.com/office/powerpoint/2010/main" val="37871301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Concrete Examples:</a:t>
            </a:r>
            <a:endParaRPr lang="en-US" dirty="0"/>
          </a:p>
        </p:txBody>
      </p:sp>
      <p:sp>
        <p:nvSpPr>
          <p:cNvPr id="3" name="Content Placeholder 2"/>
          <p:cNvSpPr>
            <a:spLocks noGrp="1"/>
          </p:cNvSpPr>
          <p:nvPr>
            <p:ph idx="1"/>
          </p:nvPr>
        </p:nvSpPr>
        <p:spPr>
          <a:xfrm>
            <a:off x="381000" y="1066800"/>
            <a:ext cx="8382000" cy="5435600"/>
          </a:xfrm>
        </p:spPr>
        <p:txBody>
          <a:bodyPr/>
          <a:lstStyle/>
          <a:p>
            <a:r>
              <a:rPr lang="en-US" dirty="0" smtClean="0"/>
              <a:t>This is Cheating:</a:t>
            </a:r>
          </a:p>
          <a:p>
            <a:pPr lvl="1"/>
            <a:r>
              <a:rPr lang="en-US" dirty="0" smtClean="0"/>
              <a:t>Searching the internet with the phrase 15-213, 15213, 213, 18213, </a:t>
            </a:r>
            <a:r>
              <a:rPr lang="en-US" dirty="0" err="1" smtClean="0"/>
              <a:t>malloclab</a:t>
            </a:r>
            <a:r>
              <a:rPr lang="en-US" dirty="0" smtClean="0"/>
              <a:t>, etc.</a:t>
            </a:r>
          </a:p>
          <a:p>
            <a:pPr lvl="2"/>
            <a:r>
              <a:rPr lang="en-US" dirty="0" smtClean="0"/>
              <a:t>That’s right, just entering it in a search engine</a:t>
            </a:r>
          </a:p>
          <a:p>
            <a:pPr lvl="1"/>
            <a:r>
              <a:rPr lang="en-US" dirty="0" smtClean="0"/>
              <a:t>Looking at someone’s code on the computer next to yours</a:t>
            </a:r>
          </a:p>
          <a:p>
            <a:pPr lvl="1"/>
            <a:r>
              <a:rPr lang="en-US" dirty="0" smtClean="0"/>
              <a:t>Giving your code to someone else, now or in the future</a:t>
            </a:r>
          </a:p>
          <a:p>
            <a:pPr lvl="1"/>
            <a:r>
              <a:rPr lang="en-US" dirty="0" smtClean="0"/>
              <a:t>Posting your code in a publicly accessible place on the Internet, now or in the future</a:t>
            </a:r>
          </a:p>
          <a:p>
            <a:pPr lvl="1"/>
            <a:r>
              <a:rPr lang="en-US" dirty="0" smtClean="0"/>
              <a:t>Hacking the course infrastructure</a:t>
            </a:r>
          </a:p>
          <a:p>
            <a:r>
              <a:rPr lang="en-US" dirty="0" smtClean="0"/>
              <a:t>This is OK (and encouraged):</a:t>
            </a:r>
          </a:p>
          <a:p>
            <a:pPr lvl="1"/>
            <a:r>
              <a:rPr lang="en-US" dirty="0" smtClean="0"/>
              <a:t>Googling a man page for </a:t>
            </a:r>
            <a:r>
              <a:rPr lang="en-US" dirty="0" err="1" smtClean="0"/>
              <a:t>fputs</a:t>
            </a:r>
            <a:endParaRPr lang="en-US" dirty="0" smtClean="0"/>
          </a:p>
          <a:p>
            <a:pPr lvl="1"/>
            <a:r>
              <a:rPr lang="en-US" dirty="0" smtClean="0"/>
              <a:t>Asking a friend for help with </a:t>
            </a:r>
            <a:r>
              <a:rPr lang="en-US" dirty="0" err="1" smtClean="0"/>
              <a:t>gdb</a:t>
            </a:r>
            <a:r>
              <a:rPr lang="en-US" dirty="0" smtClean="0"/>
              <a:t> </a:t>
            </a:r>
          </a:p>
          <a:p>
            <a:pPr lvl="1"/>
            <a:r>
              <a:rPr lang="en-US" dirty="0" smtClean="0"/>
              <a:t>Asking a TA or course instructor for help, showing them your code, …</a:t>
            </a:r>
          </a:p>
          <a:p>
            <a:pPr lvl="1"/>
            <a:r>
              <a:rPr lang="en-US" dirty="0" smtClean="0"/>
              <a:t>Looking in the textbook for a code example</a:t>
            </a:r>
          </a:p>
          <a:p>
            <a:pPr lvl="1"/>
            <a:r>
              <a:rPr lang="en-US" dirty="0" smtClean="0"/>
              <a:t>Talking about a (high-level) approach to the lab with a classmate</a:t>
            </a:r>
          </a:p>
        </p:txBody>
      </p:sp>
    </p:spTree>
    <p:extLst>
      <p:ext uri="{BB962C8B-B14F-4D97-AF65-F5344CB8AC3E}">
        <p14:creationId xmlns:p14="http://schemas.microsoft.com/office/powerpoint/2010/main" val="40942074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Feels: Student and Instructor</a:t>
            </a:r>
            <a:endParaRPr lang="en-US" dirty="0"/>
          </a:p>
        </p:txBody>
      </p:sp>
      <p:sp>
        <p:nvSpPr>
          <p:cNvPr id="3" name="Content Placeholder 2"/>
          <p:cNvSpPr>
            <a:spLocks noGrp="1"/>
          </p:cNvSpPr>
          <p:nvPr>
            <p:ph idx="1"/>
          </p:nvPr>
        </p:nvSpPr>
        <p:spPr/>
        <p:txBody>
          <a:bodyPr/>
          <a:lstStyle/>
          <a:p>
            <a:r>
              <a:rPr lang="en-US" sz="2000" dirty="0" smtClean="0"/>
              <a:t>Fred is desperate.  </a:t>
            </a:r>
            <a:r>
              <a:rPr lang="en-US" sz="2000" dirty="0"/>
              <a:t>H</a:t>
            </a:r>
            <a:r>
              <a:rPr lang="en-US" sz="2000" dirty="0" smtClean="0"/>
              <a:t>e can’t get his code to work and the deadline is drawing near.  In panic and frustration, he searches the web and finds a solution posted by a student at U. Oklahoma on </a:t>
            </a:r>
            <a:r>
              <a:rPr lang="en-US" sz="2000" dirty="0" err="1" smtClean="0"/>
              <a:t>Github</a:t>
            </a:r>
            <a:r>
              <a:rPr lang="en-US" sz="2000" dirty="0" smtClean="0"/>
              <a:t>.  </a:t>
            </a:r>
            <a:r>
              <a:rPr lang="en-US" sz="2000" dirty="0"/>
              <a:t>H</a:t>
            </a:r>
            <a:r>
              <a:rPr lang="en-US" sz="2000" dirty="0" smtClean="0"/>
              <a:t>e carefully strips out the comments and inserts his own.  </a:t>
            </a:r>
            <a:r>
              <a:rPr lang="en-US" sz="2000" dirty="0"/>
              <a:t>H</a:t>
            </a:r>
            <a:r>
              <a:rPr lang="en-US" sz="2000" dirty="0" smtClean="0"/>
              <a:t>e changes the names of the variables and functions.  Phew!  Got it done!</a:t>
            </a:r>
          </a:p>
          <a:p>
            <a:r>
              <a:rPr lang="en-US" sz="2000" dirty="0" smtClean="0"/>
              <a:t>The course staff run checking tools that compare all submitted solutions to the solutions from this and other semesters, along with ones that are on the Web.</a:t>
            </a:r>
          </a:p>
          <a:p>
            <a:pPr lvl="1"/>
            <a:r>
              <a:rPr lang="en-US" sz="1800" dirty="0" smtClean="0"/>
              <a:t>Remember: We are as good at web searching as you are</a:t>
            </a:r>
          </a:p>
          <a:p>
            <a:r>
              <a:rPr lang="en-US" sz="2000" dirty="0" smtClean="0"/>
              <a:t>Meanwhile, Fred has had an uneasy feeling: Will I get away with it?  Why does my conscience bother me?</a:t>
            </a:r>
          </a:p>
          <a:p>
            <a:r>
              <a:rPr lang="en-US" sz="2000" dirty="0" smtClean="0"/>
              <a:t>Fred gets email from an instructor: “Please see me tomorrow at 9:30 am.”</a:t>
            </a:r>
          </a:p>
          <a:p>
            <a:pPr lvl="1"/>
            <a:r>
              <a:rPr lang="en-US" dirty="0" smtClean="0"/>
              <a:t>Fred does not sleep well that night</a:t>
            </a:r>
          </a:p>
        </p:txBody>
      </p:sp>
    </p:spTree>
    <p:extLst>
      <p:ext uri="{BB962C8B-B14F-4D97-AF65-F5344CB8AC3E}">
        <p14:creationId xmlns:p14="http://schemas.microsoft.com/office/powerpoint/2010/main" val="31778988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Feels: Student and Instructor</a:t>
            </a:r>
            <a:endParaRPr lang="en-US" dirty="0"/>
          </a:p>
        </p:txBody>
      </p:sp>
      <p:sp>
        <p:nvSpPr>
          <p:cNvPr id="3" name="Content Placeholder 2"/>
          <p:cNvSpPr>
            <a:spLocks noGrp="1"/>
          </p:cNvSpPr>
          <p:nvPr>
            <p:ph idx="1"/>
          </p:nvPr>
        </p:nvSpPr>
        <p:spPr>
          <a:xfrm>
            <a:off x="381000" y="1295400"/>
            <a:ext cx="8382000" cy="5435600"/>
          </a:xfrm>
        </p:spPr>
        <p:txBody>
          <a:bodyPr/>
          <a:lstStyle/>
          <a:p>
            <a:r>
              <a:rPr lang="en-US" sz="2000" dirty="0" smtClean="0"/>
              <a:t>The instructor feels frustrated.  His job is to help students learn, not to be police.  Every hour he spends looking at code for cheating is time that he cannot spend providing help to students.  But, these cases can’t be overlooked</a:t>
            </a:r>
          </a:p>
          <a:p>
            <a:r>
              <a:rPr lang="en-US" sz="2000" dirty="0" smtClean="0"/>
              <a:t>At the meeting:</a:t>
            </a:r>
          </a:p>
          <a:p>
            <a:pPr lvl="1"/>
            <a:r>
              <a:rPr lang="en-US" sz="1800" dirty="0" smtClean="0"/>
              <a:t>Instructor: “Explain why your code looks so much like the code on </a:t>
            </a:r>
            <a:r>
              <a:rPr lang="en-US" sz="1800" dirty="0" err="1" smtClean="0"/>
              <a:t>Github</a:t>
            </a:r>
            <a:r>
              <a:rPr lang="en-US" sz="1800" dirty="0" smtClean="0"/>
              <a:t>.”</a:t>
            </a:r>
          </a:p>
          <a:p>
            <a:pPr lvl="1"/>
            <a:r>
              <a:rPr lang="en-US" sz="1800" dirty="0" smtClean="0"/>
              <a:t>Fred: “Gee, I don’t know.  I guess all solutions look pretty much alike.”</a:t>
            </a:r>
          </a:p>
          <a:p>
            <a:pPr lvl="1"/>
            <a:r>
              <a:rPr lang="en-US" sz="1800" dirty="0" smtClean="0"/>
              <a:t>Instructor: “I don’t believe you.  I am going to file an academic integrity violation.”</a:t>
            </a:r>
          </a:p>
          <a:p>
            <a:pPr lvl="2"/>
            <a:r>
              <a:rPr lang="en-US" sz="1800" dirty="0" smtClean="0"/>
              <a:t>Fred will have the right to appeal, but the instructor does not need him to admit his guilt in order to penalize him.</a:t>
            </a:r>
          </a:p>
          <a:p>
            <a:r>
              <a:rPr lang="en-US" sz="2200" dirty="0" smtClean="0"/>
              <a:t>Consequences</a:t>
            </a:r>
          </a:p>
          <a:p>
            <a:pPr lvl="1"/>
            <a:r>
              <a:rPr lang="en-US" sz="1800" dirty="0" smtClean="0"/>
              <a:t>Fred may (most likely) will be given a failing grade for the course</a:t>
            </a:r>
          </a:p>
          <a:p>
            <a:pPr lvl="1"/>
            <a:r>
              <a:rPr lang="en-US" sz="1800" dirty="0" smtClean="0"/>
              <a:t>Fred will be reported to the university</a:t>
            </a:r>
          </a:p>
          <a:p>
            <a:pPr lvl="1"/>
            <a:r>
              <a:rPr lang="en-US" sz="1800" dirty="0" smtClean="0"/>
              <a:t>A second AIV will lead to a disciplinary hearing</a:t>
            </a:r>
          </a:p>
          <a:p>
            <a:pPr lvl="1"/>
            <a:r>
              <a:rPr lang="en-US" sz="1800" dirty="0" smtClean="0"/>
              <a:t>Fred will go through the rest of his life carrying a burden of shame</a:t>
            </a:r>
          </a:p>
          <a:p>
            <a:pPr lvl="1"/>
            <a:r>
              <a:rPr lang="en-US" sz="1800" dirty="0" smtClean="0"/>
              <a:t>The instructor will experience a combination of betrayal and distress</a:t>
            </a:r>
          </a:p>
        </p:txBody>
      </p:sp>
    </p:spTree>
    <p:extLst>
      <p:ext uri="{BB962C8B-B14F-4D97-AF65-F5344CB8AC3E}">
        <p14:creationId xmlns:p14="http://schemas.microsoft.com/office/powerpoint/2010/main" val="8105330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Scenario: Cheating or Not?</a:t>
            </a:r>
            <a:endParaRPr lang="en-US" dirty="0"/>
          </a:p>
        </p:txBody>
      </p:sp>
      <p:sp>
        <p:nvSpPr>
          <p:cNvPr id="3" name="Content Placeholder 2"/>
          <p:cNvSpPr>
            <a:spLocks noGrp="1"/>
          </p:cNvSpPr>
          <p:nvPr>
            <p:ph idx="1"/>
          </p:nvPr>
        </p:nvSpPr>
        <p:spPr>
          <a:xfrm>
            <a:off x="228600" y="1143000"/>
            <a:ext cx="8686800" cy="5435600"/>
          </a:xfrm>
        </p:spPr>
        <p:txBody>
          <a:bodyPr/>
          <a:lstStyle/>
          <a:p>
            <a:pPr marL="0" indent="0">
              <a:buNone/>
            </a:pPr>
            <a:r>
              <a:rPr lang="en-US" dirty="0"/>
              <a:t>Alice is working on </a:t>
            </a:r>
            <a:r>
              <a:rPr lang="en-US" dirty="0" err="1"/>
              <a:t>malloc</a:t>
            </a:r>
            <a:r>
              <a:rPr lang="en-US" dirty="0"/>
              <a:t> lab and is just plain stuck.  </a:t>
            </a:r>
            <a:r>
              <a:rPr lang="en-US" dirty="0" smtClean="0"/>
              <a:t>Her </a:t>
            </a:r>
            <a:r>
              <a:rPr lang="en-US" dirty="0"/>
              <a:t>code is </a:t>
            </a:r>
            <a:r>
              <a:rPr lang="en-US" dirty="0" err="1"/>
              <a:t>seg</a:t>
            </a:r>
            <a:r>
              <a:rPr lang="en-US" dirty="0"/>
              <a:t> faulting and she doesn't know why.  It is only 2 days until </a:t>
            </a:r>
            <a:r>
              <a:rPr lang="en-US" dirty="0" err="1"/>
              <a:t>malloc</a:t>
            </a:r>
            <a:r>
              <a:rPr lang="en-US" dirty="0"/>
              <a:t> lab is due and she has 3 other assignments due this same week.  She is in the cluster.</a:t>
            </a:r>
          </a:p>
          <a:p>
            <a:pPr marL="0" indent="0">
              <a:buNone/>
            </a:pPr>
            <a:r>
              <a:rPr lang="en-US" dirty="0" smtClean="0"/>
              <a:t>Bob </a:t>
            </a:r>
            <a:r>
              <a:rPr lang="en-US" dirty="0"/>
              <a:t>is sitting next to her.  He is pretty much done.</a:t>
            </a:r>
          </a:p>
          <a:p>
            <a:pPr marL="0" indent="0">
              <a:buNone/>
            </a:pPr>
            <a:r>
              <a:rPr lang="en-US" dirty="0" smtClean="0"/>
              <a:t>Sitting </a:t>
            </a:r>
            <a:r>
              <a:rPr lang="en-US" dirty="0"/>
              <a:t>next to Bob is Charlie.  He is also stuck</a:t>
            </a:r>
            <a:r>
              <a:rPr lang="en-US" dirty="0" smtClean="0"/>
              <a:t>.</a:t>
            </a:r>
            <a:endParaRPr lang="en-US" dirty="0"/>
          </a:p>
          <a:p>
            <a:r>
              <a:rPr lang="en-US" dirty="0" smtClean="0"/>
              <a:t>1. Charlie gets up for a break and Bob makes a printout of his own code and leaves it on Charlie’s chair.</a:t>
            </a:r>
          </a:p>
          <a:p>
            <a:pPr lvl="1"/>
            <a:r>
              <a:rPr lang="en-US" dirty="0" smtClean="0"/>
              <a:t>Who cheated: Charlie?       Bob?</a:t>
            </a:r>
          </a:p>
          <a:p>
            <a:r>
              <a:rPr lang="en-US" dirty="0" smtClean="0"/>
              <a:t>2. Charlie finds the copy of Bob’s </a:t>
            </a:r>
            <a:r>
              <a:rPr lang="en-US" dirty="0" err="1" smtClean="0"/>
              <a:t>malloc</a:t>
            </a:r>
            <a:r>
              <a:rPr lang="en-US" dirty="0" smtClean="0"/>
              <a:t> code, looks it over, and then copies one function, but changes the names of all the variables.</a:t>
            </a:r>
          </a:p>
          <a:p>
            <a:pPr lvl="1"/>
            <a:r>
              <a:rPr lang="en-US" dirty="0">
                <a:solidFill>
                  <a:srgbClr val="000000"/>
                </a:solidFill>
              </a:rPr>
              <a:t>Who cheated: Charlie?       Bob?</a:t>
            </a:r>
          </a:p>
          <a:p>
            <a:endParaRPr lang="en-US" dirty="0"/>
          </a:p>
          <a:p>
            <a:endParaRPr lang="en-US" dirty="0"/>
          </a:p>
        </p:txBody>
      </p:sp>
    </p:spTree>
    <p:extLst>
      <p:ext uri="{BB962C8B-B14F-4D97-AF65-F5344CB8AC3E}">
        <p14:creationId xmlns:p14="http://schemas.microsoft.com/office/powerpoint/2010/main" val="12285493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Scenario</a:t>
            </a:r>
            <a:endParaRPr lang="en-US" dirty="0"/>
          </a:p>
        </p:txBody>
      </p:sp>
      <p:sp>
        <p:nvSpPr>
          <p:cNvPr id="3" name="Content Placeholder 2"/>
          <p:cNvSpPr>
            <a:spLocks noGrp="1"/>
          </p:cNvSpPr>
          <p:nvPr>
            <p:ph idx="1"/>
          </p:nvPr>
        </p:nvSpPr>
        <p:spPr>
          <a:xfrm>
            <a:off x="228600" y="1143000"/>
            <a:ext cx="8686800" cy="5435600"/>
          </a:xfrm>
        </p:spPr>
        <p:txBody>
          <a:bodyPr/>
          <a:lstStyle/>
          <a:p>
            <a:pPr marL="0" indent="0">
              <a:buNone/>
            </a:pPr>
            <a:r>
              <a:rPr lang="en-US" sz="2000" dirty="0"/>
              <a:t>Alice is working on </a:t>
            </a:r>
            <a:r>
              <a:rPr lang="en-US" sz="2000" dirty="0" err="1"/>
              <a:t>malloc</a:t>
            </a:r>
            <a:r>
              <a:rPr lang="en-US" sz="2000" dirty="0"/>
              <a:t> lab and is just plain stuck.  </a:t>
            </a:r>
            <a:r>
              <a:rPr lang="en-US" sz="2000" dirty="0" smtClean="0"/>
              <a:t>Her </a:t>
            </a:r>
            <a:r>
              <a:rPr lang="en-US" sz="2000" dirty="0"/>
              <a:t>code is </a:t>
            </a:r>
            <a:r>
              <a:rPr lang="en-US" sz="2000" dirty="0" err="1"/>
              <a:t>seg</a:t>
            </a:r>
            <a:r>
              <a:rPr lang="en-US" sz="2000" dirty="0"/>
              <a:t> faulting and she doesn't know why.  It is only 2 days until </a:t>
            </a:r>
            <a:r>
              <a:rPr lang="en-US" sz="2000" dirty="0" err="1"/>
              <a:t>malloc</a:t>
            </a:r>
            <a:r>
              <a:rPr lang="en-US" sz="2000" dirty="0"/>
              <a:t> lab is due and she has 3 other assignments due this same week.  She is in the cluster.</a:t>
            </a:r>
          </a:p>
          <a:p>
            <a:pPr marL="0" indent="0">
              <a:buNone/>
            </a:pPr>
            <a:r>
              <a:rPr lang="en-US" sz="2000" dirty="0" smtClean="0"/>
              <a:t>Bob </a:t>
            </a:r>
            <a:r>
              <a:rPr lang="en-US" sz="2000" dirty="0"/>
              <a:t>is sitting next to her.  He is pretty much done.</a:t>
            </a:r>
          </a:p>
          <a:p>
            <a:pPr marL="0" indent="0">
              <a:buNone/>
            </a:pPr>
            <a:r>
              <a:rPr lang="en-US" sz="2000" dirty="0" smtClean="0"/>
              <a:t>Sitting </a:t>
            </a:r>
            <a:r>
              <a:rPr lang="en-US" sz="2000" dirty="0"/>
              <a:t>next to Bob is Charlie.  He is also stuck</a:t>
            </a:r>
            <a:r>
              <a:rPr lang="en-US" sz="2000" dirty="0" smtClean="0"/>
              <a:t>.</a:t>
            </a:r>
            <a:endParaRPr lang="en-US" sz="2000" dirty="0"/>
          </a:p>
          <a:p>
            <a:pPr>
              <a:spcAft>
                <a:spcPts val="600"/>
              </a:spcAft>
            </a:pPr>
            <a:r>
              <a:rPr lang="en-US" dirty="0" smtClean="0"/>
              <a:t>1</a:t>
            </a:r>
            <a:r>
              <a:rPr lang="en-US" dirty="0"/>
              <a:t>. Bob offers to help Alice and they go over her code together</a:t>
            </a:r>
            <a:r>
              <a:rPr lang="en-US" dirty="0" smtClean="0"/>
              <a:t>.</a:t>
            </a:r>
          </a:p>
          <a:p>
            <a:pPr lvl="1"/>
            <a:r>
              <a:rPr lang="en-US" dirty="0">
                <a:solidFill>
                  <a:srgbClr val="000000"/>
                </a:solidFill>
              </a:rPr>
              <a:t>Who cheated: </a:t>
            </a:r>
            <a:r>
              <a:rPr lang="en-US" dirty="0" smtClean="0">
                <a:solidFill>
                  <a:srgbClr val="000000"/>
                </a:solidFill>
              </a:rPr>
              <a:t>Bob?       Alice?</a:t>
            </a:r>
            <a:endParaRPr lang="en-US" dirty="0"/>
          </a:p>
          <a:p>
            <a:pPr>
              <a:spcAft>
                <a:spcPts val="600"/>
              </a:spcAft>
            </a:pPr>
            <a:r>
              <a:rPr lang="en-US" dirty="0" smtClean="0"/>
              <a:t>2</a:t>
            </a:r>
            <a:r>
              <a:rPr lang="en-US" dirty="0"/>
              <a:t>. Bob gets up to go to the bathroom and Charlie looks over at his screen to see how Bob implemented his free list.</a:t>
            </a:r>
          </a:p>
          <a:p>
            <a:pPr lvl="1"/>
            <a:r>
              <a:rPr lang="en-US" dirty="0">
                <a:solidFill>
                  <a:srgbClr val="000000"/>
                </a:solidFill>
              </a:rPr>
              <a:t>Who cheated: Charlie?       </a:t>
            </a:r>
            <a:r>
              <a:rPr lang="en-US" dirty="0" smtClean="0">
                <a:solidFill>
                  <a:srgbClr val="000000"/>
                </a:solidFill>
              </a:rPr>
              <a:t>Bob?</a:t>
            </a:r>
            <a:endParaRPr lang="en-US" dirty="0">
              <a:solidFill>
                <a:srgbClr val="000000"/>
              </a:solidFill>
            </a:endParaRPr>
          </a:p>
        </p:txBody>
      </p:sp>
    </p:spTree>
    <p:extLst>
      <p:ext uri="{BB962C8B-B14F-4D97-AF65-F5344CB8AC3E}">
        <p14:creationId xmlns:p14="http://schemas.microsoft.com/office/powerpoint/2010/main" val="38871934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smtClean="0"/>
              <a:t>The Big Picture</a:t>
            </a:r>
            <a:endParaRPr lang="en-US" sz="7200"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84942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Scenario (cont.)</a:t>
            </a:r>
            <a:endParaRPr lang="en-US" dirty="0"/>
          </a:p>
        </p:txBody>
      </p:sp>
      <p:sp>
        <p:nvSpPr>
          <p:cNvPr id="3" name="Content Placeholder 2"/>
          <p:cNvSpPr>
            <a:spLocks noGrp="1"/>
          </p:cNvSpPr>
          <p:nvPr>
            <p:ph idx="1"/>
          </p:nvPr>
        </p:nvSpPr>
        <p:spPr>
          <a:xfrm>
            <a:off x="228600" y="1143000"/>
            <a:ext cx="8686800" cy="5435600"/>
          </a:xfrm>
        </p:spPr>
        <p:txBody>
          <a:bodyPr/>
          <a:lstStyle/>
          <a:p>
            <a:pPr>
              <a:spcAft>
                <a:spcPts val="600"/>
              </a:spcAft>
            </a:pPr>
            <a:r>
              <a:rPr lang="en-US" dirty="0" smtClean="0"/>
              <a:t>3. Alice is having trouble with GDB.  She asks Bob how to set a breakpoint, and he shows her.</a:t>
            </a:r>
          </a:p>
          <a:p>
            <a:pPr lvl="1"/>
            <a:r>
              <a:rPr lang="en-US" dirty="0">
                <a:solidFill>
                  <a:srgbClr val="000000"/>
                </a:solidFill>
              </a:rPr>
              <a:t>Who cheated: </a:t>
            </a:r>
            <a:r>
              <a:rPr lang="en-US" dirty="0" smtClean="0">
                <a:solidFill>
                  <a:srgbClr val="000000"/>
                </a:solidFill>
              </a:rPr>
              <a:t>Bob?       Alice?</a:t>
            </a:r>
            <a:endParaRPr lang="en-US" dirty="0"/>
          </a:p>
          <a:p>
            <a:pPr>
              <a:spcAft>
                <a:spcPts val="600"/>
              </a:spcAft>
            </a:pPr>
            <a:r>
              <a:rPr lang="en-US" dirty="0" smtClean="0"/>
              <a:t>4. Charlie goes to a TA and asks for help</a:t>
            </a:r>
            <a:endParaRPr lang="en-US" dirty="0"/>
          </a:p>
          <a:p>
            <a:pPr lvl="1"/>
            <a:r>
              <a:rPr lang="en-US" dirty="0">
                <a:solidFill>
                  <a:srgbClr val="000000"/>
                </a:solidFill>
              </a:rPr>
              <a:t>Who cheated: Charlie?       </a:t>
            </a:r>
            <a:endParaRPr lang="en-US" dirty="0" smtClean="0">
              <a:solidFill>
                <a:srgbClr val="000000"/>
              </a:solidFill>
            </a:endParaRPr>
          </a:p>
          <a:p>
            <a:pPr lvl="1"/>
            <a:endParaRPr lang="en-US" dirty="0">
              <a:solidFill>
                <a:srgbClr val="000000"/>
              </a:solidFill>
            </a:endParaRPr>
          </a:p>
          <a:p>
            <a:r>
              <a:rPr lang="en-US" dirty="0" smtClean="0">
                <a:solidFill>
                  <a:srgbClr val="000000"/>
                </a:solidFill>
              </a:rPr>
              <a:t>If you are uncertain which of these constitutes cheating, and which do not, please read the syllabus carefully.  If you’re still uncertain, ask one of the staff</a:t>
            </a:r>
            <a:endParaRPr lang="en-US" dirty="0">
              <a:solidFill>
                <a:srgbClr val="000000"/>
              </a:solidFill>
            </a:endParaRPr>
          </a:p>
        </p:txBody>
      </p:sp>
    </p:spTree>
    <p:extLst>
      <p:ext uri="{BB962C8B-B14F-4D97-AF65-F5344CB8AC3E}">
        <p14:creationId xmlns:p14="http://schemas.microsoft.com/office/powerpoint/2010/main" val="13989303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smtClean="0"/>
              <a:t>Logistics</a:t>
            </a:r>
            <a:endParaRPr lang="en-US" sz="7200"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5884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p:cNvSpPr>
          <p:nvPr/>
        </p:nvSpPr>
        <p:spPr bwMode="auto">
          <a:xfrm>
            <a:off x="6996113" y="228600"/>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a:ln/>
        </p:spPr>
        <p:txBody>
          <a:bodyPr/>
          <a:lstStyle/>
          <a:p>
            <a:pPr marL="119063" indent="-119063"/>
            <a:r>
              <a:rPr lang="en-US" dirty="0" smtClean="0"/>
              <a:t>Instructors</a:t>
            </a:r>
            <a:endParaRPr lang="en-US" dirty="0"/>
          </a:p>
        </p:txBody>
      </p:sp>
      <p:sp>
        <p:nvSpPr>
          <p:cNvPr id="12" name="TextBox 10"/>
          <p:cNvSpPr txBox="1"/>
          <p:nvPr/>
        </p:nvSpPr>
        <p:spPr>
          <a:xfrm>
            <a:off x="2590800" y="38100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smtClean="0"/>
              <a:t>Brian Railing</a:t>
            </a:r>
            <a:endParaRPr lang="en-US" sz="2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267200"/>
            <a:ext cx="1660170" cy="16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stretch>
            <a:fillRect/>
          </a:stretch>
        </p:blipFill>
        <p:spPr>
          <a:xfrm>
            <a:off x="2895600" y="1447800"/>
            <a:ext cx="1525684" cy="1917700"/>
          </a:xfrm>
          <a:prstGeom prst="rect">
            <a:avLst/>
          </a:prstGeom>
        </p:spPr>
      </p:pic>
      <p:sp>
        <p:nvSpPr>
          <p:cNvPr id="7" name="TextBox 10"/>
          <p:cNvSpPr txBox="1"/>
          <p:nvPr/>
        </p:nvSpPr>
        <p:spPr>
          <a:xfrm>
            <a:off x="2590800" y="9906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smtClean="0"/>
              <a:t>Randy Bryant</a:t>
            </a:r>
            <a:endParaRPr lang="en-US" sz="2400" dirty="0"/>
          </a:p>
        </p:txBody>
      </p:sp>
      <p:pic>
        <p:nvPicPr>
          <p:cNvPr id="3" name="Picture 2"/>
          <p:cNvPicPr>
            <a:picLocks noChangeAspect="1"/>
          </p:cNvPicPr>
          <p:nvPr/>
        </p:nvPicPr>
        <p:blipFill>
          <a:blip r:embed="rId4"/>
          <a:stretch>
            <a:fillRect/>
          </a:stretch>
        </p:blipFill>
        <p:spPr>
          <a:xfrm>
            <a:off x="5410200" y="1447800"/>
            <a:ext cx="1905000" cy="1905000"/>
          </a:xfrm>
          <a:prstGeom prst="rect">
            <a:avLst/>
          </a:prstGeom>
        </p:spPr>
      </p:pic>
      <p:sp>
        <p:nvSpPr>
          <p:cNvPr id="9" name="TextBox 10"/>
          <p:cNvSpPr txBox="1"/>
          <p:nvPr/>
        </p:nvSpPr>
        <p:spPr>
          <a:xfrm>
            <a:off x="5181600" y="9906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smtClean="0"/>
              <a:t>Phil Gibbons</a:t>
            </a:r>
            <a:endParaRPr lang="en-US" sz="2400" dirty="0"/>
          </a:p>
        </p:txBody>
      </p:sp>
      <p:pic>
        <p:nvPicPr>
          <p:cNvPr id="4" name="Picture 3"/>
          <p:cNvPicPr>
            <a:picLocks noChangeAspect="1"/>
          </p:cNvPicPr>
          <p:nvPr/>
        </p:nvPicPr>
        <p:blipFill>
          <a:blip r:embed="rId5"/>
          <a:stretch>
            <a:fillRect/>
          </a:stretch>
        </p:blipFill>
        <p:spPr>
          <a:xfrm>
            <a:off x="5486400" y="4267200"/>
            <a:ext cx="1752600" cy="1752600"/>
          </a:xfrm>
          <a:prstGeom prst="rect">
            <a:avLst/>
          </a:prstGeom>
        </p:spPr>
      </p:pic>
      <p:sp>
        <p:nvSpPr>
          <p:cNvPr id="11" name="TextBox 10"/>
          <p:cNvSpPr txBox="1"/>
          <p:nvPr/>
        </p:nvSpPr>
        <p:spPr>
          <a:xfrm>
            <a:off x="5257800" y="38100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smtClean="0"/>
              <a:t>Martin Carlisle</a:t>
            </a:r>
            <a:endParaRPr lang="en-US" sz="2400" dirty="0"/>
          </a:p>
        </p:txBody>
      </p:sp>
      <p:sp>
        <p:nvSpPr>
          <p:cNvPr id="13" name="TextBox 10"/>
          <p:cNvSpPr txBox="1"/>
          <p:nvPr/>
        </p:nvSpPr>
        <p:spPr>
          <a:xfrm>
            <a:off x="152400" y="1828800"/>
            <a:ext cx="2435567" cy="830997"/>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smtClean="0"/>
              <a:t>15-213/18-213</a:t>
            </a:r>
          </a:p>
          <a:p>
            <a:pPr algn="l"/>
            <a:r>
              <a:rPr lang="en-US" sz="2400" dirty="0" smtClean="0"/>
              <a:t>Lectures</a:t>
            </a:r>
            <a:endParaRPr lang="en-US" sz="2400" dirty="0"/>
          </a:p>
        </p:txBody>
      </p:sp>
      <p:sp>
        <p:nvSpPr>
          <p:cNvPr id="14" name="TextBox 10"/>
          <p:cNvSpPr txBox="1"/>
          <p:nvPr/>
        </p:nvSpPr>
        <p:spPr>
          <a:xfrm>
            <a:off x="228600" y="45720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smtClean="0"/>
              <a:t>15-513</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0722" name="Rectangle 2"/>
          <p:cNvSpPr>
            <a:spLocks/>
          </p:cNvSpPr>
          <p:nvPr/>
        </p:nvSpPr>
        <p:spPr bwMode="auto">
          <a:xfrm>
            <a:off x="7910513" y="228600"/>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a:ln/>
        </p:spPr>
        <p:txBody>
          <a:bodyPr/>
          <a:lstStyle/>
          <a:p>
            <a:pPr marL="119063" indent="-119063"/>
            <a:r>
              <a:rPr lang="en-US" dirty="0" smtClean="0"/>
              <a:t>15-213/18-213 and 15-513</a:t>
            </a:r>
            <a:endParaRPr lang="en-US" dirty="0"/>
          </a:p>
        </p:txBody>
      </p:sp>
      <p:sp>
        <p:nvSpPr>
          <p:cNvPr id="11" name="Rectangle 4"/>
          <p:cNvSpPr txBox="1">
            <a:spLocks noChangeArrowheads="1"/>
          </p:cNvSpPr>
          <p:nvPr/>
        </p:nvSpPr>
        <p:spPr bwMode="auto">
          <a:xfrm>
            <a:off x="381000" y="10668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r>
              <a:rPr lang="en-US" sz="2000" dirty="0" smtClean="0"/>
              <a:t>15-213/18-213 </a:t>
            </a:r>
          </a:p>
          <a:p>
            <a:pPr lvl="1"/>
            <a:r>
              <a:rPr lang="en-US" sz="1800" dirty="0" smtClean="0"/>
              <a:t>Only undergraduates</a:t>
            </a:r>
          </a:p>
          <a:p>
            <a:pPr lvl="1"/>
            <a:r>
              <a:rPr lang="en-US" sz="1800" dirty="0" smtClean="0"/>
              <a:t>Live lectures</a:t>
            </a:r>
          </a:p>
          <a:p>
            <a:pPr lvl="1"/>
            <a:r>
              <a:rPr lang="en-US" sz="1800" dirty="0" smtClean="0"/>
              <a:t>Recitations</a:t>
            </a:r>
          </a:p>
          <a:p>
            <a:r>
              <a:rPr lang="en-US" sz="2000" dirty="0" smtClean="0"/>
              <a:t>15-513</a:t>
            </a:r>
          </a:p>
          <a:p>
            <a:pPr lvl="1"/>
            <a:r>
              <a:rPr lang="en-US" sz="1800" dirty="0" smtClean="0"/>
              <a:t>Only Masters students</a:t>
            </a:r>
          </a:p>
          <a:p>
            <a:pPr lvl="1"/>
            <a:r>
              <a:rPr lang="en-US" sz="1800" dirty="0" smtClean="0"/>
              <a:t>Lectures by video (on the website and </a:t>
            </a:r>
            <a:r>
              <a:rPr lang="en-US" sz="1800" dirty="0" err="1" smtClean="0"/>
              <a:t>panopto</a:t>
            </a:r>
            <a:r>
              <a:rPr lang="en-US" sz="1800" dirty="0" smtClean="0"/>
              <a:t>)</a:t>
            </a:r>
          </a:p>
          <a:p>
            <a:r>
              <a:rPr lang="en-US" sz="2000" dirty="0" smtClean="0"/>
              <a:t>Everything else is the same for all the courses</a:t>
            </a:r>
          </a:p>
          <a:p>
            <a:pPr lvl="1"/>
            <a:endParaRPr lang="en-US" sz="1800" dirty="0" smtClean="0"/>
          </a:p>
        </p:txBody>
      </p:sp>
    </p:spTree>
    <p:extLst>
      <p:ext uri="{BB962C8B-B14F-4D97-AF65-F5344CB8AC3E}">
        <p14:creationId xmlns:p14="http://schemas.microsoft.com/office/powerpoint/2010/main" val="2001216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dirty="0" smtClean="0"/>
              <a:t>Textbooks</a:t>
            </a:r>
            <a:endParaRPr lang="en-US" dirty="0"/>
          </a:p>
        </p:txBody>
      </p:sp>
      <p:sp>
        <p:nvSpPr>
          <p:cNvPr id="31748" name="Rectangle 4"/>
          <p:cNvSpPr>
            <a:spLocks noGrp="1" noChangeArrowheads="1"/>
          </p:cNvSpPr>
          <p:nvPr>
            <p:ph type="body" idx="1"/>
          </p:nvPr>
        </p:nvSpPr>
        <p:spPr/>
        <p:txBody>
          <a:bodyPr/>
          <a:lstStyle/>
          <a:p>
            <a:r>
              <a:rPr lang="en-US" dirty="0" smtClean="0"/>
              <a:t>Randal E. Bryant and David R. </a:t>
            </a:r>
            <a:r>
              <a:rPr lang="en-US" dirty="0" err="1" smtClean="0"/>
              <a:t>O’Hallaron</a:t>
            </a:r>
            <a:r>
              <a:rPr lang="en-US" dirty="0" smtClean="0"/>
              <a:t>, </a:t>
            </a:r>
          </a:p>
          <a:p>
            <a:pPr lvl="1"/>
            <a:r>
              <a:rPr lang="en-US" i="1" dirty="0" smtClean="0"/>
              <a:t>Computer Systems: A Programmer’s Perspective</a:t>
            </a:r>
            <a:r>
              <a:rPr lang="en-US" dirty="0" smtClean="0"/>
              <a:t>, </a:t>
            </a:r>
            <a:r>
              <a:rPr lang="en-US" b="1" dirty="0" smtClean="0">
                <a:solidFill>
                  <a:srgbClr val="FF0000"/>
                </a:solidFill>
              </a:rPr>
              <a:t>Third Edition </a:t>
            </a:r>
            <a:r>
              <a:rPr lang="en-US" dirty="0" smtClean="0"/>
              <a:t>(CS:APP3e), Pearson, 2016</a:t>
            </a:r>
          </a:p>
          <a:p>
            <a:pPr lvl="1"/>
            <a:r>
              <a:rPr lang="en-US" dirty="0" smtClean="0"/>
              <a:t>http://</a:t>
            </a:r>
            <a:r>
              <a:rPr lang="en-US" dirty="0" err="1" smtClean="0"/>
              <a:t>csapp.cs.cmu.edu</a:t>
            </a:r>
            <a:endParaRPr lang="en-US" dirty="0" smtClean="0"/>
          </a:p>
          <a:p>
            <a:pPr lvl="1"/>
            <a:r>
              <a:rPr lang="en-US" dirty="0" smtClean="0"/>
              <a:t>This book really matters for the course!</a:t>
            </a:r>
          </a:p>
          <a:p>
            <a:pPr lvl="2"/>
            <a:r>
              <a:rPr lang="en-US" dirty="0" smtClean="0"/>
              <a:t>How to solve labs</a:t>
            </a:r>
          </a:p>
          <a:p>
            <a:pPr lvl="2"/>
            <a:r>
              <a:rPr lang="en-US" dirty="0" smtClean="0"/>
              <a:t>Practice problems typical of exam problems</a:t>
            </a:r>
          </a:p>
          <a:p>
            <a:endParaRPr lang="en-US" dirty="0" smtClean="0"/>
          </a:p>
          <a:p>
            <a:r>
              <a:rPr lang="en-US" dirty="0" smtClean="0"/>
              <a:t>Brian Kernighan and Dennis Ritchie, </a:t>
            </a:r>
          </a:p>
          <a:p>
            <a:pPr lvl="1"/>
            <a:r>
              <a:rPr lang="en-US" i="1" dirty="0" smtClean="0"/>
              <a:t>The C Programming Language</a:t>
            </a:r>
            <a:r>
              <a:rPr lang="en-US" dirty="0" smtClean="0"/>
              <a:t>, Second Edition, Prentice Hall, 1988</a:t>
            </a:r>
          </a:p>
          <a:p>
            <a:pPr lvl="1"/>
            <a:r>
              <a:rPr lang="en-US" dirty="0" smtClean="0"/>
              <a:t>Still the best book about C, from the originators</a:t>
            </a:r>
          </a:p>
          <a:p>
            <a:pPr lvl="1"/>
            <a:r>
              <a:rPr lang="en-US" dirty="0" smtClean="0"/>
              <a:t>Even though it does not cover more recent extensions of C</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a:t>Course Components</a:t>
            </a:r>
          </a:p>
        </p:txBody>
      </p:sp>
      <p:sp>
        <p:nvSpPr>
          <p:cNvPr id="32772" name="Rectangle 4"/>
          <p:cNvSpPr>
            <a:spLocks noGrp="1" noChangeArrowheads="1"/>
          </p:cNvSpPr>
          <p:nvPr>
            <p:ph type="body" idx="1"/>
          </p:nvPr>
        </p:nvSpPr>
        <p:spPr>
          <a:xfrm>
            <a:off x="381000" y="1143000"/>
            <a:ext cx="8382000" cy="5435600"/>
          </a:xfrm>
          <a:ln/>
        </p:spPr>
        <p:txBody>
          <a:bodyPr/>
          <a:lstStyle/>
          <a:p>
            <a:r>
              <a:rPr lang="en-US" dirty="0"/>
              <a:t>Lectures</a:t>
            </a:r>
          </a:p>
          <a:p>
            <a:pPr marL="552450" lvl="1"/>
            <a:r>
              <a:rPr lang="en-US" dirty="0"/>
              <a:t>Higher level concepts</a:t>
            </a:r>
          </a:p>
          <a:p>
            <a:r>
              <a:rPr lang="en-US" dirty="0" smtClean="0"/>
              <a:t>Labs (7)</a:t>
            </a:r>
            <a:endParaRPr lang="en-US" dirty="0"/>
          </a:p>
          <a:p>
            <a:pPr marL="552450" lvl="1"/>
            <a:r>
              <a:rPr lang="en-US" dirty="0"/>
              <a:t>The heart of the </a:t>
            </a:r>
            <a:r>
              <a:rPr lang="en-US" dirty="0" smtClean="0"/>
              <a:t>course</a:t>
            </a:r>
          </a:p>
          <a:p>
            <a:pPr marL="552450" lvl="1"/>
            <a:r>
              <a:rPr lang="en-US" dirty="0" smtClean="0"/>
              <a:t>1-2+ weeks </a:t>
            </a:r>
            <a:r>
              <a:rPr lang="en-US" dirty="0"/>
              <a:t>each</a:t>
            </a:r>
          </a:p>
          <a:p>
            <a:pPr marL="552450" lvl="1"/>
            <a:r>
              <a:rPr lang="en-US" dirty="0"/>
              <a:t>Provide in-depth understanding of an aspect of systems</a:t>
            </a:r>
          </a:p>
          <a:p>
            <a:pPr marL="552450" lvl="1"/>
            <a:r>
              <a:rPr lang="en-US" dirty="0"/>
              <a:t>Programming and measurement</a:t>
            </a:r>
          </a:p>
          <a:p>
            <a:r>
              <a:rPr lang="en-US" dirty="0"/>
              <a:t>Exams </a:t>
            </a:r>
            <a:r>
              <a:rPr lang="en-US" dirty="0" smtClean="0"/>
              <a:t>(midterm + final)</a:t>
            </a:r>
            <a:endParaRPr lang="en-US" dirty="0"/>
          </a:p>
          <a:p>
            <a:pPr marL="552450" lvl="1"/>
            <a:r>
              <a:rPr lang="en-US" dirty="0"/>
              <a:t>Test your understanding of concepts &amp; mathematical </a:t>
            </a:r>
            <a:r>
              <a:rPr lang="en-US" dirty="0" smtClean="0"/>
              <a:t>principles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379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3795" name="Rectangle 3"/>
          <p:cNvSpPr>
            <a:spLocks noGrp="1" noChangeArrowheads="1"/>
          </p:cNvSpPr>
          <p:nvPr>
            <p:ph type="title"/>
          </p:nvPr>
        </p:nvSpPr>
        <p:spPr>
          <a:ln/>
        </p:spPr>
        <p:txBody>
          <a:bodyPr/>
          <a:lstStyle/>
          <a:p>
            <a:pPr marL="119063" indent="-119063"/>
            <a:r>
              <a:rPr lang="en-US" dirty="0"/>
              <a:t>Getting Help	</a:t>
            </a:r>
          </a:p>
        </p:txBody>
      </p:sp>
      <p:sp>
        <p:nvSpPr>
          <p:cNvPr id="33796" name="Rectangle 4"/>
          <p:cNvSpPr>
            <a:spLocks noGrp="1" noChangeArrowheads="1"/>
          </p:cNvSpPr>
          <p:nvPr>
            <p:ph type="body" idx="1"/>
          </p:nvPr>
        </p:nvSpPr>
        <p:spPr>
          <a:ln/>
        </p:spPr>
        <p:txBody>
          <a:bodyPr/>
          <a:lstStyle/>
          <a:p>
            <a:r>
              <a:rPr lang="en-US" dirty="0"/>
              <a:t>Class Web</a:t>
            </a:r>
            <a:r>
              <a:rPr lang="en-US" dirty="0" smtClean="0"/>
              <a:t> page: </a:t>
            </a:r>
            <a:r>
              <a:rPr lang="en-US" b="1" dirty="0" smtClean="0">
                <a:solidFill>
                  <a:srgbClr val="FF0000"/>
                </a:solidFill>
              </a:rPr>
              <a:t>http://www.cs.cmu.edu/~213</a:t>
            </a:r>
          </a:p>
          <a:p>
            <a:pPr marL="552450" lvl="1"/>
            <a:r>
              <a:rPr lang="en-US" dirty="0" smtClean="0"/>
              <a:t>Complete schedule of lectures, exams, and assignments</a:t>
            </a:r>
          </a:p>
          <a:p>
            <a:pPr marL="552450" lvl="1"/>
            <a:r>
              <a:rPr lang="en-US" dirty="0"/>
              <a:t>Copies of lectures, assignments, exams, solutions</a:t>
            </a:r>
          </a:p>
          <a:p>
            <a:pPr marL="552450" lvl="1"/>
            <a:r>
              <a:rPr lang="en-US" dirty="0" smtClean="0"/>
              <a:t>FAQ</a:t>
            </a:r>
          </a:p>
          <a:p>
            <a:r>
              <a:rPr lang="en-US" dirty="0" smtClean="0"/>
              <a:t>Piazza</a:t>
            </a:r>
          </a:p>
          <a:p>
            <a:pPr lvl="1"/>
            <a:r>
              <a:rPr lang="en-US" dirty="0" smtClean="0"/>
              <a:t>Best place for questions about assignments</a:t>
            </a:r>
          </a:p>
          <a:p>
            <a:pPr lvl="1"/>
            <a:r>
              <a:rPr lang="en-US" dirty="0" smtClean="0"/>
              <a:t>By default, your posts will be private</a:t>
            </a:r>
          </a:p>
          <a:p>
            <a:pPr lvl="1"/>
            <a:r>
              <a:rPr lang="en-US" dirty="0" smtClean="0"/>
              <a:t>We will fill the FAQ and Piazza with answers to common questions</a:t>
            </a:r>
            <a:endParaRPr lang="en-US" dirty="0"/>
          </a:p>
          <a:p>
            <a:r>
              <a:rPr lang="en-US" dirty="0" smtClean="0"/>
              <a:t>Blackboard</a:t>
            </a:r>
          </a:p>
          <a:p>
            <a:pPr lvl="1"/>
            <a:r>
              <a:rPr lang="en-US" dirty="0" smtClean="0"/>
              <a:t>We won’t be using Blackboard for the course</a:t>
            </a:r>
          </a:p>
        </p:txBody>
      </p:sp>
    </p:spTree>
    <p:extLst>
      <p:ext uri="{BB962C8B-B14F-4D97-AF65-F5344CB8AC3E}">
        <p14:creationId xmlns:p14="http://schemas.microsoft.com/office/powerpoint/2010/main" val="37492732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481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4819" name="Rectangle 3"/>
          <p:cNvSpPr>
            <a:spLocks noGrp="1" noChangeArrowheads="1"/>
          </p:cNvSpPr>
          <p:nvPr>
            <p:ph type="title"/>
          </p:nvPr>
        </p:nvSpPr>
        <p:spPr>
          <a:ln/>
        </p:spPr>
        <p:txBody>
          <a:bodyPr/>
          <a:lstStyle/>
          <a:p>
            <a:pPr marL="119063" indent="-119063"/>
            <a:r>
              <a:rPr lang="en-US" dirty="0"/>
              <a:t>Getting Help	</a:t>
            </a:r>
          </a:p>
        </p:txBody>
      </p:sp>
      <p:sp>
        <p:nvSpPr>
          <p:cNvPr id="34820" name="Rectangle 4"/>
          <p:cNvSpPr>
            <a:spLocks noGrp="1" noChangeArrowheads="1"/>
          </p:cNvSpPr>
          <p:nvPr>
            <p:ph type="body" idx="1"/>
          </p:nvPr>
        </p:nvSpPr>
        <p:spPr>
          <a:xfrm>
            <a:off x="381000" y="1193800"/>
            <a:ext cx="8382000" cy="5435600"/>
          </a:xfrm>
          <a:ln/>
        </p:spPr>
        <p:txBody>
          <a:bodyPr/>
          <a:lstStyle/>
          <a:p>
            <a:r>
              <a:rPr lang="en-US" dirty="0" smtClean="0"/>
              <a:t>Staff mailing list: </a:t>
            </a:r>
            <a:r>
              <a:rPr lang="en-US" b="1" dirty="0" smtClean="0">
                <a:solidFill>
                  <a:schemeClr val="accent1">
                    <a:lumMod val="60000"/>
                    <a:lumOff val="40000"/>
                  </a:schemeClr>
                </a:solidFill>
              </a:rPr>
              <a:t>15-213-staff@cs.cmu.edu</a:t>
            </a:r>
          </a:p>
          <a:p>
            <a:pPr marL="552450" lvl="1"/>
            <a:r>
              <a:rPr lang="en-US" dirty="0" smtClean="0"/>
              <a:t>Use this for logistical issues</a:t>
            </a:r>
          </a:p>
          <a:p>
            <a:pPr marL="838200" lvl="2"/>
            <a:r>
              <a:rPr lang="en-US" dirty="0" smtClean="0"/>
              <a:t>Problems with accounts, etc.</a:t>
            </a:r>
          </a:p>
          <a:p>
            <a:pPr marL="552450" lvl="1"/>
            <a:r>
              <a:rPr lang="en-US" dirty="0" smtClean="0"/>
              <a:t>Send email to individual instructors only to schedule appointments</a:t>
            </a:r>
          </a:p>
          <a:p>
            <a:pPr marL="552450" lvl="1"/>
            <a:endParaRPr lang="en-US" dirty="0" smtClean="0"/>
          </a:p>
          <a:p>
            <a:pPr marL="292100"/>
            <a:r>
              <a:rPr lang="en-US" dirty="0" smtClean="0"/>
              <a:t>Office hours (starting Tue Sep 6):</a:t>
            </a:r>
          </a:p>
          <a:p>
            <a:pPr marL="552450" lvl="1"/>
            <a:r>
              <a:rPr lang="en-US" dirty="0" smtClean="0"/>
              <a:t>SMTWR, 5:30-7:30pm, </a:t>
            </a:r>
            <a:r>
              <a:rPr lang="en-US" dirty="0" err="1" smtClean="0"/>
              <a:t>WeH</a:t>
            </a:r>
            <a:r>
              <a:rPr lang="en-US" dirty="0" smtClean="0"/>
              <a:t> 5207</a:t>
            </a:r>
          </a:p>
          <a:p>
            <a:pPr marL="292100">
              <a:buNone/>
            </a:pPr>
            <a:endParaRPr lang="en-US" dirty="0" smtClean="0"/>
          </a:p>
          <a:p>
            <a:pPr marL="292100"/>
            <a:r>
              <a:rPr lang="en-US" dirty="0" smtClean="0"/>
              <a:t>1:1 Appointments</a:t>
            </a:r>
          </a:p>
          <a:p>
            <a:pPr marL="552450" lvl="1"/>
            <a:r>
              <a:rPr lang="en-US" dirty="0" smtClean="0"/>
              <a:t>You can schedule 1:1 appointments with any of the teaching staff</a:t>
            </a:r>
          </a:p>
          <a:p>
            <a:pPr marL="552450" lvl="1">
              <a:buNone/>
            </a:pPr>
            <a:endParaRPr lang="en-US" dirty="0" smtClean="0"/>
          </a:p>
          <a:p>
            <a:pPr marL="292100"/>
            <a:endParaRPr lang="en-US" dirty="0" smtClean="0"/>
          </a:p>
        </p:txBody>
      </p:sp>
    </p:spTree>
    <p:extLst>
      <p:ext uri="{BB962C8B-B14F-4D97-AF65-F5344CB8AC3E}">
        <p14:creationId xmlns:p14="http://schemas.microsoft.com/office/powerpoint/2010/main" val="33667049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381000" y="228600"/>
            <a:ext cx="8382000" cy="1092200"/>
          </a:xfrm>
          <a:ln/>
        </p:spPr>
        <p:txBody>
          <a:bodyPr/>
          <a:lstStyle/>
          <a:p>
            <a:pPr marL="119063" indent="-119063"/>
            <a:r>
              <a:rPr lang="en-US" dirty="0"/>
              <a:t>Policies: </a:t>
            </a:r>
            <a:r>
              <a:rPr lang="en-US" dirty="0" smtClean="0"/>
              <a:t>Labs And </a:t>
            </a:r>
            <a:r>
              <a:rPr lang="en-US" dirty="0"/>
              <a:t>Exams</a:t>
            </a:r>
          </a:p>
        </p:txBody>
      </p:sp>
      <p:sp>
        <p:nvSpPr>
          <p:cNvPr id="36868" name="Rectangle 4"/>
          <p:cNvSpPr>
            <a:spLocks noGrp="1" noChangeArrowheads="1"/>
          </p:cNvSpPr>
          <p:nvPr>
            <p:ph type="body" idx="1"/>
          </p:nvPr>
        </p:nvSpPr>
        <p:spPr>
          <a:xfrm>
            <a:off x="381000" y="1397000"/>
            <a:ext cx="8382000" cy="4927600"/>
          </a:xfrm>
          <a:ln/>
        </p:spPr>
        <p:txBody>
          <a:bodyPr/>
          <a:lstStyle/>
          <a:p>
            <a:r>
              <a:rPr lang="en-US" dirty="0"/>
              <a:t>Work groups</a:t>
            </a:r>
          </a:p>
          <a:p>
            <a:pPr marL="552450" lvl="1"/>
            <a:r>
              <a:rPr lang="en-US" dirty="0"/>
              <a:t>You must work alone</a:t>
            </a:r>
            <a:r>
              <a:rPr lang="en-US" dirty="0" smtClean="0"/>
              <a:t> on all lab assignments</a:t>
            </a:r>
          </a:p>
          <a:p>
            <a:r>
              <a:rPr lang="en-US" dirty="0" err="1"/>
              <a:t>Handins</a:t>
            </a:r>
            <a:endParaRPr lang="en-US" dirty="0"/>
          </a:p>
          <a:p>
            <a:pPr marL="552450" lvl="1"/>
            <a:r>
              <a:rPr lang="en-US" dirty="0" smtClean="0"/>
              <a:t>Labs </a:t>
            </a:r>
            <a:r>
              <a:rPr lang="en-US" dirty="0"/>
              <a:t>due at </a:t>
            </a:r>
            <a:r>
              <a:rPr lang="en-US" dirty="0" smtClean="0"/>
              <a:t>11:59pm</a:t>
            </a:r>
          </a:p>
          <a:p>
            <a:pPr marL="552450" lvl="1"/>
            <a:r>
              <a:rPr lang="en-US" dirty="0" smtClean="0"/>
              <a:t>Electronic </a:t>
            </a:r>
            <a:r>
              <a:rPr lang="en-US" dirty="0"/>
              <a:t>handins using </a:t>
            </a:r>
            <a:r>
              <a:rPr lang="en-US" b="1" dirty="0" err="1">
                <a:solidFill>
                  <a:srgbClr val="FF0000"/>
                </a:solidFill>
              </a:rPr>
              <a:t>Autolab</a:t>
            </a:r>
            <a:r>
              <a:rPr lang="en-US" dirty="0"/>
              <a:t> (no exceptions!)</a:t>
            </a:r>
          </a:p>
          <a:p>
            <a:r>
              <a:rPr lang="en-US" dirty="0" smtClean="0"/>
              <a:t>Exams</a:t>
            </a:r>
            <a:endParaRPr lang="en-US" dirty="0"/>
          </a:p>
          <a:p>
            <a:pPr marL="552450" lvl="1"/>
            <a:r>
              <a:rPr lang="en-US" dirty="0" smtClean="0"/>
              <a:t>Exams will be online in network-isolated clusters</a:t>
            </a:r>
          </a:p>
          <a:p>
            <a:pPr marL="552450" lvl="1"/>
            <a:r>
              <a:rPr lang="en-US" dirty="0" smtClean="0"/>
              <a:t>Held over multiple days. Self-scheduled; just sign up!</a:t>
            </a:r>
          </a:p>
          <a:p>
            <a:pPr marL="292100"/>
            <a:r>
              <a:rPr lang="en-US" dirty="0" smtClean="0"/>
              <a:t>Appealing </a:t>
            </a:r>
            <a:r>
              <a:rPr lang="en-US" dirty="0"/>
              <a:t>grades</a:t>
            </a:r>
            <a:endParaRPr lang="en-US" dirty="0" smtClean="0"/>
          </a:p>
          <a:p>
            <a:pPr marL="552450" lvl="1"/>
            <a:r>
              <a:rPr lang="en-US" dirty="0" smtClean="0"/>
              <a:t>Via detailed </a:t>
            </a:r>
            <a:r>
              <a:rPr lang="en-US" dirty="0"/>
              <a:t>p</a:t>
            </a:r>
            <a:r>
              <a:rPr lang="en-US" dirty="0" smtClean="0"/>
              <a:t>rivate post to Piazza within </a:t>
            </a:r>
            <a:r>
              <a:rPr lang="en-US" dirty="0"/>
              <a:t>7 days of completion of </a:t>
            </a:r>
            <a:r>
              <a:rPr lang="en-US" dirty="0" smtClean="0"/>
              <a:t>grading</a:t>
            </a:r>
            <a:endParaRPr lang="en-US" dirty="0"/>
          </a:p>
          <a:p>
            <a:pPr marL="552450" lvl="1"/>
            <a:r>
              <a:rPr lang="en-US" dirty="0" smtClean="0"/>
              <a:t>Follow formal procedure </a:t>
            </a:r>
            <a:r>
              <a:rPr lang="en-US" dirty="0"/>
              <a:t>described in </a:t>
            </a:r>
            <a:r>
              <a:rPr lang="en-US" dirty="0" smtClean="0"/>
              <a:t>syllabus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dirty="0"/>
              <a:t>Facilities</a:t>
            </a:r>
          </a:p>
        </p:txBody>
      </p:sp>
      <p:sp>
        <p:nvSpPr>
          <p:cNvPr id="37892" name="Rectangle 4"/>
          <p:cNvSpPr>
            <a:spLocks noGrp="1" noChangeArrowheads="1"/>
          </p:cNvSpPr>
          <p:nvPr>
            <p:ph type="body" idx="1"/>
          </p:nvPr>
        </p:nvSpPr>
        <p:spPr>
          <a:xfrm>
            <a:off x="381000" y="1397000"/>
            <a:ext cx="7924800" cy="5435600"/>
          </a:xfrm>
          <a:ln/>
        </p:spPr>
        <p:txBody>
          <a:bodyPr/>
          <a:lstStyle/>
          <a:p>
            <a:r>
              <a:rPr lang="en-US" dirty="0"/>
              <a:t>Labs will use the Intel Computer Systems </a:t>
            </a:r>
            <a:r>
              <a:rPr lang="en-US" dirty="0" smtClean="0"/>
              <a:t>Cluster</a:t>
            </a:r>
          </a:p>
          <a:p>
            <a:pPr lvl="1"/>
            <a:r>
              <a:rPr lang="en-US" dirty="0" smtClean="0"/>
              <a:t>The “shark </a:t>
            </a:r>
            <a:r>
              <a:rPr lang="en-US" dirty="0"/>
              <a:t>machines</a:t>
            </a:r>
            <a:r>
              <a:rPr lang="en-US" dirty="0" smtClean="0"/>
              <a:t>”</a:t>
            </a:r>
          </a:p>
          <a:p>
            <a:pPr lvl="1"/>
            <a:r>
              <a:rPr lang="en-US" dirty="0" err="1" smtClean="0">
                <a:latin typeface="Courier New"/>
                <a:cs typeface="Courier New"/>
              </a:rPr>
              <a:t>linux</a:t>
            </a:r>
            <a:r>
              <a:rPr lang="en-US" dirty="0" smtClean="0">
                <a:latin typeface="Courier New"/>
                <a:cs typeface="Courier New"/>
              </a:rPr>
              <a:t>&gt; </a:t>
            </a:r>
            <a:r>
              <a:rPr lang="en-US" dirty="0" err="1" smtClean="0">
                <a:latin typeface="Courier New"/>
                <a:cs typeface="Courier New"/>
              </a:rPr>
              <a:t>ssh</a:t>
            </a:r>
            <a:r>
              <a:rPr lang="en-US" dirty="0" smtClean="0">
                <a:latin typeface="Courier New"/>
                <a:cs typeface="Courier New"/>
              </a:rPr>
              <a:t> </a:t>
            </a:r>
            <a:r>
              <a:rPr lang="en-US" dirty="0" err="1" smtClean="0">
                <a:latin typeface="Courier New"/>
                <a:cs typeface="Courier New"/>
              </a:rPr>
              <a:t>shark.ics.cs.cmu.edu</a:t>
            </a:r>
            <a:endParaRPr lang="en-US" dirty="0" smtClean="0">
              <a:latin typeface="Courier New"/>
              <a:cs typeface="Courier New"/>
            </a:endParaRPr>
          </a:p>
          <a:p>
            <a:pPr lvl="1">
              <a:buNone/>
            </a:pPr>
            <a:endParaRPr lang="en-US" dirty="0" smtClean="0">
              <a:latin typeface="Courier New"/>
              <a:cs typeface="Courier New"/>
            </a:endParaRPr>
          </a:p>
          <a:p>
            <a:pPr marL="552450" lvl="1"/>
            <a:r>
              <a:rPr lang="en-US" dirty="0" smtClean="0"/>
              <a:t>21 servers </a:t>
            </a:r>
            <a:r>
              <a:rPr lang="en-US" dirty="0"/>
              <a:t>donated by Intel for</a:t>
            </a:r>
            <a:r>
              <a:rPr lang="en-US" dirty="0" smtClean="0"/>
              <a:t> 213/513</a:t>
            </a:r>
          </a:p>
          <a:p>
            <a:pPr marL="838200" lvl="2"/>
            <a:r>
              <a:rPr lang="en-US" dirty="0" smtClean="0"/>
              <a:t>10 student machines (for student logins)</a:t>
            </a:r>
          </a:p>
          <a:p>
            <a:pPr marL="838200" lvl="2"/>
            <a:r>
              <a:rPr lang="en-US" dirty="0" smtClean="0"/>
              <a:t>1 head node (for instructor logins)</a:t>
            </a:r>
          </a:p>
          <a:p>
            <a:pPr marL="838200" lvl="2"/>
            <a:r>
              <a:rPr lang="en-US" dirty="0" smtClean="0"/>
              <a:t>10 grading machines (for </a:t>
            </a:r>
            <a:r>
              <a:rPr lang="en-US" dirty="0" err="1" smtClean="0"/>
              <a:t>autograding</a:t>
            </a:r>
            <a:r>
              <a:rPr lang="en-US" dirty="0" smtClean="0"/>
              <a:t>)</a:t>
            </a:r>
          </a:p>
          <a:p>
            <a:pPr marL="552450" lvl="1"/>
            <a:r>
              <a:rPr lang="en-US" dirty="0" smtClean="0"/>
              <a:t>Each server: Intel Core i7: 8 Nehalem cores, 32 GB DRAM, RHEL 6.1</a:t>
            </a:r>
          </a:p>
          <a:p>
            <a:pPr marL="552450" lvl="1"/>
            <a:r>
              <a:rPr lang="en-US" dirty="0" smtClean="0"/>
              <a:t>Rack-mounted in Gates machine room</a:t>
            </a:r>
          </a:p>
          <a:p>
            <a:pPr marL="552450" lvl="1"/>
            <a:r>
              <a:rPr lang="en-US" dirty="0" smtClean="0"/>
              <a:t>Login using your Andrew ID and password</a:t>
            </a:r>
          </a:p>
          <a:p>
            <a:r>
              <a:rPr lang="en-US" dirty="0"/>
              <a:t>Getting help with the cluster machines:</a:t>
            </a:r>
            <a:endParaRPr lang="en-US" dirty="0" smtClean="0"/>
          </a:p>
          <a:p>
            <a:pPr marL="552450" lvl="1"/>
            <a:r>
              <a:rPr lang="en-US" dirty="0" smtClean="0"/>
              <a:t>Please </a:t>
            </a:r>
            <a:r>
              <a:rPr lang="en-US" dirty="0"/>
              <a:t>direct</a:t>
            </a:r>
            <a:r>
              <a:rPr lang="en-US" dirty="0" smtClean="0"/>
              <a:t> questions to staff mailing list</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b="1" dirty="0" smtClean="0">
                <a:solidFill>
                  <a:schemeClr val="tx1">
                    <a:lumMod val="65000"/>
                    <a:lumOff val="35000"/>
                  </a:schemeClr>
                </a:solidFill>
              </a:rPr>
              <a:t>Course Theme: </a:t>
            </a:r>
            <a:br>
              <a:rPr lang="en-US" b="1" dirty="0" smtClean="0">
                <a:solidFill>
                  <a:schemeClr val="tx1">
                    <a:lumMod val="65000"/>
                    <a:lumOff val="35000"/>
                  </a:schemeClr>
                </a:solidFill>
              </a:rPr>
            </a:br>
            <a:r>
              <a:rPr lang="en-US" b="1" dirty="0" smtClean="0">
                <a:solidFill>
                  <a:schemeClr val="tx1">
                    <a:lumMod val="65000"/>
                    <a:lumOff val="35000"/>
                  </a:schemeClr>
                </a:solidFill>
              </a:rPr>
              <a:t>(Systems) Knowledge is Power!</a:t>
            </a:r>
            <a:endParaRPr lang="en-US" b="1" dirty="0"/>
          </a:p>
        </p:txBody>
      </p:sp>
      <p:sp>
        <p:nvSpPr>
          <p:cNvPr id="6148" name="Rectangle 4"/>
          <p:cNvSpPr>
            <a:spLocks noGrp="1" noChangeArrowheads="1"/>
          </p:cNvSpPr>
          <p:nvPr>
            <p:ph type="body" idx="1"/>
          </p:nvPr>
        </p:nvSpPr>
        <p:spPr/>
        <p:txBody>
          <a:bodyPr/>
          <a:lstStyle/>
          <a:p>
            <a:r>
              <a:rPr lang="en-US" b="1" dirty="0" smtClean="0"/>
              <a:t>Systems Knowledge</a:t>
            </a:r>
          </a:p>
          <a:p>
            <a:pPr lvl="1"/>
            <a:r>
              <a:rPr lang="en-US" dirty="0" smtClean="0"/>
              <a:t>How hardware (processors, memories, disk drives, network infrastructure) plus software (operating systems, compilers, libraries, network protocols) combine to support the execution of application programs</a:t>
            </a:r>
          </a:p>
          <a:p>
            <a:pPr lvl="1"/>
            <a:r>
              <a:rPr lang="en-US" dirty="0" smtClean="0"/>
              <a:t>How you as a programmer can best use these resources</a:t>
            </a:r>
          </a:p>
          <a:p>
            <a:r>
              <a:rPr lang="en-US" b="1" dirty="0" smtClean="0"/>
              <a:t>Useful outcomes from taking 213/513</a:t>
            </a:r>
          </a:p>
          <a:p>
            <a:pPr lvl="1"/>
            <a:r>
              <a:rPr lang="en-US" dirty="0" smtClean="0"/>
              <a:t>Become more effective programmers</a:t>
            </a:r>
          </a:p>
          <a:p>
            <a:pPr lvl="2"/>
            <a:r>
              <a:rPr lang="en-US" dirty="0" smtClean="0"/>
              <a:t>Able to find and eliminate bugs efficiently</a:t>
            </a:r>
          </a:p>
          <a:p>
            <a:pPr lvl="2"/>
            <a:r>
              <a:rPr lang="en-US" dirty="0" smtClean="0"/>
              <a:t>Able to understand and tune for program performance</a:t>
            </a:r>
          </a:p>
          <a:p>
            <a:pPr lvl="1"/>
            <a:r>
              <a:rPr lang="en-US" dirty="0" smtClean="0"/>
              <a:t>Prepare for later “systems” classes in CS &amp; ECE</a:t>
            </a:r>
          </a:p>
          <a:p>
            <a:pPr lvl="2"/>
            <a:r>
              <a:rPr lang="en-US" dirty="0" smtClean="0"/>
              <a:t>Compilers, Operating Systems, Networks, Computer Architecture, Embedded Systems, Storage Systems, etc.</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ln/>
        </p:spPr>
        <p:txBody>
          <a:bodyPr/>
          <a:lstStyle/>
          <a:p>
            <a:pPr marL="119063" indent="-119063"/>
            <a:r>
              <a:rPr lang="en-US" dirty="0"/>
              <a:t>Timeliness</a:t>
            </a:r>
          </a:p>
        </p:txBody>
      </p:sp>
      <p:sp>
        <p:nvSpPr>
          <p:cNvPr id="38916" name="Rectangle 4"/>
          <p:cNvSpPr>
            <a:spLocks noGrp="1" noChangeArrowheads="1"/>
          </p:cNvSpPr>
          <p:nvPr>
            <p:ph type="body" idx="1"/>
          </p:nvPr>
        </p:nvSpPr>
        <p:spPr>
          <a:xfrm>
            <a:off x="381000" y="1143000"/>
            <a:ext cx="8382000" cy="5435600"/>
          </a:xfrm>
          <a:ln/>
        </p:spPr>
        <p:txBody>
          <a:bodyPr/>
          <a:lstStyle/>
          <a:p>
            <a:r>
              <a:rPr lang="en-US" dirty="0"/>
              <a:t>Grace days</a:t>
            </a:r>
            <a:endParaRPr lang="en-US" dirty="0" smtClean="0"/>
          </a:p>
          <a:p>
            <a:pPr marL="552450" lvl="1"/>
            <a:r>
              <a:rPr lang="en-US" b="1" dirty="0" smtClean="0">
                <a:solidFill>
                  <a:srgbClr val="FF0000"/>
                </a:solidFill>
                <a:latin typeface="Calibri Bold" charset="0"/>
                <a:ea typeface="Calibri Bold" charset="0"/>
                <a:cs typeface="Calibri Bold" charset="0"/>
                <a:sym typeface="Calibri Bold" charset="0"/>
              </a:rPr>
              <a:t>5 grace days </a:t>
            </a:r>
            <a:r>
              <a:rPr lang="en-US" dirty="0" smtClean="0">
                <a:latin typeface="Calibri Bold" charset="0"/>
                <a:ea typeface="Calibri Bold" charset="0"/>
                <a:cs typeface="Calibri Bold" charset="0"/>
                <a:sym typeface="Calibri Bold" charset="0"/>
              </a:rPr>
              <a:t>for the semester</a:t>
            </a:r>
          </a:p>
          <a:p>
            <a:pPr marL="552450" lvl="1"/>
            <a:r>
              <a:rPr lang="en-US" dirty="0" smtClean="0">
                <a:latin typeface="Calibri Bold" charset="0"/>
                <a:ea typeface="Calibri Bold" charset="0"/>
                <a:cs typeface="Calibri Bold" charset="0"/>
                <a:sym typeface="Calibri Bold" charset="0"/>
              </a:rPr>
              <a:t>Limit of</a:t>
            </a:r>
            <a:r>
              <a:rPr lang="en-US" b="1" dirty="0" smtClean="0">
                <a:solidFill>
                  <a:srgbClr val="FF0000"/>
                </a:solidFill>
                <a:latin typeface="Calibri Bold" charset="0"/>
                <a:ea typeface="Calibri Bold" charset="0"/>
                <a:cs typeface="Calibri Bold" charset="0"/>
                <a:sym typeface="Calibri Bold" charset="0"/>
              </a:rPr>
              <a:t> 0, 1, or 2 grace days </a:t>
            </a:r>
            <a:r>
              <a:rPr lang="en-US" dirty="0" smtClean="0">
                <a:latin typeface="Calibri Bold" charset="0"/>
                <a:ea typeface="Calibri Bold" charset="0"/>
                <a:cs typeface="Calibri Bold" charset="0"/>
                <a:sym typeface="Calibri Bold" charset="0"/>
              </a:rPr>
              <a:t>per lab used </a:t>
            </a:r>
            <a:r>
              <a:rPr lang="en-US" b="1" dirty="0" smtClean="0">
                <a:solidFill>
                  <a:srgbClr val="FF0000"/>
                </a:solidFill>
                <a:latin typeface="Calibri Bold" charset="0"/>
                <a:ea typeface="Calibri Bold" charset="0"/>
                <a:cs typeface="Calibri Bold" charset="0"/>
                <a:sym typeface="Calibri Bold" charset="0"/>
              </a:rPr>
              <a:t>automatically</a:t>
            </a:r>
            <a:endParaRPr lang="en-US" b="1" dirty="0" smtClean="0">
              <a:latin typeface="Calibri Bold" charset="0"/>
              <a:ea typeface="ヒラギノ角ゴ ProN W6" charset="-128"/>
              <a:cs typeface="ヒラギノ角ゴ ProN W6" charset="-128"/>
              <a:sym typeface="Calibri Bold" charset="0"/>
            </a:endParaRPr>
          </a:p>
          <a:p>
            <a:pPr marL="552450" lvl="1"/>
            <a:r>
              <a:rPr lang="en-US" dirty="0"/>
              <a:t>Covers scheduling crunch, out-of-town trips, illnesses, minor setbacks</a:t>
            </a:r>
          </a:p>
          <a:p>
            <a:r>
              <a:rPr lang="en-US" dirty="0" smtClean="0"/>
              <a:t>Lateness </a:t>
            </a:r>
            <a:r>
              <a:rPr lang="en-US" dirty="0"/>
              <a:t>penalties</a:t>
            </a:r>
          </a:p>
          <a:p>
            <a:pPr marL="552450" lvl="1"/>
            <a:r>
              <a:rPr lang="en-US" dirty="0"/>
              <a:t>Once grace </a:t>
            </a:r>
            <a:r>
              <a:rPr lang="en-US" dirty="0" err="1" smtClean="0"/>
              <a:t>day(s</a:t>
            </a:r>
            <a:r>
              <a:rPr lang="en-US" dirty="0" smtClean="0"/>
              <a:t>) </a:t>
            </a:r>
            <a:r>
              <a:rPr lang="en-US" dirty="0"/>
              <a:t>used up, get penalized</a:t>
            </a:r>
            <a:r>
              <a:rPr lang="en-US" dirty="0" smtClean="0"/>
              <a:t> </a:t>
            </a:r>
            <a:r>
              <a:rPr lang="en-US" b="1" dirty="0" smtClean="0">
                <a:solidFill>
                  <a:srgbClr val="FF0000"/>
                </a:solidFill>
              </a:rPr>
              <a:t>15% per </a:t>
            </a:r>
            <a:r>
              <a:rPr lang="en-US" b="1" dirty="0">
                <a:solidFill>
                  <a:srgbClr val="FF0000"/>
                </a:solidFill>
              </a:rPr>
              <a:t>day</a:t>
            </a:r>
            <a:endParaRPr lang="en-US" b="1" dirty="0" smtClean="0">
              <a:solidFill>
                <a:srgbClr val="FF0000"/>
              </a:solidFill>
            </a:endParaRPr>
          </a:p>
          <a:p>
            <a:pPr marL="552450" lvl="1"/>
            <a:r>
              <a:rPr lang="en-US" dirty="0" smtClean="0"/>
              <a:t>No </a:t>
            </a:r>
            <a:r>
              <a:rPr lang="en-US" dirty="0" err="1" smtClean="0"/>
              <a:t>handins</a:t>
            </a:r>
            <a:r>
              <a:rPr lang="en-US" dirty="0" smtClean="0"/>
              <a:t> later than </a:t>
            </a:r>
            <a:r>
              <a:rPr lang="en-US" b="1" dirty="0" smtClean="0">
                <a:solidFill>
                  <a:srgbClr val="FF0000"/>
                </a:solidFill>
              </a:rPr>
              <a:t>3 </a:t>
            </a:r>
            <a:r>
              <a:rPr lang="en-US" b="1" dirty="0">
                <a:solidFill>
                  <a:srgbClr val="FF0000"/>
                </a:solidFill>
              </a:rPr>
              <a:t>days after due date</a:t>
            </a:r>
          </a:p>
          <a:p>
            <a:r>
              <a:rPr lang="en-US" dirty="0"/>
              <a:t>Catastrophic events</a:t>
            </a:r>
          </a:p>
          <a:p>
            <a:pPr marL="552450" lvl="1"/>
            <a:r>
              <a:rPr lang="en-US" dirty="0"/>
              <a:t>Major illness, death in family, …</a:t>
            </a:r>
          </a:p>
          <a:p>
            <a:pPr marL="552450" lvl="1"/>
            <a:r>
              <a:rPr lang="en-US" dirty="0"/>
              <a:t>Formulate a plan (with your academic advisor) to get back on track</a:t>
            </a:r>
          </a:p>
          <a:p>
            <a:r>
              <a:rPr lang="en-US" dirty="0"/>
              <a:t>Advice</a:t>
            </a:r>
          </a:p>
          <a:p>
            <a:pPr marL="552450" lvl="1"/>
            <a:r>
              <a:rPr lang="en-US" dirty="0"/>
              <a:t>Once you start running late, it’s really hard to catch </a:t>
            </a:r>
            <a:r>
              <a:rPr lang="en-US" dirty="0" smtClean="0"/>
              <a:t>up</a:t>
            </a:r>
          </a:p>
          <a:p>
            <a:pPr marL="552450" lvl="1"/>
            <a:r>
              <a:rPr lang="en-US" dirty="0" smtClean="0"/>
              <a:t>Try to save your grace days until the last few labs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a:t>Other Rules of the Lecture Hall</a:t>
            </a:r>
          </a:p>
        </p:txBody>
      </p:sp>
      <p:sp>
        <p:nvSpPr>
          <p:cNvPr id="40964" name="Rectangle 4"/>
          <p:cNvSpPr>
            <a:spLocks noGrp="1" noChangeArrowheads="1"/>
          </p:cNvSpPr>
          <p:nvPr>
            <p:ph type="body" idx="1"/>
          </p:nvPr>
        </p:nvSpPr>
        <p:spPr>
          <a:ln/>
        </p:spPr>
        <p:txBody>
          <a:bodyPr/>
          <a:lstStyle/>
          <a:p>
            <a:r>
              <a:rPr lang="en-US" dirty="0"/>
              <a:t>Laptops: permitted</a:t>
            </a:r>
          </a:p>
          <a:p>
            <a:endParaRPr lang="en-US" dirty="0"/>
          </a:p>
          <a:p>
            <a:r>
              <a:rPr lang="en-US" dirty="0"/>
              <a:t>Electronic communications: </a:t>
            </a:r>
            <a:r>
              <a:rPr lang="en-US" b="1" dirty="0">
                <a:solidFill>
                  <a:srgbClr val="FF0000"/>
                </a:solidFill>
                <a:latin typeface="Calibri Bold" charset="0"/>
                <a:ea typeface="Calibri Bold" charset="0"/>
                <a:cs typeface="Calibri Bold" charset="0"/>
                <a:sym typeface="Calibri Italic" charset="0"/>
              </a:rPr>
              <a:t>forbidden</a:t>
            </a:r>
            <a:endParaRPr lang="en-US" b="1" dirty="0">
              <a:solidFill>
                <a:srgbClr val="FF0000"/>
              </a:solidFill>
              <a:latin typeface="Calibri Bold" charset="0"/>
              <a:ea typeface="Calibri Bold" charset="0"/>
              <a:cs typeface="Calibri Bold" charset="0"/>
              <a:sym typeface="Calibri" charset="0"/>
            </a:endParaRPr>
          </a:p>
          <a:p>
            <a:pPr marL="552450" lvl="1"/>
            <a:r>
              <a:rPr lang="en-US" dirty="0"/>
              <a:t>No email, instant messaging, cell phone calls, etc</a:t>
            </a:r>
          </a:p>
          <a:p>
            <a:endParaRPr lang="en-US" dirty="0"/>
          </a:p>
          <a:p>
            <a:r>
              <a:rPr lang="en-US" dirty="0"/>
              <a:t>Presence in </a:t>
            </a:r>
            <a:r>
              <a:rPr lang="en-US" dirty="0" smtClean="0"/>
              <a:t>lectures (213): </a:t>
            </a:r>
            <a:r>
              <a:rPr lang="en-US" dirty="0"/>
              <a:t>voluntary, </a:t>
            </a:r>
            <a:r>
              <a:rPr lang="en-US" dirty="0" smtClean="0"/>
              <a:t>recommended</a:t>
            </a:r>
          </a:p>
          <a:p>
            <a:endParaRPr lang="en-US" dirty="0" smtClean="0"/>
          </a:p>
          <a:p>
            <a:r>
              <a:rPr lang="en-US" dirty="0" smtClean="0"/>
              <a:t>No recordings of </a:t>
            </a:r>
            <a:r>
              <a:rPr lang="en-US" b="1" dirty="0">
                <a:solidFill>
                  <a:srgbClr val="FF0000"/>
                </a:solidFill>
                <a:latin typeface="Calibri Bold" charset="0"/>
                <a:ea typeface="Calibri Bold" charset="0"/>
                <a:cs typeface="Calibri Bold" charset="0"/>
              </a:rPr>
              <a:t>ANY KIND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ln/>
        </p:spPr>
        <p:txBody>
          <a:bodyPr/>
          <a:lstStyle/>
          <a:p>
            <a:pPr marL="119063" indent="-119063"/>
            <a:r>
              <a:rPr lang="en-US" dirty="0"/>
              <a:t>Policies: Grading</a:t>
            </a:r>
          </a:p>
        </p:txBody>
      </p:sp>
      <p:sp>
        <p:nvSpPr>
          <p:cNvPr id="41988" name="Rectangle 4"/>
          <p:cNvSpPr>
            <a:spLocks noGrp="1" noChangeArrowheads="1"/>
          </p:cNvSpPr>
          <p:nvPr>
            <p:ph type="body" idx="1"/>
          </p:nvPr>
        </p:nvSpPr>
        <p:spPr>
          <a:ln/>
        </p:spPr>
        <p:txBody>
          <a:bodyPr/>
          <a:lstStyle/>
          <a:p>
            <a:r>
              <a:rPr lang="en-US" dirty="0" smtClean="0"/>
              <a:t>Exams (50%): midterm (20%), final (30%)</a:t>
            </a:r>
            <a:br>
              <a:rPr lang="en-US" dirty="0" smtClean="0"/>
            </a:br>
            <a:r>
              <a:rPr lang="en-US" dirty="0" smtClean="0"/>
              <a:t>		</a:t>
            </a:r>
          </a:p>
          <a:p>
            <a:r>
              <a:rPr lang="en-US" dirty="0" smtClean="0"/>
              <a:t>Labs (50%): </a:t>
            </a:r>
            <a:r>
              <a:rPr lang="en-US" dirty="0"/>
              <a:t>weighted according to </a:t>
            </a:r>
            <a:r>
              <a:rPr lang="en-US" dirty="0" smtClean="0"/>
              <a:t>effort</a:t>
            </a:r>
          </a:p>
          <a:p>
            <a:pPr>
              <a:buNone/>
            </a:pPr>
            <a:endParaRPr lang="en-US" dirty="0" smtClean="0"/>
          </a:p>
          <a:p>
            <a:r>
              <a:rPr lang="en-US" dirty="0" smtClean="0"/>
              <a:t>Final grades based on a straight scale (90/80/70/60) with a small amount of curving</a:t>
            </a:r>
          </a:p>
          <a:p>
            <a:pPr lvl="1"/>
            <a:r>
              <a:rPr lang="en-US" dirty="0" smtClean="0"/>
              <a:t>Only upward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a:t>Programs and Data</a:t>
            </a:r>
          </a:p>
        </p:txBody>
      </p:sp>
      <p:sp>
        <p:nvSpPr>
          <p:cNvPr id="43012" name="Rectangle 4"/>
          <p:cNvSpPr>
            <a:spLocks noGrp="1" noChangeArrowheads="1"/>
          </p:cNvSpPr>
          <p:nvPr>
            <p:ph type="body" idx="1"/>
          </p:nvPr>
        </p:nvSpPr>
        <p:spPr>
          <a:ln/>
        </p:spPr>
        <p:txBody>
          <a:bodyPr/>
          <a:lstStyle/>
          <a:p>
            <a:r>
              <a:rPr lang="en-US" dirty="0"/>
              <a:t>Topics</a:t>
            </a:r>
          </a:p>
          <a:p>
            <a:pPr marL="552450" lvl="1"/>
            <a:r>
              <a:rPr lang="en-US" smtClean="0"/>
              <a:t>Bit </a:t>
            </a:r>
            <a:r>
              <a:rPr lang="en-US" dirty="0"/>
              <a:t>operations, arithmetic, assembly language programs</a:t>
            </a:r>
          </a:p>
          <a:p>
            <a:pPr marL="552450" lvl="1"/>
            <a:r>
              <a:rPr lang="en-US" dirty="0"/>
              <a:t>Representation of C control and data structures</a:t>
            </a:r>
          </a:p>
          <a:p>
            <a:pPr marL="552450" lvl="1"/>
            <a:r>
              <a:rPr lang="en-US" dirty="0"/>
              <a:t>Includes aspects of architecture and compilers </a:t>
            </a:r>
          </a:p>
          <a:p>
            <a:endParaRPr lang="en-US" dirty="0"/>
          </a:p>
          <a:p>
            <a:r>
              <a:rPr lang="en-US" dirty="0"/>
              <a:t>Assignments</a:t>
            </a:r>
          </a:p>
          <a:p>
            <a:pPr marL="552450" lvl="1"/>
            <a:r>
              <a:rPr lang="en-US" dirty="0"/>
              <a:t>L1 (</a:t>
            </a:r>
            <a:r>
              <a:rPr lang="en-US" dirty="0" err="1"/>
              <a:t>datalab</a:t>
            </a:r>
            <a:r>
              <a:rPr lang="en-US" dirty="0"/>
              <a:t>): Manipulating bits</a:t>
            </a:r>
          </a:p>
          <a:p>
            <a:pPr marL="552450" lvl="1"/>
            <a:r>
              <a:rPr lang="en-US" dirty="0"/>
              <a:t>L2 (</a:t>
            </a:r>
            <a:r>
              <a:rPr lang="en-US" dirty="0" err="1"/>
              <a:t>bomblab</a:t>
            </a:r>
            <a:r>
              <a:rPr lang="en-US" dirty="0"/>
              <a:t>): Defusing a binary bomb</a:t>
            </a:r>
          </a:p>
          <a:p>
            <a:pPr marL="552450" lvl="1"/>
            <a:r>
              <a:rPr lang="en-US" dirty="0"/>
              <a:t>L3 </a:t>
            </a:r>
            <a:r>
              <a:rPr lang="en-US" dirty="0" smtClean="0"/>
              <a:t>(</a:t>
            </a:r>
            <a:r>
              <a:rPr lang="en-US" dirty="0" err="1" smtClean="0"/>
              <a:t>attacklab</a:t>
            </a:r>
            <a:r>
              <a:rPr lang="en-US" dirty="0"/>
              <a:t>): </a:t>
            </a:r>
            <a:r>
              <a:rPr lang="en-US" dirty="0" smtClean="0"/>
              <a:t>The basics of code injection attacks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ln/>
        </p:spPr>
        <p:txBody>
          <a:bodyPr/>
          <a:lstStyle/>
          <a:p>
            <a:pPr marL="119063" indent="-119063"/>
            <a:r>
              <a:rPr lang="en-US"/>
              <a:t>The Memory Hierarchy</a:t>
            </a:r>
          </a:p>
        </p:txBody>
      </p:sp>
      <p:sp>
        <p:nvSpPr>
          <p:cNvPr id="44036" name="Rectangle 4"/>
          <p:cNvSpPr>
            <a:spLocks noGrp="1" noChangeArrowheads="1"/>
          </p:cNvSpPr>
          <p:nvPr>
            <p:ph type="body" idx="1"/>
          </p:nvPr>
        </p:nvSpPr>
        <p:spPr>
          <a:ln/>
        </p:spPr>
        <p:txBody>
          <a:bodyPr/>
          <a:lstStyle/>
          <a:p>
            <a:r>
              <a:rPr lang="en-US" dirty="0"/>
              <a:t>Topics</a:t>
            </a:r>
          </a:p>
          <a:p>
            <a:pPr marL="552450" lvl="1"/>
            <a:r>
              <a:rPr lang="en-US" dirty="0"/>
              <a:t>Memory technology, memory hierarchy, caches, disks, locality</a:t>
            </a:r>
          </a:p>
          <a:p>
            <a:pPr marL="552450" lvl="1"/>
            <a:r>
              <a:rPr lang="en-US" dirty="0"/>
              <a:t>Includes aspects of architecture and </a:t>
            </a:r>
            <a:r>
              <a:rPr lang="en-US" dirty="0" smtClean="0"/>
              <a:t>OS</a:t>
            </a:r>
          </a:p>
          <a:p>
            <a:pPr marL="552450" lvl="1"/>
            <a:endParaRPr lang="en-US" dirty="0" smtClean="0"/>
          </a:p>
          <a:p>
            <a:pPr marL="292100"/>
            <a:r>
              <a:rPr lang="en-US" dirty="0" smtClean="0"/>
              <a:t>Assignments</a:t>
            </a:r>
          </a:p>
          <a:p>
            <a:pPr marL="552450" lvl="1"/>
            <a:r>
              <a:rPr lang="en-US" dirty="0" smtClean="0"/>
              <a:t>L4 (</a:t>
            </a:r>
            <a:r>
              <a:rPr lang="en-US" dirty="0" err="1" smtClean="0"/>
              <a:t>cachelab</a:t>
            </a:r>
            <a:r>
              <a:rPr lang="en-US" dirty="0" smtClean="0"/>
              <a:t>): Building a cache simulator and optimizing for locality.</a:t>
            </a:r>
          </a:p>
          <a:p>
            <a:pPr marL="838200" lvl="2"/>
            <a:r>
              <a:rPr lang="en-US" dirty="0" smtClean="0"/>
              <a:t>Learn how to exploit locality in your programs.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ln/>
        </p:spPr>
        <p:txBody>
          <a:bodyPr/>
          <a:lstStyle/>
          <a:p>
            <a:pPr marL="119063" indent="-119063"/>
            <a:r>
              <a:rPr lang="en-US"/>
              <a:t>Exceptional  Control Flow</a:t>
            </a:r>
          </a:p>
        </p:txBody>
      </p:sp>
      <p:sp>
        <p:nvSpPr>
          <p:cNvPr id="46084" name="Rectangle 4"/>
          <p:cNvSpPr>
            <a:spLocks noGrp="1" noChangeArrowheads="1"/>
          </p:cNvSpPr>
          <p:nvPr>
            <p:ph type="body" idx="1"/>
          </p:nvPr>
        </p:nvSpPr>
        <p:spPr>
          <a:xfrm>
            <a:off x="381000" y="1397000"/>
            <a:ext cx="7823200" cy="5435600"/>
          </a:xfrm>
          <a:ln/>
        </p:spPr>
        <p:txBody>
          <a:bodyPr/>
          <a:lstStyle/>
          <a:p>
            <a:r>
              <a:rPr lang="en-US" dirty="0"/>
              <a:t>Topics</a:t>
            </a:r>
          </a:p>
          <a:p>
            <a:pPr marL="552450" lvl="1"/>
            <a:r>
              <a:rPr lang="en-US" dirty="0"/>
              <a:t>Hardware exceptions, processes, process control, Unix signals, nonlocal jumps</a:t>
            </a:r>
          </a:p>
          <a:p>
            <a:pPr marL="552450" lvl="1"/>
            <a:r>
              <a:rPr lang="en-US" dirty="0"/>
              <a:t>Includes aspects of compilers, OS, and architecture</a:t>
            </a:r>
          </a:p>
          <a:p>
            <a:pPr marL="552450" lvl="1"/>
            <a:endParaRPr lang="en-US" dirty="0"/>
          </a:p>
          <a:p>
            <a:r>
              <a:rPr lang="en-US" dirty="0"/>
              <a:t>Assignments</a:t>
            </a:r>
          </a:p>
          <a:p>
            <a:pPr marL="552450" lvl="1"/>
            <a:r>
              <a:rPr lang="en-US" dirty="0" smtClean="0"/>
              <a:t>L5 (</a:t>
            </a:r>
            <a:r>
              <a:rPr lang="en-US" dirty="0" err="1" smtClean="0"/>
              <a:t>tshlab</a:t>
            </a:r>
            <a:r>
              <a:rPr lang="en-US" dirty="0" smtClean="0"/>
              <a:t>)</a:t>
            </a:r>
            <a:r>
              <a:rPr lang="en-US" dirty="0"/>
              <a:t>: Writing</a:t>
            </a:r>
            <a:r>
              <a:rPr lang="en-US" dirty="0" smtClean="0"/>
              <a:t> your own Unix shell.</a:t>
            </a:r>
          </a:p>
          <a:p>
            <a:pPr marL="838200" lvl="2"/>
            <a:r>
              <a:rPr lang="en-US" dirty="0" smtClean="0"/>
              <a:t>A first introduction to concurrency</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ln/>
        </p:spPr>
        <p:txBody>
          <a:bodyPr/>
          <a:lstStyle/>
          <a:p>
            <a:pPr marL="119063" indent="-119063"/>
            <a:r>
              <a:rPr lang="en-US"/>
              <a:t> Virtual Memory</a:t>
            </a:r>
          </a:p>
        </p:txBody>
      </p:sp>
      <p:sp>
        <p:nvSpPr>
          <p:cNvPr id="47108" name="Rectangle 4"/>
          <p:cNvSpPr>
            <a:spLocks noGrp="1" noChangeArrowheads="1"/>
          </p:cNvSpPr>
          <p:nvPr>
            <p:ph type="body" idx="1"/>
          </p:nvPr>
        </p:nvSpPr>
        <p:spPr>
          <a:ln/>
        </p:spPr>
        <p:txBody>
          <a:bodyPr/>
          <a:lstStyle/>
          <a:p>
            <a:r>
              <a:rPr lang="en-US" dirty="0"/>
              <a:t>Topics</a:t>
            </a:r>
          </a:p>
          <a:p>
            <a:pPr marL="552450" lvl="1"/>
            <a:r>
              <a:rPr lang="en-US" dirty="0"/>
              <a:t>Virtual memory, address translation, dynamic storage allocation</a:t>
            </a:r>
          </a:p>
          <a:p>
            <a:pPr marL="552450" lvl="1"/>
            <a:r>
              <a:rPr lang="en-US" dirty="0"/>
              <a:t>Includes aspects of architecture and OS</a:t>
            </a:r>
          </a:p>
          <a:p>
            <a:endParaRPr lang="en-US" dirty="0"/>
          </a:p>
          <a:p>
            <a:r>
              <a:rPr lang="en-US" dirty="0"/>
              <a:t>Assignments</a:t>
            </a:r>
          </a:p>
          <a:p>
            <a:pPr marL="552450" lvl="1"/>
            <a:r>
              <a:rPr lang="en-US" dirty="0" smtClean="0"/>
              <a:t>L6 (</a:t>
            </a:r>
            <a:r>
              <a:rPr lang="en-US" dirty="0" err="1"/>
              <a:t>malloclab</a:t>
            </a:r>
            <a:r>
              <a:rPr lang="en-US" dirty="0"/>
              <a:t>): Writing your own </a:t>
            </a:r>
            <a:r>
              <a:rPr lang="en-US" dirty="0" err="1"/>
              <a:t>malloc</a:t>
            </a:r>
            <a:r>
              <a:rPr lang="en-US" dirty="0"/>
              <a:t> package</a:t>
            </a:r>
          </a:p>
          <a:p>
            <a:pPr marL="838200" lvl="2"/>
            <a:r>
              <a:rPr lang="en-US" dirty="0"/>
              <a:t>Get a real feel for </a:t>
            </a:r>
            <a:r>
              <a:rPr lang="en-US" dirty="0" smtClean="0"/>
              <a:t>systems-level </a:t>
            </a:r>
            <a:r>
              <a:rPr lang="en-US" dirty="0"/>
              <a:t>programming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a:t> Networking, and Concurrency</a:t>
            </a:r>
          </a:p>
        </p:txBody>
      </p:sp>
      <p:sp>
        <p:nvSpPr>
          <p:cNvPr id="48132" name="Rectangle 4"/>
          <p:cNvSpPr>
            <a:spLocks noGrp="1" noChangeArrowheads="1"/>
          </p:cNvSpPr>
          <p:nvPr>
            <p:ph type="body" idx="1"/>
          </p:nvPr>
        </p:nvSpPr>
        <p:spPr>
          <a:ln/>
        </p:spPr>
        <p:txBody>
          <a:bodyPr/>
          <a:lstStyle/>
          <a:p>
            <a:r>
              <a:rPr lang="en-US" dirty="0"/>
              <a:t>Topics</a:t>
            </a:r>
          </a:p>
          <a:p>
            <a:pPr marL="552450" lvl="1"/>
            <a:r>
              <a:rPr lang="en-US" dirty="0"/>
              <a:t>High level and low-level I/O, network programming</a:t>
            </a:r>
          </a:p>
          <a:p>
            <a:pPr marL="552450" lvl="1"/>
            <a:r>
              <a:rPr lang="en-US" dirty="0"/>
              <a:t>Internet services, Web servers</a:t>
            </a:r>
          </a:p>
          <a:p>
            <a:pPr marL="552450" lvl="1"/>
            <a:r>
              <a:rPr lang="en-US" dirty="0"/>
              <a:t>concurrency, concurrent server design, threads</a:t>
            </a:r>
          </a:p>
          <a:p>
            <a:pPr marL="552450" lvl="1"/>
            <a:r>
              <a:rPr lang="en-US" dirty="0"/>
              <a:t>I/O multiplexing with select</a:t>
            </a:r>
          </a:p>
          <a:p>
            <a:pPr marL="552450" lvl="1"/>
            <a:r>
              <a:rPr lang="en-US" dirty="0"/>
              <a:t>Includes aspects of networking, OS, and architecture</a:t>
            </a:r>
          </a:p>
          <a:p>
            <a:endParaRPr lang="en-US" dirty="0"/>
          </a:p>
          <a:p>
            <a:r>
              <a:rPr lang="en-US" dirty="0"/>
              <a:t>Assignments</a:t>
            </a:r>
          </a:p>
          <a:p>
            <a:pPr marL="552450" lvl="1"/>
            <a:r>
              <a:rPr lang="en-US" dirty="0" smtClean="0"/>
              <a:t>L7 </a:t>
            </a:r>
            <a:r>
              <a:rPr lang="en-US" dirty="0"/>
              <a:t>(</a:t>
            </a:r>
            <a:r>
              <a:rPr lang="en-US" dirty="0" err="1"/>
              <a:t>proxylab</a:t>
            </a:r>
            <a:r>
              <a:rPr lang="en-US" dirty="0"/>
              <a:t>): Writing your own Web </a:t>
            </a:r>
            <a:r>
              <a:rPr lang="en-US" dirty="0" smtClean="0"/>
              <a:t>proxy</a:t>
            </a:r>
          </a:p>
          <a:p>
            <a:pPr marL="838200" lvl="2"/>
            <a:r>
              <a:rPr lang="en-US" dirty="0" smtClean="0"/>
              <a:t>Learn network programming and more about concurrency and synchronization.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ln/>
        </p:spPr>
        <p:txBody>
          <a:bodyPr/>
          <a:lstStyle/>
          <a:p>
            <a:pPr marL="119063" indent="-119063"/>
            <a:r>
              <a:rPr lang="en-US"/>
              <a:t>Lab Rationale </a:t>
            </a:r>
          </a:p>
        </p:txBody>
      </p:sp>
      <p:sp>
        <p:nvSpPr>
          <p:cNvPr id="49156" name="Rectangle 4"/>
          <p:cNvSpPr>
            <a:spLocks noGrp="1" noChangeArrowheads="1"/>
          </p:cNvSpPr>
          <p:nvPr>
            <p:ph type="body" idx="1"/>
          </p:nvPr>
        </p:nvSpPr>
        <p:spPr>
          <a:ln/>
        </p:spPr>
        <p:txBody>
          <a:bodyPr/>
          <a:lstStyle/>
          <a:p>
            <a:r>
              <a:rPr lang="en-US" dirty="0"/>
              <a:t>Each lab has a well-defined goal such as solving a puzzle or winning a contest</a:t>
            </a:r>
          </a:p>
          <a:p>
            <a:endParaRPr lang="en-US" dirty="0"/>
          </a:p>
          <a:p>
            <a:r>
              <a:rPr lang="en-US" dirty="0"/>
              <a:t>Doing the lab should result in new skills and concepts</a:t>
            </a:r>
          </a:p>
          <a:p>
            <a:endParaRPr lang="en-US" dirty="0"/>
          </a:p>
          <a:p>
            <a:r>
              <a:rPr lang="en-US" dirty="0"/>
              <a:t>We try to use competition in a fun and healthy way</a:t>
            </a:r>
          </a:p>
          <a:p>
            <a:pPr marL="552450" lvl="1"/>
            <a:r>
              <a:rPr lang="en-US" dirty="0"/>
              <a:t>Set a reasonable threshold for full credit</a:t>
            </a:r>
          </a:p>
          <a:p>
            <a:pPr marL="552450" lvl="1"/>
            <a:r>
              <a:rPr lang="en-US" dirty="0"/>
              <a:t>Post intermediate results (anonymized) on </a:t>
            </a:r>
            <a:r>
              <a:rPr lang="en-US" dirty="0" smtClean="0"/>
              <a:t>Autolab scoreboard for </a:t>
            </a:r>
            <a:r>
              <a:rPr lang="en-US" dirty="0"/>
              <a:t>glory!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smtClean="0"/>
              <a:t> </a:t>
            </a:r>
            <a:r>
              <a:rPr lang="en-US" dirty="0" smtClean="0">
                <a:cs typeface="Courier New"/>
              </a:rPr>
              <a:t>Autolab</a:t>
            </a:r>
            <a:r>
              <a:rPr lang="en-US" dirty="0" smtClean="0"/>
              <a:t>	</a:t>
            </a:r>
            <a:r>
              <a:rPr lang="en-US" sz="3200" dirty="0" smtClean="0"/>
              <a:t>(https://autolab.andrew.cmu.edu)</a:t>
            </a:r>
            <a:endParaRPr lang="en-US" dirty="0"/>
          </a:p>
        </p:txBody>
      </p:sp>
      <p:sp>
        <p:nvSpPr>
          <p:cNvPr id="50180" name="Rectangle 4"/>
          <p:cNvSpPr>
            <a:spLocks noGrp="1" noChangeArrowheads="1"/>
          </p:cNvSpPr>
          <p:nvPr>
            <p:ph type="body" idx="1"/>
          </p:nvPr>
        </p:nvSpPr>
        <p:spPr>
          <a:xfrm>
            <a:off x="381000" y="1270000"/>
            <a:ext cx="8382000" cy="5435600"/>
          </a:xfrm>
          <a:ln/>
        </p:spPr>
        <p:txBody>
          <a:bodyPr/>
          <a:lstStyle/>
          <a:p>
            <a:r>
              <a:rPr lang="en-US" dirty="0"/>
              <a:t>Labs are provided by </a:t>
            </a:r>
            <a:r>
              <a:rPr lang="en-US" dirty="0" smtClean="0"/>
              <a:t>the CMU </a:t>
            </a:r>
            <a:r>
              <a:rPr lang="en-US" dirty="0" err="1"/>
              <a:t>Autolab</a:t>
            </a:r>
            <a:r>
              <a:rPr lang="en-US" dirty="0"/>
              <a:t> </a:t>
            </a:r>
            <a:r>
              <a:rPr lang="en-US" dirty="0" smtClean="0"/>
              <a:t>system</a:t>
            </a:r>
          </a:p>
          <a:p>
            <a:pPr lvl="1"/>
            <a:r>
              <a:rPr lang="en-US" dirty="0" smtClean="0"/>
              <a:t>Project page: </a:t>
            </a:r>
            <a:r>
              <a:rPr lang="en-US" dirty="0" smtClean="0">
                <a:hlinkClick r:id="rId2"/>
              </a:rPr>
              <a:t>http://autolab.andrew.cmu.edu</a:t>
            </a:r>
            <a:r>
              <a:rPr lang="en-US" dirty="0" smtClean="0"/>
              <a:t> </a:t>
            </a:r>
          </a:p>
          <a:p>
            <a:pPr lvl="1"/>
            <a:r>
              <a:rPr lang="en-US" dirty="0" smtClean="0"/>
              <a:t>Developed by CMU faculty and students</a:t>
            </a:r>
          </a:p>
          <a:p>
            <a:pPr marL="552450" lvl="1"/>
            <a:r>
              <a:rPr lang="en-US" dirty="0" smtClean="0"/>
              <a:t>Key ideas: Autograding and Scoreboards</a:t>
            </a:r>
          </a:p>
          <a:p>
            <a:pPr marL="838200" lvl="2"/>
            <a:r>
              <a:rPr lang="en-US" b="1" dirty="0" smtClean="0">
                <a:solidFill>
                  <a:srgbClr val="FF0000"/>
                </a:solidFill>
              </a:rPr>
              <a:t>Autograding:</a:t>
            </a:r>
            <a:r>
              <a:rPr lang="en-US" dirty="0" smtClean="0"/>
              <a:t> Providing you with instant feedback.</a:t>
            </a:r>
          </a:p>
          <a:p>
            <a:pPr marL="838200" lvl="2"/>
            <a:r>
              <a:rPr lang="en-US" b="1" dirty="0" smtClean="0">
                <a:solidFill>
                  <a:srgbClr val="FF0000"/>
                </a:solidFill>
              </a:rPr>
              <a:t>Scoreboards:</a:t>
            </a:r>
            <a:r>
              <a:rPr lang="en-US" dirty="0" smtClean="0"/>
              <a:t> Real-time, rank-ordered, and  anonymous summary.</a:t>
            </a:r>
          </a:p>
          <a:p>
            <a:pPr marL="552450" lvl="1"/>
            <a:r>
              <a:rPr lang="en-US" dirty="0" smtClean="0"/>
              <a:t>Used by over 3,000  students each semester</a:t>
            </a:r>
          </a:p>
          <a:p>
            <a:r>
              <a:rPr lang="en-US" dirty="0" smtClean="0"/>
              <a:t>With </a:t>
            </a:r>
            <a:r>
              <a:rPr lang="en-US" dirty="0" err="1"/>
              <a:t>Autolab</a:t>
            </a:r>
            <a:r>
              <a:rPr lang="en-US" dirty="0"/>
              <a:t> you can use your Web browser to:</a:t>
            </a:r>
            <a:endParaRPr lang="en-US" dirty="0" smtClean="0"/>
          </a:p>
          <a:p>
            <a:pPr marL="552450" lvl="1"/>
            <a:r>
              <a:rPr lang="en-US" dirty="0" smtClean="0"/>
              <a:t>Download </a:t>
            </a:r>
            <a:r>
              <a:rPr lang="en-US" dirty="0"/>
              <a:t>the lab materials</a:t>
            </a:r>
            <a:endParaRPr lang="en-US" dirty="0" smtClean="0"/>
          </a:p>
          <a:p>
            <a:pPr marL="552450" lvl="1"/>
            <a:r>
              <a:rPr lang="en-US" dirty="0" smtClean="0"/>
              <a:t>Handin </a:t>
            </a:r>
            <a:r>
              <a:rPr lang="en-US" dirty="0"/>
              <a:t>your code for autograding by the </a:t>
            </a:r>
            <a:r>
              <a:rPr lang="en-US" dirty="0" err="1"/>
              <a:t>Autolab</a:t>
            </a:r>
            <a:r>
              <a:rPr lang="en-US" dirty="0"/>
              <a:t> </a:t>
            </a:r>
            <a:r>
              <a:rPr lang="en-US" dirty="0" smtClean="0"/>
              <a:t>server</a:t>
            </a:r>
          </a:p>
          <a:p>
            <a:pPr marL="552450" lvl="1"/>
            <a:r>
              <a:rPr lang="en-US" dirty="0" smtClean="0"/>
              <a:t>View the class scoreboard</a:t>
            </a:r>
          </a:p>
          <a:p>
            <a:pPr marL="552450" lvl="1"/>
            <a:r>
              <a:rPr lang="en-US" dirty="0"/>
              <a:t>View the complete history of your code handins,</a:t>
            </a:r>
            <a:r>
              <a:rPr lang="en-US" dirty="0" smtClean="0"/>
              <a:t> </a:t>
            </a:r>
            <a:r>
              <a:rPr lang="en-US" dirty="0" err="1" smtClean="0"/>
              <a:t>autograded</a:t>
            </a:r>
            <a:r>
              <a:rPr lang="en-US" dirty="0" smtClean="0"/>
              <a:t> results, instructor’s evaluations, and </a:t>
            </a:r>
            <a:r>
              <a:rPr lang="en-US" dirty="0" err="1" smtClean="0"/>
              <a:t>gradebook</a:t>
            </a:r>
            <a:r>
              <a:rPr lang="en-US" dirty="0" smtClean="0"/>
              <a:t>.</a:t>
            </a:r>
          </a:p>
          <a:p>
            <a:pPr marL="552450" lvl="1"/>
            <a:r>
              <a:rPr lang="en-US" dirty="0" smtClean="0"/>
              <a:t>View the TA annotations of your code for Style points.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b="1" dirty="0" smtClean="0">
                <a:solidFill>
                  <a:schemeClr val="tx1">
                    <a:lumMod val="65000"/>
                    <a:lumOff val="35000"/>
                  </a:schemeClr>
                </a:solidFill>
              </a:rPr>
              <a:t>It’s Important to Understand How Things Work</a:t>
            </a:r>
            <a:endParaRPr lang="en-US" b="1" dirty="0"/>
          </a:p>
        </p:txBody>
      </p:sp>
      <p:sp>
        <p:nvSpPr>
          <p:cNvPr id="6148" name="Rectangle 4"/>
          <p:cNvSpPr>
            <a:spLocks noGrp="1" noChangeArrowheads="1"/>
          </p:cNvSpPr>
          <p:nvPr>
            <p:ph type="body" idx="1"/>
          </p:nvPr>
        </p:nvSpPr>
        <p:spPr/>
        <p:txBody>
          <a:bodyPr/>
          <a:lstStyle/>
          <a:p>
            <a:r>
              <a:rPr lang="en-US" b="1" dirty="0" smtClean="0"/>
              <a:t>Why do I need to know this stuff?</a:t>
            </a:r>
          </a:p>
          <a:p>
            <a:pPr lvl="1"/>
            <a:r>
              <a:rPr lang="en-US" dirty="0"/>
              <a:t>Abstraction </a:t>
            </a:r>
            <a:r>
              <a:rPr lang="en-US" dirty="0" smtClean="0"/>
              <a:t>is good, but don’t forget reality</a:t>
            </a:r>
            <a:endParaRPr lang="en-US" dirty="0"/>
          </a:p>
          <a:p>
            <a:r>
              <a:rPr lang="en-US" b="1" dirty="0" smtClean="0"/>
              <a:t>Most CS and CE courses emphasize abstraction</a:t>
            </a:r>
          </a:p>
          <a:p>
            <a:pPr lvl="1"/>
            <a:r>
              <a:rPr lang="en-US" dirty="0" smtClean="0"/>
              <a:t>Abstract data types</a:t>
            </a:r>
          </a:p>
          <a:p>
            <a:pPr lvl="1"/>
            <a:r>
              <a:rPr lang="en-US" dirty="0" smtClean="0"/>
              <a:t>Asymptotic analysis</a:t>
            </a:r>
          </a:p>
          <a:p>
            <a:r>
              <a:rPr lang="en-US" b="1" dirty="0" smtClean="0"/>
              <a:t>These abstractions have limits</a:t>
            </a:r>
          </a:p>
          <a:p>
            <a:pPr lvl="1"/>
            <a:r>
              <a:rPr lang="en-US" dirty="0" smtClean="0"/>
              <a:t>Especially in the presence of bugs</a:t>
            </a:r>
          </a:p>
          <a:p>
            <a:pPr lvl="1"/>
            <a:r>
              <a:rPr lang="en-US" dirty="0" smtClean="0"/>
              <a:t>Need to understand details of underlying implementations</a:t>
            </a:r>
          </a:p>
          <a:p>
            <a:pPr lvl="1"/>
            <a:r>
              <a:rPr lang="en-US" dirty="0" smtClean="0"/>
              <a:t>Sometimes the abstract interfaces don’t provide the level of control or performance you need</a:t>
            </a:r>
          </a:p>
        </p:txBody>
      </p:sp>
    </p:spTree>
    <p:extLst>
      <p:ext uri="{BB962C8B-B14F-4D97-AF65-F5344CB8AC3E}">
        <p14:creationId xmlns:p14="http://schemas.microsoft.com/office/powerpoint/2010/main" val="942590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smtClean="0"/>
              <a:t> </a:t>
            </a:r>
            <a:r>
              <a:rPr lang="en-US" dirty="0" err="1" smtClean="0">
                <a:cs typeface="Courier New"/>
              </a:rPr>
              <a:t>Autolab</a:t>
            </a:r>
            <a:r>
              <a:rPr lang="en-US" dirty="0" smtClean="0">
                <a:cs typeface="Courier New"/>
              </a:rPr>
              <a:t> accounts</a:t>
            </a:r>
            <a:endParaRPr lang="en-US" dirty="0"/>
          </a:p>
        </p:txBody>
      </p:sp>
      <p:sp>
        <p:nvSpPr>
          <p:cNvPr id="50180" name="Rectangle 4"/>
          <p:cNvSpPr>
            <a:spLocks noGrp="1" noChangeArrowheads="1"/>
          </p:cNvSpPr>
          <p:nvPr>
            <p:ph type="body" idx="1"/>
          </p:nvPr>
        </p:nvSpPr>
        <p:spPr>
          <a:ln/>
        </p:spPr>
        <p:txBody>
          <a:bodyPr/>
          <a:lstStyle/>
          <a:p>
            <a:pPr marL="292100"/>
            <a:r>
              <a:rPr lang="en-US" dirty="0" smtClean="0"/>
              <a:t>Students enrolled 1:00pm on Mon, Aug 29 have Autolab accounts</a:t>
            </a:r>
          </a:p>
          <a:p>
            <a:pPr marL="292100">
              <a:spcBef>
                <a:spcPts val="1800"/>
              </a:spcBef>
            </a:pPr>
            <a:r>
              <a:rPr lang="en-US" dirty="0" smtClean="0"/>
              <a:t>You must be enrolled to get an account</a:t>
            </a:r>
          </a:p>
          <a:p>
            <a:pPr marL="552450" lvl="1"/>
            <a:r>
              <a:rPr lang="en-US" dirty="0" err="1"/>
              <a:t>Autolab</a:t>
            </a:r>
            <a:r>
              <a:rPr lang="en-US" dirty="0"/>
              <a:t> is not tied in to the Hub’s </a:t>
            </a:r>
            <a:r>
              <a:rPr lang="en-US" dirty="0" smtClean="0"/>
              <a:t>rosters</a:t>
            </a:r>
          </a:p>
          <a:p>
            <a:pPr marL="552450" lvl="1"/>
            <a:r>
              <a:rPr lang="en-US" dirty="0"/>
              <a:t>If you add in, contact </a:t>
            </a:r>
            <a:r>
              <a:rPr lang="en-US" dirty="0">
                <a:hlinkClick r:id="rId2"/>
              </a:rPr>
              <a:t>15-213-staff@cs.cmu.edu</a:t>
            </a:r>
            <a:r>
              <a:rPr lang="en-US" dirty="0"/>
              <a:t> for an </a:t>
            </a:r>
            <a:r>
              <a:rPr lang="en-US" dirty="0" smtClean="0"/>
              <a:t>account</a:t>
            </a:r>
          </a:p>
          <a:p>
            <a:pPr marL="552450" lvl="1"/>
            <a:r>
              <a:rPr lang="en-US" dirty="0" smtClean="0"/>
              <a:t>We </a:t>
            </a:r>
            <a:r>
              <a:rPr lang="en-US" dirty="0"/>
              <a:t>will update the autolab accounts once a day, so check back in 24 hours.</a:t>
            </a:r>
          </a:p>
          <a:p>
            <a:pPr marL="292100">
              <a:spcBef>
                <a:spcPts val="1800"/>
              </a:spcBef>
            </a:pPr>
            <a:r>
              <a:rPr lang="en-US" dirty="0" smtClean="0"/>
              <a:t>For those who are waiting to add in, the first lab (</a:t>
            </a:r>
            <a:r>
              <a:rPr lang="en-US" dirty="0" err="1" smtClean="0"/>
              <a:t>datalab</a:t>
            </a:r>
            <a:r>
              <a:rPr lang="en-US" dirty="0" smtClean="0"/>
              <a:t>) will be available on the Schedule page of the course </a:t>
            </a:r>
            <a:r>
              <a:rPr lang="en-US" dirty="0"/>
              <a:t>W</a:t>
            </a:r>
            <a:r>
              <a:rPr lang="en-US" dirty="0" smtClean="0"/>
              <a:t>eb site. </a:t>
            </a:r>
            <a:endParaRPr lang="en-US" dirty="0"/>
          </a:p>
        </p:txBody>
      </p:sp>
    </p:spTree>
    <p:extLst>
      <p:ext uri="{BB962C8B-B14F-4D97-AF65-F5344CB8AC3E}">
        <p14:creationId xmlns:p14="http://schemas.microsoft.com/office/powerpoint/2010/main" val="31232751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smtClean="0"/>
              <a:t> </a:t>
            </a:r>
            <a:r>
              <a:rPr lang="en-US" dirty="0" smtClean="0">
                <a:cs typeface="Courier New"/>
              </a:rPr>
              <a:t>Waitlist questions</a:t>
            </a:r>
            <a:endParaRPr lang="en-US" dirty="0"/>
          </a:p>
        </p:txBody>
      </p:sp>
      <p:sp>
        <p:nvSpPr>
          <p:cNvPr id="50180" name="Rectangle 4"/>
          <p:cNvSpPr>
            <a:spLocks noGrp="1" noChangeArrowheads="1"/>
          </p:cNvSpPr>
          <p:nvPr>
            <p:ph type="body" idx="1"/>
          </p:nvPr>
        </p:nvSpPr>
        <p:spPr>
          <a:ln/>
        </p:spPr>
        <p:txBody>
          <a:bodyPr/>
          <a:lstStyle/>
          <a:p>
            <a:pPr marL="292100"/>
            <a:r>
              <a:rPr lang="en-US" dirty="0"/>
              <a:t>15-213: Catherine </a:t>
            </a:r>
            <a:r>
              <a:rPr lang="en-US" dirty="0" err="1"/>
              <a:t>Fichtner</a:t>
            </a:r>
            <a:r>
              <a:rPr lang="en-US" dirty="0"/>
              <a:t> (</a:t>
            </a:r>
            <a:r>
              <a:rPr lang="en-US" dirty="0">
                <a:hlinkClick r:id="rId2"/>
              </a:rPr>
              <a:t>cathyf@cs.cmu.edu</a:t>
            </a:r>
            <a:r>
              <a:rPr lang="en-US" dirty="0"/>
              <a:t>)</a:t>
            </a:r>
          </a:p>
          <a:p>
            <a:pPr marL="292100"/>
            <a:r>
              <a:rPr lang="en-US" dirty="0"/>
              <a:t>18-213: Zara Collier (</a:t>
            </a:r>
            <a:r>
              <a:rPr lang="en-US" dirty="0" err="1"/>
              <a:t>zcollier@andrew.cmu.edu</a:t>
            </a:r>
            <a:r>
              <a:rPr lang="en-US" dirty="0"/>
              <a:t>)</a:t>
            </a:r>
          </a:p>
          <a:p>
            <a:pPr marL="292100"/>
            <a:r>
              <a:rPr lang="en-US" dirty="0"/>
              <a:t>15-513: Catherine </a:t>
            </a:r>
            <a:r>
              <a:rPr lang="en-US" dirty="0" err="1"/>
              <a:t>Fichtner</a:t>
            </a:r>
            <a:r>
              <a:rPr lang="en-US" dirty="0"/>
              <a:t> (</a:t>
            </a:r>
            <a:r>
              <a:rPr lang="en-US" dirty="0" err="1"/>
              <a:t>cathyf@cs.cmu.edu</a:t>
            </a:r>
            <a:r>
              <a:rPr lang="en-US" dirty="0"/>
              <a:t>)</a:t>
            </a:r>
          </a:p>
          <a:p>
            <a:pPr marL="292100"/>
            <a:endParaRPr lang="en-US" dirty="0"/>
          </a:p>
          <a:p>
            <a:pPr marL="292100"/>
            <a:r>
              <a:rPr lang="en-US" dirty="0" smtClean="0"/>
              <a:t>Please don’t contact the instructors with waitlist questions.</a:t>
            </a:r>
          </a:p>
          <a:p>
            <a:pPr marL="38100" indent="0">
              <a:buNone/>
            </a:pPr>
            <a:endParaRPr lang="en-US" dirty="0"/>
          </a:p>
        </p:txBody>
      </p:sp>
    </p:spTree>
    <p:extLst>
      <p:ext uri="{BB962C8B-B14F-4D97-AF65-F5344CB8AC3E}">
        <p14:creationId xmlns:p14="http://schemas.microsoft.com/office/powerpoint/2010/main" val="14099935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xfrm>
            <a:off x="2971800" y="2720975"/>
            <a:ext cx="2870200" cy="784225"/>
          </a:xfrm>
          <a:ln/>
        </p:spPr>
        <p:txBody>
          <a:bodyPr/>
          <a:lstStyle/>
          <a:p>
            <a:pPr marL="80963" indent="-809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smtClean="0">
                <a:solidFill>
                  <a:srgbClr val="606060"/>
                </a:solidFill>
                <a:latin typeface="Calibri Italic" charset="0"/>
                <a:ea typeface="Calibri Italic" charset="0"/>
                <a:cs typeface="Calibri Italic" charset="0"/>
                <a:sym typeface="Calibri Italic" charset="0"/>
              </a:rPr>
              <a:t>Welcome and Enjoy! </a:t>
            </a:r>
            <a:endParaRPr lang="en-US" sz="4800" dirty="0">
              <a:solidFill>
                <a:srgbClr val="606060"/>
              </a:solidFill>
              <a:latin typeface="Calibri Italic" charset="0"/>
              <a:ea typeface="ヒラギノ角ゴ ProN W3" charset="-128"/>
              <a:cs typeface="ヒラギノ角ゴ ProN W3" charset="-128"/>
              <a:sym typeface="Calibri Italic"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81000" y="254000"/>
            <a:ext cx="8382000" cy="1143000"/>
          </a:xfrm>
          <a:ln/>
        </p:spPr>
        <p:txBody>
          <a:bodyPr/>
          <a:lstStyle/>
          <a:p>
            <a:r>
              <a:rPr lang="en-US" b="1" dirty="0">
                <a:solidFill>
                  <a:schemeClr val="tx1">
                    <a:lumMod val="65000"/>
                    <a:lumOff val="35000"/>
                  </a:schemeClr>
                </a:solidFill>
              </a:rPr>
              <a:t>Great Reality #1: </a:t>
            </a:r>
            <a:r>
              <a:rPr lang="en-US" b="1" dirty="0"/>
              <a:t/>
            </a:r>
            <a:br>
              <a:rPr lang="en-US" b="1" dirty="0"/>
            </a:br>
            <a:r>
              <a:rPr lang="en-US" b="1" dirty="0" err="1"/>
              <a:t>Ints</a:t>
            </a:r>
            <a:r>
              <a:rPr lang="en-US" b="1" dirty="0"/>
              <a:t> are not Integers, Floats are not </a:t>
            </a:r>
            <a:r>
              <a:rPr lang="en-US" b="1" dirty="0" err="1"/>
              <a:t>Reals</a:t>
            </a:r>
            <a:endParaRPr lang="en-US" b="1" dirty="0"/>
          </a:p>
        </p:txBody>
      </p:sp>
      <p:sp>
        <p:nvSpPr>
          <p:cNvPr id="7172" name="Rectangle 4"/>
          <p:cNvSpPr>
            <a:spLocks noGrp="1" noChangeArrowheads="1"/>
          </p:cNvSpPr>
          <p:nvPr>
            <p:ph type="body" idx="1"/>
          </p:nvPr>
        </p:nvSpPr>
        <p:spPr>
          <a:ln/>
        </p:spPr>
        <p:txBody>
          <a:bodyPr/>
          <a:lstStyle/>
          <a:p>
            <a:r>
              <a:rPr lang="en-US" b="1" dirty="0"/>
              <a:t>Example 1: Is x</a:t>
            </a:r>
            <a:r>
              <a:rPr lang="en-US" b="1" baseline="32000" dirty="0"/>
              <a:t>2</a:t>
            </a:r>
            <a:r>
              <a:rPr lang="en-US" b="1" dirty="0"/>
              <a:t> ≥ 0?</a:t>
            </a:r>
          </a:p>
          <a:p>
            <a:pPr marL="552450" lvl="1">
              <a:spcBef>
                <a:spcPts val="1600"/>
              </a:spcBef>
            </a:pPr>
            <a:r>
              <a:rPr lang="en-US" dirty="0"/>
              <a:t>Float’s: Yes!</a:t>
            </a:r>
          </a:p>
          <a:p>
            <a:pPr marL="552450" lvl="1">
              <a:spcBef>
                <a:spcPts val="9600"/>
              </a:spcBef>
            </a:pPr>
            <a:r>
              <a:rPr lang="en-US" dirty="0" err="1"/>
              <a:t>Int’s</a:t>
            </a:r>
            <a:r>
              <a:rPr lang="en-US" dirty="0"/>
              <a:t>:</a:t>
            </a:r>
          </a:p>
          <a:p>
            <a:pPr marL="838200" lvl="2"/>
            <a:r>
              <a:rPr lang="en-US" dirty="0">
                <a:ea typeface="Zapf Dingbats" charset="2"/>
                <a:cs typeface="Zapf Dingbats" charset="2"/>
              </a:rPr>
              <a:t> 40000 * 40000 </a:t>
            </a:r>
            <a:r>
              <a:rPr lang="en-US" dirty="0"/>
              <a:t>--&gt; </a:t>
            </a:r>
            <a:r>
              <a:rPr lang="en-US" dirty="0" smtClean="0">
                <a:ea typeface="Zapf Dingbats" charset="2"/>
                <a:cs typeface="Zapf Dingbats" charset="2"/>
              </a:rPr>
              <a:t>1600000000</a:t>
            </a:r>
            <a:endParaRPr lang="en-US" dirty="0"/>
          </a:p>
          <a:p>
            <a:pPr marL="838200" lvl="2"/>
            <a:r>
              <a:rPr lang="en-US" dirty="0">
                <a:ea typeface="Zapf Dingbats" charset="2"/>
                <a:cs typeface="Zapf Dingbats" charset="2"/>
              </a:rPr>
              <a:t> 50000 * </a:t>
            </a:r>
            <a:r>
              <a:rPr lang="en-US">
                <a:ea typeface="Zapf Dingbats" charset="2"/>
                <a:cs typeface="Zapf Dingbats" charset="2"/>
              </a:rPr>
              <a:t>50000 </a:t>
            </a:r>
            <a:r>
              <a:rPr lang="en-US" smtClean="0"/>
              <a:t>--&gt; </a:t>
            </a:r>
            <a:r>
              <a:rPr lang="en-US" smtClean="0">
                <a:ea typeface="Zapf Dingbats" charset="2"/>
                <a:cs typeface="Zapf Dingbats" charset="2"/>
              </a:rPr>
              <a:t>?</a:t>
            </a:r>
            <a:endParaRPr lang="en-US" dirty="0"/>
          </a:p>
          <a:p>
            <a:r>
              <a:rPr lang="en-US" b="1" dirty="0"/>
              <a:t>Example 2: Is (</a:t>
            </a:r>
            <a:r>
              <a:rPr lang="en-US" b="1" dirty="0" err="1"/>
              <a:t>x</a:t>
            </a:r>
            <a:r>
              <a:rPr lang="en-US" b="1" dirty="0"/>
              <a:t> + </a:t>
            </a:r>
            <a:r>
              <a:rPr lang="en-US" b="1" dirty="0" err="1"/>
              <a:t>y</a:t>
            </a:r>
            <a:r>
              <a:rPr lang="en-US" b="1" dirty="0"/>
              <a:t>) + </a:t>
            </a:r>
            <a:r>
              <a:rPr lang="en-US" b="1" dirty="0" err="1"/>
              <a:t>z</a:t>
            </a:r>
            <a:r>
              <a:rPr lang="en-US" b="1" dirty="0"/>
              <a:t>  =  </a:t>
            </a:r>
            <a:r>
              <a:rPr lang="en-US" b="1" dirty="0" err="1"/>
              <a:t>x</a:t>
            </a:r>
            <a:r>
              <a:rPr lang="en-US" b="1" dirty="0"/>
              <a:t> + (</a:t>
            </a:r>
            <a:r>
              <a:rPr lang="en-US" b="1" dirty="0" err="1"/>
              <a:t>y</a:t>
            </a:r>
            <a:r>
              <a:rPr lang="en-US" b="1" dirty="0"/>
              <a:t> + </a:t>
            </a:r>
            <a:r>
              <a:rPr lang="en-US" b="1" dirty="0" err="1"/>
              <a:t>z</a:t>
            </a:r>
            <a:r>
              <a:rPr lang="en-US" b="1" dirty="0"/>
              <a:t>)?</a:t>
            </a:r>
          </a:p>
          <a:p>
            <a:pPr marL="552450" lvl="1"/>
            <a:r>
              <a:rPr lang="en-US" dirty="0"/>
              <a:t>Unsigned &amp; Signed </a:t>
            </a:r>
            <a:r>
              <a:rPr lang="en-US" dirty="0" err="1"/>
              <a:t>Int’s</a:t>
            </a:r>
            <a:r>
              <a:rPr lang="en-US" dirty="0"/>
              <a:t>: Yes!</a:t>
            </a:r>
          </a:p>
          <a:p>
            <a:pPr marL="552450" lvl="1"/>
            <a:r>
              <a:rPr lang="en-US" dirty="0"/>
              <a:t>Float’s:	</a:t>
            </a:r>
          </a:p>
          <a:p>
            <a:pPr marL="838200" lvl="2"/>
            <a:r>
              <a:rPr lang="en-US" dirty="0"/>
              <a:t> (1e20 + -1e20) + 3.14 --&gt; 3.14</a:t>
            </a:r>
          </a:p>
          <a:p>
            <a:pPr marL="838200" lvl="2"/>
            <a:r>
              <a:rPr lang="en-US" dirty="0"/>
              <a:t> 1e20 + (-1e20 + 3.14) --&gt; ??</a:t>
            </a:r>
          </a:p>
        </p:txBody>
      </p:sp>
      <p:pic>
        <p:nvPicPr>
          <p:cNvPr id="7173" name="Picture 5"/>
          <p:cNvPicPr>
            <a:picLocks noChangeAspect="1" noChangeArrowheads="1"/>
          </p:cNvPicPr>
          <p:nvPr/>
        </p:nvPicPr>
        <p:blipFill>
          <a:blip r:embed="rId2"/>
          <a:srcRect/>
          <a:stretch>
            <a:fillRect/>
          </a:stretch>
        </p:blipFill>
        <p:spPr bwMode="auto">
          <a:xfrm>
            <a:off x="3098800" y="1900238"/>
            <a:ext cx="5524500" cy="1820862"/>
          </a:xfrm>
          <a:prstGeom prst="rect">
            <a:avLst/>
          </a:prstGeom>
          <a:noFill/>
          <a:ln w="12700" cap="flat">
            <a:noFill/>
            <a:miter lim="800000"/>
            <a:headEnd/>
            <a:tailEnd/>
          </a:ln>
        </p:spPr>
      </p:pic>
      <p:sp>
        <p:nvSpPr>
          <p:cNvPr id="7174" name="Rectangle 6"/>
          <p:cNvSpPr>
            <a:spLocks/>
          </p:cNvSpPr>
          <p:nvPr/>
        </p:nvSpPr>
        <p:spPr bwMode="auto">
          <a:xfrm>
            <a:off x="7342188" y="6578600"/>
            <a:ext cx="1727200" cy="254000"/>
          </a:xfrm>
          <a:prstGeom prst="rect">
            <a:avLst/>
          </a:prstGeom>
          <a:noFill/>
          <a:ln w="12700" cap="flat">
            <a:noFill/>
            <a:miter lim="800000"/>
            <a:headEnd type="none" w="med" len="med"/>
            <a:tailEnd type="none" w="med" len="med"/>
          </a:ln>
        </p:spPr>
        <p:txBody>
          <a:bodyPr lIns="0" tIns="0" rIns="0" bIns="0">
            <a:prstTxWarp prst="textNoShape">
              <a:avLst/>
            </a:prstTxWarp>
          </a:bodyPr>
          <a:lstStyle/>
          <a:p>
            <a:r>
              <a:rPr lang="en-US" sz="1200" dirty="0" smtClean="0">
                <a:solidFill>
                  <a:schemeClr val="tx1"/>
                </a:solidFill>
                <a:latin typeface="Calibri" charset="0"/>
                <a:ea typeface="Calibri" charset="0"/>
                <a:cs typeface="Calibri" charset="0"/>
                <a:sym typeface="Calibri" charset="0"/>
              </a:rPr>
              <a:t>Source: xkcd.com</a:t>
            </a:r>
            <a:r>
              <a:rPr lang="en-US" sz="1200" dirty="0">
                <a:solidFill>
                  <a:schemeClr val="tx1"/>
                </a:solidFill>
                <a:latin typeface="Calibri" charset="0"/>
                <a:ea typeface="Calibri" charset="0"/>
                <a:cs typeface="Calibri" charset="0"/>
                <a:sym typeface="Calibri" charset="0"/>
              </a:rPr>
              <a:t>/571</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73"/>
                                        </p:tgtEl>
                                        <p:attrNameLst>
                                          <p:attrName>style.visibility</p:attrName>
                                        </p:attrNameLst>
                                      </p:cBhvr>
                                      <p:to>
                                        <p:strVal val="visible"/>
                                      </p:to>
                                    </p:set>
                                    <p:animEffect transition="in" filter="dissolve">
                                      <p:cBhvr>
                                        <p:cTn id="4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US" b="1" dirty="0" smtClean="0"/>
              <a:t>Computer Arithmetic</a:t>
            </a:r>
            <a:endParaRPr lang="en-US" b="1" dirty="0"/>
          </a:p>
        </p:txBody>
      </p:sp>
      <p:sp>
        <p:nvSpPr>
          <p:cNvPr id="11268" name="Rectangle 4"/>
          <p:cNvSpPr>
            <a:spLocks noGrp="1" noChangeArrowheads="1"/>
          </p:cNvSpPr>
          <p:nvPr>
            <p:ph type="body" idx="1"/>
          </p:nvPr>
        </p:nvSpPr>
        <p:spPr/>
        <p:txBody>
          <a:bodyPr/>
          <a:lstStyle/>
          <a:p>
            <a:r>
              <a:rPr lang="en-US" b="1" dirty="0" smtClean="0"/>
              <a:t>Does not generate random values</a:t>
            </a:r>
          </a:p>
          <a:p>
            <a:pPr lvl="1"/>
            <a:r>
              <a:rPr lang="en-US" dirty="0" smtClean="0"/>
              <a:t>Arithmetic operations have important mathematical properties</a:t>
            </a:r>
          </a:p>
          <a:p>
            <a:r>
              <a:rPr lang="en-US" b="1" dirty="0" smtClean="0"/>
              <a:t>Cannot assume all “usual” mathematical properties</a:t>
            </a:r>
          </a:p>
          <a:p>
            <a:pPr lvl="1"/>
            <a:r>
              <a:rPr lang="en-US" dirty="0" smtClean="0"/>
              <a:t>Due to finiteness of representations</a:t>
            </a:r>
          </a:p>
          <a:p>
            <a:pPr lvl="1"/>
            <a:r>
              <a:rPr lang="en-US" dirty="0" smtClean="0"/>
              <a:t>Integer operations satisfy “ring” properties</a:t>
            </a:r>
          </a:p>
          <a:p>
            <a:pPr lvl="2"/>
            <a:r>
              <a:rPr lang="en-US" dirty="0" err="1" smtClean="0"/>
              <a:t>Commutativity</a:t>
            </a:r>
            <a:r>
              <a:rPr lang="en-US" dirty="0" smtClean="0"/>
              <a:t>, </a:t>
            </a:r>
            <a:r>
              <a:rPr lang="en-US" dirty="0" err="1" smtClean="0"/>
              <a:t>associativity</a:t>
            </a:r>
            <a:r>
              <a:rPr lang="en-US" dirty="0" smtClean="0"/>
              <a:t>, </a:t>
            </a:r>
            <a:r>
              <a:rPr lang="en-US" dirty="0" err="1" smtClean="0"/>
              <a:t>distributivity</a:t>
            </a:r>
            <a:endParaRPr lang="en-US" dirty="0" smtClean="0"/>
          </a:p>
          <a:p>
            <a:pPr lvl="1"/>
            <a:r>
              <a:rPr lang="en-US" dirty="0" smtClean="0"/>
              <a:t>Floating point operations satisfy “ordering” properties</a:t>
            </a:r>
          </a:p>
          <a:p>
            <a:pPr lvl="2"/>
            <a:r>
              <a:rPr lang="en-US" dirty="0" err="1" smtClean="0"/>
              <a:t>Monotonicity</a:t>
            </a:r>
            <a:r>
              <a:rPr lang="en-US" dirty="0" smtClean="0"/>
              <a:t>, values of signs</a:t>
            </a:r>
          </a:p>
          <a:p>
            <a:r>
              <a:rPr lang="en-US" b="1" dirty="0" smtClean="0"/>
              <a:t>Observation</a:t>
            </a:r>
          </a:p>
          <a:p>
            <a:pPr lvl="1"/>
            <a:r>
              <a:rPr lang="en-US" dirty="0" smtClean="0"/>
              <a:t>Need to understand which abstractions apply in which contexts</a:t>
            </a:r>
          </a:p>
          <a:p>
            <a:pPr lvl="1"/>
            <a:r>
              <a:rPr lang="en-US" dirty="0" smtClean="0"/>
              <a:t>Important issues for compiler writers and serious application programmers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US" b="1" dirty="0" smtClean="0">
                <a:solidFill>
                  <a:schemeClr val="tx1">
                    <a:lumMod val="65000"/>
                    <a:lumOff val="35000"/>
                  </a:schemeClr>
                </a:solidFill>
              </a:rPr>
              <a:t>Great Reality #2: </a:t>
            </a:r>
            <a:r>
              <a:rPr lang="en-US" b="1" dirty="0" smtClean="0"/>
              <a:t/>
            </a:r>
            <a:br>
              <a:rPr lang="en-US" b="1" dirty="0" smtClean="0"/>
            </a:br>
            <a:r>
              <a:rPr lang="en-US" b="1" dirty="0" smtClean="0"/>
              <a:t>You’ve Got to Know Assembly</a:t>
            </a:r>
            <a:endParaRPr lang="en-US" b="1" dirty="0"/>
          </a:p>
        </p:txBody>
      </p:sp>
      <p:sp>
        <p:nvSpPr>
          <p:cNvPr id="12292" name="Rectangle 4"/>
          <p:cNvSpPr>
            <a:spLocks noGrp="1" noChangeArrowheads="1"/>
          </p:cNvSpPr>
          <p:nvPr>
            <p:ph type="body" idx="1"/>
          </p:nvPr>
        </p:nvSpPr>
        <p:spPr/>
        <p:txBody>
          <a:bodyPr/>
          <a:lstStyle/>
          <a:p>
            <a:r>
              <a:rPr lang="en-US" b="1" dirty="0" smtClean="0"/>
              <a:t>Chances are, you’ll never write programs in assembly</a:t>
            </a:r>
          </a:p>
          <a:p>
            <a:pPr lvl="1"/>
            <a:r>
              <a:rPr lang="en-US" dirty="0" smtClean="0"/>
              <a:t>Compilers are much better &amp; more patient than you are</a:t>
            </a:r>
          </a:p>
          <a:p>
            <a:r>
              <a:rPr lang="en-US" b="1" dirty="0" smtClean="0"/>
              <a:t>But: Understanding assembly is key to machine-level execution model</a:t>
            </a:r>
          </a:p>
          <a:p>
            <a:pPr lvl="1"/>
            <a:r>
              <a:rPr lang="en-US" dirty="0" smtClean="0"/>
              <a:t>Behavior of programs in presence of bugs</a:t>
            </a:r>
          </a:p>
          <a:p>
            <a:pPr lvl="2"/>
            <a:r>
              <a:rPr lang="en-US" dirty="0" smtClean="0"/>
              <a:t>High-level language models break down</a:t>
            </a:r>
          </a:p>
          <a:p>
            <a:pPr lvl="1"/>
            <a:r>
              <a:rPr lang="en-US" dirty="0" smtClean="0"/>
              <a:t>Tuning program performance</a:t>
            </a:r>
          </a:p>
          <a:p>
            <a:pPr lvl="2"/>
            <a:r>
              <a:rPr lang="en-US" dirty="0" smtClean="0"/>
              <a:t>Understand optimizations done / not done by the compiler</a:t>
            </a:r>
          </a:p>
          <a:p>
            <a:pPr lvl="2"/>
            <a:r>
              <a:rPr lang="en-US" dirty="0" smtClean="0"/>
              <a:t>Understanding sources of program inefficiency</a:t>
            </a:r>
          </a:p>
          <a:p>
            <a:pPr lvl="1"/>
            <a:r>
              <a:rPr lang="en-US" dirty="0" smtClean="0"/>
              <a:t>Implementing system software</a:t>
            </a:r>
          </a:p>
          <a:p>
            <a:pPr lvl="2"/>
            <a:r>
              <a:rPr lang="en-US" dirty="0" smtClean="0"/>
              <a:t>Compiler has machine code as target</a:t>
            </a:r>
          </a:p>
          <a:p>
            <a:pPr lvl="2"/>
            <a:r>
              <a:rPr lang="en-US" dirty="0" smtClean="0"/>
              <a:t>Operating systems must manage process state</a:t>
            </a:r>
          </a:p>
          <a:p>
            <a:pPr lvl="1"/>
            <a:r>
              <a:rPr lang="en-US" dirty="0" smtClean="0"/>
              <a:t>Creating / fighting malware</a:t>
            </a:r>
          </a:p>
          <a:p>
            <a:pPr lvl="2"/>
            <a:r>
              <a:rPr lang="en-US" dirty="0" smtClean="0"/>
              <a:t>x86 assembly is the language of choice!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381000" y="685800"/>
            <a:ext cx="8382000" cy="1092200"/>
          </a:xfrm>
          <a:ln/>
        </p:spPr>
        <p:txBody>
          <a:bodyPr/>
          <a:lstStyle/>
          <a:p>
            <a:r>
              <a:rPr lang="en-US" b="1" dirty="0" smtClean="0">
                <a:solidFill>
                  <a:schemeClr val="tx1">
                    <a:lumMod val="65000"/>
                    <a:lumOff val="35000"/>
                  </a:schemeClr>
                </a:solidFill>
              </a:rPr>
              <a:t>Great Reality #3: </a:t>
            </a:r>
            <a:r>
              <a:rPr lang="en-US" b="1" dirty="0" smtClean="0"/>
              <a:t>Memory Matters</a:t>
            </a:r>
            <a:br>
              <a:rPr lang="en-US" b="1" dirty="0" smtClean="0"/>
            </a:br>
            <a:r>
              <a:rPr lang="en-US" sz="2800" b="1" dirty="0"/>
              <a:t>Random Access Memory Is an Unphysical Abstraction</a:t>
            </a:r>
            <a:br>
              <a:rPr lang="en-US" sz="2800" b="1" dirty="0"/>
            </a:br>
            <a:endParaRPr lang="en-US" sz="2900" b="1" dirty="0"/>
          </a:p>
        </p:txBody>
      </p:sp>
      <p:sp>
        <p:nvSpPr>
          <p:cNvPr id="17412" name="Rectangle 4"/>
          <p:cNvSpPr>
            <a:spLocks noGrp="1" noChangeArrowheads="1"/>
          </p:cNvSpPr>
          <p:nvPr>
            <p:ph type="body" idx="1"/>
          </p:nvPr>
        </p:nvSpPr>
        <p:spPr>
          <a:xfrm>
            <a:off x="381000" y="1498600"/>
            <a:ext cx="8382000" cy="5435600"/>
          </a:xfrm>
          <a:ln/>
        </p:spPr>
        <p:txBody>
          <a:bodyPr/>
          <a:lstStyle/>
          <a:p>
            <a:pPr marL="0" indent="0">
              <a:buNone/>
            </a:pPr>
            <a:endParaRPr lang="en-US" b="1" dirty="0" smtClean="0"/>
          </a:p>
          <a:p>
            <a:r>
              <a:rPr lang="en-US" b="1" dirty="0" smtClean="0"/>
              <a:t>Memory is not unbounded</a:t>
            </a:r>
          </a:p>
          <a:p>
            <a:pPr marL="552450" lvl="1"/>
            <a:r>
              <a:rPr lang="en-US" dirty="0" smtClean="0"/>
              <a:t>It must be allocated and managed</a:t>
            </a:r>
          </a:p>
          <a:p>
            <a:pPr marL="552450" lvl="1"/>
            <a:r>
              <a:rPr lang="en-US" dirty="0" smtClean="0"/>
              <a:t>Many applications are memory dominated</a:t>
            </a:r>
          </a:p>
          <a:p>
            <a:r>
              <a:rPr lang="en-US" b="1" dirty="0" smtClean="0"/>
              <a:t>Memory referencing bugs especially pernicious</a:t>
            </a:r>
          </a:p>
          <a:p>
            <a:pPr marL="552450" lvl="1"/>
            <a:r>
              <a:rPr lang="en-US" dirty="0" smtClean="0"/>
              <a:t>Effects are distant in both time and space</a:t>
            </a:r>
          </a:p>
          <a:p>
            <a:r>
              <a:rPr lang="en-US" b="1" dirty="0" smtClean="0"/>
              <a:t>Memory performance is not uniform</a:t>
            </a:r>
          </a:p>
          <a:p>
            <a:pPr marL="552450" lvl="1"/>
            <a:r>
              <a:rPr lang="en-US" dirty="0" smtClean="0"/>
              <a:t>Cache and virtual memory effects can greatly affect program performance</a:t>
            </a:r>
          </a:p>
          <a:p>
            <a:pPr marL="552450" lvl="1"/>
            <a:r>
              <a:rPr lang="en-US" dirty="0" smtClean="0"/>
              <a:t>Adapting program to characteristics of memory system can lead to major speed improvements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11409</TotalTime>
  <Pages>0</Pages>
  <Words>3745</Words>
  <Characters>0</Characters>
  <Application>Microsoft Macintosh PowerPoint</Application>
  <PresentationFormat>On-screen Show (4:3)</PresentationFormat>
  <Lines>0</Lines>
  <Paragraphs>565</Paragraphs>
  <Slides>52</Slides>
  <Notes>2</Notes>
  <HiddenSlides>0</HiddenSlides>
  <MMClips>0</MMClip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Title Slide</vt:lpstr>
      <vt:lpstr>Title and Content</vt:lpstr>
      <vt:lpstr>Title Only</vt:lpstr>
      <vt:lpstr>PowerPoint Presentation</vt:lpstr>
      <vt:lpstr>Overview</vt:lpstr>
      <vt:lpstr>The Big Picture</vt:lpstr>
      <vt:lpstr>Course Theme:  (Systems) Knowledge is Power!</vt:lpstr>
      <vt:lpstr>It’s Important to Understand How Things Work</vt:lpstr>
      <vt:lpstr>Great Reality #1:  Ints are not Integers, Floats are not Reals</vt:lpstr>
      <vt:lpstr>Computer Arithmetic</vt:lpstr>
      <vt:lpstr>Great Reality #2:  You’ve Got to Know Assembly</vt:lpstr>
      <vt:lpstr>Great Reality #3: Memory Matters Random Access Memory Is an Unphysical Abstraction </vt:lpstr>
      <vt:lpstr>Memory Referencing Bug Example</vt:lpstr>
      <vt:lpstr>Memory Referencing Bug Example</vt:lpstr>
      <vt:lpstr>Memory Referencing Errors</vt:lpstr>
      <vt:lpstr>Great Reality #4: There’s more to performance than asymptotic complexity </vt:lpstr>
      <vt:lpstr>Memory System Performance Example</vt:lpstr>
      <vt:lpstr>Why The Performance Differs</vt:lpstr>
      <vt:lpstr>Great Reality #5: Computers do more than execute programs</vt:lpstr>
      <vt:lpstr>Course Perspective</vt:lpstr>
      <vt:lpstr>Course Perspective (Cont.)</vt:lpstr>
      <vt:lpstr>Role within CS/ECE Curriculum</vt:lpstr>
      <vt:lpstr>Academic Integrity</vt:lpstr>
      <vt:lpstr>Cheating/Plagiarism: Description</vt:lpstr>
      <vt:lpstr>Cheating/Plagiarism: Description (cont.)</vt:lpstr>
      <vt:lpstr>Cheating/Plagiarism: Description</vt:lpstr>
      <vt:lpstr>Cheating: Consequences</vt:lpstr>
      <vt:lpstr>Some Concrete Examples:</vt:lpstr>
      <vt:lpstr>How it Feels: Student and Instructor</vt:lpstr>
      <vt:lpstr>How it Feels: Student and Instructor</vt:lpstr>
      <vt:lpstr>A Scenario: Cheating or Not?</vt:lpstr>
      <vt:lpstr>Another Scenario</vt:lpstr>
      <vt:lpstr>Another Scenario (cont.)</vt:lpstr>
      <vt:lpstr>Logistics</vt:lpstr>
      <vt:lpstr>Instructors</vt:lpstr>
      <vt:lpstr>15-213/18-213 and 15-513</vt:lpstr>
      <vt:lpstr>Textbooks</vt:lpstr>
      <vt:lpstr>Course Components</vt:lpstr>
      <vt:lpstr>Getting Help </vt:lpstr>
      <vt:lpstr>Getting Help </vt:lpstr>
      <vt:lpstr>Policies: Labs And Exams</vt:lpstr>
      <vt:lpstr>Facilities</vt:lpstr>
      <vt:lpstr>Timeliness</vt:lpstr>
      <vt:lpstr>Other Rules of the Lecture Hall</vt:lpstr>
      <vt:lpstr>Policies: Grading</vt:lpstr>
      <vt:lpstr>Programs and Data</vt:lpstr>
      <vt:lpstr>The Memory Hierarchy</vt:lpstr>
      <vt:lpstr>Exceptional  Control Flow</vt:lpstr>
      <vt:lpstr> Virtual Memory</vt:lpstr>
      <vt:lpstr> Networking, and Concurrency</vt:lpstr>
      <vt:lpstr>Lab Rationale </vt:lpstr>
      <vt:lpstr> Autolab (https://autolab.andrew.cmu.edu)</vt:lpstr>
      <vt:lpstr> Autolab accounts</vt:lpstr>
      <vt:lpstr> Waitlist questions</vt:lpstr>
      <vt:lpstr>Welcome and Enjoy!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Randal Bryant</cp:lastModifiedBy>
  <cp:revision>152</cp:revision>
  <cp:lastPrinted>2011-08-30T03:47:10Z</cp:lastPrinted>
  <dcterms:created xsi:type="dcterms:W3CDTF">2012-08-28T17:04:18Z</dcterms:created>
  <dcterms:modified xsi:type="dcterms:W3CDTF">2016-08-30T17:26:48Z</dcterms:modified>
</cp:coreProperties>
</file>