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  <p:sldMasterId id="2147483746" r:id="rId6"/>
  </p:sldMasterIdLst>
  <p:notesMasterIdLst>
    <p:notesMasterId r:id="rId54"/>
  </p:notesMasterIdLst>
  <p:handoutMasterIdLst>
    <p:handoutMasterId r:id="rId55"/>
  </p:handoutMasterIdLst>
  <p:sldIdLst>
    <p:sldId id="298" r:id="rId7"/>
    <p:sldId id="309" r:id="rId8"/>
    <p:sldId id="310" r:id="rId9"/>
    <p:sldId id="31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99" r:id="rId21"/>
    <p:sldId id="269" r:id="rId22"/>
    <p:sldId id="270" r:id="rId23"/>
    <p:sldId id="305" r:id="rId24"/>
    <p:sldId id="307" r:id="rId25"/>
    <p:sldId id="306" r:id="rId26"/>
    <p:sldId id="271" r:id="rId27"/>
    <p:sldId id="272" r:id="rId28"/>
    <p:sldId id="273" r:id="rId29"/>
    <p:sldId id="274" r:id="rId30"/>
    <p:sldId id="275" r:id="rId31"/>
    <p:sldId id="276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2" r:id="rId46"/>
    <p:sldId id="308" r:id="rId47"/>
    <p:sldId id="300" r:id="rId48"/>
    <p:sldId id="301" r:id="rId49"/>
    <p:sldId id="302" r:id="rId50"/>
    <p:sldId id="303" r:id="rId51"/>
    <p:sldId id="293" r:id="rId52"/>
    <p:sldId id="277" r:id="rId5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01" d="100"/>
          <a:sy n="101" d="100"/>
        </p:scale>
        <p:origin x="-848" y="-112"/>
      </p:cViewPr>
      <p:guideLst>
        <p:guide orient="horz" pos="3648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notesViewPr>
    <p:cSldViewPr>
      <p:cViewPr varScale="1">
        <p:scale>
          <a:sx n="148" d="100"/>
          <a:sy n="148" d="100"/>
        </p:scale>
        <p:origin x="-192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6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1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73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70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36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565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205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892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theme" Target="../theme/theme6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 smtClean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 smtClean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charset="0"/>
              </a:rPr>
              <a:t>Second level</a:t>
            </a:r>
          </a:p>
          <a:p>
            <a:pPr lvl="2"/>
            <a:r>
              <a:rPr lang="en-US" smtClean="0">
                <a:sym typeface="Calibri" charset="0"/>
              </a:rPr>
              <a:t>Third level</a:t>
            </a:r>
          </a:p>
          <a:p>
            <a:pPr lvl="3"/>
            <a:r>
              <a:rPr lang="en-US" smtClean="0">
                <a:sym typeface="Calibri" charset="0"/>
              </a:rPr>
              <a:t>Fourth level</a:t>
            </a:r>
          </a:p>
          <a:p>
            <a:pPr lvl="4"/>
            <a:r>
              <a:rPr lang="en-US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 smtClean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 smtClean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5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 smtClean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/>
            <a:fld id="{F5551B27-49BC-4291-80C6-707CDCF1D651}" type="slidenum">
              <a:rPr lang="en-US" sz="1000" b="1" smtClean="0"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 algn="l" eaLnBrk="0" hangingPunct="0"/>
              <a:t>‹#›</a:t>
            </a:fld>
            <a:endParaRPr lang="en-US" sz="1000" b="1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r>
              <a:rPr lang="en-US" sz="1000" dirty="0" smtClean="0">
                <a:latin typeface="Calibri" pitchFamily="34" charset="0"/>
                <a:ea typeface="+mn-ea"/>
                <a:cs typeface="+mn-cs"/>
              </a:rPr>
              <a:t>Bryant and </a:t>
            </a:r>
            <a:r>
              <a:rPr lang="en-US" sz="1000" dirty="0" err="1" smtClean="0">
                <a:latin typeface="Calibri" pitchFamily="34" charset="0"/>
                <a:ea typeface="+mn-ea"/>
                <a:cs typeface="+mn-cs"/>
              </a:rPr>
              <a:t>O’Hallaron</a:t>
            </a:r>
            <a:r>
              <a:rPr lang="en-US" sz="1000" dirty="0" smtClean="0">
                <a:latin typeface="Calibri" pitchFamily="34" charset="0"/>
                <a:ea typeface="+mn-ea"/>
                <a:cs typeface="+mn-cs"/>
              </a:rPr>
              <a:t>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8663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upload.wikimedia.org/wikipedia/commons/archive/0/03/20080524210756!Green_check.svg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2076064" cy="7534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Today’s Instructor: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</a:t>
            </a: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Randy Bryant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b="0" dirty="0" smtClean="0"/>
              <a:t> Lecture, </a:t>
            </a:r>
            <a:r>
              <a:rPr lang="en-US" sz="2000" dirty="0" smtClean="0"/>
              <a:t>Sept. 8</a:t>
            </a:r>
            <a:r>
              <a:rPr lang="en-US" sz="2000" b="0" dirty="0" smtClean="0"/>
              <a:t>, 2016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</a:t>
            </a:r>
            <a:r>
              <a:rPr lang="en-US" dirty="0" smtClean="0"/>
              <a:t>CPUs</a:t>
            </a:r>
          </a:p>
          <a:p>
            <a:pPr marL="552450" lvl="1"/>
            <a:r>
              <a:rPr lang="en-US" dirty="0" smtClean="0"/>
              <a:t>Some CPUs don’t implement IEEE 754 in full</a:t>
            </a:r>
            <a:br>
              <a:rPr lang="en-US" dirty="0" smtClean="0"/>
            </a:br>
            <a:r>
              <a:rPr lang="en-US" dirty="0" smtClean="0"/>
              <a:t>e.g., early GPUs</a:t>
            </a:r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/>
              <a:t>Numerical analysts predominated over hardware designers in defining standard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00600" y="1143000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>
                <a:latin typeface="+mj-lt"/>
              </a:rPr>
              <a:t>Example: 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15213</a:t>
            </a:r>
            <a:r>
              <a:rPr lang="en-US" sz="1800" baseline="-25000" dirty="0" smtClean="0">
                <a:latin typeface="+mj-lt"/>
              </a:rPr>
              <a:t>10</a:t>
            </a:r>
            <a:r>
              <a:rPr lang="en-US" sz="1800" dirty="0" smtClean="0">
                <a:latin typeface="+mj-lt"/>
              </a:rPr>
              <a:t>  </a:t>
            </a:r>
            <a:r>
              <a:rPr lang="en-US" sz="1800" dirty="0">
                <a:latin typeface="+mj-lt"/>
              </a:rPr>
              <a:t>= </a:t>
            </a:r>
            <a:r>
              <a:rPr lang="en-US" sz="1800" dirty="0" smtClean="0">
                <a:latin typeface="+mj-lt"/>
              </a:rPr>
              <a:t>(-1)</a:t>
            </a:r>
            <a:r>
              <a:rPr lang="en-US" sz="1800" baseline="30000" dirty="0" smtClean="0">
                <a:latin typeface="+mj-lt"/>
              </a:rPr>
              <a:t>0</a:t>
            </a:r>
            <a:r>
              <a:rPr lang="en-US" sz="1800" dirty="0" smtClean="0"/>
              <a:t> </a:t>
            </a:r>
            <a:r>
              <a:rPr lang="en-US" sz="1800" dirty="0"/>
              <a:t>x </a:t>
            </a:r>
            <a:r>
              <a:rPr lang="en-US" sz="1800" dirty="0" smtClean="0">
                <a:latin typeface="+mj-lt"/>
              </a:rPr>
              <a:t>1.1101101101101</a:t>
            </a:r>
            <a:r>
              <a:rPr lang="en-US" sz="1800" baseline="-25000" dirty="0" smtClean="0">
                <a:latin typeface="+mj-lt"/>
              </a:rPr>
              <a:t>2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x 2</a:t>
            </a:r>
            <a:r>
              <a:rPr lang="en-US" sz="1800" baseline="30000" dirty="0">
                <a:latin typeface="+mj-lt"/>
              </a:rPr>
              <a:t>13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Precision options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en-US" dirty="0" smtClean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 smtClean="0">
                <a:latin typeface="Calibri" panose="020F0502020204030204" pitchFamily="34" charset="0"/>
              </a:rPr>
              <a:t>7 decimal digits, 10</a:t>
            </a:r>
            <a:r>
              <a:rPr lang="en-US" baseline="30000" dirty="0" smtClean="0">
                <a:latin typeface="Calibri" panose="020F0502020204030204" pitchFamily="34" charset="0"/>
              </a:rPr>
              <a:t>±38</a:t>
            </a:r>
            <a:endParaRPr lang="en-US" baseline="30000" dirty="0">
              <a:latin typeface="Calibri" panose="020F0502020204030204" pitchFamily="34" charset="0"/>
            </a:endParaRPr>
          </a:p>
          <a:p>
            <a:pPr>
              <a:spcBef>
                <a:spcPts val="10000"/>
              </a:spcBef>
            </a:pPr>
            <a:r>
              <a:rPr lang="en-US" dirty="0"/>
              <a:t>Double precision: 64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16 decimal digits, </a:t>
            </a:r>
            <a:r>
              <a:rPr lang="en-US" dirty="0" smtClean="0">
                <a:latin typeface="Calibri" panose="020F0502020204030204" pitchFamily="34" charset="0"/>
              </a:rPr>
              <a:t>10</a:t>
            </a:r>
            <a:r>
              <a:rPr lang="en-US" baseline="30000" dirty="0" smtClean="0">
                <a:latin typeface="Calibri" panose="020F0502020204030204" pitchFamily="34" charset="0"/>
              </a:rPr>
              <a:t>±308</a:t>
            </a:r>
            <a:endParaRPr lang="en-US" baseline="30000" dirty="0">
              <a:latin typeface="Calibri" panose="020F0502020204030204" pitchFamily="34" charset="0"/>
            </a:endParaRPr>
          </a:p>
          <a:p>
            <a:pPr>
              <a:spcBef>
                <a:spcPts val="10000"/>
              </a:spcBef>
            </a:pPr>
            <a:r>
              <a:rPr lang="en-US" dirty="0" smtClean="0"/>
              <a:t>Other formats: half precision, quad precision </a:t>
            </a:r>
            <a:endParaRPr lang="en-US" dirty="0"/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79834"/>
              </p:ext>
            </p:extLst>
          </p:nvPr>
        </p:nvGraphicFramePr>
        <p:xfrm>
          <a:off x="876300" y="23368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08328"/>
              </p:ext>
            </p:extLst>
          </p:nvPr>
        </p:nvGraphicFramePr>
        <p:xfrm>
          <a:off x="876300" y="43180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“Normalized” </a:t>
            </a:r>
            <a:r>
              <a:rPr lang="en-US" dirty="0"/>
              <a:t>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When: </a:t>
            </a:r>
            <a:r>
              <a:rPr lang="en-US" dirty="0"/>
              <a:t>exp ≠ 000…0 and exp ≠ 111…1</a:t>
            </a:r>
          </a:p>
          <a:p>
            <a:endParaRPr lang="en-US" dirty="0"/>
          </a:p>
          <a:p>
            <a:r>
              <a:rPr lang="en-US" dirty="0"/>
              <a:t>Exponent coded as</a:t>
            </a:r>
            <a:r>
              <a:rPr lang="en-US" dirty="0" smtClean="0"/>
              <a:t> a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 smtClean="0"/>
              <a:t> </a:t>
            </a:r>
            <a:r>
              <a:rPr lang="en-US" dirty="0"/>
              <a:t>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</a:t>
            </a:r>
            <a:r>
              <a:rPr lang="en-US" dirty="0" smtClean="0"/>
              <a:t>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=000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=111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 smtClean="0"/>
              <a:t> 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</a:t>
            </a:r>
            <a:r>
              <a:rPr lang="en-US" sz="1800" dirty="0">
                <a:latin typeface="Courier New"/>
                <a:cs typeface="Courier New"/>
              </a:rPr>
              <a:t>f</a:t>
            </a:r>
            <a:r>
              <a:rPr lang="en-US" sz="1800" dirty="0" smtClean="0">
                <a:latin typeface="Courier New"/>
                <a:cs typeface="Courier New"/>
              </a:rPr>
              <a:t>loat </a:t>
            </a:r>
            <a:r>
              <a:rPr lang="en-US" sz="1800" dirty="0">
                <a:latin typeface="Courier New"/>
                <a:cs typeface="Courier New"/>
              </a:rPr>
              <a:t>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Result: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</a:t>
            </a:r>
            <a:r>
              <a:rPr lang="en-US" dirty="0" smtClean="0"/>
              <a:t>1 – Bias (instead of </a:t>
            </a:r>
            <a:r>
              <a:rPr lang="en-US" dirty="0"/>
              <a:t>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</a:t>
            </a:r>
            <a:r>
              <a:rPr lang="en-US" dirty="0" smtClean="0"/>
              <a:t> closest </a:t>
            </a:r>
            <a:r>
              <a:rPr lang="en-US" dirty="0"/>
              <a:t>to 0.0</a:t>
            </a:r>
            <a:endParaRPr lang="en-US" dirty="0" smtClean="0"/>
          </a:p>
          <a:p>
            <a:pPr marL="838200" lvl="2"/>
            <a:r>
              <a:rPr lang="en-US" dirty="0" err="1" smtClean="0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Represents value </a:t>
            </a:r>
            <a:r>
              <a:rPr lang="en-US" sz="2400" b="1" dirty="0" smtClean="0">
                <a:solidFill>
                  <a:srgbClr val="C00000"/>
                </a:solidFill>
                <a:sym typeface="Symbol"/>
              </a:rPr>
              <a:t>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Not-a-Number (</a:t>
            </a:r>
            <a:r>
              <a:rPr lang="en-US" b="1" dirty="0" err="1">
                <a:solidFill>
                  <a:srgbClr val="C00000"/>
                </a:solidFill>
              </a:rPr>
              <a:t>NaN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 float Decoding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float: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10466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129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-&gt;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Exp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=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129 – 127 = 2 </a:t>
            </a:r>
            <a:r>
              <a:rPr lang="en-US" sz="2400" dirty="0" smtClean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0000 0000 0000 0000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</a:rPr>
              <a:t>2</a:t>
            </a:r>
            <a:r>
              <a:rPr lang="en-US" sz="2400" b="1" baseline="32000" dirty="0" smtClean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 smtClean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</a:t>
            </a:r>
            <a:r>
              <a:rPr lang="en-US" sz="2000" kern="0" dirty="0" smtClean="0">
                <a:latin typeface="Calibri" charset="0"/>
                <a:sym typeface="Calibri" charset="0"/>
              </a:rPr>
              <a:t>– 1 = 127</a:t>
            </a:r>
            <a:endParaRPr lang="en-US" sz="2000" kern="0" dirty="0">
              <a:latin typeface="Calibri" charset="0"/>
              <a:sym typeface="Calibri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2628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 float Decoding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129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-&gt;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Exp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=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129 – 127 = 2 </a:t>
            </a:r>
            <a:r>
              <a:rPr lang="en-US" sz="2400" dirty="0" smtClean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0000 0000 0000 0000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</a:rPr>
              <a:t>2</a:t>
            </a:r>
            <a:r>
              <a:rPr lang="en-US" sz="2400" b="1" baseline="32000" dirty="0" smtClean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 smtClean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float: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52980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4274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 float Decoding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float: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30392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 smtClean="0">
                <a:latin typeface="+mj-lt"/>
              </a:rPr>
              <a:t> 129 -&gt; </a:t>
            </a:r>
            <a:r>
              <a:rPr lang="en-US" sz="2400" dirty="0" err="1" smtClean="0">
                <a:latin typeface="+mj-lt"/>
              </a:rPr>
              <a:t>Exp</a:t>
            </a:r>
            <a:r>
              <a:rPr lang="en-US" sz="2400" dirty="0" smtClean="0">
                <a:latin typeface="+mj-lt"/>
              </a:rPr>
              <a:t> = 129 – 127 =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 smtClean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 smtClean="0">
                <a:latin typeface="+mj-lt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</a:rPr>
              <a:t>2</a:t>
            </a:r>
            <a:r>
              <a:rPr lang="en-US" sz="2400" b="1" baseline="32000" dirty="0" smtClean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 smtClean="0">
                <a:latin typeface="Calibri" panose="020F0502020204030204" pitchFamily="34" charset="0"/>
              </a:rPr>
              <a:t>= (-1)</a:t>
            </a:r>
            <a:r>
              <a:rPr lang="en-US" sz="2400" b="1" baseline="30000" dirty="0" smtClean="0">
                <a:latin typeface="Calibri" panose="020F0502020204030204" pitchFamily="34" charset="0"/>
              </a:rPr>
              <a:t>1</a:t>
            </a:r>
            <a:r>
              <a:rPr lang="en-US" sz="2400" b="1" dirty="0" smtClean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 smtClean="0">
                <a:latin typeface="Calibri" panose="020F0502020204030204" pitchFamily="34" charset="0"/>
              </a:rPr>
              <a:t>2</a:t>
            </a:r>
            <a:r>
              <a:rPr lang="en-US" sz="2400" b="1" dirty="0" smtClean="0">
                <a:latin typeface="Calibri" panose="020F0502020204030204" pitchFamily="34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</a:t>
            </a:r>
            <a:r>
              <a:rPr lang="en-US" sz="2000" kern="0" dirty="0" smtClean="0">
                <a:latin typeface="Calibri" charset="0"/>
                <a:sym typeface="Calibri" charset="0"/>
              </a:rPr>
              <a:t>– 1 = 127</a:t>
            </a:r>
            <a:endParaRPr lang="en-US" sz="2000" kern="0" dirty="0">
              <a:latin typeface="Calibri" charset="0"/>
              <a:sym typeface="Calibri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756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bit</a:t>
            </a:r>
          </a:p>
          <a:p>
            <a:pPr marL="552450" lvl="1"/>
            <a:r>
              <a:rPr lang="en-US" dirty="0"/>
              <a:t>the next four bits are the exponent, with a bias of 7</a:t>
            </a:r>
          </a:p>
          <a:p>
            <a:pPr marL="552450" lvl="1"/>
            <a:r>
              <a:rPr lang="en-US" dirty="0"/>
              <a:t>the last three bits are the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general form as IEEE Format</a:t>
            </a:r>
          </a:p>
          <a:p>
            <a:pPr marL="552450" lvl="1"/>
            <a:r>
              <a:rPr lang="en-US" dirty="0"/>
              <a:t>normalized, </a:t>
            </a:r>
            <a:r>
              <a:rPr lang="en-US" dirty="0" err="1"/>
              <a:t>denormalized</a:t>
            </a:r>
            <a:endParaRPr lang="en-US" dirty="0"/>
          </a:p>
          <a:p>
            <a:pPr marL="552450" lvl="1"/>
            <a:r>
              <a:rPr lang="en-US" dirty="0"/>
              <a:t>representation of 0,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smtClean="0"/>
              <a:t>infinity</a:t>
            </a:r>
          </a:p>
          <a:p>
            <a:pPr marL="552450" lvl="1"/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7427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631730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5374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05854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07541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58257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64934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304800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70010" y="18858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  <a:endParaRPr lang="en-US" sz="2000" b="1" baseline="30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70010" y="32766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baseline="30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  <a:endParaRPr lang="en-US" sz="2000" b="1" baseline="30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8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</a:t>
            </a:r>
            <a:r>
              <a:rPr lang="en-US" dirty="0" smtClean="0"/>
              <a:t> </a:t>
            </a:r>
            <a:r>
              <a:rPr lang="en-US" smtClean="0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</a:t>
            </a:r>
            <a:r>
              <a:rPr lang="en-US" dirty="0" smtClean="0"/>
              <a:t>? The answer is complicated.</a:t>
            </a:r>
            <a:endParaRPr lang="en-US" dirty="0"/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smtClean="0"/>
              <a:t>UMult</a:t>
            </a:r>
            <a:r>
              <a:rPr lang="en-US" b="0" i="1" baseline="-25000" smtClean="0"/>
              <a:t>w</a:t>
            </a:r>
            <a:r>
              <a:rPr lang="en-US" b="0" smtClean="0"/>
              <a:t>(</a:t>
            </a:r>
            <a:r>
              <a:rPr lang="en-US" b="0" i="1" smtClean="0"/>
              <a:t>u</a:t>
            </a:r>
            <a:r>
              <a:rPr lang="en-US" b="0" smtClean="0"/>
              <a:t> , </a:t>
            </a:r>
            <a:r>
              <a:rPr lang="en-US" b="0" i="1" smtClean="0"/>
              <a:t>v</a:t>
            </a:r>
            <a:r>
              <a:rPr lang="en-US" b="0" smtClean="0"/>
              <a:t>)	=	</a:t>
            </a:r>
            <a:r>
              <a:rPr lang="en-US" b="0" i="1" smtClean="0"/>
              <a:t>u</a:t>
            </a:r>
            <a:r>
              <a:rPr lang="en-US" b="0" smtClean="0"/>
              <a:t>   · </a:t>
            </a:r>
            <a:r>
              <a:rPr lang="en-US" b="0" i="1" smtClean="0"/>
              <a:t>v</a:t>
            </a:r>
            <a:r>
              <a:rPr lang="en-US" b="0" smtClean="0"/>
              <a:t>  mod 2</a:t>
            </a:r>
            <a:r>
              <a:rPr lang="en-US" b="0" i="1" baseline="3000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i="1">
                <a:latin typeface="Times" pitchFamily="18" charset="0"/>
                <a:ea typeface="+mn-ea"/>
                <a:cs typeface="+mn-cs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i="1"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 sz="2400" b="1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1">
                <a:latin typeface="Arial Narrow" pitchFamily="34" charset="0"/>
                <a:ea typeface="+mn-ea"/>
                <a:cs typeface="+mn-cs"/>
              </a:rPr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400" i="1">
                <a:latin typeface="Times" pitchFamily="18" charset="0"/>
                <a:ea typeface="+mn-ea"/>
                <a:cs typeface="+mn-cs"/>
              </a:rPr>
              <a:t>u </a:t>
            </a:r>
            <a:r>
              <a:rPr lang="en-US" sz="2400">
                <a:latin typeface="Times" pitchFamily="18" charset="0"/>
                <a:ea typeface="+mn-ea"/>
                <a:cs typeface="+mn-cs"/>
              </a:rPr>
              <a:t>· </a:t>
            </a:r>
            <a:r>
              <a:rPr lang="en-US" sz="2400" i="1"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 sz="2400" b="1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Calibri" pitchFamily="34" charset="0"/>
                <a:ea typeface="+mn-ea"/>
                <a:cs typeface="+mn-cs"/>
              </a:rPr>
              <a:t>True Product: 2*</a:t>
            </a:r>
            <a:r>
              <a:rPr lang="en-US" sz="2000" i="1" dirty="0">
                <a:latin typeface="Calibri" pitchFamily="34" charset="0"/>
                <a:ea typeface="+mn-ea"/>
                <a:cs typeface="+mn-cs"/>
              </a:rPr>
              <a:t>w</a:t>
            </a:r>
            <a:r>
              <a:rPr lang="en-US" sz="2000" dirty="0">
                <a:latin typeface="Calibri" pitchFamily="34" charset="0"/>
                <a:ea typeface="+mn-ea"/>
                <a:cs typeface="+mn-cs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Calibri" pitchFamily="34" charset="0"/>
                <a:ea typeface="+mn-ea"/>
                <a:cs typeface="+mn-cs"/>
              </a:rPr>
              <a:t>Operands: </a:t>
            </a:r>
            <a:r>
              <a:rPr lang="en-US" sz="2000" i="1" dirty="0">
                <a:latin typeface="Calibri" pitchFamily="34" charset="0"/>
                <a:ea typeface="+mn-ea"/>
                <a:cs typeface="+mn-cs"/>
              </a:rPr>
              <a:t>w</a:t>
            </a:r>
            <a:r>
              <a:rPr lang="en-US" sz="2000" dirty="0"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000" dirty="0">
                <a:latin typeface="Calibri" pitchFamily="34" charset="0"/>
                <a:ea typeface="+mn-ea"/>
                <a:cs typeface="+mn-cs"/>
              </a:rPr>
              <a:t>Discard </a:t>
            </a:r>
            <a:r>
              <a:rPr lang="en-US" sz="2000" i="1" dirty="0">
                <a:latin typeface="Calibri" pitchFamily="34" charset="0"/>
                <a:ea typeface="+mn-ea"/>
                <a:cs typeface="+mn-cs"/>
              </a:rPr>
              <a:t>w</a:t>
            </a:r>
            <a:r>
              <a:rPr lang="en-US" sz="2000" dirty="0">
                <a:latin typeface="Calibri" pitchFamily="34" charset="0"/>
                <a:ea typeface="+mn-ea"/>
                <a:cs typeface="+mn-cs"/>
              </a:rPr>
              <a:t> bits: </a:t>
            </a:r>
            <a:r>
              <a:rPr lang="en-US" sz="2000" i="1" dirty="0">
                <a:latin typeface="Calibri" pitchFamily="34" charset="0"/>
                <a:ea typeface="+mn-ea"/>
                <a:cs typeface="+mn-cs"/>
              </a:rPr>
              <a:t>w</a:t>
            </a:r>
            <a:r>
              <a:rPr lang="en-US" sz="2000" dirty="0"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400">
                <a:latin typeface="Times" pitchFamily="18" charset="0"/>
                <a:ea typeface="+mn-ea"/>
                <a:cs typeface="+mn-cs"/>
              </a:rPr>
              <a:t>UMult</a:t>
            </a:r>
            <a:r>
              <a:rPr lang="en-US" sz="2400" i="1" baseline="-25000">
                <a:latin typeface="Times" pitchFamily="18" charset="0"/>
                <a:ea typeface="+mn-ea"/>
                <a:cs typeface="+mn-cs"/>
              </a:rPr>
              <a:t>w</a:t>
            </a:r>
            <a:r>
              <a:rPr lang="en-US" sz="2400">
                <a:latin typeface="Times" pitchFamily="18" charset="0"/>
                <a:ea typeface="+mn-ea"/>
                <a:cs typeface="+mn-cs"/>
              </a:rPr>
              <a:t>(</a:t>
            </a:r>
            <a:r>
              <a:rPr lang="en-US" sz="2400" i="1">
                <a:latin typeface="Times" pitchFamily="18" charset="0"/>
                <a:ea typeface="+mn-ea"/>
                <a:cs typeface="+mn-cs"/>
              </a:rPr>
              <a:t>u</a:t>
            </a:r>
            <a:r>
              <a:rPr lang="en-US" sz="2400">
                <a:latin typeface="Times" pitchFamily="18" charset="0"/>
                <a:ea typeface="+mn-ea"/>
                <a:cs typeface="+mn-cs"/>
              </a:rPr>
              <a:t> , </a:t>
            </a:r>
            <a:r>
              <a:rPr lang="en-US" sz="2400" i="1">
                <a:latin typeface="Times" pitchFamily="18" charset="0"/>
                <a:ea typeface="+mn-ea"/>
                <a:cs typeface="+mn-cs"/>
              </a:rPr>
              <a:t>v</a:t>
            </a:r>
            <a:r>
              <a:rPr lang="en-US" sz="2400">
                <a:latin typeface="Times" pitchFamily="18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1110 1001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1101 1101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E9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D5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C1DD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DD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9" name="Rectangle 5"/>
          <p:cNvSpPr>
            <a:spLocks/>
          </p:cNvSpPr>
          <p:nvPr/>
        </p:nvSpPr>
        <p:spPr bwMode="auto">
          <a:xfrm>
            <a:off x="7602937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223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213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679136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81" name="Rectangle 13"/>
          <p:cNvSpPr>
            <a:spLocks/>
          </p:cNvSpPr>
          <p:nvPr/>
        </p:nvSpPr>
        <p:spPr bwMode="auto">
          <a:xfrm>
            <a:off x="7602937" y="6007020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47499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2" name="Rectangle 13"/>
          <p:cNvSpPr>
            <a:spLocks/>
          </p:cNvSpPr>
          <p:nvPr/>
        </p:nvSpPr>
        <p:spPr bwMode="auto">
          <a:xfrm>
            <a:off x="7602937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221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7679136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95800" y="5943600"/>
            <a:ext cx="1676400" cy="533400"/>
          </a:xfrm>
          <a:prstGeom prst="ellips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8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07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95189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9530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60198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70104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80772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95189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9530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0198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70104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80772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95189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9530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0198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0104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80772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95189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9530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60198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70104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80772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</a:t>
            </a:r>
            <a:r>
              <a:rPr lang="en-US" dirty="0" smtClean="0"/>
              <a:t>assembly</a:t>
            </a:r>
          </a:p>
          <a:p>
            <a:pPr marL="552450" lvl="1"/>
            <a:r>
              <a:rPr lang="en-US" dirty="0" smtClean="0"/>
              <a:t>C99 has support for rounding mode management</a:t>
            </a:r>
            <a:endParaRPr lang="en-US" dirty="0"/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r>
              <a:rPr lang="en-US" smtClean="0"/>
              <a:t>Applying </a:t>
            </a:r>
            <a:r>
              <a:rPr lang="en-US" dirty="0"/>
              <a:t>to Other </a:t>
            </a:r>
            <a:r>
              <a:rPr lang="en-US" dirty="0" smtClean="0"/>
              <a:t>Decimal </a:t>
            </a:r>
            <a:r>
              <a:rPr lang="en-US" dirty="0"/>
              <a:t>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(Less than half way)</a:t>
            </a:r>
          </a:p>
          <a:p>
            <a:pPr marL="838200" lvl="2"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(Greater than half way)</a:t>
            </a:r>
          </a:p>
          <a:p>
            <a:pPr marL="838200" lvl="2"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</a:t>
            </a:r>
            <a:r>
              <a:rPr lang="en-US" dirty="0">
                <a:solidFill>
                  <a:srgbClr val="C00000"/>
                </a:solidFill>
              </a:rPr>
              <a:t>Half way—round up</a:t>
            </a:r>
            <a:r>
              <a:rPr lang="en-US" dirty="0"/>
              <a:t>)</a:t>
            </a:r>
          </a:p>
          <a:p>
            <a:pPr marL="838200" lvl="2"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(</a:t>
            </a:r>
            <a:r>
              <a:rPr lang="en-US" dirty="0">
                <a:solidFill>
                  <a:srgbClr val="C00000"/>
                </a:solidFill>
              </a:rPr>
              <a:t>Half way—round down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1/2—up</a:t>
            </a:r>
            <a:r>
              <a:rPr lang="en-US" dirty="0"/>
              <a:t>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1/2—down</a:t>
            </a:r>
            <a:r>
              <a:rPr lang="en-US" dirty="0"/>
              <a:t>)	2 1/2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9600" y="5722203"/>
            <a:ext cx="784253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r>
              <a:rPr lang="en-US" dirty="0" smtClean="0"/>
              <a:t>Fixing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5722203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4 bit mantissa: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1.110*2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= 1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11*2</a:t>
            </a:r>
            <a:r>
              <a:rPr lang="en-US" sz="2400" b="1" baseline="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 1.000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343400"/>
          </a:xfrm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 smtClean="0"/>
              <a:t>Exact </a:t>
            </a:r>
            <a:r>
              <a:rPr lang="en-US" dirty="0"/>
              <a:t>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 smtClean="0"/>
              <a:t>Fixing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binary points lined up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5569803"/>
            <a:ext cx="7842532" cy="9833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646003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1.110*2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(0.1010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1.1100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1.001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1.010 *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baseline="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those of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Closed under addition?			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may generate infinity or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Commutative? </a:t>
            </a:r>
          </a:p>
          <a:p>
            <a:pPr lvl="1"/>
            <a:r>
              <a:rPr lang="en-US" dirty="0" smtClean="0"/>
              <a:t>Associative?</a:t>
            </a:r>
          </a:p>
          <a:p>
            <a:pPr lvl="2"/>
            <a:r>
              <a:rPr lang="en-US" dirty="0" smtClean="0"/>
              <a:t>Overflow and inexactness of rounding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 smtClean="0"/>
              <a:t>0 is additive identity? </a:t>
            </a:r>
          </a:p>
          <a:p>
            <a:pPr lvl="1"/>
            <a:r>
              <a:rPr lang="en-US" dirty="0" smtClean="0"/>
              <a:t>Every element has additive inverse?</a:t>
            </a:r>
          </a:p>
          <a:p>
            <a:pPr lvl="2"/>
            <a:r>
              <a:rPr lang="en-US" dirty="0" smtClean="0"/>
              <a:t>Yes, except for infinities &amp; </a:t>
            </a:r>
            <a:r>
              <a:rPr lang="en-US" dirty="0" err="1" smtClean="0"/>
              <a:t>NaNs</a:t>
            </a:r>
            <a:endParaRPr lang="en-US" dirty="0" smtClean="0"/>
          </a:p>
          <a:p>
            <a:r>
              <a:rPr lang="en-US" dirty="0" smtClean="0"/>
              <a:t>Monotonicity</a:t>
            </a:r>
          </a:p>
          <a:p>
            <a:pPr lvl="1"/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≥ </a:t>
            </a:r>
            <a:r>
              <a:rPr lang="en-US" dirty="0" smtClean="0">
                <a:sym typeface="Calibri Italic" charset="0"/>
              </a:rPr>
              <a:t>b</a:t>
            </a:r>
            <a:r>
              <a:rPr lang="en-US" dirty="0" smtClean="0"/>
              <a:t> ⇒ </a:t>
            </a:r>
            <a:r>
              <a:rPr lang="en-US" dirty="0" err="1" smtClean="0">
                <a:sym typeface="Calibri Italic" charset="0"/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 ≥ </a:t>
            </a:r>
            <a:r>
              <a:rPr lang="en-US" dirty="0" err="1" smtClean="0">
                <a:sym typeface="Calibri Italic" charset="0"/>
              </a:rPr>
              <a:t>b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Except for infinities &amp; </a:t>
            </a:r>
            <a:r>
              <a:rPr lang="en-US" dirty="0" err="1" smtClean="0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3962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343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/>
              <a:t>Ex: </a:t>
            </a:r>
            <a:r>
              <a:rPr lang="en-US" b="1" dirty="0" smtClean="0">
                <a:latin typeface="Courier New"/>
              </a:rPr>
              <a:t>(1e20*1e20)*1e-20</a:t>
            </a:r>
            <a:r>
              <a:rPr lang="en-US" b="1" dirty="0" smtClean="0"/>
              <a:t>= </a:t>
            </a:r>
            <a:r>
              <a:rPr lang="en-US" b="1" dirty="0" err="1" smtClean="0">
                <a:latin typeface="Courier New"/>
                <a:cs typeface="Courier New"/>
              </a:rPr>
              <a:t>inf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1e20*(1e20*1e-20)</a:t>
            </a:r>
            <a:r>
              <a:rPr lang="en-US" b="1" dirty="0" smtClean="0"/>
              <a:t>= </a:t>
            </a:r>
            <a:r>
              <a:rPr lang="en-US" b="1" dirty="0" smtClean="0">
                <a:latin typeface="Courier New"/>
                <a:cs typeface="Courier New"/>
              </a:rPr>
              <a:t>1e20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b="1" dirty="0" smtClean="0">
                <a:latin typeface="Courier New"/>
                <a:cs typeface="Courier New"/>
              </a:rPr>
              <a:t>1e20*(1e20-1e20)</a:t>
            </a:r>
            <a:r>
              <a:rPr lang="en-US" b="1" dirty="0" smtClean="0"/>
              <a:t>= </a:t>
            </a:r>
            <a:r>
              <a:rPr lang="en-US" b="1" dirty="0" smtClean="0">
                <a:latin typeface="Courier New"/>
                <a:cs typeface="Courier New"/>
              </a:rPr>
              <a:t>0.0</a:t>
            </a:r>
            <a:r>
              <a:rPr lang="en-US" b="1" dirty="0" smtClean="0"/>
              <a:t>, </a:t>
            </a:r>
            <a:r>
              <a:rPr lang="en-US" b="1" dirty="0"/>
              <a:t> </a:t>
            </a:r>
            <a:r>
              <a:rPr lang="en-US" b="1" dirty="0" smtClean="0">
                <a:latin typeface="Courier New"/>
                <a:cs typeface="Courier New"/>
              </a:rPr>
              <a:t>1e20*1e20 – 1e20*1e20 </a:t>
            </a:r>
            <a:r>
              <a:rPr lang="en-US" b="1" dirty="0" smtClean="0"/>
              <a:t>= </a:t>
            </a:r>
            <a:r>
              <a:rPr lang="en-US" b="1" dirty="0" err="1" smtClean="0">
                <a:latin typeface="Courier New"/>
                <a:cs typeface="Courier New"/>
              </a:rPr>
              <a:t>NaN</a:t>
            </a:r>
            <a:endParaRPr lang="en-US" b="1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 smtClean="0"/>
              <a:t>Monotonicity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 smtClean="0"/>
              <a:t> Casting </a:t>
            </a:r>
            <a:r>
              <a:rPr lang="en-US" dirty="0"/>
              <a:t>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(double)(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pic>
        <p:nvPicPr>
          <p:cNvPr id="7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247934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2833298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1828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3532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88644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42360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5899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9396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528920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5638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2004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high order </a:t>
            </a:r>
            <a:r>
              <a:rPr lang="en-US" b="0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i="1" dirty="0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143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i="1">
                <a:latin typeface="Times" pitchFamily="18" charset="0"/>
                <a:ea typeface="+mn-ea"/>
                <a:cs typeface="+mn-cs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600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i="1"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 sz="2400" b="1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600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1">
                <a:latin typeface="Arial Narrow" pitchFamily="34" charset="0"/>
                <a:ea typeface="+mn-ea"/>
                <a:cs typeface="+mn-cs"/>
              </a:rPr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19812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400" i="1">
                <a:latin typeface="Times" pitchFamily="18" charset="0"/>
                <a:ea typeface="+mn-ea"/>
                <a:cs typeface="+mn-cs"/>
              </a:rPr>
              <a:t>u </a:t>
            </a:r>
            <a:r>
              <a:rPr lang="en-US" sz="2400">
                <a:latin typeface="Times" pitchFamily="18" charset="0"/>
                <a:ea typeface="+mn-ea"/>
                <a:cs typeface="+mn-cs"/>
              </a:rPr>
              <a:t>· </a:t>
            </a:r>
            <a:r>
              <a:rPr lang="en-US" sz="2400" i="1"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 sz="2400" b="1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0574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Calibri" pitchFamily="34" charset="0"/>
                <a:ea typeface="+mn-ea"/>
                <a:cs typeface="+mn-cs"/>
              </a:rPr>
              <a:t>True Product: 2*</a:t>
            </a:r>
            <a:r>
              <a:rPr lang="en-US" sz="2000" i="1" dirty="0">
                <a:latin typeface="Calibri" pitchFamily="34" charset="0"/>
                <a:ea typeface="+mn-ea"/>
                <a:cs typeface="+mn-cs"/>
              </a:rPr>
              <a:t>w</a:t>
            </a:r>
            <a:r>
              <a:rPr lang="en-US" sz="2000" dirty="0">
                <a:latin typeface="Calibri" pitchFamily="34" charset="0"/>
                <a:ea typeface="+mn-ea"/>
                <a:cs typeface="+mn-cs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Calibri" pitchFamily="34" charset="0"/>
                <a:ea typeface="+mn-ea"/>
                <a:cs typeface="+mn-cs"/>
              </a:rPr>
              <a:t>Operands: </a:t>
            </a:r>
            <a:r>
              <a:rPr lang="en-US" sz="2000" i="1" dirty="0">
                <a:latin typeface="Calibri" pitchFamily="34" charset="0"/>
                <a:ea typeface="+mn-ea"/>
                <a:cs typeface="+mn-cs"/>
              </a:rPr>
              <a:t>w</a:t>
            </a:r>
            <a:r>
              <a:rPr lang="en-US" sz="2000" dirty="0"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000" dirty="0">
                <a:latin typeface="Calibri" pitchFamily="34" charset="0"/>
                <a:ea typeface="+mn-ea"/>
                <a:cs typeface="+mn-cs"/>
              </a:rPr>
              <a:t>Discard </a:t>
            </a:r>
            <a:r>
              <a:rPr lang="en-US" sz="2000" i="1" dirty="0">
                <a:latin typeface="Calibri" pitchFamily="34" charset="0"/>
                <a:ea typeface="+mn-ea"/>
                <a:cs typeface="+mn-cs"/>
              </a:rPr>
              <a:t>w</a:t>
            </a:r>
            <a:r>
              <a:rPr lang="en-US" sz="2000" dirty="0">
                <a:latin typeface="Calibri" pitchFamily="34" charset="0"/>
                <a:ea typeface="+mn-ea"/>
                <a:cs typeface="+mn-cs"/>
              </a:rPr>
              <a:t> bits: </a:t>
            </a:r>
            <a:r>
              <a:rPr lang="en-US" sz="2000" i="1" dirty="0">
                <a:latin typeface="Calibri" pitchFamily="34" charset="0"/>
                <a:ea typeface="+mn-ea"/>
                <a:cs typeface="+mn-cs"/>
              </a:rPr>
              <a:t>w</a:t>
            </a:r>
            <a:r>
              <a:rPr lang="en-US" sz="2000" dirty="0"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43840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400" dirty="0" err="1">
                <a:latin typeface="Times" pitchFamily="18" charset="0"/>
                <a:ea typeface="+mn-ea"/>
                <a:cs typeface="+mn-cs"/>
              </a:rPr>
              <a:t>TMult</a:t>
            </a:r>
            <a:r>
              <a:rPr lang="en-US" sz="2400" i="1" baseline="-25000" dirty="0" err="1">
                <a:latin typeface="Times" pitchFamily="18" charset="0"/>
                <a:ea typeface="+mn-ea"/>
                <a:cs typeface="+mn-cs"/>
              </a:rPr>
              <a:t>w</a:t>
            </a:r>
            <a:r>
              <a:rPr lang="en-US" sz="2400" dirty="0">
                <a:latin typeface="Times" pitchFamily="18" charset="0"/>
                <a:ea typeface="+mn-ea"/>
                <a:cs typeface="+mn-cs"/>
              </a:rPr>
              <a:t>(</a:t>
            </a:r>
            <a:r>
              <a:rPr lang="en-US" sz="2400" i="1" dirty="0">
                <a:latin typeface="Times" pitchFamily="18" charset="0"/>
                <a:ea typeface="+mn-ea"/>
                <a:cs typeface="+mn-cs"/>
              </a:rPr>
              <a:t>u</a:t>
            </a:r>
            <a:r>
              <a:rPr lang="en-US" sz="2400" dirty="0">
                <a:latin typeface="Times" pitchFamily="18" charset="0"/>
                <a:ea typeface="+mn-ea"/>
                <a:cs typeface="+mn-cs"/>
              </a:rPr>
              <a:t> , </a:t>
            </a:r>
            <a:r>
              <a:rPr lang="en-US" sz="2400" i="1" dirty="0">
                <a:latin typeface="Times" pitchFamily="18" charset="0"/>
                <a:ea typeface="+mn-ea"/>
                <a:cs typeface="+mn-cs"/>
              </a:rPr>
              <a:t>v</a:t>
            </a:r>
            <a:r>
              <a:rPr lang="en-US" sz="2400" dirty="0">
                <a:latin typeface="Times" pitchFamily="18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64" name="Rectangle 5"/>
          <p:cNvSpPr>
            <a:spLocks/>
          </p:cNvSpPr>
          <p:nvPr/>
        </p:nvSpPr>
        <p:spPr bwMode="auto">
          <a:xfrm>
            <a:off x="7430830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-43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7507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7430830" y="6007020"/>
            <a:ext cx="122102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989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7" name="Rectangle 13"/>
          <p:cNvSpPr>
            <a:spLocks/>
          </p:cNvSpPr>
          <p:nvPr/>
        </p:nvSpPr>
        <p:spPr bwMode="auto">
          <a:xfrm>
            <a:off x="7430830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-35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7507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896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1111 1111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1110 1001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sz="2000" i="1" dirty="0">
                <a:solidFill>
                  <a:srgbClr val="7F7F7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1111 1111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1101 0101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1101 1101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E9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algn="l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sz="200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D5</a:t>
            </a:r>
            <a:endParaRPr lang="en-US" sz="200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1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03DD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DD</a:t>
            </a:r>
            <a:endParaRPr lang="en-US" sz="200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mtClean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2819400" y="5943600"/>
            <a:ext cx="6096000" cy="533400"/>
          </a:xfrm>
          <a:prstGeom prst="ellips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8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44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343400" y="4800600"/>
            <a:ext cx="4267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b="38932"/>
          <a:stretch/>
        </p:blipFill>
        <p:spPr bwMode="auto">
          <a:xfrm>
            <a:off x="4492140" y="4800600"/>
            <a:ext cx="3875305" cy="15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how rounding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14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smtClean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Numeric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Additional </a:t>
            </a:r>
            <a:r>
              <a:rPr lang="en-US" dirty="0"/>
              <a:t>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Background: Fractional binary numbers</a:t>
            </a:r>
          </a:p>
          <a:p>
            <a:r>
              <a:rPr lang="en-US" smtClean="0"/>
              <a:t>IEEE floating point standard: Definition</a:t>
            </a:r>
          </a:p>
          <a:p>
            <a:r>
              <a:rPr lang="en-US" smtClean="0"/>
              <a:t>Example and properties</a:t>
            </a:r>
          </a:p>
          <a:p>
            <a:r>
              <a:rPr lang="en-US" smtClean="0"/>
              <a:t>Rounding, addition, multiplication</a:t>
            </a:r>
          </a:p>
          <a:p>
            <a:r>
              <a:rPr lang="en-US" smtClean="0"/>
              <a:t>Floating point in C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1031875" algn="l"/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	Representation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3/4 	= 23/4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4 + 1 + 1/2  + 1/4</a:t>
            </a:r>
            <a:endParaRPr lang="en-US" sz="20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8 	= 23/8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+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1/2 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+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1/4 + 1/8</a:t>
            </a:r>
            <a:endParaRPr lang="en-US" sz="2000" b="1" dirty="0" smtClean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16	= 23/16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1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+ 1/4 + 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1/8 + 1/16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right 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 smtClean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  <a:endParaRPr lang="en-US" dirty="0" smtClean="0"/>
          </a:p>
          <a:p>
            <a:pPr lvl="4">
              <a:tabLst>
                <a:tab pos="1828800" algn="l"/>
              </a:tabLst>
            </a:pPr>
            <a:endParaRPr lang="en-US" sz="200" dirty="0" smtClean="0"/>
          </a:p>
          <a:p>
            <a:pPr lvl="1">
              <a:tabLst>
                <a:tab pos="1828800" algn="l"/>
              </a:tabLst>
            </a:pPr>
            <a:r>
              <a:rPr lang="en-US" dirty="0" smtClean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1/10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 smtClean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 smtClean="0"/>
          </a:p>
          <a:p>
            <a:pPr>
              <a:tabLst>
                <a:tab pos="1828800" algn="l"/>
              </a:tabLst>
            </a:pPr>
            <a:r>
              <a:rPr lang="en-US" dirty="0" smtClean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Just one setting of binary point within the </a:t>
            </a:r>
            <a:r>
              <a:rPr lang="en-US" i="1" dirty="0" smtClean="0"/>
              <a:t>w </a:t>
            </a:r>
            <a:r>
              <a:rPr lang="en-US" dirty="0" smtClean="0"/>
              <a:t>bits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Limited range of numbers (very small values?  very large?)</a:t>
            </a:r>
            <a:endParaRPr lang="en-US" dirty="0" smtClean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Pages>0</Pages>
  <Words>2324</Words>
  <Characters>0</Characters>
  <Application>Microsoft Macintosh PowerPoint</Application>
  <PresentationFormat>On-screen Show (4:3)</PresentationFormat>
  <Lines>0</Lines>
  <Paragraphs>644</Paragraphs>
  <Slides>47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Title Slide</vt:lpstr>
      <vt:lpstr>Title and Content</vt:lpstr>
      <vt:lpstr>Title and Content: Build</vt:lpstr>
      <vt:lpstr>Title Only</vt:lpstr>
      <vt:lpstr>template2007</vt:lpstr>
      <vt:lpstr>1_template2007</vt:lpstr>
      <vt:lpstr>Worksheet</vt:lpstr>
      <vt:lpstr>Floating Point  15-213: Introduction to Computer Systems 4th Lecture, Sept. 8, 2016</vt:lpstr>
      <vt:lpstr>Correction from last time</vt:lpstr>
      <vt:lpstr>Unsigned Multiplication in C</vt:lpstr>
      <vt:lpstr>Signed Multiplication in C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“Normalized” Values</vt:lpstr>
      <vt:lpstr>Normalized Encoding Example</vt:lpstr>
      <vt:lpstr>Denormalized Values</vt:lpstr>
      <vt:lpstr>Special Values</vt:lpstr>
      <vt:lpstr>C float Decoding Example</vt:lpstr>
      <vt:lpstr>C float Decoding Example</vt:lpstr>
      <vt:lpstr>C float Decoding Example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how rounding works</vt:lpstr>
      <vt:lpstr>Creating Floating Point Number</vt:lpstr>
      <vt:lpstr>Normalize</vt:lpstr>
      <vt:lpstr>Rounding</vt:lpstr>
      <vt:lpstr>Postnormalize</vt:lpstr>
      <vt:lpstr>Additional Slides</vt:lpstr>
      <vt:lpstr>Interesting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Randy Bryant</cp:lastModifiedBy>
  <cp:revision>109</cp:revision>
  <cp:lastPrinted>2012-09-05T04:08:39Z</cp:lastPrinted>
  <dcterms:created xsi:type="dcterms:W3CDTF">2012-09-06T15:16:51Z</dcterms:created>
  <dcterms:modified xsi:type="dcterms:W3CDTF">2016-09-08T15:35:55Z</dcterms:modified>
</cp:coreProperties>
</file>