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42" r:id="rId2"/>
    <p:sldId id="645" r:id="rId3"/>
    <p:sldId id="580" r:id="rId4"/>
    <p:sldId id="581" r:id="rId5"/>
    <p:sldId id="582" r:id="rId6"/>
    <p:sldId id="688" r:id="rId7"/>
    <p:sldId id="662" r:id="rId8"/>
    <p:sldId id="584" r:id="rId9"/>
    <p:sldId id="585" r:id="rId10"/>
    <p:sldId id="586" r:id="rId11"/>
    <p:sldId id="646" r:id="rId12"/>
    <p:sldId id="680" r:id="rId13"/>
    <p:sldId id="632" r:id="rId14"/>
    <p:sldId id="661" r:id="rId15"/>
    <p:sldId id="683" r:id="rId16"/>
    <p:sldId id="651" r:id="rId17"/>
    <p:sldId id="639" r:id="rId18"/>
    <p:sldId id="684" r:id="rId19"/>
    <p:sldId id="649" r:id="rId20"/>
    <p:sldId id="597" r:id="rId21"/>
    <p:sldId id="598" r:id="rId22"/>
    <p:sldId id="682" r:id="rId23"/>
    <p:sldId id="599" r:id="rId24"/>
    <p:sldId id="601" r:id="rId25"/>
    <p:sldId id="602" r:id="rId26"/>
    <p:sldId id="663" r:id="rId27"/>
    <p:sldId id="664" r:id="rId28"/>
    <p:sldId id="665" r:id="rId29"/>
    <p:sldId id="666" r:id="rId30"/>
    <p:sldId id="667" r:id="rId31"/>
    <p:sldId id="668" r:id="rId32"/>
    <p:sldId id="669" r:id="rId33"/>
    <p:sldId id="678" r:id="rId34"/>
    <p:sldId id="670" r:id="rId35"/>
    <p:sldId id="672" r:id="rId36"/>
    <p:sldId id="673" r:id="rId37"/>
    <p:sldId id="674" r:id="rId38"/>
    <p:sldId id="679" r:id="rId39"/>
    <p:sldId id="647" r:id="rId40"/>
    <p:sldId id="588" r:id="rId41"/>
    <p:sldId id="589" r:id="rId42"/>
    <p:sldId id="685" r:id="rId43"/>
    <p:sldId id="686" r:id="rId44"/>
    <p:sldId id="590" r:id="rId45"/>
    <p:sldId id="637" r:id="rId46"/>
    <p:sldId id="591" r:id="rId47"/>
    <p:sldId id="592" r:id="rId48"/>
    <p:sldId id="593" r:id="rId49"/>
    <p:sldId id="687" r:id="rId50"/>
    <p:sldId id="594" r:id="rId51"/>
    <p:sldId id="595" r:id="rId52"/>
    <p:sldId id="659" r:id="rId53"/>
  </p:sldIdLst>
  <p:sldSz cx="9144000" cy="6858000" type="screen4x3"/>
  <p:notesSz cx="7302500" cy="9586913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A93CAE-8A8F-4D76-B8E9-FFF2B8B0FAD4}">
          <p14:sldIdLst>
            <p14:sldId id="542"/>
            <p14:sldId id="645"/>
            <p14:sldId id="580"/>
            <p14:sldId id="581"/>
            <p14:sldId id="582"/>
            <p14:sldId id="688"/>
            <p14:sldId id="662"/>
            <p14:sldId id="584"/>
            <p14:sldId id="585"/>
            <p14:sldId id="586"/>
            <p14:sldId id="646"/>
            <p14:sldId id="680"/>
            <p14:sldId id="632"/>
            <p14:sldId id="661"/>
            <p14:sldId id="683"/>
            <p14:sldId id="651"/>
            <p14:sldId id="639"/>
            <p14:sldId id="684"/>
            <p14:sldId id="649"/>
            <p14:sldId id="597"/>
            <p14:sldId id="598"/>
            <p14:sldId id="682"/>
            <p14:sldId id="599"/>
            <p14:sldId id="601"/>
            <p14:sldId id="602"/>
            <p14:sldId id="663"/>
            <p14:sldId id="664"/>
            <p14:sldId id="665"/>
            <p14:sldId id="666"/>
            <p14:sldId id="667"/>
            <p14:sldId id="668"/>
            <p14:sldId id="669"/>
            <p14:sldId id="678"/>
            <p14:sldId id="670"/>
            <p14:sldId id="672"/>
            <p14:sldId id="673"/>
            <p14:sldId id="674"/>
            <p14:sldId id="679"/>
            <p14:sldId id="647"/>
            <p14:sldId id="588"/>
            <p14:sldId id="589"/>
            <p14:sldId id="685"/>
            <p14:sldId id="686"/>
            <p14:sldId id="590"/>
            <p14:sldId id="637"/>
            <p14:sldId id="591"/>
            <p14:sldId id="592"/>
            <p14:sldId id="593"/>
            <p14:sldId id="687"/>
            <p14:sldId id="594"/>
            <p14:sldId id="595"/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795" y="48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333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0xf000 + 0x8 =</a:t>
            </a:r>
            <a:r>
              <a:rPr lang="en-US" baseline="0" dirty="0"/>
              <a:t> 0xf008</a:t>
            </a:r>
          </a:p>
          <a:p>
            <a:r>
              <a:rPr lang="en-US" baseline="0" dirty="0"/>
              <a:t>0xf000 + 0x0100 = 0xf100</a:t>
            </a:r>
          </a:p>
          <a:p>
            <a:r>
              <a:rPr lang="en-US" baseline="0" dirty="0"/>
              <a:t>0xf000 + 4*0x0100 = 0xf400</a:t>
            </a:r>
          </a:p>
          <a:p>
            <a:r>
              <a:rPr lang="en-US" baseline="0" dirty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3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/>
              <a:t>Machine-Level Programming I: Basics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15-213/18-213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sym typeface="Calibri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Introduction to Computer Systems </a:t>
            </a:r>
            <a:br>
              <a:rPr lang="en-US" sz="2000" b="0" dirty="0"/>
            </a:br>
            <a:r>
              <a:rPr lang="en-US" sz="2000" b="0" dirty="0"/>
              <a:t>5</a:t>
            </a:r>
            <a:r>
              <a:rPr lang="en-US" sz="2000" b="0" baseline="30000" dirty="0"/>
              <a:t>th</a:t>
            </a:r>
            <a:r>
              <a:rPr lang="en-US" sz="2000" b="0" dirty="0"/>
              <a:t> Lecture, September 13, 2016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Instructor: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en-US" dirty="0"/>
              <a:t>Phil Gibbons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x86</a:t>
            </a:r>
          </a:p>
          <a:p>
            <a:pPr lvl="1"/>
            <a:r>
              <a:rPr lang="en-US" dirty="0"/>
              <a:t>For 15/18-213: RIP, Summer 2015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The standard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Courier New"/>
                <a:cs typeface="Courier New"/>
              </a:rPr>
              <a:t>shark&gt; </a:t>
            </a:r>
            <a:r>
              <a:rPr lang="en-US" dirty="0" err="1">
                <a:latin typeface="Courier New"/>
                <a:cs typeface="Courier New"/>
              </a:rPr>
              <a:t>gcc</a:t>
            </a:r>
            <a:r>
              <a:rPr lang="en-US" dirty="0">
                <a:latin typeface="Courier New"/>
                <a:cs typeface="Courier New"/>
              </a:rPr>
              <a:t> –m64 </a:t>
            </a:r>
            <a:r>
              <a:rPr lang="en-US" dirty="0" err="1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</a:t>
            </a:r>
          </a:p>
          <a:p>
            <a:pPr lvl="1"/>
            <a:r>
              <a:rPr lang="en-US" dirty="0"/>
              <a:t>Web aside on IA32</a:t>
            </a:r>
          </a:p>
          <a:p>
            <a:pPr lvl="1"/>
            <a:r>
              <a:rPr lang="en-US" dirty="0"/>
              <a:t>We will only cover x86-64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216" y="1720779"/>
            <a:ext cx="155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 programmer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137" y="3294455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Assembly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137" y="5377934"/>
            <a:ext cx="203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Computer Designer</a:t>
            </a:r>
          </a:p>
        </p:txBody>
      </p:sp>
      <p:sp>
        <p:nvSpPr>
          <p:cNvPr id="9" name="Vertical Scroll 8"/>
          <p:cNvSpPr/>
          <p:nvPr/>
        </p:nvSpPr>
        <p:spPr bwMode="auto">
          <a:xfrm>
            <a:off x="2208478" y="1246325"/>
            <a:ext cx="3200400" cy="1784866"/>
          </a:xfrm>
          <a:prstGeom prst="verticalScroll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itchFamily="34" charset="0"/>
              </a:rPr>
              <a:t>C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88" y="3790179"/>
            <a:ext cx="3407569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28742" y="5862040"/>
            <a:ext cx="289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Caches, clock </a:t>
            </a:r>
            <a:r>
              <a:rPr lang="en-US" sz="1800" dirty="0" err="1">
                <a:latin typeface="Calibri" pitchFamily="34" charset="0"/>
              </a:rPr>
              <a:t>freq</a:t>
            </a:r>
            <a:r>
              <a:rPr lang="en-US" sz="1800" dirty="0">
                <a:latin typeface="Calibri" pitchFamily="34" charset="0"/>
              </a:rPr>
              <a:t>, layout, …</a:t>
            </a:r>
          </a:p>
        </p:txBody>
      </p:sp>
      <p:pic>
        <p:nvPicPr>
          <p:cNvPr id="1028" name="Picture 4" descr="http://3.bp.blogspot.com/-43D7uXDvdhY/VTfi2xh77XI/AAAAAAAABKE/4MK-TMfq79c/s1600/Fold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15592" b="7826"/>
          <a:stretch/>
        </p:blipFill>
        <p:spPr bwMode="auto">
          <a:xfrm>
            <a:off x="5323937" y="3305663"/>
            <a:ext cx="3814808" cy="25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92958" y="2214319"/>
            <a:ext cx="3055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Nice clean layers, </a:t>
            </a:r>
            <a:br>
              <a:rPr lang="en-US" sz="28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but beware…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472" y="6231372"/>
            <a:ext cx="79615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Of course, you know that:  It’s why you are taking this course.</a:t>
            </a:r>
          </a:p>
        </p:txBody>
      </p:sp>
    </p:spTree>
    <p:extLst>
      <p:ext uri="{BB962C8B-B14F-4D97-AF65-F5344CB8AC3E}">
        <p14:creationId xmlns:p14="http://schemas.microsoft.com/office/powerpoint/2010/main" val="16954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Architecture:</a:t>
            </a:r>
            <a:r>
              <a:rPr lang="en-US" dirty="0"/>
              <a:t> (also ISA: instruction set architecture) The parts of a processor design that one needs to understand for writing assembly/machine code. 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instruction set specification, registers</a:t>
            </a:r>
          </a:p>
          <a:p>
            <a:r>
              <a:rPr lang="en-US" dirty="0">
                <a:solidFill>
                  <a:srgbClr val="C00000"/>
                </a:solidFill>
              </a:rPr>
              <a:t>Microarchitecture:</a:t>
            </a:r>
            <a:r>
              <a:rPr lang="en-US" dirty="0"/>
              <a:t> Implementation of the architecture</a:t>
            </a:r>
          </a:p>
          <a:p>
            <a:pPr lvl="1"/>
            <a:r>
              <a:rPr lang="en-US" dirty="0"/>
              <a:t>Examples: cache sizes and core frequency</a:t>
            </a:r>
          </a:p>
          <a:p>
            <a:r>
              <a:rPr lang="en-US" dirty="0"/>
              <a:t>Code Forms: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Machine Code</a:t>
            </a:r>
            <a:r>
              <a:rPr lang="en-US" dirty="0"/>
              <a:t>: The byte-level programs that a processor executes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Assembly Code</a:t>
            </a:r>
            <a:r>
              <a:rPr lang="en-US" dirty="0"/>
              <a:t>: A text representation of machine code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Example ISAs: </a:t>
            </a:r>
          </a:p>
          <a:p>
            <a:pPr lvl="1"/>
            <a:r>
              <a:rPr lang="en-US" dirty="0"/>
              <a:t>Intel: x86, IA32, Itanium, x86-64</a:t>
            </a:r>
          </a:p>
          <a:p>
            <a:pPr lvl="1"/>
            <a:r>
              <a:rPr lang="en-US" dirty="0"/>
              <a:t>ARM: Used in almost all mobile phones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/>
              <a:t>Assembly/Machine Code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31780"/>
            <a:ext cx="4852987" cy="3505200"/>
          </a:xfrm>
          <a:solidFill>
            <a:schemeClr val="bg1"/>
          </a:solidFill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PC: Program counter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Called 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file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codes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or logical operation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6258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/>
              <a:t>Code and user data</a:t>
            </a:r>
          </a:p>
          <a:p>
            <a:pPr marL="571500" lvl="2" indent="-165100"/>
            <a:r>
              <a:rPr lang="en-US" sz="1800" dirty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  <p:extLst>
      <p:ext uri="{BB962C8B-B14F-4D97-AF65-F5344CB8AC3E}">
        <p14:creationId xmlns:p14="http://schemas.microsoft.com/office/powerpoint/2010/main" val="4308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683648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318682" y="266700"/>
            <a:ext cx="7592093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5902848"/>
            <a:ext cx="7329487" cy="838200"/>
          </a:xfrm>
          <a:ln/>
        </p:spPr>
        <p:txBody>
          <a:bodyPr/>
          <a:lstStyle/>
          <a:p>
            <a:pPr lvl="1"/>
            <a:r>
              <a:rPr lang="en-US" dirty="0"/>
              <a:t>Can reference low-order 4 bytes (also low-order 1 &amp; 2 bytes)</a:t>
            </a:r>
          </a:p>
          <a:p>
            <a:pPr lvl="1"/>
            <a:r>
              <a:rPr lang="en-US" dirty="0"/>
              <a:t>Not part of memory (or cache)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721748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3186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064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673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283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28929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5025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1121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7217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331348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683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026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6356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245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8548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4644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0740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293248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History: IA32 Registers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  <p:extLst>
      <p:ext uri="{BB962C8B-B14F-4D97-AF65-F5344CB8AC3E}">
        <p14:creationId xmlns:p14="http://schemas.microsoft.com/office/powerpoint/2010/main" val="2484996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/>
              <a:t> </a:t>
            </a:r>
            <a:r>
              <a:rPr lang="en-US" b="1" i="1" dirty="0"/>
              <a:t>Source</a:t>
            </a:r>
            <a:r>
              <a:rPr lang="en-US" b="1" dirty="0"/>
              <a:t>, </a:t>
            </a:r>
            <a:r>
              <a:rPr lang="en-US" b="1" i="1" dirty="0" err="1"/>
              <a:t>Dest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Operand 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$0x400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$-533</a:t>
            </a:r>
            <a:endParaRPr lang="en-US" dirty="0"/>
          </a:p>
          <a:p>
            <a:pPr lvl="2"/>
            <a:r>
              <a:rPr lang="en-US" dirty="0"/>
              <a:t>Like 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/>
              <a:t>Encoded 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16 integer registers</a:t>
            </a:r>
          </a:p>
          <a:p>
            <a:pPr lvl="2"/>
            <a:r>
              <a:rPr lang="en-US" dirty="0"/>
              <a:t>Example: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8 consecutive bytes of memory at address given by register</a:t>
            </a:r>
          </a:p>
          <a:p>
            <a:pPr lvl="2"/>
            <a:r>
              <a:rPr lang="en-US" dirty="0"/>
              <a:t>Simplest example: </a:t>
            </a:r>
            <a:r>
              <a:rPr lang="en-US" b="1" dirty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/>
              <a:t>Various other “addressing 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742" y="1509445"/>
            <a:ext cx="2266308" cy="4374222"/>
            <a:chOff x="102742" y="1509445"/>
            <a:chExt cx="2266308" cy="4374222"/>
          </a:xfrm>
        </p:grpSpPr>
        <p:sp>
          <p:nvSpPr>
            <p:cNvPr id="2" name="Oval 1"/>
            <p:cNvSpPr/>
            <p:nvPr/>
          </p:nvSpPr>
          <p:spPr bwMode="auto">
            <a:xfrm>
              <a:off x="1256444" y="1509445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2056116" y="5411912"/>
              <a:ext cx="312934" cy="471755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5" name="Straight Connector 4"/>
            <p:cNvCxnSpPr>
              <a:stCxn id="2" idx="3"/>
            </p:cNvCxnSpPr>
            <p:nvPr/>
          </p:nvCxnSpPr>
          <p:spPr bwMode="auto">
            <a:xfrm flipH="1">
              <a:off x="102742" y="1912113"/>
              <a:ext cx="1199530" cy="2088387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2742" y="4000500"/>
              <a:ext cx="1953374" cy="1647289"/>
            </a:xfrm>
            <a:prstGeom prst="lin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5951435" y="5970657"/>
            <a:ext cx="267688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Warning: Intel docs use</a:t>
            </a:r>
            <a:br>
              <a:rPr lang="en-US" sz="2000" dirty="0">
                <a:solidFill>
                  <a:srgbClr val="FF0000"/>
                </a:solidFill>
                <a:latin typeface="Calibri" pitchFamily="34" charset="0"/>
              </a:rPr>
            </a:b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mov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r>
              <a:rPr lang="en-US" sz="2000" i="1" dirty="0">
                <a:solidFill>
                  <a:srgbClr val="FF0000"/>
                </a:solidFill>
                <a:latin typeface="Calibri" pitchFamily="34" charset="0"/>
              </a:rPr>
              <a:t>,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movq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 err="1">
                <a:latin typeface="Courier New" pitchFamily="49" charset="0"/>
              </a:rPr>
              <a:t>whatAmI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49" y="1171253"/>
            <a:ext cx="406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whatAmI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(&lt;type&gt; a, &lt;type&gt; b)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????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66462" y="1839074"/>
            <a:ext cx="1196940" cy="2731582"/>
            <a:chOff x="1366462" y="1839074"/>
            <a:chExt cx="1196940" cy="2731582"/>
          </a:xfrm>
        </p:grpSpPr>
        <p:cxnSp>
          <p:nvCxnSpPr>
            <p:cNvPr id="4" name="Straight Arrow Connector 3"/>
            <p:cNvCxnSpPr/>
            <p:nvPr/>
          </p:nvCxnSpPr>
          <p:spPr bwMode="auto">
            <a:xfrm flipV="1">
              <a:off x="1869897" y="1839074"/>
              <a:ext cx="523981" cy="235278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" name="TextBox 4"/>
            <p:cNvSpPr txBox="1"/>
            <p:nvPr/>
          </p:nvSpPr>
          <p:spPr>
            <a:xfrm>
              <a:off x="1366462" y="420132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56043" y="1839075"/>
            <a:ext cx="1196940" cy="2576931"/>
            <a:chOff x="2756043" y="1839075"/>
            <a:chExt cx="1196940" cy="2576931"/>
          </a:xfrm>
        </p:grpSpPr>
        <p:cxnSp>
          <p:nvCxnSpPr>
            <p:cNvPr id="9" name="Straight Arrow Connector 8"/>
            <p:cNvCxnSpPr/>
            <p:nvPr/>
          </p:nvCxnSpPr>
          <p:spPr bwMode="auto">
            <a:xfrm flipV="1">
              <a:off x="3161872" y="1839075"/>
              <a:ext cx="598470" cy="2188395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2756043" y="4046674"/>
              <a:ext cx="1196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1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1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Dominate laptop/desktop/server market</a:t>
            </a:r>
          </a:p>
          <a:p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that!</a:t>
            </a:r>
          </a:p>
          <a:p>
            <a:pPr lvl="2"/>
            <a:r>
              <a:rPr lang="en-US" dirty="0"/>
              <a:t>In terms of speed.  Less so for low power.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Normal	(R)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Aha! Pointer dereferencing in C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(%</a:t>
            </a:r>
            <a:r>
              <a:rPr lang="en-US" sz="2400" b="1" dirty="0" err="1">
                <a:latin typeface="Courier New" pitchFamily="49" charset="0"/>
              </a:rPr>
              <a:t>rcx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latin typeface="Courier New" pitchFamily="49" charset="0"/>
              </a:rPr>
              <a:t>movq</a:t>
            </a:r>
            <a:r>
              <a:rPr lang="en-US" sz="2400" b="1" dirty="0">
                <a:latin typeface="Courier New" pitchFamily="49" charset="0"/>
              </a:rPr>
              <a:t> 8(%</a:t>
            </a:r>
            <a:r>
              <a:rPr lang="en-US" sz="2400" b="1" dirty="0" err="1">
                <a:latin typeface="Courier New" pitchFamily="49" charset="0"/>
              </a:rPr>
              <a:t>rbp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rdx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16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S: 	Scale: 1, 2, 4, or 8 (</a:t>
            </a:r>
            <a:r>
              <a:rPr lang="en-US" i="1" dirty="0">
                <a:solidFill>
                  <a:srgbClr val="C00000"/>
                </a:solidFill>
              </a:rPr>
              <a:t>why these numbers?</a:t>
            </a:r>
            <a:r>
              <a:rPr lang="en-US" dirty="0"/>
              <a:t>)</a:t>
            </a:r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Special 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D(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/>
              <a:t>,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/>
              <a:t> 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66036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(%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,2),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# t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x+2*x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$2, 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 </a:t>
            </a:r>
            <a:r>
              <a:rPr lang="en-US" sz="1800" dirty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  </a:t>
            </a:r>
            <a:r>
              <a:rPr lang="en-US" i="1" dirty="0" err="1"/>
              <a:t>Src,Dest</a:t>
            </a:r>
            <a:br>
              <a:rPr lang="en-US" dirty="0"/>
            </a:br>
            <a:r>
              <a:rPr lang="en-US" dirty="0"/>
              <a:t>(Warning: Intel docs use “op </a:t>
            </a:r>
            <a:r>
              <a:rPr lang="en-US" i="1" dirty="0" err="1"/>
              <a:t>Dest,Src</a:t>
            </a:r>
            <a:r>
              <a:rPr lang="en-US" dirty="0"/>
              <a:t>”)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Arithmetic Expression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Understanding 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62800"/>
              </p:ext>
            </p:extLst>
          </p:nvPr>
        </p:nvGraphicFramePr>
        <p:xfrm>
          <a:off x="4648200" y="3733800"/>
          <a:ext cx="3352800" cy="254508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z, t4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Machine Programming I: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r>
              <a:rPr lang="en-US" dirty="0"/>
              <a:t>C, assembly, machine code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Milestones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29K	5-10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16-bit Intel 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1MB address space</a:t>
            </a: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275K	16-33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Added “flat addressing”,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2	2006	291M	1060-3333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Core i7	2008	731M	1600-4400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Four cores (our shark machines)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–</a:t>
            </a:r>
            <a:r>
              <a:rPr lang="en-US" sz="2000" dirty="0" err="1">
                <a:latin typeface="Courier New" pitchFamily="49" charset="0"/>
              </a:rPr>
              <a:t>Og</a:t>
            </a:r>
            <a:r>
              <a:rPr lang="en-US" sz="2000" dirty="0">
                <a:latin typeface="Courier New" pitchFamily="49" charset="0"/>
              </a:rPr>
              <a:t> -S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</a:t>
            </a:r>
            <a:r>
              <a:rPr lang="en-US" b="1" dirty="0" err="1">
                <a:latin typeface="Courier New" pitchFamily="49" charset="0"/>
              </a:rPr>
              <a:t>Og</a:t>
            </a:r>
            <a:r>
              <a:rPr lang="en-US" b="1" dirty="0">
                <a:latin typeface="Courier New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/>
              <a:t>) [New to recent versions of GCC]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          long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(on shark machine) with 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–</a:t>
            </a:r>
            <a:r>
              <a:rPr lang="en-US" dirty="0" err="1">
                <a:latin typeface="Courier New" pitchFamily="49" charset="0"/>
              </a:rPr>
              <a:t>Og</a:t>
            </a:r>
            <a:r>
              <a:rPr lang="en-US" dirty="0">
                <a:latin typeface="Courier New" pitchFamily="49" charset="0"/>
              </a:rPr>
              <a:t> –S </a:t>
            </a:r>
            <a:r>
              <a:rPr lang="en-US" dirty="0" err="1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>
                <a:latin typeface="Courier New" pitchFamily="49" charset="0"/>
              </a:rPr>
              <a:t>sum.s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66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Things that look weird and are preceded by a ‘.’ are generally directives.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pushq</a:t>
            </a:r>
            <a:r>
              <a:rPr lang="en-US" sz="1800" dirty="0">
                <a:latin typeface="Courier New" pitchFamily="49" charset="0"/>
              </a:rPr>
              <a:t>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popq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133472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Data Types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/>
              <a:t>“Integer” data of 1, 2, 4, or 8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/>
          </a:p>
          <a:p>
            <a:r>
              <a:rPr lang="en-US" dirty="0"/>
              <a:t>Floating point data of 4, 8, or 10 bytes</a:t>
            </a:r>
          </a:p>
          <a:p>
            <a:endParaRPr lang="en-US" dirty="0"/>
          </a:p>
          <a:p>
            <a:r>
              <a:rPr lang="en-US" dirty="0"/>
              <a:t>Code: Byte sequences encoding series of instructions</a:t>
            </a:r>
          </a:p>
          <a:p>
            <a:endParaRPr lang="en-US" dirty="0"/>
          </a:p>
          <a:p>
            <a:r>
              <a:rPr lang="en-US" dirty="0"/>
              <a:t>No aggregate types such as arrays or structures</a:t>
            </a:r>
          </a:p>
          <a:p>
            <a:pPr lvl="1"/>
            <a:r>
              <a:rPr lang="en-US" dirty="0"/>
              <a:t>Just contiguously allocated bytes in memory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Characteristics: Operations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/>
              <a:t>Transfer 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/>
          </a:p>
          <a:p>
            <a:r>
              <a:rPr lang="en-US" dirty="0"/>
              <a:t>Perform arithmetic function on register or memory data</a:t>
            </a:r>
          </a:p>
          <a:p>
            <a:endParaRPr lang="en-US" dirty="0"/>
          </a:p>
          <a:p>
            <a:r>
              <a:rPr lang="en-US" dirty="0"/>
              <a:t>Transfer 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14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3, or 5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/>
                <a:cs typeface="Courier New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itchFamily="49" charset="0"/>
              </a:rPr>
              <a:t>0x40059e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itchFamily="49" charset="0"/>
              </a:rPr>
              <a:t>movq</a:t>
            </a:r>
            <a:r>
              <a:rPr lang="en-US" sz="1800" dirty="0">
                <a:latin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–d sum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53               push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48 89 d3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e8 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callq</a:t>
            </a:r>
            <a:r>
              <a:rPr lang="en-US" sz="1800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48 89 03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5b               pop   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c3               </a:t>
            </a:r>
            <a:r>
              <a:rPr lang="en-US" sz="1800" dirty="0" err="1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484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8757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386	1985	0.3M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2000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2 Duo	2006	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i7	2008	731M</a:t>
            </a:r>
          </a:p>
          <a:p>
            <a:pPr marL="223838" indent="-223838" defTabSz="895350">
              <a:tabLst>
                <a:tab pos="2349500" algn="l"/>
              </a:tabLst>
            </a:pPr>
            <a:endParaRPr lang="en-US" sz="1600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enable more efficient conditional 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1185" y="1305906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Disassembled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Dump of assembler code for function </a:t>
              </a:r>
              <a:r>
                <a:rPr lang="en-US" sz="1800" dirty="0" err="1">
                  <a:latin typeface="Courier New" pitchFamily="49" charset="0"/>
                </a:rPr>
                <a:t>sumstore</a:t>
              </a:r>
              <a:r>
                <a:rPr lang="en-US" sz="1800" dirty="0">
                  <a:latin typeface="Courier New" pitchFamily="49" charset="0"/>
                </a:rPr>
                <a:t>: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0x0000000000400596 &lt;+1&gt;: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r>
                <a:rPr lang="en-US" sz="1800" dirty="0">
                  <a:latin typeface="Courier New" pitchFamily="49" charset="0"/>
                </a:rPr>
                <a:t>,%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0x0000000000400599 &lt;+4&gt;: </a:t>
              </a:r>
              <a:r>
                <a:rPr lang="en-US" sz="1800" dirty="0" err="1">
                  <a:latin typeface="Courier New" pitchFamily="49" charset="0"/>
                </a:rPr>
                <a:t>callq</a:t>
              </a:r>
              <a:r>
                <a:rPr lang="en-US" sz="1800" dirty="0">
                  <a:latin typeface="Courier New" pitchFamily="49" charset="0"/>
                </a:rPr>
                <a:t>  0x400590 &lt;plus&gt;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0x000000000040059e &lt;+9&gt;: </a:t>
              </a:r>
              <a:r>
                <a:rPr lang="en-US" sz="1800" dirty="0" err="1">
                  <a:latin typeface="Courier New" pitchFamily="49" charset="0"/>
                </a:rPr>
                <a:t>mov</a:t>
              </a:r>
              <a:r>
                <a:rPr lang="en-US" sz="1800" dirty="0">
                  <a:latin typeface="Courier New" pitchFamily="49" charset="0"/>
                </a:rPr>
                <a:t>    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r>
                <a:rPr lang="en-US" sz="1800" dirty="0">
                  <a:latin typeface="Courier New" pitchFamily="49" charset="0"/>
                </a:rPr>
                <a:t>,(%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r>
                <a:rPr lang="en-US" sz="1800" dirty="0">
                  <a:latin typeface="Courier New" pitchFamily="49" charset="0"/>
                </a:rPr>
                <a:t>)</a:t>
              </a: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itchFamily="49" charset="0"/>
                </a:rPr>
                <a:t>rbx</a:t>
              </a:r>
              <a:endParaRPr lang="en-US" sz="1800" dirty="0">
                <a:latin typeface="Courier New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0x00000000004005a2 &lt;+13&gt;:</a:t>
              </a:r>
              <a:r>
                <a:rPr lang="en-US" sz="1800" dirty="0" err="1">
                  <a:latin typeface="Courier New" pitchFamily="49" charset="0"/>
                </a:rPr>
                <a:t>retq</a:t>
              </a:r>
              <a:r>
                <a:rPr lang="en-US" sz="1800" dirty="0">
                  <a:latin typeface="Courier New" pitchFamily="49" charset="0"/>
                </a:rPr>
                <a:t> </a:t>
              </a:r>
              <a:endParaRPr lang="en-US" sz="1800" i="1" dirty="0">
                <a:latin typeface="Courier New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sum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x/14xb </a:t>
            </a:r>
            <a:r>
              <a:rPr lang="en-US" b="1" dirty="0" err="1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itchFamily="34" charset="0"/>
                </a:rPr>
                <a:t>Code</a:t>
              </a:r>
            </a:p>
            <a:p>
              <a:pPr marL="223838" indent="-223838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0x0400595: 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0xd3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0xe8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0xf2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0xff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0x48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0x89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0x03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0x5b</a:t>
              </a: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itchFamily="49" charset="0"/>
                </a:rPr>
                <a:t>   0xc3</a:t>
              </a: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 file 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30001000:  55             push   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 </a:t>
            </a:r>
            <a:r>
              <a:rPr lang="en-US" sz="1800" dirty="0" err="1">
                <a:latin typeface="Courier New" pitchFamily="49" charset="0"/>
              </a:rPr>
              <a:t>mov</a:t>
            </a:r>
            <a:r>
              <a:rPr lang="en-US" sz="1800" dirty="0">
                <a:latin typeface="Courier New" pitchFamily="49" charset="0"/>
              </a:rPr>
              <a:t>    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30001003:  6a ff          push   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30001005:  68 90 10 00 30 push   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3000100a:  68 91 dc 4c 30 push   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Intel processors and architectures</a:t>
            </a:r>
          </a:p>
          <a:p>
            <a:pPr lvl="1"/>
            <a:r>
              <a:rPr lang="en-US" dirty="0"/>
              <a:t>Evolutionary design leads to many quirks and artifacts</a:t>
            </a:r>
          </a:p>
          <a:p>
            <a:r>
              <a:rPr lang="en-US" dirty="0"/>
              <a:t>C, assembly, machine code</a:t>
            </a:r>
          </a:p>
          <a:p>
            <a:pPr lvl="1"/>
            <a:r>
              <a:rPr lang="en-US" dirty="0"/>
              <a:t>New forms of visible state: program counter, registers, ...</a:t>
            </a:r>
          </a:p>
          <a:p>
            <a:pPr lvl="1"/>
            <a:r>
              <a:rPr lang="en-US" dirty="0"/>
              <a:t>Compiler must transform statements, expressions, procedures into low-level instruction sequences</a:t>
            </a:r>
          </a:p>
          <a:p>
            <a:r>
              <a:rPr lang="en-US" dirty="0"/>
              <a:t>Assembly Basics: Registers, operands, move</a:t>
            </a:r>
          </a:p>
          <a:p>
            <a:pPr lvl="1"/>
            <a:r>
              <a:rPr lang="en-US" dirty="0"/>
              <a:t>The x86-64 move instructions cover wide range of data movement forms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C compiler will figure out different instruction combinations to carry out computation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Intel x86 Processors, cont.</a:t>
            </a:r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Past Generations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Pro	1995	600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III	1999	250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Pentium 4	2000	180 nm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Core 2 Duo	2006	  65 nm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Recent Generations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Nehalem	2008	  45 nm	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Sandy Bridge	2011	  32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Ivy Bridge	2012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Haswell	2013	  22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/>
              <a:t>Broadwell	2014	  14 nm</a:t>
            </a:r>
          </a:p>
          <a:p>
            <a:pPr marL="795338" lvl="1" indent="-457200" defTabSz="895350">
              <a:buFont typeface="+mj-lt"/>
              <a:buAutoNum type="arabicPeriod"/>
              <a:tabLst>
                <a:tab pos="2349500" algn="l"/>
              </a:tabLst>
            </a:pPr>
            <a:r>
              <a:rPr lang="en-US" dirty="0" err="1"/>
              <a:t>Skylake</a:t>
            </a:r>
            <a:r>
              <a:rPr lang="en-US" dirty="0"/>
              <a:t>	2015	  14 nm</a:t>
            </a:r>
          </a:p>
          <a:p>
            <a:pPr marL="280988" defTabSz="895350">
              <a:tabLst>
                <a:tab pos="2349500" algn="l"/>
              </a:tabLst>
            </a:pPr>
            <a:r>
              <a:rPr lang="en-US" dirty="0"/>
              <a:t>Upcoming Generations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 err="1"/>
              <a:t>Kaby</a:t>
            </a:r>
            <a:r>
              <a:rPr lang="en-US" dirty="0"/>
              <a:t> Lake	2016?	  14 nm</a:t>
            </a:r>
          </a:p>
          <a:p>
            <a:pPr marL="681038" lvl="1" indent="-342900" defTabSz="895350">
              <a:tabLst>
                <a:tab pos="2349500" algn="l"/>
              </a:tabLst>
            </a:pPr>
            <a:r>
              <a:rPr lang="en-US" dirty="0" err="1"/>
              <a:t>Cannonlake</a:t>
            </a:r>
            <a:r>
              <a:rPr lang="en-US" dirty="0"/>
              <a:t>	2017?	  10 nm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4769" y="956441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Process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5496" y="2438454"/>
            <a:ext cx="3120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Process technology dimension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= width of narrowest wires 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(10 nm ≈ 100 atoms wide)</a:t>
            </a:r>
          </a:p>
        </p:txBody>
      </p:sp>
    </p:spTree>
    <p:extLst>
      <p:ext uri="{BB962C8B-B14F-4D97-AF65-F5344CB8AC3E}">
        <p14:creationId xmlns:p14="http://schemas.microsoft.com/office/powerpoint/2010/main" val="355277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/>
              <a:t>2016 State of the Art: </a:t>
            </a:r>
            <a:r>
              <a:rPr lang="en-US" dirty="0" err="1"/>
              <a:t>Skylake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135392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Mobile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2.6-2.9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45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Desktop Model: Core i7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2.8-4.0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35-91 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Server Model: Xeon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Multi-socket enabled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2-3.7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/>
              <a:t>25-80 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007" y="1707551"/>
            <a:ext cx="5282379" cy="37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597796" cy="762000"/>
          </a:xfrm>
        </p:spPr>
        <p:txBody>
          <a:bodyPr/>
          <a:lstStyle/>
          <a:p>
            <a:r>
              <a:rPr lang="en-US" dirty="0"/>
              <a:t>x86 Clones: Advanced Micro Devices (AMD)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Historically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/>
              <a:t>Then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Built </a:t>
            </a:r>
            <a:r>
              <a:rPr lang="en-US" dirty="0" err="1"/>
              <a:t>Opteron</a:t>
            </a:r>
            <a:r>
              <a:rPr lang="en-US" dirty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/>
              <a:t>Relies on external semiconductor manufacturer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64-Bit History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2001: Intel Attempts Radical Shift from IA32 to IA64</a:t>
            </a:r>
          </a:p>
          <a:p>
            <a:pPr lvl="1"/>
            <a:r>
              <a:rPr lang="en-US" dirty="0"/>
              <a:t>Totally different architecture (Itanium)</a:t>
            </a:r>
          </a:p>
          <a:p>
            <a:pPr lvl="1"/>
            <a:r>
              <a:rPr lang="en-US" dirty="0"/>
              <a:t>Executes IA32 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/>
              <a:t>2003: AMD Steps 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/>
              <a:t>All but low-end x86 processors support x86-64</a:t>
            </a:r>
          </a:p>
          <a:p>
            <a:pPr lvl="1"/>
            <a:r>
              <a:rPr lang="en-US" dirty="0"/>
              <a:t>But, lots of code still runs in 32-bit mode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20780</TotalTime>
  <Words>3265</Words>
  <Application>Microsoft Office PowerPoint</Application>
  <PresentationFormat>On-screen Show (4:3)</PresentationFormat>
  <Paragraphs>913</Paragraphs>
  <Slides>52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1" baseType="lpstr">
      <vt:lpstr>ＭＳ Ｐゴシック</vt:lpstr>
      <vt:lpstr>Arial</vt:lpstr>
      <vt:lpstr>Arial Narrow</vt:lpstr>
      <vt:lpstr>Calibri</vt:lpstr>
      <vt:lpstr>Calibri Bold</vt:lpstr>
      <vt:lpstr>Calibri Bold Italic</vt:lpstr>
      <vt:lpstr>Calibri Italic</vt:lpstr>
      <vt:lpstr>Courier</vt:lpstr>
      <vt:lpstr>Courier New</vt:lpstr>
      <vt:lpstr>Courier New Bold</vt:lpstr>
      <vt:lpstr>Lucida Grande</vt:lpstr>
      <vt:lpstr>Monaco</vt:lpstr>
      <vt:lpstr>Symbol</vt:lpstr>
      <vt:lpstr>Times New Roman</vt:lpstr>
      <vt:lpstr>Wingdings</vt:lpstr>
      <vt:lpstr>Wingdings 2</vt:lpstr>
      <vt:lpstr>ヒラギノ角ゴ ProN W3</vt:lpstr>
      <vt:lpstr>ヒラギノ角ゴ ProN W6</vt:lpstr>
      <vt:lpstr>template2007</vt:lpstr>
      <vt:lpstr>Machine-Level Programming I: Basics  15-213/18-213: Introduction to Computer Systems  5th Lecture, September 13, 2016</vt:lpstr>
      <vt:lpstr>Today: Machine Programming I: Basics</vt:lpstr>
      <vt:lpstr>Intel x86 Processors</vt:lpstr>
      <vt:lpstr>Intel x86 Evolution: Milestones</vt:lpstr>
      <vt:lpstr>Intel x86 Processors, cont.</vt:lpstr>
      <vt:lpstr>Intel x86 Processors, cont.</vt:lpstr>
      <vt:lpstr>2016 State of the Art: Skylake</vt:lpstr>
      <vt:lpstr>x86 Clones: Advanced Micro Devices (AMD)</vt:lpstr>
      <vt:lpstr>Intel’s 64-Bit History</vt:lpstr>
      <vt:lpstr>Our Coverage</vt:lpstr>
      <vt:lpstr>Today: Machine Programming I: Basics</vt:lpstr>
      <vt:lpstr>Levels of Abstraction</vt:lpstr>
      <vt:lpstr>Definitions</vt:lpstr>
      <vt:lpstr>Assembly/Machine Code View</vt:lpstr>
      <vt:lpstr>Assembly Characteristics: Data Types</vt:lpstr>
      <vt:lpstr>x86-64 Integer Registers</vt:lpstr>
      <vt:lpstr>Some History: IA32 Registers</vt:lpstr>
      <vt:lpstr>Assembly Characteristics: Operations</vt:lpstr>
      <vt:lpstr>Moving Data</vt:lpstr>
      <vt:lpstr>movq Operand Combinations</vt:lpstr>
      <vt:lpstr>Simple Memory Addressing Modes</vt:lpstr>
      <vt:lpstr>Example of Simple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Today: Machine Programming I: Basics</vt:lpstr>
      <vt:lpstr>Turning C into Object Code</vt:lpstr>
      <vt:lpstr>Compiling Into Assembly</vt:lpstr>
      <vt:lpstr>What it really looks like</vt:lpstr>
      <vt:lpstr>What it really looks like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Alternate Disassembly</vt:lpstr>
      <vt:lpstr>What Can be Disassembled?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</dc:title>
  <dc:subject/>
  <dc:creator>Markus Pueschel</dc:creator>
  <cp:keywords/>
  <dc:description/>
  <cp:lastModifiedBy>Phil Gibbons</cp:lastModifiedBy>
  <cp:revision>703</cp:revision>
  <cp:lastPrinted>2011-09-12T20:37:42Z</cp:lastPrinted>
  <dcterms:created xsi:type="dcterms:W3CDTF">2012-09-11T15:51:41Z</dcterms:created>
  <dcterms:modified xsi:type="dcterms:W3CDTF">2016-09-11T20:50:32Z</dcterms:modified>
  <cp:category/>
</cp:coreProperties>
</file>