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57"/>
  </p:notesMasterIdLst>
  <p:sldIdLst>
    <p:sldId id="317" r:id="rId5"/>
    <p:sldId id="344" r:id="rId6"/>
    <p:sldId id="284" r:id="rId7"/>
    <p:sldId id="285" r:id="rId8"/>
    <p:sldId id="373" r:id="rId9"/>
    <p:sldId id="375" r:id="rId10"/>
    <p:sldId id="376" r:id="rId11"/>
    <p:sldId id="374" r:id="rId12"/>
    <p:sldId id="286" r:id="rId13"/>
    <p:sldId id="287" r:id="rId14"/>
    <p:sldId id="288" r:id="rId15"/>
    <p:sldId id="364" r:id="rId16"/>
    <p:sldId id="289" r:id="rId17"/>
    <p:sldId id="377" r:id="rId18"/>
    <p:sldId id="350" r:id="rId19"/>
    <p:sldId id="293" r:id="rId20"/>
    <p:sldId id="295" r:id="rId21"/>
    <p:sldId id="379" r:id="rId22"/>
    <p:sldId id="366" r:id="rId23"/>
    <p:sldId id="301" r:id="rId24"/>
    <p:sldId id="332" r:id="rId25"/>
    <p:sldId id="302" r:id="rId26"/>
    <p:sldId id="304" r:id="rId27"/>
    <p:sldId id="351" r:id="rId28"/>
    <p:sldId id="306" r:id="rId29"/>
    <p:sldId id="307" r:id="rId30"/>
    <p:sldId id="309" r:id="rId31"/>
    <p:sldId id="312" r:id="rId32"/>
    <p:sldId id="368" r:id="rId33"/>
    <p:sldId id="367" r:id="rId34"/>
    <p:sldId id="369" r:id="rId35"/>
    <p:sldId id="336" r:id="rId36"/>
    <p:sldId id="338" r:id="rId37"/>
    <p:sldId id="370" r:id="rId38"/>
    <p:sldId id="339" r:id="rId39"/>
    <p:sldId id="365" r:id="rId40"/>
    <p:sldId id="352" r:id="rId41"/>
    <p:sldId id="353" r:id="rId42"/>
    <p:sldId id="354" r:id="rId43"/>
    <p:sldId id="372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71" r:id="rId52"/>
    <p:sldId id="324" r:id="rId53"/>
    <p:sldId id="380" r:id="rId54"/>
    <p:sldId id="381" r:id="rId55"/>
    <p:sldId id="382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11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7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Sept. 15, 2016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8458200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	</a:t>
            </a:r>
            <a:r>
              <a:rPr lang="en-US" sz="2000" dirty="0" smtClean="0"/>
              <a:t>Randy Bryant</a:t>
            </a:r>
            <a:endParaRPr lang="en-US" sz="2000" dirty="0"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635" y="5174415"/>
            <a:ext cx="3481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often: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24635" y="4204447"/>
            <a:ext cx="2008094" cy="1308847"/>
            <a:chOff x="2124635" y="4204447"/>
            <a:chExt cx="2008094" cy="13088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2994212" y="4204447"/>
              <a:ext cx="53788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 flipH="1">
              <a:off x="2124635" y="4204447"/>
              <a:ext cx="2008094" cy="13088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19673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7989" y="1311996"/>
            <a:ext cx="7160468" cy="4031873"/>
            <a:chOff x="187989" y="1311996"/>
            <a:chExt cx="7160468" cy="4031873"/>
          </a:xfrm>
        </p:grpSpPr>
        <p:sp>
          <p:nvSpPr>
            <p:cNvPr id="2" name="TextBox 1"/>
            <p:cNvSpPr txBox="1"/>
            <p:nvPr/>
          </p:nvSpPr>
          <p:spPr>
            <a:xfrm>
              <a:off x="187989" y="1311996"/>
              <a:ext cx="7160468" cy="40318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Beware weirdness </a:t>
              </a:r>
              <a:r>
                <a:rPr lang="en-US" sz="3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movzbl</a:t>
              </a:r>
              <a:r>
                <a:rPr 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(and others)</a:t>
              </a:r>
            </a:p>
            <a:p>
              <a:endParaRPr lang="en-US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cs-CZ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movzbl %al, %eax</a:t>
              </a:r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82768" y="3207960"/>
              <a:ext cx="3556000" cy="533400"/>
              <a:chOff x="1582768" y="3207960"/>
              <a:chExt cx="3556000" cy="5334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3418302" y="3253049"/>
                <a:ext cx="1709270" cy="44450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%</a:t>
                </a: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  <a:sym typeface="Gill Sans" charset="0"/>
                  </a:rPr>
                  <a:t>eax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endParaRPr>
              </a:p>
            </p:txBody>
          </p:sp>
          <p:sp>
            <p:nvSpPr>
              <p:cNvPr id="20" name="Rectangle 6"/>
              <p:cNvSpPr>
                <a:spLocks/>
              </p:cNvSpPr>
              <p:nvPr/>
            </p:nvSpPr>
            <p:spPr bwMode="auto">
              <a:xfrm>
                <a:off x="4478368" y="3246060"/>
                <a:ext cx="660400" cy="444500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%al</a:t>
                </a:r>
                <a:endParaRPr lang="en-US" sz="1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  <p:sp>
            <p:nvSpPr>
              <p:cNvPr id="21" name="Rectangle 30"/>
              <p:cNvSpPr>
                <a:spLocks/>
              </p:cNvSpPr>
              <p:nvPr/>
            </p:nvSpPr>
            <p:spPr bwMode="auto">
              <a:xfrm>
                <a:off x="1582768" y="3207960"/>
                <a:ext cx="3556000" cy="53340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79654" y="3204840"/>
            <a:ext cx="3556000" cy="533400"/>
            <a:chOff x="5510699" y="5684520"/>
            <a:chExt cx="3556000" cy="5334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346233" y="5729609"/>
              <a:ext cx="1709270" cy="4445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25" name="Rectangle 6"/>
            <p:cNvSpPr>
              <a:spLocks/>
            </p:cNvSpPr>
            <p:nvPr/>
          </p:nvSpPr>
          <p:spPr bwMode="auto">
            <a:xfrm>
              <a:off x="8406299" y="5722620"/>
              <a:ext cx="6604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  <a:endPara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5510699" y="568452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85180" y="3201720"/>
            <a:ext cx="3556000" cy="533400"/>
            <a:chOff x="2673776" y="5741880"/>
            <a:chExt cx="3556000" cy="533400"/>
          </a:xfrm>
        </p:grpSpPr>
        <p:sp>
          <p:nvSpPr>
            <p:cNvPr id="32" name="Rectangle 30"/>
            <p:cNvSpPr>
              <a:spLocks/>
            </p:cNvSpPr>
            <p:nvPr/>
          </p:nvSpPr>
          <p:spPr bwMode="auto">
            <a:xfrm>
              <a:off x="2673776" y="574188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0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0x00000000</a:t>
              </a:r>
              <a:endPara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492032" y="5769689"/>
              <a:ext cx="1709270" cy="444500"/>
            </a:xfrm>
            <a:prstGeom prst="rect">
              <a:avLst/>
            </a:prstGeom>
            <a:solidFill>
              <a:srgbClr val="8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  <a:sym typeface="Gill Sans" charset="0"/>
                </a:rPr>
                <a:t>0x000000</a:t>
              </a:r>
            </a:p>
          </p:txBody>
        </p:sp>
        <p:sp>
          <p:nvSpPr>
            <p:cNvPr id="31" name="Rectangle 6"/>
            <p:cNvSpPr>
              <a:spLocks/>
            </p:cNvSpPr>
            <p:nvPr/>
          </p:nvSpPr>
          <p:spPr bwMode="auto">
            <a:xfrm>
              <a:off x="5552098" y="5762700"/>
              <a:ext cx="660400" cy="444500"/>
            </a:xfrm>
            <a:prstGeom prst="rect">
              <a:avLst/>
            </a:pr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%al</a:t>
              </a:r>
              <a:endPara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5055" y="3749489"/>
            <a:ext cx="3085929" cy="1009856"/>
            <a:chOff x="215055" y="3749489"/>
            <a:chExt cx="3085929" cy="1009856"/>
          </a:xfrm>
        </p:grpSpPr>
        <p:sp>
          <p:nvSpPr>
            <p:cNvPr id="5" name="TextBox 4"/>
            <p:cNvSpPr txBox="1"/>
            <p:nvPr/>
          </p:nvSpPr>
          <p:spPr>
            <a:xfrm>
              <a:off x="215055" y="4297680"/>
              <a:ext cx="2205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Zapped to all 0’s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 bwMode="auto">
            <a:xfrm flipV="1">
              <a:off x="2420274" y="3749489"/>
              <a:ext cx="880710" cy="7790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475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51412" y="1023590"/>
            <a:ext cx="6226687" cy="944910"/>
            <a:chOff x="3451412" y="1023590"/>
            <a:chExt cx="6226687" cy="944910"/>
          </a:xfrm>
        </p:grpSpPr>
        <p:sp>
          <p:nvSpPr>
            <p:cNvPr id="2" name="Oval 1"/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7727" y="1023590"/>
              <a:ext cx="323037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I’ll get to this shortly.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5138928" y="1101793"/>
              <a:ext cx="1307592" cy="278951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44639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76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4905" y="2268071"/>
            <a:ext cx="341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Bad Performance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8191" y="4312024"/>
            <a:ext cx="14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1002" y="5908198"/>
            <a:ext cx="127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</a:t>
            </a:r>
            <a:r>
              <a:rPr lang="en-US" dirty="0" smtClean="0"/>
              <a:t>(as </a:t>
            </a:r>
            <a:r>
              <a:rPr lang="en-US" dirty="0"/>
              <a:t>side effect) </a:t>
            </a:r>
            <a:r>
              <a:rPr lang="en-US" dirty="0" smtClean="0"/>
              <a:t>of arithmetic </a:t>
            </a:r>
            <a:r>
              <a:rPr lang="en-US" dirty="0"/>
              <a:t>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>
                <a:solidFill>
                  <a:srgbClr val="FF0000"/>
                </a:solidFill>
              </a:rPr>
              <a:t>set by </a:t>
            </a:r>
            <a:r>
              <a:rPr lang="en-US" dirty="0" err="1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4975412" y="4177559"/>
            <a:ext cx="3469341" cy="144331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WhatDoICompute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%al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42924"/>
              </p:ext>
            </p:extLst>
          </p:nvPr>
        </p:nvGraphicFramePr>
        <p:xfrm>
          <a:off x="430486" y="455467"/>
          <a:ext cx="6096000" cy="32410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/>
          </p:cNvSpPr>
          <p:nvPr/>
        </p:nvSpPr>
        <p:spPr bwMode="auto">
          <a:xfrm>
            <a:off x="143435" y="4419601"/>
            <a:ext cx="5082988" cy="172122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tabLst>
                <a:tab pos="630238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WhatDoICompute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y;</a:t>
            </a: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…</a:t>
            </a: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	return y;</a:t>
            </a:r>
          </a:p>
          <a:p>
            <a:pPr algn="l">
              <a:tabLst>
                <a:tab pos="630238" algn="l"/>
                <a:tab pos="1719263" algn="l"/>
                <a:tab pos="3548063" algn="l"/>
                <a:tab pos="46910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787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set 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Jump Table in Binary</a:t>
            </a:r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  <p:transition xmlns:p14="http://schemas.microsoft.com/office/powerpoint/2010/main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Jump Table in Binary (cont.)</a:t>
            </a:r>
            <a:endParaRPr lang="en-US" dirty="0"/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  <p:transition xmlns:p14="http://schemas.microsoft.com/office/powerpoint/2010/main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Jump Table in Binary (cont.)</a:t>
            </a:r>
            <a:endParaRPr lang="en-US" dirty="0"/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298938" y="1172309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</a:t>
            </a:r>
            <a:r>
              <a:rPr lang="fr-FR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0x2c646c25203d2078</a:t>
            </a:r>
            <a:endParaRPr lang="fr-FR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706078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. . .</a:t>
            </a:r>
          </a:p>
          <a:p>
            <a:pPr algn="l"/>
            <a:r>
              <a:rPr lang="cs-CZ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4005f8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983154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768231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188308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403231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738923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963615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178538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set 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set 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604" y="4195482"/>
            <a:ext cx="1709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~y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 set 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22656</TotalTime>
  <Pages>0</Pages>
  <Words>4320</Words>
  <Characters>0</Characters>
  <Application>Microsoft Macintosh PowerPoint</Application>
  <PresentationFormat>On-screen Show (4:3)</PresentationFormat>
  <Lines>0</Lines>
  <Paragraphs>1155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Title Slide</vt:lpstr>
      <vt:lpstr>Title and Content: Build</vt:lpstr>
      <vt:lpstr>Title and Content</vt:lpstr>
      <vt:lpstr>Title Only</vt:lpstr>
      <vt:lpstr>Machine-Level Programming II: Control  15-213: Introduction to Computer Systems 6th Lecture, Sept. 15, 2016</vt:lpstr>
      <vt:lpstr>Today</vt:lpstr>
      <vt:lpstr>Processor State (x86-64, Partial)</vt:lpstr>
      <vt:lpstr>Condition Codes (Implicit Setting)</vt:lpstr>
      <vt:lpstr>CF set when</vt:lpstr>
      <vt:lpstr>SF set when</vt:lpstr>
      <vt:lpstr>OF set when</vt:lpstr>
      <vt:lpstr>ZF set when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Reading Condition Codes (Cont.)</vt:lpstr>
      <vt:lpstr>Today</vt:lpstr>
      <vt:lpstr>Jumping</vt:lpstr>
      <vt:lpstr>Conditional Branch Example (Old Style)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PowerPoint Presentation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1068</cp:revision>
  <cp:lastPrinted>2013-09-12T14:46:51Z</cp:lastPrinted>
  <dcterms:created xsi:type="dcterms:W3CDTF">2012-09-13T15:33:55Z</dcterms:created>
  <dcterms:modified xsi:type="dcterms:W3CDTF">2016-09-15T17:11:01Z</dcterms:modified>
</cp:coreProperties>
</file>