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42" r:id="rId2"/>
    <p:sldId id="827" r:id="rId3"/>
    <p:sldId id="833" r:id="rId4"/>
    <p:sldId id="877" r:id="rId5"/>
    <p:sldId id="835" r:id="rId6"/>
    <p:sldId id="878" r:id="rId7"/>
    <p:sldId id="839" r:id="rId8"/>
    <p:sldId id="841" r:id="rId9"/>
    <p:sldId id="840" r:id="rId10"/>
    <p:sldId id="842" r:id="rId11"/>
    <p:sldId id="930" r:id="rId12"/>
    <p:sldId id="883" r:id="rId13"/>
    <p:sldId id="931" r:id="rId14"/>
    <p:sldId id="847" r:id="rId15"/>
    <p:sldId id="887" r:id="rId16"/>
    <p:sldId id="849" r:id="rId17"/>
    <p:sldId id="851" r:id="rId18"/>
    <p:sldId id="893" r:id="rId19"/>
    <p:sldId id="894" r:id="rId20"/>
    <p:sldId id="942" r:id="rId21"/>
    <p:sldId id="943" r:id="rId22"/>
    <p:sldId id="925" r:id="rId23"/>
    <p:sldId id="856" r:id="rId24"/>
    <p:sldId id="929" r:id="rId25"/>
    <p:sldId id="857" r:id="rId26"/>
    <p:sldId id="908" r:id="rId27"/>
    <p:sldId id="909" r:id="rId28"/>
    <p:sldId id="911" r:id="rId29"/>
    <p:sldId id="912" r:id="rId30"/>
    <p:sldId id="914" r:id="rId31"/>
    <p:sldId id="915" r:id="rId32"/>
    <p:sldId id="918" r:id="rId33"/>
    <p:sldId id="919" r:id="rId34"/>
    <p:sldId id="940" r:id="rId35"/>
    <p:sldId id="941" r:id="rId36"/>
    <p:sldId id="926" r:id="rId37"/>
    <p:sldId id="920" r:id="rId38"/>
    <p:sldId id="921" r:id="rId39"/>
    <p:sldId id="922" r:id="rId40"/>
    <p:sldId id="923" r:id="rId41"/>
    <p:sldId id="924" r:id="rId42"/>
    <p:sldId id="927" r:id="rId43"/>
    <p:sldId id="928" r:id="rId44"/>
    <p:sldId id="932" r:id="rId45"/>
    <p:sldId id="933" r:id="rId46"/>
    <p:sldId id="934" r:id="rId47"/>
    <p:sldId id="935" r:id="rId48"/>
    <p:sldId id="936" r:id="rId49"/>
    <p:sldId id="937" r:id="rId50"/>
    <p:sldId id="938" r:id="rId51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CC6600"/>
    <a:srgbClr val="9900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1" autoAdjust="0"/>
    <p:restoredTop sz="98462" autoAdjust="0"/>
  </p:normalViewPr>
  <p:slideViewPr>
    <p:cSldViewPr snapToObjects="1">
      <p:cViewPr varScale="1">
        <p:scale>
          <a:sx n="87" d="100"/>
          <a:sy n="87" d="100"/>
        </p:scale>
        <p:origin x="1185" y="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Stop and ask students to work out what this</a:t>
            </a:r>
            <a:r>
              <a:rPr lang="en-US" baseline="0" dirty="0">
                <a:latin typeface="Times New Roman" pitchFamily="-96" charset="0"/>
              </a:rPr>
              <a:t> might print.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 Data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15-213: Introduction to Computer Systems</a:t>
            </a:r>
            <a:br>
              <a:rPr lang="en-US" b="0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8</a:t>
            </a:r>
            <a:r>
              <a:rPr lang="en-US" sz="2000" b="0" baseline="30000" dirty="0">
                <a:latin typeface="Calibri" pitchFamily="-96" charset="0"/>
              </a:rPr>
              <a:t>th</a:t>
            </a:r>
            <a:r>
              <a:rPr lang="en-US" sz="2000" b="0" dirty="0">
                <a:latin typeface="Calibri" pitchFamily="-96" charset="0"/>
              </a:rPr>
              <a:t> Lecture, September 22, 2016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>
                <a:latin typeface="Calibri" pitchFamily="-96" charset="0"/>
              </a:rPr>
              <a:t>Instructor:</a:t>
            </a:r>
            <a:r>
              <a:rPr lang="en-US" dirty="0">
                <a:latin typeface="Calibri" pitchFamily="-96" charset="0"/>
              </a:rPr>
              <a:t> </a:t>
            </a:r>
          </a:p>
          <a:p>
            <a:r>
              <a:rPr lang="en-US" dirty="0">
                <a:latin typeface="Calibri" pitchFamily="-96" charset="0"/>
              </a:rPr>
              <a:t>     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of type </a:t>
            </a:r>
            <a:r>
              <a:rPr lang="en-US" i="1" dirty="0">
                <a:latin typeface="Calibri" pitchFamily="-96" charset="0"/>
              </a:rPr>
              <a:t>T </a:t>
            </a:r>
            <a:r>
              <a:rPr lang="en-US" dirty="0">
                <a:latin typeface="Calibri" pitchFamily="-96" charset="0"/>
              </a:rPr>
              <a:t>requires </a:t>
            </a:r>
            <a:r>
              <a:rPr lang="en-US" i="1" dirty="0">
                <a:latin typeface="Calibri" pitchFamily="-96" charset="0"/>
              </a:rPr>
              <a:t>K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K)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777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168379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679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3501008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7948" y="5102485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{{1,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29939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0134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*zip2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zip2[1]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5792286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08801" y="468685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91872"/>
              </p:ext>
            </p:extLst>
          </p:nvPr>
        </p:nvGraphicFramePr>
        <p:xfrm>
          <a:off x="6004261" y="3476139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trickier 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7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5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7592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76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26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75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7592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432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4469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3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5329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73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2991084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67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9305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67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14846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37" y="762427"/>
            <a:ext cx="8557969" cy="5904656"/>
            <a:chOff x="228600" y="685800"/>
            <a:chExt cx="8881060" cy="6127576"/>
          </a:xfrm>
        </p:grpSpPr>
        <p:grpSp>
          <p:nvGrpSpPr>
            <p:cNvPr id="40964" name="Group 332"/>
            <p:cNvGrpSpPr>
              <a:grpSpLocks/>
            </p:cNvGrpSpPr>
            <p:nvPr/>
          </p:nvGrpSpPr>
          <p:grpSpPr bwMode="auto">
            <a:xfrm>
              <a:off x="228600" y="685800"/>
              <a:ext cx="8880475" cy="1889126"/>
              <a:chOff x="144" y="432"/>
              <a:chExt cx="5594" cy="1190"/>
            </a:xfrm>
          </p:grpSpPr>
          <p:grpSp>
            <p:nvGrpSpPr>
              <p:cNvPr id="41084" name="Group 331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144" y="672"/>
                <a:chExt cx="4608" cy="192"/>
              </a:xfrm>
            </p:grpSpPr>
            <p:grpSp>
              <p:nvGrpSpPr>
                <p:cNvPr id="41112" name="Group 55"/>
                <p:cNvGrpSpPr>
                  <a:grpSpLocks/>
                </p:cNvGrpSpPr>
                <p:nvPr/>
              </p:nvGrpSpPr>
              <p:grpSpPr bwMode="auto">
                <a:xfrm>
                  <a:off x="144" y="672"/>
                  <a:ext cx="4608" cy="192"/>
                  <a:chOff x="768" y="864"/>
                  <a:chExt cx="4608" cy="192"/>
                </a:xfrm>
              </p:grpSpPr>
              <p:sp>
                <p:nvSpPr>
                  <p:cNvPr id="4111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4" y="67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5" name="Group 330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144" y="1392"/>
                <a:chExt cx="4608" cy="192"/>
              </a:xfrm>
            </p:grpSpPr>
            <p:grpSp>
              <p:nvGrpSpPr>
                <p:cNvPr id="41094" name="Group 148"/>
                <p:cNvGrpSpPr>
                  <a:grpSpLocks/>
                </p:cNvGrpSpPr>
                <p:nvPr/>
              </p:nvGrpSpPr>
              <p:grpSpPr bwMode="auto">
                <a:xfrm>
                  <a:off x="144" y="1392"/>
                  <a:ext cx="4608" cy="192"/>
                  <a:chOff x="768" y="864"/>
                  <a:chExt cx="4608" cy="192"/>
                </a:xfrm>
              </p:grpSpPr>
              <p:sp>
                <p:nvSpPr>
                  <p:cNvPr id="4109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8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1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9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44" y="139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6" name="Group 174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90" name="Oval 169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91" name="Line 170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2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3" name="Line 17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87" name="Text Box 190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88" name="Text Box 191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89" name="Text Box 192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40965" name="Group 194"/>
            <p:cNvGrpSpPr>
              <a:grpSpLocks/>
            </p:cNvGrpSpPr>
            <p:nvPr/>
          </p:nvGrpSpPr>
          <p:grpSpPr bwMode="auto">
            <a:xfrm>
              <a:off x="228600" y="2780928"/>
              <a:ext cx="8880475" cy="1889126"/>
              <a:chOff x="144" y="432"/>
              <a:chExt cx="5594" cy="1190"/>
            </a:xfrm>
          </p:grpSpPr>
          <p:grpSp>
            <p:nvGrpSpPr>
              <p:cNvPr id="41017" name="Group 19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384" y="2564"/>
                <a:chExt cx="4608" cy="192"/>
              </a:xfrm>
            </p:grpSpPr>
            <p:grpSp>
              <p:nvGrpSpPr>
                <p:cNvPr id="41063" name="Group 196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6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9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5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6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7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8" name="Group 217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384" y="2564"/>
                <a:chExt cx="4608" cy="192"/>
              </a:xfrm>
            </p:grpSpPr>
            <p:grpSp>
              <p:nvGrpSpPr>
                <p:cNvPr id="41042" name="Group 218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47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8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9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1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8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9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0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1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43" name="Rectangle 235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5" name="Rectangle 237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6" name="Rectangle 238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239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38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9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0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1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0" name="Group 244"/>
              <p:cNvGrpSpPr>
                <a:grpSpLocks/>
              </p:cNvGrpSpPr>
              <p:nvPr/>
            </p:nvGrpSpPr>
            <p:grpSpPr bwMode="auto">
              <a:xfrm>
                <a:off x="1680" y="864"/>
                <a:ext cx="432" cy="528"/>
                <a:chOff x="720" y="864"/>
                <a:chExt cx="432" cy="528"/>
              </a:xfrm>
            </p:grpSpPr>
            <p:sp>
              <p:nvSpPr>
                <p:cNvPr id="41034" name="Oval 24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5" name="Line 24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6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7" name="Line 24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1" name="Group 249"/>
              <p:cNvGrpSpPr>
                <a:grpSpLocks/>
              </p:cNvGrpSpPr>
              <p:nvPr/>
            </p:nvGrpSpPr>
            <p:grpSpPr bwMode="auto">
              <a:xfrm>
                <a:off x="2832" y="864"/>
                <a:ext cx="432" cy="528"/>
                <a:chOff x="720" y="864"/>
                <a:chExt cx="432" cy="528"/>
              </a:xfrm>
            </p:grpSpPr>
            <p:sp>
              <p:nvSpPr>
                <p:cNvPr id="41030" name="Oval 25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1" name="Line 25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2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3" name="Line 2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254"/>
              <p:cNvGrpSpPr>
                <a:grpSpLocks/>
              </p:cNvGrpSpPr>
              <p:nvPr/>
            </p:nvGrpSpPr>
            <p:grpSpPr bwMode="auto">
              <a:xfrm>
                <a:off x="3984" y="864"/>
                <a:ext cx="432" cy="528"/>
                <a:chOff x="720" y="864"/>
                <a:chExt cx="432" cy="528"/>
              </a:xfrm>
            </p:grpSpPr>
            <p:sp>
              <p:nvSpPr>
                <p:cNvPr id="41026" name="Oval 25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27" name="Line 25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8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9" name="Line 25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23" name="Text Box 259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24" name="Text Box 260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25" name="Text Box 261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addps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28600" y="4924191"/>
              <a:ext cx="8881060" cy="1889185"/>
              <a:chOff x="228600" y="4924191"/>
              <a:chExt cx="8881060" cy="1889185"/>
            </a:xfrm>
          </p:grpSpPr>
          <p:grpSp>
            <p:nvGrpSpPr>
              <p:cNvPr id="40966" name="Group 264"/>
              <p:cNvGrpSpPr>
                <a:grpSpLocks/>
              </p:cNvGrpSpPr>
              <p:nvPr/>
            </p:nvGrpSpPr>
            <p:grpSpPr bwMode="auto">
              <a:xfrm>
                <a:off x="228600" y="5305192"/>
                <a:ext cx="7315200" cy="304800"/>
                <a:chOff x="768" y="864"/>
                <a:chExt cx="4608" cy="192"/>
              </a:xfrm>
            </p:grpSpPr>
            <p:sp>
              <p:nvSpPr>
                <p:cNvPr id="41001" name="Rectangle 265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2" name="Rectangle 266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0" name="Rectangle 274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3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5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6" name="Rectangle 280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67" name="Rectangle 281"/>
              <p:cNvSpPr>
                <a:spLocks noChangeArrowheads="1"/>
              </p:cNvSpPr>
              <p:nvPr/>
            </p:nvSpPr>
            <p:spPr bwMode="auto">
              <a:xfrm>
                <a:off x="228600" y="5305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69" name="Group 286"/>
              <p:cNvGrpSpPr>
                <a:grpSpLocks/>
              </p:cNvGrpSpPr>
              <p:nvPr/>
            </p:nvGrpSpPr>
            <p:grpSpPr bwMode="auto">
              <a:xfrm>
                <a:off x="228600" y="6448192"/>
                <a:ext cx="7315200" cy="304800"/>
                <a:chOff x="768" y="864"/>
                <a:chExt cx="4608" cy="192"/>
              </a:xfrm>
            </p:grpSpPr>
            <p:sp>
              <p:nvSpPr>
                <p:cNvPr id="40985" name="Rectangle 28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6" name="Rectangle 28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1" name="Rectangle 29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2" name="Rectangle 29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4" name="Rectangle 29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5" name="Rectangle 29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6" name="Rectangle 29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7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9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0" name="Rectangle 30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0" name="Rectangle 303"/>
              <p:cNvSpPr>
                <a:spLocks noChangeArrowheads="1"/>
              </p:cNvSpPr>
              <p:nvPr/>
            </p:nvSpPr>
            <p:spPr bwMode="auto">
              <a:xfrm>
                <a:off x="228600" y="6448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72" name="Group 335"/>
              <p:cNvGrpSpPr>
                <a:grpSpLocks/>
              </p:cNvGrpSpPr>
              <p:nvPr/>
            </p:nvGrpSpPr>
            <p:grpSpPr bwMode="auto">
              <a:xfrm>
                <a:off x="1752600" y="5609991"/>
                <a:ext cx="685800" cy="838200"/>
                <a:chOff x="528" y="3408"/>
                <a:chExt cx="432" cy="528"/>
              </a:xfrm>
            </p:grpSpPr>
            <p:sp>
              <p:nvSpPr>
                <p:cNvPr id="40981" name="Oval 308"/>
                <p:cNvSpPr>
                  <a:spLocks noChangeArrowheads="1"/>
                </p:cNvSpPr>
                <p:nvPr/>
              </p:nvSpPr>
              <p:spPr bwMode="auto">
                <a:xfrm>
                  <a:off x="624" y="3552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0982" name="Line 309"/>
                <p:cNvSpPr>
                  <a:spLocks noChangeShapeType="1"/>
                </p:cNvSpPr>
                <p:nvPr/>
              </p:nvSpPr>
              <p:spPr bwMode="auto">
                <a:xfrm>
                  <a:off x="528" y="3408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528" y="374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4" name="Line 31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2" y="3768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4" name="Text Box 327"/>
              <p:cNvSpPr txBox="1">
                <a:spLocks noChangeArrowheads="1"/>
              </p:cNvSpPr>
              <p:nvPr/>
            </p:nvSpPr>
            <p:spPr bwMode="auto">
              <a:xfrm>
                <a:off x="7650163" y="5306779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0975" name="Text Box 328"/>
              <p:cNvSpPr txBox="1">
                <a:spLocks noChangeArrowheads="1"/>
              </p:cNvSpPr>
              <p:nvPr/>
            </p:nvSpPr>
            <p:spPr bwMode="auto">
              <a:xfrm>
                <a:off x="7683500" y="6413266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0976" name="Text Box 329"/>
              <p:cNvSpPr txBox="1">
                <a:spLocks noChangeArrowheads="1"/>
              </p:cNvSpPr>
              <p:nvPr/>
            </p:nvSpPr>
            <p:spPr bwMode="auto">
              <a:xfrm>
                <a:off x="6400800" y="4924191"/>
                <a:ext cx="27088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addsd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17" y="2924944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4615" y="4725144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CF, ZF, and PF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21633"/>
              </p:ext>
            </p:extLst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256003"/>
              </p:ext>
            </p:extLst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06215"/>
              </p:ext>
            </p:extLst>
          </p:nvPr>
        </p:nvGraphicFramePr>
        <p:xfrm>
          <a:off x="539552" y="1556792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61791"/>
              </p:ext>
            </p:extLst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A2/A4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95016"/>
              </p:ext>
            </p:extLst>
          </p:nvPr>
        </p:nvGraphicFramePr>
        <p:xfrm>
          <a:off x="464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078105"/>
              </p:ext>
            </p:extLst>
          </p:nvPr>
        </p:nvGraphicFramePr>
        <p:xfrm>
          <a:off x="4077554" y="3861048"/>
          <a:ext cx="4567294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9591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03689"/>
              </p:ext>
            </p:extLst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458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38298"/>
              </p:ext>
            </p:extLst>
          </p:nvPr>
        </p:nvGraphicFramePr>
        <p:xfrm>
          <a:off x="464746" y="1197678"/>
          <a:ext cx="8355725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8950"/>
              </p:ext>
            </p:extLst>
          </p:nvPr>
        </p:nvGraphicFramePr>
        <p:xfrm>
          <a:off x="4109161" y="3861048"/>
          <a:ext cx="463930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667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60032" y="3500438"/>
            <a:ext cx="316835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24127</TotalTime>
  <Words>4043</Words>
  <Application>Microsoft Office PowerPoint</Application>
  <PresentationFormat>On-screen Show (4:3)</PresentationFormat>
  <Paragraphs>1327</Paragraphs>
  <Slides>50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Century Gothic</vt:lpstr>
      <vt:lpstr>Courier</vt:lpstr>
      <vt:lpstr>Courier New</vt:lpstr>
      <vt:lpstr>Courier New Bold</vt:lpstr>
      <vt:lpstr>Lucida Grande</vt:lpstr>
      <vt:lpstr>Monaco</vt:lpstr>
      <vt:lpstr>msgothic</vt:lpstr>
      <vt:lpstr>Times New Roman</vt:lpstr>
      <vt:lpstr>Wingdings</vt:lpstr>
      <vt:lpstr>Wingdings 2</vt:lpstr>
      <vt:lpstr>ヒラギノ角ゴ ProN W6</vt:lpstr>
      <vt:lpstr>template2007</vt:lpstr>
      <vt:lpstr>Machine-Level Programming IV: Data  15-213: Introduction to Computer Systems 8th Lecture, September 22, 2016</vt:lpstr>
      <vt:lpstr>Today</vt:lpstr>
      <vt:lpstr>Array Allocation</vt:lpstr>
      <vt:lpstr>Array Access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Example: Array Access</vt:lpstr>
      <vt:lpstr>Example: Array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 (Cont’d)</vt:lpstr>
      <vt:lpstr>Today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776</cp:revision>
  <cp:lastPrinted>2014-09-18T08:14:12Z</cp:lastPrinted>
  <dcterms:created xsi:type="dcterms:W3CDTF">2012-09-20T14:26:38Z</dcterms:created>
  <dcterms:modified xsi:type="dcterms:W3CDTF">2016-09-22T03:14:41Z</dcterms:modified>
</cp:coreProperties>
</file>