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052" r:id="rId3"/>
    <p:sldId id="945" r:id="rId4"/>
    <p:sldId id="946" r:id="rId5"/>
    <p:sldId id="948" r:id="rId6"/>
    <p:sldId id="1063" r:id="rId7"/>
    <p:sldId id="1069" r:id="rId8"/>
    <p:sldId id="1070" r:id="rId9"/>
    <p:sldId id="977" r:id="rId10"/>
    <p:sldId id="954" r:id="rId11"/>
    <p:sldId id="955" r:id="rId12"/>
    <p:sldId id="957" r:id="rId13"/>
    <p:sldId id="1071" r:id="rId14"/>
    <p:sldId id="958" r:id="rId15"/>
    <p:sldId id="1072" r:id="rId16"/>
    <p:sldId id="1073" r:id="rId17"/>
    <p:sldId id="1074" r:id="rId18"/>
    <p:sldId id="1075" r:id="rId19"/>
    <p:sldId id="1077" r:id="rId20"/>
    <p:sldId id="1089" r:id="rId21"/>
    <p:sldId id="1084" r:id="rId22"/>
    <p:sldId id="1088" r:id="rId23"/>
    <p:sldId id="1083" r:id="rId24"/>
    <p:sldId id="1068" r:id="rId25"/>
    <p:sldId id="972" r:id="rId26"/>
    <p:sldId id="973" r:id="rId27"/>
    <p:sldId id="1076" r:id="rId28"/>
    <p:sldId id="1043" r:id="rId29"/>
    <p:sldId id="1044" r:id="rId30"/>
    <p:sldId id="1045" r:id="rId31"/>
    <p:sldId id="1046" r:id="rId32"/>
    <p:sldId id="1078" r:id="rId33"/>
    <p:sldId id="1079" r:id="rId34"/>
    <p:sldId id="1081" r:id="rId35"/>
    <p:sldId id="1080" r:id="rId36"/>
    <p:sldId id="1085" r:id="rId37"/>
    <p:sldId id="1050" r:id="rId38"/>
    <p:sldId id="1032" r:id="rId39"/>
    <p:sldId id="1033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82" r:id="rId48"/>
    <p:sldId id="966" r:id="rId49"/>
    <p:sldId id="1067" r:id="rId50"/>
    <p:sldId id="1057" r:id="rId51"/>
    <p:sldId id="953" r:id="rId52"/>
    <p:sldId id="968" r:id="rId53"/>
    <p:sldId id="980" r:id="rId54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A8E799"/>
    <a:srgbClr val="D5F1CF"/>
    <a:srgbClr val="FFFFCC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2" autoAdjust="0"/>
    <p:restoredTop sz="94921" autoAdjust="0"/>
  </p:normalViewPr>
  <p:slideViewPr>
    <p:cSldViewPr snapToObjects="1">
      <p:cViewPr varScale="1">
        <p:scale>
          <a:sx n="134" d="100"/>
          <a:sy n="134" d="100"/>
        </p:scale>
        <p:origin x="-120" y="-448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Jump from text to stack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string and code on stack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Jump from text to stack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string and code on stack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6" Type="http://schemas.openxmlformats.org/officeDocument/2006/relationships/package" Target="../embeddings/Microsoft_Excel_Sheet2.xlsx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package" Target="../embeddings/Microsoft_Excel_Sheet3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September 27, 2016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4006e8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10223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3999001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687779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376557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65335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2390791" y="5943600"/>
            <a:ext cx="37814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“012345678901234567890123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4\0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2390791" y="5956345"/>
            <a:ext cx="37814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“012345678901234567890123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71600"/>
            <a:ext cx="1797050" cy="1143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sz="1800" dirty="0">
                <a:solidFill>
                  <a:srgbClr val="00B050"/>
                </a:solidFill>
                <a:latin typeface="Courier New" pitchFamily="49" charset="0"/>
                <a:ea typeface="MS Mincho" pitchFamily="49" charset="-128"/>
              </a:rPr>
              <a:t>400613:	</a:t>
            </a:r>
            <a:r>
              <a:rPr lang="sk-SK" sz="1800" dirty="0" smtClean="0">
                <a:solidFill>
                  <a:srgbClr val="00B050"/>
                </a:solidFill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solidFill>
                <a:srgbClr val="00B05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3312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779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1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–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call_echo</a:t>
            </a:r>
            <a:r>
              <a:rPr lang="en-US" sz="1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has no local variables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1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2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5257801" y="4600696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Stack Smashing </a:t>
            </a:r>
            <a:r>
              <a:rPr lang="en-US" dirty="0" smtClean="0"/>
              <a:t>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normal return </a:t>
            </a:r>
            <a:r>
              <a:rPr lang="en-US" sz="2000" dirty="0" smtClean="0"/>
              <a:t>address A with address of </a:t>
            </a:r>
            <a:r>
              <a:rPr lang="en-US" sz="2000" dirty="0" smtClean="0"/>
              <a:t>some other code S</a:t>
            </a:r>
            <a:endParaRPr lang="en-US" sz="2000" dirty="0" smtClean="0"/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</a:t>
            </a:r>
            <a:r>
              <a:rPr lang="en-US" sz="2000" dirty="0" smtClean="0"/>
              <a:t>other code</a:t>
            </a:r>
            <a:endParaRPr lang="en-US" sz="2000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/* Somethin</a:t>
            </a:r>
            <a:r>
              <a:rPr lang="en-US" sz="1800" dirty="0" smtClean="0">
                <a:latin typeface="Courier New" pitchFamily="49" charset="0"/>
              </a:rPr>
              <a:t>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unexpected */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Crafting </a:t>
            </a:r>
            <a:r>
              <a:rPr lang="en-US" dirty="0" smtClean="0"/>
              <a:t>Smashing </a:t>
            </a:r>
            <a:r>
              <a:rPr lang="en-US" dirty="0" smtClean="0"/>
              <a:t>String</a:t>
            </a:r>
            <a:endParaRPr lang="en-US" dirty="0" smtClean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a3 08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00000000004008a3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4008a3:       48 83 ec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08</a:t>
            </a:r>
            <a:endParaRPr lang="ro-RO" sz="1800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Target 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Code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echo()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[4</a:t>
            </a:r>
            <a:r>
              <a:rPr lang="en-US" sz="1800" dirty="0">
                <a:latin typeface="Courier New" pitchFamily="49" charset="0"/>
              </a:rPr>
              <a:t>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08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</a:t>
              </a: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3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exit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Smashing </a:t>
            </a:r>
            <a:r>
              <a:rPr lang="en-US" dirty="0" smtClean="0"/>
              <a:t>String Effect</a:t>
            </a:r>
            <a:endParaRPr lang="en-US" dirty="0" smtClean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a3 08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00000000004008a3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4008a3:       48 83 ec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08</a:t>
            </a:r>
            <a:endParaRPr lang="ro-RO" sz="1800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Target 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Code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</a:t>
              </a:r>
              <a:r>
                <a:rPr lang="en-US" sz="1800" b="0" dirty="0" smtClean="0">
                  <a:latin typeface="Calibri" pitchFamily="34" charset="0"/>
                  <a:cs typeface="+mn-cs"/>
                </a:rPr>
                <a:t>Address</a:t>
              </a:r>
            </a:p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  <a:cs typeface="+mn-cs"/>
                </a:rPr>
                <a:t>(8 bytes)</a:t>
              </a:r>
              <a:endParaRPr lang="en-US" sz="1800" b="0" dirty="0">
                <a:latin typeface="Calibri" pitchFamily="34" charset="0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08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a3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exit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alibri" pitchFamily="34" charset="0"/>
                </a:rPr>
                <a:t>rip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  <a:endPara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alibri" pitchFamily="34" charset="0"/>
                </a:rPr>
                <a:t>rip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What To Do About Buffer Overflow </a:t>
            </a:r>
            <a:r>
              <a:rPr lang="en-US" sz="3200" dirty="0"/>
              <a:t>A</a:t>
            </a:r>
            <a:r>
              <a:rPr lang="en-US" sz="3200" dirty="0" smtClean="0"/>
              <a:t>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</a:rPr>
              <a:t>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0462"/>
              </p:ext>
            </p:extLst>
          </p:nvPr>
        </p:nvGraphicFramePr>
        <p:xfrm>
          <a:off x="381000" y="49022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9022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/>
              <a:t>x</a:t>
            </a:r>
            <a:r>
              <a:rPr lang="en-US" dirty="0" smtClean="0"/>
              <a:t>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sz="1800" b="1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7312" y="504468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Crafting an ROB Attack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96213" y="1307068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Gadget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</a:t>
              </a:r>
              <a:r>
                <a:rPr lang="en-US" sz="1800" b="0" dirty="0" smtClean="0">
                  <a:latin typeface="Calibri" pitchFamily="34" charset="0"/>
                  <a:cs typeface="+mn-cs"/>
                </a:rPr>
                <a:t>Address</a:t>
              </a:r>
            </a:p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  <a:cs typeface="+mn-cs"/>
                </a:rPr>
                <a:t>(8 bytes)</a:t>
              </a:r>
              <a:endParaRPr lang="en-US" sz="1800" b="0" dirty="0">
                <a:latin typeface="Calibri" pitchFamily="34" charset="0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40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04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d4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937987" y="2779023"/>
            <a:ext cx="4013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Attack: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echo() </a:t>
            </a:r>
            <a:r>
              <a:rPr lang="en-US" sz="1800" dirty="0" smtClean="0">
                <a:latin typeface="Calibri" pitchFamily="34" charset="0"/>
              </a:rPr>
              <a:t>returns </a:t>
            </a:r>
            <a:r>
              <a:rPr lang="en-US" sz="1800" dirty="0" err="1">
                <a:latin typeface="Calibri" pitchFamily="34" charset="0"/>
                <a:sym typeface="Wingdings"/>
              </a:rPr>
              <a:t>rdi</a:t>
            </a:r>
            <a:r>
              <a:rPr lang="en-US" sz="1800" dirty="0">
                <a:latin typeface="Calibri" pitchFamily="34" charset="0"/>
                <a:sym typeface="Wingdings"/>
              </a:rPr>
              <a:t> +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rdx</a:t>
            </a:r>
            <a:r>
              <a:rPr lang="en-US" sz="1800" dirty="0" smtClean="0">
                <a:latin typeface="Calibri" pitchFamily="34" charset="0"/>
              </a:rPr>
              <a:t> 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048000" y="1282942"/>
            <a:ext cx="5943600" cy="1451978"/>
            <a:chOff x="1600200" y="2823075"/>
            <a:chExt cx="5943600" cy="145197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4004d4</a:t>
              </a:r>
              <a:r>
                <a:rPr lang="ro-RO" sz="1600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: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stCxn id="108" idx="1"/>
            </p:cNvCxnSpPr>
            <p:nvPr/>
          </p:nvCxnSpPr>
          <p:spPr bwMode="auto">
            <a:xfrm flipH="1">
              <a:off x="4495800" y="3007741"/>
              <a:ext cx="561248" cy="736064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5057048" y="282307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3050331" y="3303443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echo()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[4</a:t>
            </a:r>
            <a:r>
              <a:rPr lang="en-US" sz="1800" dirty="0">
                <a:latin typeface="Courier New" pitchFamily="49" charset="0"/>
              </a:rPr>
              <a:t>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Multiple gadgets will corrupt stack upwards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0" grpId="0"/>
      <p:bldP spid="92" grpId="0"/>
      <p:bldP spid="95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043454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424454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  <a:endParaRPr lang="en-US" i="1" dirty="0">
              <a:solidFill>
                <a:srgbClr val="C00000"/>
              </a:solidFill>
            </a:endParaRP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 lvl="1">
              <a:defRPr/>
            </a:pPr>
            <a:r>
              <a:rPr lang="en-US" dirty="0" smtClean="0"/>
              <a:t>Code Injection Attack</a:t>
            </a:r>
          </a:p>
          <a:p>
            <a:pPr lvl="1">
              <a:defRPr/>
            </a:pPr>
            <a:r>
              <a:rPr lang="en-US" dirty="0" smtClean="0"/>
              <a:t>Return Oriented Programming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programs</a:t>
            </a:r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52143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28986</TotalTime>
  <Words>4565</Words>
  <Application>Microsoft Macintosh PowerPoint</Application>
  <PresentationFormat>On-screen Show (4:3)</PresentationFormat>
  <Paragraphs>1340</Paragraphs>
  <Slides>53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template2007</vt:lpstr>
      <vt:lpstr>Worksheet</vt:lpstr>
      <vt:lpstr>Machine-Level Programming V: Advanced Topics  15-213: Introduction to Computer Systems 9th Lecture, September 27, 2016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Stack Smashing Attacks</vt:lpstr>
      <vt:lpstr>Crafting Smashing String</vt:lpstr>
      <vt:lpstr>Smashing String Effect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Crafting an ROB Attack String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492</cp:revision>
  <cp:lastPrinted>2014-09-23T07:19:34Z</cp:lastPrinted>
  <dcterms:created xsi:type="dcterms:W3CDTF">2012-10-15T22:47:51Z</dcterms:created>
  <dcterms:modified xsi:type="dcterms:W3CDTF">2016-09-23T17:35:25Z</dcterms:modified>
</cp:coreProperties>
</file>