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70"/>
  </p:notesMasterIdLst>
  <p:handoutMasterIdLst>
    <p:handoutMasterId r:id="rId71"/>
  </p:handoutMasterIdLst>
  <p:sldIdLst>
    <p:sldId id="542" r:id="rId3"/>
    <p:sldId id="1085" r:id="rId4"/>
    <p:sldId id="1157" r:id="rId5"/>
    <p:sldId id="1158" r:id="rId6"/>
    <p:sldId id="1242" r:id="rId7"/>
    <p:sldId id="1164" r:id="rId8"/>
    <p:sldId id="1165" r:id="rId9"/>
    <p:sldId id="1166" r:id="rId10"/>
    <p:sldId id="1167" r:id="rId11"/>
    <p:sldId id="1168" r:id="rId12"/>
    <p:sldId id="1169" r:id="rId13"/>
    <p:sldId id="1170" r:id="rId14"/>
    <p:sldId id="1171" r:id="rId15"/>
    <p:sldId id="1201" r:id="rId16"/>
    <p:sldId id="1173" r:id="rId17"/>
    <p:sldId id="1174" r:id="rId18"/>
    <p:sldId id="1175" r:id="rId19"/>
    <p:sldId id="1240" r:id="rId20"/>
    <p:sldId id="1176" r:id="rId21"/>
    <p:sldId id="1177" r:id="rId22"/>
    <p:sldId id="1178" r:id="rId23"/>
    <p:sldId id="1202" r:id="rId24"/>
    <p:sldId id="1203" r:id="rId25"/>
    <p:sldId id="1204" r:id="rId26"/>
    <p:sldId id="1205" r:id="rId27"/>
    <p:sldId id="1206" r:id="rId28"/>
    <p:sldId id="1207" r:id="rId29"/>
    <p:sldId id="1208" r:id="rId30"/>
    <p:sldId id="1209" r:id="rId31"/>
    <p:sldId id="1210" r:id="rId32"/>
    <p:sldId id="1211" r:id="rId33"/>
    <p:sldId id="1179" r:id="rId34"/>
    <p:sldId id="1180" r:id="rId35"/>
    <p:sldId id="1241" r:id="rId36"/>
    <p:sldId id="1181" r:id="rId37"/>
    <p:sldId id="1182" r:id="rId38"/>
    <p:sldId id="1183" r:id="rId39"/>
    <p:sldId id="1184" r:id="rId40"/>
    <p:sldId id="1185" r:id="rId41"/>
    <p:sldId id="1214" r:id="rId42"/>
    <p:sldId id="1216" r:id="rId43"/>
    <p:sldId id="1217" r:id="rId44"/>
    <p:sldId id="1188" r:id="rId45"/>
    <p:sldId id="1218" r:id="rId46"/>
    <p:sldId id="1227" r:id="rId47"/>
    <p:sldId id="1231" r:id="rId48"/>
    <p:sldId id="1219" r:id="rId49"/>
    <p:sldId id="1190" r:id="rId50"/>
    <p:sldId id="1191" r:id="rId51"/>
    <p:sldId id="1192" r:id="rId52"/>
    <p:sldId id="1193" r:id="rId53"/>
    <p:sldId id="1228" r:id="rId54"/>
    <p:sldId id="1225" r:id="rId55"/>
    <p:sldId id="1195" r:id="rId56"/>
    <p:sldId id="1220" r:id="rId57"/>
    <p:sldId id="1221" r:id="rId58"/>
    <p:sldId id="1222" r:id="rId59"/>
    <p:sldId id="1198" r:id="rId60"/>
    <p:sldId id="1224" r:id="rId61"/>
    <p:sldId id="1200" r:id="rId62"/>
    <p:sldId id="1234" r:id="rId63"/>
    <p:sldId id="1235" r:id="rId64"/>
    <p:sldId id="1236" r:id="rId65"/>
    <p:sldId id="1237" r:id="rId66"/>
    <p:sldId id="1238" r:id="rId67"/>
    <p:sldId id="1232" r:id="rId68"/>
    <p:sldId id="1233" r:id="rId69"/>
  </p:sldIdLst>
  <p:sldSz cx="9144000" cy="6858000" type="screen4x3"/>
  <p:notesSz cx="7302500" cy="9586913"/>
  <p:custDataLst>
    <p:tags r:id="rId72"/>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0E0"/>
    <a:srgbClr val="FFFFFF"/>
    <a:srgbClr val="FCFCFC"/>
    <a:srgbClr val="DF9F98"/>
    <a:srgbClr val="D6CDEE"/>
    <a:srgbClr val="F7F5CD"/>
    <a:srgbClr val="FFABAA"/>
    <a:srgbClr val="000000"/>
    <a:srgbClr val="B2E6B2"/>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1" autoAdjust="0"/>
    <p:restoredTop sz="94649" autoAdjust="0"/>
  </p:normalViewPr>
  <p:slideViewPr>
    <p:cSldViewPr snapToGrid="0" snapToObjects="1">
      <p:cViewPr varScale="1">
        <p:scale>
          <a:sx n="91" d="100"/>
          <a:sy n="91" d="100"/>
        </p:scale>
        <p:origin x="795" y="48"/>
      </p:cViewPr>
      <p:guideLst>
        <p:guide orient="horz" pos="1728"/>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em:cpumemgap.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extLst>
            <c:ext xmlns:c16="http://schemas.microsoft.com/office/drawing/2014/chart" uri="{C3380CC4-5D6E-409C-BE32-E72D297353CC}">
              <c16:uniqueId val="{00000000-0AC7-4EFB-802A-1495EE91B6F6}"/>
            </c:ext>
          </c:extLst>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data!$C$2:$C$9</c:f>
              <c:numCache>
                <c:formatCode>General</c:formatCode>
                <c:ptCount val="8"/>
                <c:pt idx="7" formatCode="#,##0">
                  <c:v>50000</c:v>
                </c:pt>
              </c:numCache>
            </c:numRef>
          </c:val>
          <c:smooth val="0"/>
          <c:extLst>
            <c:ext xmlns:c16="http://schemas.microsoft.com/office/drawing/2014/chart" uri="{C3380CC4-5D6E-409C-BE32-E72D297353CC}">
              <c16:uniqueId val="{00000001-0AC7-4EFB-802A-1495EE91B6F6}"/>
            </c:ext>
          </c:extLst>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extLst>
            <c:ext xmlns:c16="http://schemas.microsoft.com/office/drawing/2014/chart" uri="{C3380CC4-5D6E-409C-BE32-E72D297353CC}">
              <c16:uniqueId val="{00000002-0AC7-4EFB-802A-1495EE91B6F6}"/>
            </c:ext>
          </c:extLst>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data!$E$2:$E$9</c:f>
              <c:numCache>
                <c:formatCode>General</c:formatCode>
                <c:ptCount val="8"/>
                <c:pt idx="0">
                  <c:v>150</c:v>
                </c:pt>
                <c:pt idx="1">
                  <c:v>35</c:v>
                </c:pt>
                <c:pt idx="2">
                  <c:v>15</c:v>
                </c:pt>
                <c:pt idx="3">
                  <c:v>3</c:v>
                </c:pt>
                <c:pt idx="4">
                  <c:v>2.5</c:v>
                </c:pt>
                <c:pt idx="5">
                  <c:v>2</c:v>
                </c:pt>
                <c:pt idx="6">
                  <c:v>1.5</c:v>
                </c:pt>
                <c:pt idx="7">
                  <c:v>1.3</c:v>
                </c:pt>
              </c:numCache>
            </c:numRef>
          </c:val>
          <c:smooth val="0"/>
          <c:extLst>
            <c:ext xmlns:c16="http://schemas.microsoft.com/office/drawing/2014/chart" uri="{C3380CC4-5D6E-409C-BE32-E72D297353CC}">
              <c16:uniqueId val="{00000003-0AC7-4EFB-802A-1495EE91B6F6}"/>
            </c:ext>
          </c:extLst>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data!$F$2:$F$9</c:f>
              <c:numCache>
                <c:formatCode>General</c:formatCode>
                <c:ptCount val="8"/>
                <c:pt idx="0">
                  <c:v>166</c:v>
                </c:pt>
                <c:pt idx="1">
                  <c:v>50</c:v>
                </c:pt>
                <c:pt idx="2">
                  <c:v>6</c:v>
                </c:pt>
                <c:pt idx="3">
                  <c:v>1.6</c:v>
                </c:pt>
                <c:pt idx="4">
                  <c:v>0.3</c:v>
                </c:pt>
                <c:pt idx="5">
                  <c:v>0.5</c:v>
                </c:pt>
                <c:pt idx="6">
                  <c:v>0.4</c:v>
                </c:pt>
                <c:pt idx="7">
                  <c:v>0.33</c:v>
                </c:pt>
              </c:numCache>
            </c:numRef>
          </c:val>
          <c:smooth val="0"/>
          <c:extLst>
            <c:ext xmlns:c16="http://schemas.microsoft.com/office/drawing/2014/chart" uri="{C3380CC4-5D6E-409C-BE32-E72D297353CC}">
              <c16:uniqueId val="{00000004-0AC7-4EFB-802A-1495EE91B6F6}"/>
            </c:ext>
          </c:extLst>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data!$G$2:$G$9</c:f>
              <c:numCache>
                <c:formatCode>General</c:formatCode>
                <c:ptCount val="8"/>
                <c:pt idx="4">
                  <c:v>0.3</c:v>
                </c:pt>
                <c:pt idx="5">
                  <c:v>0.25</c:v>
                </c:pt>
                <c:pt idx="6">
                  <c:v>0.1</c:v>
                </c:pt>
                <c:pt idx="7">
                  <c:v>0.08</c:v>
                </c:pt>
              </c:numCache>
            </c:numRef>
          </c:val>
          <c:smooth val="0"/>
          <c:extLst>
            <c:ext xmlns:c16="http://schemas.microsoft.com/office/drawing/2014/chart" uri="{C3380CC4-5D6E-409C-BE32-E72D297353CC}">
              <c16:uniqueId val="{00000005-0AC7-4EFB-802A-1495EE91B6F6}"/>
            </c:ext>
          </c:extLst>
        </c:ser>
        <c:dLbls>
          <c:showLegendKey val="0"/>
          <c:showVal val="0"/>
          <c:showCatName val="0"/>
          <c:showSerName val="0"/>
          <c:showPercent val="0"/>
          <c:showBubbleSize val="0"/>
        </c:dLbls>
        <c:marker val="1"/>
        <c:smooth val="0"/>
        <c:axId val="99569664"/>
        <c:axId val="67819136"/>
      </c:lineChart>
      <c:catAx>
        <c:axId val="99569664"/>
        <c:scaling>
          <c:orientation val="minMax"/>
        </c:scaling>
        <c:delete val="0"/>
        <c:axPos val="b"/>
        <c:title>
          <c:tx>
            <c:rich>
              <a:bodyPr/>
              <a:lstStyle/>
              <a:p>
                <a:pPr>
                  <a:defRPr/>
                </a:pPr>
                <a:r>
                  <a:rPr lang="en-US"/>
                  <a:t>Year</a:t>
                </a:r>
              </a:p>
            </c:rich>
          </c:tx>
          <c:overlay val="0"/>
        </c:title>
        <c:numFmt formatCode="General" sourceLinked="1"/>
        <c:majorTickMark val="out"/>
        <c:minorTickMark val="none"/>
        <c:tickLblPos val="low"/>
        <c:txPr>
          <a:bodyPr rot="0" vert="horz" anchor="ctr" anchorCtr="1"/>
          <a:lstStyle/>
          <a:p>
            <a:pPr>
              <a:defRPr/>
            </a:pPr>
            <a:endParaRPr lang="en-US"/>
          </a:p>
        </c:txPr>
        <c:crossAx val="67819136"/>
        <c:crossesAt val="0"/>
        <c:auto val="1"/>
        <c:lblAlgn val="ctr"/>
        <c:lblOffset val="100"/>
        <c:noMultiLvlLbl val="0"/>
      </c:catAx>
      <c:valAx>
        <c:axId val="67819136"/>
        <c:scaling>
          <c:logBase val="10"/>
          <c:orientation val="minMax"/>
          <c:min val="0.01"/>
        </c:scaling>
        <c:delete val="0"/>
        <c:axPos val="l"/>
        <c:majorGridlines/>
        <c:title>
          <c:tx>
            <c:rich>
              <a:bodyPr rot="-5400000" vert="horz"/>
              <a:lstStyle/>
              <a:p>
                <a:pPr>
                  <a:defRPr/>
                </a:pPr>
                <a:r>
                  <a:rPr lang="en-US"/>
                  <a:t>Time (ns)</a:t>
                </a:r>
              </a:p>
            </c:rich>
          </c:tx>
          <c:overlay val="0"/>
        </c:title>
        <c:numFmt formatCode="#,##0.0" sourceLinked="0"/>
        <c:majorTickMark val="out"/>
        <c:minorTickMark val="none"/>
        <c:tickLblPos val="nextTo"/>
        <c:crossAx val="99569664"/>
        <c:crosses val="autoZero"/>
        <c:crossBetween val="between"/>
        <c:minorUnit val="10"/>
      </c:valAx>
      <c:spPr>
        <a:ln>
          <a:noFill/>
        </a:ln>
      </c:spPr>
    </c:plotArea>
    <c:legend>
      <c:legendPos val="r"/>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453333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093482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52</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81241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56</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57</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sz="1000" dirty="0">
              <a:latin typeface="Calibri" panose="020F0502020204030204" pitchFamily="34" charset="0"/>
            </a:endParaRPr>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2"/>
          <p:cNvSpPr>
            <a:spLocks noGrp="1" noChangeArrowheads="1"/>
          </p:cNvSpPr>
          <p:nvPr>
            <p:ph type="title"/>
          </p:nvPr>
        </p:nvSpPr>
        <p:spPr bwMode="auto">
          <a:xfrm>
            <a:off x="404813" y="247650"/>
            <a:ext cx="8715375" cy="7810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 name="Text Box 3"/>
          <p:cNvSpPr txBox="1">
            <a:spLocks noChangeArrowheads="1"/>
          </p:cNvSpPr>
          <p:nvPr/>
        </p:nvSpPr>
        <p:spPr bwMode="auto">
          <a:xfrm>
            <a:off x="442913" y="6345238"/>
            <a:ext cx="447675" cy="395287"/>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BC07E77-5360-6D43-8AEB-E24B08212AFE}" type="slidenum">
              <a:rPr lang="en-GB" b="0">
                <a:solidFill>
                  <a:srgbClr val="000066"/>
                </a:solidFill>
                <a:latin typeface="Times New Roman" charset="0"/>
              </a:rPr>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b="0">
              <a:solidFill>
                <a:srgbClr val="000066"/>
              </a:solidFill>
              <a:latin typeface="Times New Roman" charset="0"/>
            </a:endParaRPr>
          </a:p>
        </p:txBody>
      </p:sp>
      <p:sp>
        <p:nvSpPr>
          <p:cNvPr id="1028" name="Rectangle 4"/>
          <p:cNvSpPr>
            <a:spLocks noChangeArrowheads="1"/>
          </p:cNvSpPr>
          <p:nvPr/>
        </p:nvSpPr>
        <p:spPr bwMode="auto">
          <a:xfrm>
            <a:off x="7561263" y="6392863"/>
            <a:ext cx="1085850" cy="279400"/>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8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0">
                <a:solidFill>
                  <a:srgbClr val="660033"/>
                </a:solidFill>
                <a:latin typeface="Helvetica" charset="0"/>
              </a:rPr>
              <a:t>15-213, F’08</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mj-lt"/>
          <a:ea typeface="ＭＳ Ｐゴシック" charset="-128"/>
          <a:cs typeface="ＭＳ Ｐゴシック" charset="-128"/>
        </a:defRPr>
      </a:lvl1pPr>
      <a:lvl2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2pPr>
      <a:lvl3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3pPr>
      <a:lvl4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4pPr>
      <a:lvl5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charset="2"/>
        <a:buChar char=""/>
        <a:defRPr sz="2400" b="1">
          <a:solidFill>
            <a:srgbClr val="003300"/>
          </a:solidFill>
          <a:effectLst>
            <a:outerShdw blurRad="38100" dist="38100" dir="2700000" algn="tl">
              <a:srgbClr val="DDDDDD"/>
            </a:outerShdw>
          </a:effectLst>
          <a:latin typeface="+mn-lt"/>
          <a:ea typeface="ＭＳ Ｐゴシック" charset="-128"/>
          <a:cs typeface="ＭＳ Ｐゴシック"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charset="2"/>
        <a:buChar char=""/>
        <a:defRPr sz="2000" b="1">
          <a:solidFill>
            <a:srgbClr val="000066"/>
          </a:solidFill>
          <a:latin typeface="+mn-lt"/>
          <a:ea typeface="ＭＳ Ｐゴシック"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charset="2"/>
        <a:buChar char=""/>
        <a:defRPr b="1">
          <a:solidFill>
            <a:srgbClr val="000099"/>
          </a:solidFill>
          <a:latin typeface="+mn-lt"/>
          <a:ea typeface="ＭＳ Ｐゴシック"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charset="2"/>
        <a:buChar char=""/>
        <a:defRPr b="1">
          <a:solidFill>
            <a:srgbClr val="000066"/>
          </a:solidFill>
          <a:latin typeface="+mn-lt"/>
          <a:ea typeface="ＭＳ Ｐゴシック"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5pPr>
      <a:lvl6pPr marL="29067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6pPr>
      <a:lvl7pPr marL="33639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7pPr>
      <a:lvl8pPr marL="38211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8pPr>
      <a:lvl9pPr marL="42783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631950"/>
            <a:ext cx="7772400" cy="1644650"/>
          </a:xfrm>
        </p:spPr>
        <p:txBody>
          <a:bodyPr/>
          <a:lstStyle/>
          <a:p>
            <a:pPr marL="0" indent="0"/>
            <a:r>
              <a:rPr lang="en-US" dirty="0"/>
              <a:t>The Memory Hierarchy</a:t>
            </a:r>
            <a:br>
              <a:rPr lang="en-US" dirty="0"/>
            </a:br>
            <a:br>
              <a:rPr lang="en-US" dirty="0"/>
            </a:br>
            <a:r>
              <a:rPr lang="en-US" sz="2000" b="0" dirty="0"/>
              <a:t>15-213: Introduction to Computer Systems</a:t>
            </a:r>
            <a:br>
              <a:rPr lang="en-US" b="0" dirty="0"/>
            </a:br>
            <a:r>
              <a:rPr lang="en-US" sz="2000" b="0" dirty="0"/>
              <a:t>11</a:t>
            </a:r>
            <a:r>
              <a:rPr lang="en-US" sz="2000" b="0" baseline="30000" dirty="0"/>
              <a:t>th</a:t>
            </a:r>
            <a:r>
              <a:rPr lang="en-US" sz="2000" b="0" dirty="0"/>
              <a:t> Lecture, October 4, 2016</a:t>
            </a:r>
          </a:p>
        </p:txBody>
      </p:sp>
      <p:sp>
        <p:nvSpPr>
          <p:cNvPr id="9219" name="Subtitle 2"/>
          <p:cNvSpPr>
            <a:spLocks noGrp="1"/>
          </p:cNvSpPr>
          <p:nvPr>
            <p:ph type="subTitle" idx="1"/>
          </p:nvPr>
        </p:nvSpPr>
        <p:spPr>
          <a:xfrm>
            <a:off x="685800" y="3886200"/>
            <a:ext cx="7678738" cy="1752600"/>
          </a:xfrm>
        </p:spPr>
        <p:txBody>
          <a:bodyPr/>
          <a:lstStyle/>
          <a:p>
            <a:r>
              <a:rPr lang="en-US" b="1" dirty="0"/>
              <a:t>Instructor:</a:t>
            </a:r>
            <a:r>
              <a:rPr lang="en-US" dirty="0"/>
              <a:t> </a:t>
            </a:r>
          </a:p>
          <a:p>
            <a:r>
              <a:rPr lang="en-US" dirty="0"/>
              <a:t>	Phil Gibbons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x from the bus and copies it into register %</a:t>
            </a:r>
            <a:r>
              <a:rPr lang="en-US" dirty="0" err="1"/>
              <a:t>rax</a:t>
            </a:r>
            <a:r>
              <a:rPr lang="en-US" dirty="0"/>
              <a:t>.</a:t>
            </a:r>
          </a:p>
        </p:txBody>
      </p:sp>
      <p:sp>
        <p:nvSpPr>
          <p:cNvPr id="6963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96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963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err="1">
                <a:latin typeface="Calibri" panose="020F0502020204030204" pitchFamily="34" charset="0"/>
              </a:rPr>
              <a:t>x</a:t>
            </a:r>
            <a:endParaRPr lang="en-US" sz="1000" i="1" dirty="0">
              <a:latin typeface="Calibri" panose="020F0502020204030204" pitchFamily="34" charset="0"/>
            </a:endParaRPr>
          </a:p>
        </p:txBody>
      </p:sp>
      <p:sp>
        <p:nvSpPr>
          <p:cNvPr id="696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ALU</a:t>
            </a:r>
          </a:p>
        </p:txBody>
      </p:sp>
      <p:sp>
        <p:nvSpPr>
          <p:cNvPr id="69647" name="Text Box 15"/>
          <p:cNvSpPr txBox="1">
            <a:spLocks noChangeArrowheads="1"/>
          </p:cNvSpPr>
          <p:nvPr/>
        </p:nvSpPr>
        <p:spPr bwMode="auto">
          <a:xfrm>
            <a:off x="1689100" y="2345323"/>
            <a:ext cx="118513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Register file</a:t>
            </a:r>
          </a:p>
        </p:txBody>
      </p:sp>
      <p:sp>
        <p:nvSpPr>
          <p:cNvPr id="696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9649"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69650"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69651"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9652"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a:latin typeface="Calibri" panose="020F0502020204030204" pitchFamily="34" charset="0"/>
              </a:rPr>
              <a:t>x</a:t>
            </a:r>
            <a:endParaRPr lang="en-US" sz="1000" i="1" dirty="0">
              <a:latin typeface="Calibri" panose="020F0502020204030204" pitchFamily="34" charset="0"/>
            </a:endParaRPr>
          </a:p>
        </p:txBody>
      </p:sp>
      <p:sp>
        <p:nvSpPr>
          <p:cNvPr id="69653" name="Text Box 21"/>
          <p:cNvSpPr txBox="1">
            <a:spLocks noChangeArrowheads="1"/>
          </p:cNvSpPr>
          <p:nvPr/>
        </p:nvSpPr>
        <p:spPr bwMode="auto">
          <a:xfrm>
            <a:off x="6477000"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latin typeface="Calibri" panose="020F0502020204030204" pitchFamily="34" charset="0"/>
              </a:rPr>
              <a:t>Main memory</a:t>
            </a:r>
          </a:p>
        </p:txBody>
      </p:sp>
      <p:sp>
        <p:nvSpPr>
          <p:cNvPr id="69654" name="Text Box 22"/>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69655" name="Text Box 23"/>
          <p:cNvSpPr txBox="1">
            <a:spLocks noChangeArrowheads="1"/>
          </p:cNvSpPr>
          <p:nvPr/>
        </p:nvSpPr>
        <p:spPr bwMode="auto">
          <a:xfrm>
            <a:off x="7662863" y="4174123"/>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A</a:t>
            </a:r>
          </a:p>
        </p:txBody>
      </p:sp>
      <p:sp>
        <p:nvSpPr>
          <p:cNvPr id="69656" name="Text Box 24"/>
          <p:cNvSpPr txBox="1">
            <a:spLocks noChangeArrowheads="1"/>
          </p:cNvSpPr>
          <p:nvPr/>
        </p:nvSpPr>
        <p:spPr bwMode="auto">
          <a:xfrm>
            <a:off x="1206236" y="2999373"/>
            <a:ext cx="67839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69657" name="Text Box 25"/>
          <p:cNvSpPr txBox="1">
            <a:spLocks noChangeArrowheads="1"/>
          </p:cNvSpPr>
          <p:nvPr/>
        </p:nvSpPr>
        <p:spPr bwMode="auto">
          <a:xfrm>
            <a:off x="4263807" y="3701048"/>
            <a:ext cx="10561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I/O bridge</a:t>
            </a:r>
          </a:p>
        </p:txBody>
      </p:sp>
      <p:sp>
        <p:nvSpPr>
          <p:cNvPr id="69658" name="Text Box 26"/>
          <p:cNvSpPr txBox="1">
            <a:spLocks noChangeArrowheads="1"/>
          </p:cNvSpPr>
          <p:nvPr/>
        </p:nvSpPr>
        <p:spPr bwMode="auto">
          <a:xfrm>
            <a:off x="4648200" y="2438400"/>
            <a:ext cx="3057247"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Load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 %</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p:txBody>
          <a:bodyPr/>
          <a:lstStyle/>
          <a:p>
            <a:r>
              <a:rPr lang="en-US" dirty="0"/>
              <a:t>CPU places address A on bus. Main memory reads it and waits for the corresponding data word to arrive.</a:t>
            </a:r>
          </a:p>
        </p:txBody>
      </p:sp>
      <p:sp>
        <p:nvSpPr>
          <p:cNvPr id="9011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011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011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1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a:latin typeface="Calibri" panose="020F0502020204030204" pitchFamily="34" charset="0"/>
              </a:rPr>
              <a:t>y</a:t>
            </a:r>
            <a:endParaRPr lang="en-US" sz="1000" i="1" dirty="0">
              <a:latin typeface="Calibri" panose="020F0502020204030204" pitchFamily="34" charset="0"/>
            </a:endParaRPr>
          </a:p>
        </p:txBody>
      </p:sp>
      <p:sp>
        <p:nvSpPr>
          <p:cNvPr id="9012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90127" name="Text Box 15"/>
          <p:cNvSpPr txBox="1">
            <a:spLocks noChangeArrowheads="1"/>
          </p:cNvSpPr>
          <p:nvPr/>
        </p:nvSpPr>
        <p:spPr bwMode="auto">
          <a:xfrm>
            <a:off x="1658509" y="234532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012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012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013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0131" name="Text Box 19"/>
          <p:cNvSpPr txBox="1">
            <a:spLocks noChangeArrowheads="1"/>
          </p:cNvSpPr>
          <p:nvPr/>
        </p:nvSpPr>
        <p:spPr bwMode="auto">
          <a:xfrm>
            <a:off x="5776050" y="3808998"/>
            <a:ext cx="309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latin typeface="Calibri" panose="020F0502020204030204" pitchFamily="34" charset="0"/>
              </a:rPr>
              <a:t>A</a:t>
            </a:r>
          </a:p>
        </p:txBody>
      </p:sp>
      <p:sp>
        <p:nvSpPr>
          <p:cNvPr id="9013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013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latin typeface="Calibri" panose="020F0502020204030204" pitchFamily="34" charset="0"/>
            </a:endParaRPr>
          </a:p>
        </p:txBody>
      </p:sp>
      <p:sp>
        <p:nvSpPr>
          <p:cNvPr id="90134" name="Text Box 22"/>
          <p:cNvSpPr txBox="1">
            <a:spLocks noChangeArrowheads="1"/>
          </p:cNvSpPr>
          <p:nvPr/>
        </p:nvSpPr>
        <p:spPr bwMode="auto">
          <a:xfrm>
            <a:off x="6583971" y="3471446"/>
            <a:ext cx="13910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Main memory</a:t>
            </a:r>
          </a:p>
        </p:txBody>
      </p:sp>
      <p:sp>
        <p:nvSpPr>
          <p:cNvPr id="90135" name="Text Box 23"/>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90136" name="Text Box 24"/>
          <p:cNvSpPr txBox="1">
            <a:spLocks noChangeArrowheads="1"/>
          </p:cNvSpPr>
          <p:nvPr/>
        </p:nvSpPr>
        <p:spPr bwMode="auto">
          <a:xfrm>
            <a:off x="7662863" y="4174123"/>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i="1" dirty="0">
                <a:latin typeface="Calibri" panose="020F0502020204030204" pitchFamily="34" charset="0"/>
              </a:rPr>
              <a:t>A</a:t>
            </a:r>
          </a:p>
        </p:txBody>
      </p:sp>
      <p:sp>
        <p:nvSpPr>
          <p:cNvPr id="90137" name="Text Box 25"/>
          <p:cNvSpPr txBox="1">
            <a:spLocks noChangeArrowheads="1"/>
          </p:cNvSpPr>
          <p:nvPr/>
        </p:nvSpPr>
        <p:spPr bwMode="auto">
          <a:xfrm>
            <a:off x="1206236" y="2999373"/>
            <a:ext cx="67839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90138" name="Text Box 26"/>
          <p:cNvSpPr txBox="1">
            <a:spLocks noChangeArrowheads="1"/>
          </p:cNvSpPr>
          <p:nvPr/>
        </p:nvSpPr>
        <p:spPr bwMode="auto">
          <a:xfrm>
            <a:off x="4263807" y="3701048"/>
            <a:ext cx="10561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latin typeface="Calibri" panose="020F0502020204030204" pitchFamily="34" charset="0"/>
              </a:rPr>
              <a:t>I/O bridge</a:t>
            </a:r>
          </a:p>
        </p:txBody>
      </p:sp>
      <p:sp>
        <p:nvSpPr>
          <p:cNvPr id="90139" name="Text Box 27"/>
          <p:cNvSpPr txBox="1">
            <a:spLocks noChangeArrowheads="1"/>
          </p:cNvSpPr>
          <p:nvPr/>
        </p:nvSpPr>
        <p:spPr bwMode="auto">
          <a:xfrm>
            <a:off x="4648200" y="2438400"/>
            <a:ext cx="3099438"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Store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rax</a:t>
            </a:r>
            <a:r>
              <a:rPr lang="en-US" sz="1600" dirty="0">
                <a:latin typeface="Courier New" panose="02070309020205020404" pitchFamily="49" charset="0"/>
                <a:cs typeface="Courier New" panose="02070309020205020404" pitchFamily="49" charset="0"/>
              </a:rPr>
              <a:t>, A</a:t>
            </a:r>
          </a:p>
          <a:p>
            <a:pPr algn="l">
              <a:lnSpc>
                <a:spcPct val="100000"/>
              </a:lnSpc>
            </a:pPr>
            <a:endParaRPr lang="en-US" sz="1600" dirty="0">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pPr marL="288925" indent="-288925"/>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4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err="1">
                <a:latin typeface="Calibri" panose="020F0502020204030204" pitchFamily="34" charset="0"/>
              </a:rPr>
              <a:t>y</a:t>
            </a:r>
            <a:endParaRPr lang="en-US" sz="1000" i="1" dirty="0">
              <a:latin typeface="Calibri" panose="020F0502020204030204" pitchFamily="34" charset="0"/>
            </a:endParaRPr>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ALU</a:t>
            </a:r>
          </a:p>
        </p:txBody>
      </p:sp>
      <p:sp>
        <p:nvSpPr>
          <p:cNvPr id="91152" name="Text Box 16"/>
          <p:cNvSpPr txBox="1">
            <a:spLocks noChangeArrowheads="1"/>
          </p:cNvSpPr>
          <p:nvPr/>
        </p:nvSpPr>
        <p:spPr bwMode="auto">
          <a:xfrm>
            <a:off x="1653747" y="234532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1155" name="Text Box 19"/>
          <p:cNvSpPr txBox="1">
            <a:spLocks noChangeArrowheads="1"/>
          </p:cNvSpPr>
          <p:nvPr/>
        </p:nvSpPr>
        <p:spPr bwMode="auto">
          <a:xfrm>
            <a:off x="5783263" y="3824387"/>
            <a:ext cx="269626" cy="307777"/>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latin typeface="Calibri" panose="020F0502020204030204" pitchFamily="34" charset="0"/>
              </a:rPr>
              <a:t>y</a:t>
            </a:r>
          </a:p>
        </p:txBody>
      </p:sp>
      <p:sp>
        <p:nvSpPr>
          <p:cNvPr id="91156" name="Line 20"/>
          <p:cNvSpPr>
            <a:spLocks noChangeShapeType="1"/>
          </p:cNvSpPr>
          <p:nvPr/>
        </p:nvSpPr>
        <p:spPr bwMode="auto">
          <a:xfrm>
            <a:off x="2266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1159" name="Text Box 23"/>
          <p:cNvSpPr txBox="1">
            <a:spLocks noChangeArrowheads="1"/>
          </p:cNvSpPr>
          <p:nvPr/>
        </p:nvSpPr>
        <p:spPr bwMode="auto">
          <a:xfrm>
            <a:off x="6518440" y="3471446"/>
            <a:ext cx="13910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Main 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91161" name="Text Box 25"/>
          <p:cNvSpPr txBox="1">
            <a:spLocks noChangeArrowheads="1"/>
          </p:cNvSpPr>
          <p:nvPr/>
        </p:nvSpPr>
        <p:spPr bwMode="auto">
          <a:xfrm>
            <a:off x="7658100" y="4189998"/>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A</a:t>
            </a:r>
          </a:p>
        </p:txBody>
      </p:sp>
      <p:sp>
        <p:nvSpPr>
          <p:cNvPr id="91162" name="Text Box 26"/>
          <p:cNvSpPr txBox="1">
            <a:spLocks noChangeArrowheads="1"/>
          </p:cNvSpPr>
          <p:nvPr/>
        </p:nvSpPr>
        <p:spPr bwMode="auto">
          <a:xfrm>
            <a:off x="1201474" y="3015248"/>
            <a:ext cx="67839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91163" name="Text Box 27"/>
          <p:cNvSpPr txBox="1">
            <a:spLocks noChangeArrowheads="1"/>
          </p:cNvSpPr>
          <p:nvPr/>
        </p:nvSpPr>
        <p:spPr bwMode="auto">
          <a:xfrm>
            <a:off x="4259045" y="3716923"/>
            <a:ext cx="10561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I/O bridge</a:t>
            </a:r>
          </a:p>
        </p:txBody>
      </p:sp>
      <p:sp>
        <p:nvSpPr>
          <p:cNvPr id="91164" name="Text Box 28"/>
          <p:cNvSpPr txBox="1">
            <a:spLocks noChangeArrowheads="1"/>
          </p:cNvSpPr>
          <p:nvPr/>
        </p:nvSpPr>
        <p:spPr bwMode="auto">
          <a:xfrm>
            <a:off x="4652962" y="2438400"/>
            <a:ext cx="3099438"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Store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rax</a:t>
            </a:r>
            <a:r>
              <a:rPr lang="en-US" sz="1600" dirty="0">
                <a:latin typeface="Courier New" panose="02070309020205020404" pitchFamily="49" charset="0"/>
                <a:cs typeface="Courier New" panose="02070309020205020404" pitchFamily="49" charset="0"/>
              </a:rPr>
              <a:t>, A</a:t>
            </a:r>
          </a:p>
          <a:p>
            <a:pPr algn="l">
              <a:lnSpc>
                <a:spcPct val="100000"/>
              </a:lnSpc>
            </a:pPr>
            <a:endParaRPr lang="en-US" sz="1600" dirty="0">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pPr marL="401638" indent="-401638"/>
            <a:r>
              <a:rPr lang="en-US" dirty="0"/>
              <a:t>Main memory reads data word y from the bus and stores it at address A.</a:t>
            </a:r>
          </a:p>
        </p:txBody>
      </p:sp>
      <p:sp>
        <p:nvSpPr>
          <p:cNvPr id="9216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2165" name="AutoShape 5"/>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216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2167" name="AutoShape 7"/>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6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6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err="1">
                <a:latin typeface="Calibri" panose="020F0502020204030204" pitchFamily="34" charset="0"/>
              </a:rPr>
              <a:t>y</a:t>
            </a:r>
            <a:endParaRPr lang="en-US" sz="1000" i="1" dirty="0">
              <a:latin typeface="Calibri" panose="020F0502020204030204" pitchFamily="34" charset="0"/>
            </a:endParaRPr>
          </a:p>
        </p:txBody>
      </p:sp>
      <p:sp>
        <p:nvSpPr>
          <p:cNvPr id="9217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ALU</a:t>
            </a:r>
          </a:p>
        </p:txBody>
      </p:sp>
      <p:sp>
        <p:nvSpPr>
          <p:cNvPr id="92176" name="Text Box 16"/>
          <p:cNvSpPr txBox="1">
            <a:spLocks noChangeArrowheads="1"/>
          </p:cNvSpPr>
          <p:nvPr/>
        </p:nvSpPr>
        <p:spPr bwMode="auto">
          <a:xfrm>
            <a:off x="1609725" y="2342148"/>
            <a:ext cx="118513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Register file</a:t>
            </a:r>
          </a:p>
        </p:txBody>
      </p:sp>
      <p:sp>
        <p:nvSpPr>
          <p:cNvPr id="9217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217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lvl="0" algn="ctr"/>
            <a:r>
              <a:rPr lang="en-US" sz="1600" dirty="0">
                <a:solidFill>
                  <a:srgbClr val="000000"/>
                </a:solidFill>
                <a:latin typeface="Calibri" panose="020F0502020204030204" pitchFamily="34" charset="0"/>
              </a:rPr>
              <a:t>Bus interface</a:t>
            </a:r>
          </a:p>
        </p:txBody>
      </p:sp>
      <p:sp>
        <p:nvSpPr>
          <p:cNvPr id="9217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err="1">
                <a:solidFill>
                  <a:srgbClr val="000000"/>
                </a:solidFill>
                <a:latin typeface="Calibri" panose="020F0502020204030204" pitchFamily="34" charset="0"/>
              </a:rPr>
              <a:t>y</a:t>
            </a:r>
            <a:endParaRPr lang="en-US" sz="1000" i="1" dirty="0">
              <a:solidFill>
                <a:srgbClr val="000000"/>
              </a:solidFill>
              <a:latin typeface="Calibri" panose="020F0502020204030204" pitchFamily="34" charset="0"/>
            </a:endParaRPr>
          </a:p>
        </p:txBody>
      </p:sp>
      <p:sp>
        <p:nvSpPr>
          <p:cNvPr id="92180" name="Text Box 20"/>
          <p:cNvSpPr txBox="1">
            <a:spLocks noChangeArrowheads="1"/>
          </p:cNvSpPr>
          <p:nvPr/>
        </p:nvSpPr>
        <p:spPr bwMode="auto">
          <a:xfrm>
            <a:off x="6526213" y="3408948"/>
            <a:ext cx="137819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main memory</a:t>
            </a:r>
          </a:p>
        </p:txBody>
      </p:sp>
      <p:sp>
        <p:nvSpPr>
          <p:cNvPr id="92181" name="Text Box 21"/>
          <p:cNvSpPr txBox="1">
            <a:spLocks noChangeArrowheads="1"/>
          </p:cNvSpPr>
          <p:nvPr/>
        </p:nvSpPr>
        <p:spPr bwMode="auto">
          <a:xfrm>
            <a:off x="7678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92182" name="Text Box 22"/>
          <p:cNvSpPr txBox="1">
            <a:spLocks noChangeArrowheads="1"/>
          </p:cNvSpPr>
          <p:nvPr/>
        </p:nvSpPr>
        <p:spPr bwMode="auto">
          <a:xfrm>
            <a:off x="7662863" y="4170948"/>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A</a:t>
            </a:r>
          </a:p>
        </p:txBody>
      </p:sp>
      <p:sp>
        <p:nvSpPr>
          <p:cNvPr id="92183" name="Text Box 23"/>
          <p:cNvSpPr txBox="1">
            <a:spLocks noChangeArrowheads="1"/>
          </p:cNvSpPr>
          <p:nvPr/>
        </p:nvSpPr>
        <p:spPr bwMode="auto">
          <a:xfrm>
            <a:off x="1241981" y="3014246"/>
            <a:ext cx="678391"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92184" name="Text Box 24"/>
          <p:cNvSpPr txBox="1">
            <a:spLocks noChangeArrowheads="1"/>
          </p:cNvSpPr>
          <p:nvPr/>
        </p:nvSpPr>
        <p:spPr bwMode="auto">
          <a:xfrm>
            <a:off x="4224338" y="3697873"/>
            <a:ext cx="105612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bridge</a:t>
            </a:r>
          </a:p>
        </p:txBody>
      </p:sp>
      <p:sp>
        <p:nvSpPr>
          <p:cNvPr id="92185" name="Text Box 25"/>
          <p:cNvSpPr txBox="1">
            <a:spLocks noChangeArrowheads="1"/>
          </p:cNvSpPr>
          <p:nvPr/>
        </p:nvSpPr>
        <p:spPr bwMode="auto">
          <a:xfrm>
            <a:off x="4638675" y="2466975"/>
            <a:ext cx="3099438"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Store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rax</a:t>
            </a:r>
            <a:r>
              <a:rPr lang="en-US" sz="1600" dirty="0">
                <a:latin typeface="Courier New" panose="02070309020205020404" pitchFamily="49" charset="0"/>
                <a:cs typeface="Courier New" panose="02070309020205020404" pitchFamily="49" charset="0"/>
              </a:rPr>
              <a:t>, A</a:t>
            </a:r>
          </a:p>
          <a:p>
            <a:pPr algn="l">
              <a:lnSpc>
                <a:spcPct val="100000"/>
              </a:lnSpc>
            </a:pPr>
            <a:endParaRPr lang="en-US" sz="1600" dirty="0">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132041" cy="461665"/>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Calibri" panose="020F0502020204030204" pitchFamily="34"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Calibri" panose="020F0502020204030204" pitchFamily="34"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Calibri" panose="020F0502020204030204" pitchFamily="34"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6506" name="Text Box 10"/>
          <p:cNvSpPr txBox="1">
            <a:spLocks noChangeArrowheads="1"/>
          </p:cNvSpPr>
          <p:nvPr/>
        </p:nvSpPr>
        <p:spPr bwMode="auto">
          <a:xfrm>
            <a:off x="7315200" y="1524000"/>
            <a:ext cx="1164486" cy="461665"/>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Calibri" panose="020F0502020204030204" pitchFamily="34"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6509" name="Text Box 13"/>
          <p:cNvSpPr txBox="1">
            <a:spLocks noChangeArrowheads="1"/>
          </p:cNvSpPr>
          <p:nvPr/>
        </p:nvSpPr>
        <p:spPr bwMode="auto">
          <a:xfrm>
            <a:off x="6839298" y="4192588"/>
            <a:ext cx="2010230"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a:solidFill>
                  <a:schemeClr val="tx1"/>
                </a:solidFill>
                <a:latin typeface="Calibri" panose="020F0502020204030204" pitchFamily="34" charset="0"/>
              </a:rPr>
              <a:t>Electronics</a:t>
            </a:r>
          </a:p>
          <a:p>
            <a:pPr>
              <a:lnSpc>
                <a:spcPct val="100000"/>
              </a:lnSpc>
              <a:buClrTx/>
              <a:buSzTx/>
              <a:buFontTx/>
              <a:buNone/>
            </a:pPr>
            <a:r>
              <a:rPr lang="en-US" dirty="0">
                <a:latin typeface="Calibri" panose="020F0502020204030204" pitchFamily="34" charset="0"/>
              </a:rPr>
              <a:t>(including a </a:t>
            </a:r>
          </a:p>
          <a:p>
            <a:pPr>
              <a:lnSpc>
                <a:spcPct val="100000"/>
              </a:lnSpc>
              <a:buClrTx/>
              <a:buSzTx/>
              <a:buFontTx/>
              <a:buNone/>
            </a:pPr>
            <a:r>
              <a:rPr lang="en-US" dirty="0">
                <a:latin typeface="Calibri" panose="020F0502020204030204" pitchFamily="34" charset="0"/>
              </a:rPr>
              <a:t>processor </a:t>
            </a:r>
          </a:p>
          <a:p>
            <a:pPr>
              <a:lnSpc>
                <a:spcPct val="100000"/>
              </a:lnSpc>
              <a:buClrTx/>
              <a:buSzTx/>
              <a:buFontTx/>
              <a:buNone/>
            </a:pPr>
            <a:r>
              <a:rPr lang="en-US" dirty="0">
                <a:latin typeface="Calibri" panose="020F0502020204030204" pitchFamily="34" charset="0"/>
              </a:rPr>
              <a:t>and memory!)</a:t>
            </a:r>
            <a:endParaRPr lang="en-US" dirty="0">
              <a:solidFill>
                <a:schemeClr val="tx1"/>
              </a:solidFill>
              <a:latin typeface="Calibri" panose="020F0502020204030204" pitchFamily="34"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6511" name="Text Box 15"/>
          <p:cNvSpPr txBox="1">
            <a:spLocks noChangeArrowheads="1"/>
          </p:cNvSpPr>
          <p:nvPr/>
        </p:nvSpPr>
        <p:spPr bwMode="auto">
          <a:xfrm>
            <a:off x="1551504" y="5181600"/>
            <a:ext cx="1468992" cy="830997"/>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Calibri" panose="020F0502020204030204" pitchFamily="34" charset="0"/>
              </a:rPr>
              <a:t>SCSI</a:t>
            </a:r>
          </a:p>
          <a:p>
            <a:pPr algn="ctr">
              <a:lnSpc>
                <a:spcPct val="100000"/>
              </a:lnSpc>
              <a:buClrTx/>
              <a:buSzTx/>
              <a:buFontTx/>
              <a:buNone/>
            </a:pPr>
            <a:r>
              <a:rPr lang="en-US">
                <a:solidFill>
                  <a:schemeClr val="tx1"/>
                </a:solidFill>
                <a:latin typeface="Calibri" panose="020F0502020204030204" pitchFamily="34" charset="0"/>
              </a:rPr>
              <a:t>connector</a:t>
            </a:r>
          </a:p>
        </p:txBody>
      </p:sp>
      <p:sp>
        <p:nvSpPr>
          <p:cNvPr id="106512" name="Text Box 16"/>
          <p:cNvSpPr txBox="1">
            <a:spLocks noChangeArrowheads="1"/>
          </p:cNvSpPr>
          <p:nvPr/>
        </p:nvSpPr>
        <p:spPr bwMode="auto">
          <a:xfrm>
            <a:off x="5410200" y="6216650"/>
            <a:ext cx="3456395" cy="338554"/>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latin typeface="Calibri" panose="020F0502020204030204" pitchFamily="34" charset="0"/>
              </a:rPr>
              <a:t>Image courtesy of Seagate Technology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a:t>Disk Geometry</a:t>
            </a:r>
          </a:p>
        </p:txBody>
      </p:sp>
      <p:sp>
        <p:nvSpPr>
          <p:cNvPr id="93230" name="Rectangle 46"/>
          <p:cNvSpPr>
            <a:spLocks noGrp="1" noChangeArrowheads="1"/>
          </p:cNvSpPr>
          <p:nvPr>
            <p:ph type="body" idx="1"/>
          </p:nvPr>
        </p:nvSpPr>
        <p:spPr>
          <a:xfrm>
            <a:off x="396875" y="1371600"/>
            <a:ext cx="7896225" cy="4972050"/>
          </a:xfrm>
        </p:spPr>
        <p:txBody>
          <a:bodyPr/>
          <a:lstStyle/>
          <a:p>
            <a:r>
              <a:rPr lang="en-US" dirty="0"/>
              <a:t>Disks consist of </a:t>
            </a:r>
            <a:r>
              <a:rPr lang="en-US" dirty="0">
                <a:solidFill>
                  <a:srgbClr val="C00000"/>
                </a:solidFill>
              </a:rPr>
              <a:t>platters</a:t>
            </a:r>
            <a:r>
              <a:rPr lang="en-US" dirty="0"/>
              <a:t>, each with two </a:t>
            </a:r>
            <a:r>
              <a:rPr lang="en-US" dirty="0">
                <a:solidFill>
                  <a:srgbClr val="C00000"/>
                </a:solidFill>
              </a:rPr>
              <a:t>surfaces</a:t>
            </a:r>
            <a:r>
              <a:rPr lang="en-US" dirty="0"/>
              <a:t>.</a:t>
            </a:r>
          </a:p>
          <a:p>
            <a:r>
              <a:rPr lang="en-US" dirty="0"/>
              <a:t>Each surface consists of concentric rings called </a:t>
            </a:r>
            <a:r>
              <a:rPr lang="en-US" dirty="0">
                <a:solidFill>
                  <a:srgbClr val="C00000"/>
                </a:solidFill>
              </a:rPr>
              <a:t>tracks</a:t>
            </a:r>
            <a:r>
              <a:rPr lang="en-US" dirty="0"/>
              <a:t>.</a:t>
            </a:r>
          </a:p>
          <a:p>
            <a:r>
              <a:rPr lang="en-US" dirty="0"/>
              <a:t>Each track consists of </a:t>
            </a:r>
            <a:r>
              <a:rPr lang="en-US" dirty="0">
                <a:solidFill>
                  <a:srgbClr val="C00000"/>
                </a:solidFill>
              </a:rPr>
              <a:t>sectors </a:t>
            </a:r>
            <a:r>
              <a:rPr lang="en-US" dirty="0"/>
              <a:t>separated by </a:t>
            </a:r>
            <a:r>
              <a:rPr lang="en-US" dirty="0">
                <a:solidFill>
                  <a:srgbClr val="C00000"/>
                </a:solidFill>
              </a:rPr>
              <a:t>gaps</a:t>
            </a:r>
            <a:r>
              <a:rPr lang="en-US" dirty="0"/>
              <a:t>.</a:t>
            </a:r>
          </a:p>
        </p:txBody>
      </p:sp>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latin typeface="Calibri" panose="020F0502020204030204" pitchFamily="34" charset="0"/>
              </a:rPr>
              <a:t>Spindle</a:t>
            </a:r>
          </a:p>
        </p:txBody>
      </p:sp>
      <p:sp>
        <p:nvSpPr>
          <p:cNvPr id="93196" name="Text Box 12"/>
          <p:cNvSpPr txBox="1">
            <a:spLocks noChangeArrowheads="1"/>
          </p:cNvSpPr>
          <p:nvPr/>
        </p:nvSpPr>
        <p:spPr bwMode="auto">
          <a:xfrm>
            <a:off x="2535238" y="3319462"/>
            <a:ext cx="819327"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latin typeface="Calibri" panose="020F0502020204030204" pitchFamily="34" charset="0"/>
              </a:rPr>
              <a:t>Surface</a:t>
            </a:r>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Tracks</a:t>
            </a:r>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latin typeface="Calibri" panose="020F0502020204030204" pitchFamily="34" charset="0"/>
              </a:rPr>
              <a:t>Track </a:t>
            </a:r>
            <a:r>
              <a:rPr lang="en-US" sz="1600" i="1" dirty="0" err="1">
                <a:latin typeface="Calibri" panose="020F0502020204030204" pitchFamily="34" charset="0"/>
              </a:rPr>
              <a:t>k</a:t>
            </a:r>
            <a:endParaRPr lang="en-US" sz="1600" i="1" dirty="0">
              <a:latin typeface="Calibri" panose="020F0502020204030204" pitchFamily="34" charset="0"/>
            </a:endParaRPr>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Sectors</a:t>
            </a:r>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Gaps</a:t>
            </a:r>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dirty="0"/>
              <a:t>Disk Geometry (Multiple-Platter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7000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Surface 0</a:t>
            </a:r>
          </a:p>
        </p:txBody>
      </p:sp>
      <p:sp>
        <p:nvSpPr>
          <p:cNvPr id="94218" name="Text Box 10"/>
          <p:cNvSpPr txBox="1">
            <a:spLocks noChangeArrowheads="1"/>
          </p:cNvSpPr>
          <p:nvPr/>
        </p:nvSpPr>
        <p:spPr bwMode="auto">
          <a:xfrm>
            <a:off x="1866900" y="2875548"/>
            <a:ext cx="97000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Surface 1</a:t>
            </a:r>
          </a:p>
        </p:txBody>
      </p:sp>
      <p:sp>
        <p:nvSpPr>
          <p:cNvPr id="94219" name="Text Box 11"/>
          <p:cNvSpPr txBox="1">
            <a:spLocks noChangeArrowheads="1"/>
          </p:cNvSpPr>
          <p:nvPr/>
        </p:nvSpPr>
        <p:spPr bwMode="auto">
          <a:xfrm>
            <a:off x="1866900" y="3100973"/>
            <a:ext cx="97000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Surface 2</a:t>
            </a:r>
          </a:p>
        </p:txBody>
      </p:sp>
      <p:sp>
        <p:nvSpPr>
          <p:cNvPr id="94220" name="Text Box 12"/>
          <p:cNvSpPr txBox="1">
            <a:spLocks noChangeArrowheads="1"/>
          </p:cNvSpPr>
          <p:nvPr/>
        </p:nvSpPr>
        <p:spPr bwMode="auto">
          <a:xfrm>
            <a:off x="1866900" y="3447048"/>
            <a:ext cx="97000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Surface 3</a:t>
            </a:r>
          </a:p>
        </p:txBody>
      </p:sp>
      <p:sp>
        <p:nvSpPr>
          <p:cNvPr id="94221" name="Text Box 13"/>
          <p:cNvSpPr txBox="1">
            <a:spLocks noChangeArrowheads="1"/>
          </p:cNvSpPr>
          <p:nvPr/>
        </p:nvSpPr>
        <p:spPr bwMode="auto">
          <a:xfrm>
            <a:off x="1866900" y="3685173"/>
            <a:ext cx="97000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Surface 4</a:t>
            </a:r>
          </a:p>
        </p:txBody>
      </p:sp>
      <p:sp>
        <p:nvSpPr>
          <p:cNvPr id="94222" name="Text Box 14"/>
          <p:cNvSpPr txBox="1">
            <a:spLocks noChangeArrowheads="1"/>
          </p:cNvSpPr>
          <p:nvPr/>
        </p:nvSpPr>
        <p:spPr bwMode="auto">
          <a:xfrm>
            <a:off x="1866900" y="4031248"/>
            <a:ext cx="97000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Surface 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03265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Cylinder </a:t>
            </a:r>
            <a:r>
              <a:rPr lang="en-US" sz="1600" i="1" dirty="0" err="1">
                <a:latin typeface="Calibri" panose="020F0502020204030204" pitchFamily="34" charset="0"/>
              </a:rPr>
              <a:t>k</a:t>
            </a:r>
            <a:endParaRPr lang="en-US" sz="1600" dirty="0">
              <a:latin typeface="Calibri" panose="020F0502020204030204" pitchFamily="34"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Spindle</a:t>
            </a:r>
          </a:p>
        </p:txBody>
      </p:sp>
      <p:sp>
        <p:nvSpPr>
          <p:cNvPr id="94239" name="Text Box 31"/>
          <p:cNvSpPr txBox="1">
            <a:spLocks noChangeArrowheads="1"/>
          </p:cNvSpPr>
          <p:nvPr/>
        </p:nvSpPr>
        <p:spPr bwMode="auto">
          <a:xfrm>
            <a:off x="5529263" y="2723148"/>
            <a:ext cx="90556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Platter 0</a:t>
            </a:r>
          </a:p>
        </p:txBody>
      </p:sp>
      <p:sp>
        <p:nvSpPr>
          <p:cNvPr id="94240" name="Text Box 32"/>
          <p:cNvSpPr txBox="1">
            <a:spLocks noChangeArrowheads="1"/>
          </p:cNvSpPr>
          <p:nvPr/>
        </p:nvSpPr>
        <p:spPr bwMode="auto">
          <a:xfrm>
            <a:off x="5529263" y="3281948"/>
            <a:ext cx="90556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Platter 1</a:t>
            </a:r>
          </a:p>
        </p:txBody>
      </p:sp>
      <p:sp>
        <p:nvSpPr>
          <p:cNvPr id="94241" name="Text Box 33"/>
          <p:cNvSpPr txBox="1">
            <a:spLocks noChangeArrowheads="1"/>
          </p:cNvSpPr>
          <p:nvPr/>
        </p:nvSpPr>
        <p:spPr bwMode="auto">
          <a:xfrm>
            <a:off x="5529263" y="3891548"/>
            <a:ext cx="90556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Platter 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357018" y="457200"/>
            <a:ext cx="7592093" cy="762000"/>
          </a:xfrm>
        </p:spPr>
        <p:txBody>
          <a:bodyPr/>
          <a:lstStyle/>
          <a:p>
            <a:r>
              <a:rPr lang="en-US" dirty="0"/>
              <a:t>Disk Capacity</a:t>
            </a:r>
          </a:p>
        </p:txBody>
      </p:sp>
      <p:sp>
        <p:nvSpPr>
          <p:cNvPr id="123909" name="Rectangle 5"/>
          <p:cNvSpPr>
            <a:spLocks noGrp="1" noChangeArrowheads="1"/>
          </p:cNvSpPr>
          <p:nvPr>
            <p:ph type="body" idx="1"/>
          </p:nvPr>
        </p:nvSpPr>
        <p:spPr/>
        <p:txBody>
          <a:bodyPr/>
          <a:lstStyle/>
          <a:p>
            <a:r>
              <a:rPr lang="en-US" dirty="0">
                <a:solidFill>
                  <a:srgbClr val="C00000"/>
                </a:solidFill>
              </a:rPr>
              <a:t>Capacity</a:t>
            </a:r>
            <a:r>
              <a:rPr lang="en-US" dirty="0"/>
              <a:t>: maximum number of bits that can be stored.</a:t>
            </a:r>
          </a:p>
          <a:p>
            <a:pPr lvl="1"/>
            <a:r>
              <a:rPr lang="en-US" dirty="0"/>
              <a:t>Vendors express capacity in units of gigabytes (GB),  where</a:t>
            </a:r>
            <a:br>
              <a:rPr lang="en-US" dirty="0"/>
            </a:br>
            <a:r>
              <a:rPr lang="en-US" dirty="0"/>
              <a:t>1 GB = 10</a:t>
            </a:r>
            <a:r>
              <a:rPr lang="en-US" baseline="30000" dirty="0"/>
              <a:t>9</a:t>
            </a:r>
            <a:r>
              <a:rPr lang="en-US" dirty="0"/>
              <a:t> Bytes. </a:t>
            </a:r>
          </a:p>
          <a:p>
            <a:r>
              <a:rPr lang="en-US" dirty="0"/>
              <a:t>Capacity is determined by these technology factors:</a:t>
            </a:r>
          </a:p>
          <a:p>
            <a:pPr lvl="1"/>
            <a:r>
              <a:rPr lang="en-US" dirty="0">
                <a:solidFill>
                  <a:srgbClr val="C00000"/>
                </a:solidFill>
              </a:rPr>
              <a:t>Recording density </a:t>
            </a:r>
            <a:r>
              <a:rPr lang="en-US" dirty="0"/>
              <a:t>(bits/in): number of bits that can be squeezed into a 1 inch segment of a track.</a:t>
            </a:r>
          </a:p>
          <a:p>
            <a:pPr lvl="1"/>
            <a:r>
              <a:rPr lang="en-US" dirty="0">
                <a:solidFill>
                  <a:srgbClr val="C00000"/>
                </a:solidFill>
              </a:rPr>
              <a:t>Track density </a:t>
            </a:r>
            <a:r>
              <a:rPr lang="en-US" dirty="0"/>
              <a:t>(tracks/in): number of tracks that can be squeezed into a 1 inch radial segment.</a:t>
            </a:r>
          </a:p>
          <a:p>
            <a:pPr lvl="1"/>
            <a:r>
              <a:rPr lang="en-US" dirty="0">
                <a:solidFill>
                  <a:srgbClr val="C00000"/>
                </a:solidFill>
              </a:rPr>
              <a:t>Areal density </a:t>
            </a:r>
            <a:r>
              <a:rPr lang="en-US" dirty="0"/>
              <a:t>(bits/in</a:t>
            </a:r>
            <a:r>
              <a:rPr lang="en-US" baseline="30000" dirty="0"/>
              <a:t>2</a:t>
            </a:r>
            <a:r>
              <a:rPr lang="en-US" dirty="0"/>
              <a:t>): product of recording and track density.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zones	</a:t>
            </a:r>
          </a:p>
        </p:txBody>
      </p:sp>
      <p:sp>
        <p:nvSpPr>
          <p:cNvPr id="3" name="Content Placeholder 2"/>
          <p:cNvSpPr>
            <a:spLocks noGrp="1"/>
          </p:cNvSpPr>
          <p:nvPr>
            <p:ph idx="1"/>
          </p:nvPr>
        </p:nvSpPr>
        <p:spPr>
          <a:xfrm>
            <a:off x="396875" y="1362075"/>
            <a:ext cx="4416425" cy="5064125"/>
          </a:xfrm>
        </p:spPr>
        <p:txBody>
          <a:bodyPr>
            <a:normAutofit/>
          </a:bodyPr>
          <a:lstStyle/>
          <a:p>
            <a:r>
              <a:rPr lang="en-US" dirty="0"/>
              <a:t>Modern disks partition tracks into disjoint subsets called </a:t>
            </a:r>
            <a:r>
              <a:rPr lang="en-US" dirty="0">
                <a:solidFill>
                  <a:srgbClr val="C00000"/>
                </a:solidFill>
              </a:rPr>
              <a:t>recording zones</a:t>
            </a:r>
            <a:r>
              <a:rPr lang="en-US" dirty="0"/>
              <a:t>	</a:t>
            </a:r>
          </a:p>
          <a:p>
            <a:pPr lvl="1"/>
            <a:r>
              <a:rPr lang="en-US" dirty="0"/>
              <a:t>Each track in a zone has the same number of sectors, determined by the circumference of innermost track.</a:t>
            </a:r>
          </a:p>
          <a:p>
            <a:pPr lvl="1"/>
            <a:r>
              <a:rPr lang="en-US" dirty="0"/>
              <a:t>Each zone has a different number of sectors/track, outer zones have more sectors/track than inner zones.</a:t>
            </a:r>
          </a:p>
          <a:p>
            <a:pPr lvl="1"/>
            <a:r>
              <a:rPr lang="en-US" dirty="0"/>
              <a:t>So we use </a:t>
            </a:r>
            <a:r>
              <a:rPr lang="en-US" b="1" dirty="0">
                <a:solidFill>
                  <a:srgbClr val="C00000"/>
                </a:solidFill>
              </a:rPr>
              <a:t>average</a:t>
            </a:r>
            <a:r>
              <a:rPr lang="en-US" dirty="0">
                <a:solidFill>
                  <a:srgbClr val="C00000"/>
                </a:solidFill>
              </a:rPr>
              <a:t> </a:t>
            </a:r>
            <a:r>
              <a:rPr lang="en-US" dirty="0"/>
              <a:t>number of sectors/track when computing capacity. 		</a:t>
            </a:r>
          </a:p>
          <a:p>
            <a:pPr marL="0" indent="0">
              <a:buNone/>
            </a:pPr>
            <a:endParaRPr lang="en-US" dirty="0"/>
          </a:p>
        </p:txBody>
      </p:sp>
      <p:grpSp>
        <p:nvGrpSpPr>
          <p:cNvPr id="100" name="Group 99"/>
          <p:cNvGrpSpPr/>
          <p:nvPr/>
        </p:nvGrpSpPr>
        <p:grpSpPr>
          <a:xfrm>
            <a:off x="5074992" y="2094211"/>
            <a:ext cx="3218108" cy="3152177"/>
            <a:chOff x="761519" y="3629623"/>
            <a:chExt cx="3218108" cy="3152177"/>
          </a:xfrm>
        </p:grpSpPr>
        <p:sp>
          <p:nvSpPr>
            <p:cNvPr id="12" name="Oval 8"/>
            <p:cNvSpPr>
              <a:spLocks noChangeArrowheads="1"/>
            </p:cNvSpPr>
            <p:nvPr/>
          </p:nvSpPr>
          <p:spPr bwMode="auto">
            <a:xfrm>
              <a:off x="1121084" y="3981695"/>
              <a:ext cx="2500477" cy="2449529"/>
            </a:xfrm>
            <a:prstGeom prst="ellipse">
              <a:avLst/>
            </a:prstGeom>
            <a:solidFill>
              <a:schemeClr val="bg1">
                <a:lumMod val="85000"/>
              </a:schemeClr>
            </a:solidFill>
            <a:ln w="12700">
              <a:solidFill>
                <a:schemeClr val="tx1"/>
              </a:solidFill>
              <a:round/>
              <a:headEnd/>
              <a:tailEnd/>
            </a:ln>
            <a:effectLst/>
          </p:spPr>
          <p:txBody>
            <a:bodyPr wrap="none" anchor="ctr">
              <a:prstTxWarp prst="textNoShape">
                <a:avLst/>
              </a:prstTxWarp>
            </a:bodyPr>
            <a:lstStyle/>
            <a:p>
              <a:endParaRPr lang="en-US"/>
            </a:p>
          </p:txBody>
        </p:sp>
        <p:sp>
          <p:nvSpPr>
            <p:cNvPr id="8" name="Oval 4"/>
            <p:cNvSpPr>
              <a:spLocks noChangeArrowheads="1"/>
            </p:cNvSpPr>
            <p:nvPr/>
          </p:nvSpPr>
          <p:spPr bwMode="auto">
            <a:xfrm>
              <a:off x="1497130" y="4350248"/>
              <a:ext cx="1746888" cy="1710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10" name="Oval 6"/>
            <p:cNvSpPr>
              <a:spLocks noChangeArrowheads="1"/>
            </p:cNvSpPr>
            <p:nvPr/>
          </p:nvSpPr>
          <p:spPr bwMode="auto">
            <a:xfrm>
              <a:off x="761519" y="3629623"/>
              <a:ext cx="3218108" cy="315217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 name="Oval 11"/>
            <p:cNvSpPr>
              <a:spLocks noChangeArrowheads="1"/>
            </p:cNvSpPr>
            <p:nvPr/>
          </p:nvSpPr>
          <p:spPr bwMode="auto">
            <a:xfrm>
              <a:off x="1847706" y="4664867"/>
              <a:ext cx="1065211" cy="1042735"/>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cxnSp>
          <p:nvCxnSpPr>
            <p:cNvPr id="22" name="Straight Connector 21"/>
            <p:cNvCxnSpPr>
              <a:stCxn id="8" idx="0"/>
              <a:endCxn id="15" idx="0"/>
            </p:cNvCxnSpPr>
            <p:nvPr/>
          </p:nvCxnSpPr>
          <p:spPr bwMode="auto">
            <a:xfrm>
              <a:off x="2370574" y="4350248"/>
              <a:ext cx="9738" cy="314619"/>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a:stCxn id="8" idx="7"/>
              <a:endCxn id="15" idx="7"/>
            </p:cNvCxnSpPr>
            <p:nvPr/>
          </p:nvCxnSpPr>
          <p:spPr bwMode="auto">
            <a:xfrm flipH="1">
              <a:off x="2756920" y="4600807"/>
              <a:ext cx="231272" cy="21676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a:stCxn id="8" idx="6"/>
              <a:endCxn id="15" idx="6"/>
            </p:cNvCxnSpPr>
            <p:nvPr/>
          </p:nvCxnSpPr>
          <p:spPr bwMode="auto">
            <a:xfrm flipH="1" flipV="1">
              <a:off x="2912917" y="5186235"/>
              <a:ext cx="331101" cy="19476"/>
            </a:xfrm>
            <a:prstGeom prst="line">
              <a:avLst/>
            </a:prstGeom>
            <a:noFill/>
            <a:ln w="25400" cap="flat" cmpd="sng" algn="ctr">
              <a:solidFill>
                <a:schemeClr val="tx1"/>
              </a:solidFill>
              <a:prstDash val="solid"/>
              <a:round/>
              <a:headEnd type="none" w="med" len="med"/>
              <a:tailEnd type="none" w="med" len="med"/>
            </a:ln>
            <a:effectLst/>
          </p:spPr>
        </p:cxnSp>
        <p:cxnSp>
          <p:nvCxnSpPr>
            <p:cNvPr id="28" name="Straight Connector 27"/>
            <p:cNvCxnSpPr>
              <a:stCxn id="8" idx="5"/>
              <a:endCxn id="15" idx="5"/>
            </p:cNvCxnSpPr>
            <p:nvPr/>
          </p:nvCxnSpPr>
          <p:spPr bwMode="auto">
            <a:xfrm flipH="1" flipV="1">
              <a:off x="2756920" y="5554897"/>
              <a:ext cx="231272" cy="255717"/>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a:stCxn id="8" idx="4"/>
              <a:endCxn id="15" idx="4"/>
            </p:cNvCxnSpPr>
            <p:nvPr/>
          </p:nvCxnSpPr>
          <p:spPr bwMode="auto">
            <a:xfrm flipV="1">
              <a:off x="2370574" y="5707602"/>
              <a:ext cx="9738" cy="353571"/>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31"/>
            <p:cNvCxnSpPr>
              <a:stCxn id="15" idx="3"/>
              <a:endCxn id="8" idx="3"/>
            </p:cNvCxnSpPr>
            <p:nvPr/>
          </p:nvCxnSpPr>
          <p:spPr bwMode="auto">
            <a:xfrm flipH="1">
              <a:off x="1752956" y="5554897"/>
              <a:ext cx="250747" cy="255717"/>
            </a:xfrm>
            <a:prstGeom prst="line">
              <a:avLst/>
            </a:prstGeom>
            <a:noFill/>
            <a:ln w="25400" cap="flat" cmpd="sng" algn="ctr">
              <a:solidFill>
                <a:schemeClr val="tx1"/>
              </a:solidFill>
              <a:prstDash val="solid"/>
              <a:round/>
              <a:headEnd type="none" w="med" len="med"/>
              <a:tailEnd type="none" w="med" len="med"/>
            </a:ln>
            <a:effectLst/>
          </p:spPr>
        </p:cxnSp>
        <p:cxnSp>
          <p:nvCxnSpPr>
            <p:cNvPr id="34" name="Straight Connector 33"/>
            <p:cNvCxnSpPr>
              <a:stCxn id="15" idx="2"/>
              <a:endCxn id="8" idx="2"/>
            </p:cNvCxnSpPr>
            <p:nvPr/>
          </p:nvCxnSpPr>
          <p:spPr bwMode="auto">
            <a:xfrm flipH="1">
              <a:off x="1497130" y="5186235"/>
              <a:ext cx="350576" cy="19476"/>
            </a:xfrm>
            <a:prstGeom prst="line">
              <a:avLst/>
            </a:prstGeom>
            <a:noFill/>
            <a:ln w="25400" cap="flat" cmpd="sng" algn="ctr">
              <a:solidFill>
                <a:schemeClr val="tx1"/>
              </a:solidFill>
              <a:prstDash val="solid"/>
              <a:round/>
              <a:headEnd type="none" w="med" len="med"/>
              <a:tailEnd type="none" w="med" len="med"/>
            </a:ln>
            <a:effectLst/>
          </p:spPr>
        </p:cxnSp>
        <p:cxnSp>
          <p:nvCxnSpPr>
            <p:cNvPr id="37" name="Straight Connector 36"/>
            <p:cNvCxnSpPr>
              <a:stCxn id="8" idx="1"/>
              <a:endCxn id="15" idx="1"/>
            </p:cNvCxnSpPr>
            <p:nvPr/>
          </p:nvCxnSpPr>
          <p:spPr bwMode="auto">
            <a:xfrm>
              <a:off x="1752956" y="4600807"/>
              <a:ext cx="250747" cy="216765"/>
            </a:xfrm>
            <a:prstGeom prst="line">
              <a:avLst/>
            </a:prstGeom>
            <a:noFill/>
            <a:ln w="25400" cap="flat" cmpd="sng" algn="ctr">
              <a:solidFill>
                <a:schemeClr val="tx1"/>
              </a:solidFill>
              <a:prstDash val="solid"/>
              <a:round/>
              <a:headEnd type="none" w="med" len="med"/>
              <a:tailEnd type="none" w="med" len="med"/>
            </a:ln>
            <a:effectLst/>
          </p:spPr>
        </p:cxnSp>
        <p:sp>
          <p:nvSpPr>
            <p:cNvPr id="38" name="TextBox 37"/>
            <p:cNvSpPr txBox="1"/>
            <p:nvPr/>
          </p:nvSpPr>
          <p:spPr>
            <a:xfrm>
              <a:off x="2057400" y="4028223"/>
              <a:ext cx="461665" cy="256553"/>
            </a:xfrm>
            <a:prstGeom prst="rect">
              <a:avLst/>
            </a:prstGeom>
            <a:noFill/>
          </p:spPr>
          <p:txBody>
            <a:bodyPr vert="vert270" wrap="none" rtlCol="0">
              <a:spAutoFit/>
            </a:bodyPr>
            <a:lstStyle/>
            <a:p>
              <a:r>
                <a:rPr lang="en-US" sz="1800" dirty="0">
                  <a:latin typeface="Calibri" pitchFamily="34" charset="0"/>
                </a:rPr>
                <a:t>…</a:t>
              </a:r>
            </a:p>
          </p:txBody>
        </p:sp>
        <p:cxnSp>
          <p:nvCxnSpPr>
            <p:cNvPr id="40" name="Straight Connector 39"/>
            <p:cNvCxnSpPr>
              <a:stCxn id="10" idx="0"/>
              <a:endCxn id="12" idx="0"/>
            </p:cNvCxnSpPr>
            <p:nvPr/>
          </p:nvCxnSpPr>
          <p:spPr bwMode="auto">
            <a:xfrm>
              <a:off x="2370573" y="3629623"/>
              <a:ext cx="750" cy="352072"/>
            </a:xfrm>
            <a:prstGeom prst="line">
              <a:avLst/>
            </a:prstGeom>
            <a:noFill/>
            <a:ln w="25400" cap="flat" cmpd="sng" algn="ctr">
              <a:solidFill>
                <a:schemeClr val="tx1"/>
              </a:solidFill>
              <a:prstDash val="solid"/>
              <a:round/>
              <a:headEnd type="none" w="med" len="med"/>
              <a:tailEnd type="none" w="med" len="med"/>
            </a:ln>
            <a:effectLst/>
          </p:spPr>
        </p:cxnSp>
        <p:cxnSp>
          <p:nvCxnSpPr>
            <p:cNvPr id="41" name="Straight Connector 40"/>
            <p:cNvCxnSpPr>
              <a:stCxn id="10" idx="6"/>
              <a:endCxn id="12" idx="6"/>
            </p:cNvCxnSpPr>
            <p:nvPr/>
          </p:nvCxnSpPr>
          <p:spPr bwMode="auto">
            <a:xfrm flipH="1">
              <a:off x="3621561" y="5205712"/>
              <a:ext cx="358066" cy="748"/>
            </a:xfrm>
            <a:prstGeom prst="line">
              <a:avLst/>
            </a:prstGeom>
            <a:noFill/>
            <a:ln w="25400" cap="flat" cmpd="sng" algn="ctr">
              <a:solidFill>
                <a:schemeClr val="tx1"/>
              </a:solidFill>
              <a:prstDash val="solid"/>
              <a:round/>
              <a:headEnd type="none" w="med" len="med"/>
              <a:tailEnd type="none" w="med" len="med"/>
            </a:ln>
            <a:effectLst/>
          </p:spPr>
        </p:cxnSp>
        <p:cxnSp>
          <p:nvCxnSpPr>
            <p:cNvPr id="45" name="Straight Connector 44"/>
            <p:cNvCxnSpPr>
              <a:stCxn id="10" idx="7"/>
              <a:endCxn id="12" idx="7"/>
            </p:cNvCxnSpPr>
            <p:nvPr/>
          </p:nvCxnSpPr>
          <p:spPr bwMode="auto">
            <a:xfrm flipH="1">
              <a:off x="3255375" y="4091249"/>
              <a:ext cx="252971" cy="249171"/>
            </a:xfrm>
            <a:prstGeom prst="line">
              <a:avLst/>
            </a:prstGeom>
            <a:noFill/>
            <a:ln w="25400" cap="flat" cmpd="sng" algn="ctr">
              <a:solidFill>
                <a:schemeClr val="tx1"/>
              </a:solidFill>
              <a:prstDash val="solid"/>
              <a:round/>
              <a:headEnd type="none" w="med" len="med"/>
              <a:tailEnd type="none" w="med" len="med"/>
            </a:ln>
            <a:effectLst/>
          </p:spPr>
        </p:cxnSp>
        <p:cxnSp>
          <p:nvCxnSpPr>
            <p:cNvPr id="48" name="Straight Connector 47"/>
            <p:cNvCxnSpPr>
              <a:stCxn id="10" idx="5"/>
              <a:endCxn id="12" idx="5"/>
            </p:cNvCxnSpPr>
            <p:nvPr/>
          </p:nvCxnSpPr>
          <p:spPr bwMode="auto">
            <a:xfrm flipH="1" flipV="1">
              <a:off x="3255375" y="6072499"/>
              <a:ext cx="252971" cy="247675"/>
            </a:xfrm>
            <a:prstGeom prst="line">
              <a:avLst/>
            </a:prstGeom>
            <a:noFill/>
            <a:ln w="25400" cap="flat" cmpd="sng" algn="ctr">
              <a:solidFill>
                <a:schemeClr val="tx1"/>
              </a:solidFill>
              <a:prstDash val="solid"/>
              <a:round/>
              <a:headEnd type="none" w="med" len="med"/>
              <a:tailEnd type="none" w="med" len="med"/>
            </a:ln>
            <a:effectLst/>
          </p:spPr>
        </p:cxnSp>
        <p:cxnSp>
          <p:nvCxnSpPr>
            <p:cNvPr id="52" name="Straight Connector 51"/>
            <p:cNvCxnSpPr>
              <a:stCxn id="10" idx="4"/>
              <a:endCxn id="12" idx="4"/>
            </p:cNvCxnSpPr>
            <p:nvPr/>
          </p:nvCxnSpPr>
          <p:spPr bwMode="auto">
            <a:xfrm flipV="1">
              <a:off x="2370573" y="6431224"/>
              <a:ext cx="750" cy="350576"/>
            </a:xfrm>
            <a:prstGeom prst="line">
              <a:avLst/>
            </a:prstGeom>
            <a:noFill/>
            <a:ln w="25400" cap="flat" cmpd="sng" algn="ctr">
              <a:solidFill>
                <a:schemeClr val="tx1"/>
              </a:solidFill>
              <a:prstDash val="solid"/>
              <a:round/>
              <a:headEnd type="none" w="med" len="med"/>
              <a:tailEnd type="none" w="med" len="med"/>
            </a:ln>
            <a:effectLst/>
          </p:spPr>
        </p:cxnSp>
        <p:cxnSp>
          <p:nvCxnSpPr>
            <p:cNvPr id="55" name="Straight Connector 54"/>
            <p:cNvCxnSpPr>
              <a:stCxn id="12" idx="3"/>
              <a:endCxn id="10" idx="3"/>
            </p:cNvCxnSpPr>
            <p:nvPr/>
          </p:nvCxnSpPr>
          <p:spPr bwMode="auto">
            <a:xfrm flipH="1">
              <a:off x="1232800" y="6072499"/>
              <a:ext cx="254470" cy="247675"/>
            </a:xfrm>
            <a:prstGeom prst="line">
              <a:avLst/>
            </a:prstGeom>
            <a:noFill/>
            <a:ln w="25400" cap="flat" cmpd="sng" algn="ctr">
              <a:solidFill>
                <a:schemeClr val="tx1"/>
              </a:solidFill>
              <a:prstDash val="solid"/>
              <a:round/>
              <a:headEnd type="none" w="med" len="med"/>
              <a:tailEnd type="none" w="med" len="med"/>
            </a:ln>
            <a:effectLst/>
          </p:spPr>
        </p:cxnSp>
        <p:cxnSp>
          <p:nvCxnSpPr>
            <p:cNvPr id="58" name="Straight Connector 57"/>
            <p:cNvCxnSpPr>
              <a:stCxn id="12" idx="2"/>
              <a:endCxn id="10" idx="2"/>
            </p:cNvCxnSpPr>
            <p:nvPr/>
          </p:nvCxnSpPr>
          <p:spPr bwMode="auto">
            <a:xfrm flipH="1" flipV="1">
              <a:off x="761519" y="5205712"/>
              <a:ext cx="359565" cy="748"/>
            </a:xfrm>
            <a:prstGeom prst="line">
              <a:avLst/>
            </a:prstGeom>
            <a:noFill/>
            <a:ln w="25400" cap="flat" cmpd="sng" algn="ctr">
              <a:solidFill>
                <a:schemeClr val="tx1"/>
              </a:solidFill>
              <a:prstDash val="solid"/>
              <a:round/>
              <a:headEnd type="none" w="med" len="med"/>
              <a:tailEnd type="none" w="med" len="med"/>
            </a:ln>
            <a:effectLst/>
          </p:spPr>
        </p:cxnSp>
        <p:cxnSp>
          <p:nvCxnSpPr>
            <p:cNvPr id="61" name="Straight Connector 60"/>
            <p:cNvCxnSpPr>
              <a:stCxn id="10" idx="1"/>
              <a:endCxn id="12" idx="1"/>
            </p:cNvCxnSpPr>
            <p:nvPr/>
          </p:nvCxnSpPr>
          <p:spPr bwMode="auto">
            <a:xfrm>
              <a:off x="1232800" y="4091249"/>
              <a:ext cx="254470" cy="249171"/>
            </a:xfrm>
            <a:prstGeom prst="line">
              <a:avLst/>
            </a:prstGeom>
            <a:noFill/>
            <a:ln w="254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flipH="1">
              <a:off x="2836334" y="3733800"/>
              <a:ext cx="151858" cy="357449"/>
            </a:xfrm>
            <a:prstGeom prst="line">
              <a:avLst/>
            </a:prstGeom>
            <a:no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flipV="1">
              <a:off x="3508346" y="4600807"/>
              <a:ext cx="335521" cy="140526"/>
            </a:xfrm>
            <a:prstGeom prst="line">
              <a:avLst/>
            </a:prstGeom>
            <a:no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3508346" y="5647267"/>
              <a:ext cx="335521" cy="163347"/>
            </a:xfrm>
            <a:prstGeom prst="line">
              <a:avLst/>
            </a:prstGeom>
            <a:no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2912917" y="6320174"/>
              <a:ext cx="152016" cy="292293"/>
            </a:xfrm>
            <a:prstGeom prst="line">
              <a:avLst/>
            </a:prstGeom>
            <a:noFill/>
            <a:ln w="25400"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a:off x="1727555" y="6345575"/>
              <a:ext cx="177444" cy="292293"/>
            </a:xfrm>
            <a:prstGeom prst="line">
              <a:avLst/>
            </a:prstGeom>
            <a:noFill/>
            <a:ln w="254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flipV="1">
              <a:off x="872067" y="5707602"/>
              <a:ext cx="360733" cy="103012"/>
            </a:xfrm>
            <a:prstGeom prst="line">
              <a:avLst/>
            </a:prstGeom>
            <a:noFill/>
            <a:ln w="254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872067" y="4600807"/>
              <a:ext cx="360733" cy="140526"/>
            </a:xfrm>
            <a:prstGeom prst="line">
              <a:avLst/>
            </a:prstGeom>
            <a:noFill/>
            <a:ln w="254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1727555" y="3733800"/>
              <a:ext cx="177444" cy="294423"/>
            </a:xfrm>
            <a:prstGeom prst="line">
              <a:avLst/>
            </a:prstGeom>
            <a:noFill/>
            <a:ln w="254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76075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a:t> Computing Disk Capacity</a:t>
            </a:r>
          </a:p>
        </p:txBody>
      </p:sp>
      <p:sp>
        <p:nvSpPr>
          <p:cNvPr id="124933" name="Rectangle 5"/>
          <p:cNvSpPr>
            <a:spLocks noGrp="1" noChangeArrowheads="1"/>
          </p:cNvSpPr>
          <p:nvPr>
            <p:ph type="body" idx="1"/>
          </p:nvPr>
        </p:nvSpPr>
        <p:spPr/>
        <p:txBody>
          <a:bodyPr/>
          <a:lstStyle/>
          <a:p>
            <a:pPr>
              <a:buNone/>
            </a:pPr>
            <a:r>
              <a:rPr lang="en-US" sz="2000" dirty="0"/>
              <a:t>Capacity =  (# bytes/sector) </a:t>
            </a:r>
            <a:r>
              <a:rPr lang="en-US" sz="2000" dirty="0" err="1"/>
              <a:t>x</a:t>
            </a:r>
            <a:r>
              <a:rPr lang="en-US" sz="2000" dirty="0"/>
              <a:t> (avg. # sectors/track) </a:t>
            </a:r>
            <a:r>
              <a:rPr lang="en-US" sz="2000" dirty="0" err="1"/>
              <a:t>x</a:t>
            </a:r>
            <a:endParaRPr lang="en-US" sz="2000" dirty="0"/>
          </a:p>
          <a:p>
            <a:pPr>
              <a:buNone/>
            </a:pPr>
            <a:r>
              <a:rPr lang="en-US" sz="2000" dirty="0"/>
              <a:t>		    (# tracks/surface) </a:t>
            </a:r>
            <a:r>
              <a:rPr lang="en-US" sz="2000" dirty="0" err="1"/>
              <a:t>x</a:t>
            </a:r>
            <a:r>
              <a:rPr lang="en-US" sz="2000" dirty="0"/>
              <a:t> (# surfaces/platter) </a:t>
            </a:r>
            <a:r>
              <a:rPr lang="en-US" sz="2000" dirty="0" err="1"/>
              <a:t>x</a:t>
            </a:r>
            <a:endParaRPr lang="en-US" sz="2000" dirty="0"/>
          </a:p>
          <a:p>
            <a:pPr>
              <a:buNone/>
            </a:pPr>
            <a:r>
              <a:rPr lang="en-US" sz="2000" dirty="0"/>
              <a:t>  		    (# platters/disk)</a:t>
            </a:r>
          </a:p>
          <a:p>
            <a:pPr>
              <a:buNone/>
            </a:pPr>
            <a:r>
              <a:rPr lang="en-US" sz="2000" dirty="0"/>
              <a:t>Example:</a:t>
            </a:r>
          </a:p>
          <a:p>
            <a:pPr lvl="1"/>
            <a:r>
              <a:rPr lang="en-US" sz="1800" dirty="0"/>
              <a:t>512 bytes/sector</a:t>
            </a:r>
          </a:p>
          <a:p>
            <a:pPr lvl="1"/>
            <a:r>
              <a:rPr lang="en-US" sz="1800" dirty="0"/>
              <a:t>300 sectors/track (on average)</a:t>
            </a:r>
          </a:p>
          <a:p>
            <a:pPr lvl="1"/>
            <a:r>
              <a:rPr lang="en-US" sz="1800" dirty="0"/>
              <a:t>20,000 tracks/surface</a:t>
            </a:r>
          </a:p>
          <a:p>
            <a:pPr lvl="1"/>
            <a:r>
              <a:rPr lang="en-US" sz="1800" dirty="0"/>
              <a:t>2 surfaces/platter</a:t>
            </a:r>
          </a:p>
          <a:p>
            <a:pPr lvl="1"/>
            <a:r>
              <a:rPr lang="en-US" sz="1800" dirty="0"/>
              <a:t>5 platters/disk</a:t>
            </a:r>
          </a:p>
          <a:p>
            <a:pPr lvl="1"/>
            <a:endParaRPr lang="en-US" sz="1800" dirty="0"/>
          </a:p>
          <a:p>
            <a:pPr>
              <a:buNone/>
            </a:pPr>
            <a:r>
              <a:rPr lang="en-US" sz="2000" dirty="0"/>
              <a:t>Capacity = 512 x 300 x 20,000 x 2 x 5</a:t>
            </a:r>
          </a:p>
          <a:p>
            <a:pPr>
              <a:buNone/>
            </a:pPr>
            <a:r>
              <a:rPr lang="en-US" sz="2000" dirty="0"/>
              <a:t>		 = 30,720,000,000</a:t>
            </a:r>
          </a:p>
          <a:p>
            <a:pPr>
              <a:buNone/>
            </a:pPr>
            <a:r>
              <a:rPr lang="en-US" sz="2000" dirty="0"/>
              <a:t>                = 30.72 GB </a:t>
            </a:r>
          </a:p>
          <a:p>
            <a:pPr lvl="1"/>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t>Storage technologies and trends</a:t>
            </a:r>
          </a:p>
          <a:p>
            <a:pPr>
              <a:lnSpc>
                <a:spcPct val="80000"/>
              </a:lnSpc>
            </a:pPr>
            <a:r>
              <a:rPr lang="en-US" dirty="0">
                <a:solidFill>
                  <a:schemeClr val="bg2">
                    <a:lumMod val="60000"/>
                    <a:lumOff val="40000"/>
                  </a:schemeClr>
                </a:solidFill>
              </a:rPr>
              <a:t>Locality of reference</a:t>
            </a:r>
          </a:p>
          <a:p>
            <a:pPr>
              <a:lnSpc>
                <a:spcPct val="80000"/>
              </a:lnSpc>
            </a:pPr>
            <a:r>
              <a:rPr lang="en-US" dirty="0">
                <a:solidFill>
                  <a:schemeClr val="bg2">
                    <a:lumMod val="60000"/>
                    <a:lumOff val="40000"/>
                  </a:schemeClr>
                </a:solidFill>
              </a:rPr>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828432"/>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latin typeface="Calibri" panose="020F0502020204030204" pitchFamily="34" charset="0"/>
              </a:rPr>
              <a:t>The disk surface </a:t>
            </a:r>
          </a:p>
          <a:p>
            <a:pPr algn="l">
              <a:lnSpc>
                <a:spcPct val="100000"/>
              </a:lnSpc>
            </a:pPr>
            <a:r>
              <a:rPr lang="en-US" sz="1600" dirty="0">
                <a:latin typeface="Calibri" panose="020F0502020204030204" pitchFamily="34" charset="0"/>
              </a:rPr>
              <a:t>spins at a fixed</a:t>
            </a:r>
          </a:p>
          <a:p>
            <a:pPr algn="l">
              <a:lnSpc>
                <a:spcPct val="100000"/>
              </a:lnSpc>
            </a:pPr>
            <a:r>
              <a:rPr lang="en-US" sz="1600" dirty="0">
                <a:latin typeface="Calibri" panose="020F0502020204030204" pitchFamily="34" charset="0"/>
              </a:rPr>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292600" y="1787525"/>
            <a:ext cx="4241800" cy="3629025"/>
            <a:chOff x="2704" y="1126"/>
            <a:chExt cx="2672" cy="2286"/>
          </a:xfrm>
        </p:grpSpPr>
        <p:grpSp>
          <p:nvGrpSpPr>
            <p:cNvPr id="3" name="Group 67"/>
            <p:cNvGrpSpPr>
              <a:grpSpLocks/>
            </p:cNvGrpSpPr>
            <p:nvPr/>
          </p:nvGrpSpPr>
          <p:grpSpPr bwMode="auto">
            <a:xfrm>
              <a:off x="2704" y="2607"/>
              <a:ext cx="2672" cy="805"/>
              <a:chOff x="2704" y="2607"/>
              <a:chExt cx="2672"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latin typeface="Calibri" panose="020F0502020204030204" pitchFamily="34" charset="0"/>
                  </a:rPr>
                  <a:t>By moving radially, the arm can position the read/write head over any track.</a:t>
                </a:r>
              </a:p>
            </p:txBody>
          </p:sp>
          <p:sp>
            <p:nvSpPr>
              <p:cNvPr id="95248" name="Arc 16"/>
              <p:cNvSpPr>
                <a:spLocks noChangeAspect="1"/>
              </p:cNvSpPr>
              <p:nvPr/>
            </p:nvSpPr>
            <p:spPr bwMode="auto">
              <a:xfrm rot="2822162" flipV="1">
                <a:off x="2493" y="2818"/>
                <a:ext cx="713" cy="291"/>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latin typeface="Calibri" panose="020F0502020204030204" pitchFamily="34" charset="0"/>
                </a:endParaRPr>
              </a:p>
            </p:txBody>
          </p:sp>
        </p:grpSp>
        <p:sp>
          <p:nvSpPr>
            <p:cNvPr id="95247" name="Rectangle 15"/>
            <p:cNvSpPr>
              <a:spLocks noChangeArrowheads="1"/>
            </p:cNvSpPr>
            <p:nvPr/>
          </p:nvSpPr>
          <p:spPr bwMode="auto">
            <a:xfrm>
              <a:off x="3604" y="1126"/>
              <a:ext cx="1433" cy="832"/>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dirty="0">
                  <a:latin typeface="Calibri" panose="020F0502020204030204" pitchFamily="34" charset="0"/>
                </a:rPr>
                <a:t>The read/write </a:t>
              </a:r>
              <a:r>
                <a:rPr lang="en-US" sz="1600" i="1" dirty="0">
                  <a:latin typeface="Calibri" panose="020F0502020204030204" pitchFamily="34" charset="0"/>
                </a:rPr>
                <a:t>head</a:t>
              </a:r>
            </a:p>
            <a:p>
              <a:pPr algn="l">
                <a:lnSpc>
                  <a:spcPct val="100000"/>
                </a:lnSpc>
              </a:pPr>
              <a:r>
                <a:rPr lang="en-US" sz="1600" dirty="0">
                  <a:latin typeface="Calibri" panose="020F0502020204030204" pitchFamily="34" charset="0"/>
                </a:rPr>
                <a:t>is attached to the end</a:t>
              </a:r>
            </a:p>
            <a:p>
              <a:pPr algn="l">
                <a:lnSpc>
                  <a:spcPct val="100000"/>
                </a:lnSpc>
              </a:pPr>
              <a:r>
                <a:rPr lang="en-US" sz="1600" dirty="0">
                  <a:latin typeface="Calibri" panose="020F0502020204030204" pitchFamily="34" charset="0"/>
                </a:rPr>
                <a:t>of the </a:t>
              </a:r>
              <a:r>
                <a:rPr lang="en-US" sz="1600" i="1" dirty="0">
                  <a:latin typeface="Calibri" panose="020F0502020204030204" pitchFamily="34" charset="0"/>
                </a:rPr>
                <a:t>arm</a:t>
              </a:r>
              <a:r>
                <a:rPr lang="en-US" sz="1600" dirty="0">
                  <a:latin typeface="Calibri" panose="020F0502020204030204" pitchFamily="34" charset="0"/>
                </a:rPr>
                <a:t> and flies over</a:t>
              </a:r>
            </a:p>
            <a:p>
              <a:pPr algn="l">
                <a:lnSpc>
                  <a:spcPct val="100000"/>
                </a:lnSpc>
              </a:pPr>
              <a:r>
                <a:rPr lang="en-US" sz="1600" dirty="0">
                  <a:latin typeface="Calibri" panose="020F0502020204030204" pitchFamily="34" charset="0"/>
                </a:rPr>
                <a:t>the disk surface on</a:t>
              </a:r>
            </a:p>
            <a:p>
              <a:pPr algn="l">
                <a:lnSpc>
                  <a:spcPct val="100000"/>
                </a:lnSpc>
              </a:pPr>
              <a:r>
                <a:rPr lang="en-US" sz="1600" dirty="0">
                  <a:latin typeface="Calibri" panose="020F0502020204030204" pitchFamily="34" charset="0"/>
                </a:rPr>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latin typeface="Calibri" panose="020F0502020204030204" pitchFamily="34" charset="0"/>
              </a:rPr>
              <a:t>spindle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5496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Arm</a:t>
            </a:r>
          </a:p>
        </p:txBody>
      </p:sp>
      <p:sp>
        <p:nvSpPr>
          <p:cNvPr id="96282" name="Text Box 26"/>
          <p:cNvSpPr txBox="1">
            <a:spLocks noChangeArrowheads="1"/>
          </p:cNvSpPr>
          <p:nvPr/>
        </p:nvSpPr>
        <p:spPr bwMode="auto">
          <a:xfrm>
            <a:off x="5306027" y="1178603"/>
            <a:ext cx="2200276" cy="1077218"/>
          </a:xfrm>
          <a:prstGeom prst="rect">
            <a:avLst/>
          </a:prstGeom>
          <a:noFill/>
          <a:ln w="12700">
            <a:noFill/>
            <a:miter lim="800000"/>
            <a:headEnd/>
            <a:tailEnd/>
          </a:ln>
          <a:effectLst/>
        </p:spPr>
        <p:txBody>
          <a:bodyPr wrap="square" anchor="ctr">
            <a:prstTxWarp prst="textNoShape">
              <a:avLst/>
            </a:prstTxWarp>
            <a:spAutoFit/>
          </a:bodyPr>
          <a:lstStyle/>
          <a:p>
            <a:pPr>
              <a:lnSpc>
                <a:spcPct val="100000"/>
              </a:lnSpc>
            </a:pPr>
            <a:r>
              <a:rPr lang="en-US" sz="1600" dirty="0">
                <a:latin typeface="Calibri" panose="020F0502020204030204" pitchFamily="34" charset="0"/>
              </a:rPr>
              <a:t>Read/write heads </a:t>
            </a:r>
          </a:p>
          <a:p>
            <a:pPr>
              <a:lnSpc>
                <a:spcPct val="100000"/>
              </a:lnSpc>
            </a:pPr>
            <a:r>
              <a:rPr lang="en-US" sz="1600" dirty="0">
                <a:latin typeface="Calibri" panose="020F0502020204030204" pitchFamily="34" charset="0"/>
              </a:rPr>
              <a:t>move in unison</a:t>
            </a:r>
          </a:p>
          <a:p>
            <a:pPr>
              <a:lnSpc>
                <a:spcPct val="100000"/>
              </a:lnSpc>
            </a:pPr>
            <a:r>
              <a:rPr lang="en-US" sz="1600" dirty="0">
                <a:latin typeface="Calibri" panose="020F0502020204030204" pitchFamily="34" charset="0"/>
              </a:rPr>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51214" y="4034423"/>
            <a:ext cx="81624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Spindle</a:t>
            </a:r>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latin typeface="Calibri" panose="020F0502020204030204" pitchFamily="34" charset="0"/>
                </a:endParaRPr>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latin typeface="Calibri" panose="020F0502020204030204" pitchFamily="34" charset="0"/>
                </a:endParaRPr>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latin typeface="Calibri" panose="020F0502020204030204" pitchFamily="34" charset="0"/>
                </a:endParaRPr>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latin typeface="Calibri" panose="020F0502020204030204" pitchFamily="34" charset="0"/>
                </a:endParaRPr>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latin typeface="Calibri" panose="020F0502020204030204" pitchFamily="34" charset="0"/>
                </a:endParaRPr>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latin typeface="Calibri" panose="020F0502020204030204" pitchFamily="34" charset="0"/>
                </a:endParaRPr>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Calibri" panose="020F0502020204030204" pitchFamily="34"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a:t>Disk Structure - top view of single platter</a:t>
            </a:r>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latin typeface="Calibri" panose="020F0502020204030204" pitchFamily="34" charset="0"/>
                </a:endParaRPr>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latin typeface="Calibri" panose="020F0502020204030204" pitchFamily="34" charset="0"/>
                </a:endParaRPr>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latin typeface="Calibri" panose="020F0502020204030204" pitchFamily="34" charset="0"/>
                </a:endParaRPr>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latin typeface="Calibri" panose="020F0502020204030204" pitchFamily="34" charset="0"/>
                </a:endParaRPr>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dirty="0">
                  <a:solidFill>
                    <a:schemeClr val="tx2"/>
                  </a:solidFill>
                  <a:latin typeface="Calibri" panose="020F0502020204030204" pitchFamily="34" charset="0"/>
                </a:rPr>
                <a:t>Surface organized into tracks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dirty="0">
                <a:solidFill>
                  <a:schemeClr val="tx2"/>
                </a:solidFill>
                <a:latin typeface="Calibri" panose="020F0502020204030204" pitchFamily="34" charset="0"/>
              </a:rPr>
              <a:t>Head in position above a track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dirty="0">
                <a:solidFill>
                  <a:schemeClr val="tx2"/>
                </a:solidFill>
                <a:latin typeface="Calibri" panose="020F0502020204030204" pitchFamily="34" charset="0"/>
              </a:rPr>
              <a:t>Rotation is counter-clockwise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Disk Access – Read</a:t>
            </a:r>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dirty="0">
                <a:solidFill>
                  <a:schemeClr val="tx2"/>
                </a:solidFill>
                <a:latin typeface="Calibri" panose="020F0502020204030204" pitchFamily="34" charset="0"/>
              </a:rPr>
              <a:t>About to read blue sector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Disk Access – Read</a:t>
            </a:r>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dirty="0">
                <a:solidFill>
                  <a:schemeClr val="tx1"/>
                </a:solidFill>
                <a:latin typeface="Calibri" panose="020F0502020204030204" pitchFamily="34" charset="0"/>
              </a:rPr>
              <a:t>After </a:t>
            </a:r>
            <a:r>
              <a:rPr lang="en-US" sz="2000" dirty="0">
                <a:solidFill>
                  <a:srgbClr val="0000FF"/>
                </a:solidFill>
                <a:latin typeface="Calibri" panose="020F0502020204030204" pitchFamily="34" charset="0"/>
              </a:rPr>
              <a:t>BLUE</a:t>
            </a:r>
            <a:r>
              <a:rPr lang="en-US" sz="2000" dirty="0">
                <a:solidFill>
                  <a:schemeClr val="accent2"/>
                </a:solidFill>
                <a:latin typeface="Calibri" panose="020F0502020204030204" pitchFamily="34" charset="0"/>
              </a:rPr>
              <a:t> </a:t>
            </a:r>
            <a:r>
              <a:rPr lang="en-US" sz="2000" dirty="0">
                <a:solidFill>
                  <a:schemeClr val="tx1"/>
                </a:solidFill>
                <a:latin typeface="Calibri" panose="020F0502020204030204" pitchFamily="34" charset="0"/>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Calibri" panose="020F0502020204030204" pitchFamily="34" charset="0"/>
              </a:rPr>
              <a:t>After reading blue sector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Disk Access – Read</a:t>
            </a:r>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dirty="0">
                <a:solidFill>
                  <a:schemeClr val="tx1"/>
                </a:solidFill>
                <a:latin typeface="Calibri" panose="020F0502020204030204" pitchFamily="34" charset="0"/>
              </a:rPr>
              <a:t>After </a:t>
            </a:r>
            <a:r>
              <a:rPr lang="en-US" sz="2000" dirty="0">
                <a:solidFill>
                  <a:srgbClr val="0000FF"/>
                </a:solidFill>
                <a:latin typeface="Calibri" panose="020F0502020204030204" pitchFamily="34" charset="0"/>
              </a:rPr>
              <a:t>BLUE</a:t>
            </a:r>
            <a:r>
              <a:rPr lang="en-US" sz="2000" dirty="0">
                <a:solidFill>
                  <a:schemeClr val="accent2"/>
                </a:solidFill>
                <a:latin typeface="Calibri" panose="020F0502020204030204" pitchFamily="34" charset="0"/>
              </a:rPr>
              <a:t> </a:t>
            </a:r>
            <a:r>
              <a:rPr lang="en-US" sz="2000" dirty="0">
                <a:solidFill>
                  <a:schemeClr val="tx1"/>
                </a:solidFill>
                <a:latin typeface="Calibri" panose="020F0502020204030204" pitchFamily="34" charset="0"/>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Calibri" panose="020F0502020204030204" pitchFamily="34" charset="0"/>
              </a:rPr>
              <a:t>Red request scheduled next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Disk Access – Seek</a:t>
            </a:r>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After </a:t>
            </a:r>
            <a:r>
              <a:rPr lang="en-US" sz="2000">
                <a:solidFill>
                  <a:srgbClr val="0000FF"/>
                </a:solidFill>
                <a:latin typeface="Calibri" panose="020F0502020204030204" pitchFamily="34" charset="0"/>
              </a:rPr>
              <a:t>BLUE</a:t>
            </a:r>
            <a:r>
              <a:rPr lang="en-US" sz="2000">
                <a:solidFill>
                  <a:schemeClr val="accent2"/>
                </a:solidFill>
                <a:latin typeface="Calibri" panose="020F0502020204030204" pitchFamily="34" charset="0"/>
              </a:rPr>
              <a:t> </a:t>
            </a:r>
            <a:r>
              <a:rPr lang="en-US" sz="2000">
                <a:solidFill>
                  <a:schemeClr val="tx1"/>
                </a:solidFill>
                <a:latin typeface="Calibri" panose="020F0502020204030204" pitchFamily="34" charset="0"/>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Seek for </a:t>
            </a:r>
            <a:r>
              <a:rPr lang="en-US" sz="2000">
                <a:solidFill>
                  <a:srgbClr val="FF0000"/>
                </a:solidFill>
                <a:latin typeface="Calibri" panose="020F0502020204030204" pitchFamily="34" charset="0"/>
              </a:rPr>
              <a:t>RED</a:t>
            </a:r>
            <a:endParaRPr lang="en-US" sz="2000">
              <a:solidFill>
                <a:schemeClr val="tx1"/>
              </a:solidFill>
              <a:latin typeface="Calibri" panose="020F0502020204030204" pitchFamily="34" charset="0"/>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Calibri" panose="020F0502020204030204" pitchFamily="34" charset="0"/>
              </a:rPr>
              <a:t>Seek to red’s track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Disk Access – Rotational Latency</a:t>
            </a:r>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After </a:t>
            </a:r>
            <a:r>
              <a:rPr lang="en-US" sz="2000">
                <a:solidFill>
                  <a:srgbClr val="0000FF"/>
                </a:solidFill>
                <a:latin typeface="Calibri" panose="020F0502020204030204" pitchFamily="34" charset="0"/>
              </a:rPr>
              <a:t>BLUE</a:t>
            </a:r>
            <a:r>
              <a:rPr lang="en-US" sz="2000">
                <a:solidFill>
                  <a:schemeClr val="accent2"/>
                </a:solidFill>
                <a:latin typeface="Calibri" panose="020F0502020204030204" pitchFamily="34" charset="0"/>
              </a:rPr>
              <a:t> </a:t>
            </a:r>
            <a:r>
              <a:rPr lang="en-US" sz="2000">
                <a:solidFill>
                  <a:schemeClr val="tx1"/>
                </a:solidFill>
                <a:latin typeface="Calibri" panose="020F0502020204030204" pitchFamily="34" charset="0"/>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Seek for </a:t>
            </a:r>
            <a:r>
              <a:rPr lang="en-US" sz="2000">
                <a:solidFill>
                  <a:srgbClr val="FF0000"/>
                </a:solidFill>
                <a:latin typeface="Calibri" panose="020F0502020204030204" pitchFamily="34" charset="0"/>
              </a:rPr>
              <a:t>RED</a:t>
            </a:r>
            <a:endParaRPr lang="en-US" sz="2000">
              <a:solidFill>
                <a:schemeClr val="tx1"/>
              </a:solidFill>
              <a:latin typeface="Calibri" panose="020F0502020204030204" pitchFamily="34" charset="0"/>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Calibri" panose="020F0502020204030204" pitchFamily="34" charset="0"/>
              </a:rPr>
              <a:t>Wait for red sector to rotate around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a:t>Random-Access Memory (RAM)</a:t>
            </a:r>
          </a:p>
        </p:txBody>
      </p:sp>
      <p:sp>
        <p:nvSpPr>
          <p:cNvPr id="119813" name="Rectangle 1029"/>
          <p:cNvSpPr>
            <a:spLocks noGrp="1" noChangeArrowheads="1"/>
          </p:cNvSpPr>
          <p:nvPr>
            <p:ph type="body" idx="1"/>
          </p:nvPr>
        </p:nvSpPr>
        <p:spPr>
          <a:xfrm>
            <a:off x="396875" y="1362075"/>
            <a:ext cx="8442325" cy="4972050"/>
          </a:xfrm>
        </p:spPr>
        <p:txBody>
          <a:bodyPr/>
          <a:lstStyle/>
          <a:p>
            <a:r>
              <a:rPr lang="en-US" dirty="0"/>
              <a:t>Key features</a:t>
            </a:r>
          </a:p>
          <a:p>
            <a:pPr lvl="1"/>
            <a:r>
              <a:rPr lang="en-US" dirty="0">
                <a:solidFill>
                  <a:srgbClr val="C00000"/>
                </a:solidFill>
              </a:rPr>
              <a:t>RAM </a:t>
            </a:r>
            <a:r>
              <a:rPr lang="en-US" dirty="0"/>
              <a:t>is traditionally packaged as a chip.</a:t>
            </a:r>
          </a:p>
          <a:p>
            <a:pPr lvl="1"/>
            <a:r>
              <a:rPr lang="en-US" dirty="0"/>
              <a:t>Basic storage unit is normally a </a:t>
            </a:r>
            <a:r>
              <a:rPr lang="en-US" dirty="0">
                <a:solidFill>
                  <a:srgbClr val="C00000"/>
                </a:solidFill>
              </a:rPr>
              <a:t>cell </a:t>
            </a:r>
            <a:r>
              <a:rPr lang="en-US" dirty="0"/>
              <a:t>(one bit per cell).</a:t>
            </a:r>
          </a:p>
          <a:p>
            <a:pPr lvl="1"/>
            <a:r>
              <a:rPr lang="en-US" dirty="0"/>
              <a:t>Multiple RAM chips form a memory.</a:t>
            </a:r>
          </a:p>
          <a:p>
            <a:endParaRPr lang="en-US" dirty="0"/>
          </a:p>
          <a:p>
            <a:r>
              <a:rPr lang="en-US" dirty="0"/>
              <a:t>RAM comes in two varieties:</a:t>
            </a:r>
          </a:p>
          <a:p>
            <a:pPr lvl="1"/>
            <a:r>
              <a:rPr lang="en-US" dirty="0"/>
              <a:t>SRAM (Static RAM)</a:t>
            </a:r>
          </a:p>
          <a:p>
            <a:pPr lvl="1"/>
            <a:r>
              <a:rPr lang="en-US" dirty="0"/>
              <a:t>DRAM (Dynamic 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Disk Access – Read</a:t>
            </a:r>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After </a:t>
            </a:r>
            <a:r>
              <a:rPr lang="en-US" sz="2000">
                <a:solidFill>
                  <a:srgbClr val="0000FF"/>
                </a:solidFill>
                <a:latin typeface="Calibri" panose="020F0502020204030204" pitchFamily="34" charset="0"/>
              </a:rPr>
              <a:t>BLUE</a:t>
            </a:r>
            <a:r>
              <a:rPr lang="en-US" sz="2000">
                <a:solidFill>
                  <a:schemeClr val="accent2"/>
                </a:solidFill>
                <a:latin typeface="Calibri" panose="020F0502020204030204" pitchFamily="34" charset="0"/>
              </a:rPr>
              <a:t> </a:t>
            </a:r>
            <a:r>
              <a:rPr lang="en-US" sz="2000">
                <a:solidFill>
                  <a:schemeClr val="tx1"/>
                </a:solidFill>
                <a:latin typeface="Calibri" panose="020F0502020204030204" pitchFamily="34" charset="0"/>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Seek for </a:t>
            </a:r>
            <a:r>
              <a:rPr lang="en-US" sz="2000">
                <a:solidFill>
                  <a:srgbClr val="FF0000"/>
                </a:solidFill>
                <a:latin typeface="Calibri" panose="020F0502020204030204" pitchFamily="34" charset="0"/>
              </a:rPr>
              <a:t>RED</a:t>
            </a:r>
            <a:endParaRPr lang="en-US" sz="2000">
              <a:solidFill>
                <a:schemeClr val="tx1"/>
              </a:solidFill>
              <a:latin typeface="Calibri" panose="020F0502020204030204" pitchFamily="34" charset="0"/>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After </a:t>
            </a:r>
            <a:r>
              <a:rPr lang="en-US" sz="2000">
                <a:solidFill>
                  <a:srgbClr val="FF0000"/>
                </a:solidFill>
                <a:latin typeface="Calibri" panose="020F0502020204030204" pitchFamily="34" charset="0"/>
              </a:rPr>
              <a:t>RED</a:t>
            </a:r>
            <a:r>
              <a:rPr lang="en-US" sz="2000">
                <a:solidFill>
                  <a:schemeClr val="tx1"/>
                </a:solidFill>
                <a:latin typeface="Calibri" panose="020F0502020204030204" pitchFamily="34" charset="0"/>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Calibri" panose="020F0502020204030204" pitchFamily="34" charset="0"/>
              </a:rPr>
              <a:t>Complete read of red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a:t>Disk Access – Service Time Components</a:t>
            </a:r>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After </a:t>
            </a:r>
            <a:r>
              <a:rPr lang="en-US" sz="2000">
                <a:solidFill>
                  <a:srgbClr val="0000FF"/>
                </a:solidFill>
                <a:latin typeface="Calibri" panose="020F0502020204030204" pitchFamily="34" charset="0"/>
              </a:rPr>
              <a:t>BLUE</a:t>
            </a:r>
            <a:r>
              <a:rPr lang="en-US" sz="2000">
                <a:solidFill>
                  <a:schemeClr val="accent2"/>
                </a:solidFill>
                <a:latin typeface="Calibri" panose="020F0502020204030204" pitchFamily="34" charset="0"/>
              </a:rPr>
              <a:t> </a:t>
            </a:r>
            <a:r>
              <a:rPr lang="en-US" sz="2000">
                <a:solidFill>
                  <a:schemeClr val="tx1"/>
                </a:solidFill>
                <a:latin typeface="Calibri" panose="020F0502020204030204" pitchFamily="34" charset="0"/>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Seek for </a:t>
            </a:r>
            <a:r>
              <a:rPr lang="en-US" sz="2000">
                <a:solidFill>
                  <a:srgbClr val="FF0000"/>
                </a:solidFill>
                <a:latin typeface="Calibri" panose="020F0502020204030204" pitchFamily="34" charset="0"/>
              </a:rPr>
              <a:t>RED</a:t>
            </a:r>
            <a:endParaRPr lang="en-US" sz="2000">
              <a:solidFill>
                <a:schemeClr val="tx1"/>
              </a:solidFill>
              <a:latin typeface="Calibri" panose="020F0502020204030204" pitchFamily="34" charset="0"/>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latin typeface="Calibri" panose="020F0502020204030204" pitchFamily="34" charset="0"/>
              </a:rPr>
              <a:t>After </a:t>
            </a:r>
            <a:r>
              <a:rPr lang="en-US" sz="2000">
                <a:solidFill>
                  <a:srgbClr val="FF0000"/>
                </a:solidFill>
                <a:latin typeface="Calibri" panose="020F0502020204030204" pitchFamily="34" charset="0"/>
              </a:rPr>
              <a:t>RED</a:t>
            </a:r>
            <a:r>
              <a:rPr lang="en-US" sz="2000">
                <a:solidFill>
                  <a:schemeClr val="tx1"/>
                </a:solidFill>
                <a:latin typeface="Calibri" panose="020F0502020204030204" pitchFamily="34" charset="0"/>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a:latin typeface="Calibri" panose="020F0502020204030204"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a:latin typeface="Calibri" panose="020F0502020204030204"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a:latin typeface="Calibri" pitchFamily="34" charset="0"/>
              </a:rPr>
              <a:t>Rotational </a:t>
            </a:r>
          </a:p>
          <a:p>
            <a:pPr algn="ctr"/>
            <a:r>
              <a:rPr lang="en-US" dirty="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a:latin typeface="Calibri" panose="020F0502020204030204" pitchFamily="34" charset="0"/>
              </a:rPr>
              <a:t>Data transfer</a:t>
            </a:r>
          </a:p>
        </p:txBody>
      </p:sp>
      <p:cxnSp>
        <p:nvCxnSpPr>
          <p:cNvPr id="89" name="Straight Arrow Connector 88"/>
          <p:cNvCxnSpPr>
            <a:stCxn id="84" idx="0"/>
          </p:cNvCxnSpPr>
          <p:nvPr/>
        </p:nvCxnSpPr>
        <p:spPr bwMode="auto">
          <a:xfrm rot="5400000" flipH="1" flipV="1">
            <a:off x="1218408" y="4957286"/>
            <a:ext cx="767834" cy="0"/>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75151" y="5018901"/>
            <a:ext cx="773668" cy="0"/>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25659" y="5018901"/>
            <a:ext cx="773668" cy="0"/>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75121" y="5030569"/>
            <a:ext cx="773668" cy="0"/>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a:t>Disk Access Time</a:t>
            </a:r>
          </a:p>
        </p:txBody>
      </p:sp>
      <p:sp>
        <p:nvSpPr>
          <p:cNvPr id="125957" name="Rectangle 1029"/>
          <p:cNvSpPr>
            <a:spLocks noGrp="1" noChangeArrowheads="1"/>
          </p:cNvSpPr>
          <p:nvPr>
            <p:ph type="body" idx="1"/>
          </p:nvPr>
        </p:nvSpPr>
        <p:spPr>
          <a:xfrm>
            <a:off x="396875" y="1362075"/>
            <a:ext cx="8366125" cy="4972050"/>
          </a:xfrm>
        </p:spPr>
        <p:txBody>
          <a:bodyPr/>
          <a:lstStyle/>
          <a:p>
            <a:r>
              <a:rPr lang="en-US" dirty="0"/>
              <a:t>Average time to access some target sector approximated by:</a:t>
            </a:r>
          </a:p>
          <a:p>
            <a:pPr lvl="1"/>
            <a:r>
              <a:rPr lang="en-US" dirty="0" err="1"/>
              <a:t>T</a:t>
            </a:r>
            <a:r>
              <a:rPr lang="en-US" baseline="-25000" dirty="0" err="1"/>
              <a:t>access</a:t>
            </a:r>
            <a:r>
              <a:rPr lang="en-US" dirty="0"/>
              <a:t>  =  </a:t>
            </a:r>
            <a:r>
              <a:rPr lang="en-US" dirty="0" err="1"/>
              <a:t>T</a:t>
            </a:r>
            <a:r>
              <a:rPr lang="en-US" baseline="-25000" dirty="0" err="1"/>
              <a:t>avg</a:t>
            </a:r>
            <a:r>
              <a:rPr lang="en-US" baseline="-25000" dirty="0"/>
              <a:t> seek</a:t>
            </a:r>
            <a:r>
              <a:rPr lang="en-US" dirty="0"/>
              <a:t> +  </a:t>
            </a:r>
            <a:r>
              <a:rPr lang="en-US" dirty="0" err="1"/>
              <a:t>T</a:t>
            </a:r>
            <a:r>
              <a:rPr lang="en-US" baseline="-25000" dirty="0" err="1"/>
              <a:t>avg</a:t>
            </a:r>
            <a:r>
              <a:rPr lang="en-US" baseline="-25000" dirty="0"/>
              <a:t> rotation</a:t>
            </a:r>
            <a:r>
              <a:rPr lang="en-US" dirty="0"/>
              <a:t> + </a:t>
            </a:r>
            <a:r>
              <a:rPr lang="en-US" dirty="0" err="1"/>
              <a:t>T</a:t>
            </a:r>
            <a:r>
              <a:rPr lang="en-US" baseline="-25000" dirty="0" err="1"/>
              <a:t>avg</a:t>
            </a:r>
            <a:r>
              <a:rPr lang="en-US" baseline="-25000" dirty="0"/>
              <a:t> transfer</a:t>
            </a:r>
            <a:r>
              <a:rPr lang="en-US" dirty="0"/>
              <a:t> </a:t>
            </a:r>
          </a:p>
          <a:p>
            <a:r>
              <a:rPr lang="en-US" dirty="0">
                <a:solidFill>
                  <a:srgbClr val="C00000"/>
                </a:solidFill>
              </a:rPr>
              <a:t>Seek time </a:t>
            </a:r>
            <a:r>
              <a:rPr lang="en-US" dirty="0"/>
              <a:t>(</a:t>
            </a:r>
            <a:r>
              <a:rPr lang="en-US" dirty="0" err="1"/>
              <a:t>T</a:t>
            </a:r>
            <a:r>
              <a:rPr lang="en-US" baseline="-25000" dirty="0" err="1"/>
              <a:t>avg</a:t>
            </a:r>
            <a:r>
              <a:rPr lang="en-US" baseline="-25000" dirty="0"/>
              <a:t> seek</a:t>
            </a:r>
            <a:r>
              <a:rPr lang="en-US" dirty="0"/>
              <a:t>)</a:t>
            </a:r>
          </a:p>
          <a:p>
            <a:pPr lvl="1"/>
            <a:r>
              <a:rPr lang="en-US" dirty="0"/>
              <a:t>Time to position heads over cylinder containing target sector.</a:t>
            </a:r>
          </a:p>
          <a:p>
            <a:pPr lvl="1"/>
            <a:r>
              <a:rPr lang="en-US" dirty="0"/>
              <a:t>Typical  </a:t>
            </a:r>
            <a:r>
              <a:rPr lang="en-US" dirty="0" err="1"/>
              <a:t>T</a:t>
            </a:r>
            <a:r>
              <a:rPr lang="en-US" baseline="-25000" dirty="0" err="1"/>
              <a:t>avg</a:t>
            </a:r>
            <a:r>
              <a:rPr lang="en-US" baseline="-25000" dirty="0"/>
              <a:t> seek</a:t>
            </a:r>
            <a:r>
              <a:rPr lang="en-US" dirty="0"/>
              <a:t> is 3—9 ms</a:t>
            </a:r>
          </a:p>
          <a:p>
            <a:r>
              <a:rPr lang="en-US" dirty="0">
                <a:solidFill>
                  <a:srgbClr val="C00000"/>
                </a:solidFill>
              </a:rPr>
              <a:t>Rotational latency </a:t>
            </a:r>
            <a:r>
              <a:rPr lang="en-US" dirty="0"/>
              <a:t>(</a:t>
            </a:r>
            <a:r>
              <a:rPr lang="en-US" dirty="0" err="1"/>
              <a:t>T</a:t>
            </a:r>
            <a:r>
              <a:rPr lang="en-US" baseline="-25000" dirty="0" err="1"/>
              <a:t>avg</a:t>
            </a:r>
            <a:r>
              <a:rPr lang="en-US" baseline="-25000" dirty="0"/>
              <a:t> rotation</a:t>
            </a:r>
            <a:r>
              <a:rPr lang="en-US" dirty="0"/>
              <a:t>)</a:t>
            </a:r>
          </a:p>
          <a:p>
            <a:pPr lvl="1"/>
            <a:r>
              <a:rPr lang="en-US" dirty="0"/>
              <a:t>Time waiting for first bit of target sector to pass under </a:t>
            </a:r>
            <a:r>
              <a:rPr lang="en-US" dirty="0" err="1"/>
              <a:t>r/w</a:t>
            </a:r>
            <a:r>
              <a:rPr lang="en-US" dirty="0"/>
              <a:t> head.</a:t>
            </a:r>
          </a:p>
          <a:p>
            <a:pPr lvl="1"/>
            <a:r>
              <a:rPr lang="en-US" dirty="0" err="1"/>
              <a:t>T</a:t>
            </a:r>
            <a:r>
              <a:rPr lang="en-US" baseline="-25000" dirty="0" err="1"/>
              <a:t>avg</a:t>
            </a:r>
            <a:r>
              <a:rPr lang="en-US" baseline="-25000" dirty="0"/>
              <a:t> rotation</a:t>
            </a:r>
            <a:r>
              <a:rPr lang="en-US" dirty="0"/>
              <a:t> = 1/2 </a:t>
            </a:r>
            <a:r>
              <a:rPr lang="en-US" dirty="0" err="1"/>
              <a:t>x</a:t>
            </a:r>
            <a:r>
              <a:rPr lang="en-US" dirty="0"/>
              <a:t> 1/RPMs </a:t>
            </a:r>
            <a:r>
              <a:rPr lang="en-US" dirty="0" err="1"/>
              <a:t>x</a:t>
            </a:r>
            <a:r>
              <a:rPr lang="en-US" dirty="0"/>
              <a:t> 60 sec/1 min</a:t>
            </a:r>
          </a:p>
          <a:p>
            <a:pPr lvl="1"/>
            <a:r>
              <a:rPr lang="en-US" dirty="0"/>
              <a:t>Typical </a:t>
            </a:r>
            <a:r>
              <a:rPr lang="en-US" dirty="0" err="1"/>
              <a:t>T</a:t>
            </a:r>
            <a:r>
              <a:rPr lang="en-US" baseline="-25000" dirty="0" err="1"/>
              <a:t>avg</a:t>
            </a:r>
            <a:r>
              <a:rPr lang="en-US" baseline="-25000" dirty="0"/>
              <a:t> rotation</a:t>
            </a:r>
            <a:r>
              <a:rPr lang="en-US" dirty="0"/>
              <a:t> = 7,200 RPMs</a:t>
            </a:r>
          </a:p>
          <a:p>
            <a:r>
              <a:rPr lang="en-US" dirty="0">
                <a:solidFill>
                  <a:srgbClr val="C00000"/>
                </a:solidFill>
              </a:rPr>
              <a:t>Transfer time </a:t>
            </a:r>
            <a:r>
              <a:rPr lang="en-US" dirty="0"/>
              <a:t>(</a:t>
            </a:r>
            <a:r>
              <a:rPr lang="en-US" dirty="0" err="1"/>
              <a:t>T</a:t>
            </a:r>
            <a:r>
              <a:rPr lang="en-US" baseline="-25000" dirty="0" err="1"/>
              <a:t>avg</a:t>
            </a:r>
            <a:r>
              <a:rPr lang="en-US" baseline="-25000" dirty="0"/>
              <a:t> transfer</a:t>
            </a:r>
            <a:r>
              <a:rPr lang="en-US" dirty="0"/>
              <a:t>)	</a:t>
            </a:r>
          </a:p>
          <a:p>
            <a:pPr lvl="1"/>
            <a:r>
              <a:rPr lang="en-US" dirty="0"/>
              <a:t>Time to read the bits in the target sector.</a:t>
            </a:r>
          </a:p>
          <a:p>
            <a:pPr lvl="1"/>
            <a:r>
              <a:rPr lang="en-US" dirty="0" err="1"/>
              <a:t>T</a:t>
            </a:r>
            <a:r>
              <a:rPr lang="en-US" baseline="-25000" dirty="0" err="1"/>
              <a:t>avg</a:t>
            </a:r>
            <a:r>
              <a:rPr lang="en-US" baseline="-25000" dirty="0"/>
              <a:t> transfer</a:t>
            </a:r>
            <a:r>
              <a:rPr lang="en-US" dirty="0"/>
              <a:t> = 1/RPM </a:t>
            </a:r>
            <a:r>
              <a:rPr lang="en-US" dirty="0" err="1"/>
              <a:t>x</a:t>
            </a:r>
            <a:r>
              <a:rPr lang="en-US" dirty="0"/>
              <a:t> 1/(avg # sectors/track) </a:t>
            </a:r>
            <a:r>
              <a:rPr lang="en-US" dirty="0" err="1"/>
              <a:t>x</a:t>
            </a:r>
            <a:r>
              <a:rPr lang="en-US" dirty="0"/>
              <a:t> 60 secs/1 min.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a:t>Disk Access Time Example</a:t>
            </a:r>
          </a:p>
        </p:txBody>
      </p:sp>
      <p:sp>
        <p:nvSpPr>
          <p:cNvPr id="126981" name="Rectangle 1029"/>
          <p:cNvSpPr>
            <a:spLocks noGrp="1" noChangeArrowheads="1"/>
          </p:cNvSpPr>
          <p:nvPr>
            <p:ph type="body" idx="1"/>
          </p:nvPr>
        </p:nvSpPr>
        <p:spPr>
          <a:xfrm>
            <a:off x="396875" y="1362075"/>
            <a:ext cx="8747125" cy="4972050"/>
          </a:xfrm>
        </p:spPr>
        <p:txBody>
          <a:bodyPr/>
          <a:lstStyle/>
          <a:p>
            <a:r>
              <a:rPr lang="en-US" dirty="0"/>
              <a:t>Given:</a:t>
            </a:r>
          </a:p>
          <a:p>
            <a:pPr lvl="1"/>
            <a:r>
              <a:rPr lang="en-US" dirty="0"/>
              <a:t>Rotational rate = 7,200 RPM</a:t>
            </a:r>
          </a:p>
          <a:p>
            <a:pPr lvl="1"/>
            <a:r>
              <a:rPr lang="en-US" dirty="0"/>
              <a:t>Average seek time = 9 ms.</a:t>
            </a:r>
          </a:p>
          <a:p>
            <a:pPr lvl="1"/>
            <a:r>
              <a:rPr lang="en-US" dirty="0" err="1"/>
              <a:t>Avg</a:t>
            </a:r>
            <a:r>
              <a:rPr lang="en-US" dirty="0"/>
              <a:t> # sectors/track = 400.</a:t>
            </a:r>
          </a:p>
          <a:p>
            <a:r>
              <a:rPr lang="en-US" dirty="0"/>
              <a:t>Derived:</a:t>
            </a:r>
          </a:p>
          <a:p>
            <a:pPr lvl="1"/>
            <a:r>
              <a:rPr lang="en-US" dirty="0" err="1"/>
              <a:t>T</a:t>
            </a:r>
            <a:r>
              <a:rPr lang="en-US" baseline="-25000" dirty="0" err="1"/>
              <a:t>avg</a:t>
            </a:r>
            <a:r>
              <a:rPr lang="en-US" baseline="-25000" dirty="0"/>
              <a:t> rotation</a:t>
            </a:r>
            <a:r>
              <a:rPr lang="en-US" dirty="0"/>
              <a:t> =</a:t>
            </a:r>
          </a:p>
          <a:p>
            <a:pPr lvl="1"/>
            <a:r>
              <a:rPr lang="en-US" dirty="0" err="1"/>
              <a:t>T</a:t>
            </a:r>
            <a:r>
              <a:rPr lang="en-US" baseline="-25000" dirty="0" err="1"/>
              <a:t>avg</a:t>
            </a:r>
            <a:r>
              <a:rPr lang="en-US" baseline="-25000" dirty="0"/>
              <a:t> transfer</a:t>
            </a:r>
            <a:r>
              <a:rPr lang="en-US" dirty="0"/>
              <a:t> =</a:t>
            </a:r>
          </a:p>
          <a:p>
            <a:pPr lvl="1"/>
            <a:r>
              <a:rPr lang="en-US" dirty="0" err="1"/>
              <a:t>T</a:t>
            </a:r>
            <a:r>
              <a:rPr lang="en-US" baseline="-25000" dirty="0" err="1"/>
              <a:t>access</a:t>
            </a:r>
            <a:r>
              <a:rPr lang="en-US" dirty="0"/>
              <a:t>  =</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9873" y="3276601"/>
            <a:ext cx="5365411" cy="3219450"/>
          </a:xfrm>
          <a:prstGeom prst="rect">
            <a:avLst/>
          </a:prstGeom>
          <a:solidFill>
            <a:schemeClr val="bg1">
              <a:lumMod val="95000"/>
            </a:schemeClr>
          </a:solid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a:t>Disk Access Time Example</a:t>
            </a:r>
          </a:p>
        </p:txBody>
      </p:sp>
      <p:sp>
        <p:nvSpPr>
          <p:cNvPr id="126981" name="Rectangle 1029"/>
          <p:cNvSpPr>
            <a:spLocks noGrp="1" noChangeArrowheads="1"/>
          </p:cNvSpPr>
          <p:nvPr>
            <p:ph type="body" idx="1"/>
          </p:nvPr>
        </p:nvSpPr>
        <p:spPr>
          <a:xfrm>
            <a:off x="396875" y="1362075"/>
            <a:ext cx="8747125" cy="4972050"/>
          </a:xfrm>
        </p:spPr>
        <p:txBody>
          <a:bodyPr/>
          <a:lstStyle/>
          <a:p>
            <a:r>
              <a:rPr lang="en-US" dirty="0"/>
              <a:t>Given:</a:t>
            </a:r>
          </a:p>
          <a:p>
            <a:pPr lvl="1"/>
            <a:r>
              <a:rPr lang="en-US" dirty="0"/>
              <a:t>Rotational rate = 7,200 RPM</a:t>
            </a:r>
          </a:p>
          <a:p>
            <a:pPr lvl="1"/>
            <a:r>
              <a:rPr lang="en-US" dirty="0"/>
              <a:t>Average seek time = </a:t>
            </a:r>
            <a:r>
              <a:rPr lang="en-US" dirty="0">
                <a:solidFill>
                  <a:srgbClr val="C00000"/>
                </a:solidFill>
              </a:rPr>
              <a:t>9 ms</a:t>
            </a:r>
            <a:r>
              <a:rPr lang="en-US" dirty="0"/>
              <a:t>.</a:t>
            </a:r>
          </a:p>
          <a:p>
            <a:pPr lvl="1"/>
            <a:r>
              <a:rPr lang="en-US" dirty="0" err="1"/>
              <a:t>Avg</a:t>
            </a:r>
            <a:r>
              <a:rPr lang="en-US" dirty="0"/>
              <a:t> # sectors/track = 400.</a:t>
            </a:r>
          </a:p>
          <a:p>
            <a:r>
              <a:rPr lang="en-US" dirty="0"/>
              <a:t>Derived:</a:t>
            </a:r>
          </a:p>
          <a:p>
            <a:pPr lvl="1"/>
            <a:r>
              <a:rPr lang="en-US" dirty="0" err="1"/>
              <a:t>T</a:t>
            </a:r>
            <a:r>
              <a:rPr lang="en-US" baseline="-25000" dirty="0" err="1"/>
              <a:t>avg</a:t>
            </a:r>
            <a:r>
              <a:rPr lang="en-US" baseline="-25000" dirty="0"/>
              <a:t> rotation</a:t>
            </a:r>
            <a:r>
              <a:rPr lang="en-US" dirty="0"/>
              <a:t> = 1/2 x (60 secs/7200 RPM) x 1000 ms/sec = </a:t>
            </a:r>
            <a:r>
              <a:rPr lang="en-US" dirty="0">
                <a:solidFill>
                  <a:srgbClr val="C00000"/>
                </a:solidFill>
              </a:rPr>
              <a:t>4 ms</a:t>
            </a:r>
            <a:r>
              <a:rPr lang="en-US" dirty="0"/>
              <a:t>.</a:t>
            </a:r>
          </a:p>
          <a:p>
            <a:pPr lvl="1"/>
            <a:r>
              <a:rPr lang="en-US" dirty="0" err="1"/>
              <a:t>T</a:t>
            </a:r>
            <a:r>
              <a:rPr lang="en-US" baseline="-25000" dirty="0" err="1"/>
              <a:t>avg</a:t>
            </a:r>
            <a:r>
              <a:rPr lang="en-US" baseline="-25000" dirty="0"/>
              <a:t> transfer</a:t>
            </a:r>
            <a:r>
              <a:rPr lang="en-US" dirty="0"/>
              <a:t> = 60/7200 RPM </a:t>
            </a:r>
            <a:r>
              <a:rPr lang="en-US" dirty="0" err="1"/>
              <a:t>x</a:t>
            </a:r>
            <a:r>
              <a:rPr lang="en-US" dirty="0"/>
              <a:t> 1/400 </a:t>
            </a:r>
            <a:r>
              <a:rPr lang="en-US" dirty="0" err="1"/>
              <a:t>secs</a:t>
            </a:r>
            <a:r>
              <a:rPr lang="en-US" dirty="0"/>
              <a:t>/track </a:t>
            </a:r>
            <a:r>
              <a:rPr lang="en-US" dirty="0" err="1"/>
              <a:t>x</a:t>
            </a:r>
            <a:r>
              <a:rPr lang="en-US" dirty="0"/>
              <a:t> 1000 ms/sec = </a:t>
            </a:r>
            <a:r>
              <a:rPr lang="en-US" dirty="0">
                <a:solidFill>
                  <a:srgbClr val="C00000"/>
                </a:solidFill>
              </a:rPr>
              <a:t>0.02 ms</a:t>
            </a:r>
          </a:p>
          <a:p>
            <a:pPr lvl="1"/>
            <a:r>
              <a:rPr lang="en-US" dirty="0" err="1"/>
              <a:t>T</a:t>
            </a:r>
            <a:r>
              <a:rPr lang="en-US" baseline="-25000" dirty="0" err="1"/>
              <a:t>access</a:t>
            </a:r>
            <a:r>
              <a:rPr lang="en-US" dirty="0"/>
              <a:t>  = </a:t>
            </a:r>
            <a:r>
              <a:rPr lang="en-US" dirty="0">
                <a:solidFill>
                  <a:srgbClr val="C00000"/>
                </a:solidFill>
              </a:rPr>
              <a:t>9 ms + 4 ms + 0.02 ms</a:t>
            </a:r>
          </a:p>
          <a:p>
            <a:r>
              <a:rPr lang="en-US" dirty="0"/>
              <a:t>Important points:</a:t>
            </a:r>
          </a:p>
          <a:p>
            <a:pPr lvl="1"/>
            <a:r>
              <a:rPr lang="en-US" dirty="0"/>
              <a:t>Access time dominated by seek time and rotational latency.</a:t>
            </a:r>
          </a:p>
          <a:p>
            <a:pPr lvl="1"/>
            <a:r>
              <a:rPr lang="en-US" dirty="0"/>
              <a:t>First bit in a sector is the most expensive, the rest are free.</a:t>
            </a:r>
          </a:p>
          <a:p>
            <a:pPr lvl="1"/>
            <a:r>
              <a:rPr lang="en-US" b="1" i="1" dirty="0">
                <a:solidFill>
                  <a:schemeClr val="bg2">
                    <a:lumMod val="50000"/>
                  </a:schemeClr>
                </a:solidFill>
              </a:rPr>
              <a:t>SRAM access time is about  4 ns/</a:t>
            </a:r>
            <a:r>
              <a:rPr lang="en-US" b="1" i="1" dirty="0" err="1">
                <a:solidFill>
                  <a:schemeClr val="bg2">
                    <a:lumMod val="50000"/>
                  </a:schemeClr>
                </a:solidFill>
              </a:rPr>
              <a:t>doubleword</a:t>
            </a:r>
            <a:r>
              <a:rPr lang="en-US" b="1" i="1" dirty="0">
                <a:solidFill>
                  <a:schemeClr val="bg2">
                    <a:lumMod val="50000"/>
                  </a:schemeClr>
                </a:solidFill>
              </a:rPr>
              <a:t>, DRAM about  60 ns</a:t>
            </a:r>
          </a:p>
          <a:p>
            <a:pPr lvl="2"/>
            <a:r>
              <a:rPr lang="en-US" b="1" i="1" dirty="0">
                <a:solidFill>
                  <a:schemeClr val="bg2">
                    <a:lumMod val="50000"/>
                  </a:schemeClr>
                </a:solidFill>
              </a:rPr>
              <a:t>Disk is about 40,000 times slower than SRAM, </a:t>
            </a:r>
          </a:p>
          <a:p>
            <a:pPr lvl="2"/>
            <a:r>
              <a:rPr lang="en-US" b="1" i="1" dirty="0">
                <a:solidFill>
                  <a:schemeClr val="bg2">
                    <a:lumMod val="50000"/>
                  </a:schemeClr>
                </a:solidFill>
              </a:rPr>
              <a:t>2,500 times slower then DRAM.</a:t>
            </a:r>
          </a:p>
          <a:p>
            <a:pPr lvl="1"/>
            <a:endParaRPr lang="en-US" dirty="0"/>
          </a:p>
        </p:txBody>
      </p:sp>
    </p:spTree>
    <p:extLst>
      <p:ext uri="{BB962C8B-B14F-4D97-AF65-F5344CB8AC3E}">
        <p14:creationId xmlns:p14="http://schemas.microsoft.com/office/powerpoint/2010/main" val="1532572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a:t>Logical Disk Blocks</a:t>
            </a:r>
          </a:p>
        </p:txBody>
      </p:sp>
      <p:sp>
        <p:nvSpPr>
          <p:cNvPr id="128005" name="Rectangle 1029"/>
          <p:cNvSpPr>
            <a:spLocks noGrp="1" noChangeArrowheads="1"/>
          </p:cNvSpPr>
          <p:nvPr>
            <p:ph type="body" idx="1"/>
          </p:nvPr>
        </p:nvSpPr>
        <p:spPr/>
        <p:txBody>
          <a:bodyPr/>
          <a:lstStyle/>
          <a:p>
            <a:r>
              <a:rPr lang="en-US" dirty="0"/>
              <a:t>Modern disks present a simpler abstract view of the complex sector geometry:</a:t>
            </a:r>
          </a:p>
          <a:p>
            <a:pPr lvl="1"/>
            <a:r>
              <a:rPr lang="en-US" dirty="0"/>
              <a:t>The set of available sectors is modeled as a sequence of </a:t>
            </a:r>
            <a:r>
              <a:rPr lang="en-US" dirty="0" err="1"/>
              <a:t>b</a:t>
            </a:r>
            <a:r>
              <a:rPr lang="en-US" dirty="0"/>
              <a:t>-sized </a:t>
            </a:r>
            <a:r>
              <a:rPr lang="en-US" dirty="0">
                <a:solidFill>
                  <a:srgbClr val="C00000"/>
                </a:solidFill>
              </a:rPr>
              <a:t>logical blocks </a:t>
            </a:r>
            <a:r>
              <a:rPr lang="en-US" dirty="0"/>
              <a:t>(0, 1, 2, ...)</a:t>
            </a:r>
          </a:p>
          <a:p>
            <a:r>
              <a:rPr lang="en-US" dirty="0"/>
              <a:t>Mapping between logical blocks and actual (physical) sectors</a:t>
            </a:r>
          </a:p>
          <a:p>
            <a:pPr lvl="1"/>
            <a:r>
              <a:rPr lang="en-US" dirty="0"/>
              <a:t>Maintained by hardware/firmware device called disk controller.</a:t>
            </a:r>
          </a:p>
          <a:p>
            <a:pPr lvl="1"/>
            <a:r>
              <a:rPr lang="en-US" dirty="0"/>
              <a:t>Converts requests for logical blocks into (</a:t>
            </a:r>
            <a:r>
              <a:rPr lang="en-US" dirty="0" err="1"/>
              <a:t>surface,track,sector</a:t>
            </a:r>
            <a:r>
              <a:rPr lang="en-US" dirty="0"/>
              <a:t>) triples.</a:t>
            </a:r>
          </a:p>
          <a:p>
            <a:r>
              <a:rPr lang="en-US" dirty="0"/>
              <a:t>Allows controller to set aside spare cylinders for each zone.</a:t>
            </a:r>
          </a:p>
          <a:p>
            <a:pPr lvl="1"/>
            <a:r>
              <a:rPr lang="en-US" dirty="0"/>
              <a:t>Accounts for the difference in “formatted capacity” and “maximum capacity”.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357018" y="334078"/>
            <a:ext cx="7592093" cy="762000"/>
          </a:xfrm>
        </p:spPr>
        <p:txBody>
          <a:bodyPr/>
          <a:lstStyle/>
          <a:p>
            <a:r>
              <a:rPr lang="en-US" dirty="0"/>
              <a:t>I/O Bus</a:t>
            </a:r>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I/O </a:t>
            </a:r>
          </a:p>
          <a:p>
            <a:pPr algn="ctr">
              <a:lnSpc>
                <a:spcPct val="100000"/>
              </a:lnSpc>
            </a:pPr>
            <a:r>
              <a:rPr lang="en-US" sz="1600">
                <a:latin typeface="Calibri" panose="020F0502020204030204" pitchFamily="34" charset="0"/>
              </a:rPr>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ALU</a:t>
            </a:r>
          </a:p>
        </p:txBody>
      </p:sp>
      <p:sp>
        <p:nvSpPr>
          <p:cNvPr id="97297" name="Text Box 17"/>
          <p:cNvSpPr txBox="1">
            <a:spLocks noChangeArrowheads="1"/>
          </p:cNvSpPr>
          <p:nvPr/>
        </p:nvSpPr>
        <p:spPr bwMode="auto">
          <a:xfrm>
            <a:off x="1698994" y="141187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0" name="Text Box 20"/>
          <p:cNvSpPr txBox="1">
            <a:spLocks noChangeArrowheads="1"/>
          </p:cNvSpPr>
          <p:nvPr/>
        </p:nvSpPr>
        <p:spPr bwMode="auto">
          <a:xfrm>
            <a:off x="819150" y="104674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CPU chip</a:t>
            </a:r>
          </a:p>
        </p:txBody>
      </p:sp>
      <p:sp>
        <p:nvSpPr>
          <p:cNvPr id="97301" name="Text Box 21"/>
          <p:cNvSpPr txBox="1">
            <a:spLocks noChangeArrowheads="1"/>
          </p:cNvSpPr>
          <p:nvPr/>
        </p:nvSpPr>
        <p:spPr bwMode="auto">
          <a:xfrm>
            <a:off x="3865563" y="2342148"/>
            <a:ext cx="11423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System 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03" name="Text Box 23"/>
          <p:cNvSpPr txBox="1">
            <a:spLocks noChangeArrowheads="1"/>
          </p:cNvSpPr>
          <p:nvPr/>
        </p:nvSpPr>
        <p:spPr bwMode="auto">
          <a:xfrm>
            <a:off x="5386388" y="2342148"/>
            <a:ext cx="12659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Memory 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14" name="Text Box 34"/>
          <p:cNvSpPr txBox="1">
            <a:spLocks noChangeArrowheads="1"/>
          </p:cNvSpPr>
          <p:nvPr/>
        </p:nvSpPr>
        <p:spPr bwMode="auto">
          <a:xfrm>
            <a:off x="1188339" y="5923548"/>
            <a:ext cx="76976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Mouse</a:t>
            </a:r>
          </a:p>
        </p:txBody>
      </p:sp>
      <p:sp>
        <p:nvSpPr>
          <p:cNvPr id="97315" name="Text Box 35"/>
          <p:cNvSpPr txBox="1">
            <a:spLocks noChangeArrowheads="1"/>
          </p:cNvSpPr>
          <p:nvPr/>
        </p:nvSpPr>
        <p:spPr bwMode="auto">
          <a:xfrm>
            <a:off x="1874781" y="5923548"/>
            <a:ext cx="99565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17" name="Text Box 37"/>
          <p:cNvSpPr txBox="1">
            <a:spLocks noChangeArrowheads="1"/>
          </p:cNvSpPr>
          <p:nvPr/>
        </p:nvSpPr>
        <p:spPr bwMode="auto">
          <a:xfrm>
            <a:off x="3166636" y="5923548"/>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4" name="Text Box 44"/>
          <p:cNvSpPr txBox="1">
            <a:spLocks noChangeArrowheads="1"/>
          </p:cNvSpPr>
          <p:nvPr/>
        </p:nvSpPr>
        <p:spPr bwMode="auto">
          <a:xfrm>
            <a:off x="4529138" y="453924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7329" name="Text Box 49"/>
          <p:cNvSpPr txBox="1">
            <a:spLocks noChangeArrowheads="1"/>
          </p:cNvSpPr>
          <p:nvPr/>
        </p:nvSpPr>
        <p:spPr bwMode="auto">
          <a:xfrm>
            <a:off x="6708775" y="4625529"/>
            <a:ext cx="1975862" cy="107721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latin typeface="Calibri" panose="020F0502020204030204" pitchFamily="34" charset="0"/>
              </a:rPr>
              <a:t>Expansion slots for</a:t>
            </a:r>
          </a:p>
          <a:p>
            <a:pPr algn="l">
              <a:lnSpc>
                <a:spcPct val="100000"/>
              </a:lnSpc>
            </a:pPr>
            <a:r>
              <a:rPr lang="en-US" sz="1600">
                <a:latin typeface="Calibri" panose="020F0502020204030204" pitchFamily="34" charset="0"/>
              </a:rPr>
              <a:t>other devices such</a:t>
            </a:r>
          </a:p>
          <a:p>
            <a:pPr algn="l">
              <a:lnSpc>
                <a:spcPct val="100000"/>
              </a:lnSpc>
            </a:pPr>
            <a:r>
              <a:rPr lang="en-US" sz="1600">
                <a:latin typeface="Calibri" panose="020F0502020204030204" pitchFamily="34" charset="0"/>
              </a:rPr>
              <a:t>as network adapters.</a:t>
            </a:r>
          </a:p>
          <a:p>
            <a:pPr algn="l">
              <a:lnSpc>
                <a:spcPct val="100000"/>
              </a:lnSpc>
            </a:pPr>
            <a:endParaRPr lang="en-US" sz="1600">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a:t>Reading a Disk Sector (1)</a:t>
            </a:r>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98320" name="Text Box 16"/>
          <p:cNvSpPr txBox="1">
            <a:spLocks noChangeArrowheads="1"/>
          </p:cNvSpPr>
          <p:nvPr/>
        </p:nvSpPr>
        <p:spPr bwMode="auto">
          <a:xfrm>
            <a:off x="1110032" y="1524000"/>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3" name="Text Box 19"/>
          <p:cNvSpPr txBox="1">
            <a:spLocks noChangeArrowheads="1"/>
          </p:cNvSpPr>
          <p:nvPr/>
        </p:nvSpPr>
        <p:spPr bwMode="auto">
          <a:xfrm>
            <a:off x="228600" y="11419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33" name="Text Box 29"/>
          <p:cNvSpPr txBox="1">
            <a:spLocks noChangeArrowheads="1"/>
          </p:cNvSpPr>
          <p:nvPr/>
        </p:nvSpPr>
        <p:spPr bwMode="auto">
          <a:xfrm>
            <a:off x="666106" y="6035675"/>
            <a:ext cx="756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latin typeface="Calibri" panose="020F0502020204030204" pitchFamily="34" charset="0"/>
              </a:rPr>
              <a:t>mouse</a:t>
            </a:r>
          </a:p>
        </p:txBody>
      </p:sp>
      <p:sp>
        <p:nvSpPr>
          <p:cNvPr id="98334" name="Text Box 30"/>
          <p:cNvSpPr txBox="1">
            <a:spLocks noChangeArrowheads="1"/>
          </p:cNvSpPr>
          <p:nvPr/>
        </p:nvSpPr>
        <p:spPr bwMode="auto">
          <a:xfrm>
            <a:off x="1356609" y="6019800"/>
            <a:ext cx="9793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8336" name="Text Box 32"/>
          <p:cNvSpPr txBox="1">
            <a:spLocks noChangeArrowheads="1"/>
          </p:cNvSpPr>
          <p:nvPr/>
        </p:nvSpPr>
        <p:spPr bwMode="auto">
          <a:xfrm>
            <a:off x="2577674" y="6035675"/>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0" name="Rectangle 36"/>
          <p:cNvSpPr>
            <a:spLocks noChangeArrowheads="1"/>
          </p:cNvSpPr>
          <p:nvPr/>
        </p:nvSpPr>
        <p:spPr bwMode="auto">
          <a:xfrm>
            <a:off x="1337009" y="4458451"/>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1" name="Rectangle 37"/>
          <p:cNvSpPr>
            <a:spLocks noChangeArrowheads="1"/>
          </p:cNvSpPr>
          <p:nvPr/>
        </p:nvSpPr>
        <p:spPr bwMode="auto">
          <a:xfrm>
            <a:off x="3013409" y="446095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3" name="Text Box 39"/>
          <p:cNvSpPr txBox="1">
            <a:spLocks noChangeArrowheads="1"/>
          </p:cNvSpPr>
          <p:nvPr/>
        </p:nvSpPr>
        <p:spPr bwMode="auto">
          <a:xfrm>
            <a:off x="5553075" y="412649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8350" name="Text Box 46"/>
          <p:cNvSpPr txBox="1">
            <a:spLocks noChangeArrowheads="1"/>
          </p:cNvSpPr>
          <p:nvPr/>
        </p:nvSpPr>
        <p:spPr bwMode="auto">
          <a:xfrm>
            <a:off x="4038600" y="1221703"/>
            <a:ext cx="4876800" cy="1938992"/>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latin typeface="Calibri" panose="020F0502020204030204" pitchFamily="34" charset="0"/>
              </a:rPr>
              <a:t>CPU initiates a disk read by writing a command, logical block number, and destination memory address to a </a:t>
            </a:r>
            <a:r>
              <a:rPr lang="en-US" b="0" dirty="0">
                <a:solidFill>
                  <a:srgbClr val="C00000"/>
                </a:solidFill>
                <a:latin typeface="Calibri" panose="020F0502020204030204" pitchFamily="34" charset="0"/>
              </a:rPr>
              <a:t>port</a:t>
            </a:r>
            <a:r>
              <a:rPr lang="en-US" b="0" dirty="0">
                <a:solidFill>
                  <a:srgbClr val="FF0000"/>
                </a:solidFill>
                <a:latin typeface="Calibri" panose="020F0502020204030204" pitchFamily="34" charset="0"/>
              </a:rPr>
              <a:t> </a:t>
            </a:r>
            <a:r>
              <a:rPr lang="en-US" b="0" dirty="0">
                <a:latin typeface="Calibri" panose="020F0502020204030204" pitchFamily="34" charset="0"/>
              </a:rPr>
              <a:t>(address) associated with disk controller.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99344" name="Text Box 16"/>
          <p:cNvSpPr txBox="1">
            <a:spLocks noChangeArrowheads="1"/>
          </p:cNvSpPr>
          <p:nvPr/>
        </p:nvSpPr>
        <p:spPr bwMode="auto">
          <a:xfrm>
            <a:off x="1113207" y="150712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7" name="Text Box 19"/>
          <p:cNvSpPr txBox="1">
            <a:spLocks noChangeArrowheads="1"/>
          </p:cNvSpPr>
          <p:nvPr/>
        </p:nvSpPr>
        <p:spPr bwMode="auto">
          <a:xfrm>
            <a:off x="247650" y="11419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57" name="Text Box 29"/>
          <p:cNvSpPr txBox="1">
            <a:spLocks noChangeArrowheads="1"/>
          </p:cNvSpPr>
          <p:nvPr/>
        </p:nvSpPr>
        <p:spPr bwMode="auto">
          <a:xfrm>
            <a:off x="602551" y="6018798"/>
            <a:ext cx="76976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Mouse</a:t>
            </a:r>
          </a:p>
        </p:txBody>
      </p:sp>
      <p:sp>
        <p:nvSpPr>
          <p:cNvPr id="99358" name="Text Box 30"/>
          <p:cNvSpPr txBox="1">
            <a:spLocks noChangeArrowheads="1"/>
          </p:cNvSpPr>
          <p:nvPr/>
        </p:nvSpPr>
        <p:spPr bwMode="auto">
          <a:xfrm>
            <a:off x="1288994" y="6018798"/>
            <a:ext cx="99565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9360" name="Text Box 32"/>
          <p:cNvSpPr txBox="1">
            <a:spLocks noChangeArrowheads="1"/>
          </p:cNvSpPr>
          <p:nvPr/>
        </p:nvSpPr>
        <p:spPr bwMode="auto">
          <a:xfrm>
            <a:off x="2580849" y="6018798"/>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3" name="Rectangle 35"/>
          <p:cNvSpPr>
            <a:spLocks noChangeArrowheads="1"/>
          </p:cNvSpPr>
          <p:nvPr/>
        </p:nvSpPr>
        <p:spPr bwMode="auto">
          <a:xfrm>
            <a:off x="1346200" y="4464467"/>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4" name="Rectangle 36"/>
          <p:cNvSpPr>
            <a:spLocks noChangeArrowheads="1"/>
          </p:cNvSpPr>
          <p:nvPr/>
        </p:nvSpPr>
        <p:spPr bwMode="auto">
          <a:xfrm>
            <a:off x="3022600" y="4454942"/>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5" name="Rectangle 37"/>
          <p:cNvSpPr>
            <a:spLocks noChangeArrowheads="1"/>
          </p:cNvSpPr>
          <p:nvPr/>
        </p:nvSpPr>
        <p:spPr bwMode="auto">
          <a:xfrm>
            <a:off x="5356225" y="4445417"/>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6" name="Text Box 38"/>
          <p:cNvSpPr txBox="1">
            <a:spLocks noChangeArrowheads="1"/>
          </p:cNvSpPr>
          <p:nvPr/>
        </p:nvSpPr>
        <p:spPr bwMode="auto">
          <a:xfrm>
            <a:off x="5556250" y="412649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99374" name="Text Box 46"/>
          <p:cNvSpPr txBox="1">
            <a:spLocks noChangeArrowheads="1"/>
          </p:cNvSpPr>
          <p:nvPr/>
        </p:nvSpPr>
        <p:spPr bwMode="auto">
          <a:xfrm>
            <a:off x="4210050" y="1323975"/>
            <a:ext cx="4395788" cy="1569660"/>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dirty="0">
                <a:latin typeface="Calibri" panose="020F0502020204030204" pitchFamily="34" charset="0"/>
              </a:rPr>
              <a:t>Disk controller reads the sector and performs a direct memory access (</a:t>
            </a:r>
            <a:r>
              <a:rPr lang="en-US" b="0" dirty="0">
                <a:solidFill>
                  <a:srgbClr val="C00000"/>
                </a:solidFill>
                <a:latin typeface="Calibri" panose="020F0502020204030204" pitchFamily="34" charset="0"/>
              </a:rPr>
              <a:t>DMA</a:t>
            </a:r>
            <a:r>
              <a:rPr lang="en-US" b="0" dirty="0">
                <a:latin typeface="Calibri" panose="020F0502020204030204" pitchFamily="34" charset="0"/>
              </a:rPr>
              <a:t>) transfer into main memory.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100368" name="Text Box 16"/>
          <p:cNvSpPr txBox="1">
            <a:spLocks noChangeArrowheads="1"/>
          </p:cNvSpPr>
          <p:nvPr/>
        </p:nvSpPr>
        <p:spPr bwMode="auto">
          <a:xfrm>
            <a:off x="1113207" y="150712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1" name="Text Box 19"/>
          <p:cNvSpPr txBox="1">
            <a:spLocks noChangeArrowheads="1"/>
          </p:cNvSpPr>
          <p:nvPr/>
        </p:nvSpPr>
        <p:spPr bwMode="auto">
          <a:xfrm>
            <a:off x="247650" y="11419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 </a:t>
            </a:r>
          </a:p>
          <a:p>
            <a:pPr algn="ctr">
              <a:lnSpc>
                <a:spcPct val="100000"/>
              </a:lnSpc>
            </a:pPr>
            <a:r>
              <a:rPr lang="en-US" sz="1600" dirty="0">
                <a:latin typeface="Calibri" panose="020F0502020204030204" pitchFamily="34" charset="0"/>
              </a:rPr>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Graphics</a:t>
            </a:r>
          </a:p>
          <a:p>
            <a:pPr algn="ctr">
              <a:lnSpc>
                <a:spcPct val="100000"/>
              </a:lnSpc>
            </a:pPr>
            <a:r>
              <a:rPr lang="en-US" sz="1600" dirty="0">
                <a:latin typeface="Calibri" panose="020F0502020204030204" pitchFamily="34" charset="0"/>
              </a:rPr>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USB</a:t>
            </a:r>
          </a:p>
          <a:p>
            <a:pPr algn="ctr">
              <a:lnSpc>
                <a:spcPct val="100000"/>
              </a:lnSpc>
            </a:pPr>
            <a:r>
              <a:rPr lang="en-US" sz="1600">
                <a:latin typeface="Calibri" panose="020F0502020204030204" pitchFamily="34" charset="0"/>
              </a:rPr>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1" name="Text Box 29"/>
          <p:cNvSpPr txBox="1">
            <a:spLocks noChangeArrowheads="1"/>
          </p:cNvSpPr>
          <p:nvPr/>
        </p:nvSpPr>
        <p:spPr bwMode="auto">
          <a:xfrm>
            <a:off x="602551" y="6018798"/>
            <a:ext cx="76976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Mouse</a:t>
            </a:r>
          </a:p>
        </p:txBody>
      </p:sp>
      <p:sp>
        <p:nvSpPr>
          <p:cNvPr id="100382" name="Text Box 30"/>
          <p:cNvSpPr txBox="1">
            <a:spLocks noChangeArrowheads="1"/>
          </p:cNvSpPr>
          <p:nvPr/>
        </p:nvSpPr>
        <p:spPr bwMode="auto">
          <a:xfrm>
            <a:off x="1288994" y="6018798"/>
            <a:ext cx="99565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Keyboard</a:t>
            </a:r>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0384" name="Text Box 32"/>
          <p:cNvSpPr txBox="1">
            <a:spLocks noChangeArrowheads="1"/>
          </p:cNvSpPr>
          <p:nvPr/>
        </p:nvSpPr>
        <p:spPr bwMode="auto">
          <a:xfrm>
            <a:off x="2580849" y="6018798"/>
            <a:ext cx="8880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Monitor</a:t>
            </a:r>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Disk</a:t>
            </a:r>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8" name="Rectangle 36"/>
          <p:cNvSpPr>
            <a:spLocks noChangeArrowheads="1"/>
          </p:cNvSpPr>
          <p:nvPr/>
        </p:nvSpPr>
        <p:spPr bwMode="auto">
          <a:xfrm>
            <a:off x="1346200" y="4464467"/>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89" name="Rectangle 37"/>
          <p:cNvSpPr>
            <a:spLocks noChangeArrowheads="1"/>
          </p:cNvSpPr>
          <p:nvPr/>
        </p:nvSpPr>
        <p:spPr bwMode="auto">
          <a:xfrm>
            <a:off x="3022600" y="4454942"/>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0" name="Rectangle 38"/>
          <p:cNvSpPr>
            <a:spLocks noChangeArrowheads="1"/>
          </p:cNvSpPr>
          <p:nvPr/>
        </p:nvSpPr>
        <p:spPr bwMode="auto">
          <a:xfrm>
            <a:off x="5356225" y="4445417"/>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1" name="Text Box 39"/>
          <p:cNvSpPr txBox="1">
            <a:spLocks noChangeArrowheads="1"/>
          </p:cNvSpPr>
          <p:nvPr/>
        </p:nvSpPr>
        <p:spPr bwMode="auto">
          <a:xfrm>
            <a:off x="5556250" y="4126498"/>
            <a:ext cx="816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I/O bus</a:t>
            </a:r>
          </a:p>
        </p:txBody>
      </p:sp>
      <p:sp>
        <p:nvSpPr>
          <p:cNvPr id="100392" name="Rectangle 40"/>
          <p:cNvSpPr>
            <a:spLocks noChangeArrowheads="1"/>
          </p:cNvSpPr>
          <p:nvPr/>
        </p:nvSpPr>
        <p:spPr bwMode="auto">
          <a:xfrm>
            <a:off x="4246563" y="4383504"/>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100399" name="Text Box 47"/>
          <p:cNvSpPr txBox="1">
            <a:spLocks noChangeArrowheads="1"/>
          </p:cNvSpPr>
          <p:nvPr/>
        </p:nvSpPr>
        <p:spPr bwMode="auto">
          <a:xfrm>
            <a:off x="4333459" y="1219200"/>
            <a:ext cx="4732337"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latin typeface="Calibri" panose="020F0502020204030204" pitchFamily="34" charset="0"/>
              </a:rPr>
              <a:t>When the DMA transfer completes, the disk controller notifies the CPU with an </a:t>
            </a:r>
            <a:r>
              <a:rPr lang="en-US" b="0" i="1" dirty="0">
                <a:solidFill>
                  <a:srgbClr val="C00000"/>
                </a:solidFill>
                <a:latin typeface="Calibri" panose="020F0502020204030204" pitchFamily="34" charset="0"/>
              </a:rPr>
              <a:t>interrupt</a:t>
            </a:r>
            <a:r>
              <a:rPr lang="en-US" b="0" dirty="0">
                <a:latin typeface="Calibri" panose="020F0502020204030204" pitchFamily="34" charset="0"/>
              </a:rPr>
              <a:t> (i.e., asserts a special “interrupt” pin on the CPU)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a:t>SRAM </a:t>
            </a:r>
            <a:r>
              <a:rPr lang="en-US" dirty="0" err="1"/>
              <a:t>vs</a:t>
            </a:r>
            <a:r>
              <a:rPr lang="en-US" dirty="0"/>
              <a:t> DRAM Summary</a:t>
            </a:r>
          </a:p>
        </p:txBody>
      </p:sp>
      <p:sp>
        <p:nvSpPr>
          <p:cNvPr id="120836" name="Text Box 1028"/>
          <p:cNvSpPr txBox="1">
            <a:spLocks noChangeArrowheads="1"/>
          </p:cNvSpPr>
          <p:nvPr/>
        </p:nvSpPr>
        <p:spPr bwMode="auto">
          <a:xfrm>
            <a:off x="381000" y="2362200"/>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a:t>	</a:t>
            </a:r>
            <a:r>
              <a:rPr lang="en-US" sz="2000" dirty="0"/>
              <a:t>Trans.	Access	Needs	Needs		</a:t>
            </a:r>
          </a:p>
          <a:p>
            <a:pPr algn="l">
              <a:lnSpc>
                <a:spcPct val="100000"/>
              </a:lnSpc>
            </a:pPr>
            <a:r>
              <a:rPr lang="en-US" sz="2000" dirty="0"/>
              <a:t>	per bit	 time	refresh?	EDC?	Cost	Applications</a:t>
            </a:r>
          </a:p>
          <a:p>
            <a:pPr algn="l">
              <a:lnSpc>
                <a:spcPct val="100000"/>
              </a:lnSpc>
            </a:pPr>
            <a:endParaRPr lang="en-US" sz="2000" b="0" dirty="0"/>
          </a:p>
          <a:p>
            <a:pPr algn="l">
              <a:lnSpc>
                <a:spcPct val="100000"/>
              </a:lnSpc>
            </a:pPr>
            <a:r>
              <a:rPr lang="en-US" sz="2000" b="0" dirty="0"/>
              <a:t>SRAM	4 or 6	1X	No	Maybe	100x	Cache memories</a:t>
            </a:r>
          </a:p>
          <a:p>
            <a:pPr algn="l">
              <a:lnSpc>
                <a:spcPct val="100000"/>
              </a:lnSpc>
            </a:pPr>
            <a:endParaRPr lang="en-US" sz="2000" b="0" dirty="0"/>
          </a:p>
          <a:p>
            <a:pPr algn="l">
              <a:lnSpc>
                <a:spcPct val="100000"/>
              </a:lnSpc>
            </a:pPr>
            <a:r>
              <a:rPr lang="en-US" sz="2000" b="0" dirty="0"/>
              <a:t>DRAM	1	10X	Yes	Yes	1X	Main memories,</a:t>
            </a:r>
          </a:p>
          <a:p>
            <a:pPr algn="l">
              <a:lnSpc>
                <a:spcPct val="100000"/>
              </a:lnSpc>
            </a:pPr>
            <a:r>
              <a:rPr lang="en-US" sz="2000" b="0" dirty="0"/>
              <a:t>						frame buffers</a:t>
            </a:r>
          </a:p>
        </p:txBody>
      </p:sp>
      <p:sp>
        <p:nvSpPr>
          <p:cNvPr id="120837" name="Line 1029"/>
          <p:cNvSpPr>
            <a:spLocks noChangeShapeType="1"/>
          </p:cNvSpPr>
          <p:nvPr/>
        </p:nvSpPr>
        <p:spPr bwMode="auto">
          <a:xfrm>
            <a:off x="381000" y="3124200"/>
            <a:ext cx="8610600"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2" name="Title 1"/>
          <p:cNvSpPr>
            <a:spLocks noGrp="1"/>
          </p:cNvSpPr>
          <p:nvPr>
            <p:ph type="title"/>
          </p:nvPr>
        </p:nvSpPr>
        <p:spPr/>
        <p:txBody>
          <a:bodyPr/>
          <a:lstStyle/>
          <a:p>
            <a:r>
              <a:rPr lang="en-US" dirty="0"/>
              <a:t>Solid State Disks (</a:t>
            </a:r>
            <a:r>
              <a:rPr lang="en-US" dirty="0" err="1"/>
              <a:t>SSDs</a:t>
            </a:r>
            <a:r>
              <a:rPr lang="en-US" dirty="0"/>
              <a:t>)</a:t>
            </a:r>
          </a:p>
        </p:txBody>
      </p:sp>
      <p:sp>
        <p:nvSpPr>
          <p:cNvPr id="3" name="Content Placeholder 2"/>
          <p:cNvSpPr>
            <a:spLocks noGrp="1"/>
          </p:cNvSpPr>
          <p:nvPr>
            <p:ph idx="1"/>
          </p:nvPr>
        </p:nvSpPr>
        <p:spPr>
          <a:xfrm>
            <a:off x="396875" y="4724400"/>
            <a:ext cx="7896225" cy="1904999"/>
          </a:xfrm>
        </p:spPr>
        <p:txBody>
          <a:bodyPr/>
          <a:lstStyle/>
          <a:p>
            <a:r>
              <a:rPr lang="en-US" dirty="0"/>
              <a:t>Pages: 512KB to 4KB, Blocks: 32 to 128 pages</a:t>
            </a:r>
          </a:p>
          <a:p>
            <a:r>
              <a:rPr lang="en-US" dirty="0"/>
              <a:t>Data read/written in units of pages. </a:t>
            </a:r>
          </a:p>
          <a:p>
            <a:r>
              <a:rPr lang="en-US" dirty="0"/>
              <a:t>Page can be written only after its block has been erased</a:t>
            </a:r>
          </a:p>
          <a:p>
            <a:r>
              <a:rPr lang="en-US" dirty="0"/>
              <a:t>A block wears out after about 100,000 repeated writes.</a:t>
            </a:r>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FFCC"/>
              </a:solidFill>
              <a:effectLst/>
              <a:uLnTx/>
              <a:uFillTx/>
              <a:latin typeface="Calibri" panose="020F0502020204030204" pitchFamily="34" charset="0"/>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67" name="Text Box 265"/>
          <p:cNvSpPr txBox="1">
            <a:spLocks noChangeArrowheads="1"/>
          </p:cNvSpPr>
          <p:nvPr/>
        </p:nvSpPr>
        <p:spPr bwMode="auto">
          <a:xfrm>
            <a:off x="3429000" y="1050409"/>
            <a:ext cx="870751" cy="369332"/>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Calibri" panose="020F0502020204030204" pitchFamily="34"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Calibri" panose="020F0502020204030204" pitchFamily="34"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alibri" panose="020F0502020204030204" pitchFamily="34" charset="0"/>
              </a:rPr>
              <a:t>Page P-1</a:t>
            </a:r>
          </a:p>
        </p:txBody>
      </p:sp>
      <p:sp>
        <p:nvSpPr>
          <p:cNvPr id="88" name="Text Box 279"/>
          <p:cNvSpPr txBox="1">
            <a:spLocks noChangeArrowheads="1"/>
          </p:cNvSpPr>
          <p:nvPr/>
        </p:nvSpPr>
        <p:spPr bwMode="auto">
          <a:xfrm>
            <a:off x="2906713" y="3613150"/>
            <a:ext cx="397866" cy="461665"/>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Calibri" panose="020F0502020204030204" pitchFamily="34" charset="0"/>
              </a:rPr>
              <a:t>…</a:t>
            </a:r>
          </a:p>
        </p:txBody>
      </p:sp>
      <p:sp>
        <p:nvSpPr>
          <p:cNvPr id="89" name="Text Box 281"/>
          <p:cNvSpPr txBox="1">
            <a:spLocks noChangeArrowheads="1"/>
          </p:cNvSpPr>
          <p:nvPr/>
        </p:nvSpPr>
        <p:spPr bwMode="auto">
          <a:xfrm>
            <a:off x="1066800" y="3321050"/>
            <a:ext cx="856325" cy="369332"/>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Block 0</a:t>
            </a:r>
          </a:p>
        </p:txBody>
      </p:sp>
      <p:sp>
        <p:nvSpPr>
          <p:cNvPr id="71" name="Text Box 282"/>
          <p:cNvSpPr txBox="1">
            <a:spLocks noChangeArrowheads="1"/>
          </p:cNvSpPr>
          <p:nvPr/>
        </p:nvSpPr>
        <p:spPr bwMode="auto">
          <a:xfrm>
            <a:off x="4311650" y="3657600"/>
            <a:ext cx="397866" cy="461665"/>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Calibri" panose="020F0502020204030204" pitchFamily="34"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Calibri" panose="020F0502020204030204" pitchFamily="34"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Calibri" panose="020F0502020204030204" pitchFamily="34"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alibri" panose="020F0502020204030204" pitchFamily="34" charset="0"/>
              </a:rPr>
              <a:t>Page P-1</a:t>
            </a:r>
          </a:p>
        </p:txBody>
      </p:sp>
      <p:sp>
        <p:nvSpPr>
          <p:cNvPr id="82" name="Text Box 286"/>
          <p:cNvSpPr txBox="1">
            <a:spLocks noChangeArrowheads="1"/>
          </p:cNvSpPr>
          <p:nvPr/>
        </p:nvSpPr>
        <p:spPr bwMode="auto">
          <a:xfrm>
            <a:off x="6629400" y="3613150"/>
            <a:ext cx="397866" cy="461665"/>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Calibri" panose="020F0502020204030204" pitchFamily="34" charset="0"/>
              </a:rPr>
              <a:t>…</a:t>
            </a:r>
          </a:p>
        </p:txBody>
      </p:sp>
      <p:sp>
        <p:nvSpPr>
          <p:cNvPr id="83" name="Text Box 288"/>
          <p:cNvSpPr txBox="1">
            <a:spLocks noChangeArrowheads="1"/>
          </p:cNvSpPr>
          <p:nvPr/>
        </p:nvSpPr>
        <p:spPr bwMode="auto">
          <a:xfrm>
            <a:off x="4800600" y="3321050"/>
            <a:ext cx="1104790" cy="369332"/>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Block  B-1</a:t>
            </a:r>
          </a:p>
        </p:txBody>
      </p:sp>
      <p:sp>
        <p:nvSpPr>
          <p:cNvPr id="74" name="Text Box 291"/>
          <p:cNvSpPr txBox="1">
            <a:spLocks noChangeArrowheads="1"/>
          </p:cNvSpPr>
          <p:nvPr/>
        </p:nvSpPr>
        <p:spPr bwMode="auto">
          <a:xfrm>
            <a:off x="912813" y="3016250"/>
            <a:ext cx="1508746" cy="369332"/>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endParaRPr>
          </a:p>
        </p:txBody>
      </p:sp>
      <p:sp>
        <p:nvSpPr>
          <p:cNvPr id="76" name="Text Box 293"/>
          <p:cNvSpPr txBox="1">
            <a:spLocks noChangeArrowheads="1"/>
          </p:cNvSpPr>
          <p:nvPr/>
        </p:nvSpPr>
        <p:spPr bwMode="auto">
          <a:xfrm>
            <a:off x="746125" y="1981200"/>
            <a:ext cx="2169184" cy="369332"/>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rPr>
              <a:t>Solid State Disk (SSD)</a:t>
            </a:r>
          </a:p>
        </p:txBody>
      </p:sp>
      <p:sp>
        <p:nvSpPr>
          <p:cNvPr id="77" name="Text Box 297"/>
          <p:cNvSpPr txBox="1">
            <a:spLocks noChangeArrowheads="1"/>
          </p:cNvSpPr>
          <p:nvPr/>
        </p:nvSpPr>
        <p:spPr bwMode="auto">
          <a:xfrm>
            <a:off x="4724400" y="1655763"/>
            <a:ext cx="2133600" cy="523220"/>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latin typeface="Calibri" panose="020F0502020204030204" pitchFamily="34" charset="0"/>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latin typeface="Calibri" panose="020F0502020204030204" pitchFamily="34" charset="0"/>
              </a:rPr>
              <a:t>write logical disk blocks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Performance Characteristics	</a:t>
            </a:r>
          </a:p>
        </p:txBody>
      </p:sp>
      <p:sp>
        <p:nvSpPr>
          <p:cNvPr id="3" name="Content Placeholder 2"/>
          <p:cNvSpPr>
            <a:spLocks noGrp="1"/>
          </p:cNvSpPr>
          <p:nvPr>
            <p:ph idx="1"/>
          </p:nvPr>
        </p:nvSpPr>
        <p:spPr>
          <a:xfrm>
            <a:off x="396875" y="3200400"/>
            <a:ext cx="7896225" cy="2590801"/>
          </a:xfrm>
        </p:spPr>
        <p:txBody>
          <a:bodyPr/>
          <a:lstStyle/>
          <a:p>
            <a:r>
              <a:rPr lang="en-US" dirty="0"/>
              <a:t>Sequential access faster than random access</a:t>
            </a:r>
          </a:p>
          <a:p>
            <a:pPr lvl="1"/>
            <a:r>
              <a:rPr lang="en-US" dirty="0"/>
              <a:t>Common theme in the memory hierarchy</a:t>
            </a:r>
          </a:p>
          <a:p>
            <a:r>
              <a:rPr lang="en-US" dirty="0"/>
              <a:t>Random writes are somewhat slower</a:t>
            </a:r>
          </a:p>
          <a:p>
            <a:pPr lvl="1"/>
            <a:r>
              <a:rPr lang="en-US" dirty="0"/>
              <a:t>Erasing a block takes a long time (~1 </a:t>
            </a:r>
            <a:r>
              <a:rPr lang="en-US" dirty="0" err="1"/>
              <a:t>ms</a:t>
            </a:r>
            <a:r>
              <a:rPr lang="en-US" dirty="0"/>
              <a:t>)</a:t>
            </a:r>
          </a:p>
          <a:p>
            <a:pPr lvl="1"/>
            <a:r>
              <a:rPr lang="en-US" dirty="0"/>
              <a:t>Modifying a block page requires all other pages to be copied to new block</a:t>
            </a:r>
          </a:p>
          <a:p>
            <a:pPr lvl="1"/>
            <a:r>
              <a:rPr lang="en-US" dirty="0"/>
              <a:t>In earlier SSDs, the read/write gap was much larger.</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a:latin typeface="Calibri" pitchFamily="34" charset="0"/>
              </a:rPr>
              <a:t>Sequential read </a:t>
            </a:r>
            <a:r>
              <a:rPr lang="en-US" sz="2000" dirty="0" err="1">
                <a:latin typeface="Calibri" pitchFamily="34" charset="0"/>
              </a:rPr>
              <a:t>tput</a:t>
            </a:r>
            <a:r>
              <a:rPr lang="en-US" sz="2000" dirty="0">
                <a:latin typeface="Calibri" pitchFamily="34" charset="0"/>
              </a:rPr>
              <a:t>	550 MB/s	Sequential write </a:t>
            </a:r>
            <a:r>
              <a:rPr lang="en-US" sz="2000" dirty="0" err="1">
                <a:latin typeface="Calibri" pitchFamily="34" charset="0"/>
              </a:rPr>
              <a:t>tput</a:t>
            </a:r>
            <a:r>
              <a:rPr lang="en-US" sz="2000" dirty="0">
                <a:latin typeface="Calibri" pitchFamily="34" charset="0"/>
              </a:rPr>
              <a:t>	470 MB/s</a:t>
            </a:r>
          </a:p>
          <a:p>
            <a:r>
              <a:rPr lang="en-US" sz="2000" dirty="0">
                <a:latin typeface="Calibri" pitchFamily="34" charset="0"/>
              </a:rPr>
              <a:t>Random read </a:t>
            </a:r>
            <a:r>
              <a:rPr lang="en-US" sz="2000" dirty="0" err="1">
                <a:latin typeface="Calibri" pitchFamily="34" charset="0"/>
              </a:rPr>
              <a:t>tput</a:t>
            </a:r>
            <a:r>
              <a:rPr lang="en-US" sz="2000" dirty="0">
                <a:latin typeface="Calibri" pitchFamily="34" charset="0"/>
              </a:rPr>
              <a:t>	365 MB/s	Random write </a:t>
            </a:r>
            <a:r>
              <a:rPr lang="en-US" sz="2000" dirty="0" err="1">
                <a:latin typeface="Calibri" pitchFamily="34" charset="0"/>
              </a:rPr>
              <a:t>tput</a:t>
            </a:r>
            <a:r>
              <a:rPr lang="en-US" sz="2000" dirty="0">
                <a:latin typeface="Calibri" pitchFamily="34" charset="0"/>
              </a:rPr>
              <a:t>	303 MB/s</a:t>
            </a:r>
          </a:p>
          <a:p>
            <a:r>
              <a:rPr lang="en-US" sz="2000" dirty="0" err="1">
                <a:latin typeface="Calibri" pitchFamily="34" charset="0"/>
              </a:rPr>
              <a:t>Avg</a:t>
            </a:r>
            <a:r>
              <a:rPr lang="en-US" sz="2000" dirty="0">
                <a:latin typeface="Calibri" pitchFamily="34" charset="0"/>
              </a:rPr>
              <a:t> </a:t>
            </a:r>
            <a:r>
              <a:rPr lang="en-US" sz="2000" dirty="0" err="1">
                <a:latin typeface="Calibri" pitchFamily="34" charset="0"/>
              </a:rPr>
              <a:t>seq</a:t>
            </a:r>
            <a:r>
              <a:rPr lang="en-US" sz="2000" dirty="0">
                <a:latin typeface="Calibri" pitchFamily="34" charset="0"/>
              </a:rPr>
              <a:t> read time	50 us		</a:t>
            </a:r>
            <a:r>
              <a:rPr lang="en-US" sz="2000" dirty="0" err="1">
                <a:latin typeface="Calibri" pitchFamily="34" charset="0"/>
              </a:rPr>
              <a:t>Avg</a:t>
            </a:r>
            <a:r>
              <a:rPr lang="en-US" sz="2000" dirty="0">
                <a:latin typeface="Calibri" pitchFamily="34" charset="0"/>
              </a:rPr>
              <a:t> </a:t>
            </a:r>
            <a:r>
              <a:rPr lang="en-US" sz="2000" dirty="0" err="1">
                <a:latin typeface="Calibri" pitchFamily="34" charset="0"/>
              </a:rPr>
              <a:t>seq</a:t>
            </a:r>
            <a:r>
              <a:rPr lang="en-US" sz="2000" dirty="0">
                <a:latin typeface="Calibri" pitchFamily="34" charset="0"/>
              </a:rPr>
              <a:t> write time	60 us</a:t>
            </a:r>
          </a:p>
        </p:txBody>
      </p:sp>
      <p:sp>
        <p:nvSpPr>
          <p:cNvPr id="5" name="TextBox 4"/>
          <p:cNvSpPr txBox="1"/>
          <p:nvPr/>
        </p:nvSpPr>
        <p:spPr>
          <a:xfrm>
            <a:off x="76200" y="6292334"/>
            <a:ext cx="4337283" cy="369332"/>
          </a:xfrm>
          <a:prstGeom prst="rect">
            <a:avLst/>
          </a:prstGeom>
          <a:noFill/>
        </p:spPr>
        <p:txBody>
          <a:bodyPr wrap="none" rtlCol="0">
            <a:spAutoFit/>
          </a:bodyPr>
          <a:lstStyle/>
          <a:p>
            <a:r>
              <a:rPr lang="en-US" sz="1800" dirty="0">
                <a:latin typeface="Calibri" pitchFamily="34" charset="0"/>
              </a:rPr>
              <a:t>Source: Intel SSD 730 product specification.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 Tradeoffs	vs Rotating Disks</a:t>
            </a:r>
            <a:endParaRPr lang="en-US" dirty="0"/>
          </a:p>
        </p:txBody>
      </p:sp>
      <p:sp>
        <p:nvSpPr>
          <p:cNvPr id="3" name="Content Placeholder 2"/>
          <p:cNvSpPr>
            <a:spLocks noGrp="1"/>
          </p:cNvSpPr>
          <p:nvPr>
            <p:ph idx="1"/>
          </p:nvPr>
        </p:nvSpPr>
        <p:spPr/>
        <p:txBody>
          <a:bodyPr/>
          <a:lstStyle/>
          <a:p>
            <a:r>
              <a:rPr lang="en-US" dirty="0"/>
              <a:t>Advantages </a:t>
            </a:r>
          </a:p>
          <a:p>
            <a:pPr lvl="1"/>
            <a:r>
              <a:rPr lang="en-US" dirty="0"/>
              <a:t>No moving parts </a:t>
            </a:r>
            <a:r>
              <a:rPr lang="en-US" dirty="0" err="1">
                <a:sym typeface="Wingdings"/>
              </a:rPr>
              <a:t></a:t>
            </a:r>
            <a:r>
              <a:rPr lang="en-US" dirty="0">
                <a:sym typeface="Wingdings"/>
              </a:rPr>
              <a:t> faster, less power, more rugged</a:t>
            </a:r>
            <a:endParaRPr lang="en-US" dirty="0"/>
          </a:p>
          <a:p>
            <a:pPr lvl="1"/>
            <a:endParaRPr lang="en-US" dirty="0"/>
          </a:p>
          <a:p>
            <a:r>
              <a:rPr lang="en-US" dirty="0"/>
              <a:t>Disadvantages</a:t>
            </a:r>
          </a:p>
          <a:p>
            <a:pPr lvl="1"/>
            <a:r>
              <a:rPr lang="en-US" dirty="0"/>
              <a:t>Have the potential to wear out </a:t>
            </a:r>
          </a:p>
          <a:p>
            <a:pPr lvl="2"/>
            <a:r>
              <a:rPr lang="en-US" dirty="0"/>
              <a:t>Mitigated by “wear leveling logic” in flash translation layer</a:t>
            </a:r>
          </a:p>
          <a:p>
            <a:pPr lvl="2"/>
            <a:r>
              <a:rPr lang="en-US" dirty="0"/>
              <a:t>E.g. Intel SSD 730 guarantees 128 petabyte (128 x 10</a:t>
            </a:r>
            <a:r>
              <a:rPr lang="en-US" baseline="30000" dirty="0"/>
              <a:t>15</a:t>
            </a:r>
            <a:r>
              <a:rPr lang="en-US" dirty="0"/>
              <a:t> bytes) of writes before they wear out</a:t>
            </a:r>
          </a:p>
          <a:p>
            <a:pPr lvl="1"/>
            <a:r>
              <a:rPr lang="en-US" dirty="0"/>
              <a:t>In 2015, about 30 times more expensive per byte</a:t>
            </a:r>
          </a:p>
          <a:p>
            <a:pPr lvl="1"/>
            <a:endParaRPr lang="en-US" dirty="0"/>
          </a:p>
          <a:p>
            <a:r>
              <a:rPr lang="en-US" dirty="0"/>
              <a:t>Applications</a:t>
            </a:r>
          </a:p>
          <a:p>
            <a:pPr lvl="1"/>
            <a:r>
              <a:rPr lang="en-US" dirty="0"/>
              <a:t>MP3 players, smart phones, laptops</a:t>
            </a:r>
          </a:p>
          <a:p>
            <a:pPr lvl="1"/>
            <a:r>
              <a:rPr lang="en-US" dirty="0"/>
              <a:t>Beginning to appear in desktops and servers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C00000"/>
                </a:solidFill>
                <a:effectLst>
                  <a:outerShdw blurRad="38100" dist="38100" dir="2700000" algn="tl">
                    <a:srgbClr val="DDDDDD"/>
                  </a:outerShdw>
                </a:effectLst>
                <a:latin typeface="Calibri" panose="020F0502020204030204" pitchFamily="34" charset="0"/>
              </a:rPr>
              <a:t>The gap </a:t>
            </a:r>
            <a:r>
              <a:rPr lang="en-US" sz="2400" i="1" dirty="0">
                <a:ln>
                  <a:solidFill>
                    <a:srgbClr val="DF9F98"/>
                  </a:solidFill>
                </a:ln>
                <a:solidFill>
                  <a:srgbClr val="C00000"/>
                </a:solidFill>
                <a:effectLst>
                  <a:outerShdw blurRad="38100" dist="38100" dir="2700000" algn="tl">
                    <a:srgbClr val="DDDDDD"/>
                  </a:outerShdw>
                </a:effectLst>
                <a:latin typeface="Calibri" panose="020F0502020204030204" pitchFamily="34" charset="0"/>
              </a:rPr>
              <a:t>widens</a:t>
            </a:r>
            <a:r>
              <a:rPr lang="en-US" sz="2400" dirty="0">
                <a:solidFill>
                  <a:srgbClr val="C00000"/>
                </a:solidFill>
                <a:effectLst>
                  <a:outerShdw blurRad="38100" dist="38100" dir="2700000" algn="tl">
                    <a:srgbClr val="DDDDDD"/>
                  </a:outerShdw>
                </a:effectLst>
                <a:latin typeface="Calibri" panose="020F0502020204030204" pitchFamily="34" charset="0"/>
              </a:rPr>
              <a:t> between DRAM, disk, and CPU speeds. </a:t>
            </a:r>
          </a:p>
        </p:txBody>
      </p:sp>
      <p:graphicFrame>
        <p:nvGraphicFramePr>
          <p:cNvPr id="14" name="Chart 13"/>
          <p:cNvGraphicFramePr>
            <a:graphicFrameLocks/>
          </p:cNvGraphicFramePr>
          <p:nvPr>
            <p:extLst>
              <p:ext uri="{D42A27DB-BD31-4B8C-83A1-F6EECF244321}">
                <p14:modId xmlns:p14="http://schemas.microsoft.com/office/powerpoint/2010/main" val="1133801306"/>
              </p:ext>
            </p:extLst>
          </p:nvPr>
        </p:nvGraphicFramePr>
        <p:xfrm>
          <a:off x="343569"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443119" y="4159478"/>
            <a:ext cx="801759" cy="369332"/>
          </a:xfrm>
          <a:prstGeom prst="rect">
            <a:avLst/>
          </a:prstGeom>
          <a:noFill/>
        </p:spPr>
        <p:txBody>
          <a:bodyPr wrap="none" rtlCol="0">
            <a:spAutoFit/>
          </a:bodyPr>
          <a:lstStyle/>
          <a:p>
            <a:r>
              <a:rPr lang="en-US" sz="1800" dirty="0">
                <a:solidFill>
                  <a:srgbClr val="C00000"/>
                </a:solidFill>
                <a:latin typeface="Calibri" panose="020F0502020204030204" pitchFamily="34" charset="0"/>
              </a:rPr>
              <a:t>DRAM</a:t>
            </a:r>
          </a:p>
        </p:txBody>
      </p:sp>
      <p:sp>
        <p:nvSpPr>
          <p:cNvPr id="10" name="TextBox 9"/>
          <p:cNvSpPr txBox="1"/>
          <p:nvPr/>
        </p:nvSpPr>
        <p:spPr>
          <a:xfrm>
            <a:off x="6016278" y="5189356"/>
            <a:ext cx="580395" cy="369332"/>
          </a:xfrm>
          <a:prstGeom prst="rect">
            <a:avLst/>
          </a:prstGeom>
          <a:noFill/>
        </p:spPr>
        <p:txBody>
          <a:bodyPr wrap="none" rtlCol="0">
            <a:spAutoFit/>
          </a:bodyPr>
          <a:lstStyle/>
          <a:p>
            <a:r>
              <a:rPr lang="en-US" sz="1800" dirty="0">
                <a:solidFill>
                  <a:srgbClr val="C00000"/>
                </a:solidFill>
                <a:latin typeface="Calibri" panose="020F0502020204030204" pitchFamily="34" charset="0"/>
              </a:rPr>
              <a:t>CPU</a:t>
            </a:r>
          </a:p>
        </p:txBody>
      </p:sp>
      <p:sp>
        <p:nvSpPr>
          <p:cNvPr id="11" name="TextBox 10"/>
          <p:cNvSpPr txBox="1"/>
          <p:nvPr/>
        </p:nvSpPr>
        <p:spPr>
          <a:xfrm>
            <a:off x="5709193" y="2890510"/>
            <a:ext cx="548385" cy="369332"/>
          </a:xfrm>
          <a:prstGeom prst="rect">
            <a:avLst/>
          </a:prstGeom>
          <a:noFill/>
        </p:spPr>
        <p:txBody>
          <a:bodyPr wrap="none" rtlCol="0">
            <a:spAutoFit/>
          </a:bodyPr>
          <a:lstStyle/>
          <a:p>
            <a:r>
              <a:rPr lang="en-US" sz="1800" dirty="0">
                <a:solidFill>
                  <a:srgbClr val="C00000"/>
                </a:solidFill>
                <a:latin typeface="Calibri" panose="020F0502020204030204" pitchFamily="34" charset="0"/>
              </a:rPr>
              <a:t>SSD</a:t>
            </a:r>
          </a:p>
        </p:txBody>
      </p:sp>
      <p:sp>
        <p:nvSpPr>
          <p:cNvPr id="8" name="TextBox 7"/>
          <p:cNvSpPr txBox="1"/>
          <p:nvPr/>
        </p:nvSpPr>
        <p:spPr>
          <a:xfrm>
            <a:off x="5419036" y="2297668"/>
            <a:ext cx="589750" cy="369332"/>
          </a:xfrm>
          <a:prstGeom prst="rect">
            <a:avLst/>
          </a:prstGeom>
          <a:noFill/>
        </p:spPr>
        <p:txBody>
          <a:bodyPr wrap="none" rtlCol="0">
            <a:spAutoFit/>
          </a:bodyPr>
          <a:lstStyle/>
          <a:p>
            <a:r>
              <a:rPr lang="en-US" sz="1800" dirty="0">
                <a:solidFill>
                  <a:srgbClr val="C00000"/>
                </a:solidFill>
                <a:latin typeface="Calibri" panose="020F0502020204030204" pitchFamily="34" charset="0"/>
              </a:rPr>
              <a:t>Disk</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Locality to the Rescue!	</a:t>
            </a:r>
            <a:endParaRPr lang="en-US" dirty="0"/>
          </a:p>
        </p:txBody>
      </p:sp>
      <p:sp>
        <p:nvSpPr>
          <p:cNvPr id="3" name="Content Placeholder 2"/>
          <p:cNvSpPr>
            <a:spLocks noGrp="1"/>
          </p:cNvSpPr>
          <p:nvPr>
            <p:ph idx="1"/>
          </p:nvPr>
        </p:nvSpPr>
        <p:spPr/>
        <p:txBody>
          <a:bodyPr/>
          <a:lstStyle/>
          <a:p>
            <a:endParaRPr lang="en-US" dirty="0"/>
          </a:p>
          <a:p>
            <a:pPr marL="0" indent="0">
              <a:buNone/>
            </a:pPr>
            <a:r>
              <a:rPr lang="en-US" dirty="0"/>
              <a:t>The key to bridging this CPU-Memory gap is a fundamental property of computer programs known as </a:t>
            </a:r>
            <a:r>
              <a:rPr lang="en-US" dirty="0">
                <a:solidFill>
                  <a:srgbClr val="C00000"/>
                </a:solidFill>
              </a:rPr>
              <a:t>locality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t>Locality of reference</a:t>
            </a:r>
          </a:p>
          <a:p>
            <a:pPr>
              <a:lnSpc>
                <a:spcPct val="80000"/>
              </a:lnSpc>
            </a:pPr>
            <a:r>
              <a:rPr lang="en-US" dirty="0">
                <a:solidFill>
                  <a:srgbClr val="BFBFBF"/>
                </a:solidFill>
              </a:rPr>
              <a:t>Caching in the memory hierarchy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a:t>Locality</a:t>
            </a:r>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C00000"/>
                </a:solidFill>
              </a:rPr>
              <a:t>Principle of Locality: </a:t>
            </a:r>
            <a:r>
              <a:rPr lang="en-GB" dirty="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Recently referenced items are likely </a:t>
            </a:r>
            <a:br>
              <a:rPr lang="en-GB" dirty="0"/>
            </a:br>
            <a:r>
              <a:rPr lang="en-GB" dirty="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Items with nearby addresses tend </a:t>
            </a:r>
            <a:br>
              <a:rPr lang="en-GB" dirty="0"/>
            </a:br>
            <a:r>
              <a:rPr lang="en-GB" dirty="0"/>
              <a:t>to be referenced close together in time</a:t>
            </a:r>
          </a:p>
          <a:p>
            <a:pPr>
              <a:buNone/>
            </a:pPr>
            <a:endParaRPr lang="en-US" dirty="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Locality Example</a:t>
            </a:r>
          </a:p>
        </p:txBody>
      </p:sp>
      <p:sp>
        <p:nvSpPr>
          <p:cNvPr id="3" name="Content Placeholder 2"/>
          <p:cNvSpPr>
            <a:spLocks noGrp="1"/>
          </p:cNvSpPr>
          <p:nvPr>
            <p:ph idx="1"/>
          </p:nvPr>
        </p:nvSpPr>
        <p:spPr>
          <a:xfrm>
            <a:off x="396876" y="2946142"/>
            <a:ext cx="5318124" cy="2768858"/>
          </a:xfrm>
        </p:spPr>
        <p:txBody>
          <a:bodyPr/>
          <a:lstStyle/>
          <a:p>
            <a:r>
              <a:rPr lang="en-US" dirty="0"/>
              <a:t>Data references</a:t>
            </a:r>
          </a:p>
          <a:p>
            <a:pPr lvl="1"/>
            <a:r>
              <a:rPr lang="en-US" dirty="0"/>
              <a:t>Reference array elements in succession (stride-1 reference pattern).</a:t>
            </a:r>
          </a:p>
          <a:p>
            <a:pPr lvl="1"/>
            <a:r>
              <a:rPr lang="en-US" dirty="0"/>
              <a:t>Reference variable </a:t>
            </a:r>
            <a:r>
              <a:rPr lang="en-US" b="1" dirty="0">
                <a:latin typeface="Courier New"/>
                <a:cs typeface="Courier New"/>
              </a:rPr>
              <a:t>sum</a:t>
            </a:r>
            <a:r>
              <a:rPr lang="en-US" dirty="0"/>
              <a:t> each iteration.</a:t>
            </a:r>
          </a:p>
          <a:p>
            <a:r>
              <a:rPr lang="en-US" dirty="0"/>
              <a:t>Instruction references</a:t>
            </a:r>
          </a:p>
          <a:p>
            <a:pPr lvl="1"/>
            <a:r>
              <a:rPr lang="en-US" dirty="0"/>
              <a:t>Reference instructions in sequence.</a:t>
            </a:r>
          </a:p>
          <a:p>
            <a:pPr lvl="1"/>
            <a:r>
              <a:rPr lang="en-US" dirty="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a:solidFill>
                  <a:srgbClr val="C0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a:solidFill>
                  <a:srgbClr val="C0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a:solidFill>
                  <a:srgbClr val="C0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a:solidFill>
                  <a:srgbClr val="C00000"/>
                </a:solidFill>
                <a:latin typeface="Calibri" pitchFamily="34" charset="0"/>
              </a:rPr>
              <a:t>Temporal locality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a:t>Qualitative Estimates of Locality</a:t>
            </a:r>
          </a:p>
        </p:txBody>
      </p:sp>
      <p:sp>
        <p:nvSpPr>
          <p:cNvPr id="132102" name="Rectangle 1030"/>
          <p:cNvSpPr>
            <a:spLocks noGrp="1" noChangeArrowheads="1"/>
          </p:cNvSpPr>
          <p:nvPr>
            <p:ph type="body" idx="1"/>
          </p:nvPr>
        </p:nvSpPr>
        <p:spPr/>
        <p:txBody>
          <a:bodyPr/>
          <a:lstStyle/>
          <a:p>
            <a:r>
              <a:rPr lang="en-US" dirty="0">
                <a:solidFill>
                  <a:srgbClr val="C00000"/>
                </a:solidFill>
              </a:rPr>
              <a:t>Claim:</a:t>
            </a:r>
            <a:r>
              <a:rPr lang="en-US" dirty="0"/>
              <a:t> Being able to look at code and get a qualitative sense of its locality is a key skill for a professional programmer.</a:t>
            </a:r>
          </a:p>
          <a:p>
            <a:endParaRPr lang="en-US" dirty="0"/>
          </a:p>
          <a:p>
            <a:r>
              <a:rPr lang="en-US" dirty="0">
                <a:solidFill>
                  <a:srgbClr val="C00000"/>
                </a:solidFill>
              </a:rPr>
              <a:t>Question: </a:t>
            </a:r>
            <a:r>
              <a:rPr lang="en-US" dirty="0"/>
              <a:t>Does this function have good locality with respect to array </a:t>
            </a:r>
            <a:r>
              <a:rPr lang="en-US" dirty="0">
                <a:latin typeface="Courier New"/>
                <a:cs typeface="Courier New"/>
              </a:rPr>
              <a:t>a</a:t>
            </a:r>
            <a:r>
              <a:rPr lang="en-US" dirty="0"/>
              <a:t>?</a:t>
            </a:r>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C00000"/>
                </a:solidFill>
              </a:rPr>
              <a:t>Question: </a:t>
            </a:r>
            <a:r>
              <a:rPr lang="en-US" dirty="0"/>
              <a:t>Does this function have good locality with respect to array </a:t>
            </a:r>
            <a:r>
              <a:rPr lang="en-US" dirty="0">
                <a:latin typeface="Courier New"/>
                <a:cs typeface="Courier New"/>
              </a:rPr>
              <a:t>a</a:t>
            </a:r>
            <a:r>
              <a:rPr lang="en-US" dirty="0"/>
              <a:t>?</a:t>
            </a:r>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a:t>Enhanced DRAMs</a:t>
            </a:r>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a:t>Basic DRAM cell has not changed since its invention in 1966.</a:t>
            </a:r>
          </a:p>
          <a:p>
            <a:pPr lvl="1"/>
            <a:r>
              <a:rPr lang="en-US" dirty="0"/>
              <a:t>Commercialized by Intel in 1970. </a:t>
            </a:r>
          </a:p>
          <a:p>
            <a:r>
              <a:rPr lang="en-US" dirty="0"/>
              <a:t>DRAM cores with better interface logic and faster I/O :</a:t>
            </a:r>
          </a:p>
          <a:p>
            <a:pPr lvl="1"/>
            <a:r>
              <a:rPr lang="en-US" dirty="0"/>
              <a:t>Synchronous DRAM (</a:t>
            </a:r>
            <a:r>
              <a:rPr lang="en-US" dirty="0">
                <a:solidFill>
                  <a:srgbClr val="FF0000"/>
                </a:solidFill>
              </a:rPr>
              <a:t>SDRAM</a:t>
            </a:r>
            <a:r>
              <a:rPr lang="en-US" dirty="0"/>
              <a:t>)</a:t>
            </a:r>
          </a:p>
          <a:p>
            <a:pPr lvl="2"/>
            <a:r>
              <a:rPr lang="en-US" dirty="0"/>
              <a:t>Uses a conventional clock signal instead of asynchronous control</a:t>
            </a:r>
          </a:p>
          <a:p>
            <a:pPr lvl="2"/>
            <a:r>
              <a:rPr lang="en-US" dirty="0"/>
              <a:t>Allows reuse of the row addresses (e.g., RAS, CAS, CAS, CAS)</a:t>
            </a:r>
          </a:p>
          <a:p>
            <a:pPr lvl="1"/>
            <a:endParaRPr lang="en-US" dirty="0"/>
          </a:p>
          <a:p>
            <a:pPr lvl="1"/>
            <a:r>
              <a:rPr lang="en-US" dirty="0"/>
              <a:t>Double data-rate synchronous DRAM (</a:t>
            </a:r>
            <a:r>
              <a:rPr lang="en-US" dirty="0">
                <a:solidFill>
                  <a:srgbClr val="FF0000"/>
                </a:solidFill>
              </a:rPr>
              <a:t>DDR SDRAM</a:t>
            </a:r>
            <a:r>
              <a:rPr lang="en-US" dirty="0"/>
              <a:t>)</a:t>
            </a:r>
          </a:p>
          <a:p>
            <a:pPr lvl="2"/>
            <a:r>
              <a:rPr lang="en-US" dirty="0"/>
              <a:t>Double edge clocking sends two bits per cycle per pin</a:t>
            </a:r>
          </a:p>
          <a:p>
            <a:pPr lvl="2"/>
            <a:r>
              <a:rPr lang="en-US" dirty="0"/>
              <a:t>Different types distinguished by size of small </a:t>
            </a:r>
            <a:r>
              <a:rPr lang="en-US" dirty="0" err="1"/>
              <a:t>prefetch</a:t>
            </a:r>
            <a:r>
              <a:rPr lang="en-US" dirty="0"/>
              <a:t> buffer:</a:t>
            </a:r>
          </a:p>
          <a:p>
            <a:pPr lvl="3"/>
            <a:r>
              <a:rPr lang="en-US" dirty="0">
                <a:solidFill>
                  <a:srgbClr val="FF0000"/>
                </a:solidFill>
              </a:rPr>
              <a:t>DDR</a:t>
            </a:r>
            <a:r>
              <a:rPr lang="en-US" dirty="0"/>
              <a:t> (2 bits), </a:t>
            </a:r>
            <a:r>
              <a:rPr lang="en-US" dirty="0">
                <a:solidFill>
                  <a:srgbClr val="FF0000"/>
                </a:solidFill>
              </a:rPr>
              <a:t>DDR2</a:t>
            </a:r>
            <a:r>
              <a:rPr lang="en-US" dirty="0"/>
              <a:t> (4 bits), </a:t>
            </a:r>
            <a:r>
              <a:rPr lang="en-US" dirty="0">
                <a:solidFill>
                  <a:srgbClr val="FF0000"/>
                </a:solidFill>
              </a:rPr>
              <a:t>DDR3</a:t>
            </a:r>
            <a:r>
              <a:rPr lang="en-US" dirty="0"/>
              <a:t> (8 bits)</a:t>
            </a:r>
          </a:p>
          <a:p>
            <a:pPr lvl="2"/>
            <a:r>
              <a:rPr lang="en-US" dirty="0"/>
              <a:t>By 2010, standard for most server and desktop systems</a:t>
            </a:r>
          </a:p>
          <a:p>
            <a:pPr lvl="2"/>
            <a:r>
              <a:rPr lang="en-US" dirty="0"/>
              <a:t>Intel Core i7 supports DDR3 and DDR4 SDRAM</a:t>
            </a:r>
          </a:p>
          <a:p>
            <a:pPr lvl="3"/>
            <a:endParaRPr lang="en-US" dirty="0"/>
          </a:p>
          <a:p>
            <a:pPr lvl="3"/>
            <a:endParaRPr lang="en-US" dirty="0"/>
          </a:p>
        </p:txBody>
      </p:sp>
    </p:spTree>
    <p:extLst>
      <p:ext uri="{BB962C8B-B14F-4D97-AF65-F5344CB8AC3E}">
        <p14:creationId xmlns:p14="http://schemas.microsoft.com/office/powerpoint/2010/main" val="24920818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a:t>Locality Example</a:t>
            </a:r>
          </a:p>
        </p:txBody>
      </p:sp>
      <p:sp>
        <p:nvSpPr>
          <p:cNvPr id="134150" name="Rectangle 1030"/>
          <p:cNvSpPr>
            <a:spLocks noGrp="1" noChangeArrowheads="1"/>
          </p:cNvSpPr>
          <p:nvPr>
            <p:ph type="body" idx="1"/>
          </p:nvPr>
        </p:nvSpPr>
        <p:spPr/>
        <p:txBody>
          <a:bodyPr/>
          <a:lstStyle/>
          <a:p>
            <a:r>
              <a:rPr lang="en-US" dirty="0">
                <a:solidFill>
                  <a:srgbClr val="C00000"/>
                </a:solidFill>
              </a:rPr>
              <a:t>Question</a:t>
            </a:r>
            <a:r>
              <a:rPr lang="en-US" dirty="0"/>
              <a:t>: Can you permute the loops so that the function scans the 3-d array </a:t>
            </a:r>
            <a:r>
              <a:rPr lang="en-US" dirty="0">
                <a:latin typeface="Courier New"/>
                <a:cs typeface="Courier New"/>
              </a:rPr>
              <a:t>a</a:t>
            </a:r>
            <a:r>
              <a:rPr lang="en-US" b="0" dirty="0">
                <a:cs typeface="Courier New"/>
              </a:rPr>
              <a:t> </a:t>
            </a:r>
            <a:r>
              <a:rPr lang="en-US" dirty="0"/>
              <a:t>with a stride-1 reference pattern (and thus has good spatial locality)?</a:t>
            </a:r>
          </a:p>
        </p:txBody>
      </p:sp>
      <p:sp>
        <p:nvSpPr>
          <p:cNvPr id="134148" name="Text Box 1028"/>
          <p:cNvSpPr txBox="1">
            <a:spLocks noChangeArrowheads="1"/>
          </p:cNvSpPr>
          <p:nvPr/>
        </p:nvSpPr>
        <p:spPr bwMode="auto">
          <a:xfrm>
            <a:off x="1941513"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(i = 0; i &lt; N; i++)</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a:t>
            </a:r>
            <a:r>
              <a:rPr lang="en-US" sz="1800">
                <a:latin typeface="Courier New" charset="0"/>
              </a:rPr>
              <a:t>&lt; M;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dirty="0"/>
              <a:t>Some fundamental and enduring properties of hardware and software:</a:t>
            </a:r>
          </a:p>
          <a:p>
            <a:pPr lvl="1"/>
            <a:r>
              <a:rPr lang="en-US" dirty="0"/>
              <a:t>Fast storage technologies cost more per byte, have less capacity, and require more power (heat!). </a:t>
            </a:r>
          </a:p>
          <a:p>
            <a:pPr lvl="1"/>
            <a:r>
              <a:rPr lang="en-US" dirty="0"/>
              <a:t>The gap between CPU and main memory speed is widening.</a:t>
            </a:r>
          </a:p>
          <a:p>
            <a:pPr lvl="1"/>
            <a:r>
              <a:rPr lang="en-US" dirty="0"/>
              <a:t>Well-written programs tend to exhibit good locality.</a:t>
            </a:r>
          </a:p>
          <a:p>
            <a:pPr lvl="1"/>
            <a:endParaRPr lang="en-US" dirty="0"/>
          </a:p>
          <a:p>
            <a:r>
              <a:rPr lang="en-US" dirty="0"/>
              <a:t>These fundamental properties complement each other beautifully.</a:t>
            </a:r>
          </a:p>
          <a:p>
            <a:endParaRPr lang="en-US" dirty="0"/>
          </a:p>
          <a:p>
            <a:r>
              <a:rPr lang="en-US" dirty="0"/>
              <a:t>They suggest an approach for organizing memory and storage systems known as a </a:t>
            </a:r>
            <a:r>
              <a:rPr lang="en-US" dirty="0">
                <a:solidFill>
                  <a:srgbClr val="C00000"/>
                </a:solidFill>
              </a:rPr>
              <a:t>memory hierarchy</a:t>
            </a:r>
            <a:r>
              <a:rPr 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solidFill>
                  <a:schemeClr val="bg1">
                    <a:lumMod val="75000"/>
                  </a:schemeClr>
                </a:solidFill>
              </a:rPr>
              <a:t>Locality of reference</a:t>
            </a:r>
          </a:p>
          <a:p>
            <a:pPr>
              <a:lnSpc>
                <a:spcPct val="80000"/>
              </a:lnSpc>
            </a:pPr>
            <a:r>
              <a:rPr lang="en-US" dirty="0"/>
              <a:t>Caching in the memory hierarchy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cs typeface="Arial"/>
              </a:rPr>
              <a:t>Example Memory </a:t>
            </a:r>
            <a:br>
              <a:rPr lang="en-GB" dirty="0">
                <a:cs typeface="Arial"/>
              </a:rPr>
            </a:br>
            <a:r>
              <a:rPr lang="en-GB" dirty="0">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2" name="Text Box 196"/>
          <p:cNvSpPr txBox="1">
            <a:spLocks noChangeAspect="1" noChangeArrowheads="1"/>
          </p:cNvSpPr>
          <p:nvPr/>
        </p:nvSpPr>
        <p:spPr bwMode="auto">
          <a:xfrm>
            <a:off x="3744216" y="834509"/>
            <a:ext cx="623889"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Calibri" panose="020F0502020204030204" pitchFamily="34" charset="0"/>
                <a:cs typeface="Arial"/>
              </a:rPr>
              <a:t>Regs</a:t>
            </a:r>
            <a:endPar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endParaRPr>
          </a:p>
        </p:txBody>
      </p:sp>
      <p:sp>
        <p:nvSpPr>
          <p:cNvPr id="153" name="Text Box 198"/>
          <p:cNvSpPr txBox="1">
            <a:spLocks noChangeAspect="1" noChangeArrowheads="1"/>
          </p:cNvSpPr>
          <p:nvPr/>
        </p:nvSpPr>
        <p:spPr bwMode="auto">
          <a:xfrm>
            <a:off x="3531818" y="1283385"/>
            <a:ext cx="1048684"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rPr>
              <a:t>(SRAM)</a:t>
            </a:r>
          </a:p>
        </p:txBody>
      </p:sp>
      <p:sp>
        <p:nvSpPr>
          <p:cNvPr id="154" name="Text Box 199"/>
          <p:cNvSpPr txBox="1">
            <a:spLocks noChangeAspect="1" noChangeArrowheads="1"/>
          </p:cNvSpPr>
          <p:nvPr/>
        </p:nvSpPr>
        <p:spPr bwMode="auto">
          <a:xfrm>
            <a:off x="3300985" y="3821797"/>
            <a:ext cx="1510350"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(DRAM)</a:t>
            </a:r>
          </a:p>
        </p:txBody>
      </p:sp>
      <p:sp>
        <p:nvSpPr>
          <p:cNvPr id="155" name="Text Box 200"/>
          <p:cNvSpPr txBox="1">
            <a:spLocks noChangeAspect="1" noChangeArrowheads="1"/>
          </p:cNvSpPr>
          <p:nvPr/>
        </p:nvSpPr>
        <p:spPr bwMode="auto">
          <a:xfrm>
            <a:off x="2836916" y="4847322"/>
            <a:ext cx="2438488"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(local disks)</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60" name="Text Box 223"/>
          <p:cNvSpPr txBox="1">
            <a:spLocks noChangeAspect="1" noChangeArrowheads="1"/>
          </p:cNvSpPr>
          <p:nvPr/>
        </p:nvSpPr>
        <p:spPr bwMode="auto">
          <a:xfrm>
            <a:off x="123825" y="3625166"/>
            <a:ext cx="1010213" cy="181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62" name="Text Box 225"/>
          <p:cNvSpPr txBox="1">
            <a:spLocks noChangeAspect="1" noChangeArrowheads="1"/>
          </p:cNvSpPr>
          <p:nvPr/>
        </p:nvSpPr>
        <p:spPr bwMode="auto">
          <a:xfrm>
            <a:off x="2707875" y="5947460"/>
            <a:ext cx="2696571"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(e.g., Web servers)</a:t>
            </a:r>
          </a:p>
        </p:txBody>
      </p:sp>
      <p:sp>
        <p:nvSpPr>
          <p:cNvPr id="165" name="Text Box 227"/>
          <p:cNvSpPr txBox="1">
            <a:spLocks noChangeAspect="1" noChangeArrowheads="1"/>
          </p:cNvSpPr>
          <p:nvPr/>
        </p:nvSpPr>
        <p:spPr bwMode="auto">
          <a:xfrm>
            <a:off x="7073306" y="5375050"/>
            <a:ext cx="2062758"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Local disks hold files retrieved from disks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on remote</a:t>
            </a:r>
            <a:r>
              <a:rPr kumimoji="0" lang="en-US" sz="1400" i="0" u="none" strike="noStrike" kern="0" cap="none" spc="0" normalizeH="0" noProof="0" dirty="0">
                <a:ln>
                  <a:noFill/>
                </a:ln>
                <a:solidFill>
                  <a:srgbClr val="C00000"/>
                </a:solidFill>
                <a:effectLst/>
                <a:uLnTx/>
                <a:uFillTx/>
                <a:latin typeface="Calibri" panose="020F0502020204030204" pitchFamily="34" charset="0"/>
                <a:cs typeface="Arial"/>
              </a:rPr>
              <a:t> servers</a:t>
            </a:r>
            <a:endPar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endParaRP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67" name="Text Box 236"/>
          <p:cNvSpPr txBox="1">
            <a:spLocks noChangeAspect="1" noChangeArrowheads="1"/>
          </p:cNvSpPr>
          <p:nvPr/>
        </p:nvSpPr>
        <p:spPr bwMode="auto">
          <a:xfrm>
            <a:off x="3531818" y="1948547"/>
            <a:ext cx="1048684"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(SRAM)</a:t>
            </a:r>
          </a:p>
        </p:txBody>
      </p:sp>
      <p:sp>
        <p:nvSpPr>
          <p:cNvPr id="169" name="Text Box 243"/>
          <p:cNvSpPr txBox="1">
            <a:spLocks noChangeAspect="1" noChangeArrowheads="1"/>
          </p:cNvSpPr>
          <p:nvPr/>
        </p:nvSpPr>
        <p:spPr bwMode="auto">
          <a:xfrm>
            <a:off x="4962526" y="1641804"/>
            <a:ext cx="2838450"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L1 cache holds cache lines retrieved from the L2 cache.</a:t>
            </a:r>
          </a:p>
        </p:txBody>
      </p:sp>
      <p:sp>
        <p:nvSpPr>
          <p:cNvPr id="171" name="Text Box 233"/>
          <p:cNvSpPr txBox="1">
            <a:spLocks noChangeAspect="1" noChangeArrowheads="1"/>
          </p:cNvSpPr>
          <p:nvPr/>
        </p:nvSpPr>
        <p:spPr bwMode="auto">
          <a:xfrm>
            <a:off x="4573588" y="973465"/>
            <a:ext cx="2919412"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CPU registers hold words retrieved from </a:t>
            </a:r>
            <a:r>
              <a:rPr kumimoji="0" lang="en-US" sz="1400" i="0" u="none" strike="noStrike" kern="0" cap="none" spc="0" normalizeH="0" baseline="0" noProof="0" dirty="0" err="1">
                <a:ln>
                  <a:noFill/>
                </a:ln>
                <a:solidFill>
                  <a:srgbClr val="C00000"/>
                </a:solidFill>
                <a:effectLst/>
                <a:uLnTx/>
                <a:uFillTx/>
                <a:latin typeface="Calibri" panose="020F0502020204030204" pitchFamily="34" charset="0"/>
                <a:cs typeface="Arial"/>
              </a:rPr>
              <a:t>th</a:t>
            </a:r>
            <a:r>
              <a:rPr lang="en-US" sz="1400" kern="0" dirty="0">
                <a:solidFill>
                  <a:srgbClr val="C00000"/>
                </a:solidFill>
                <a:latin typeface="Calibri" panose="020F0502020204030204" pitchFamily="34" charset="0"/>
                <a:cs typeface="Arial"/>
              </a:rPr>
              <a:t>e L1 cache</a:t>
            </a: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a:t>
            </a:r>
          </a:p>
        </p:txBody>
      </p:sp>
      <p:sp>
        <p:nvSpPr>
          <p:cNvPr id="174" name="Text Box 231"/>
          <p:cNvSpPr txBox="1">
            <a:spLocks noChangeAspect="1" noChangeArrowheads="1"/>
          </p:cNvSpPr>
          <p:nvPr/>
        </p:nvSpPr>
        <p:spPr bwMode="auto">
          <a:xfrm>
            <a:off x="5365751" y="2403800"/>
            <a:ext cx="2628900"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 retrieved from L3 cache</a:t>
            </a:r>
          </a:p>
        </p:txBody>
      </p:sp>
      <p:sp>
        <p:nvSpPr>
          <p:cNvPr id="176" name="Text Box 247"/>
          <p:cNvSpPr txBox="1">
            <a:spLocks noChangeAspect="1" noChangeArrowheads="1"/>
          </p:cNvSpPr>
          <p:nvPr/>
        </p:nvSpPr>
        <p:spPr bwMode="auto">
          <a:xfrm>
            <a:off x="3235325" y="644009"/>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Calibri" panose="020F0502020204030204" pitchFamily="34" charset="0"/>
                <a:cs typeface="Arial"/>
              </a:rPr>
              <a:t>L0:</a:t>
            </a:r>
          </a:p>
        </p:txBody>
      </p:sp>
      <p:sp>
        <p:nvSpPr>
          <p:cNvPr id="177" name="Text Box 248"/>
          <p:cNvSpPr txBox="1">
            <a:spLocks noChangeAspect="1" noChangeArrowheads="1"/>
          </p:cNvSpPr>
          <p:nvPr/>
        </p:nvSpPr>
        <p:spPr bwMode="auto">
          <a:xfrm>
            <a:off x="2867025" y="1353622"/>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Calibri" panose="020F0502020204030204" pitchFamily="34" charset="0"/>
                <a:cs typeface="Arial"/>
              </a:rPr>
              <a:t>L1:</a:t>
            </a:r>
          </a:p>
        </p:txBody>
      </p:sp>
      <p:sp>
        <p:nvSpPr>
          <p:cNvPr id="178" name="Text Box 249"/>
          <p:cNvSpPr txBox="1">
            <a:spLocks noChangeAspect="1" noChangeArrowheads="1"/>
          </p:cNvSpPr>
          <p:nvPr/>
        </p:nvSpPr>
        <p:spPr bwMode="auto">
          <a:xfrm>
            <a:off x="2486025" y="2041009"/>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L2:</a:t>
            </a:r>
          </a:p>
        </p:txBody>
      </p:sp>
      <p:sp>
        <p:nvSpPr>
          <p:cNvPr id="179" name="Text Box 250"/>
          <p:cNvSpPr txBox="1">
            <a:spLocks noChangeAspect="1" noChangeArrowheads="1"/>
          </p:cNvSpPr>
          <p:nvPr/>
        </p:nvSpPr>
        <p:spPr bwMode="auto">
          <a:xfrm>
            <a:off x="2079625" y="2796659"/>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L3:</a:t>
            </a:r>
          </a:p>
        </p:txBody>
      </p:sp>
      <p:sp>
        <p:nvSpPr>
          <p:cNvPr id="180" name="Text Box 251"/>
          <p:cNvSpPr txBox="1">
            <a:spLocks noChangeAspect="1" noChangeArrowheads="1"/>
          </p:cNvSpPr>
          <p:nvPr/>
        </p:nvSpPr>
        <p:spPr bwMode="auto">
          <a:xfrm>
            <a:off x="1554163" y="3795197"/>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L4:</a:t>
            </a:r>
          </a:p>
        </p:txBody>
      </p:sp>
      <p:sp>
        <p:nvSpPr>
          <p:cNvPr id="181" name="Text Box 252"/>
          <p:cNvSpPr txBox="1">
            <a:spLocks noChangeAspect="1" noChangeArrowheads="1"/>
          </p:cNvSpPr>
          <p:nvPr/>
        </p:nvSpPr>
        <p:spPr bwMode="auto">
          <a:xfrm>
            <a:off x="933450" y="4912797"/>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L5:</a:t>
            </a:r>
          </a:p>
        </p:txBody>
      </p:sp>
      <p:sp>
        <p:nvSpPr>
          <p:cNvPr id="182" name="Text Box 289"/>
          <p:cNvSpPr txBox="1">
            <a:spLocks noChangeAspect="1" noChangeArrowheads="1"/>
          </p:cNvSpPr>
          <p:nvPr/>
        </p:nvSpPr>
        <p:spPr bwMode="auto">
          <a:xfrm>
            <a:off x="130175" y="1137553"/>
            <a:ext cx="1010213" cy="181588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pitchFamily="34" charset="0"/>
              <a:cs typeface="Arial"/>
            </a:endParaRPr>
          </a:p>
        </p:txBody>
      </p:sp>
      <p:sp>
        <p:nvSpPr>
          <p:cNvPr id="185" name="Text Box 293"/>
          <p:cNvSpPr txBox="1">
            <a:spLocks noChangeAspect="1" noChangeArrowheads="1"/>
          </p:cNvSpPr>
          <p:nvPr/>
        </p:nvSpPr>
        <p:spPr bwMode="auto">
          <a:xfrm>
            <a:off x="3531818" y="2780397"/>
            <a:ext cx="1048684"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alibri" panose="020F0502020204030204" pitchFamily="34" charset="0"/>
                <a:cs typeface="Arial"/>
              </a:rPr>
              <a:t>(SRAM)</a:t>
            </a:r>
          </a:p>
        </p:txBody>
      </p:sp>
      <p:sp>
        <p:nvSpPr>
          <p:cNvPr id="187" name="Text Box 295"/>
          <p:cNvSpPr txBox="1">
            <a:spLocks noChangeAspect="1" noChangeArrowheads="1"/>
          </p:cNvSpPr>
          <p:nvPr/>
        </p:nvSpPr>
        <p:spPr bwMode="auto">
          <a:xfrm>
            <a:off x="5810250" y="3305501"/>
            <a:ext cx="2876549"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 retrieved from main memory.</a:t>
            </a:r>
          </a:p>
        </p:txBody>
      </p:sp>
      <p:sp>
        <p:nvSpPr>
          <p:cNvPr id="189" name="Text Box 297"/>
          <p:cNvSpPr txBox="1">
            <a:spLocks noChangeAspect="1" noChangeArrowheads="1"/>
          </p:cNvSpPr>
          <p:nvPr/>
        </p:nvSpPr>
        <p:spPr bwMode="auto">
          <a:xfrm>
            <a:off x="387350" y="5963722"/>
            <a:ext cx="46358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Calibri" panose="020F0502020204030204" pitchFamily="34" charset="0"/>
                <a:cs typeface="Arial"/>
              </a:rPr>
              <a:t>L6:</a:t>
            </a:r>
          </a:p>
        </p:txBody>
      </p:sp>
      <p:sp>
        <p:nvSpPr>
          <p:cNvPr id="234" name="Text Box 229"/>
          <p:cNvSpPr txBox="1">
            <a:spLocks noChangeAspect="1" noChangeArrowheads="1"/>
          </p:cNvSpPr>
          <p:nvPr/>
        </p:nvSpPr>
        <p:spPr bwMode="auto">
          <a:xfrm>
            <a:off x="6399690" y="4238399"/>
            <a:ext cx="2184181"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C00000"/>
                </a:solidFill>
                <a:effectLst/>
                <a:uLnTx/>
                <a:uFillTx/>
                <a:latin typeface="Calibri" panose="020F0502020204030204" pitchFamily="34" charset="0"/>
                <a:cs typeface="Arial"/>
              </a:rPr>
              <a:t>Main memory holds disk blocks retrieved from local disks.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Caches</a:t>
            </a:r>
          </a:p>
        </p:txBody>
      </p:sp>
      <p:sp>
        <p:nvSpPr>
          <p:cNvPr id="136199" name="Rectangle 7"/>
          <p:cNvSpPr>
            <a:spLocks noGrp="1" noChangeArrowheads="1"/>
          </p:cNvSpPr>
          <p:nvPr>
            <p:ph type="body" idx="1"/>
          </p:nvPr>
        </p:nvSpPr>
        <p:spPr>
          <a:xfrm>
            <a:off x="396875" y="1301915"/>
            <a:ext cx="8442325" cy="4972050"/>
          </a:xfrm>
        </p:spPr>
        <p:txBody>
          <a:bodyPr/>
          <a:lstStyle/>
          <a:p>
            <a:r>
              <a:rPr lang="en-US" i="1" dirty="0">
                <a:solidFill>
                  <a:srgbClr val="C00000"/>
                </a:solidFill>
              </a:rPr>
              <a:t>Cache:</a:t>
            </a:r>
            <a:r>
              <a:rPr lang="en-US" i="1" dirty="0"/>
              <a:t> </a:t>
            </a:r>
            <a:r>
              <a:rPr lang="en-US" dirty="0"/>
              <a:t>A smaller, faster storage device that acts as a staging area for a subset of the data in a larger, slower device.</a:t>
            </a:r>
          </a:p>
          <a:p>
            <a:r>
              <a:rPr lang="en-US" dirty="0"/>
              <a:t>Fundamental idea of a memory hierarchy:</a:t>
            </a:r>
          </a:p>
          <a:p>
            <a:pPr lvl="1"/>
            <a:r>
              <a:rPr lang="en-US" dirty="0"/>
              <a:t>For each </a:t>
            </a:r>
            <a:r>
              <a:rPr lang="en-US" dirty="0" err="1"/>
              <a:t>k</a:t>
            </a:r>
            <a:r>
              <a:rPr lang="en-US" dirty="0"/>
              <a:t>, the faster, smaller device at level </a:t>
            </a:r>
            <a:r>
              <a:rPr lang="en-US" dirty="0" err="1"/>
              <a:t>k</a:t>
            </a:r>
            <a:r>
              <a:rPr lang="en-US" dirty="0"/>
              <a:t> serves as a cache for the larger, slower device at level k+1.</a:t>
            </a:r>
          </a:p>
          <a:p>
            <a:r>
              <a:rPr lang="en-US" dirty="0"/>
              <a:t>Why do memory hierarchies work?</a:t>
            </a:r>
          </a:p>
          <a:p>
            <a:pPr lvl="1"/>
            <a:r>
              <a:rPr lang="en-US" dirty="0"/>
              <a:t>Because of locality, programs tend to access the data at level </a:t>
            </a:r>
            <a:r>
              <a:rPr lang="en-US" dirty="0" err="1"/>
              <a:t>k</a:t>
            </a:r>
            <a:r>
              <a:rPr lang="en-US" dirty="0"/>
              <a:t> more often than they access the data at level k+1. </a:t>
            </a:r>
          </a:p>
          <a:p>
            <a:pPr lvl="1"/>
            <a:r>
              <a:rPr lang="en-US" dirty="0"/>
              <a:t>Thus, the storage at level k+1 can be slower, and thus larger and cheaper per bit.</a:t>
            </a:r>
          </a:p>
          <a:p>
            <a:r>
              <a:rPr lang="en-US" i="1" dirty="0">
                <a:solidFill>
                  <a:srgbClr val="C00000"/>
                </a:solidFill>
              </a:rPr>
              <a:t>Big Idea:  </a:t>
            </a:r>
            <a:r>
              <a:rPr lang="en-US" dirty="0"/>
              <a:t>The memory hierarchy creates a large pool of storage that costs as much as the cheap storage near the bottom, but that serves data to programs at the rate of the fast storage near the top.</a:t>
            </a:r>
          </a:p>
          <a:p>
            <a:pPr lvl="1"/>
            <a:endParaRPr lang="en-US"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a:t>
            </a:r>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Hit</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Miss</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Placement policy:</a:t>
            </a:r>
            <a:br>
              <a:rPr lang="en-GB" sz="1800" b="0" dirty="0">
                <a:latin typeface="Calibri" pitchFamily="34" charset="0"/>
              </a:rPr>
            </a:br>
            <a:r>
              <a:rPr lang="en-GB" sz="1800" b="0"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Replacement policy:</a:t>
            </a:r>
            <a:br>
              <a:rPr lang="en-GB" sz="1800" b="0" dirty="0">
                <a:solidFill>
                  <a:srgbClr val="C00000"/>
                </a:solidFill>
                <a:latin typeface="Calibri" pitchFamily="34" charset="0"/>
              </a:rPr>
            </a:br>
            <a:r>
              <a:rPr lang="en-GB" sz="1800" b="0" dirty="0">
                <a:latin typeface="Calibri" pitchFamily="34" charset="0"/>
              </a:rPr>
              <a:t>determines which block</a:t>
            </a:r>
            <a:br>
              <a:rPr lang="en-GB" sz="1800" b="0" dirty="0">
                <a:latin typeface="Calibri" pitchFamily="34" charset="0"/>
              </a:rPr>
            </a:br>
            <a:r>
              <a:rPr lang="en-GB" sz="1800" b="0" dirty="0">
                <a:latin typeface="Calibri" pitchFamily="34" charset="0"/>
              </a:rPr>
              <a:t>gets evicted (victim)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a:t>General Caching Concepts: </a:t>
            </a:r>
            <a:br>
              <a:rPr lang="en-US" dirty="0"/>
            </a:br>
            <a:r>
              <a:rPr lang="en-US" dirty="0"/>
              <a:t>Types of Cache Misses</a:t>
            </a:r>
          </a:p>
        </p:txBody>
      </p:sp>
      <p:sp>
        <p:nvSpPr>
          <p:cNvPr id="138245" name="Rectangle 5"/>
          <p:cNvSpPr>
            <a:spLocks noGrp="1" noChangeArrowheads="1"/>
          </p:cNvSpPr>
          <p:nvPr>
            <p:ph type="body" idx="1"/>
          </p:nvPr>
        </p:nvSpPr>
        <p:spPr>
          <a:xfrm>
            <a:off x="396875" y="1733550"/>
            <a:ext cx="8518525" cy="4972050"/>
          </a:xfrm>
        </p:spPr>
        <p:txBody>
          <a:bodyPr/>
          <a:lstStyle/>
          <a:p>
            <a:r>
              <a:rPr lang="en-US" dirty="0">
                <a:solidFill>
                  <a:srgbClr val="C00000"/>
                </a:solidFill>
              </a:rPr>
              <a:t>Cold (compulsory) miss</a:t>
            </a:r>
          </a:p>
          <a:p>
            <a:pPr lvl="1"/>
            <a:r>
              <a:rPr lang="en-US" dirty="0"/>
              <a:t>Cold misses occur because the cache is empty.</a:t>
            </a:r>
          </a:p>
          <a:p>
            <a:r>
              <a:rPr lang="en-US" dirty="0">
                <a:solidFill>
                  <a:srgbClr val="C00000"/>
                </a:solidFill>
              </a:rPr>
              <a:t>Conflict miss</a:t>
            </a:r>
          </a:p>
          <a:p>
            <a:pPr lvl="1"/>
            <a:r>
              <a:rPr lang="en-US" dirty="0"/>
              <a:t>Most caches limit blocks at level k+1 to a small subset (sometimes a singleton) of the block positions at level </a:t>
            </a:r>
            <a:r>
              <a:rPr lang="en-US" dirty="0" err="1"/>
              <a:t>k</a:t>
            </a:r>
            <a:r>
              <a:rPr lang="en-US" dirty="0"/>
              <a:t>.</a:t>
            </a:r>
          </a:p>
          <a:p>
            <a:pPr lvl="2"/>
            <a:r>
              <a:rPr lang="en-US" dirty="0"/>
              <a:t>E.g. Block </a:t>
            </a:r>
            <a:r>
              <a:rPr lang="en-US" dirty="0" err="1"/>
              <a:t>i</a:t>
            </a:r>
            <a:r>
              <a:rPr lang="en-US" dirty="0"/>
              <a:t> at level k+1 must be placed in block (</a:t>
            </a:r>
            <a:r>
              <a:rPr lang="en-US" dirty="0" err="1"/>
              <a:t>i</a:t>
            </a:r>
            <a:r>
              <a:rPr lang="en-US" dirty="0"/>
              <a:t> mod 4) at level </a:t>
            </a:r>
            <a:r>
              <a:rPr lang="en-US" dirty="0" err="1"/>
              <a:t>k</a:t>
            </a:r>
            <a:r>
              <a:rPr lang="en-US" dirty="0"/>
              <a:t>.</a:t>
            </a:r>
          </a:p>
          <a:p>
            <a:pPr lvl="1"/>
            <a:r>
              <a:rPr lang="en-US" dirty="0"/>
              <a:t>Conflict misses occur when the level </a:t>
            </a:r>
            <a:r>
              <a:rPr lang="en-US" dirty="0" err="1"/>
              <a:t>k</a:t>
            </a:r>
            <a:r>
              <a:rPr lang="en-US" dirty="0"/>
              <a:t> cache is large enough, but multiple data objects all map to the same level </a:t>
            </a:r>
            <a:r>
              <a:rPr lang="en-US" dirty="0" err="1"/>
              <a:t>k</a:t>
            </a:r>
            <a:r>
              <a:rPr lang="en-US" dirty="0"/>
              <a:t> block.</a:t>
            </a:r>
          </a:p>
          <a:p>
            <a:pPr lvl="2"/>
            <a:r>
              <a:rPr lang="en-US" dirty="0"/>
              <a:t>E.g. Referencing blocks 0, 8, 0, 8, 0, 8, ... would miss every time.</a:t>
            </a:r>
          </a:p>
          <a:p>
            <a:r>
              <a:rPr lang="en-US" dirty="0">
                <a:solidFill>
                  <a:srgbClr val="C00000"/>
                </a:solidFill>
              </a:rPr>
              <a:t>Capacity miss</a:t>
            </a:r>
          </a:p>
          <a:p>
            <a:pPr lvl="1"/>
            <a:r>
              <a:rPr lang="en-US" dirty="0"/>
              <a:t>Occurs when the set of active cache blocks (</a:t>
            </a:r>
            <a:r>
              <a:rPr lang="en-US" dirty="0">
                <a:solidFill>
                  <a:srgbClr val="C00000"/>
                </a:solidFill>
              </a:rPr>
              <a:t>working set</a:t>
            </a:r>
            <a:r>
              <a:rPr lang="en-US" dirty="0"/>
              <a:t>) is larger than the cache.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7018" y="435678"/>
            <a:ext cx="8659982" cy="762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Examples of Caching in the </a:t>
            </a:r>
            <a:r>
              <a:rPr lang="en-GB" dirty="0" err="1"/>
              <a:t>Mem</a:t>
            </a:r>
            <a:r>
              <a:rPr lang="en-GB" dirty="0"/>
              <a:t>.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 MMU</a:t>
            </a: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pages</a:t>
            </a: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4-8 bytes words</a:t>
            </a: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NFS 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 + OS</a:t>
            </a: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cache	</a:t>
            </a: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sectors</a:t>
            </a: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controller</a:t>
            </a: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a:t>
            </a: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firmware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a:t>Nonvolatile Memories</a:t>
            </a:r>
          </a:p>
        </p:txBody>
      </p:sp>
      <p:sp>
        <p:nvSpPr>
          <p:cNvPr id="122885" name="Rectangle 1029"/>
          <p:cNvSpPr>
            <a:spLocks noGrp="1" noChangeArrowheads="1"/>
          </p:cNvSpPr>
          <p:nvPr>
            <p:ph type="body" idx="1"/>
          </p:nvPr>
        </p:nvSpPr>
        <p:spPr>
          <a:xfrm>
            <a:off x="396875" y="1362074"/>
            <a:ext cx="7896225" cy="5267325"/>
          </a:xfrm>
        </p:spPr>
        <p:txBody>
          <a:bodyPr>
            <a:normAutofit lnSpcReduction="10000"/>
          </a:bodyPr>
          <a:lstStyle/>
          <a:p>
            <a:r>
              <a:rPr lang="en-US" dirty="0"/>
              <a:t>DRAM and SRAM are volatile memories</a:t>
            </a:r>
          </a:p>
          <a:p>
            <a:pPr lvl="1"/>
            <a:r>
              <a:rPr lang="en-US" dirty="0"/>
              <a:t>Lose information if powered off.</a:t>
            </a:r>
          </a:p>
          <a:p>
            <a:r>
              <a:rPr lang="en-US" dirty="0"/>
              <a:t>Nonvolatile memories retain value even if powered off</a:t>
            </a:r>
          </a:p>
          <a:p>
            <a:pPr lvl="1"/>
            <a:r>
              <a:rPr lang="en-US" dirty="0"/>
              <a:t>Read-only memory (</a:t>
            </a:r>
            <a:r>
              <a:rPr lang="en-US" dirty="0">
                <a:solidFill>
                  <a:srgbClr val="C00000"/>
                </a:solidFill>
              </a:rPr>
              <a:t>ROM</a:t>
            </a:r>
            <a:r>
              <a:rPr lang="en-US" dirty="0"/>
              <a:t>): programmed during production</a:t>
            </a:r>
          </a:p>
          <a:p>
            <a:pPr lvl="1"/>
            <a:r>
              <a:rPr lang="en-US" dirty="0"/>
              <a:t>Programmable ROM (</a:t>
            </a:r>
            <a:r>
              <a:rPr lang="en-US" dirty="0">
                <a:solidFill>
                  <a:srgbClr val="C00000"/>
                </a:solidFill>
              </a:rPr>
              <a:t>PROM</a:t>
            </a:r>
            <a:r>
              <a:rPr lang="en-US" dirty="0"/>
              <a:t>): can be programmed once</a:t>
            </a:r>
          </a:p>
          <a:p>
            <a:pPr lvl="1"/>
            <a:r>
              <a:rPr lang="en-US" dirty="0" err="1"/>
              <a:t>Eraseable</a:t>
            </a:r>
            <a:r>
              <a:rPr lang="en-US" dirty="0"/>
              <a:t> PROM (</a:t>
            </a:r>
            <a:r>
              <a:rPr lang="en-US" dirty="0">
                <a:solidFill>
                  <a:srgbClr val="C00000"/>
                </a:solidFill>
              </a:rPr>
              <a:t>EPROM</a:t>
            </a:r>
            <a:r>
              <a:rPr lang="en-US" dirty="0"/>
              <a:t>): can be bulk erased (UV, X-Ray)</a:t>
            </a:r>
          </a:p>
          <a:p>
            <a:pPr lvl="1"/>
            <a:r>
              <a:rPr lang="en-US" dirty="0"/>
              <a:t>Electrically </a:t>
            </a:r>
            <a:r>
              <a:rPr lang="en-US" dirty="0" err="1"/>
              <a:t>eraseable</a:t>
            </a:r>
            <a:r>
              <a:rPr lang="en-US" dirty="0"/>
              <a:t> PROM (</a:t>
            </a:r>
            <a:r>
              <a:rPr lang="en-US" dirty="0">
                <a:solidFill>
                  <a:srgbClr val="C00000"/>
                </a:solidFill>
              </a:rPr>
              <a:t>EEPROM</a:t>
            </a:r>
            <a:r>
              <a:rPr lang="en-US" dirty="0"/>
              <a:t>): electronic erase capability</a:t>
            </a:r>
          </a:p>
          <a:p>
            <a:pPr lvl="1"/>
            <a:r>
              <a:rPr lang="en-US" dirty="0"/>
              <a:t>Flash memory: EEPROMs. with partial (block-level) erase capability</a:t>
            </a:r>
          </a:p>
          <a:p>
            <a:pPr lvl="2"/>
            <a:r>
              <a:rPr lang="en-US" dirty="0"/>
              <a:t>Wears out after about 100,000 </a:t>
            </a:r>
            <a:r>
              <a:rPr lang="en-US" dirty="0" err="1"/>
              <a:t>erasings</a:t>
            </a:r>
            <a:endParaRPr lang="en-US" dirty="0"/>
          </a:p>
          <a:p>
            <a:r>
              <a:rPr lang="en-US" dirty="0"/>
              <a:t>Uses for Nonvolatile Memories</a:t>
            </a:r>
          </a:p>
          <a:p>
            <a:pPr lvl="1"/>
            <a:r>
              <a:rPr lang="en-US" dirty="0"/>
              <a:t>Firmware programs stored in a ROM (BIOS, controllers for disks, network cards, graphics accelerators, security subsystems,…)</a:t>
            </a:r>
          </a:p>
          <a:p>
            <a:pPr lvl="1"/>
            <a:r>
              <a:rPr lang="en-US" dirty="0"/>
              <a:t>Solid state disks (replace rotating disks in thumb drives, smart phones, mp3 players, tablets, laptops,…)</a:t>
            </a:r>
          </a:p>
          <a:p>
            <a:pPr lvl="1"/>
            <a:r>
              <a:rPr lang="en-US" dirty="0"/>
              <a:t>Disk caches</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Summary</a:t>
            </a:r>
          </a:p>
        </p:txBody>
      </p:sp>
      <p:sp>
        <p:nvSpPr>
          <p:cNvPr id="146435" name="Rectangle 3"/>
          <p:cNvSpPr>
            <a:spLocks noGrp="1" noChangeArrowheads="1"/>
          </p:cNvSpPr>
          <p:nvPr>
            <p:ph type="body" idx="1"/>
          </p:nvPr>
        </p:nvSpPr>
        <p:spPr/>
        <p:txBody>
          <a:bodyPr/>
          <a:lstStyle/>
          <a:p>
            <a:r>
              <a:rPr lang="en-US" dirty="0"/>
              <a:t>The speed gap between CPU, memory and mass storage continues to widen.</a:t>
            </a:r>
          </a:p>
          <a:p>
            <a:endParaRPr lang="en-US" dirty="0"/>
          </a:p>
          <a:p>
            <a:r>
              <a:rPr lang="en-US" dirty="0"/>
              <a:t>Well-written programs exhibit a property called </a:t>
            </a:r>
            <a:r>
              <a:rPr lang="en-US" i="1" dirty="0"/>
              <a:t>locality</a:t>
            </a:r>
            <a:r>
              <a:rPr lang="en-US" dirty="0"/>
              <a:t>.</a:t>
            </a:r>
          </a:p>
          <a:p>
            <a:endParaRPr lang="en-US" dirty="0"/>
          </a:p>
          <a:p>
            <a:r>
              <a:rPr lang="en-US" dirty="0"/>
              <a:t>Memory hierarchies based on </a:t>
            </a:r>
            <a:r>
              <a:rPr lang="en-US" i="1" dirty="0"/>
              <a:t>caching</a:t>
            </a:r>
            <a:r>
              <a:rPr lang="en-US" dirty="0"/>
              <a:t> close the gap by exploiting locality.</a:t>
            </a:r>
          </a:p>
          <a:p>
            <a:endParaRPr lang="en-US" dirty="0"/>
          </a:p>
          <a:p>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Supplemental slides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35164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type="body"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(to/from CPU)</a:t>
            </a:r>
          </a:p>
        </p:txBody>
      </p:sp>
    </p:spTree>
    <p:extLst>
      <p:ext uri="{BB962C8B-B14F-4D97-AF65-F5344CB8AC3E}">
        <p14:creationId xmlns:p14="http://schemas.microsoft.com/office/powerpoint/2010/main" val="46286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p>
          <a:p>
            <a:pPr>
              <a:buNone/>
            </a:pPr>
            <a:r>
              <a:rPr lang="en-US" sz="2000" dirty="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6212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type="body"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p>
          <a:p>
            <a:pPr>
              <a:buNone/>
            </a:pPr>
            <a:r>
              <a:rPr lang="en-US" sz="2000" dirty="0">
                <a:solidFill>
                  <a:schemeClr val="tx2"/>
                </a:solidFill>
                <a:effectLst>
                  <a:outerShdw blurRad="38100" dist="38100" dir="2700000" algn="tl">
                    <a:srgbClr val="DDDDDD"/>
                  </a:outerShdw>
                </a:effectLst>
              </a:rPr>
              <a:t>Step 2(b): </a:t>
            </a:r>
            <a:r>
              <a:rPr lang="en-US" sz="2000" dirty="0" err="1">
                <a:solidFill>
                  <a:schemeClr val="tx2"/>
                </a:solidFill>
                <a:effectLst>
                  <a:outerShdw blurRad="38100" dist="38100" dir="2700000" algn="tl">
                    <a:srgbClr val="DDDDDD"/>
                  </a:outerShdw>
                </a:effectLst>
              </a:rPr>
              <a:t>Supercell</a:t>
            </a:r>
            <a:r>
              <a:rPr lang="en-US" sz="2000" dirty="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17714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536" y="3153"/>
                <a:ext cx="2446" cy="361"/>
                <a:chOff x="1536" y="3153"/>
                <a:chExt cx="2446"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733" y="3301"/>
                  <a:ext cx="1958"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word 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097338" cy="1830387"/>
            <a:chOff x="1468" y="3023"/>
            <a:chExt cx="2581" cy="1153"/>
          </a:xfrm>
        </p:grpSpPr>
        <p:grpSp>
          <p:nvGrpSpPr>
            <p:cNvPr id="11" name="Group 105"/>
            <p:cNvGrpSpPr>
              <a:grpSpLocks/>
            </p:cNvGrpSpPr>
            <p:nvPr/>
          </p:nvGrpSpPr>
          <p:grpSpPr bwMode="auto">
            <a:xfrm>
              <a:off x="2476" y="3677"/>
              <a:ext cx="1158" cy="499"/>
              <a:chOff x="2476" y="3677"/>
              <a:chExt cx="1158"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4"/>
                <a:ext cx="682" cy="213"/>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word</a:t>
                </a:r>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26576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0321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22228B"/>
              </a:solidFill>
              <a:latin typeface="Calibri" pitchFamily="34" charset="0"/>
            </a:endParaRPr>
          </a:p>
        </p:txBody>
      </p:sp>
      <p:sp>
        <p:nvSpPr>
          <p:cNvPr id="195587" name="Rectangle 3"/>
          <p:cNvSpPr>
            <a:spLocks noChangeArrowheads="1"/>
          </p:cNvSpPr>
          <p:nvPr/>
        </p:nvSpPr>
        <p:spPr bwMode="auto">
          <a:xfrm>
            <a:off x="76200" y="3032125"/>
            <a:ext cx="8893175" cy="1751762"/>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endParaRPr lang="en-US" sz="2000" dirty="0">
              <a:solidFill>
                <a:srgbClr val="000000"/>
              </a:solidFill>
            </a:endParaRPr>
          </a:p>
          <a:p>
            <a:pPr algn="l" defTabSz="857250">
              <a:lnSpc>
                <a:spcPct val="100000"/>
              </a:lnSpc>
            </a:pPr>
            <a:endParaRPr lang="en-US" sz="1600" dirty="0">
              <a:solidFill>
                <a:srgbClr val="22228B"/>
              </a:solidFill>
            </a:endParaRPr>
          </a:p>
          <a:p>
            <a:pPr defTabSz="857250"/>
            <a:r>
              <a:rPr lang="en-US" sz="1800" dirty="0">
                <a:solidFill>
                  <a:srgbClr val="22228B"/>
                </a:solidFill>
              </a:rPr>
              <a:t>$/MB		880	100	30	1	0.1	0.06	0.02	</a:t>
            </a:r>
            <a:r>
              <a:rPr lang="en-US" sz="1800" i="1" dirty="0">
                <a:solidFill>
                  <a:srgbClr val="22228B"/>
                </a:solidFill>
              </a:rPr>
              <a:t>44,000</a:t>
            </a:r>
          </a:p>
          <a:p>
            <a:pPr defTabSz="857250"/>
            <a:r>
              <a:rPr lang="en-US" sz="1800" dirty="0">
                <a:solidFill>
                  <a:srgbClr val="22228B"/>
                </a:solidFill>
              </a:rPr>
              <a:t>access (ns)	200	100	70	60	50	40	20	</a:t>
            </a:r>
            <a:r>
              <a:rPr lang="en-US" sz="1800" i="1" dirty="0">
                <a:solidFill>
                  <a:srgbClr val="22228B"/>
                </a:solidFill>
              </a:rPr>
              <a:t>10</a:t>
            </a:r>
            <a:endParaRPr lang="en-US" sz="1800" dirty="0">
              <a:solidFill>
                <a:srgbClr val="22228B"/>
              </a:solidFill>
            </a:endParaRPr>
          </a:p>
          <a:p>
            <a:pPr defTabSz="857250"/>
            <a:r>
              <a:rPr lang="en-US" sz="1800" dirty="0">
                <a:solidFill>
                  <a:srgbClr val="22228B"/>
                </a:solidFill>
              </a:rPr>
              <a:t>typical size (MB) 	0.256	4	16	64	2,000	8,000	16.000	</a:t>
            </a:r>
            <a:r>
              <a:rPr lang="en-US" sz="1800" i="1" dirty="0">
                <a:solidFill>
                  <a:srgbClr val="22228B"/>
                </a:solidFill>
              </a:rPr>
              <a:t>62,500</a:t>
            </a:r>
            <a:endParaRPr lang="en-US" sz="1800" dirty="0">
              <a:solidFill>
                <a:srgbClr val="22228B"/>
              </a:solidFill>
            </a:endParaRPr>
          </a:p>
          <a:p>
            <a:pPr algn="l" defTabSz="857250">
              <a:lnSpc>
                <a:spcPct val="100000"/>
              </a:lnSpc>
            </a:pP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a:t>Storage Trends</a:t>
            </a:r>
          </a:p>
        </p:txBody>
      </p:sp>
      <p:sp>
        <p:nvSpPr>
          <p:cNvPr id="195589" name="Rectangle 5"/>
          <p:cNvSpPr>
            <a:spLocks noChangeArrowheads="1"/>
          </p:cNvSpPr>
          <p:nvPr/>
        </p:nvSpPr>
        <p:spPr bwMode="auto">
          <a:xfrm>
            <a:off x="0" y="27273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p>
          <a:p>
            <a:pPr algn="l" defTabSz="857250">
              <a:lnSpc>
                <a:spcPct val="100000"/>
              </a:lnSpc>
            </a:pPr>
            <a:endParaRPr lang="en-US" sz="1600" dirty="0">
              <a:solidFill>
                <a:srgbClr val="22228B"/>
              </a:solidFill>
            </a:endParaRPr>
          </a:p>
          <a:p>
            <a:pPr defTabSz="857250"/>
            <a:r>
              <a:rPr lang="en-US" sz="1800" dirty="0">
                <a:solidFill>
                  <a:srgbClr val="22228B"/>
                </a:solidFill>
              </a:rPr>
              <a:t>$/GB		100,000	8,000	300	10	5	0.3	0.03	</a:t>
            </a:r>
            <a:r>
              <a:rPr lang="en-US" sz="1800" i="1" dirty="0">
                <a:solidFill>
                  <a:srgbClr val="22228B"/>
                </a:solidFill>
              </a:rPr>
              <a:t>3,333,333</a:t>
            </a:r>
            <a:endParaRPr lang="en-US" sz="1800" dirty="0">
              <a:solidFill>
                <a:srgbClr val="22228B"/>
              </a:solidFill>
            </a:endParaRPr>
          </a:p>
          <a:p>
            <a:pPr defTabSz="857250"/>
            <a:r>
              <a:rPr lang="en-US" sz="1800" dirty="0">
                <a:solidFill>
                  <a:srgbClr val="22228B"/>
                </a:solidFill>
              </a:rPr>
              <a:t>access (ms)	75	28	10	8	</a:t>
            </a:r>
            <a:r>
              <a:rPr lang="en-US" sz="1800" i="1" dirty="0">
                <a:solidFill>
                  <a:srgbClr val="22228B"/>
                </a:solidFill>
              </a:rPr>
              <a:t>5	3	3	25</a:t>
            </a:r>
            <a:endParaRPr lang="en-US" sz="1800" dirty="0">
              <a:solidFill>
                <a:srgbClr val="22228B"/>
              </a:solidFill>
            </a:endParaRPr>
          </a:p>
          <a:p>
            <a:pPr defTabSz="857250"/>
            <a:r>
              <a:rPr lang="en-US" sz="1800" dirty="0">
                <a:solidFill>
                  <a:srgbClr val="22228B"/>
                </a:solidFill>
              </a:rPr>
              <a:t>typical size (GB) 	0.01	0.16	1	20	160	1,500	3,000	</a:t>
            </a:r>
            <a:r>
              <a:rPr lang="en-US" sz="1800" i="1" dirty="0">
                <a:solidFill>
                  <a:srgbClr val="22228B"/>
                </a:solidFill>
              </a:rPr>
              <a:t>300,000</a:t>
            </a: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p>
          <a:p>
            <a:pPr algn="l" defTabSz="857250">
              <a:lnSpc>
                <a:spcPct val="100000"/>
              </a:lnSpc>
            </a:pPr>
            <a:endParaRPr lang="en-US" sz="1600" dirty="0">
              <a:solidFill>
                <a:srgbClr val="22228B"/>
              </a:solidFill>
            </a:endParaRPr>
          </a:p>
          <a:p>
            <a:pPr defTabSz="857250"/>
            <a:r>
              <a:rPr lang="en-US" sz="1800" dirty="0">
                <a:solidFill>
                  <a:srgbClr val="22228B"/>
                </a:solidFill>
              </a:rPr>
              <a:t>$/MB		2,900	320	256	100	75	60	</a:t>
            </a:r>
            <a:r>
              <a:rPr lang="en-US" sz="1800" i="1" dirty="0">
                <a:solidFill>
                  <a:srgbClr val="22228B"/>
                </a:solidFill>
              </a:rPr>
              <a:t>320	116</a:t>
            </a:r>
            <a:endParaRPr lang="en-US" sz="1800" dirty="0">
              <a:solidFill>
                <a:srgbClr val="22228B"/>
              </a:solidFill>
            </a:endParaRPr>
          </a:p>
          <a:p>
            <a:pPr defTabSz="857250"/>
            <a:r>
              <a:rPr lang="en-US" sz="1800" dirty="0">
                <a:solidFill>
                  <a:srgbClr val="22228B"/>
                </a:solidFill>
              </a:rPr>
              <a:t>access (ns)	150	35	15	3	2	1.5	</a:t>
            </a:r>
            <a:r>
              <a:rPr lang="en-US" sz="1800" i="1" dirty="0">
                <a:solidFill>
                  <a:srgbClr val="22228B"/>
                </a:solidFill>
              </a:rPr>
              <a:t>200	115</a:t>
            </a:r>
          </a:p>
        </p:txBody>
      </p:sp>
    </p:spTree>
    <p:extLst>
      <p:ext uri="{BB962C8B-B14F-4D97-AF65-F5344CB8AC3E}">
        <p14:creationId xmlns:p14="http://schemas.microsoft.com/office/powerpoint/2010/main" val="25974993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13975"/>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r>
              <a:rPr lang="en-US" sz="1600" dirty="0"/>
              <a:t>	</a:t>
            </a:r>
            <a:r>
              <a:rPr lang="en-US" sz="2000" dirty="0"/>
              <a:t>1985	1990	1995	</a:t>
            </a:r>
            <a:r>
              <a:rPr lang="en-US" sz="1800" dirty="0"/>
              <a:t>2003	2005	2010	2015	</a:t>
            </a:r>
            <a:r>
              <a:rPr lang="en-US" sz="1800" i="1" dirty="0"/>
              <a:t>2015:1985</a:t>
            </a:r>
          </a:p>
          <a:p>
            <a:endParaRPr lang="en-US" sz="1400" dirty="0"/>
          </a:p>
          <a:p>
            <a:r>
              <a:rPr lang="en-US" sz="1800" dirty="0"/>
              <a:t>CPU	 80286	80386	Pentium	P-4	Core 2	Core i7(n)	Core i7(h)	</a:t>
            </a:r>
          </a:p>
          <a:p>
            <a:pPr algn="l">
              <a:lnSpc>
                <a:spcPct val="100000"/>
              </a:lnSpc>
            </a:pPr>
            <a:endParaRPr lang="en-US" sz="1800" dirty="0"/>
          </a:p>
          <a:p>
            <a:pPr algn="l">
              <a:lnSpc>
                <a:spcPct val="100000"/>
              </a:lnSpc>
            </a:pPr>
            <a:r>
              <a:rPr lang="en-US" sz="1800" dirty="0"/>
              <a:t>Clock </a:t>
            </a:r>
          </a:p>
          <a:p>
            <a:r>
              <a:rPr lang="en-US" sz="1800" dirty="0"/>
              <a:t>rate (MHz) 6	20	150	3,300	2,000	2,500	3,000	500</a:t>
            </a:r>
          </a:p>
          <a:p>
            <a:endParaRPr lang="en-US" sz="1800" dirty="0"/>
          </a:p>
          <a:p>
            <a:pPr algn="l">
              <a:lnSpc>
                <a:spcPct val="100000"/>
              </a:lnSpc>
            </a:pPr>
            <a:r>
              <a:rPr lang="en-US" sz="1800" dirty="0"/>
              <a:t>Cycle </a:t>
            </a:r>
          </a:p>
          <a:p>
            <a:r>
              <a:rPr lang="en-US" sz="1800" dirty="0"/>
              <a:t>time (ns)	166	50	6	0.30	0.50	0.4	0.33	500</a:t>
            </a:r>
          </a:p>
          <a:p>
            <a:pPr algn="l">
              <a:lnSpc>
                <a:spcPct val="100000"/>
              </a:lnSpc>
            </a:pPr>
            <a:endParaRPr lang="en-US" sz="1800" dirty="0"/>
          </a:p>
          <a:p>
            <a:r>
              <a:rPr lang="en-US" sz="1800" dirty="0"/>
              <a:t>Cores	 1  	1	1	1	2	4	4	4</a:t>
            </a:r>
          </a:p>
          <a:p>
            <a:pPr algn="l">
              <a:lnSpc>
                <a:spcPct val="100000"/>
              </a:lnSpc>
            </a:pPr>
            <a:endParaRPr lang="en-US" sz="1800" dirty="0"/>
          </a:p>
          <a:p>
            <a:pPr algn="l">
              <a:lnSpc>
                <a:spcPct val="100000"/>
              </a:lnSpc>
            </a:pPr>
            <a:r>
              <a:rPr lang="en-US" sz="1800" dirty="0"/>
              <a:t>Effective</a:t>
            </a:r>
          </a:p>
          <a:p>
            <a:r>
              <a:rPr lang="en-US" sz="1800" dirty="0"/>
              <a:t>cycle 	166	50	6	0.30	0.25	0.10	0.08	2,075</a:t>
            </a:r>
          </a:p>
          <a:p>
            <a:pPr algn="l">
              <a:lnSpc>
                <a:spcPct val="100000"/>
              </a:lnSpc>
            </a:pPr>
            <a:r>
              <a:rPr lang="en-US" sz="1800" dirty="0"/>
              <a:t>time (ns)</a:t>
            </a:r>
          </a:p>
        </p:txBody>
      </p:sp>
      <p:sp>
        <p:nvSpPr>
          <p:cNvPr id="7" name="TextBox 6"/>
          <p:cNvSpPr txBox="1"/>
          <p:nvPr/>
        </p:nvSpPr>
        <p:spPr>
          <a:xfrm>
            <a:off x="4470400" y="621268"/>
            <a:ext cx="3712186" cy="646331"/>
          </a:xfrm>
          <a:prstGeom prst="rect">
            <a:avLst/>
          </a:prstGeom>
          <a:noFill/>
        </p:spPr>
        <p:txBody>
          <a:bodyPr wrap="none" rtlCol="0">
            <a:spAutoFit/>
          </a:bodyPr>
          <a:lstStyle/>
          <a:p>
            <a:r>
              <a:rPr lang="en-US" sz="1800" dirty="0">
                <a:latin typeface="Calibri" pitchFamily="34" charset="0"/>
              </a:rPr>
              <a:t>Inflection point in computer history</a:t>
            </a:r>
          </a:p>
          <a:p>
            <a:r>
              <a:rPr lang="en-US" sz="1800" dirty="0">
                <a:latin typeface="Calibri" pitchFamily="34" charset="0"/>
              </a:rPr>
              <a:t>when designers hit the “Power Wall”</a:t>
            </a:r>
          </a:p>
        </p:txBody>
      </p:sp>
      <p:cxnSp>
        <p:nvCxnSpPr>
          <p:cNvPr id="9" name="Straight Arrow Connector 8"/>
          <p:cNvCxnSpPr/>
          <p:nvPr/>
        </p:nvCxnSpPr>
        <p:spPr bwMode="auto">
          <a:xfrm rot="10800000" flipV="1">
            <a:off x="44704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3683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TextBox 1"/>
          <p:cNvSpPr txBox="1"/>
          <p:nvPr/>
        </p:nvSpPr>
        <p:spPr>
          <a:xfrm>
            <a:off x="5295900" y="6197601"/>
            <a:ext cx="2356610" cy="646331"/>
          </a:xfrm>
          <a:prstGeom prst="rect">
            <a:avLst/>
          </a:prstGeom>
          <a:noFill/>
        </p:spPr>
        <p:txBody>
          <a:bodyPr wrap="none" rtlCol="0">
            <a:spAutoFit/>
          </a:bodyPr>
          <a:lstStyle/>
          <a:p>
            <a:r>
              <a:rPr lang="en-US" sz="1800" dirty="0">
                <a:latin typeface="Calibri" pitchFamily="34" charset="0"/>
              </a:rPr>
              <a:t>(n) Nehalem processor</a:t>
            </a:r>
          </a:p>
          <a:p>
            <a:r>
              <a:rPr lang="en-US" sz="1800" dirty="0">
                <a:latin typeface="Calibri" pitchFamily="34" charset="0"/>
              </a:rPr>
              <a:t>(h) </a:t>
            </a:r>
            <a:r>
              <a:rPr lang="en-US" sz="1800" dirty="0" err="1">
                <a:latin typeface="Calibri" pitchFamily="34" charset="0"/>
              </a:rPr>
              <a:t>Haswell</a:t>
            </a:r>
            <a:r>
              <a:rPr lang="en-US" sz="1800" dirty="0">
                <a:latin typeface="Calibri" pitchFamily="34" charset="0"/>
              </a:rPr>
              <a:t> processor</a:t>
            </a:r>
          </a:p>
        </p:txBody>
      </p:sp>
    </p:spTree>
    <p:extLst>
      <p:ext uri="{BB962C8B-B14F-4D97-AF65-F5344CB8AC3E}">
        <p14:creationId xmlns:p14="http://schemas.microsoft.com/office/powerpoint/2010/main" val="205649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pPr marL="0" indent="0"/>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396875" y="1504950"/>
            <a:ext cx="7896225" cy="4972050"/>
          </a:xfrm>
        </p:spPr>
        <p:txBody>
          <a:bodyPr/>
          <a:lstStyle/>
          <a:p>
            <a:r>
              <a:rPr lang="en-US" dirty="0"/>
              <a:t>A </a:t>
            </a:r>
            <a:r>
              <a:rPr lang="en-US" dirty="0">
                <a:solidFill>
                  <a:srgbClr val="C00000"/>
                </a:solidFill>
              </a:rPr>
              <a:t>bus </a:t>
            </a:r>
            <a:r>
              <a:rPr lang="en-US" dirty="0"/>
              <a:t>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Main</a:t>
            </a:r>
          </a:p>
          <a:p>
            <a:pPr algn="ctr">
              <a:lnSpc>
                <a:spcPct val="100000"/>
              </a:lnSpc>
            </a:pPr>
            <a:r>
              <a:rPr lang="en-US" sz="1600" dirty="0">
                <a:latin typeface="Calibri" panose="020F0502020204030204" pitchFamily="34" charset="0"/>
              </a:rPr>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I/O </a:t>
            </a:r>
          </a:p>
          <a:p>
            <a:pPr algn="ctr">
              <a:lnSpc>
                <a:spcPct val="100000"/>
              </a:lnSpc>
            </a:pPr>
            <a:r>
              <a:rPr lang="en-US" sz="1600">
                <a:latin typeface="Calibri" panose="020F0502020204030204" pitchFamily="34" charset="0"/>
              </a:rPr>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ALU</a:t>
            </a:r>
          </a:p>
        </p:txBody>
      </p:sp>
      <p:sp>
        <p:nvSpPr>
          <p:cNvPr id="66578" name="Text Box 18"/>
          <p:cNvSpPr txBox="1">
            <a:spLocks noChangeAspect="1" noChangeArrowheads="1"/>
          </p:cNvSpPr>
          <p:nvPr/>
        </p:nvSpPr>
        <p:spPr bwMode="auto">
          <a:xfrm>
            <a:off x="1841500" y="3671680"/>
            <a:ext cx="118513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Register 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6581" name="Text Box 21"/>
          <p:cNvSpPr txBox="1">
            <a:spLocks noChangeAspect="1" noChangeArrowheads="1"/>
          </p:cNvSpPr>
          <p:nvPr/>
        </p:nvSpPr>
        <p:spPr bwMode="auto">
          <a:xfrm>
            <a:off x="744538" y="3250198"/>
            <a:ext cx="94128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CPU chip</a:t>
            </a:r>
          </a:p>
        </p:txBody>
      </p:sp>
      <p:sp>
        <p:nvSpPr>
          <p:cNvPr id="66582" name="Text Box 22"/>
          <p:cNvSpPr txBox="1">
            <a:spLocks noChangeAspect="1" noChangeArrowheads="1"/>
          </p:cNvSpPr>
          <p:nvPr/>
        </p:nvSpPr>
        <p:spPr bwMode="auto">
          <a:xfrm>
            <a:off x="4348163" y="4746417"/>
            <a:ext cx="11423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System bus</a:t>
            </a: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66584" name="Text Box 24"/>
          <p:cNvSpPr txBox="1">
            <a:spLocks noChangeAspect="1" noChangeArrowheads="1"/>
          </p:cNvSpPr>
          <p:nvPr/>
        </p:nvSpPr>
        <p:spPr bwMode="auto">
          <a:xfrm>
            <a:off x="6019800" y="4746417"/>
            <a:ext cx="1265988"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Memory 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7589"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7590"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latin typeface="Calibri" panose="020F0502020204030204" pitchFamily="34" charset="0"/>
              </a:rPr>
              <a:t> </a:t>
            </a:r>
          </a:p>
          <a:p>
            <a:pPr>
              <a:lnSpc>
                <a:spcPct val="100000"/>
              </a:lnSpc>
            </a:pPr>
            <a:endParaRPr lang="en-US" sz="1600">
              <a:latin typeface="Calibri" panose="020F0502020204030204" pitchFamily="34" charset="0"/>
            </a:endParaRPr>
          </a:p>
        </p:txBody>
      </p:sp>
      <p:sp>
        <p:nvSpPr>
          <p:cNvPr id="67591"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2"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3"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4"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5"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6"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7"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8"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599"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ALU</a:t>
            </a:r>
          </a:p>
        </p:txBody>
      </p:sp>
      <p:sp>
        <p:nvSpPr>
          <p:cNvPr id="67600" name="Text Box 16"/>
          <p:cNvSpPr txBox="1">
            <a:spLocks noChangeArrowheads="1"/>
          </p:cNvSpPr>
          <p:nvPr/>
        </p:nvSpPr>
        <p:spPr bwMode="auto">
          <a:xfrm>
            <a:off x="1657719" y="2345323"/>
            <a:ext cx="11851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Register file</a:t>
            </a:r>
          </a:p>
        </p:txBody>
      </p:sp>
      <p:sp>
        <p:nvSpPr>
          <p:cNvPr id="67601"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7602"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latin typeface="Calibri" panose="020F0502020204030204" pitchFamily="34" charset="0"/>
            </a:endParaRPr>
          </a:p>
        </p:txBody>
      </p:sp>
      <p:sp>
        <p:nvSpPr>
          <p:cNvPr id="67603"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67604" name="Text Box 20"/>
          <p:cNvSpPr txBox="1">
            <a:spLocks noChangeArrowheads="1"/>
          </p:cNvSpPr>
          <p:nvPr/>
        </p:nvSpPr>
        <p:spPr bwMode="auto">
          <a:xfrm>
            <a:off x="5771288" y="3808998"/>
            <a:ext cx="309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latin typeface="Calibri" panose="020F0502020204030204" pitchFamily="34" charset="0"/>
              </a:rPr>
              <a:t>A</a:t>
            </a:r>
          </a:p>
        </p:txBody>
      </p:sp>
      <p:sp>
        <p:nvSpPr>
          <p:cNvPr id="67605" name="Text Box 21"/>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67606" name="Text Box 22"/>
          <p:cNvSpPr txBox="1">
            <a:spLocks noChangeArrowheads="1"/>
          </p:cNvSpPr>
          <p:nvPr/>
        </p:nvSpPr>
        <p:spPr bwMode="auto">
          <a:xfrm>
            <a:off x="7658100" y="4189998"/>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A</a:t>
            </a:r>
          </a:p>
        </p:txBody>
      </p:sp>
      <p:sp>
        <p:nvSpPr>
          <p:cNvPr id="67607"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a:latin typeface="Calibri" panose="020F0502020204030204" pitchFamily="34" charset="0"/>
              </a:rPr>
              <a:t>x</a:t>
            </a:r>
          </a:p>
        </p:txBody>
      </p:sp>
      <p:sp>
        <p:nvSpPr>
          <p:cNvPr id="67608" name="Text Box 24"/>
          <p:cNvSpPr txBox="1">
            <a:spLocks noChangeArrowheads="1"/>
          </p:cNvSpPr>
          <p:nvPr/>
        </p:nvSpPr>
        <p:spPr bwMode="auto">
          <a:xfrm>
            <a:off x="6492338" y="3472448"/>
            <a:ext cx="13910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Main memory</a:t>
            </a:r>
          </a:p>
        </p:txBody>
      </p:sp>
      <p:sp>
        <p:nvSpPr>
          <p:cNvPr id="67609" name="Text Box 25"/>
          <p:cNvSpPr txBox="1">
            <a:spLocks noChangeArrowheads="1"/>
          </p:cNvSpPr>
          <p:nvPr/>
        </p:nvSpPr>
        <p:spPr bwMode="auto">
          <a:xfrm>
            <a:off x="4259045" y="3701048"/>
            <a:ext cx="10561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alibri" panose="020F0502020204030204" pitchFamily="34" charset="0"/>
              </a:rPr>
              <a:t>I/O bridge</a:t>
            </a:r>
          </a:p>
        </p:txBody>
      </p:sp>
      <p:sp>
        <p:nvSpPr>
          <p:cNvPr id="67610" name="Text Box 26"/>
          <p:cNvSpPr txBox="1">
            <a:spLocks noChangeArrowheads="1"/>
          </p:cNvSpPr>
          <p:nvPr/>
        </p:nvSpPr>
        <p:spPr bwMode="auto">
          <a:xfrm>
            <a:off x="1201474" y="2999373"/>
            <a:ext cx="67839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67612" name="Text Box 28"/>
          <p:cNvSpPr txBox="1">
            <a:spLocks noChangeArrowheads="1"/>
          </p:cNvSpPr>
          <p:nvPr/>
        </p:nvSpPr>
        <p:spPr bwMode="auto">
          <a:xfrm>
            <a:off x="4629150" y="2438400"/>
            <a:ext cx="3057247"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Load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 %</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a:p>
            <a:pPr algn="l">
              <a:lnSpc>
                <a:spcPct val="100000"/>
              </a:lnSpc>
            </a:pPr>
            <a:endParaRPr lang="en-US" sz="1600" dirty="0">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8613"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8614" name="AutoShape 6"/>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15"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16"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17"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18"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19"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20"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21"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22"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latin typeface="Calibri" panose="020F0502020204030204" pitchFamily="34" charset="0"/>
              </a:rPr>
              <a:t>ALU</a:t>
            </a:r>
          </a:p>
        </p:txBody>
      </p:sp>
      <p:sp>
        <p:nvSpPr>
          <p:cNvPr id="68623" name="Text Box 15"/>
          <p:cNvSpPr txBox="1">
            <a:spLocks noChangeArrowheads="1"/>
          </p:cNvSpPr>
          <p:nvPr/>
        </p:nvSpPr>
        <p:spPr bwMode="auto">
          <a:xfrm>
            <a:off x="1689100" y="2342148"/>
            <a:ext cx="1185133"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Calibri" panose="020F0502020204030204" pitchFamily="34" charset="0"/>
              </a:rPr>
              <a:t>Register file</a:t>
            </a:r>
          </a:p>
        </p:txBody>
      </p:sp>
      <p:sp>
        <p:nvSpPr>
          <p:cNvPr id="68624"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25"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latin typeface="Calibri" panose="020F0502020204030204" pitchFamily="34" charset="0"/>
            </a:endParaRPr>
          </a:p>
        </p:txBody>
      </p:sp>
      <p:sp>
        <p:nvSpPr>
          <p:cNvPr id="6862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latin typeface="Calibri" panose="020F0502020204030204" pitchFamily="34" charset="0"/>
              </a:rPr>
              <a:t>Bus interface</a:t>
            </a:r>
          </a:p>
        </p:txBody>
      </p:sp>
      <p:sp>
        <p:nvSpPr>
          <p:cNvPr id="68627" name="Text Box 19"/>
          <p:cNvSpPr txBox="1">
            <a:spLocks noChangeArrowheads="1"/>
          </p:cNvSpPr>
          <p:nvPr/>
        </p:nvSpPr>
        <p:spPr bwMode="auto">
          <a:xfrm>
            <a:off x="5792072" y="3729623"/>
            <a:ext cx="27924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latin typeface="Calibri" panose="020F0502020204030204" pitchFamily="34" charset="0"/>
              </a:rPr>
              <a:t>x</a:t>
            </a:r>
          </a:p>
        </p:txBody>
      </p:sp>
      <p:sp>
        <p:nvSpPr>
          <p:cNvPr id="6862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latin typeface="Calibri" panose="020F0502020204030204" pitchFamily="34" charset="0"/>
            </a:endParaRPr>
          </a:p>
        </p:txBody>
      </p:sp>
      <p:sp>
        <p:nvSpPr>
          <p:cNvPr id="68629" name="Text Box 21"/>
          <p:cNvSpPr txBox="1">
            <a:spLocks noChangeArrowheads="1"/>
          </p:cNvSpPr>
          <p:nvPr/>
        </p:nvSpPr>
        <p:spPr bwMode="auto">
          <a:xfrm>
            <a:off x="7678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0</a:t>
            </a:r>
          </a:p>
        </p:txBody>
      </p:sp>
      <p:sp>
        <p:nvSpPr>
          <p:cNvPr id="68630" name="Text Box 22"/>
          <p:cNvSpPr txBox="1">
            <a:spLocks noChangeArrowheads="1"/>
          </p:cNvSpPr>
          <p:nvPr/>
        </p:nvSpPr>
        <p:spPr bwMode="auto">
          <a:xfrm>
            <a:off x="7662863" y="4186823"/>
            <a:ext cx="30970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alibri" panose="020F0502020204030204" pitchFamily="34" charset="0"/>
              </a:rPr>
              <a:t>A</a:t>
            </a:r>
          </a:p>
        </p:txBody>
      </p:sp>
      <p:sp>
        <p:nvSpPr>
          <p:cNvPr id="6863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i="1" dirty="0" err="1">
                <a:latin typeface="Calibri" panose="020F0502020204030204" pitchFamily="34" charset="0"/>
              </a:rPr>
              <a:t>x</a:t>
            </a:r>
            <a:endParaRPr lang="en-US" sz="1000" i="1" dirty="0">
              <a:latin typeface="Calibri" panose="020F0502020204030204" pitchFamily="34" charset="0"/>
            </a:endParaRPr>
          </a:p>
        </p:txBody>
      </p:sp>
      <p:sp>
        <p:nvSpPr>
          <p:cNvPr id="68632" name="Text Box 24"/>
          <p:cNvSpPr txBox="1">
            <a:spLocks noChangeArrowheads="1"/>
          </p:cNvSpPr>
          <p:nvPr/>
        </p:nvSpPr>
        <p:spPr bwMode="auto">
          <a:xfrm>
            <a:off x="6553200" y="3179888"/>
            <a:ext cx="1319711" cy="584775"/>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latin typeface="Calibri" panose="020F0502020204030204" pitchFamily="34" charset="0"/>
              </a:rPr>
              <a:t>Main memory</a:t>
            </a:r>
          </a:p>
        </p:txBody>
      </p:sp>
      <p:sp>
        <p:nvSpPr>
          <p:cNvPr id="68633" name="Text Box 25"/>
          <p:cNvSpPr txBox="1">
            <a:spLocks noChangeArrowheads="1"/>
          </p:cNvSpPr>
          <p:nvPr/>
        </p:nvSpPr>
        <p:spPr bwMode="auto">
          <a:xfrm>
            <a:off x="1206236" y="3012073"/>
            <a:ext cx="67839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p:txBody>
      </p:sp>
      <p:sp>
        <p:nvSpPr>
          <p:cNvPr id="68634" name="Text Box 26"/>
          <p:cNvSpPr txBox="1">
            <a:spLocks noChangeArrowheads="1"/>
          </p:cNvSpPr>
          <p:nvPr/>
        </p:nvSpPr>
        <p:spPr bwMode="auto">
          <a:xfrm>
            <a:off x="4263807" y="3713748"/>
            <a:ext cx="105612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latin typeface="Calibri" panose="020F0502020204030204" pitchFamily="34" charset="0"/>
              </a:rPr>
              <a:t>I/O bridge</a:t>
            </a:r>
          </a:p>
        </p:txBody>
      </p:sp>
      <p:sp>
        <p:nvSpPr>
          <p:cNvPr id="68635" name="Text Box 27"/>
          <p:cNvSpPr txBox="1">
            <a:spLocks noChangeArrowheads="1"/>
          </p:cNvSpPr>
          <p:nvPr/>
        </p:nvSpPr>
        <p:spPr bwMode="auto">
          <a:xfrm>
            <a:off x="4648200" y="2466975"/>
            <a:ext cx="3057247" cy="584775"/>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C00000"/>
                </a:solidFill>
                <a:latin typeface="Calibri" panose="020F0502020204030204" pitchFamily="34" charset="0"/>
              </a:rPr>
              <a:t>Load operation</a:t>
            </a:r>
            <a:r>
              <a:rPr lang="en-US" sz="1600" dirty="0">
                <a:latin typeface="Calibri" panose="020F0502020204030204" pitchFamily="34" charset="0"/>
              </a:rPr>
              <a:t>: </a:t>
            </a:r>
            <a:r>
              <a:rPr lang="en-US" sz="1600" dirty="0" err="1">
                <a:latin typeface="Courier New" panose="02070309020205020404" pitchFamily="49" charset="0"/>
                <a:cs typeface="Courier New" panose="02070309020205020404" pitchFamily="49" charset="0"/>
              </a:rPr>
              <a:t>movq</a:t>
            </a:r>
            <a:r>
              <a:rPr lang="en-US" sz="1600" dirty="0">
                <a:latin typeface="Courier New" panose="02070309020205020404" pitchFamily="49" charset="0"/>
                <a:cs typeface="Courier New" panose="02070309020205020404" pitchFamily="49" charset="0"/>
              </a:rPr>
              <a:t> A, %</a:t>
            </a:r>
            <a:r>
              <a:rPr lang="en-US" sz="1600" dirty="0" err="1">
                <a:latin typeface="Courier New" panose="02070309020205020404" pitchFamily="49" charset="0"/>
                <a:cs typeface="Courier New" panose="02070309020205020404" pitchFamily="49" charset="0"/>
              </a:rPr>
              <a:t>rax</a:t>
            </a:r>
            <a:endParaRPr lang="en-US" sz="1600" dirty="0">
              <a:latin typeface="Courier New" panose="02070309020205020404" pitchFamily="49" charset="0"/>
              <a:cs typeface="Courier New" panose="02070309020205020404" pitchFamily="49" charset="0"/>
            </a:endParaRPr>
          </a:p>
          <a:p>
            <a:pPr algn="l">
              <a:lnSpc>
                <a:spcPct val="100000"/>
              </a:lnSpc>
            </a:pPr>
            <a:endParaRPr lang="en-US" sz="1600" dirty="0">
              <a:latin typeface="Calibri" panose="020F050202020403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template2007</Template>
  <TotalTime>14708</TotalTime>
  <Words>3367</Words>
  <Application>Microsoft Office PowerPoint</Application>
  <PresentationFormat>On-screen Show (4:3)</PresentationFormat>
  <Paragraphs>1039</Paragraphs>
  <Slides>67</Slides>
  <Notes>60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67</vt:i4>
      </vt:variant>
    </vt:vector>
  </HeadingPairs>
  <TitlesOfParts>
    <vt:vector size="79" baseType="lpstr">
      <vt:lpstr>ＭＳ Ｐゴシック</vt:lpstr>
      <vt:lpstr>Arial</vt:lpstr>
      <vt:lpstr>Arial Narrow</vt:lpstr>
      <vt:lpstr>Calibri</vt:lpstr>
      <vt:lpstr>Courier New</vt:lpstr>
      <vt:lpstr>Helvetica</vt:lpstr>
      <vt:lpstr>StarSymbol</vt:lpstr>
      <vt:lpstr>Times New Roman</vt:lpstr>
      <vt:lpstr>Wingdings</vt:lpstr>
      <vt:lpstr>Wingdings 2</vt:lpstr>
      <vt:lpstr>template2007</vt:lpstr>
      <vt:lpstr>Default Design</vt:lpstr>
      <vt:lpstr>The Memory Hierarchy  15-213: Introduction to Computer Systems 11th Lecture, October 4, 2016</vt:lpstr>
      <vt:lpstr>Today</vt:lpstr>
      <vt:lpstr>Random-Access Memory (RAM)</vt:lpstr>
      <vt:lpstr>SRAM vs DRAM Summary</vt:lpstr>
      <vt:lpstr>Enhanced DRAMs</vt:lpstr>
      <vt:lpstr>Nonvolatile Memories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What’s Inside A Disk Drive?</vt:lpstr>
      <vt:lpstr>Disk Geometry</vt:lpstr>
      <vt:lpstr>Disk Geometry (Multiple-Platter View)</vt:lpstr>
      <vt:lpstr>Disk Capacity</vt:lpstr>
      <vt:lpstr>Recording zones </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Disk Access Time Example</vt:lpstr>
      <vt:lpstr>Logical Disk Blocks</vt:lpstr>
      <vt:lpstr>I/O Bus</vt:lpstr>
      <vt:lpstr>Reading a Disk Sector (1)</vt:lpstr>
      <vt:lpstr>Reading a Disk Sector (2)</vt:lpstr>
      <vt:lpstr>Reading a Disk Sector (3)</vt:lpstr>
      <vt:lpstr>Solid State Disks (SSDs)</vt:lpstr>
      <vt:lpstr>SSD Performance Characteristics </vt:lpstr>
      <vt:lpstr>SSD Tradeoffs vs Rotating Disks</vt:lpstr>
      <vt:lpstr>The CPU-Memory Gap</vt:lpstr>
      <vt:lpstr>Locality to the Rescue! </vt:lpstr>
      <vt:lpstr>Today</vt:lpstr>
      <vt:lpstr>Locality</vt:lpstr>
      <vt:lpstr>Locality Example</vt:lpstr>
      <vt:lpstr>Qualitative Estimates of Locality</vt:lpstr>
      <vt:lpstr>Locality Example</vt:lpstr>
      <vt:lpstr>Locality Example</vt:lpstr>
      <vt:lpstr>Memory Hierarchies</vt:lpstr>
      <vt:lpstr>Today</vt:lpstr>
      <vt:lpstr>Example Memory       Hierarchy</vt:lpstr>
      <vt:lpstr>Caches</vt:lpstr>
      <vt:lpstr>General Cache Concepts</vt:lpstr>
      <vt:lpstr>General Cache Concepts: Hit</vt:lpstr>
      <vt:lpstr>General Cache Concepts: Miss</vt:lpstr>
      <vt:lpstr>General Caching Concepts:  Types of Cache Misses</vt:lpstr>
      <vt:lpstr>Examples of Caching in the Mem. Hierarchy</vt:lpstr>
      <vt:lpstr>Summary</vt:lpstr>
      <vt:lpstr>Supplemental slides</vt:lpstr>
      <vt:lpstr>Conventional DRAM Organization</vt:lpstr>
      <vt:lpstr>Reading DRAM Supercell (2,1)</vt:lpstr>
      <vt:lpstr>Reading DRAM Supercell (2,1)</vt:lpstr>
      <vt:lpstr>Memory Modules</vt:lpstr>
      <vt:lpstr>Storage Trends</vt:lpstr>
      <vt:lpstr>CPU Clock Rates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Phil Gibbons</cp:lastModifiedBy>
  <cp:revision>539</cp:revision>
  <cp:lastPrinted>1999-09-20T15:19:18Z</cp:lastPrinted>
  <dcterms:created xsi:type="dcterms:W3CDTF">2011-09-29T14:59:56Z</dcterms:created>
  <dcterms:modified xsi:type="dcterms:W3CDTF">2016-10-04T07:46:25Z</dcterms:modified>
</cp:coreProperties>
</file>