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42" r:id="rId2"/>
    <p:sldId id="1311" r:id="rId3"/>
    <p:sldId id="1312" r:id="rId4"/>
    <p:sldId id="1316" r:id="rId5"/>
    <p:sldId id="1319" r:id="rId6"/>
    <p:sldId id="1313" r:id="rId7"/>
    <p:sldId id="1317" r:id="rId8"/>
    <p:sldId id="1320" r:id="rId9"/>
    <p:sldId id="1318" r:id="rId10"/>
    <p:sldId id="1323" r:id="rId11"/>
    <p:sldId id="1315" r:id="rId12"/>
    <p:sldId id="1322" r:id="rId13"/>
    <p:sldId id="1321" r:id="rId14"/>
  </p:sldIdLst>
  <p:sldSz cx="9144000" cy="6858000" type="screen4x3"/>
  <p:notesSz cx="6985000" cy="92837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C7C7"/>
    <a:srgbClr val="E9E1C9"/>
    <a:srgbClr val="E7DDBB"/>
    <a:srgbClr val="FF0000"/>
    <a:srgbClr val="990000"/>
    <a:srgbClr val="F6F5BD"/>
    <a:srgbClr val="BFBFBF"/>
    <a:srgbClr val="D5F1CF"/>
    <a:srgbClr val="DED8C4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84291" autoAdjust="0"/>
  </p:normalViewPr>
  <p:slideViewPr>
    <p:cSldViewPr snapToGrid="0" snapToObjects="1">
      <p:cViewPr varScale="1">
        <p:scale>
          <a:sx n="76" d="100"/>
          <a:sy n="76" d="100"/>
        </p:scale>
        <p:origin x="996" y="56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561" y="0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t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defTabSz="929681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561" y="8804065"/>
            <a:ext cx="2994439" cy="467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74" tIns="46437" rIns="92874" bIns="46437" numCol="1" anchor="b" anchorCtr="0" compatLnSpc="1">
            <a:prstTxWarp prst="textNoShape">
              <a:avLst/>
            </a:prstTxWarp>
          </a:bodyPr>
          <a:lstStyle>
            <a:lvl1pPr algn="r" defTabSz="929681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896" y="0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8238" y="663575"/>
            <a:ext cx="4721225" cy="3541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530" y="4427398"/>
            <a:ext cx="5102087" cy="413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896" y="8854795"/>
            <a:ext cx="3061252" cy="44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75" tIns="44038" rIns="88075" bIns="44038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RSP points to the newest</a:t>
            </a:r>
            <a:r>
              <a:rPr lang="en-US" baseline="0" dirty="0" smtClean="0"/>
              <a:t> value on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OBJECTIVE: popping a value does not remove it from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0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1-4 are all part of the ABI, only 2 and 4 are calling convention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Recitation 8: Exam Stack Review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October 17th, 2016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 smtClean="0"/>
              <a:t>Your TA(s)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276" y="39238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line is the first violation of the calling convention?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$0x15213,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0x10(%</a:t>
            </a:r>
            <a:r>
              <a:rPr lang="en-US" dirty="0" err="1" smtClean="0"/>
              <a:t>rsp</a:t>
            </a:r>
            <a:r>
              <a:rPr lang="en-US" dirty="0" smtClean="0"/>
              <a:t>), %</a:t>
            </a:r>
            <a:r>
              <a:rPr lang="en-US" dirty="0" err="1" smtClean="0"/>
              <a:t>rcx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r>
              <a:rPr lang="en-US" dirty="0" smtClean="0"/>
              <a:t>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rcx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1040235" y="5352176"/>
            <a:ext cx="2734811" cy="53689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92785" y="5276675"/>
            <a:ext cx="323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Until this point, the </a:t>
            </a: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 has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preserved the </a:t>
            </a: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 value.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2492" y="5553512"/>
            <a:ext cx="1132514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9994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arguments are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many arguments does “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rsr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” take?  </a:t>
            </a: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How many registers are changed before the function call?</a:t>
            </a:r>
          </a:p>
          <a:p>
            <a:pPr marL="0" indent="0">
              <a:buNone/>
            </a:pPr>
            <a:endParaRPr lang="en-US" sz="2000" dirty="0" smtClean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(Note, %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sil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is the low 8 bits of %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rsi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0x0400596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&lt;+0&gt;: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,(%rdi,%rdx,1)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0x040059a &lt;+4&gt;:     je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0x4005ae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rsr+24&gt;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0x040059c &lt;+6&gt;:     sub    $0x8,%rsp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0x04005a0 &lt;+10&gt;:    sub    $0x1,%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rdx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0x04005a4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0x400596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0x04005a9 &lt;+19&gt;: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   $0x8,%rsp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0x04005ad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&lt;+23&gt;: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0x04005ae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&lt;+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0x04005b0 &lt;+26&gt;: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can already be “correct”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rsr</a:t>
            </a:r>
            <a:r>
              <a:rPr lang="en-US" dirty="0" smtClean="0"/>
              <a:t> does not modify s and t, so the arguments in those registers are always correct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 s, char 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== t)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2961315" y="2567032"/>
            <a:ext cx="134223" cy="998290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3541554" y="2483142"/>
            <a:ext cx="803433" cy="1175857"/>
          </a:xfrm>
          <a:prstGeom prst="straightConnector1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0572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stack after </a:t>
            </a:r>
            <a:r>
              <a:rPr lang="en-US" dirty="0" err="1" smtClean="0"/>
              <a:t>doThis</a:t>
            </a:r>
            <a:r>
              <a:rPr lang="en-US" dirty="0" smtClean="0"/>
              <a:t>(4) returns.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“Hi 15213”,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(count &gt; 0)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doThis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 – 1);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push 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$0x10, 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$0x3331323531206948,%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,(%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hours</a:t>
            </a:r>
          </a:p>
          <a:p>
            <a:r>
              <a:rPr lang="en-US" dirty="0" smtClean="0"/>
              <a:t>1 double-sided page of notes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preworked</a:t>
            </a:r>
            <a:r>
              <a:rPr lang="en-US" dirty="0" smtClean="0"/>
              <a:t> problems from prior exams</a:t>
            </a:r>
          </a:p>
          <a:p>
            <a:r>
              <a:rPr lang="en-US" dirty="0" smtClean="0"/>
              <a:t>7 questions</a:t>
            </a:r>
          </a:p>
          <a:p>
            <a:endParaRPr lang="en-US" dirty="0"/>
          </a:p>
          <a:p>
            <a:r>
              <a:rPr lang="en-US" dirty="0" smtClean="0"/>
              <a:t>Report to the room</a:t>
            </a:r>
          </a:p>
          <a:p>
            <a:pPr lvl="1"/>
            <a:r>
              <a:rPr lang="en-US" dirty="0" smtClean="0"/>
              <a:t>TA will verify your notes and ID</a:t>
            </a:r>
          </a:p>
          <a:p>
            <a:pPr lvl="1"/>
            <a:r>
              <a:rPr lang="en-US" dirty="0" smtClean="0"/>
              <a:t>TAs will give you your exam server password</a:t>
            </a:r>
          </a:p>
          <a:p>
            <a:pPr lvl="1"/>
            <a:r>
              <a:rPr lang="en-US" dirty="0" smtClean="0"/>
              <a:t>Login via Andrew, then navigate to exam server and use special exam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following questions, treat them like the exam</a:t>
            </a:r>
          </a:p>
          <a:p>
            <a:pPr lvl="1"/>
            <a:r>
              <a:rPr lang="en-US" dirty="0" smtClean="0"/>
              <a:t>Can you answer them from memory?</a:t>
            </a:r>
          </a:p>
          <a:p>
            <a:pPr lvl="1"/>
            <a:r>
              <a:rPr lang="en-US" dirty="0" smtClean="0"/>
              <a:t>Write down your answer</a:t>
            </a:r>
          </a:p>
          <a:p>
            <a:pPr lvl="1"/>
            <a:r>
              <a:rPr lang="en-US" dirty="0" smtClean="0"/>
              <a:t>Talk to your neighbor, do you agree?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Discuss:</a:t>
            </a:r>
            <a:br>
              <a:rPr lang="en-US" dirty="0" smtClean="0"/>
            </a:br>
            <a:r>
              <a:rPr lang="en-US" dirty="0" smtClean="0"/>
              <a:t>	 </a:t>
            </a:r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 smtClean="0"/>
              <a:t>is the stack used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4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execute:</a:t>
            </a: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Which of the following instructions will place the value 0x15213 into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0x8(%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397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is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execute:</a:t>
            </a:r>
          </a:p>
          <a:p>
            <a:pPr marL="1314450" lvl="3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$0x15213,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445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If we now execute: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-0x8(%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what value is in %</a:t>
            </a:r>
            <a:r>
              <a:rPr lang="en-US" dirty="0" err="1" smtClean="0"/>
              <a:t>rcx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0x0 / NULL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</a:t>
            </a:r>
            <a:r>
              <a:rPr lang="en-US" dirty="0" err="1" smtClean="0"/>
              <a:t>Seg</a:t>
            </a:r>
            <a:r>
              <a:rPr lang="en-US" dirty="0" smtClean="0"/>
              <a:t> fault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Unknown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0x15213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9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x86-64 Calling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calling convention govern?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1) How large each type is.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2) How to pass arguments to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3) The alignment of fields in a </a:t>
            </a:r>
            <a:r>
              <a:rPr lang="en-US" dirty="0" err="1" smtClean="0"/>
              <a:t>struct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4) When registers can be used by a function.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5) Whether a function can call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6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97678"/>
            <a:ext cx="7896225" cy="4972050"/>
          </a:xfrm>
        </p:spPr>
        <p:txBody>
          <a:bodyPr/>
          <a:lstStyle/>
          <a:p>
            <a:r>
              <a:rPr lang="en-US" dirty="0" smtClean="0"/>
              <a:t>The calling convention gives meaning to every register,</a:t>
            </a:r>
            <a:br>
              <a:rPr lang="en-US" dirty="0" smtClean="0"/>
            </a:br>
            <a:r>
              <a:rPr lang="en-US" dirty="0" smtClean="0"/>
              <a:t>describe the following 9 registers: 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62000" y="4471872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2000" y="4094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62000" y="3713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762000" y="3332367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485284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62000" y="5230313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2563313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294784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560775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5620623" y="2779393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Function Argument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620622" y="3683703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Return Value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620623" y="4577065"/>
            <a:ext cx="3196205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Save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197678"/>
            <a:ext cx="7896225" cy="4972050"/>
          </a:xfrm>
        </p:spPr>
        <p:txBody>
          <a:bodyPr/>
          <a:lstStyle/>
          <a:p>
            <a:r>
              <a:rPr lang="en-US" dirty="0" smtClean="0"/>
              <a:t>The calling convention gives meaning to every register,</a:t>
            </a:r>
            <a:br>
              <a:rPr lang="en-US" dirty="0" smtClean="0"/>
            </a:br>
            <a:r>
              <a:rPr lang="en-US" dirty="0" smtClean="0"/>
              <a:t>describe the following 9 registers: </a:t>
            </a:r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762000" y="4471872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2000" y="4094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62000" y="3713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 bwMode="auto">
          <a:xfrm>
            <a:off x="762000" y="3332367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62000" y="4852840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 bwMode="auto">
          <a:xfrm>
            <a:off x="762000" y="5230313"/>
            <a:ext cx="1346200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2563313"/>
            <a:ext cx="1346200" cy="3810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2947840"/>
            <a:ext cx="1346200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5607754"/>
            <a:ext cx="1346200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8"/>
          <p:cNvSpPr>
            <a:spLocks/>
          </p:cNvSpPr>
          <p:nvPr/>
        </p:nvSpPr>
        <p:spPr bwMode="auto">
          <a:xfrm>
            <a:off x="5620623" y="2779393"/>
            <a:ext cx="3196205" cy="381000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Function Argument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620622" y="3683703"/>
            <a:ext cx="3196205" cy="381000"/>
          </a:xfrm>
          <a:prstGeom prst="rect">
            <a:avLst/>
          </a:prstGeom>
          <a:solidFill>
            <a:srgbClr val="FF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Return Value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620623" y="4577065"/>
            <a:ext cx="3196205" cy="381000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Callee</a:t>
            </a:r>
            <a:r>
              <a:rPr lang="en-US" sz="2400" dirty="0" smtClean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Save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cxnSp>
        <p:nvCxnSpPr>
          <p:cNvPr id="17" name="Straight Arrow Connector 16"/>
          <p:cNvCxnSpPr>
            <a:stCxn id="10" idx="3"/>
            <a:endCxn id="14" idx="1"/>
          </p:cNvCxnSpPr>
          <p:nvPr/>
        </p:nvCxnSpPr>
        <p:spPr bwMode="auto">
          <a:xfrm>
            <a:off x="2108200" y="2753813"/>
            <a:ext cx="3512422" cy="11203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1" idx="3"/>
            <a:endCxn id="15" idx="1"/>
          </p:cNvCxnSpPr>
          <p:nvPr/>
        </p:nvCxnSpPr>
        <p:spPr bwMode="auto">
          <a:xfrm>
            <a:off x="2108200" y="3138340"/>
            <a:ext cx="3512423" cy="16292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stCxn id="12" idx="3"/>
            <a:endCxn id="15" idx="1"/>
          </p:cNvCxnSpPr>
          <p:nvPr/>
        </p:nvCxnSpPr>
        <p:spPr bwMode="auto">
          <a:xfrm flipV="1">
            <a:off x="2108200" y="4767565"/>
            <a:ext cx="3512423" cy="103068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108200" y="3430924"/>
            <a:ext cx="33555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3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line is the first violation of the calling convention?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$0x15213,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0x10(%</a:t>
            </a:r>
            <a:r>
              <a:rPr lang="en-US" dirty="0" err="1" smtClean="0"/>
              <a:t>rsp</a:t>
            </a:r>
            <a:r>
              <a:rPr lang="en-US" dirty="0" smtClean="0"/>
              <a:t>), %</a:t>
            </a:r>
            <a:r>
              <a:rPr lang="en-US" dirty="0" err="1" smtClean="0"/>
              <a:t>rcx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rbx</a:t>
            </a:r>
            <a:r>
              <a:rPr lang="en-US" dirty="0" smtClean="0"/>
              <a:t>,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rdx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push %</a:t>
            </a:r>
            <a:r>
              <a:rPr lang="en-US" dirty="0" err="1" smtClean="0"/>
              <a:t>rax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pop %</a:t>
            </a:r>
            <a:r>
              <a:rPr lang="en-US" dirty="0" err="1" smtClean="0"/>
              <a:t>rbx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%</a:t>
            </a:r>
            <a:r>
              <a:rPr lang="en-US" dirty="0" err="1" smtClean="0"/>
              <a:t>rcx</a:t>
            </a:r>
            <a:r>
              <a:rPr lang="en-US" dirty="0" smtClean="0"/>
              <a:t>, %</a:t>
            </a:r>
            <a:r>
              <a:rPr lang="en-US" dirty="0" err="1" smtClean="0"/>
              <a:t>rbx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740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13552</TotalTime>
  <Words>501</Words>
  <Application>Microsoft Office PowerPoint</Application>
  <PresentationFormat>On-screen Show (4:3)</PresentationFormat>
  <Paragraphs>147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MS PGothic</vt:lpstr>
      <vt:lpstr>Arial</vt:lpstr>
      <vt:lpstr>Arial Narrow</vt:lpstr>
      <vt:lpstr>Calibri</vt:lpstr>
      <vt:lpstr>Courier New</vt:lpstr>
      <vt:lpstr>Courier New Bold</vt:lpstr>
      <vt:lpstr>Times New Roman</vt:lpstr>
      <vt:lpstr>Wingdings</vt:lpstr>
      <vt:lpstr>Wingdings 2</vt:lpstr>
      <vt:lpstr>template2007</vt:lpstr>
      <vt:lpstr>Recitation 8: Exam Stack Review  15-213: Introduction to Computer Systems October 17th, 2016</vt:lpstr>
      <vt:lpstr>Midterm Exam This Week</vt:lpstr>
      <vt:lpstr>Stack Review</vt:lpstr>
      <vt:lpstr>Stack Manipulation</vt:lpstr>
      <vt:lpstr>Stack is memory</vt:lpstr>
      <vt:lpstr>x86-64 Calling Convention</vt:lpstr>
      <vt:lpstr>Register Usage</vt:lpstr>
      <vt:lpstr>Register Usage</vt:lpstr>
      <vt:lpstr>Register Usage</vt:lpstr>
      <vt:lpstr>Register Usage</vt:lpstr>
      <vt:lpstr>Sometimes arguments are implicit</vt:lpstr>
      <vt:lpstr>Arguments can already be “correct”</vt:lpstr>
      <vt:lpstr>Recursive calls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Brian Railing</cp:lastModifiedBy>
  <cp:revision>723</cp:revision>
  <cp:lastPrinted>2013-10-10T00:06:34Z</cp:lastPrinted>
  <dcterms:created xsi:type="dcterms:W3CDTF">2011-10-13T14:55:16Z</dcterms:created>
  <dcterms:modified xsi:type="dcterms:W3CDTF">2016-10-17T03:26:04Z</dcterms:modified>
</cp:coreProperties>
</file>