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7"/>
  </p:notesMasterIdLst>
  <p:sldIdLst>
    <p:sldId id="256" r:id="rId2"/>
    <p:sldId id="257" r:id="rId3"/>
    <p:sldId id="270" r:id="rId4"/>
    <p:sldId id="259" r:id="rId5"/>
    <p:sldId id="261" r:id="rId6"/>
    <p:sldId id="262" r:id="rId7"/>
    <p:sldId id="266" r:id="rId8"/>
    <p:sldId id="267" r:id="rId9"/>
    <p:sldId id="258" r:id="rId10"/>
    <p:sldId id="263" r:id="rId11"/>
    <p:sldId id="264" r:id="rId12"/>
    <p:sldId id="269" r:id="rId13"/>
    <p:sldId id="268" r:id="rId14"/>
    <p:sldId id="265" r:id="rId15"/>
    <p:sldId id="271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0" autoAdjust="0"/>
    <p:restoredTop sz="88048" autoAdjust="0"/>
  </p:normalViewPr>
  <p:slideViewPr>
    <p:cSldViewPr snapToGrid="0">
      <p:cViewPr varScale="1">
        <p:scale>
          <a:sx n="80" d="100"/>
          <a:sy n="80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636C1-A8E2-4ECF-8DC0-BE94130077AE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F3375-A50E-4DD1-A9B9-589702402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Child can block /</a:t>
            </a:r>
            <a:r>
              <a:rPr lang="en-US" baseline="0" dirty="0" smtClean="0"/>
              <a:t> ignore this signal.  Keep this in mind for </a:t>
            </a:r>
            <a:r>
              <a:rPr lang="en-US" baseline="0" dirty="0" err="1" smtClean="0"/>
              <a:t>tshlab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3375-A50E-4DD1-A9B9-589702402C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89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SIGKILL cannot be blocked.  Child is (eventually) terminated.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3375-A50E-4DD1-A9B9-589702402C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40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nothing.  Even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unblockable</a:t>
            </a:r>
            <a:r>
              <a:rPr lang="en-US" baseline="0" dirty="0" smtClean="0"/>
              <a:t> signal, SIGKILL is not immediately delivered.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3375-A50E-4DD1-A9B9-589702402C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47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Example1, usually</a:t>
            </a:r>
            <a:r>
              <a:rPr lang="en-US" baseline="0" dirty="0" smtClean="0"/>
              <a:t> 1, could be 0-2.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3375-A50E-4DD1-A9B9-589702402C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Unchanged.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F3375-A50E-4DD1-A9B9-589702402C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63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E282A1A-A886-4545-A923-9F499C46E8D5}" type="slidenum">
              <a:t>14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r>
              <a:rPr lang="en-US" dirty="0" smtClean="0"/>
              <a:t>Taken from old recitation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4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287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3177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5543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2369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0006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956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9999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2053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796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9773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7275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4644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8039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14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ransition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96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Recitation 10: </a:t>
            </a:r>
            <a:r>
              <a:rPr lang="en-US" dirty="0" err="1" smtClean="0"/>
              <a:t>Tshlab</a:t>
            </a:r>
            <a:r>
              <a:rPr lang="en-US" dirty="0" smtClean="0"/>
              <a:t> + VM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8426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Redirecting 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descriptors can be directed to identify different open files.</a:t>
            </a:r>
            <a:endParaRPr lang="en-US" dirty="0"/>
          </a:p>
          <a:p>
            <a:pPr marL="0" indent="0">
              <a:buNone/>
            </a:pP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= open(“foo”,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O_RDONLY</a:t>
            </a:r>
            <a:r>
              <a:rPr lang="en-US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ofd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= open(“bar”,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O_WRONLY</a:t>
            </a:r>
            <a:r>
              <a:rPr lang="en-US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dup2(</a:t>
            </a:r>
            <a:r>
              <a:rPr lang="en-US" sz="15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STDIN_FILENO);</a:t>
            </a:r>
          </a:p>
          <a:p>
            <a:pPr marL="0" indent="0">
              <a:buNone/>
            </a:pPr>
            <a:r>
              <a:rPr lang="en-US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dup2(</a:t>
            </a:r>
            <a:r>
              <a:rPr lang="en-US" sz="15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ofd</a:t>
            </a:r>
            <a:r>
              <a:rPr lang="en-US" sz="15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STDOUT_FILENO);</a:t>
            </a:r>
            <a:endParaRPr lang="en-US" sz="15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5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   // How many file descriptors are open in the parent?</a:t>
            </a:r>
            <a:endParaRPr lang="en-US" sz="1550" dirty="0"/>
          </a:p>
        </p:txBody>
      </p:sp>
    </p:spTree>
    <p:extLst>
      <p:ext uri="{BB962C8B-B14F-4D97-AF65-F5344CB8AC3E}">
        <p14:creationId xmlns:p14="http://schemas.microsoft.com/office/powerpoint/2010/main" val="301767552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Redirecting 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two points (A and B) in main, how many file descriptors are open?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open(“foo”, O_WRONLY);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dup2(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STDOUT_FILENO);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Point 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close(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Point 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02806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processor tries to write to a memory address.</a:t>
            </a:r>
          </a:p>
          <a:p>
            <a:r>
              <a:rPr lang="en-US" dirty="0" smtClean="0"/>
              <a:t>List different steps that are required to complete this operation.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767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processor tries to write to a memory address.</a:t>
            </a:r>
          </a:p>
          <a:p>
            <a:r>
              <a:rPr lang="en-US" dirty="0" smtClean="0"/>
              <a:t>List different steps that are required to complete this operation. (non exhaustive list)</a:t>
            </a:r>
          </a:p>
          <a:p>
            <a:endParaRPr lang="en-US" dirty="0"/>
          </a:p>
          <a:p>
            <a:r>
              <a:rPr lang="en-US" dirty="0" smtClean="0"/>
              <a:t>Virtual to physical address conversion (TLB lookup)</a:t>
            </a:r>
          </a:p>
          <a:p>
            <a:r>
              <a:rPr lang="en-US" dirty="0" smtClean="0"/>
              <a:t>TLB miss</a:t>
            </a:r>
          </a:p>
          <a:p>
            <a:r>
              <a:rPr lang="en-US" dirty="0" smtClean="0"/>
              <a:t>Page fault, page loaded from disk</a:t>
            </a:r>
          </a:p>
          <a:p>
            <a:r>
              <a:rPr lang="en-US" dirty="0" smtClean="0"/>
              <a:t>TLB updated, check permissions</a:t>
            </a:r>
          </a:p>
          <a:p>
            <a:r>
              <a:rPr lang="en-US" dirty="0" smtClean="0"/>
              <a:t>L1 Cache miss (and L2 … and)</a:t>
            </a:r>
          </a:p>
          <a:p>
            <a:r>
              <a:rPr lang="en-US" dirty="0" smtClean="0"/>
              <a:t>Request sent to memory</a:t>
            </a:r>
          </a:p>
          <a:p>
            <a:r>
              <a:rPr lang="en-US" dirty="0" smtClean="0"/>
              <a:t>Memory sends data to processor</a:t>
            </a:r>
          </a:p>
          <a:p>
            <a:r>
              <a:rPr lang="en-US" dirty="0" smtClean="0"/>
              <a:t>Cache updated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5219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57018" y="601234"/>
            <a:ext cx="7592093" cy="430887"/>
          </a:xfr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hangingPunct="0">
              <a:lnSpc>
                <a:spcPct val="100000"/>
              </a:lnSpc>
            </a:pPr>
            <a:r>
              <a:rPr lang="en-US" sz="2800" dirty="0" smtClean="0">
                <a:solidFill>
                  <a:srgbClr val="000000"/>
                </a:solidFill>
                <a:cs typeface="Calibri" panose="020F0502020204030204" pitchFamily="34" charset="0"/>
              </a:rPr>
              <a:t>Address </a:t>
            </a:r>
            <a:r>
              <a:rPr lang="en-US" sz="2800" dirty="0">
                <a:solidFill>
                  <a:srgbClr val="000000"/>
                </a:solidFill>
                <a:cs typeface="Calibri" panose="020F0502020204030204" pitchFamily="34" charset="0"/>
              </a:rPr>
              <a:t>Translation with TLB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hangingPunct="0">
              <a:spcBef>
                <a:spcPts val="0"/>
              </a:spcBef>
              <a:spcAft>
                <a:spcPts val="653"/>
              </a:spcAft>
              <a:buClr>
                <a:srgbClr val="B80047"/>
              </a:buClr>
              <a:buSzPct val="65000"/>
            </a:pPr>
            <a:r>
              <a:rPr lang="en-US" sz="2200" dirty="0">
                <a:solidFill>
                  <a:srgbClr val="000000"/>
                </a:solidFill>
                <a:cs typeface="Calibri" panose="020F0502020204030204" pitchFamily="34" charset="0"/>
              </a:rPr>
              <a:t>Translate 0x15213, given the contents of the TLB and the first 32 entries </a:t>
            </a:r>
            <a:r>
              <a:rPr lang="en-US" sz="2200" dirty="0" smtClean="0">
                <a:solidFill>
                  <a:srgbClr val="000000"/>
                </a:solidFill>
                <a:cs typeface="Calibri" panose="020F0502020204030204" pitchFamily="34" charset="0"/>
              </a:rPr>
              <a:t>of </a:t>
            </a:r>
            <a:r>
              <a:rPr lang="en-US" sz="2200" dirty="0">
                <a:solidFill>
                  <a:srgbClr val="000000"/>
                </a:solidFill>
                <a:cs typeface="Calibri" panose="020F0502020204030204" pitchFamily="34" charset="0"/>
              </a:rPr>
              <a:t>the page table below</a:t>
            </a:r>
            <a:r>
              <a:rPr lang="en-US" sz="2200" dirty="0" smtClean="0">
                <a:solidFill>
                  <a:srgbClr val="000000"/>
                </a:solidFill>
                <a:cs typeface="Calibri" panose="020F0502020204030204" pitchFamily="34" charset="0"/>
              </a:rPr>
              <a:t>.</a:t>
            </a:r>
          </a:p>
          <a:p>
            <a:pPr hangingPunct="0">
              <a:spcBef>
                <a:spcPts val="0"/>
              </a:spcBef>
              <a:spcAft>
                <a:spcPts val="653"/>
              </a:spcAft>
              <a:buClr>
                <a:srgbClr val="B80047"/>
              </a:buClr>
              <a:buSzPct val="65000"/>
            </a:pPr>
            <a:r>
              <a:rPr lang="en-US" sz="2200" dirty="0" smtClean="0">
                <a:solidFill>
                  <a:srgbClr val="000000"/>
                </a:solidFill>
                <a:cs typeface="Calibri" panose="020F0502020204030204" pitchFamily="34" charset="0"/>
              </a:rPr>
              <a:t>1MB Virtual Memory</a:t>
            </a:r>
            <a:br>
              <a:rPr lang="en-US" sz="2200" dirty="0" smtClean="0">
                <a:solidFill>
                  <a:srgbClr val="000000"/>
                </a:solidFill>
                <a:cs typeface="Calibri" panose="020F0502020204030204" pitchFamily="34" charset="0"/>
              </a:rPr>
            </a:br>
            <a:r>
              <a:rPr lang="en-US" sz="2200" dirty="0" smtClean="0">
                <a:solidFill>
                  <a:srgbClr val="000000"/>
                </a:solidFill>
                <a:cs typeface="Calibri" panose="020F0502020204030204" pitchFamily="34" charset="0"/>
              </a:rPr>
              <a:t>256KB Physical Memory </a:t>
            </a:r>
            <a:br>
              <a:rPr lang="en-US" sz="2200" dirty="0" smtClean="0">
                <a:solidFill>
                  <a:srgbClr val="000000"/>
                </a:solidFill>
                <a:cs typeface="Calibri" panose="020F0502020204030204" pitchFamily="34" charset="0"/>
              </a:rPr>
            </a:br>
            <a:r>
              <a:rPr lang="en-US" sz="2200" dirty="0" smtClean="0">
                <a:solidFill>
                  <a:srgbClr val="000000"/>
                </a:solidFill>
                <a:cs typeface="Calibri" panose="020F0502020204030204" pitchFamily="34" charset="0"/>
              </a:rPr>
              <a:t>4KB page size</a:t>
            </a:r>
            <a:endParaRPr lang="en-US" sz="220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117370"/>
              </p:ext>
            </p:extLst>
          </p:nvPr>
        </p:nvGraphicFramePr>
        <p:xfrm>
          <a:off x="1837712" y="3456835"/>
          <a:ext cx="2221247" cy="2961123"/>
        </p:xfrm>
        <a:graphic>
          <a:graphicData uri="http://schemas.openxmlformats.org/drawingml/2006/table">
            <a:tbl>
              <a:tblPr firstRow="1" bandRow="1"/>
              <a:tblGrid>
                <a:gridCol w="632402">
                  <a:extLst>
                    <a:ext uri="{9D8B030D-6E8A-4147-A177-3AD203B41FA5}">
                      <a16:colId xmlns:a16="http://schemas.microsoft.com/office/drawing/2014/main" val="750327193"/>
                    </a:ext>
                  </a:extLst>
                </a:gridCol>
                <a:gridCol w="482468">
                  <a:extLst>
                    <a:ext uri="{9D8B030D-6E8A-4147-A177-3AD203B41FA5}">
                      <a16:colId xmlns:a16="http://schemas.microsoft.com/office/drawing/2014/main" val="776500037"/>
                    </a:ext>
                  </a:extLst>
                </a:gridCol>
                <a:gridCol w="522973">
                  <a:extLst>
                    <a:ext uri="{9D8B030D-6E8A-4147-A177-3AD203B41FA5}">
                      <a16:colId xmlns:a16="http://schemas.microsoft.com/office/drawing/2014/main" val="3071005244"/>
                    </a:ext>
                  </a:extLst>
                </a:gridCol>
                <a:gridCol w="583404">
                  <a:extLst>
                    <a:ext uri="{9D8B030D-6E8A-4147-A177-3AD203B41FA5}">
                      <a16:colId xmlns:a16="http://schemas.microsoft.com/office/drawing/2014/main" val="3507773072"/>
                    </a:ext>
                  </a:extLst>
                </a:gridCol>
              </a:tblGrid>
              <a:tr h="306075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500" b="1"/>
                      </a:pPr>
                      <a:r>
                        <a:rPr lang="en-US" sz="1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Index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500" b="1"/>
                      </a:pPr>
                      <a:r>
                        <a:rPr lang="en-US" sz="1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Tag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500" b="1"/>
                      </a:pPr>
                      <a:r>
                        <a:rPr lang="en-US" sz="1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PPN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500" b="1"/>
                      </a:pPr>
                      <a:r>
                        <a:rPr lang="en-US" sz="1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Valid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4045778920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05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13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880471108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6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3F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15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2384056099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10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0F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352637580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6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0F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1E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841571916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2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1F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4194030246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6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1F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2191096790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3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03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2B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2749749823"/>
                  </a:ext>
                </a:extLst>
              </a:tr>
              <a:tr h="331881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6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1D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23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6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234075745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73670"/>
              </p:ext>
            </p:extLst>
          </p:nvPr>
        </p:nvGraphicFramePr>
        <p:xfrm>
          <a:off x="5062661" y="2231858"/>
          <a:ext cx="3222597" cy="4519450"/>
        </p:xfrm>
        <a:graphic>
          <a:graphicData uri="http://schemas.openxmlformats.org/drawingml/2006/table">
            <a:tbl>
              <a:tblPr firstRow="1" bandRow="1"/>
              <a:tblGrid>
                <a:gridCol w="486708">
                  <a:extLst>
                    <a:ext uri="{9D8B030D-6E8A-4147-A177-3AD203B41FA5}">
                      <a16:colId xmlns:a16="http://schemas.microsoft.com/office/drawing/2014/main" val="1004836584"/>
                    </a:ext>
                  </a:extLst>
                </a:gridCol>
                <a:gridCol w="533535">
                  <a:extLst>
                    <a:ext uri="{9D8B030D-6E8A-4147-A177-3AD203B41FA5}">
                      <a16:colId xmlns:a16="http://schemas.microsoft.com/office/drawing/2014/main" val="2869557998"/>
                    </a:ext>
                  </a:extLst>
                </a:gridCol>
                <a:gridCol w="533535">
                  <a:extLst>
                    <a:ext uri="{9D8B030D-6E8A-4147-A177-3AD203B41FA5}">
                      <a16:colId xmlns:a16="http://schemas.microsoft.com/office/drawing/2014/main" val="2615584461"/>
                    </a:ext>
                  </a:extLst>
                </a:gridCol>
                <a:gridCol w="578888">
                  <a:extLst>
                    <a:ext uri="{9D8B030D-6E8A-4147-A177-3AD203B41FA5}">
                      <a16:colId xmlns:a16="http://schemas.microsoft.com/office/drawing/2014/main" val="3531250243"/>
                    </a:ext>
                  </a:extLst>
                </a:gridCol>
                <a:gridCol w="499613">
                  <a:extLst>
                    <a:ext uri="{9D8B030D-6E8A-4147-A177-3AD203B41FA5}">
                      <a16:colId xmlns:a16="http://schemas.microsoft.com/office/drawing/2014/main" val="901960864"/>
                    </a:ext>
                  </a:extLst>
                </a:gridCol>
                <a:gridCol w="590318">
                  <a:extLst>
                    <a:ext uri="{9D8B030D-6E8A-4147-A177-3AD203B41FA5}">
                      <a16:colId xmlns:a16="http://schemas.microsoft.com/office/drawing/2014/main" val="945199334"/>
                    </a:ext>
                  </a:extLst>
                </a:gridCol>
              </a:tblGrid>
              <a:tr h="23304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 b="1"/>
                      </a:pPr>
                      <a:r>
                        <a:rPr lang="en-US" sz="1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VPN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 b="1"/>
                      </a:pPr>
                      <a:r>
                        <a:rPr lang="en-US" sz="1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PPN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 b="1"/>
                      </a:pPr>
                      <a:r>
                        <a:rPr lang="en-US" sz="1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Valid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 b="1"/>
                      </a:pPr>
                      <a:r>
                        <a:rPr lang="en-US" sz="1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VPN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 b="1"/>
                      </a:pPr>
                      <a:r>
                        <a:rPr lang="en-US" sz="1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PPN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 b="1"/>
                      </a:pPr>
                      <a:r>
                        <a:rPr lang="en-US" sz="1200" b="1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Valid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3830991568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00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17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10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26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2336238017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28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17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1530674586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02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14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12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0E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4066499218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03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0B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13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10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1848054277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04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26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14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13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3944293608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05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13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15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18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3431346643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06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0F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16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31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2835573036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07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10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17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12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3484067950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08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1C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18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23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403921177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09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25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19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04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3991104292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0A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31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1A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0C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2136320371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0B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16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1B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2B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3758806964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0C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1C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1E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4022686836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0D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15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1D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3E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731615283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0E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0C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1E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27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3065961637"/>
                  </a:ext>
                </a:extLst>
              </a:tr>
              <a:tr h="25923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0F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2B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1F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15</a:t>
                      </a:r>
                    </a:p>
                  </a:txBody>
                  <a:tcPr marL="82970" marR="82970" marT="41485" marB="41485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en-US" sz="12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AR PL UMing TW MBE" pitchFamily="2"/>
                          <a:cs typeface="Raghindi" pitchFamily="2"/>
                        </a:rPr>
                        <a:t>1</a:t>
                      </a:r>
                    </a:p>
                  </a:txBody>
                  <a:tcPr marL="82970" marR="82970" marT="41485" marB="41485"/>
                </a:tc>
                <a:extLst>
                  <a:ext uri="{0D108BD9-81ED-4DB2-BD59-A6C34878D82A}">
                    <a16:rowId xmlns:a16="http://schemas.microsoft.com/office/drawing/2014/main" val="202341034"/>
                  </a:ext>
                </a:extLst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357018" y="3578912"/>
            <a:ext cx="1078611" cy="912671"/>
          </a:xfrm>
          <a:custGeom>
            <a:avLst>
              <a:gd name="f0" fmla="val 25667"/>
              <a:gd name="f1" fmla="val 38841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vert="horz" wrap="none" lIns="81664" tIns="40832" rIns="81664" bIns="40832" anchor="ctr" anchorCtr="0" compatLnSpc="0">
            <a:noAutofit/>
          </a:bodyPr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633" b="0">
                <a:latin typeface="Liberation Sans" pitchFamily="18"/>
                <a:ea typeface="AR PL UMing TW MBE" pitchFamily="2"/>
                <a:cs typeface="Raghindi" pitchFamily="2"/>
              </a:rPr>
              <a:t>2-way</a:t>
            </a:r>
          </a:p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633" b="0">
                <a:latin typeface="Liberation Sans" pitchFamily="18"/>
                <a:ea typeface="AR PL UMing TW MBE" pitchFamily="2"/>
                <a:cs typeface="Raghindi" pitchFamily="2"/>
              </a:rPr>
              <a:t>set</a:t>
            </a:r>
          </a:p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633" b="0">
                <a:latin typeface="Liberation Sans" pitchFamily="18"/>
                <a:ea typeface="AR PL UMing TW MBE" pitchFamily="2"/>
                <a:cs typeface="Raghindi" pitchFamily="2"/>
              </a:rPr>
              <a:t>associative</a:t>
            </a:r>
          </a:p>
        </p:txBody>
      </p:sp>
    </p:spTree>
    <p:extLst>
      <p:ext uri="{BB962C8B-B14F-4D97-AF65-F5344CB8AC3E}">
        <p14:creationId xmlns:p14="http://schemas.microsoft.com/office/powerpoint/2010/main" val="264811810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get </a:t>
            </a:r>
            <a:r>
              <a:rPr lang="en-US" dirty="0" smtClean="0"/>
              <a:t>stuck on </a:t>
            </a:r>
            <a:r>
              <a:rPr lang="en-US" dirty="0" err="1" smtClean="0"/>
              <a:t>TshLab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</a:t>
            </a:r>
            <a:r>
              <a:rPr lang="en-US" dirty="0" err="1" smtClean="0"/>
              <a:t>writeup</a:t>
            </a:r>
            <a:r>
              <a:rPr lang="en-US" dirty="0" smtClean="0"/>
              <a:t>!</a:t>
            </a:r>
          </a:p>
          <a:p>
            <a:r>
              <a:rPr lang="en-US" dirty="0" smtClean="0"/>
              <a:t>Do manual unit testing before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runtrace</a:t>
            </a:r>
            <a:r>
              <a:rPr lang="en-US" dirty="0" smtClean="0"/>
              <a:t> and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sdriver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r>
              <a:rPr lang="en-US" dirty="0" smtClean="0"/>
              <a:t>Read the </a:t>
            </a:r>
            <a:r>
              <a:rPr lang="en-US" dirty="0" err="1" smtClean="0"/>
              <a:t>writeup</a:t>
            </a:r>
            <a:r>
              <a:rPr lang="en-US" dirty="0" smtClean="0"/>
              <a:t>!</a:t>
            </a:r>
          </a:p>
          <a:p>
            <a:r>
              <a:rPr lang="en-US" dirty="0" smtClean="0"/>
              <a:t>Post private questions on piazza!</a:t>
            </a:r>
          </a:p>
          <a:p>
            <a:endParaRPr lang="en-US" dirty="0"/>
          </a:p>
          <a:p>
            <a:r>
              <a:rPr lang="en-US" dirty="0" smtClean="0"/>
              <a:t>Read the man pages on the </a:t>
            </a:r>
            <a:r>
              <a:rPr lang="en-US" dirty="0" err="1" smtClean="0"/>
              <a:t>syscalls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Especially the error conditions</a:t>
            </a:r>
          </a:p>
          <a:p>
            <a:pPr lvl="1"/>
            <a:r>
              <a:rPr lang="en-US" dirty="0" smtClean="0"/>
              <a:t>What errors should terminate the shell?</a:t>
            </a:r>
          </a:p>
          <a:p>
            <a:pPr lvl="1"/>
            <a:r>
              <a:rPr lang="en-US" dirty="0" smtClean="0"/>
              <a:t>What errors should be reported?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92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Labs</a:t>
            </a:r>
          </a:p>
          <a:p>
            <a:r>
              <a:rPr lang="en-US" dirty="0" smtClean="0"/>
              <a:t>Signals</a:t>
            </a:r>
          </a:p>
          <a:p>
            <a:r>
              <a:rPr lang="en-US" dirty="0" smtClean="0"/>
              <a:t>IO</a:t>
            </a:r>
          </a:p>
          <a:p>
            <a:r>
              <a:rPr lang="en-US" dirty="0" smtClean="0"/>
              <a:t>Virtual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1914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TshLab</a:t>
            </a:r>
            <a:r>
              <a:rPr lang="en-US" dirty="0" smtClean="0"/>
              <a:t> and </a:t>
            </a:r>
            <a:r>
              <a:rPr lang="en-US" dirty="0" err="1" smtClean="0"/>
              <a:t>MallocLab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TshLab</a:t>
            </a:r>
            <a:r>
              <a:rPr lang="en-US" dirty="0" smtClean="0"/>
              <a:t> due Tuesday</a:t>
            </a:r>
          </a:p>
          <a:p>
            <a:endParaRPr lang="en-US" dirty="0"/>
          </a:p>
          <a:p>
            <a:r>
              <a:rPr lang="en-US" dirty="0" err="1" smtClean="0"/>
              <a:t>MallocLab</a:t>
            </a:r>
            <a:r>
              <a:rPr lang="en-US" dirty="0" smtClean="0"/>
              <a:t> is released immediately after</a:t>
            </a:r>
          </a:p>
          <a:p>
            <a:pPr lvl="1"/>
            <a:r>
              <a:rPr lang="en-US" dirty="0" smtClean="0"/>
              <a:t>Students overwhelming say, “Start early!”</a:t>
            </a:r>
          </a:p>
          <a:p>
            <a:pPr lvl="1"/>
            <a:r>
              <a:rPr lang="en-US" dirty="0" smtClean="0"/>
              <a:t>For many, checkpoint will take half of the time</a:t>
            </a:r>
          </a:p>
          <a:p>
            <a:pPr lvl="1"/>
            <a:r>
              <a:rPr lang="en-US" dirty="0" smtClean="0"/>
              <a:t>Expect a “</a:t>
            </a:r>
            <a:r>
              <a:rPr lang="en-US" dirty="0" err="1" smtClean="0"/>
              <a:t>bootcamp</a:t>
            </a:r>
            <a:r>
              <a:rPr lang="en-US" dirty="0" smtClean="0"/>
              <a:t>” and recitation next week</a:t>
            </a:r>
          </a:p>
          <a:p>
            <a:pPr lvl="2"/>
            <a:r>
              <a:rPr lang="en-US" dirty="0" smtClean="0"/>
              <a:t>Working for several hours will improve their value significantly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96527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 process sends SIGINT to a child process.</a:t>
            </a:r>
            <a:br>
              <a:rPr lang="en-US" dirty="0" smtClean="0"/>
            </a:br>
            <a:r>
              <a:rPr lang="en-US" dirty="0" smtClean="0"/>
              <a:t>What is the behavior of the child?</a:t>
            </a:r>
          </a:p>
          <a:p>
            <a:endParaRPr lang="en-US" dirty="0"/>
          </a:p>
          <a:p>
            <a:r>
              <a:rPr lang="en-US" dirty="0" smtClean="0"/>
              <a:t>What is the default?</a:t>
            </a:r>
          </a:p>
          <a:p>
            <a:r>
              <a:rPr lang="en-US" dirty="0" smtClean="0"/>
              <a:t>What else could the child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70486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 process sends SIGKILL to a child process.</a:t>
            </a:r>
            <a:br>
              <a:rPr lang="en-US" dirty="0" smtClean="0"/>
            </a:br>
            <a:r>
              <a:rPr lang="en-US" dirty="0" smtClean="0"/>
              <a:t>What is the behavior of the child?</a:t>
            </a:r>
          </a:p>
          <a:p>
            <a:endParaRPr lang="en-US" dirty="0"/>
          </a:p>
          <a:p>
            <a:r>
              <a:rPr lang="en-US" dirty="0" smtClean="0"/>
              <a:t>What is the default?</a:t>
            </a:r>
          </a:p>
          <a:p>
            <a:r>
              <a:rPr lang="en-US" dirty="0" smtClean="0"/>
              <a:t>What else could the child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5647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 sends SIGKILL to a child process.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...; // child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kill(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SIGKILL);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At this point, what has happened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  to the child process?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29518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is Hi printed?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ppid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getpid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cpid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tpid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cpid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cpid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0)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tpid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ppid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tpid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cpid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kill(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tpid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SIGINT);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write(STDOUT_FILENO, “Hi”,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(“Hi”));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59602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shell is currently running its handler for SIGCHLD.</a:t>
            </a:r>
          </a:p>
          <a:p>
            <a:endParaRPr lang="en-US" dirty="0"/>
          </a:p>
          <a:p>
            <a:r>
              <a:rPr lang="en-US" dirty="0" smtClean="0"/>
              <a:t>What signals can it receive?</a:t>
            </a:r>
          </a:p>
          <a:p>
            <a:r>
              <a:rPr lang="en-US" dirty="0" smtClean="0"/>
              <a:t>What signals can it not receive (i.e., blocked)?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0361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File descriptor management can be tricky.</a:t>
            </a:r>
          </a:p>
          <a:p>
            <a:r>
              <a:rPr lang="en-US" sz="2000" dirty="0" smtClean="0"/>
              <a:t>How many file descriptors are open in the parent process at the indicated point?  </a:t>
            </a:r>
          </a:p>
          <a:p>
            <a:r>
              <a:rPr lang="en-US" sz="2000" dirty="0" smtClean="0"/>
              <a:t>How many does each child have open at the call to </a:t>
            </a:r>
            <a:r>
              <a:rPr lang="en-US" sz="2000" dirty="0" err="1" smtClean="0"/>
              <a:t>execve</a:t>
            </a:r>
            <a:r>
              <a:rPr lang="en-US" sz="2000" dirty="0" smtClean="0"/>
              <a:t>?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open(“foo”,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O_RDONLY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open(“bar”,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O_RDONLY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How many file descriptors are open in the parent?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0819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5213-f16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5213-f16" id="{F7D05112-3BA3-4530-B57E-F0A0289F27EB}" vid="{38B48207-34DD-4318-A784-F6837CBE9A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15213-f16</Template>
  <TotalTime>2894</TotalTime>
  <Words>883</Words>
  <Application>Microsoft Office PowerPoint</Application>
  <PresentationFormat>On-screen Show (4:3)</PresentationFormat>
  <Paragraphs>278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ＭＳ Ｐゴシック</vt:lpstr>
      <vt:lpstr>AR PL UMing TW MBE</vt:lpstr>
      <vt:lpstr>Arial</vt:lpstr>
      <vt:lpstr>Arial Narrow</vt:lpstr>
      <vt:lpstr>Calibri</vt:lpstr>
      <vt:lpstr>Courier New</vt:lpstr>
      <vt:lpstr>Liberation Sans</vt:lpstr>
      <vt:lpstr>Raghindi</vt:lpstr>
      <vt:lpstr>Times New Roman</vt:lpstr>
      <vt:lpstr>Wingdings</vt:lpstr>
      <vt:lpstr>Wingdings 2</vt:lpstr>
      <vt:lpstr>15213-f16</vt:lpstr>
      <vt:lpstr>Recitation 10: Tshlab + VM</vt:lpstr>
      <vt:lpstr>Outline</vt:lpstr>
      <vt:lpstr>TshLab and MallocLab</vt:lpstr>
      <vt:lpstr>Signals</vt:lpstr>
      <vt:lpstr>More Signals</vt:lpstr>
      <vt:lpstr>Sending Signals</vt:lpstr>
      <vt:lpstr>Signals</vt:lpstr>
      <vt:lpstr>Blocking Signals</vt:lpstr>
      <vt:lpstr>IO</vt:lpstr>
      <vt:lpstr>Redirecting IO</vt:lpstr>
      <vt:lpstr>Redirecting IO</vt:lpstr>
      <vt:lpstr>Memory Access</vt:lpstr>
      <vt:lpstr>Memory Access</vt:lpstr>
      <vt:lpstr>Address Translation with TLB</vt:lpstr>
      <vt:lpstr>If you get stuck on TshLab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Q: Tshlab + VM</dc:title>
  <dc:creator>Brian Railing</dc:creator>
  <cp:lastModifiedBy>Brian Railing</cp:lastModifiedBy>
  <cp:revision>95</cp:revision>
  <dcterms:created xsi:type="dcterms:W3CDTF">2016-10-29T04:03:28Z</dcterms:created>
  <dcterms:modified xsi:type="dcterms:W3CDTF">2016-10-31T04:17:43Z</dcterms:modified>
</cp:coreProperties>
</file>