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70" r:id="rId5"/>
    <p:sldId id="271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7302500" cy="95869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88147" autoAdjust="0"/>
  </p:normalViewPr>
  <p:slideViewPr>
    <p:cSldViewPr snapToGrid="0">
      <p:cViewPr varScale="1">
        <p:scale>
          <a:sx n="80" d="100"/>
          <a:sy n="80" d="100"/>
        </p:scale>
        <p:origin x="780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3F0E2-EA3A-43B8-AD1E-2663E021C2A1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1198563"/>
            <a:ext cx="4314825" cy="3235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590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50BF0-37C2-487E-9D9C-4638AF18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 are rhetorical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0BF0-37C2-487E-9D9C-4638AF181B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5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 values in </a:t>
            </a:r>
            <a:r>
              <a:rPr lang="en-US" dirty="0" err="1" smtClean="0"/>
              <a:t>mm_init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0BF0-37C2-487E-9D9C-4638AF181B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3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example, depth of lists, frequency</a:t>
            </a:r>
            <a:r>
              <a:rPr lang="en-US" baseline="0" dirty="0" smtClean="0"/>
              <a:t> of splitting / coalescing, gains from first +N fit.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0BF0-37C2-487E-9D9C-4638AF181B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“bug”:</a:t>
            </a:r>
          </a:p>
          <a:p>
            <a:r>
              <a:rPr lang="en-US" dirty="0" smtClean="0"/>
              <a:t>0x00000000004041aa &lt;+378&gt;:   </a:t>
            </a:r>
            <a:r>
              <a:rPr lang="en-US" dirty="0" err="1" smtClean="0"/>
              <a:t>callq</a:t>
            </a:r>
            <a:r>
              <a:rPr lang="en-US" dirty="0" smtClean="0"/>
              <a:t>  0x4048a0 &lt;</a:t>
            </a:r>
            <a:r>
              <a:rPr lang="en-US" dirty="0" err="1" smtClean="0"/>
              <a:t>mem_heap_lo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0x00000000004041af &lt;+383&gt;:   </a:t>
            </a:r>
            <a:r>
              <a:rPr lang="en-US" dirty="0" err="1" smtClean="0"/>
              <a:t>movq</a:t>
            </a:r>
            <a:r>
              <a:rPr lang="en-US" dirty="0" smtClean="0"/>
              <a:t>   $0x0,0x10(%</a:t>
            </a:r>
            <a:r>
              <a:rPr lang="en-US" dirty="0" err="1" smtClean="0"/>
              <a:t>rax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 </a:t>
            </a:r>
          </a:p>
          <a:p>
            <a:r>
              <a:rPr lang="en-US" dirty="0" smtClean="0"/>
              <a:t>*((uint64_t*)</a:t>
            </a:r>
            <a:r>
              <a:rPr lang="en-US" dirty="0" err="1" smtClean="0"/>
              <a:t>mem_heap_lo</a:t>
            </a:r>
            <a:r>
              <a:rPr lang="en-US" dirty="0" smtClean="0"/>
              <a:t>() + 2) = 0;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0BF0-37C2-487E-9D9C-4638AF181B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4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213/activities/rec12.ta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Recitation 12: More Malloc Lab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TA(s)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61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Garbled Bytes and </a:t>
            </a:r>
            <a:r>
              <a:rPr lang="en-US" dirty="0" err="1" smtClean="0"/>
              <a:t>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out a laptop</a:t>
            </a:r>
          </a:p>
          <a:p>
            <a:endParaRPr lang="en-US" dirty="0" smtClean="0"/>
          </a:p>
          <a:p>
            <a:r>
              <a:rPr lang="en-US" dirty="0" smtClean="0"/>
              <a:t>Login to shark machine</a:t>
            </a:r>
            <a:endParaRPr lang="en-US" dirty="0"/>
          </a:p>
          <a:p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http://www.cs.cmu.edu/~</a:t>
            </a:r>
            <a:r>
              <a:rPr lang="en-US" dirty="0" smtClean="0">
                <a:hlinkClick r:id="rId2"/>
              </a:rPr>
              <a:t>213/activities/rec12.tar</a:t>
            </a:r>
            <a:endParaRPr lang="en-US" dirty="0" smtClean="0"/>
          </a:p>
          <a:p>
            <a:r>
              <a:rPr lang="en-US" dirty="0" smtClean="0"/>
              <a:t>tar </a:t>
            </a:r>
            <a:r>
              <a:rPr lang="en-US" dirty="0" err="1" smtClean="0"/>
              <a:t>xf</a:t>
            </a:r>
            <a:r>
              <a:rPr lang="en-US" dirty="0" smtClean="0"/>
              <a:t> rec12.tar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an explicit list </a:t>
            </a:r>
            <a:r>
              <a:rPr lang="en-US" dirty="0" err="1" smtClean="0"/>
              <a:t>mdriver</a:t>
            </a:r>
            <a:r>
              <a:rPr lang="en-US" dirty="0"/>
              <a:t> </a:t>
            </a:r>
            <a:r>
              <a:rPr lang="en-US" dirty="0" smtClean="0"/>
              <a:t>with a bug.</a:t>
            </a:r>
          </a:p>
          <a:p>
            <a:pPr lvl="1"/>
            <a:r>
              <a:rPr lang="en-US" dirty="0" smtClean="0"/>
              <a:t>No source code is provided.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82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--</a:t>
            </a:r>
            <a:r>
              <a:rPr lang="en-US" dirty="0" err="1" smtClean="0"/>
              <a:t>args</a:t>
            </a:r>
            <a:r>
              <a:rPr lang="en-US" dirty="0" smtClean="0"/>
              <a:t> </a:t>
            </a:r>
            <a:r>
              <a:rPr lang="en-US" dirty="0"/>
              <a:t>./mdriver-rec12 </a:t>
            </a:r>
            <a:r>
              <a:rPr lang="en-US" dirty="0" smtClean="0"/>
              <a:t>-</a:t>
            </a:r>
            <a:r>
              <a:rPr lang="en-US" dirty="0"/>
              <a:t>c ./</a:t>
            </a:r>
            <a:r>
              <a:rPr lang="en-US" dirty="0" smtClean="0"/>
              <a:t>traces/</a:t>
            </a:r>
            <a:r>
              <a:rPr lang="en-US" dirty="0" err="1" smtClean="0"/>
              <a:t>syn</a:t>
            </a:r>
            <a:r>
              <a:rPr lang="en-US" dirty="0" smtClean="0"/>
              <a:t>-array-</a:t>
            </a:r>
            <a:r>
              <a:rPr lang="en-US" dirty="0" err="1" smtClean="0"/>
              <a:t>short.rep</a:t>
            </a:r>
            <a:endParaRPr lang="en-US" dirty="0" smtClean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r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Sample output follows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Throughput targets: min=6528, max=11750, benchmark=13056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Malloc size 9904 on address 0x800000010.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ERROR [trace ././traces/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-array-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short.rep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line 12]: block 0 has 8 garbled bytes, starting at byte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8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Terminated with 2 errors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[Inferior 1 (process 13470) exited normally]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3435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Exercise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first address that was garbled?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gdb</a:t>
            </a:r>
            <a:r>
              <a:rPr lang="en-US" dirty="0" smtClean="0"/>
              <a:t> watch to find out when / what garbled it.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watch *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0x800000010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run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// Keep continuing through the breaks:</a:t>
            </a:r>
          </a:p>
          <a:p>
            <a:pPr marL="0" indent="0">
              <a:buNone/>
            </a:pPr>
            <a:r>
              <a:rPr lang="en-US" sz="2000" dirty="0" smtClean="0"/>
              <a:t>// </a:t>
            </a:r>
            <a:r>
              <a:rPr lang="en-US" sz="2000" dirty="0" err="1" smtClean="0"/>
              <a:t>mm_init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r>
              <a:rPr lang="en-US" sz="2000" dirty="0" smtClean="0"/>
              <a:t>// 4 x </a:t>
            </a:r>
            <a:r>
              <a:rPr lang="en-US" sz="2000" dirty="0" err="1" smtClean="0"/>
              <a:t>memcpy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Hardware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1: *0x800000010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Old value = -7350814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 value = 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0x00000000004041b7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2973788" y="4969565"/>
            <a:ext cx="4110825" cy="124040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786558" y="4323234"/>
            <a:ext cx="180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We just broke in</a:t>
            </a:r>
          </a:p>
          <a:p>
            <a:r>
              <a:rPr lang="en-US" sz="1800" dirty="0" smtClean="0">
                <a:latin typeface="Calibri" pitchFamily="34" charset="0"/>
              </a:rPr>
              <a:t>after overwriting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161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Thursday</a:t>
            </a:r>
          </a:p>
          <a:p>
            <a:endParaRPr lang="en-US" dirty="0"/>
          </a:p>
          <a:p>
            <a:r>
              <a:rPr lang="en-US" dirty="0" smtClean="0"/>
              <a:t>8% of final grade (+ 4% for checkpoint)</a:t>
            </a:r>
          </a:p>
          <a:p>
            <a:endParaRPr lang="en-US" dirty="0"/>
          </a:p>
          <a:p>
            <a:r>
              <a:rPr lang="en-US" dirty="0" smtClean="0"/>
              <a:t>Read the </a:t>
            </a:r>
            <a:r>
              <a:rPr lang="en-US" dirty="0" err="1" smtClean="0"/>
              <a:t>writeup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Ask for help after </a:t>
            </a:r>
            <a:r>
              <a:rPr lang="en-US" smtClean="0"/>
              <a:t>a few </a:t>
            </a:r>
            <a:r>
              <a:rPr lang="en-US" dirty="0" smtClean="0"/>
              <a:t>hours or take a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14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 out the heap</a:t>
            </a:r>
          </a:p>
          <a:p>
            <a:r>
              <a:rPr lang="en-US" dirty="0" smtClean="0"/>
              <a:t>Add Instrumentation</a:t>
            </a:r>
          </a:p>
          <a:p>
            <a:r>
              <a:rPr lang="en-US" dirty="0" smtClean="0"/>
              <a:t>Use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9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out the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heap, in this case implicit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try something, in this case, </a:t>
            </a:r>
            <a:r>
              <a:rPr lang="en-US" dirty="0" err="1" smtClean="0"/>
              <a:t>extend_heap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*block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payload_to_header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(block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size, false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(block, size, false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new epilogue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(block);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0, true);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4085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7133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0181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23229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26277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9325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2373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35421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41517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44565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47613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50661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53709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56757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59805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8469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2" name="Freeform 29"/>
          <p:cNvSpPr>
            <a:spLocks/>
          </p:cNvSpPr>
          <p:nvPr/>
        </p:nvSpPr>
        <p:spPr bwMode="auto">
          <a:xfrm>
            <a:off x="2780150" y="2028908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30"/>
          <p:cNvSpPr>
            <a:spLocks/>
          </p:cNvSpPr>
          <p:nvPr/>
        </p:nvSpPr>
        <p:spPr bwMode="auto">
          <a:xfrm>
            <a:off x="3999350" y="2028908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31"/>
          <p:cNvSpPr>
            <a:spLocks/>
          </p:cNvSpPr>
          <p:nvPr/>
        </p:nvSpPr>
        <p:spPr bwMode="auto">
          <a:xfrm>
            <a:off x="1560950" y="2028908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62853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65901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7" name="Freeform 34"/>
          <p:cNvSpPr>
            <a:spLocks/>
          </p:cNvSpPr>
          <p:nvPr/>
        </p:nvSpPr>
        <p:spPr bwMode="auto">
          <a:xfrm>
            <a:off x="2475350" y="2585362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36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35"/>
          <p:cNvSpPr>
            <a:spLocks/>
          </p:cNvSpPr>
          <p:nvPr/>
        </p:nvSpPr>
        <p:spPr bwMode="auto">
          <a:xfrm>
            <a:off x="3694550" y="2585362"/>
            <a:ext cx="1828800" cy="228600"/>
          </a:xfrm>
          <a:custGeom>
            <a:avLst/>
            <a:gdLst/>
            <a:ahLst/>
            <a:cxnLst>
              <a:cxn ang="0">
                <a:pos x="1152" y="0"/>
              </a:cxn>
              <a:cxn ang="0">
                <a:pos x="576" y="144"/>
              </a:cxn>
              <a:cxn ang="0">
                <a:pos x="0" y="0"/>
              </a:cxn>
            </a:cxnLst>
            <a:rect l="0" t="0" r="r" b="b"/>
            <a:pathLst>
              <a:path w="1152" h="144">
                <a:moveTo>
                  <a:pt x="1152" y="0"/>
                </a:moveTo>
                <a:cubicBezTo>
                  <a:pt x="960" y="72"/>
                  <a:pt x="768" y="144"/>
                  <a:pt x="576" y="144"/>
                </a:cubicBezTo>
                <a:cubicBezTo>
                  <a:pt x="384" y="144"/>
                  <a:pt x="192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6"/>
          <p:cNvSpPr>
            <a:spLocks/>
          </p:cNvSpPr>
          <p:nvPr/>
        </p:nvSpPr>
        <p:spPr bwMode="auto">
          <a:xfrm>
            <a:off x="5523350" y="2585362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84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40" y="72"/>
                  <a:pt x="512" y="144"/>
                  <a:pt x="384" y="144"/>
                </a:cubicBezTo>
                <a:cubicBezTo>
                  <a:pt x="256" y="144"/>
                  <a:pt x="63" y="23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1103750" y="2265746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6897578" y="2265746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828150" y="201409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34"/>
          <p:cNvSpPr>
            <a:spLocks/>
          </p:cNvSpPr>
          <p:nvPr/>
        </p:nvSpPr>
        <p:spPr bwMode="auto">
          <a:xfrm>
            <a:off x="1253522" y="2606758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36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5674436" y="2265746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894950" y="1868557"/>
            <a:ext cx="881426" cy="1113182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36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12 3.7037E-6 L 3.05556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5" grpId="0" animBg="1"/>
      <p:bldP spid="26" grpId="0" animBg="1"/>
      <p:bldP spid="29" grpId="0" animBg="1"/>
      <p:bldP spid="31" grpId="0" animBg="1"/>
      <p:bldP spid="32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out the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 free block based on lectures 19 and 20</a:t>
            </a:r>
          </a:p>
          <a:p>
            <a:pPr lvl="1"/>
            <a:r>
              <a:rPr lang="en-US" dirty="0" smtClean="0"/>
              <a:t>Explicit pointers (will be well-defined see </a:t>
            </a:r>
            <a:r>
              <a:rPr lang="en-US" dirty="0" err="1" smtClean="0"/>
              <a:t>writeup</a:t>
            </a:r>
            <a:r>
              <a:rPr lang="en-US" dirty="0" smtClean="0"/>
              <a:t> and Piazza)</a:t>
            </a:r>
          </a:p>
          <a:p>
            <a:pPr lvl="1"/>
            <a:r>
              <a:rPr lang="en-US" dirty="0" smtClean="0"/>
              <a:t>Optional boundary tags</a:t>
            </a:r>
          </a:p>
          <a:p>
            <a:endParaRPr lang="en-US" dirty="0" smtClean="0"/>
          </a:p>
          <a:p>
            <a:r>
              <a:rPr lang="en-US" dirty="0" smtClean="0"/>
              <a:t>If you make changes to your design beyond this</a:t>
            </a:r>
          </a:p>
          <a:p>
            <a:pPr lvl="1"/>
            <a:r>
              <a:rPr lang="en-US" dirty="0" smtClean="0"/>
              <a:t>Draw it out.</a:t>
            </a:r>
          </a:p>
          <a:p>
            <a:pPr lvl="1"/>
            <a:r>
              <a:rPr lang="en-US" dirty="0" smtClean="0"/>
              <a:t>If you have bugs, </a:t>
            </a:r>
            <a:br>
              <a:rPr lang="en-US" dirty="0" smtClean="0"/>
            </a:br>
            <a:r>
              <a:rPr lang="en-US" dirty="0" smtClean="0"/>
              <a:t>	pictures can help the staff help you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208659" y="2659166"/>
            <a:ext cx="1682203" cy="3839356"/>
            <a:chOff x="6397626" y="2637644"/>
            <a:chExt cx="1682203" cy="3839356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6399213" y="3306385"/>
              <a:ext cx="1370013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6400801" y="3692603"/>
              <a:ext cx="1676400" cy="1616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dirty="0" smtClean="0">
                <a:latin typeface="Calibri" pitchFamily="34" charset="0"/>
              </a:endParaRP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dirty="0">
                <a:latin typeface="Calibri" pitchFamily="34" charset="0"/>
              </a:endParaRP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dirty="0" smtClean="0">
                <a:latin typeface="Calibri" pitchFamily="34" charset="0"/>
              </a:endParaRP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Calibri" pitchFamily="34" charset="0"/>
                </a:rPr>
                <a:t>Unallocated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7772401" y="3306385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b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6399214" y="5309279"/>
              <a:ext cx="1370012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7769226" y="5309279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b</a:t>
              </a:r>
              <a:r>
                <a:rPr lang="en-GB" sz="1600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  <a:endParaRPr lang="en-GB" sz="1600" b="1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6855231" y="2637644"/>
              <a:ext cx="775446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 word</a:t>
              </a:r>
            </a:p>
          </p:txBody>
        </p:sp>
        <p:sp>
          <p:nvSpPr>
            <p:cNvPr id="10" name="AutoShape 8"/>
            <p:cNvSpPr>
              <a:spLocks/>
            </p:cNvSpPr>
            <p:nvPr/>
          </p:nvSpPr>
          <p:spPr bwMode="auto">
            <a:xfrm rot="16200000">
              <a:off x="7127329" y="2249543"/>
              <a:ext cx="228600" cy="1676401"/>
            </a:xfrm>
            <a:prstGeom prst="rightBrace">
              <a:avLst>
                <a:gd name="adj1" fmla="val 118750"/>
                <a:gd name="adj2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29844" y="5830669"/>
              <a:ext cx="7008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Calibri" pitchFamily="34" charset="0"/>
                </a:rPr>
                <a:t>Free</a:t>
              </a:r>
            </a:p>
            <a:p>
              <a:pPr algn="ctr"/>
              <a:r>
                <a:rPr lang="en-US" sz="1800" dirty="0">
                  <a:latin typeface="Calibri" pitchFamily="34" charset="0"/>
                </a:rPr>
                <a:t>Block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6397626" y="3687385"/>
              <a:ext cx="16764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Calibri" pitchFamily="34" charset="0"/>
                </a:rPr>
                <a:t>N</a:t>
              </a:r>
              <a:r>
                <a:rPr lang="en-GB" sz="1600" b="1" dirty="0" smtClean="0">
                  <a:latin typeface="Calibri" pitchFamily="34" charset="0"/>
                </a:rPr>
                <a:t>ext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6397626" y="4068385"/>
              <a:ext cx="16764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err="1" smtClean="0">
                  <a:latin typeface="Calibri" pitchFamily="34" charset="0"/>
                </a:rPr>
                <a:t>P</a:t>
              </a:r>
              <a:r>
                <a:rPr lang="en-GB" sz="1600" b="1" dirty="0" err="1" smtClean="0">
                  <a:latin typeface="Calibri" pitchFamily="34" charset="0"/>
                </a:rPr>
                <a:t>rev</a:t>
              </a:r>
              <a:endParaRPr lang="en-GB" sz="1600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551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measurements inform insights.</a:t>
            </a:r>
          </a:p>
          <a:p>
            <a:pPr lvl="1"/>
            <a:r>
              <a:rPr lang="en-US" dirty="0" smtClean="0"/>
              <a:t>Add temporary code to understand aspects of malloc</a:t>
            </a:r>
          </a:p>
          <a:p>
            <a:pPr lvl="1"/>
            <a:r>
              <a:rPr lang="en-US" dirty="0" smtClean="0"/>
              <a:t>Code can violate style rules or 128 byte limits, because it is temporary</a:t>
            </a:r>
          </a:p>
          <a:p>
            <a:endParaRPr lang="en-US" dirty="0"/>
          </a:p>
          <a:p>
            <a:r>
              <a:rPr lang="en-US" dirty="0" smtClean="0"/>
              <a:t>Particularly important to develop insights into performance before making changes</a:t>
            </a:r>
          </a:p>
          <a:p>
            <a:pPr lvl="1"/>
            <a:r>
              <a:rPr lang="en-US" dirty="0" smtClean="0"/>
              <a:t>What is expensive throughput-wise?</a:t>
            </a:r>
          </a:p>
          <a:p>
            <a:pPr lvl="1"/>
            <a:r>
              <a:rPr lang="en-US" dirty="0" smtClean="0"/>
              <a:t>How much might a change benefit utilization?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31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Instrumentation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Looping in </a:t>
            </a:r>
            <a:r>
              <a:rPr lang="en-US" dirty="0" err="1" smtClean="0"/>
              <a:t>find_fit</a:t>
            </a:r>
            <a:r>
              <a:rPr lang="en-US" dirty="0" smtClean="0"/>
              <a:t> takes most of the time</a:t>
            </a:r>
          </a:p>
          <a:p>
            <a:endParaRPr lang="en-US" dirty="0"/>
          </a:p>
          <a:p>
            <a:r>
              <a:rPr lang="en-US" dirty="0" smtClean="0"/>
              <a:t>How efficient is your code?  How might you know?</a:t>
            </a:r>
          </a:p>
          <a:p>
            <a:pPr lvl="1"/>
            <a:r>
              <a:rPr lang="en-US" dirty="0" smtClean="0"/>
              <a:t>Compute the ratio of blocks viewed to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018" y="3154326"/>
            <a:ext cx="873187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find_fit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*block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(block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heap_listp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(block) &gt; 0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block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(block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(!(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get_alloc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(block)) &amp;&amp;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(block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block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 // no fit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3150427" y="3720510"/>
            <a:ext cx="222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call_count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474027" y="4539216"/>
            <a:ext cx="222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block_count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695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Instrumentation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size of requests?</a:t>
            </a:r>
          </a:p>
          <a:p>
            <a:pPr lvl="1"/>
            <a:r>
              <a:rPr lang="en-US" dirty="0" smtClean="0"/>
              <a:t>How many 8 bytes or less?</a:t>
            </a:r>
          </a:p>
          <a:p>
            <a:pPr lvl="1"/>
            <a:r>
              <a:rPr lang="en-US" dirty="0" smtClean="0"/>
              <a:t>How many 16 bytes or less?</a:t>
            </a:r>
          </a:p>
          <a:p>
            <a:pPr lvl="1"/>
            <a:r>
              <a:rPr lang="en-US" dirty="0" smtClean="0"/>
              <a:t>What other sizes?</a:t>
            </a:r>
          </a:p>
          <a:p>
            <a:pPr lvl="1"/>
            <a:endParaRPr lang="en-US" dirty="0"/>
          </a:p>
          <a:p>
            <a:r>
              <a:rPr lang="en-US" dirty="0" smtClean="0"/>
              <a:t>What else could you measure?  Why?</a:t>
            </a:r>
          </a:p>
          <a:p>
            <a:endParaRPr lang="en-US" dirty="0"/>
          </a:p>
          <a:p>
            <a:r>
              <a:rPr lang="en-US" dirty="0" smtClean="0"/>
              <a:t>Remember that although </a:t>
            </a:r>
            <a:r>
              <a:rPr lang="en-US" dirty="0"/>
              <a:t>the system’s performance varies</a:t>
            </a:r>
          </a:p>
          <a:p>
            <a:pPr lvl="1"/>
            <a:r>
              <a:rPr lang="en-US" dirty="0"/>
              <a:t>The </a:t>
            </a:r>
            <a:r>
              <a:rPr lang="en-US" dirty="0" err="1" smtClean="0"/>
              <a:t>mdriver’s</a:t>
            </a:r>
            <a:r>
              <a:rPr lang="en-US" dirty="0" smtClean="0"/>
              <a:t> traces are deterministic</a:t>
            </a:r>
            <a:endParaRPr lang="en-US" dirty="0"/>
          </a:p>
          <a:p>
            <a:pPr lvl="1"/>
            <a:r>
              <a:rPr lang="en-US" dirty="0" smtClean="0"/>
              <a:t>Measured results should not change between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80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your own – </a:t>
            </a:r>
            <a:r>
              <a:rPr lang="en-US" dirty="0" err="1" smtClean="0"/>
              <a:t>mm_checkheap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What conditions are true in a valid heap?</a:t>
            </a:r>
          </a:p>
          <a:p>
            <a:pPr lvl="1"/>
            <a:r>
              <a:rPr lang="en-US" dirty="0" smtClean="0"/>
              <a:t>Discuss.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gdb</a:t>
            </a:r>
            <a:endParaRPr lang="en-US" dirty="0" smtClean="0"/>
          </a:p>
          <a:p>
            <a:pPr lvl="1"/>
            <a:r>
              <a:rPr lang="en-US" dirty="0" smtClean="0"/>
              <a:t>Sometimes augmented with </a:t>
            </a:r>
            <a:r>
              <a:rPr lang="en-US" dirty="0" err="1" smtClean="0"/>
              <a:t>checkheap</a:t>
            </a:r>
            <a:r>
              <a:rPr lang="en-US" dirty="0" smtClean="0"/>
              <a:t> or </a:t>
            </a:r>
            <a:r>
              <a:rPr lang="en-US" dirty="0" err="1" smtClean="0"/>
              <a:t>printfs</a:t>
            </a:r>
            <a:endParaRPr lang="en-US" dirty="0" smtClean="0"/>
          </a:p>
          <a:p>
            <a:pPr lvl="1"/>
            <a:r>
              <a:rPr lang="en-US" dirty="0" smtClean="0"/>
              <a:t>Always valuable insights</a:t>
            </a:r>
          </a:p>
        </p:txBody>
      </p:sp>
    </p:spTree>
    <p:extLst>
      <p:ext uri="{BB962C8B-B14F-4D97-AF65-F5344CB8AC3E}">
        <p14:creationId xmlns:p14="http://schemas.microsoft.com/office/powerpoint/2010/main" val="1330265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Garbled 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21823" cy="4972050"/>
          </a:xfrm>
        </p:spPr>
        <p:txBody>
          <a:bodyPr/>
          <a:lstStyle/>
          <a:p>
            <a:r>
              <a:rPr lang="en-US" dirty="0" smtClean="0"/>
              <a:t>Malloc library returns a block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driver</a:t>
            </a:r>
            <a:r>
              <a:rPr lang="en-US" dirty="0" smtClean="0"/>
              <a:t> writes bytes into payload (using </a:t>
            </a:r>
            <a:r>
              <a:rPr lang="en-US" dirty="0" err="1" smtClean="0"/>
              <a:t>memcpy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driver</a:t>
            </a:r>
            <a:r>
              <a:rPr lang="en-US" dirty="0" smtClean="0"/>
              <a:t> will check that those bytes are still present</a:t>
            </a:r>
          </a:p>
          <a:p>
            <a:pPr lvl="1"/>
            <a:r>
              <a:rPr lang="en-US" dirty="0" smtClean="0"/>
              <a:t>If malloc library has overwritten any bytes, then report garbled bytes</a:t>
            </a:r>
          </a:p>
          <a:p>
            <a:pPr lvl="1"/>
            <a:endParaRPr lang="en-US" dirty="0"/>
          </a:p>
          <a:p>
            <a:r>
              <a:rPr lang="en-US" dirty="0" smtClean="0"/>
              <a:t>Now what?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mm_checkheap</a:t>
            </a:r>
            <a:r>
              <a:rPr lang="en-US" dirty="0" smtClean="0"/>
              <a:t> call is catching it right?</a:t>
            </a:r>
          </a:p>
          <a:p>
            <a:r>
              <a:rPr lang="en-US" dirty="0" smtClean="0"/>
              <a:t>If not, we want to find the garbled address and watch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74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213-f16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5213-f16" id="{F7D05112-3BA3-4530-B57E-F0A0289F27EB}" vid="{38B48207-34DD-4318-A784-F6837CBE9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</TotalTime>
  <Words>730</Words>
  <Application>Microsoft Office PowerPoint</Application>
  <PresentationFormat>On-screen Show (4:3)</PresentationFormat>
  <Paragraphs>166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15213-f16</vt:lpstr>
      <vt:lpstr>Recitation 12: More Malloc Lab </vt:lpstr>
      <vt:lpstr>Understanding Your Code</vt:lpstr>
      <vt:lpstr>Sketch out the Heap</vt:lpstr>
      <vt:lpstr>Sketch out the Heap</vt:lpstr>
      <vt:lpstr>Add Instrumentation</vt:lpstr>
      <vt:lpstr>Add Instrumentation example</vt:lpstr>
      <vt:lpstr>Add Instrumentation cont.</vt:lpstr>
      <vt:lpstr>Use tools</vt:lpstr>
      <vt:lpstr>Garbled Bytes</vt:lpstr>
      <vt:lpstr>Garbled Bytes and gdb</vt:lpstr>
      <vt:lpstr>GDB Exercise</vt:lpstr>
      <vt:lpstr>GDB Exercise cont.</vt:lpstr>
      <vt:lpstr>MallocLab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12: More Malloc Lab </dc:title>
  <dc:creator>Brian Railing</dc:creator>
  <cp:lastModifiedBy>Brian Railing</cp:lastModifiedBy>
  <cp:revision>127</cp:revision>
  <dcterms:created xsi:type="dcterms:W3CDTF">2016-11-13T03:08:29Z</dcterms:created>
  <dcterms:modified xsi:type="dcterms:W3CDTF">2016-11-14T07:02:35Z</dcterms:modified>
</cp:coreProperties>
</file>