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2" r:id="rId2"/>
    <p:sldId id="620" r:id="rId3"/>
    <p:sldId id="632" r:id="rId4"/>
    <p:sldId id="633" r:id="rId5"/>
    <p:sldId id="631" r:id="rId6"/>
    <p:sldId id="552" r:id="rId7"/>
    <p:sldId id="553" r:id="rId8"/>
    <p:sldId id="554" r:id="rId9"/>
    <p:sldId id="602" r:id="rId10"/>
    <p:sldId id="555" r:id="rId11"/>
    <p:sldId id="556" r:id="rId12"/>
    <p:sldId id="624" r:id="rId13"/>
    <p:sldId id="618" r:id="rId14"/>
    <p:sldId id="557" r:id="rId15"/>
    <p:sldId id="558" r:id="rId16"/>
    <p:sldId id="559" r:id="rId17"/>
    <p:sldId id="634" r:id="rId18"/>
    <p:sldId id="560" r:id="rId19"/>
    <p:sldId id="561" r:id="rId20"/>
    <p:sldId id="562" r:id="rId21"/>
    <p:sldId id="563" r:id="rId22"/>
    <p:sldId id="625" r:id="rId23"/>
    <p:sldId id="564" r:id="rId24"/>
    <p:sldId id="571" r:id="rId25"/>
    <p:sldId id="626" r:id="rId26"/>
    <p:sldId id="566" r:id="rId27"/>
    <p:sldId id="605" r:id="rId28"/>
    <p:sldId id="627" r:id="rId29"/>
    <p:sldId id="607" r:id="rId30"/>
    <p:sldId id="617" r:id="rId31"/>
    <p:sldId id="608" r:id="rId32"/>
    <p:sldId id="567" r:id="rId33"/>
    <p:sldId id="635" r:id="rId34"/>
    <p:sldId id="568" r:id="rId35"/>
    <p:sldId id="629" r:id="rId36"/>
    <p:sldId id="630" r:id="rId37"/>
    <p:sldId id="628" r:id="rId38"/>
    <p:sldId id="611" r:id="rId39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6D6F5"/>
    <a:srgbClr val="D5F1CF"/>
    <a:srgbClr val="AC0000"/>
    <a:srgbClr val="F7F5CD"/>
    <a:srgbClr val="000000"/>
    <a:srgbClr val="9D3E40"/>
    <a:srgbClr val="990000"/>
    <a:srgbClr val="F1C7C7"/>
    <a:srgbClr val="F6F5BD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60" autoAdjust="0"/>
    <p:restoredTop sz="94626" autoAdjust="0"/>
  </p:normalViewPr>
  <p:slideViewPr>
    <p:cSldViewPr snapToGrid="0">
      <p:cViewPr>
        <p:scale>
          <a:sx n="108" d="100"/>
          <a:sy n="108" d="100"/>
        </p:scale>
        <p:origin x="-1144" y="-92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17,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Phil Gibbons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main,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 flipH="1">
            <a:off x="987972" y="1450975"/>
            <a:ext cx="307429" cy="446141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H="1" flipV="1">
            <a:off x="5743903" y="4636088"/>
            <a:ext cx="604921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>
                <a:latin typeface="Courier New" pitchFamily="49" charset="0"/>
              </a:rPr>
              <a:t>myid.p0 </a:t>
            </a:r>
            <a:r>
              <a:rPr lang="en-US" sz="1800" dirty="0">
                <a:latin typeface="Calibri" pitchFamily="34" charset="0"/>
              </a:rPr>
              <a:t>[peer 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myid.p1 </a:t>
            </a:r>
            <a:r>
              <a:rPr lang="en-US" sz="1800" dirty="0">
                <a:latin typeface="Calibri" pitchFamily="34" charset="0"/>
              </a:rPr>
              <a:t>[peer 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554717" y="2864732"/>
            <a:ext cx="922283" cy="127607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40302"/>
            <a:ext cx="7592093" cy="762000"/>
          </a:xfrm>
        </p:spPr>
        <p:txBody>
          <a:bodyPr/>
          <a:lstStyle/>
          <a:p>
            <a:r>
              <a:rPr lang="en-US" dirty="0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901714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447814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0813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3734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3734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64014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640147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94701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229149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229149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49001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49001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4054054"/>
            <a:ext cx="4875600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**ptr;  </a:t>
            </a:r>
            <a:r>
              <a:rPr lang="en-US" sz="1600" dirty="0">
                <a:solidFill>
                  <a:srgbClr val="AC0000"/>
                </a:solidFill>
                <a:latin typeface="Courier New" pitchFamily="49" charset="0"/>
              </a:rPr>
              <a:t>/* global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[])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int i;</a:t>
            </a:r>
          </a:p>
          <a:p>
            <a:r>
              <a:rPr lang="en-US" sz="1600" dirty="0">
                <a:latin typeface="Courier New" pitchFamily="49" charset="0"/>
              </a:rPr>
              <a:t>  pthread_t tid;</a:t>
            </a:r>
          </a:p>
          <a:p>
            <a:r>
              <a:rPr lang="en-US" sz="1600" dirty="0">
                <a:latin typeface="Courier New" pitchFamily="49" charset="0"/>
              </a:rPr>
              <a:t>  char *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>
                <a:latin typeface="Courier New" pitchFamily="49" charset="0"/>
              </a:rPr>
              <a:t>[2] = {“Hello from foo",</a:t>
            </a:r>
          </a:p>
          <a:p>
            <a:r>
              <a:rPr lang="en-US" sz="1600" dirty="0">
                <a:latin typeface="Courier New" pitchFamily="49" charset="0"/>
              </a:rPr>
              <a:t>                   "Hello from bar"};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ptr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msgs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for (i = 0; i &lt; 2; i++)</a:t>
            </a:r>
          </a:p>
          <a:p>
            <a:r>
              <a:rPr lang="en-US" sz="1600" dirty="0">
                <a:latin typeface="Courier New" pitchFamily="49" charset="0"/>
              </a:rPr>
              <a:t>   Pthread_create(&amp;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,…, (void *)i);</a:t>
            </a:r>
          </a:p>
          <a:p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Pthread_exit</a:t>
            </a:r>
            <a:r>
              <a:rPr lang="en-US" sz="1600" dirty="0">
                <a:latin typeface="Courier New" pitchFamily="49" charset="0"/>
              </a:rPr>
              <a:t>(NULL);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65408" y="4563796"/>
            <a:ext cx="4381328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myid = (int)vargp;</a:t>
            </a:r>
          </a:p>
          <a:p>
            <a:r>
              <a:rPr lang="en-US" sz="1600" dirty="0">
                <a:latin typeface="Courier New" pitchFamily="49" charset="0"/>
              </a:rPr>
              <a:t>   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</a:p>
          <a:p>
            <a:r>
              <a:rPr lang="en-US" sz="1600" dirty="0">
                <a:latin typeface="Courier New" pitchFamily="49" charset="0"/>
              </a:rPr>
              <a:t>    printf("[%d]: %s (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=%d)\n", </a:t>
            </a:r>
          </a:p>
          <a:p>
            <a:r>
              <a:rPr lang="en-US" sz="1600" dirty="0">
                <a:latin typeface="Courier New" pitchFamily="49" charset="0"/>
              </a:rPr>
              <a:t>         myid, ptr[myid], ++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variables are shared?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Answer: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shared </a:t>
            </a:r>
            <a:r>
              <a:rPr lang="en-US" dirty="0" err="1"/>
              <a:t>iff</a:t>
            </a:r>
            <a:r>
              <a:rPr lang="en-US" dirty="0"/>
              <a:t> multiple threads reference at least one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  Referenced 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   main thread?	peer thread 0?	peer thread 1?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		</a:t>
            </a: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		</a:t>
            </a:r>
          </a:p>
          <a:p>
            <a:r>
              <a:rPr lang="en-US" sz="1800" dirty="0">
                <a:latin typeface="Courier New" pitchFamily="49" charset="0"/>
              </a:rPr>
              <a:t>myid.p0		</a:t>
            </a:r>
          </a:p>
          <a:p>
            <a:r>
              <a:rPr lang="en-US" sz="1800" dirty="0">
                <a:latin typeface="Courier New" pitchFamily="49" charset="0"/>
              </a:rPr>
              <a:t>myid.p1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988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909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909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57633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5763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64497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46635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46635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80750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807501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5235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Threads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are handy...</a:t>
            </a:r>
          </a:p>
          <a:p>
            <a:endParaRPr lang="en-US" dirty="0"/>
          </a:p>
          <a:p>
            <a:r>
              <a:rPr lang="en-US" dirty="0"/>
              <a:t>…but introduce the possibility of nasty </a:t>
            </a:r>
            <a:r>
              <a:rPr lang="en-US" i="1" dirty="0"/>
              <a:t>synchronization</a:t>
            </a:r>
            <a:r>
              <a:rPr lang="en-US" dirty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OK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 ./</a:t>
              </a:r>
              <a:r>
                <a:rPr lang="en-US" sz="1600" dirty="0" err="1">
                  <a:latin typeface="Courier New" pitchFamily="49" charset="0"/>
                </a:rPr>
                <a:t>badcnt</a:t>
              </a:r>
              <a:r>
                <a:rPr lang="en-US" sz="1600" dirty="0">
                  <a:latin typeface="Courier New" pitchFamily="49" charset="0"/>
                </a:rPr>
                <a:t> 10000</a:t>
              </a:r>
            </a:p>
            <a:p>
              <a:r>
                <a:rPr lang="en-US" sz="1600" dirty="0">
                  <a:latin typeface="Courier New" pitchFamily="49" charset="0"/>
                </a:rPr>
                <a:t>BOOM! </a:t>
              </a:r>
              <a:r>
                <a:rPr lang="en-US" sz="1600" dirty="0" err="1">
                  <a:latin typeface="Courier New" pitchFamily="49" charset="0"/>
                </a:rPr>
                <a:t>cnt</a:t>
              </a:r>
              <a:r>
                <a:rPr lang="en-US" sz="1600" dirty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>
                  <a:latin typeface="Courier New" pitchFamily="49" charset="0"/>
                </a:rPr>
                <a:t>linux</a:t>
              </a:r>
              <a:r>
                <a:rPr lang="en-US" sz="16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 equal 20,000.</a:t>
              </a:r>
            </a:p>
            <a:p>
              <a:pPr algn="ctr"/>
              <a:endParaRPr lang="en-US" sz="1800" dirty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loop in thread </a:t>
            </a:r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(%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testq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jle</a:t>
            </a:r>
            <a:r>
              <a:rPr lang="en-US" sz="1800" dirty="0">
                <a:latin typeface="Courier New"/>
                <a:cs typeface="Courier New"/>
              </a:rPr>
              <a:t>   .L2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  </a:t>
            </a:r>
            <a:r>
              <a:rPr lang="cs-CZ" sz="1800" dirty="0" err="1">
                <a:latin typeface="Courier New"/>
                <a:cs typeface="Courier New"/>
              </a:rPr>
              <a:t>movl</a:t>
            </a:r>
            <a:r>
              <a:rPr lang="cs-CZ" sz="1800" dirty="0">
                <a:latin typeface="Courier New"/>
                <a:cs typeface="Courier New"/>
              </a:rPr>
              <a:t>  $0,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(%rip),%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addq</a:t>
            </a:r>
            <a:r>
              <a:rPr lang="en-US" sz="1800" dirty="0">
                <a:latin typeface="Courier New"/>
                <a:cs typeface="Courier New"/>
              </a:rPr>
              <a:t>  $1,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cmpq</a:t>
            </a:r>
            <a:r>
              <a:rPr lang="en-US" sz="1800" dirty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>
                <a:latin typeface="Courier New"/>
                <a:cs typeface="Courier New"/>
              </a:rPr>
              <a:t>jne</a:t>
            </a:r>
            <a:r>
              <a:rPr lang="pl-PL" sz="1800" dirty="0">
                <a:latin typeface="Courier New"/>
                <a:cs typeface="Courier New"/>
              </a:rPr>
              <a:t>   .L3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436099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79215" y="3507004"/>
            <a:ext cx="1055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+mn-lt"/>
              </a:rPr>
              <a:t>H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79215" y="5739385"/>
            <a:ext cx="7908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>
                <a:latin typeface="+mn-lt"/>
              </a:rPr>
              <a:t>T</a:t>
            </a:r>
            <a:r>
              <a:rPr lang="en-US" sz="1600" i="1" baseline="-25000" dirty="0">
                <a:latin typeface="+mn-lt"/>
              </a:rPr>
              <a:t>i</a:t>
            </a:r>
            <a:r>
              <a:rPr lang="en-US" sz="1600" dirty="0">
                <a:latin typeface="+mn-lt"/>
              </a:rPr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79215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L</a:t>
            </a:r>
            <a:r>
              <a:rPr lang="en-US" sz="1800" i="1" baseline="-25000" dirty="0">
                <a:latin typeface="+mn-lt"/>
              </a:rPr>
              <a:t>i  </a:t>
            </a:r>
            <a:r>
              <a:rPr lang="en-US" sz="1800" dirty="0">
                <a:latin typeface="+mn-lt"/>
              </a:rPr>
              <a:t>: Load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 err="1">
                <a:latin typeface="+mn-lt"/>
              </a:rPr>
              <a:t>U</a:t>
            </a:r>
            <a:r>
              <a:rPr lang="en-US" sz="1800" i="1" baseline="-250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Update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i="1" dirty="0">
                <a:latin typeface="+mn-lt"/>
              </a:rPr>
              <a:t>S</a:t>
            </a:r>
            <a:r>
              <a:rPr lang="en-US" sz="1800" i="1" baseline="-25000" dirty="0">
                <a:latin typeface="+mn-lt"/>
              </a:rPr>
              <a:t>i</a:t>
            </a:r>
            <a:r>
              <a:rPr lang="en-US" sz="1800" dirty="0">
                <a:latin typeface="+mn-lt"/>
              </a:rPr>
              <a:t> : Store </a:t>
            </a:r>
            <a:r>
              <a:rPr lang="en-US" sz="1800" dirty="0" err="1">
                <a:latin typeface="+mn-lt"/>
              </a:rPr>
              <a:t>cnt</a:t>
            </a:r>
            <a:endParaRPr lang="en-US" sz="1800" dirty="0">
              <a:latin typeface="+mn-lt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869265" y="4327552"/>
            <a:ext cx="146219" cy="1017567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720508"/>
            <a:ext cx="73396" cy="510778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some give an unexpected result!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/>
              <a:t>%</a:t>
            </a:r>
            <a:r>
              <a:rPr lang="en-US" dirty="0" err="1"/>
              <a:t>rdx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content of %</a:t>
            </a:r>
            <a:r>
              <a:rPr lang="en-US" dirty="0" err="1"/>
              <a:t>rdx</a:t>
            </a:r>
            <a:r>
              <a:rPr lang="en-US" dirty="0"/>
              <a:t> 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1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 2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957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endParaRPr lang="en-US" dirty="0"/>
          </a:p>
          <a:p>
            <a:pPr marL="344488" indent="-344488" algn="ctr">
              <a:buNone/>
            </a:pPr>
            <a:endParaRPr lang="en-US" dirty="0"/>
          </a:p>
          <a:p>
            <a:r>
              <a:rPr lang="en-US" dirty="0"/>
              <a:t>We can analyze the behavior using a </a:t>
            </a:r>
            <a:r>
              <a:rPr lang="en-US" i="1" dirty="0">
                <a:solidFill>
                  <a:srgbClr val="C00000"/>
                </a:solidFill>
              </a:rPr>
              <a:t>progress graph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%rdx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review</a:t>
            </a:r>
          </a:p>
          <a:p>
            <a:r>
              <a:rPr lang="en-US" dirty="0">
                <a:solidFill>
                  <a:srgbClr val="7F7F7F"/>
                </a:solidFill>
              </a:rPr>
              <a:t>Sharing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Mutual exclusion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21776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 of legal state transitions that describes one possible concurrent execution of the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Example: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  S1,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57018" y="2779305"/>
            <a:ext cx="4900782" cy="1834000"/>
          </a:xfrm>
          <a:prstGeom prst="rect">
            <a:avLst/>
          </a:prstGeom>
          <a:solidFill>
            <a:srgbClr val="D5F1CF">
              <a:alpha val="41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 bwMode="auto">
          <a:xfrm rot="5400000">
            <a:off x="504081" y="2993005"/>
            <a:ext cx="4900782" cy="1834000"/>
          </a:xfrm>
          <a:prstGeom prst="rect">
            <a:avLst/>
          </a:prstGeom>
          <a:solidFill>
            <a:srgbClr val="D6D6F5">
              <a:alpha val="60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critical section </a:t>
            </a:r>
            <a:r>
              <a:rPr lang="en-US" sz="1800" dirty="0">
                <a:latin typeface="Calibri" pitchFamily="34" charset="0"/>
              </a:rPr>
              <a:t>with respect to the shared variable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critical sections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some shared variable) should not be interleaved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does not enter any unsafe region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 correct 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is safe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12669"/>
              </p:ext>
            </p:extLst>
          </p:nvPr>
        </p:nvGraphicFramePr>
        <p:xfrm>
          <a:off x="4760813" y="3823186"/>
          <a:ext cx="44433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0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thread2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cnt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niters.m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tid1.m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niters.2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Enforcing Mutual Exclusion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Answer: We 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 execution of the threads so that they 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need to guarantee </a:t>
            </a:r>
            <a:r>
              <a:rPr lang="en-US" b="1" i="1" dirty="0">
                <a:solidFill>
                  <a:srgbClr val="FF0000"/>
                </a:solidFill>
              </a:rPr>
              <a:t>mutually exclusive access </a:t>
            </a:r>
            <a:r>
              <a:rPr lang="en-US" dirty="0"/>
              <a:t>for each </a:t>
            </a:r>
            <a:r>
              <a:rPr lang="en-US"/>
              <a:t>critical section.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Semaphores (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Mutex and condition variables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variable. Manipulated by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nonzero, then decrement </a:t>
            </a:r>
            <a:r>
              <a:rPr lang="en-US" i="1" dirty="0"/>
              <a:t>s</a:t>
            </a:r>
            <a:r>
              <a:rPr lang="en-US" dirty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zero, then suspend thread until </a:t>
            </a:r>
            <a:r>
              <a:rPr lang="en-US" i="1" dirty="0"/>
              <a:t>s</a:t>
            </a:r>
            <a:r>
              <a:rPr lang="en-US" dirty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After restarting, the P operation decrements </a:t>
            </a:r>
            <a:r>
              <a:rPr lang="en-US" i="1" dirty="0"/>
              <a:t>s</a:t>
            </a:r>
            <a:r>
              <a:rPr lang="en-US" dirty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Increment </a:t>
            </a:r>
            <a:r>
              <a:rPr lang="en-US" i="1" dirty="0"/>
              <a:t>s</a:t>
            </a:r>
            <a:r>
              <a:rPr lang="en-US" dirty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If there are any threads blocked in a P operation waiting for </a:t>
            </a:r>
            <a:r>
              <a:rPr lang="en-US" i="1" dirty="0"/>
              <a:t>s</a:t>
            </a:r>
            <a:r>
              <a:rPr lang="en-US" dirty="0"/>
              <a:t> to become non-zero, then restart exactly one of those threads, which then completes its P operation by decrementing </a:t>
            </a:r>
            <a:r>
              <a:rPr lang="en-US" i="1" dirty="0"/>
              <a:t>s</a:t>
            </a:r>
            <a:r>
              <a:rPr lang="en-US" dirty="0"/>
              <a:t>. </a:t>
            </a:r>
            <a:endParaRPr lang="en-US" b="1" i="1" dirty="0"/>
          </a:p>
          <a:p>
            <a:pPr marL="457200" lvl="1" indent="0">
              <a:lnSpc>
                <a:spcPct val="97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 wait();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indivisibly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  <p:extLst>
      <p:ext uri="{BB962C8B-B14F-4D97-AF65-F5344CB8AC3E}">
        <p14:creationId xmlns:p14="http://schemas.microsoft.com/office/powerpoint/2010/main" val="160661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Semaphore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Pthreads</a:t>
            </a:r>
            <a:r>
              <a:rPr lang="en-US" dirty="0"/>
              <a:t> functions: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semaphore.h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sem_init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sem_t</a:t>
            </a:r>
            <a:r>
              <a:rPr lang="en-US" sz="1800" dirty="0">
                <a:latin typeface="Courier New"/>
                <a:cs typeface="Courier New"/>
              </a:rPr>
              <a:t> *s, 0, unsigned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);} /* s =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sem_wait(sem_t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P(s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sem_post(sem_t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 /* </a:t>
            </a:r>
            <a:r>
              <a:rPr lang="en-US" sz="1800" dirty="0" err="1">
                <a:latin typeface="Courier New"/>
                <a:cs typeface="Courier New"/>
              </a:rPr>
              <a:t>V(s</a:t>
            </a:r>
            <a:r>
              <a:rPr lang="en-US" sz="1800" dirty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csapp.h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P(sem_t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sem_wait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V(sem_t</a:t>
            </a:r>
            <a:r>
              <a:rPr lang="en-US" sz="1800" dirty="0">
                <a:latin typeface="Courier New"/>
                <a:cs typeface="Courier New"/>
              </a:rPr>
              <a:t> *</a:t>
            </a:r>
            <a:r>
              <a:rPr lang="en-US" sz="1800" dirty="0" err="1">
                <a:latin typeface="Courier New"/>
                <a:cs typeface="Courier New"/>
              </a:rPr>
              <a:t>s</a:t>
            </a:r>
            <a:r>
              <a:rPr lang="en-US" sz="1800" dirty="0">
                <a:latin typeface="Courier New"/>
                <a:cs typeface="Courier New"/>
              </a:rPr>
              <a:t>); /* Wrapper function for </a:t>
            </a:r>
            <a:r>
              <a:rPr lang="en-US" sz="1800" dirty="0" err="1">
                <a:latin typeface="Courier New"/>
                <a:cs typeface="Courier New"/>
              </a:rPr>
              <a:t>sem_post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82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Improper Synchronization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atoi(argv[1]);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Courier New"/>
                <a:cs typeface="Courier New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pt-BR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+mn-lt"/>
              </a:rPr>
              <a:t>How can we fix this using semaphores?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Using Semaphores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variables).</a:t>
            </a:r>
          </a:p>
          <a:p>
            <a:pPr lvl="1"/>
            <a:r>
              <a:rPr lang="en-US" dirty="0"/>
              <a:t>Surround corresponding critical sections with </a:t>
            </a:r>
            <a:r>
              <a:rPr lang="en-US" i="1" dirty="0" err="1"/>
              <a:t>P(mutex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</a:t>
            </a:r>
            <a:r>
              <a:rPr lang="en-US" i="1" dirty="0" err="1"/>
              <a:t>V(mutex</a:t>
            </a:r>
            <a:r>
              <a:rPr lang="en-US" i="1" dirty="0"/>
              <a:t>)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Binary semaphore</a:t>
            </a:r>
            <a:r>
              <a:rPr lang="en-US" dirty="0"/>
              <a:t>: semaphore whose value is always 0 or 1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Mutex: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binary semaphore used for mutual exclusion</a:t>
            </a:r>
          </a:p>
          <a:p>
            <a:pPr lvl="2"/>
            <a:r>
              <a:rPr lang="en-US" dirty="0"/>
              <a:t>P operation: </a:t>
            </a:r>
            <a:r>
              <a:rPr lang="en-US" dirty="0">
                <a:solidFill>
                  <a:srgbClr val="FF0000"/>
                </a:solidFill>
              </a:rPr>
              <a:t>“locking” </a:t>
            </a:r>
            <a:r>
              <a:rPr lang="en-US" dirty="0"/>
              <a:t>the mutex</a:t>
            </a:r>
          </a:p>
          <a:p>
            <a:pPr lvl="2"/>
            <a:r>
              <a:rPr lang="en-US" dirty="0"/>
              <a:t>V operation: </a:t>
            </a:r>
            <a:r>
              <a:rPr lang="en-US" dirty="0">
                <a:solidFill>
                  <a:srgbClr val="FF0000"/>
                </a:solidFill>
              </a:rPr>
              <a:t>“unlocking”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“releasing” </a:t>
            </a:r>
            <a:r>
              <a:rPr lang="en-US" dirty="0"/>
              <a:t>the mutex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“Holding” </a:t>
            </a:r>
            <a:r>
              <a:rPr lang="en-US" dirty="0"/>
              <a:t>a mutex: locked and not yet unlocked.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Counting semaphore</a:t>
            </a:r>
            <a:r>
              <a:rPr lang="en-US" dirty="0"/>
              <a:t>: used as a counter for set of available resources.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Courier New"/>
                <a:cs typeface="Courier New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Courier New"/>
                <a:cs typeface="Courier New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goodcnt.c</a:t>
            </a:r>
            <a:r>
              <a:rPr lang="en-US" dirty="0">
                <a:latin typeface="Courier New"/>
                <a:cs typeface="Courier New"/>
              </a:rPr>
              <a:t>:</a:t>
            </a:r>
            <a:r>
              <a:rPr lang="en-US" dirty="0"/>
              <a:t> Proper Synchronization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/>
              <a:t>Define and initialize a mutex for the shared variable </a:t>
            </a:r>
            <a:r>
              <a:rPr lang="en-US" dirty="0" err="1">
                <a:latin typeface="Courier New"/>
                <a:cs typeface="Courier New"/>
              </a:rPr>
              <a:t>cnt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0;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Counter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;        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Semaphore that protects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cnt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sem_init(&amp;mutex, 0, 1); </a:t>
            </a:r>
            <a:r>
              <a:rPr lang="fi-FI" sz="1800" dirty="0">
                <a:solidFill>
                  <a:srgbClr val="CB2418"/>
                </a:solidFill>
                <a:latin typeface="Courier New"/>
                <a:cs typeface="Courier New"/>
              </a:rPr>
              <a:t>/* mutex = 1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>
                <a:latin typeface="Calibri" pitchFamily="34" charset="0"/>
              </a:rPr>
              <a:t>critical section with </a:t>
            </a:r>
            <a:r>
              <a:rPr lang="en-US" i="1" kern="0" dirty="0">
                <a:latin typeface="Calibri" pitchFamily="34" charset="0"/>
              </a:rPr>
              <a:t>P</a:t>
            </a:r>
            <a:r>
              <a:rPr lang="en-US" kern="0" dirty="0">
                <a:latin typeface="Calibri" pitchFamily="34" charset="0"/>
              </a:rPr>
              <a:t> and </a:t>
            </a:r>
            <a:r>
              <a:rPr lang="en-US" i="1" kern="0" dirty="0">
                <a:latin typeface="Calibri" pitchFamily="34" charset="0"/>
              </a:rPr>
              <a:t>V</a:t>
            </a:r>
            <a:r>
              <a:rPr lang="en-US" kern="0" dirty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goodcnt</a:t>
            </a:r>
            <a:r>
              <a:rPr lang="en-US" sz="1600" dirty="0">
                <a:latin typeface="Courier New" pitchFamily="49" charset="0"/>
              </a:rPr>
              <a:t> 10000</a:t>
            </a:r>
          </a:p>
          <a:p>
            <a:r>
              <a:rPr lang="en-US" sz="1600" dirty="0">
                <a:latin typeface="Courier New" pitchFamily="49" charset="0"/>
              </a:rPr>
              <a:t>OK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=20000</a:t>
            </a: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Warning: It’s orders of magnitude slower than </a:t>
            </a:r>
            <a:r>
              <a:rPr lang="en-US" dirty="0" err="1">
                <a:latin typeface="Courier New"/>
                <a:cs typeface="Courier New"/>
              </a:rPr>
              <a:t>badcnt.c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900" y="3586877"/>
            <a:ext cx="8311040" cy="3046988"/>
          </a:xfrm>
          <a:prstGeom prst="rect">
            <a:avLst/>
          </a:prstGeom>
          <a:solidFill>
            <a:srgbClr val="F1C7C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	OK </a:t>
            </a:r>
            <a:r>
              <a:rPr lang="en-US" b="0" dirty="0" err="1">
                <a:latin typeface="+mn-lt"/>
              </a:rPr>
              <a:t>cnt</a:t>
            </a:r>
            <a:r>
              <a:rPr lang="en-US" b="0" dirty="0">
                <a:latin typeface="+mn-lt"/>
              </a:rPr>
              <a:t>=2000000	BOOM! </a:t>
            </a:r>
            <a:r>
              <a:rPr lang="en-US" b="0" dirty="0" err="1">
                <a:latin typeface="+mn-lt"/>
              </a:rPr>
              <a:t>cnt</a:t>
            </a:r>
            <a:r>
              <a:rPr lang="en-US" b="0" dirty="0">
                <a:latin typeface="+mn-lt"/>
              </a:rPr>
              <a:t>=1036525	Slowdown</a:t>
            </a: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 </a:t>
            </a: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real	0m0.138s	0m0.007s	20X</a:t>
            </a: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user	0m0.120s	0m0.008s	15X</a:t>
            </a: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sys	0m0.108s	0m0.000s	</a:t>
            </a:r>
            <a:r>
              <a:rPr lang="en-US" b="0" dirty="0" err="1">
                <a:latin typeface="+mn-lt"/>
              </a:rPr>
              <a:t>NaN</a:t>
            </a:r>
            <a:endParaRPr lang="en-US" b="0" dirty="0">
              <a:latin typeface="+mn-lt"/>
            </a:endParaRP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endParaRPr lang="en-US" b="0" dirty="0">
              <a:latin typeface="+mn-lt"/>
            </a:endParaRP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And slower means much slower!</a:t>
            </a:r>
          </a:p>
          <a:p>
            <a:pPr>
              <a:tabLst>
                <a:tab pos="741363" algn="l"/>
                <a:tab pos="3089275" algn="l"/>
                <a:tab pos="6227763" algn="l"/>
              </a:tabLst>
            </a:pPr>
            <a:r>
              <a:rPr lang="en-US" b="0" dirty="0"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60538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166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235325" y="4376281"/>
            <a:ext cx="296876" cy="874038"/>
            <a:chOff x="3235325" y="4990187"/>
            <a:chExt cx="296876" cy="874038"/>
          </a:xfrm>
        </p:grpSpPr>
        <p:sp>
          <p:nvSpPr>
            <p:cNvPr id="350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1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9687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-1</a:t>
              </a:r>
            </a:p>
          </p:txBody>
        </p:sp>
      </p:grpSp>
      <p:sp>
        <p:nvSpPr>
          <p:cNvPr id="5" name="&quot;No&quot; Symbol 4"/>
          <p:cNvSpPr/>
          <p:nvPr/>
        </p:nvSpPr>
        <p:spPr bwMode="auto">
          <a:xfrm>
            <a:off x="2982616" y="4376281"/>
            <a:ext cx="778045" cy="778045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</p:spTree>
    <p:extLst>
      <p:ext uri="{BB962C8B-B14F-4D97-AF65-F5344CB8AC3E}">
        <p14:creationId xmlns:p14="http://schemas.microsoft.com/office/powerpoint/2010/main" val="145457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7563" y="4684713"/>
            <a:ext cx="4264025" cy="31750"/>
            <a:chOff x="817563" y="4684713"/>
            <a:chExt cx="4264025" cy="31750"/>
          </a:xfrm>
        </p:grpSpPr>
        <p:sp>
          <p:nvSpPr>
            <p:cNvPr id="178" name="Oval 22"/>
            <p:cNvSpPr>
              <a:spLocks noChangeAspect="1" noChangeArrowheads="1"/>
            </p:cNvSpPr>
            <p:nvPr/>
          </p:nvSpPr>
          <p:spPr bwMode="auto">
            <a:xfrm>
              <a:off x="14208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9" name="Oval 23"/>
            <p:cNvSpPr>
              <a:spLocks noChangeAspect="1" noChangeArrowheads="1"/>
            </p:cNvSpPr>
            <p:nvPr/>
          </p:nvSpPr>
          <p:spPr bwMode="auto">
            <a:xfrm>
              <a:off x="2024063" y="4684713"/>
              <a:ext cx="34925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Oval 24"/>
            <p:cNvSpPr>
              <a:spLocks noChangeAspect="1" noChangeArrowheads="1"/>
            </p:cNvSpPr>
            <p:nvPr/>
          </p:nvSpPr>
          <p:spPr bwMode="auto">
            <a:xfrm>
              <a:off x="2630488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Oval 25"/>
            <p:cNvSpPr>
              <a:spLocks noChangeAspect="1" noChangeArrowheads="1"/>
            </p:cNvSpPr>
            <p:nvPr/>
          </p:nvSpPr>
          <p:spPr bwMode="auto">
            <a:xfrm>
              <a:off x="3235325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Oval 26"/>
            <p:cNvSpPr>
              <a:spLocks noChangeAspect="1" noChangeArrowheads="1"/>
            </p:cNvSpPr>
            <p:nvPr/>
          </p:nvSpPr>
          <p:spPr bwMode="auto">
            <a:xfrm>
              <a:off x="384016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Oval 27"/>
            <p:cNvSpPr>
              <a:spLocks noChangeAspect="1" noChangeArrowheads="1"/>
            </p:cNvSpPr>
            <p:nvPr/>
          </p:nvSpPr>
          <p:spPr bwMode="auto">
            <a:xfrm>
              <a:off x="817563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Oval 28"/>
            <p:cNvSpPr>
              <a:spLocks noChangeAspect="1" noChangeArrowheads="1"/>
            </p:cNvSpPr>
            <p:nvPr/>
          </p:nvSpPr>
          <p:spPr bwMode="auto">
            <a:xfrm>
              <a:off x="4443413" y="4684713"/>
              <a:ext cx="33337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spect="1" noChangeArrowheads="1"/>
            </p:cNvSpPr>
            <p:nvPr/>
          </p:nvSpPr>
          <p:spPr bwMode="auto">
            <a:xfrm>
              <a:off x="5049838" y="4684713"/>
              <a:ext cx="31750" cy="3175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842164" y="5479494"/>
            <a:ext cx="713134" cy="406259"/>
            <a:chOff x="842164" y="5479494"/>
            <a:chExt cx="713134" cy="406259"/>
          </a:xfrm>
        </p:grpSpPr>
        <p:sp>
          <p:nvSpPr>
            <p:cNvPr id="161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9494"/>
              <a:ext cx="26897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1462835" y="5478314"/>
            <a:ext cx="699362" cy="407439"/>
            <a:chOff x="842164" y="5478314"/>
            <a:chExt cx="699362" cy="407439"/>
          </a:xfrm>
        </p:grpSpPr>
        <p:sp>
          <p:nvSpPr>
            <p:cNvPr id="334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5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060408" y="5478314"/>
            <a:ext cx="699362" cy="407439"/>
            <a:chOff x="842164" y="5478314"/>
            <a:chExt cx="699362" cy="407439"/>
          </a:xfrm>
        </p:grpSpPr>
        <p:sp>
          <p:nvSpPr>
            <p:cNvPr id="337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38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2662238" y="5478314"/>
            <a:ext cx="699362" cy="407439"/>
            <a:chOff x="842164" y="5478314"/>
            <a:chExt cx="699362" cy="407439"/>
          </a:xfrm>
        </p:grpSpPr>
        <p:sp>
          <p:nvSpPr>
            <p:cNvPr id="340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1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35325" y="4990187"/>
            <a:ext cx="255198" cy="874038"/>
            <a:chOff x="3235325" y="4990187"/>
            <a:chExt cx="255198" cy="874038"/>
          </a:xfrm>
        </p:grpSpPr>
        <p:sp>
          <p:nvSpPr>
            <p:cNvPr id="347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8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352" name="Rectangle 351"/>
          <p:cNvSpPr>
            <a:spLocks noChangeAspect="1"/>
          </p:cNvSpPr>
          <p:nvPr/>
        </p:nvSpPr>
        <p:spPr bwMode="auto">
          <a:xfrm>
            <a:off x="2233653" y="3042591"/>
            <a:ext cx="1525289" cy="1470569"/>
          </a:xfrm>
          <a:prstGeom prst="rect">
            <a:avLst/>
          </a:prstGeom>
          <a:solidFill>
            <a:srgbClr val="F1C7C7">
              <a:alpha val="36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267075" y="4920974"/>
            <a:ext cx="699362" cy="407439"/>
            <a:chOff x="842164" y="5478314"/>
            <a:chExt cx="699362" cy="407439"/>
          </a:xfrm>
        </p:grpSpPr>
        <p:sp>
          <p:nvSpPr>
            <p:cNvPr id="112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862066" y="4920974"/>
            <a:ext cx="699362" cy="407439"/>
            <a:chOff x="842164" y="5478314"/>
            <a:chExt cx="699362" cy="407439"/>
          </a:xfrm>
        </p:grpSpPr>
        <p:sp>
          <p:nvSpPr>
            <p:cNvPr id="115" name="Text Box 142"/>
            <p:cNvSpPr txBox="1">
              <a:spLocks noChangeAspect="1" noChangeArrowheads="1"/>
            </p:cNvSpPr>
            <p:nvPr/>
          </p:nvSpPr>
          <p:spPr bwMode="auto">
            <a:xfrm>
              <a:off x="1286328" y="5478314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842164" y="5885753"/>
              <a:ext cx="630167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58494" y="4393148"/>
            <a:ext cx="255198" cy="874038"/>
            <a:chOff x="3235325" y="4990187"/>
            <a:chExt cx="255198" cy="874038"/>
          </a:xfrm>
        </p:grpSpPr>
        <p:sp>
          <p:nvSpPr>
            <p:cNvPr id="118" name="Line 55"/>
            <p:cNvSpPr>
              <a:spLocks noChangeShapeType="1"/>
            </p:cNvSpPr>
            <p:nvPr/>
          </p:nvSpPr>
          <p:spPr bwMode="auto">
            <a:xfrm rot="16200000">
              <a:off x="2975641" y="5585619"/>
              <a:ext cx="55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9" name="Text Box 142"/>
            <p:cNvSpPr txBox="1">
              <a:spLocks noChangeAspect="1" noChangeArrowheads="1"/>
            </p:cNvSpPr>
            <p:nvPr/>
          </p:nvSpPr>
          <p:spPr bwMode="auto">
            <a:xfrm>
              <a:off x="3235325" y="4990187"/>
              <a:ext cx="25519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8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Mutexes</a:t>
            </a:r>
            <a:r>
              <a:rPr lang="en-US" dirty="0"/>
              <a:t> Work</a:t>
            </a:r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semaphore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en-US" sz="1800" dirty="0">
                <a:latin typeface="Calibri" pitchFamily="34" charset="0"/>
              </a:rPr>
              <a:t> (initially set to 1)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 and that cannot be entered by any 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21593" y="6061413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flipV="1">
            <a:off x="469793" y="5899151"/>
            <a:ext cx="336126" cy="162262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365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Programmers need a clear model of how variables are shared by threads. </a:t>
            </a:r>
          </a:p>
          <a:p>
            <a:endParaRPr lang="en-US" dirty="0"/>
          </a:p>
          <a:p>
            <a:r>
              <a:rPr lang="en-US" dirty="0"/>
              <a:t>Variables shared by multiple threads must be protected to ensure mutually exclusive access.</a:t>
            </a:r>
          </a:p>
          <a:p>
            <a:endParaRPr lang="en-US" dirty="0"/>
          </a:p>
          <a:p>
            <a:r>
              <a:rPr lang="en-US" dirty="0"/>
              <a:t>Semaphores are a fundamental mechanism for enforcing mutual exclusion.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07193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shared?</a:t>
            </a:r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/>
              <a:t>Def</a:t>
            </a:r>
            <a:r>
              <a:rPr lang="en-US" i="1" dirty="0"/>
              <a:t>:</a:t>
            </a:r>
            <a:r>
              <a:rPr lang="en-US" dirty="0"/>
              <a:t> A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</a:t>
            </a:r>
            <a:r>
              <a:rPr lang="en-US" i="1" dirty="0"/>
              <a:t>shared </a:t>
            </a:r>
            <a:r>
              <a:rPr lang="en-US" dirty="0"/>
              <a:t>if and only if multiple threads reference some instance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Requires 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instances?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thread has its own separate thread context</a:t>
            </a:r>
          </a:p>
          <a:p>
            <a:pPr lvl="2"/>
            <a:r>
              <a:rPr lang="en-US" sz="1600" dirty="0"/>
              <a:t>Thread ID, stack, stack pointer, PC, condition codes, and GP registers</a:t>
            </a:r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/>
              <a:t>Register values are truly separate and 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/>
          </a:p>
          <a:p>
            <a:pPr>
              <a:buNone/>
            </a:pPr>
            <a:r>
              <a:rPr lang="en-US" i="1" dirty="0">
                <a:solidFill>
                  <a:srgbClr val="C00000"/>
                </a:solidFill>
              </a:rPr>
              <a:t>The mismatch between the conceptual and operation model 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is a source of confusion and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/>
              <a:t>Example Program to Illustrate Sharing</a:t>
            </a:r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Courier New"/>
                <a:cs typeface="Courier New"/>
              </a:rPr>
              <a:t>msgs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[2] =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2;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(&amp;tid,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(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 reference 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H="1" flipV="1">
            <a:off x="5948855" y="3237185"/>
            <a:ext cx="232635" cy="675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Mapping Variable Instances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Global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 Variable declared outside of a function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Local variables</a:t>
            </a:r>
          </a:p>
          <a:p>
            <a:pPr lvl="1"/>
            <a:r>
              <a:rPr lang="en-US" i="1" dirty="0"/>
              <a:t>Def:</a:t>
            </a:r>
            <a:r>
              <a:rPr lang="en-US" dirty="0"/>
              <a:t> Variable declared inside function without 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/>
          </a:p>
          <a:p>
            <a:r>
              <a:rPr lang="en-US" dirty="0"/>
              <a:t>Local static variables</a:t>
            </a:r>
          </a:p>
          <a:p>
            <a:pPr lvl="1"/>
            <a:r>
              <a:rPr lang="en-US" i="1" dirty="0"/>
              <a:t>Def: </a:t>
            </a:r>
            <a:r>
              <a:rPr lang="en-US" dirty="0"/>
              <a:t> Variable declared inside  function with the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attribute</a:t>
            </a:r>
          </a:p>
          <a:p>
            <a:pPr lvl="1"/>
            <a:r>
              <a:rPr lang="en-US" b="1" dirty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16890</TotalTime>
  <Words>3977</Words>
  <Application>Microsoft Macintosh PowerPoint</Application>
  <PresentationFormat>On-screen Show (4:3)</PresentationFormat>
  <Paragraphs>1093</Paragraphs>
  <Slides>38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template2007</vt:lpstr>
      <vt:lpstr>Synchronization: Basics  15-213: Introduction to Computer Systems 24th Lecture, November 17, 2016</vt:lpstr>
      <vt:lpstr>Today</vt:lpstr>
      <vt:lpstr>Traditional View of a Process</vt:lpstr>
      <vt:lpstr>Alternate View of a Process</vt:lpstr>
      <vt:lpstr>A Process With Multiple Threads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Trajectories in Progress Graphs</vt:lpstr>
      <vt:lpstr>Critical Sections and Unsafe Regions</vt:lpstr>
      <vt:lpstr>Critical Sections and Unsafe Regions</vt:lpstr>
      <vt:lpstr>badcnt.c: Improper Synchronization</vt:lpstr>
      <vt:lpstr>Enforcing Mutual Exclusion</vt:lpstr>
      <vt:lpstr>Semaphores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goodcnt.c: Proper Synchronization</vt:lpstr>
      <vt:lpstr>Why Mutexes Work</vt:lpstr>
      <vt:lpstr>Why Mutexes Work</vt:lpstr>
      <vt:lpstr>Why Mutexes Work</vt:lpstr>
      <vt:lpstr>Why Mutexes Work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879</cp:revision>
  <cp:lastPrinted>2014-11-12T16:25:33Z</cp:lastPrinted>
  <dcterms:created xsi:type="dcterms:W3CDTF">2012-11-19T20:19:50Z</dcterms:created>
  <dcterms:modified xsi:type="dcterms:W3CDTF">2016-11-18T20:10:27Z</dcterms:modified>
</cp:coreProperties>
</file>