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542" r:id="rId2"/>
    <p:sldId id="638" r:id="rId3"/>
    <p:sldId id="652" r:id="rId4"/>
    <p:sldId id="654" r:id="rId5"/>
    <p:sldId id="608" r:id="rId6"/>
    <p:sldId id="605" r:id="rId7"/>
    <p:sldId id="606" r:id="rId8"/>
    <p:sldId id="668" r:id="rId9"/>
    <p:sldId id="607" r:id="rId10"/>
    <p:sldId id="669" r:id="rId11"/>
    <p:sldId id="670" r:id="rId12"/>
    <p:sldId id="671" r:id="rId13"/>
    <p:sldId id="672" r:id="rId14"/>
    <p:sldId id="673" r:id="rId15"/>
    <p:sldId id="610" r:id="rId16"/>
    <p:sldId id="609" r:id="rId17"/>
    <p:sldId id="613" r:id="rId18"/>
    <p:sldId id="615" r:id="rId19"/>
    <p:sldId id="616" r:id="rId20"/>
    <p:sldId id="678" r:id="rId21"/>
    <p:sldId id="655" r:id="rId22"/>
    <p:sldId id="617" r:id="rId23"/>
    <p:sldId id="674" r:id="rId24"/>
    <p:sldId id="618" r:id="rId25"/>
    <p:sldId id="619" r:id="rId26"/>
    <p:sldId id="675" r:id="rId27"/>
    <p:sldId id="658" r:id="rId28"/>
    <p:sldId id="659" r:id="rId29"/>
    <p:sldId id="660" r:id="rId30"/>
    <p:sldId id="661" r:id="rId31"/>
    <p:sldId id="662" r:id="rId32"/>
    <p:sldId id="663" r:id="rId33"/>
    <p:sldId id="664" r:id="rId34"/>
    <p:sldId id="665" r:id="rId35"/>
    <p:sldId id="679" r:id="rId36"/>
    <p:sldId id="657" r:id="rId37"/>
    <p:sldId id="574" r:id="rId38"/>
    <p:sldId id="676" r:id="rId39"/>
    <p:sldId id="575" r:id="rId40"/>
    <p:sldId id="653" r:id="rId41"/>
    <p:sldId id="576" r:id="rId42"/>
    <p:sldId id="577" r:id="rId43"/>
    <p:sldId id="578" r:id="rId44"/>
    <p:sldId id="677" r:id="rId45"/>
    <p:sldId id="579" r:id="rId46"/>
    <p:sldId id="596" r:id="rId47"/>
    <p:sldId id="680" r:id="rId48"/>
    <p:sldId id="656" r:id="rId49"/>
    <p:sldId id="625" r:id="rId50"/>
    <p:sldId id="626" r:id="rId51"/>
    <p:sldId id="627" r:id="rId52"/>
    <p:sldId id="628" r:id="rId53"/>
    <p:sldId id="632" r:id="rId54"/>
    <p:sldId id="630" r:id="rId55"/>
    <p:sldId id="633" r:id="rId56"/>
    <p:sldId id="631" r:id="rId57"/>
    <p:sldId id="593" r:id="rId58"/>
  </p:sldIdLst>
  <p:sldSz cx="9144000" cy="6858000" type="screen4x3"/>
  <p:notesSz cx="7315200" cy="9601200"/>
  <p:custDataLst>
    <p:tags r:id="rId6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28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7F5CD"/>
    <a:srgbClr val="000000"/>
    <a:srgbClr val="9D3E40"/>
    <a:srgbClr val="D5F1CF"/>
    <a:srgbClr val="F1C7C7"/>
    <a:srgbClr val="F6F5BD"/>
    <a:srgbClr val="EBAFAF"/>
    <a:srgbClr val="DB6F6F"/>
    <a:srgbClr val="E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7" autoAdjust="0"/>
    <p:restoredTop sz="96071" autoAdjust="0"/>
  </p:normalViewPr>
  <p:slideViewPr>
    <p:cSldViewPr snapToObjects="1">
      <p:cViewPr>
        <p:scale>
          <a:sx n="90" d="100"/>
          <a:sy n="90" d="100"/>
        </p:scale>
        <p:origin x="-1456" y="96"/>
      </p:cViewPr>
      <p:guideLst>
        <p:guide orient="horz" pos="1728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9206" y="0"/>
            <a:ext cx="3135994" cy="48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t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9206" y="9105162"/>
            <a:ext cx="3135994" cy="48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b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0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21956" y="0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687388"/>
            <a:ext cx="4883150" cy="3662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23" y="4578814"/>
            <a:ext cx="5343277" cy="427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57627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21956" y="9157627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16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Resume here 7/28,</a:t>
            </a:r>
            <a:r>
              <a:rPr lang="en-US" baseline="0" dirty="0" smtClean="0"/>
              <a:t> re-export slides afterward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4560220"/>
            <a:ext cx="5364480" cy="43198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</a:t>
            </a:r>
            <a:r>
              <a:rPr lang="en-US" baseline="0" dirty="0" smtClean="0"/>
              <a:t> computers, etc.  Ask students to sketch out the code.</a:t>
            </a:r>
          </a:p>
          <a:p>
            <a:r>
              <a:rPr lang="en-US" baseline="0" dirty="0" smtClean="0"/>
              <a:t>Producer thread() { x = </a:t>
            </a:r>
            <a:r>
              <a:rPr lang="en-US" baseline="0" dirty="0" err="1" smtClean="0"/>
              <a:t>buf</a:t>
            </a:r>
            <a:r>
              <a:rPr lang="en-US" baseline="0" dirty="0" smtClean="0"/>
              <a:t>; … do stuff}</a:t>
            </a:r>
          </a:p>
          <a:p>
            <a:r>
              <a:rPr lang="en-US" baseline="0" dirty="0" smtClean="0"/>
              <a:t>Consumer thread() {do stuff … </a:t>
            </a:r>
            <a:r>
              <a:rPr lang="en-US" baseline="0" dirty="0" err="1" smtClean="0"/>
              <a:t>buf</a:t>
            </a:r>
            <a:r>
              <a:rPr lang="en-US" baseline="0" dirty="0" smtClean="0"/>
              <a:t> = x; }</a:t>
            </a:r>
          </a:p>
          <a:p>
            <a:endParaRPr lang="en-US" dirty="0" smtClean="0"/>
          </a:p>
          <a:p>
            <a:r>
              <a:rPr lang="en-US" dirty="0" smtClean="0"/>
              <a:t>P -&gt;</a:t>
            </a:r>
            <a:r>
              <a:rPr lang="en-US" baseline="0" dirty="0" smtClean="0"/>
              <a:t> Acquire / decrement</a:t>
            </a:r>
          </a:p>
          <a:p>
            <a:r>
              <a:rPr lang="en-US" baseline="0" dirty="0" smtClean="0"/>
              <a:t>V -&gt; Release / Increment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gi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 smtClean="0"/>
              <a:t>Synchronization: Advanced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 / 18-213: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25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Nov. 22, 2016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 smtClean="0"/>
              <a:t>	Randy Bryant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66514" y="5027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Why 2 Semaphores for 1-Entry Buffer?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000125"/>
          </a:xfrm>
        </p:spPr>
        <p:txBody>
          <a:bodyPr/>
          <a:lstStyle/>
          <a:p>
            <a:r>
              <a:rPr lang="en-US" dirty="0" smtClean="0"/>
              <a:t>Consider multiple producers &amp; multiple consumers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Producers will contend with each to get </a:t>
            </a:r>
            <a:r>
              <a:rPr lang="en-US" dirty="0" smtClean="0">
                <a:latin typeface="Courier New"/>
                <a:cs typeface="Courier New"/>
              </a:rPr>
              <a:t>empty</a:t>
            </a:r>
          </a:p>
          <a:p>
            <a:r>
              <a:rPr lang="en-US" dirty="0" smtClean="0"/>
              <a:t>Consumers will contend with each other to get </a:t>
            </a:r>
            <a:r>
              <a:rPr lang="en-US" dirty="0" smtClean="0">
                <a:latin typeface="Courier New"/>
                <a:cs typeface="Courier New"/>
              </a:rPr>
              <a:t>full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247900" y="2174671"/>
            <a:ext cx="4610100" cy="1796587"/>
            <a:chOff x="2247900" y="2174671"/>
            <a:chExt cx="4610100" cy="1796587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>
                  <a:latin typeface="+mn-lt"/>
                </a:rPr>
                <a:t>shared</a:t>
              </a:r>
            </a:p>
            <a:p>
              <a:pPr algn="ctr"/>
              <a:r>
                <a:rPr lang="en-US" sz="1800">
                  <a:latin typeface="+mn-lt"/>
                </a:rPr>
                <a:t>buffer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26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P</a:t>
                </a:r>
                <a:r>
                  <a:rPr lang="en-US" sz="1800" baseline="-25000" dirty="0" smtClean="0">
                    <a:latin typeface="+mn-lt"/>
                  </a:rPr>
                  <a:t>1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35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 smtClean="0">
                    <a:latin typeface="+mn-lt"/>
                  </a:rPr>
                  <a:t>P</a:t>
                </a:r>
                <a:r>
                  <a:rPr lang="en-US" sz="1800" baseline="-25000" dirty="0" err="1" smtClean="0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C</a:t>
                </a:r>
                <a:r>
                  <a:rPr lang="en-US" sz="1800" baseline="-25000" dirty="0" smtClean="0">
                    <a:latin typeface="+mn-lt"/>
                  </a:rPr>
                  <a:t>1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39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C</a:t>
                </a:r>
                <a:r>
                  <a:rPr lang="en-US" sz="1800" baseline="-25000" dirty="0" smtClean="0">
                    <a:latin typeface="+mn-lt"/>
                  </a:rPr>
                  <a:t>m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7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8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6446162" y="5031700"/>
            <a:ext cx="2402190" cy="1140500"/>
            <a:chOff x="6446162" y="4082534"/>
            <a:chExt cx="2402190" cy="1140500"/>
          </a:xfrm>
        </p:grpSpPr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455314" y="4484370"/>
              <a:ext cx="2393038" cy="738664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bIns="0" anchor="ctr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</a:rPr>
                <a:t>P</a:t>
              </a:r>
              <a:r>
                <a:rPr lang="en-US" sz="1600" dirty="0">
                  <a:latin typeface="Courier New" pitchFamily="49" charset="0"/>
                </a:rPr>
                <a:t>(&amp;</a:t>
              </a:r>
              <a:r>
                <a:rPr lang="en-US" sz="1600" dirty="0" err="1">
                  <a:latin typeface="Courier New" pitchFamily="49" charset="0"/>
                </a:rPr>
                <a:t>shared.full</a:t>
              </a:r>
              <a:r>
                <a:rPr lang="en-US" sz="1600" dirty="0">
                  <a:latin typeface="Courier New" pitchFamily="49" charset="0"/>
                </a:rPr>
                <a:t>);</a:t>
              </a:r>
              <a:endParaRPr lang="en-US" sz="1600" dirty="0" smtClean="0">
                <a:latin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</a:rPr>
                <a:t>item </a:t>
              </a:r>
              <a:r>
                <a:rPr lang="en-US" sz="1600" dirty="0">
                  <a:latin typeface="Courier New" pitchFamily="49" charset="0"/>
                </a:rPr>
                <a:t>= </a:t>
              </a:r>
              <a:r>
                <a:rPr lang="en-US" sz="1600" dirty="0" err="1">
                  <a:latin typeface="Courier New" pitchFamily="49" charset="0"/>
                </a:rPr>
                <a:t>shared.buf</a:t>
              </a:r>
              <a:r>
                <a:rPr lang="en-US" sz="1600" dirty="0">
                  <a:latin typeface="Courier New" pitchFamily="49" charset="0"/>
                </a:rPr>
                <a:t>;</a:t>
              </a:r>
              <a:endParaRPr lang="en-US" sz="1600" dirty="0" smtClean="0">
                <a:latin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</a:rPr>
                <a:t>V</a:t>
              </a:r>
              <a:r>
                <a:rPr lang="en-US" sz="1600" dirty="0">
                  <a:latin typeface="Courier New" pitchFamily="49" charset="0"/>
                </a:rPr>
                <a:t>(&amp;</a:t>
              </a:r>
              <a:r>
                <a:rPr lang="en-US" sz="1600" dirty="0" err="1">
                  <a:latin typeface="Courier New" pitchFamily="49" charset="0"/>
                </a:rPr>
                <a:t>shared.empty</a:t>
              </a:r>
              <a:r>
                <a:rPr lang="en-US" sz="1600" dirty="0">
                  <a:latin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</a:rPr>
                <a:t>;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46162" y="408253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Consumers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74060" y="5031700"/>
            <a:ext cx="2401018" cy="1133337"/>
            <a:chOff x="474060" y="4050268"/>
            <a:chExt cx="2401018" cy="1133337"/>
          </a:xfrm>
        </p:grpSpPr>
        <p:sp>
          <p:nvSpPr>
            <p:cNvPr id="50" name="Text Box 3"/>
            <p:cNvSpPr txBox="1">
              <a:spLocks noChangeArrowheads="1"/>
            </p:cNvSpPr>
            <p:nvPr/>
          </p:nvSpPr>
          <p:spPr bwMode="auto">
            <a:xfrm>
              <a:off x="474060" y="4444941"/>
              <a:ext cx="2401018" cy="738664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</a:rPr>
                <a:t>P</a:t>
              </a:r>
              <a:r>
                <a:rPr lang="en-US" sz="1600" dirty="0">
                  <a:latin typeface="Courier New" pitchFamily="49" charset="0"/>
                </a:rPr>
                <a:t>(&amp;</a:t>
              </a:r>
              <a:r>
                <a:rPr lang="en-US" sz="1600" dirty="0" err="1">
                  <a:latin typeface="Courier New" pitchFamily="49" charset="0"/>
                </a:rPr>
                <a:t>shared.empty</a:t>
              </a:r>
              <a:r>
                <a:rPr lang="en-US" sz="1600" dirty="0">
                  <a:latin typeface="Courier New" pitchFamily="49" charset="0"/>
                </a:rPr>
                <a:t>);</a:t>
              </a:r>
              <a:endParaRPr lang="en-US" sz="1600" dirty="0" smtClean="0">
                <a:latin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</a:rPr>
                <a:t>shared.buf</a:t>
              </a:r>
              <a:r>
                <a:rPr lang="en-US" sz="1600" dirty="0" smtClean="0">
                  <a:latin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</a:rPr>
                <a:t>= item;</a:t>
              </a:r>
              <a:endParaRPr lang="en-US" sz="1600" dirty="0" smtClean="0">
                <a:latin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</a:rPr>
                <a:t>V</a:t>
              </a:r>
              <a:r>
                <a:rPr lang="en-US" sz="1600" dirty="0">
                  <a:latin typeface="Courier New" pitchFamily="49" charset="0"/>
                </a:rPr>
                <a:t>(&amp;</a:t>
              </a:r>
              <a:r>
                <a:rPr lang="en-US" sz="1600" dirty="0" err="1">
                  <a:latin typeface="Courier New" pitchFamily="49" charset="0"/>
                </a:rPr>
                <a:t>shared.full</a:t>
              </a:r>
              <a:r>
                <a:rPr lang="en-US" sz="1600" dirty="0">
                  <a:latin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</a:rPr>
                <a:t>;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4060" y="4050268"/>
              <a:ext cx="1148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Producers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257800" y="5257800"/>
            <a:ext cx="985071" cy="738664"/>
            <a:chOff x="3943350" y="4859050"/>
            <a:chExt cx="985071" cy="738664"/>
          </a:xfrm>
        </p:grpSpPr>
        <p:sp>
          <p:nvSpPr>
            <p:cNvPr id="57" name="TextBox 56"/>
            <p:cNvSpPr txBox="1"/>
            <p:nvPr/>
          </p:nvSpPr>
          <p:spPr>
            <a:xfrm>
              <a:off x="4014020" y="5228382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/>
                  <a:cs typeface="Courier New"/>
                </a:rPr>
                <a:t>  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43350" y="485905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full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53529" y="5257800"/>
            <a:ext cx="985071" cy="738664"/>
            <a:chOff x="3943350" y="5615512"/>
            <a:chExt cx="985071" cy="738664"/>
          </a:xfrm>
        </p:grpSpPr>
        <p:sp>
          <p:nvSpPr>
            <p:cNvPr id="59" name="TextBox 58"/>
            <p:cNvSpPr txBox="1"/>
            <p:nvPr/>
          </p:nvSpPr>
          <p:spPr>
            <a:xfrm>
              <a:off x="4014020" y="5984844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/>
                  <a:cs typeface="Courier New"/>
                </a:rPr>
                <a:t>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43350" y="5615512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empty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82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Producer-Consumer on an </a:t>
            </a:r>
            <a:r>
              <a:rPr lang="en-US" i="1" dirty="0" err="1" smtClean="0"/>
              <a:t>n</a:t>
            </a:r>
            <a:r>
              <a:rPr lang="en-US" dirty="0" smtClean="0"/>
              <a:t>-element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13725" cy="1076325"/>
          </a:xfrm>
        </p:spPr>
        <p:txBody>
          <a:bodyPr/>
          <a:lstStyle/>
          <a:p>
            <a:r>
              <a:rPr lang="en-US" dirty="0" smtClean="0"/>
              <a:t>Implemented using a shared buffer package called </a:t>
            </a:r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/>
              <a:t>.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89138" y="1586871"/>
            <a:ext cx="4610100" cy="1830034"/>
            <a:chOff x="2247900" y="2141224"/>
            <a:chExt cx="4610100" cy="1830034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19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P</a:t>
                </a:r>
                <a:r>
                  <a:rPr lang="en-US" sz="1800" baseline="-25000" dirty="0" smtClean="0">
                    <a:latin typeface="+mn-lt"/>
                  </a:rPr>
                  <a:t>1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 smtClean="0">
                    <a:latin typeface="+mn-lt"/>
                  </a:rPr>
                  <a:t>P</a:t>
                </a:r>
                <a:r>
                  <a:rPr lang="en-US" sz="1800" baseline="-25000" dirty="0" err="1" smtClean="0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16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C</a:t>
                </a:r>
                <a:r>
                  <a:rPr lang="en-US" sz="1800" baseline="-25000" dirty="0" smtClean="0">
                    <a:latin typeface="+mn-lt"/>
                  </a:rPr>
                  <a:t>1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17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C</a:t>
                </a:r>
                <a:r>
                  <a:rPr lang="en-US" sz="1800" baseline="-25000" dirty="0" smtClean="0">
                    <a:latin typeface="+mn-lt"/>
                  </a:rPr>
                  <a:t>m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4191000" y="280560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4895850" y="280428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91000" y="2953435"/>
              <a:ext cx="9216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000" dirty="0" smtClean="0">
                  <a:latin typeface="Wingdings"/>
                  <a:ea typeface="Wingdings"/>
                  <a:cs typeface="Wingdings"/>
                  <a:sym typeface="Wingdings"/>
                </a:rPr>
                <a:t>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3943350" y="2804284"/>
              <a:ext cx="120015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6600" y="2141224"/>
              <a:ext cx="273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Between 0 and n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024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Circular Buffer (n = 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71601"/>
            <a:ext cx="8213725" cy="4962524"/>
          </a:xfrm>
        </p:spPr>
        <p:txBody>
          <a:bodyPr/>
          <a:lstStyle/>
          <a:p>
            <a:r>
              <a:rPr lang="en-US" dirty="0" smtClean="0"/>
              <a:t>Store elements in array of size n</a:t>
            </a:r>
          </a:p>
          <a:p>
            <a:r>
              <a:rPr lang="en-US" dirty="0" smtClean="0"/>
              <a:t>items</a:t>
            </a:r>
            <a:r>
              <a:rPr lang="en-US" dirty="0"/>
              <a:t>: number of elements in </a:t>
            </a:r>
            <a:r>
              <a:rPr lang="en-US" dirty="0" smtClean="0"/>
              <a:t>buffer</a:t>
            </a:r>
          </a:p>
          <a:p>
            <a:r>
              <a:rPr lang="en-US" dirty="0" smtClean="0"/>
              <a:t>Empty buffer:</a:t>
            </a:r>
          </a:p>
          <a:p>
            <a:pPr lvl="1"/>
            <a:r>
              <a:rPr lang="en-US" dirty="0" smtClean="0"/>
              <a:t>front = rear</a:t>
            </a:r>
          </a:p>
          <a:p>
            <a:r>
              <a:rPr lang="en-US" dirty="0" smtClean="0"/>
              <a:t>Nonempty buffer</a:t>
            </a:r>
          </a:p>
          <a:p>
            <a:pPr lvl="1"/>
            <a:r>
              <a:rPr lang="en-US" dirty="0" smtClean="0"/>
              <a:t>rear: index of most recently inserted element</a:t>
            </a:r>
          </a:p>
          <a:p>
            <a:pPr lvl="1"/>
            <a:r>
              <a:rPr lang="en-US" dirty="0" smtClean="0"/>
              <a:t>front: index of next element to remove – 1 (mod n)</a:t>
            </a:r>
          </a:p>
          <a:p>
            <a:r>
              <a:rPr lang="en-US" dirty="0" smtClean="0"/>
              <a:t>Initially: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2598280" y="4876800"/>
            <a:ext cx="4335920" cy="894620"/>
            <a:chOff x="2233408" y="3352800"/>
            <a:chExt cx="4335920" cy="894620"/>
          </a:xfrm>
        </p:grpSpPr>
        <p:grpSp>
          <p:nvGrpSpPr>
            <p:cNvPr id="23" name="Group 22"/>
            <p:cNvGrpSpPr/>
            <p:nvPr/>
          </p:nvGrpSpPr>
          <p:grpSpPr>
            <a:xfrm>
              <a:off x="2233408" y="3352800"/>
              <a:ext cx="433592" cy="894620"/>
              <a:chOff x="3071608" y="4495801"/>
              <a:chExt cx="433592" cy="894620"/>
            </a:xfrm>
          </p:grpSpPr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3071608" y="4857021"/>
                <a:ext cx="433592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endParaRPr lang="en-US" sz="1800" dirty="0">
                  <a:latin typeface="+mn-lt"/>
                </a:endParaRPr>
              </a:p>
            </p:txBody>
          </p:sp>
          <p:sp>
            <p:nvSpPr>
              <p:cNvPr id="37" name="Text Box 6"/>
              <p:cNvSpPr txBox="1">
                <a:spLocks noChangeArrowheads="1"/>
              </p:cNvSpPr>
              <p:nvPr/>
            </p:nvSpPr>
            <p:spPr bwMode="auto">
              <a:xfrm>
                <a:off x="3071608" y="4495801"/>
                <a:ext cx="433592" cy="3612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0</a:t>
                </a:r>
                <a:endParaRPr lang="en-US" sz="1800" dirty="0">
                  <a:latin typeface="+mn-lt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135736" y="3352800"/>
              <a:ext cx="433592" cy="894620"/>
              <a:chOff x="3071608" y="4495801"/>
              <a:chExt cx="433592" cy="894620"/>
            </a:xfrm>
          </p:grpSpPr>
          <p:sp>
            <p:nvSpPr>
              <p:cNvPr id="39" name="Text Box 6"/>
              <p:cNvSpPr txBox="1">
                <a:spLocks noChangeArrowheads="1"/>
              </p:cNvSpPr>
              <p:nvPr/>
            </p:nvSpPr>
            <p:spPr bwMode="auto">
              <a:xfrm>
                <a:off x="3071608" y="4857021"/>
                <a:ext cx="433592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endParaRPr lang="en-US" sz="1800" dirty="0">
                  <a:latin typeface="+mn-lt"/>
                </a:endParaRPr>
              </a:p>
            </p:txBody>
          </p:sp>
          <p:sp>
            <p:nvSpPr>
              <p:cNvPr id="40" name="Text Box 6"/>
              <p:cNvSpPr txBox="1">
                <a:spLocks noChangeArrowheads="1"/>
              </p:cNvSpPr>
              <p:nvPr/>
            </p:nvSpPr>
            <p:spPr bwMode="auto">
              <a:xfrm>
                <a:off x="3071608" y="4495801"/>
                <a:ext cx="433592" cy="3612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1</a:t>
                </a:r>
                <a:endParaRPr lang="en-US" sz="1800" dirty="0">
                  <a:latin typeface="+mn-lt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702144" y="3352800"/>
              <a:ext cx="433592" cy="894620"/>
              <a:chOff x="3071608" y="4495801"/>
              <a:chExt cx="433592" cy="894620"/>
            </a:xfrm>
          </p:grpSpPr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71608" y="4857021"/>
                <a:ext cx="433592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endParaRPr lang="en-US" sz="1800" dirty="0">
                  <a:latin typeface="+mn-lt"/>
                </a:endParaRPr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3071608" y="4495801"/>
                <a:ext cx="433592" cy="3612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2</a:t>
                </a:r>
                <a:endParaRPr lang="en-US" sz="1800" dirty="0">
                  <a:latin typeface="+mn-lt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268552" y="3352800"/>
              <a:ext cx="433592" cy="894620"/>
              <a:chOff x="3071608" y="4495801"/>
              <a:chExt cx="433592" cy="894620"/>
            </a:xfrm>
          </p:grpSpPr>
          <p:sp>
            <p:nvSpPr>
              <p:cNvPr id="45" name="Text Box 6"/>
              <p:cNvSpPr txBox="1">
                <a:spLocks noChangeArrowheads="1"/>
              </p:cNvSpPr>
              <p:nvPr/>
            </p:nvSpPr>
            <p:spPr bwMode="auto">
              <a:xfrm>
                <a:off x="3071608" y="4857021"/>
                <a:ext cx="433592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endParaRPr lang="en-US" sz="1800" dirty="0">
                  <a:latin typeface="+mn-lt"/>
                </a:endParaRPr>
              </a:p>
            </p:txBody>
          </p:sp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3071608" y="4495801"/>
                <a:ext cx="433592" cy="3612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3</a:t>
                </a:r>
                <a:endParaRPr lang="en-US" sz="1800" dirty="0">
                  <a:latin typeface="+mn-lt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34960" y="3352800"/>
              <a:ext cx="433592" cy="894620"/>
              <a:chOff x="3071608" y="4495801"/>
              <a:chExt cx="433592" cy="894620"/>
            </a:xfrm>
          </p:grpSpPr>
          <p:sp>
            <p:nvSpPr>
              <p:cNvPr id="48" name="Text Box 6"/>
              <p:cNvSpPr txBox="1">
                <a:spLocks noChangeArrowheads="1"/>
              </p:cNvSpPr>
              <p:nvPr/>
            </p:nvSpPr>
            <p:spPr bwMode="auto">
              <a:xfrm>
                <a:off x="3071608" y="4857021"/>
                <a:ext cx="433592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endParaRPr lang="en-US" sz="1800" dirty="0">
                  <a:latin typeface="+mn-lt"/>
                </a:endParaRPr>
              </a:p>
            </p:txBody>
          </p:sp>
          <p:sp>
            <p:nvSpPr>
              <p:cNvPr id="49" name="Text Box 6"/>
              <p:cNvSpPr txBox="1">
                <a:spLocks noChangeArrowheads="1"/>
              </p:cNvSpPr>
              <p:nvPr/>
            </p:nvSpPr>
            <p:spPr bwMode="auto">
              <a:xfrm>
                <a:off x="3071608" y="4495801"/>
                <a:ext cx="433592" cy="3612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4</a:t>
                </a:r>
                <a:endParaRPr lang="en-US" sz="1800" dirty="0">
                  <a:latin typeface="+mn-lt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01368" y="3352800"/>
              <a:ext cx="433592" cy="894620"/>
              <a:chOff x="3071608" y="4495801"/>
              <a:chExt cx="433592" cy="894620"/>
            </a:xfrm>
          </p:grpSpPr>
          <p:sp>
            <p:nvSpPr>
              <p:cNvPr id="51" name="Text Box 6"/>
              <p:cNvSpPr txBox="1">
                <a:spLocks noChangeArrowheads="1"/>
              </p:cNvSpPr>
              <p:nvPr/>
            </p:nvSpPr>
            <p:spPr bwMode="auto">
              <a:xfrm>
                <a:off x="3071608" y="4857021"/>
                <a:ext cx="433592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endParaRPr lang="en-US" sz="1800" dirty="0">
                  <a:latin typeface="+mn-lt"/>
                </a:endParaRPr>
              </a:p>
            </p:txBody>
          </p:sp>
          <p:sp>
            <p:nvSpPr>
              <p:cNvPr id="52" name="Text Box 6"/>
              <p:cNvSpPr txBox="1">
                <a:spLocks noChangeArrowheads="1"/>
              </p:cNvSpPr>
              <p:nvPr/>
            </p:nvSpPr>
            <p:spPr bwMode="auto">
              <a:xfrm>
                <a:off x="3071608" y="4495801"/>
                <a:ext cx="433592" cy="3612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5</a:t>
                </a:r>
                <a:endParaRPr lang="en-US" sz="1800" dirty="0">
                  <a:latin typeface="+mn-lt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967776" y="3352800"/>
              <a:ext cx="433592" cy="894620"/>
              <a:chOff x="3071608" y="4495801"/>
              <a:chExt cx="433592" cy="894620"/>
            </a:xfrm>
          </p:grpSpPr>
          <p:sp>
            <p:nvSpPr>
              <p:cNvPr id="54" name="Text Box 6"/>
              <p:cNvSpPr txBox="1">
                <a:spLocks noChangeArrowheads="1"/>
              </p:cNvSpPr>
              <p:nvPr/>
            </p:nvSpPr>
            <p:spPr bwMode="auto">
              <a:xfrm>
                <a:off x="3071608" y="4857021"/>
                <a:ext cx="433592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endParaRPr lang="en-US" sz="1800" dirty="0">
                  <a:latin typeface="+mn-lt"/>
                </a:endParaRPr>
              </a:p>
            </p:txBody>
          </p:sp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3071608" y="4495801"/>
                <a:ext cx="433592" cy="3612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6</a:t>
                </a:r>
                <a:endParaRPr lang="en-US" sz="1800" dirty="0">
                  <a:latin typeface="+mn-lt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534184" y="3352800"/>
              <a:ext cx="433592" cy="894620"/>
              <a:chOff x="3071608" y="4495801"/>
              <a:chExt cx="433592" cy="894620"/>
            </a:xfrm>
          </p:grpSpPr>
          <p:sp>
            <p:nvSpPr>
              <p:cNvPr id="57" name="Text Box 6"/>
              <p:cNvSpPr txBox="1">
                <a:spLocks noChangeArrowheads="1"/>
              </p:cNvSpPr>
              <p:nvPr/>
            </p:nvSpPr>
            <p:spPr bwMode="auto">
              <a:xfrm>
                <a:off x="3071608" y="4857021"/>
                <a:ext cx="433592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endParaRPr lang="en-US" sz="1800" dirty="0">
                  <a:latin typeface="+mn-lt"/>
                </a:endParaRPr>
              </a:p>
            </p:txBody>
          </p:sp>
          <p:sp>
            <p:nvSpPr>
              <p:cNvPr id="58" name="Text Box 6"/>
              <p:cNvSpPr txBox="1">
                <a:spLocks noChangeArrowheads="1"/>
              </p:cNvSpPr>
              <p:nvPr/>
            </p:nvSpPr>
            <p:spPr bwMode="auto">
              <a:xfrm>
                <a:off x="3071608" y="4495801"/>
                <a:ext cx="433592" cy="3612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7</a:t>
                </a:r>
                <a:endParaRPr lang="en-US" sz="1800" dirty="0">
                  <a:latin typeface="+mn-lt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100592" y="3352800"/>
              <a:ext cx="433592" cy="894620"/>
              <a:chOff x="3071608" y="4495801"/>
              <a:chExt cx="433592" cy="894620"/>
            </a:xfrm>
          </p:grpSpPr>
          <p:sp>
            <p:nvSpPr>
              <p:cNvPr id="60" name="Text Box 6"/>
              <p:cNvSpPr txBox="1">
                <a:spLocks noChangeArrowheads="1"/>
              </p:cNvSpPr>
              <p:nvPr/>
            </p:nvSpPr>
            <p:spPr bwMode="auto">
              <a:xfrm>
                <a:off x="3071608" y="4857021"/>
                <a:ext cx="433592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endParaRPr lang="en-US" sz="1800" dirty="0">
                  <a:latin typeface="+mn-lt"/>
                </a:endParaRPr>
              </a:p>
            </p:txBody>
          </p:sp>
          <p:sp>
            <p:nvSpPr>
              <p:cNvPr id="61" name="Text Box 6"/>
              <p:cNvSpPr txBox="1">
                <a:spLocks noChangeArrowheads="1"/>
              </p:cNvSpPr>
              <p:nvPr/>
            </p:nvSpPr>
            <p:spPr bwMode="auto">
              <a:xfrm>
                <a:off x="3071608" y="4495801"/>
                <a:ext cx="433592" cy="3612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8</a:t>
                </a:r>
                <a:endParaRPr lang="en-US" sz="1800" dirty="0">
                  <a:latin typeface="+mn-lt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667000" y="3352800"/>
              <a:ext cx="433592" cy="894620"/>
              <a:chOff x="3071608" y="4495801"/>
              <a:chExt cx="433592" cy="894620"/>
            </a:xfrm>
          </p:grpSpPr>
          <p:sp>
            <p:nvSpPr>
              <p:cNvPr id="63" name="Text Box 6"/>
              <p:cNvSpPr txBox="1">
                <a:spLocks noChangeArrowheads="1"/>
              </p:cNvSpPr>
              <p:nvPr/>
            </p:nvSpPr>
            <p:spPr bwMode="auto">
              <a:xfrm>
                <a:off x="3071608" y="4857021"/>
                <a:ext cx="433592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endParaRPr lang="en-US" sz="1800" dirty="0">
                  <a:latin typeface="+mn-lt"/>
                </a:endParaRPr>
              </a:p>
            </p:txBody>
          </p:sp>
          <p:sp>
            <p:nvSpPr>
              <p:cNvPr id="64" name="Text Box 6"/>
              <p:cNvSpPr txBox="1">
                <a:spLocks noChangeArrowheads="1"/>
              </p:cNvSpPr>
              <p:nvPr/>
            </p:nvSpPr>
            <p:spPr bwMode="auto">
              <a:xfrm>
                <a:off x="3071608" y="4495801"/>
                <a:ext cx="433592" cy="3612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9</a:t>
                </a:r>
                <a:endParaRPr lang="en-US" sz="1800" dirty="0">
                  <a:latin typeface="+mn-lt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762000" y="4876800"/>
            <a:ext cx="1447800" cy="914400"/>
            <a:chOff x="2438400" y="3429000"/>
            <a:chExt cx="1447800" cy="914400"/>
          </a:xfrm>
        </p:grpSpPr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items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rear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front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21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Circular Buffer Operation (n = 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8213725" cy="457199"/>
          </a:xfrm>
        </p:spPr>
        <p:txBody>
          <a:bodyPr/>
          <a:lstStyle/>
          <a:p>
            <a:r>
              <a:rPr lang="en-US" dirty="0" smtClean="0"/>
              <a:t>Insert 7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Remove 5 elements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Insert 6 elements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Remove 8 elements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598280" y="1600199"/>
            <a:ext cx="433592" cy="894620"/>
            <a:chOff x="3071608" y="4495801"/>
            <a:chExt cx="433592" cy="894620"/>
          </a:xfrm>
        </p:grpSpPr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3071608" y="4857021"/>
              <a:ext cx="433592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3071608" y="4495801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500608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6500608" y="16001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1</a:t>
            </a:r>
            <a:endParaRPr lang="en-US" sz="1800" dirty="0">
              <a:latin typeface="+mn-lt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6067016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6067016" y="16001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2</a:t>
            </a:r>
            <a:endParaRPr lang="en-US" sz="1800" dirty="0">
              <a:latin typeface="+mn-lt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563342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5633424" y="16001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3</a:t>
            </a:r>
            <a:endParaRPr lang="en-US" sz="1800" dirty="0">
              <a:latin typeface="+mn-lt"/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519983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5199832" y="16001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4</a:t>
            </a:r>
            <a:endParaRPr lang="en-US" sz="1800" dirty="0">
              <a:latin typeface="+mn-lt"/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4766240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4766240" y="16001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5</a:t>
            </a:r>
            <a:endParaRPr lang="en-US" sz="1800" dirty="0">
              <a:latin typeface="+mn-lt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4332648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4332648" y="16001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6</a:t>
            </a:r>
            <a:endParaRPr lang="en-US" sz="1800" dirty="0">
              <a:latin typeface="+mn-lt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99056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3899056" y="16001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7</a:t>
            </a:r>
            <a:endParaRPr lang="en-US" sz="1800" dirty="0">
              <a:latin typeface="+mn-lt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465464" y="1600199"/>
            <a:ext cx="433592" cy="894620"/>
            <a:chOff x="3071608" y="4495801"/>
            <a:chExt cx="433592" cy="894620"/>
          </a:xfrm>
        </p:grpSpPr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3071608" y="4857021"/>
              <a:ext cx="433592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61" name="Text Box 6"/>
            <p:cNvSpPr txBox="1">
              <a:spLocks noChangeArrowheads="1"/>
            </p:cNvSpPr>
            <p:nvPr/>
          </p:nvSpPr>
          <p:spPr bwMode="auto">
            <a:xfrm>
              <a:off x="3071608" y="4495801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8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031872" y="1600199"/>
            <a:ext cx="433592" cy="894620"/>
            <a:chOff x="3071608" y="4495801"/>
            <a:chExt cx="433592" cy="894620"/>
          </a:xfrm>
        </p:grpSpPr>
        <p:sp>
          <p:nvSpPr>
            <p:cNvPr id="63" name="Text Box 6"/>
            <p:cNvSpPr txBox="1">
              <a:spLocks noChangeArrowheads="1"/>
            </p:cNvSpPr>
            <p:nvPr/>
          </p:nvSpPr>
          <p:spPr bwMode="auto">
            <a:xfrm>
              <a:off x="3071608" y="4857021"/>
              <a:ext cx="433592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64" name="Text Box 6"/>
            <p:cNvSpPr txBox="1">
              <a:spLocks noChangeArrowheads="1"/>
            </p:cNvSpPr>
            <p:nvPr/>
          </p:nvSpPr>
          <p:spPr bwMode="auto">
            <a:xfrm>
              <a:off x="3071608" y="4495801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9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62000" y="1600199"/>
            <a:ext cx="1447800" cy="914400"/>
            <a:chOff x="2438400" y="3429000"/>
            <a:chExt cx="1447800" cy="914400"/>
          </a:xfrm>
        </p:grpSpPr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items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7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rear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7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front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98280" y="2895599"/>
            <a:ext cx="433592" cy="894620"/>
            <a:chOff x="3071608" y="4495801"/>
            <a:chExt cx="433592" cy="894620"/>
          </a:xfrm>
        </p:grpSpPr>
        <p:sp>
          <p:nvSpPr>
            <p:cNvPr id="66" name="Text Box 6"/>
            <p:cNvSpPr txBox="1">
              <a:spLocks noChangeArrowheads="1"/>
            </p:cNvSpPr>
            <p:nvPr/>
          </p:nvSpPr>
          <p:spPr bwMode="auto">
            <a:xfrm>
              <a:off x="3071608" y="4857021"/>
              <a:ext cx="433592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67" name="Text Box 6"/>
            <p:cNvSpPr txBox="1">
              <a:spLocks noChangeArrowheads="1"/>
            </p:cNvSpPr>
            <p:nvPr/>
          </p:nvSpPr>
          <p:spPr bwMode="auto">
            <a:xfrm>
              <a:off x="3071608" y="4495801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6500608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6500608" y="28955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1</a:t>
            </a:r>
            <a:endParaRPr lang="en-US" sz="1800" dirty="0">
              <a:latin typeface="+mn-lt"/>
            </a:endParaRPr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6067016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79" name="Text Box 6"/>
          <p:cNvSpPr txBox="1">
            <a:spLocks noChangeArrowheads="1"/>
          </p:cNvSpPr>
          <p:nvPr/>
        </p:nvSpPr>
        <p:spPr bwMode="auto">
          <a:xfrm>
            <a:off x="6067016" y="28955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2</a:t>
            </a:r>
            <a:endParaRPr lang="en-US" sz="1800" dirty="0">
              <a:latin typeface="+mn-lt"/>
            </a:endParaRPr>
          </a:p>
        </p:txBody>
      </p: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5633424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5633424" y="28955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3</a:t>
            </a:r>
            <a:endParaRPr lang="en-US" sz="1800" dirty="0">
              <a:latin typeface="+mn-lt"/>
            </a:endParaRPr>
          </a:p>
        </p:txBody>
      </p: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5199832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3" name="Text Box 6"/>
          <p:cNvSpPr txBox="1">
            <a:spLocks noChangeArrowheads="1"/>
          </p:cNvSpPr>
          <p:nvPr/>
        </p:nvSpPr>
        <p:spPr bwMode="auto">
          <a:xfrm>
            <a:off x="5199832" y="28955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4</a:t>
            </a:r>
            <a:endParaRPr lang="en-US" sz="1800" dirty="0">
              <a:latin typeface="+mn-lt"/>
            </a:endParaRP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4766240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4766240" y="28955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5</a:t>
            </a:r>
            <a:endParaRPr lang="en-US" sz="1800" dirty="0">
              <a:latin typeface="+mn-lt"/>
            </a:endParaRPr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4332648" y="32568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7" name="Text Box 6"/>
          <p:cNvSpPr txBox="1">
            <a:spLocks noChangeArrowheads="1"/>
          </p:cNvSpPr>
          <p:nvPr/>
        </p:nvSpPr>
        <p:spPr bwMode="auto">
          <a:xfrm>
            <a:off x="4332648" y="28955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6</a:t>
            </a:r>
            <a:endParaRPr lang="en-US" sz="1800" dirty="0">
              <a:latin typeface="+mn-lt"/>
            </a:endParaRPr>
          </a:p>
        </p:txBody>
      </p:sp>
      <p:sp>
        <p:nvSpPr>
          <p:cNvPr id="88" name="Text Box 6"/>
          <p:cNvSpPr txBox="1">
            <a:spLocks noChangeArrowheads="1"/>
          </p:cNvSpPr>
          <p:nvPr/>
        </p:nvSpPr>
        <p:spPr bwMode="auto">
          <a:xfrm>
            <a:off x="3899056" y="32568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3899056" y="28955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7</a:t>
            </a:r>
            <a:endParaRPr lang="en-US" sz="1800" dirty="0">
              <a:latin typeface="+mn-lt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465464" y="2895599"/>
            <a:ext cx="433592" cy="894620"/>
            <a:chOff x="3071608" y="4495801"/>
            <a:chExt cx="433592" cy="894620"/>
          </a:xfrm>
        </p:grpSpPr>
        <p:sp>
          <p:nvSpPr>
            <p:cNvPr id="91" name="Text Box 6"/>
            <p:cNvSpPr txBox="1">
              <a:spLocks noChangeArrowheads="1"/>
            </p:cNvSpPr>
            <p:nvPr/>
          </p:nvSpPr>
          <p:spPr bwMode="auto">
            <a:xfrm>
              <a:off x="3071608" y="4857021"/>
              <a:ext cx="433592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92" name="Text Box 6"/>
            <p:cNvSpPr txBox="1">
              <a:spLocks noChangeArrowheads="1"/>
            </p:cNvSpPr>
            <p:nvPr/>
          </p:nvSpPr>
          <p:spPr bwMode="auto">
            <a:xfrm>
              <a:off x="3071608" y="4495801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8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031872" y="2895599"/>
            <a:ext cx="433592" cy="894620"/>
            <a:chOff x="3071608" y="4495801"/>
            <a:chExt cx="433592" cy="894620"/>
          </a:xfrm>
        </p:grpSpPr>
        <p:sp>
          <p:nvSpPr>
            <p:cNvPr id="94" name="Text Box 6"/>
            <p:cNvSpPr txBox="1">
              <a:spLocks noChangeArrowheads="1"/>
            </p:cNvSpPr>
            <p:nvPr/>
          </p:nvSpPr>
          <p:spPr bwMode="auto">
            <a:xfrm>
              <a:off x="3071608" y="4857021"/>
              <a:ext cx="433592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95" name="Text Box 6"/>
            <p:cNvSpPr txBox="1">
              <a:spLocks noChangeArrowheads="1"/>
            </p:cNvSpPr>
            <p:nvPr/>
          </p:nvSpPr>
          <p:spPr bwMode="auto">
            <a:xfrm>
              <a:off x="3071608" y="4495801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9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62000" y="2895599"/>
            <a:ext cx="1447800" cy="914400"/>
            <a:chOff x="2438400" y="3429000"/>
            <a:chExt cx="1447800" cy="914400"/>
          </a:xfrm>
        </p:grpSpPr>
        <p:sp>
          <p:nvSpPr>
            <p:cNvPr id="97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items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98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99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rear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00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7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01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front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5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6500608" y="45522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07" name="Text Box 6"/>
          <p:cNvSpPr txBox="1">
            <a:spLocks noChangeArrowheads="1"/>
          </p:cNvSpPr>
          <p:nvPr/>
        </p:nvSpPr>
        <p:spPr bwMode="auto">
          <a:xfrm>
            <a:off x="6500608" y="41909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1</a:t>
            </a:r>
            <a:endParaRPr lang="en-US" sz="1800" dirty="0">
              <a:latin typeface="+mn-lt"/>
            </a:endParaRPr>
          </a:p>
        </p:txBody>
      </p:sp>
      <p:sp>
        <p:nvSpPr>
          <p:cNvPr id="108" name="Text Box 6"/>
          <p:cNvSpPr txBox="1">
            <a:spLocks noChangeArrowheads="1"/>
          </p:cNvSpPr>
          <p:nvPr/>
        </p:nvSpPr>
        <p:spPr bwMode="auto">
          <a:xfrm>
            <a:off x="6067016" y="45522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09" name="Text Box 6"/>
          <p:cNvSpPr txBox="1">
            <a:spLocks noChangeArrowheads="1"/>
          </p:cNvSpPr>
          <p:nvPr/>
        </p:nvSpPr>
        <p:spPr bwMode="auto">
          <a:xfrm>
            <a:off x="6067016" y="41909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2</a:t>
            </a:r>
            <a:endParaRPr lang="en-US" sz="1800" dirty="0">
              <a:latin typeface="+mn-lt"/>
            </a:endParaRPr>
          </a:p>
        </p:txBody>
      </p:sp>
      <p:sp>
        <p:nvSpPr>
          <p:cNvPr id="110" name="Text Box 6"/>
          <p:cNvSpPr txBox="1">
            <a:spLocks noChangeArrowheads="1"/>
          </p:cNvSpPr>
          <p:nvPr/>
        </p:nvSpPr>
        <p:spPr bwMode="auto">
          <a:xfrm>
            <a:off x="5633424" y="45522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1" name="Text Box 6"/>
          <p:cNvSpPr txBox="1">
            <a:spLocks noChangeArrowheads="1"/>
          </p:cNvSpPr>
          <p:nvPr/>
        </p:nvSpPr>
        <p:spPr bwMode="auto">
          <a:xfrm>
            <a:off x="5633424" y="41909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3</a:t>
            </a:r>
            <a:endParaRPr lang="en-US" sz="1800" dirty="0">
              <a:latin typeface="+mn-lt"/>
            </a:endParaRPr>
          </a:p>
        </p:txBody>
      </p:sp>
      <p:sp>
        <p:nvSpPr>
          <p:cNvPr id="112" name="Text Box 6"/>
          <p:cNvSpPr txBox="1">
            <a:spLocks noChangeArrowheads="1"/>
          </p:cNvSpPr>
          <p:nvPr/>
        </p:nvSpPr>
        <p:spPr bwMode="auto">
          <a:xfrm>
            <a:off x="5199832" y="45522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3" name="Text Box 6"/>
          <p:cNvSpPr txBox="1">
            <a:spLocks noChangeArrowheads="1"/>
          </p:cNvSpPr>
          <p:nvPr/>
        </p:nvSpPr>
        <p:spPr bwMode="auto">
          <a:xfrm>
            <a:off x="5199832" y="41909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4</a:t>
            </a:r>
            <a:endParaRPr lang="en-US" sz="1800" dirty="0">
              <a:latin typeface="+mn-lt"/>
            </a:endParaRPr>
          </a:p>
        </p:txBody>
      </p:sp>
      <p:sp>
        <p:nvSpPr>
          <p:cNvPr id="114" name="Text Box 6"/>
          <p:cNvSpPr txBox="1">
            <a:spLocks noChangeArrowheads="1"/>
          </p:cNvSpPr>
          <p:nvPr/>
        </p:nvSpPr>
        <p:spPr bwMode="auto">
          <a:xfrm>
            <a:off x="4766240" y="45522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5" name="Text Box 6"/>
          <p:cNvSpPr txBox="1">
            <a:spLocks noChangeArrowheads="1"/>
          </p:cNvSpPr>
          <p:nvPr/>
        </p:nvSpPr>
        <p:spPr bwMode="auto">
          <a:xfrm>
            <a:off x="4766240" y="41909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5</a:t>
            </a:r>
            <a:endParaRPr lang="en-US" sz="1800" dirty="0">
              <a:latin typeface="+mn-lt"/>
            </a:endParaRPr>
          </a:p>
        </p:txBody>
      </p:sp>
      <p:sp>
        <p:nvSpPr>
          <p:cNvPr id="116" name="Text Box 6"/>
          <p:cNvSpPr txBox="1">
            <a:spLocks noChangeArrowheads="1"/>
          </p:cNvSpPr>
          <p:nvPr/>
        </p:nvSpPr>
        <p:spPr bwMode="auto">
          <a:xfrm>
            <a:off x="4332648" y="45522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7" name="Text Box 6"/>
          <p:cNvSpPr txBox="1">
            <a:spLocks noChangeArrowheads="1"/>
          </p:cNvSpPr>
          <p:nvPr/>
        </p:nvSpPr>
        <p:spPr bwMode="auto">
          <a:xfrm>
            <a:off x="4332648" y="41909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6</a:t>
            </a:r>
            <a:endParaRPr lang="en-US" sz="1800" dirty="0">
              <a:latin typeface="+mn-lt"/>
            </a:endParaRPr>
          </a:p>
        </p:txBody>
      </p:sp>
      <p:sp>
        <p:nvSpPr>
          <p:cNvPr id="118" name="Text Box 6"/>
          <p:cNvSpPr txBox="1">
            <a:spLocks noChangeArrowheads="1"/>
          </p:cNvSpPr>
          <p:nvPr/>
        </p:nvSpPr>
        <p:spPr bwMode="auto">
          <a:xfrm>
            <a:off x="3899056" y="45522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9" name="Text Box 6"/>
          <p:cNvSpPr txBox="1">
            <a:spLocks noChangeArrowheads="1"/>
          </p:cNvSpPr>
          <p:nvPr/>
        </p:nvSpPr>
        <p:spPr bwMode="auto">
          <a:xfrm>
            <a:off x="3899056" y="41909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7</a:t>
            </a:r>
            <a:endParaRPr lang="en-US" sz="1800" dirty="0">
              <a:latin typeface="+mn-lt"/>
            </a:endParaRPr>
          </a:p>
        </p:txBody>
      </p:sp>
      <p:sp>
        <p:nvSpPr>
          <p:cNvPr id="104" name="Text Box 6"/>
          <p:cNvSpPr txBox="1">
            <a:spLocks noChangeArrowheads="1"/>
          </p:cNvSpPr>
          <p:nvPr/>
        </p:nvSpPr>
        <p:spPr bwMode="auto">
          <a:xfrm>
            <a:off x="2598280" y="45522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05" name="Text Box 6"/>
          <p:cNvSpPr txBox="1">
            <a:spLocks noChangeArrowheads="1"/>
          </p:cNvSpPr>
          <p:nvPr/>
        </p:nvSpPr>
        <p:spPr bwMode="auto">
          <a:xfrm>
            <a:off x="2598280" y="41909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0</a:t>
            </a:r>
            <a:endParaRPr lang="en-US" sz="1800" dirty="0">
              <a:latin typeface="+mn-lt"/>
            </a:endParaRPr>
          </a:p>
        </p:txBody>
      </p:sp>
      <p:sp>
        <p:nvSpPr>
          <p:cNvPr id="121" name="Text Box 6"/>
          <p:cNvSpPr txBox="1">
            <a:spLocks noChangeArrowheads="1"/>
          </p:cNvSpPr>
          <p:nvPr/>
        </p:nvSpPr>
        <p:spPr bwMode="auto">
          <a:xfrm>
            <a:off x="3465464" y="45522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22" name="Text Box 6"/>
          <p:cNvSpPr txBox="1">
            <a:spLocks noChangeArrowheads="1"/>
          </p:cNvSpPr>
          <p:nvPr/>
        </p:nvSpPr>
        <p:spPr bwMode="auto">
          <a:xfrm>
            <a:off x="3465464" y="41909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8</a:t>
            </a:r>
            <a:endParaRPr lang="en-US" sz="1800" dirty="0">
              <a:latin typeface="+mn-lt"/>
            </a:endParaRPr>
          </a:p>
        </p:txBody>
      </p:sp>
      <p:sp>
        <p:nvSpPr>
          <p:cNvPr id="124" name="Text Box 6"/>
          <p:cNvSpPr txBox="1">
            <a:spLocks noChangeArrowheads="1"/>
          </p:cNvSpPr>
          <p:nvPr/>
        </p:nvSpPr>
        <p:spPr bwMode="auto">
          <a:xfrm>
            <a:off x="3031872" y="45522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25" name="Text Box 6"/>
          <p:cNvSpPr txBox="1">
            <a:spLocks noChangeArrowheads="1"/>
          </p:cNvSpPr>
          <p:nvPr/>
        </p:nvSpPr>
        <p:spPr bwMode="auto">
          <a:xfrm>
            <a:off x="3031872" y="41909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9</a:t>
            </a:r>
            <a:endParaRPr lang="en-US" sz="1800" dirty="0">
              <a:latin typeface="+mn-lt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62000" y="4190999"/>
            <a:ext cx="1447800" cy="914400"/>
            <a:chOff x="2438400" y="3429000"/>
            <a:chExt cx="1447800" cy="914400"/>
          </a:xfrm>
        </p:grpSpPr>
        <p:sp>
          <p:nvSpPr>
            <p:cNvPr id="127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items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28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8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29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rear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30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3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31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front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32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5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133" name="Text Box 6"/>
          <p:cNvSpPr txBox="1">
            <a:spLocks noChangeArrowheads="1"/>
          </p:cNvSpPr>
          <p:nvPr/>
        </p:nvSpPr>
        <p:spPr bwMode="auto">
          <a:xfrm>
            <a:off x="6500608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34" name="Text Box 6"/>
          <p:cNvSpPr txBox="1">
            <a:spLocks noChangeArrowheads="1"/>
          </p:cNvSpPr>
          <p:nvPr/>
        </p:nvSpPr>
        <p:spPr bwMode="auto">
          <a:xfrm>
            <a:off x="6500608" y="55625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1</a:t>
            </a:r>
            <a:endParaRPr lang="en-US" sz="1800" dirty="0">
              <a:latin typeface="+mn-lt"/>
            </a:endParaRPr>
          </a:p>
        </p:txBody>
      </p:sp>
      <p:sp>
        <p:nvSpPr>
          <p:cNvPr id="135" name="Text Box 6"/>
          <p:cNvSpPr txBox="1">
            <a:spLocks noChangeArrowheads="1"/>
          </p:cNvSpPr>
          <p:nvPr/>
        </p:nvSpPr>
        <p:spPr bwMode="auto">
          <a:xfrm>
            <a:off x="6067016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36" name="Text Box 6"/>
          <p:cNvSpPr txBox="1">
            <a:spLocks noChangeArrowheads="1"/>
          </p:cNvSpPr>
          <p:nvPr/>
        </p:nvSpPr>
        <p:spPr bwMode="auto">
          <a:xfrm>
            <a:off x="6067016" y="55625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2</a:t>
            </a:r>
            <a:endParaRPr lang="en-US" sz="1800" dirty="0">
              <a:latin typeface="+mn-lt"/>
            </a:endParaRPr>
          </a:p>
        </p:txBody>
      </p:sp>
      <p:sp>
        <p:nvSpPr>
          <p:cNvPr id="137" name="Text Box 6"/>
          <p:cNvSpPr txBox="1">
            <a:spLocks noChangeArrowheads="1"/>
          </p:cNvSpPr>
          <p:nvPr/>
        </p:nvSpPr>
        <p:spPr bwMode="auto">
          <a:xfrm>
            <a:off x="5633424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38" name="Text Box 6"/>
          <p:cNvSpPr txBox="1">
            <a:spLocks noChangeArrowheads="1"/>
          </p:cNvSpPr>
          <p:nvPr/>
        </p:nvSpPr>
        <p:spPr bwMode="auto">
          <a:xfrm>
            <a:off x="5633424" y="55625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3</a:t>
            </a:r>
            <a:endParaRPr lang="en-US" sz="1800" dirty="0">
              <a:latin typeface="+mn-lt"/>
            </a:endParaRPr>
          </a:p>
        </p:txBody>
      </p:sp>
      <p:sp>
        <p:nvSpPr>
          <p:cNvPr id="139" name="Text Box 6"/>
          <p:cNvSpPr txBox="1">
            <a:spLocks noChangeArrowheads="1"/>
          </p:cNvSpPr>
          <p:nvPr/>
        </p:nvSpPr>
        <p:spPr bwMode="auto">
          <a:xfrm>
            <a:off x="5199832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0" name="Text Box 6"/>
          <p:cNvSpPr txBox="1">
            <a:spLocks noChangeArrowheads="1"/>
          </p:cNvSpPr>
          <p:nvPr/>
        </p:nvSpPr>
        <p:spPr bwMode="auto">
          <a:xfrm>
            <a:off x="5199832" y="55625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4</a:t>
            </a:r>
            <a:endParaRPr lang="en-US" sz="1800" dirty="0">
              <a:latin typeface="+mn-lt"/>
            </a:endParaRPr>
          </a:p>
        </p:txBody>
      </p:sp>
      <p:sp>
        <p:nvSpPr>
          <p:cNvPr id="141" name="Text Box 6"/>
          <p:cNvSpPr txBox="1">
            <a:spLocks noChangeArrowheads="1"/>
          </p:cNvSpPr>
          <p:nvPr/>
        </p:nvSpPr>
        <p:spPr bwMode="auto">
          <a:xfrm>
            <a:off x="4766240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2" name="Text Box 6"/>
          <p:cNvSpPr txBox="1">
            <a:spLocks noChangeArrowheads="1"/>
          </p:cNvSpPr>
          <p:nvPr/>
        </p:nvSpPr>
        <p:spPr bwMode="auto">
          <a:xfrm>
            <a:off x="4766240" y="55625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5</a:t>
            </a:r>
            <a:endParaRPr lang="en-US" sz="1800" dirty="0">
              <a:latin typeface="+mn-lt"/>
            </a:endParaRPr>
          </a:p>
        </p:txBody>
      </p:sp>
      <p:sp>
        <p:nvSpPr>
          <p:cNvPr id="143" name="Text Box 6"/>
          <p:cNvSpPr txBox="1">
            <a:spLocks noChangeArrowheads="1"/>
          </p:cNvSpPr>
          <p:nvPr/>
        </p:nvSpPr>
        <p:spPr bwMode="auto">
          <a:xfrm>
            <a:off x="4332648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4" name="Text Box 6"/>
          <p:cNvSpPr txBox="1">
            <a:spLocks noChangeArrowheads="1"/>
          </p:cNvSpPr>
          <p:nvPr/>
        </p:nvSpPr>
        <p:spPr bwMode="auto">
          <a:xfrm>
            <a:off x="4332648" y="55625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6</a:t>
            </a:r>
            <a:endParaRPr lang="en-US" sz="1800" dirty="0">
              <a:latin typeface="+mn-lt"/>
            </a:endParaRPr>
          </a:p>
        </p:txBody>
      </p:sp>
      <p:sp>
        <p:nvSpPr>
          <p:cNvPr id="145" name="Text Box 6"/>
          <p:cNvSpPr txBox="1">
            <a:spLocks noChangeArrowheads="1"/>
          </p:cNvSpPr>
          <p:nvPr/>
        </p:nvSpPr>
        <p:spPr bwMode="auto">
          <a:xfrm>
            <a:off x="3899056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6" name="Text Box 6"/>
          <p:cNvSpPr txBox="1">
            <a:spLocks noChangeArrowheads="1"/>
          </p:cNvSpPr>
          <p:nvPr/>
        </p:nvSpPr>
        <p:spPr bwMode="auto">
          <a:xfrm>
            <a:off x="3899056" y="55625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7</a:t>
            </a:r>
            <a:endParaRPr lang="en-US" sz="1800" dirty="0">
              <a:latin typeface="+mn-lt"/>
            </a:endParaRPr>
          </a:p>
        </p:txBody>
      </p:sp>
      <p:sp>
        <p:nvSpPr>
          <p:cNvPr id="147" name="Text Box 6"/>
          <p:cNvSpPr txBox="1">
            <a:spLocks noChangeArrowheads="1"/>
          </p:cNvSpPr>
          <p:nvPr/>
        </p:nvSpPr>
        <p:spPr bwMode="auto">
          <a:xfrm>
            <a:off x="2598280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8" name="Text Box 6"/>
          <p:cNvSpPr txBox="1">
            <a:spLocks noChangeArrowheads="1"/>
          </p:cNvSpPr>
          <p:nvPr/>
        </p:nvSpPr>
        <p:spPr bwMode="auto">
          <a:xfrm>
            <a:off x="2598280" y="55625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0</a:t>
            </a:r>
            <a:endParaRPr lang="en-US" sz="1800" dirty="0">
              <a:latin typeface="+mn-lt"/>
            </a:endParaRPr>
          </a:p>
        </p:txBody>
      </p:sp>
      <p:sp>
        <p:nvSpPr>
          <p:cNvPr id="149" name="Text Box 6"/>
          <p:cNvSpPr txBox="1">
            <a:spLocks noChangeArrowheads="1"/>
          </p:cNvSpPr>
          <p:nvPr/>
        </p:nvSpPr>
        <p:spPr bwMode="auto">
          <a:xfrm>
            <a:off x="3465464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50" name="Text Box 6"/>
          <p:cNvSpPr txBox="1">
            <a:spLocks noChangeArrowheads="1"/>
          </p:cNvSpPr>
          <p:nvPr/>
        </p:nvSpPr>
        <p:spPr bwMode="auto">
          <a:xfrm>
            <a:off x="3465464" y="55625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8</a:t>
            </a:r>
            <a:endParaRPr lang="en-US" sz="1800" dirty="0">
              <a:latin typeface="+mn-lt"/>
            </a:endParaRPr>
          </a:p>
        </p:txBody>
      </p:sp>
      <p:sp>
        <p:nvSpPr>
          <p:cNvPr id="151" name="Text Box 6"/>
          <p:cNvSpPr txBox="1">
            <a:spLocks noChangeArrowheads="1"/>
          </p:cNvSpPr>
          <p:nvPr/>
        </p:nvSpPr>
        <p:spPr bwMode="auto">
          <a:xfrm>
            <a:off x="3031872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52" name="Text Box 6"/>
          <p:cNvSpPr txBox="1">
            <a:spLocks noChangeArrowheads="1"/>
          </p:cNvSpPr>
          <p:nvPr/>
        </p:nvSpPr>
        <p:spPr bwMode="auto">
          <a:xfrm>
            <a:off x="3031872" y="5562599"/>
            <a:ext cx="433592" cy="361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9</a:t>
            </a:r>
            <a:endParaRPr lang="en-US" sz="1800" dirty="0">
              <a:latin typeface="+mn-lt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2000" y="5562599"/>
            <a:ext cx="1447800" cy="914400"/>
            <a:chOff x="2438400" y="3429000"/>
            <a:chExt cx="1447800" cy="914400"/>
          </a:xfrm>
        </p:grpSpPr>
        <p:sp>
          <p:nvSpPr>
            <p:cNvPr id="154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items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55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56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rear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57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3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58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front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59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3</a:t>
              </a:r>
              <a:endParaRPr lang="en-US" sz="18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2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Circular Buffer Code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2391490"/>
            <a:ext cx="41148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insert(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if (items &gt;= n)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error()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if (++rear &gt;= n) rear = 0;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[rear] </a:t>
            </a:r>
            <a:r>
              <a:rPr lang="en-US" sz="1600" dirty="0" smtClean="0">
                <a:latin typeface="Courier New" pitchFamily="49" charset="0"/>
              </a:rPr>
              <a:t>= </a:t>
            </a:r>
            <a:r>
              <a:rPr lang="en-US" sz="1600" dirty="0">
                <a:latin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items++;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4525090"/>
            <a:ext cx="41148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remove()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if (items == 0)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error()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if (++front &gt;= n) front = 0;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v =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 smtClean="0">
                <a:latin typeface="Courier New" pitchFamily="49" charset="0"/>
              </a:rPr>
              <a:t>front</a:t>
            </a:r>
            <a:r>
              <a:rPr lang="en-US" sz="1600" dirty="0" smtClean="0">
                <a:latin typeface="Courier New" pitchFamily="49" charset="0"/>
              </a:rPr>
              <a:t>]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items--;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return v;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38200" y="1174377"/>
            <a:ext cx="4114800" cy="123110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init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items = front = rear = 0;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Producer-Consumer on an </a:t>
            </a:r>
            <a:r>
              <a:rPr lang="en-US" i="1" dirty="0" err="1" smtClean="0"/>
              <a:t>n</a:t>
            </a:r>
            <a:r>
              <a:rPr lang="en-US" dirty="0" smtClean="0"/>
              <a:t>-element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3690936"/>
            <a:ext cx="8213725" cy="1762125"/>
          </a:xfrm>
        </p:spPr>
        <p:txBody>
          <a:bodyPr/>
          <a:lstStyle/>
          <a:p>
            <a:r>
              <a:rPr lang="en-US" dirty="0" smtClean="0"/>
              <a:t>Requires a </a:t>
            </a:r>
            <a:r>
              <a:rPr lang="en-US" dirty="0" err="1" smtClean="0"/>
              <a:t>mutex</a:t>
            </a:r>
            <a:r>
              <a:rPr lang="en-US" dirty="0" smtClean="0"/>
              <a:t> and two counting semaphores: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mutex</a:t>
            </a:r>
            <a:r>
              <a:rPr lang="en-US" dirty="0" smtClean="0"/>
              <a:t>: enforces mutually exclusive access to the buffer and counters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slots</a:t>
            </a:r>
            <a:r>
              <a:rPr lang="en-US" dirty="0" smtClean="0"/>
              <a:t>: counts the available slots in the buffer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items</a:t>
            </a:r>
            <a:r>
              <a:rPr lang="en-US" dirty="0" smtClean="0">
                <a:cs typeface="Courier New"/>
              </a:rPr>
              <a:t>: </a:t>
            </a:r>
            <a:r>
              <a:rPr lang="en-US" dirty="0" smtClean="0"/>
              <a:t>counts the available items in the buffer</a:t>
            </a:r>
          </a:p>
          <a:p>
            <a:r>
              <a:rPr lang="en-US" dirty="0" smtClean="0"/>
              <a:t>Makes use of general semaphores</a:t>
            </a:r>
          </a:p>
          <a:p>
            <a:pPr lvl="1"/>
            <a:r>
              <a:rPr lang="en-US" dirty="0" smtClean="0"/>
              <a:t>Will range in value from 0 to n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889138" y="1586871"/>
            <a:ext cx="4610100" cy="1830034"/>
            <a:chOff x="2247900" y="2141224"/>
            <a:chExt cx="4610100" cy="1830034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24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P</a:t>
                </a:r>
                <a:r>
                  <a:rPr lang="en-US" sz="1800" baseline="-25000" dirty="0" smtClean="0">
                    <a:latin typeface="+mn-lt"/>
                  </a:rPr>
                  <a:t>1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5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 smtClean="0">
                    <a:latin typeface="+mn-lt"/>
                  </a:rPr>
                  <a:t>P</a:t>
                </a:r>
                <a:r>
                  <a:rPr lang="en-US" sz="1800" baseline="-25000" dirty="0" err="1" smtClean="0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C</a:t>
                </a:r>
                <a:r>
                  <a:rPr lang="en-US" sz="1800" baseline="-25000" dirty="0" smtClean="0">
                    <a:latin typeface="+mn-lt"/>
                  </a:rPr>
                  <a:t>1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2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C</a:t>
                </a:r>
                <a:r>
                  <a:rPr lang="en-US" sz="1800" baseline="-25000" dirty="0" smtClean="0">
                    <a:latin typeface="+mn-lt"/>
                  </a:rPr>
                  <a:t>m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191000" y="280560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895850" y="280428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91000" y="2953435"/>
              <a:ext cx="9216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000" dirty="0" smtClean="0">
                  <a:latin typeface="Wingdings"/>
                  <a:ea typeface="Wingdings"/>
                  <a:cs typeface="Wingdings"/>
                  <a:sym typeface="Wingdings"/>
                </a:rPr>
                <a:t>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943350" y="2804284"/>
              <a:ext cx="120015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76600" y="2141224"/>
              <a:ext cx="273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Between 0 and n elements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Declarations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586298"/>
            <a:ext cx="8610600" cy="443198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#include "</a:t>
            </a:r>
            <a:r>
              <a:rPr lang="en-US" sz="1800" dirty="0" err="1" smtClean="0">
                <a:latin typeface="Courier New" pitchFamily="49" charset="0"/>
              </a:rPr>
              <a:t>csapp.h</a:t>
            </a:r>
            <a:r>
              <a:rPr lang="en-US" sz="1800" dirty="0" smtClean="0">
                <a:latin typeface="Courier New" pitchFamily="49" charset="0"/>
              </a:rPr>
              <a:t>”</a:t>
            </a:r>
          </a:p>
          <a:p>
            <a:endParaRPr lang="en-US" sz="1800" dirty="0" smtClean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typedef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struct</a:t>
            </a:r>
            <a:r>
              <a:rPr lang="en-US" sz="1800" dirty="0">
                <a:latin typeface="Courier New" pitchFamily="49" charset="0"/>
              </a:rPr>
              <a:t> {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;     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* Buffer array            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n;        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* Maximum number of slots 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front;    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*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[front+1 (mod n)] is first item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rear;     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*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[rear]   is last item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sem_t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mutex</a:t>
            </a:r>
            <a:r>
              <a:rPr lang="en-US" sz="1800" dirty="0">
                <a:latin typeface="Courier New" pitchFamily="49" charset="0"/>
              </a:rPr>
              <a:t>;  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* Protects accesses to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sem_t</a:t>
            </a:r>
            <a:r>
              <a:rPr lang="en-US" sz="1800" dirty="0">
                <a:latin typeface="Courier New" pitchFamily="49" charset="0"/>
              </a:rPr>
              <a:t> slots;  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* Counts available slots  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sem_t</a:t>
            </a:r>
            <a:r>
              <a:rPr lang="en-US" sz="1800" dirty="0">
                <a:latin typeface="Courier New" pitchFamily="49" charset="0"/>
              </a:rPr>
              <a:t> items;  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* Counts available items             */</a:t>
            </a:r>
          </a:p>
          <a:p>
            <a:r>
              <a:rPr lang="en-US" sz="1800" dirty="0">
                <a:latin typeface="Courier New" pitchFamily="49" charset="0"/>
              </a:rPr>
              <a:t>} </a:t>
            </a:r>
            <a:r>
              <a:rPr lang="en-US" sz="1800" dirty="0" err="1">
                <a:latin typeface="Courier New" pitchFamily="49" charset="0"/>
              </a:rPr>
              <a:t>sbuf_t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endParaRPr lang="en-US" sz="1800" dirty="0" smtClean="0">
              <a:latin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sbuf_init(sbuf_t</a:t>
            </a:r>
            <a:r>
              <a:rPr lang="en-US" sz="1800" dirty="0" smtClean="0">
                <a:latin typeface="Courier New" pitchFamily="49" charset="0"/>
              </a:rPr>
              <a:t> *sp,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n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sbuf_deinit(sbuf_t</a:t>
            </a:r>
            <a:r>
              <a:rPr lang="en-US" sz="1800" dirty="0" smtClean="0">
                <a:latin typeface="Courier New" pitchFamily="49" charset="0"/>
              </a:rPr>
              <a:t> *sp);</a:t>
            </a:r>
          </a:p>
          <a:p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sbuf_insert(sbuf_t</a:t>
            </a:r>
            <a:r>
              <a:rPr lang="en-US" sz="1800" dirty="0" smtClean="0">
                <a:latin typeface="Courier New" pitchFamily="49" charset="0"/>
              </a:rPr>
              <a:t> *sp,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item);</a:t>
            </a:r>
          </a:p>
          <a:p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sbuf_remove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sbuf_t</a:t>
            </a:r>
            <a:r>
              <a:rPr lang="en-US" sz="1800" dirty="0" smtClean="0">
                <a:latin typeface="Courier New" pitchFamily="49" charset="0"/>
              </a:rPr>
              <a:t> *sp)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7200" y="6107668"/>
            <a:ext cx="77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sbuf.h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2074306"/>
            <a:ext cx="8763000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/* Create an empty, bounded, shared FIFO buffer with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 slots */</a:t>
            </a: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sbuf_init(sbuf_t</a:t>
            </a:r>
            <a:r>
              <a:rPr lang="en-US" sz="1600" dirty="0" smtClean="0">
                <a:latin typeface="Courier New" pitchFamily="49" charset="0"/>
              </a:rPr>
              <a:t> *sp,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sp-&gt;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Calloc(n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sizeof(int</a:t>
            </a:r>
            <a:r>
              <a:rPr lang="en-US" sz="1600" dirty="0" smtClean="0">
                <a:latin typeface="Courier New" pitchFamily="49" charset="0"/>
              </a:rPr>
              <a:t>)); </a:t>
            </a:r>
          </a:p>
          <a:p>
            <a:r>
              <a:rPr lang="en-US" sz="1600" dirty="0" smtClean="0">
                <a:latin typeface="Courier New" pitchFamily="49" charset="0"/>
              </a:rPr>
              <a:t>    sp-&gt;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;                  /* Buffer holds max of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 items */</a:t>
            </a:r>
          </a:p>
          <a:p>
            <a:r>
              <a:rPr lang="en-US" sz="1600" dirty="0" smtClean="0">
                <a:latin typeface="Courier New" pitchFamily="49" charset="0"/>
              </a:rPr>
              <a:t>    sp-&gt;front = sp-&gt;rear = 0;   /* Empty buffer </a:t>
            </a:r>
            <a:r>
              <a:rPr lang="en-US" sz="1600" dirty="0" err="1" smtClean="0">
                <a:latin typeface="Courier New" pitchFamily="49" charset="0"/>
              </a:rPr>
              <a:t>iff</a:t>
            </a:r>
            <a:r>
              <a:rPr lang="en-US" sz="1600" dirty="0" smtClean="0">
                <a:latin typeface="Courier New" pitchFamily="49" charset="0"/>
              </a:rPr>
              <a:t> front == rear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Sem_init(&amp;sp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0, 1); /* Binary semaphore for locking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Sem_init(&amp;sp</a:t>
            </a:r>
            <a:r>
              <a:rPr lang="en-US" sz="1600" dirty="0" smtClean="0">
                <a:latin typeface="Courier New" pitchFamily="49" charset="0"/>
              </a:rPr>
              <a:t>-&gt;slots, 0,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); /* Initially,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 has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 empty slots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Sem_init(&amp;sp</a:t>
            </a:r>
            <a:r>
              <a:rPr lang="en-US" sz="1600" dirty="0" smtClean="0">
                <a:latin typeface="Courier New" pitchFamily="49" charset="0"/>
              </a:rPr>
              <a:t>-&gt;items, 0, 0); /* Initially,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 has zero items */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/* Clean up buffer sp */</a:t>
            </a: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sbuf_deinit(sbuf_t</a:t>
            </a:r>
            <a:r>
              <a:rPr lang="en-US" sz="1600" dirty="0" smtClean="0">
                <a:latin typeface="Courier New" pitchFamily="49" charset="0"/>
              </a:rPr>
              <a:t> *sp)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Free(sp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48225" y="6183868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433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Initializing and </a:t>
            </a:r>
            <a:r>
              <a:rPr lang="en-US" dirty="0" err="1" smtClean="0">
                <a:latin typeface="Calibri" pitchFamily="34" charset="0"/>
              </a:rPr>
              <a:t>deinitializing</a:t>
            </a:r>
            <a:r>
              <a:rPr lang="en-US" dirty="0" smtClean="0">
                <a:latin typeface="Calibri" pitchFamily="34" charset="0"/>
              </a:rPr>
              <a:t> a shared buffer: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333666"/>
            <a:ext cx="7924800" cy="29546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/* Insert item onto the rear of shared buffer sp */</a:t>
            </a: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sbuf_insert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sbuf_t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item)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-&gt;slots);               /* Wait for available slot */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Lock the buffer         */</a:t>
            </a:r>
          </a:p>
          <a:p>
            <a:r>
              <a:rPr lang="en-US" sz="1600" dirty="0">
                <a:latin typeface="Courier New" pitchFamily="49" charset="0"/>
              </a:rPr>
              <a:t>    if (++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-&gt;rear &gt;=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-&gt;n)     /* Increment index (mod n)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-&gt;rear = 0;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-&gt;rear] = item;    /* Insert the item  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Unlock the buffer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-&gt;items);               /* Announce available item *</a:t>
            </a:r>
            <a:r>
              <a:rPr lang="en-US" sz="1600" dirty="0" smtClean="0">
                <a:latin typeface="Courier New" pitchFamily="49" charset="0"/>
              </a:rPr>
              <a:t>/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0447" y="4964668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195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Inserting an item into a shared buffer: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2644" y="1985665"/>
            <a:ext cx="8324425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/* Remove and return the first item from buffer sp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sbuf_remove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sbuf_t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item;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-&gt;items);               /* Wait for available item */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Lock the buffer         */</a:t>
            </a:r>
          </a:p>
          <a:p>
            <a:r>
              <a:rPr lang="en-US" sz="1600" dirty="0">
                <a:latin typeface="Courier New" pitchFamily="49" charset="0"/>
              </a:rPr>
              <a:t>    if (++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-&gt;front &gt;=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-&gt;n)    /* Increment index (mod n)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-&gt;front = 0;</a:t>
            </a:r>
          </a:p>
          <a:p>
            <a:r>
              <a:rPr lang="en-US" sz="1600" dirty="0">
                <a:latin typeface="Courier New" pitchFamily="49" charset="0"/>
              </a:rPr>
              <a:t>    item =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-&gt;front];   /* Remove the item  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Unlock the buffer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-&gt;slots);               /* Announce available slot */</a:t>
            </a:r>
          </a:p>
          <a:p>
            <a:r>
              <a:rPr lang="en-US" sz="1600" dirty="0">
                <a:latin typeface="Courier New" pitchFamily="49" charset="0"/>
              </a:rPr>
              <a:t>    return item;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3694" y="48006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24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Removing an item from a shared buffer: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 smtClean="0"/>
              <a:t>Reminder: Semaphores</a:t>
            </a:r>
            <a:endParaRPr lang="en-US" dirty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 smtClean="0">
                <a:solidFill>
                  <a:srgbClr val="C00000"/>
                </a:solidFill>
              </a:rPr>
              <a:t>Semaphore</a:t>
            </a:r>
            <a:r>
              <a:rPr lang="en-US" b="1" i="1" dirty="0">
                <a:solidFill>
                  <a:srgbClr val="C00000"/>
                </a:solidFill>
              </a:rPr>
              <a:t>:</a:t>
            </a:r>
            <a:r>
              <a:rPr lang="en-US" i="1" dirty="0"/>
              <a:t> </a:t>
            </a:r>
            <a:r>
              <a:rPr lang="en-US" dirty="0"/>
              <a:t> non-negative </a:t>
            </a:r>
            <a:r>
              <a:rPr lang="en-US" dirty="0" smtClean="0"/>
              <a:t>global integer </a:t>
            </a:r>
            <a:r>
              <a:rPr lang="en-US" dirty="0"/>
              <a:t>synchronization </a:t>
            </a:r>
            <a:r>
              <a:rPr lang="en-US" dirty="0" smtClean="0"/>
              <a:t>variable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Manipulated by </a:t>
            </a:r>
            <a:r>
              <a:rPr lang="en-US" i="1" dirty="0" smtClean="0"/>
              <a:t>P </a:t>
            </a:r>
            <a:r>
              <a:rPr lang="en-US" dirty="0" smtClean="0"/>
              <a:t>and </a:t>
            </a:r>
            <a:r>
              <a:rPr lang="en-US" i="1" dirty="0" smtClean="0"/>
              <a:t>V</a:t>
            </a:r>
            <a:r>
              <a:rPr lang="en-US" dirty="0" smtClean="0"/>
              <a:t> operations: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P(s</a:t>
            </a:r>
            <a:r>
              <a:rPr lang="en-US" i="1" dirty="0" smtClean="0"/>
              <a:t>):</a:t>
            </a:r>
            <a:r>
              <a:rPr lang="en-US" dirty="0" smtClean="0"/>
              <a:t>  </a:t>
            </a:r>
            <a:r>
              <a:rPr lang="en-US" dirty="0"/>
              <a:t>[ 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</a:rPr>
              <a:t>while </a:t>
            </a:r>
            <a:r>
              <a:rPr lang="en-US" b="1" dirty="0">
                <a:latin typeface="Courier New" pitchFamily="49" charset="0"/>
              </a:rPr>
              <a:t>(s == 0) wait(); s--;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Proberen</a:t>
            </a:r>
            <a:r>
              <a:rPr lang="en-US" dirty="0"/>
              <a:t>" (test</a:t>
            </a:r>
            <a:r>
              <a:rPr lang="en-US" dirty="0" smtClean="0"/>
              <a:t>)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V(s):</a:t>
            </a:r>
            <a:r>
              <a:rPr lang="en-US" dirty="0"/>
              <a:t> </a:t>
            </a:r>
            <a:r>
              <a:rPr lang="en-US" dirty="0" smtClean="0"/>
              <a:t> [  </a:t>
            </a:r>
            <a:r>
              <a:rPr lang="en-US" b="1" dirty="0" smtClean="0">
                <a:latin typeface="Courier New" pitchFamily="49" charset="0"/>
              </a:rPr>
              <a:t>s</a:t>
            </a:r>
            <a:r>
              <a:rPr lang="en-US" b="1" dirty="0">
                <a:latin typeface="Courier New" pitchFamily="49" charset="0"/>
              </a:rPr>
              <a:t>++</a:t>
            </a:r>
            <a:r>
              <a:rPr lang="en-US" b="1" dirty="0" smtClean="0">
                <a:latin typeface="Courier New" pitchFamily="49" charset="0"/>
              </a:rPr>
              <a:t>; </a:t>
            </a:r>
            <a:r>
              <a:rPr lang="en-US" dirty="0" smtClean="0"/>
              <a:t>]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Verhogen</a:t>
            </a:r>
            <a:r>
              <a:rPr lang="en-US" dirty="0"/>
              <a:t>" (increment)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OS kernel guarantees </a:t>
            </a:r>
            <a:r>
              <a:rPr lang="en-US" dirty="0">
                <a:solidFill>
                  <a:schemeClr val="tx2"/>
                </a:solidFill>
              </a:rPr>
              <a:t>that operations between brackets [ ] are </a:t>
            </a:r>
            <a:r>
              <a:rPr lang="en-US" dirty="0" smtClean="0">
                <a:solidFill>
                  <a:schemeClr val="tx2"/>
                </a:solidFill>
              </a:rPr>
              <a:t>executed atomically</a:t>
            </a:r>
            <a:endParaRPr lang="en-US" dirty="0">
              <a:solidFill>
                <a:schemeClr val="tx2"/>
              </a:solidFill>
            </a:endParaRPr>
          </a:p>
          <a:p>
            <a:pPr lvl="2">
              <a:lnSpc>
                <a:spcPct val="97000"/>
              </a:lnSpc>
            </a:pPr>
            <a:r>
              <a:rPr lang="en-US" dirty="0"/>
              <a:t>Only one </a:t>
            </a:r>
            <a:r>
              <a:rPr lang="en-US" i="1" dirty="0"/>
              <a:t>P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operation at a time can modify 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When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in </a:t>
            </a:r>
            <a:r>
              <a:rPr lang="en-US" i="1" dirty="0"/>
              <a:t>P</a:t>
            </a:r>
            <a:r>
              <a:rPr lang="en-US" dirty="0"/>
              <a:t> terminates, only</a:t>
            </a:r>
            <a:r>
              <a:rPr lang="en-US" dirty="0" smtClean="0"/>
              <a:t> that  </a:t>
            </a:r>
            <a:r>
              <a:rPr lang="en-US" i="1" dirty="0"/>
              <a:t>P</a:t>
            </a:r>
            <a:r>
              <a:rPr lang="en-US" dirty="0"/>
              <a:t> can decrement </a:t>
            </a:r>
            <a:r>
              <a:rPr lang="en-US" b="1" dirty="0" smtClean="0">
                <a:latin typeface="Courier New" pitchFamily="49" charset="0"/>
              </a:rPr>
              <a:t>s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C00000"/>
                </a:solidFill>
              </a:rPr>
              <a:t>Semaphore </a:t>
            </a:r>
            <a:r>
              <a:rPr lang="en-US" dirty="0">
                <a:solidFill>
                  <a:srgbClr val="C00000"/>
                </a:solidFill>
              </a:rPr>
              <a:t>invariant: </a:t>
            </a:r>
            <a:r>
              <a:rPr lang="en-US" i="1" dirty="0">
                <a:solidFill>
                  <a:srgbClr val="C00000"/>
                </a:solidFill>
              </a:rPr>
              <a:t>(s &gt;= 0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program produce-</a:t>
            </a:r>
            <a:r>
              <a:rPr lang="en-US" dirty="0" err="1" smtClean="0"/>
              <a:t>consume.c</a:t>
            </a:r>
            <a:r>
              <a:rPr lang="en-US" dirty="0" smtClean="0"/>
              <a:t> in code directory</a:t>
            </a:r>
          </a:p>
          <a:p>
            <a:r>
              <a:rPr lang="en-US" dirty="0" smtClean="0"/>
              <a:t>10-entry shared circular buffer</a:t>
            </a:r>
          </a:p>
          <a:p>
            <a:r>
              <a:rPr lang="en-US" dirty="0" smtClean="0"/>
              <a:t>5 producers</a:t>
            </a:r>
          </a:p>
          <a:p>
            <a:pPr lvl="1"/>
            <a:r>
              <a:rPr lang="en-US" dirty="0" smtClean="0"/>
              <a:t>Agent </a:t>
            </a:r>
            <a:r>
              <a:rPr lang="en-US" dirty="0" err="1" smtClean="0"/>
              <a:t>i</a:t>
            </a:r>
            <a:r>
              <a:rPr lang="en-US" dirty="0" smtClean="0"/>
              <a:t> generates numbers from 20*</a:t>
            </a:r>
            <a:r>
              <a:rPr lang="en-US" dirty="0" err="1" smtClean="0"/>
              <a:t>i</a:t>
            </a:r>
            <a:r>
              <a:rPr lang="en-US" dirty="0" smtClean="0"/>
              <a:t> to 20*</a:t>
            </a:r>
            <a:r>
              <a:rPr lang="en-US" dirty="0" err="1" smtClean="0"/>
              <a:t>i</a:t>
            </a:r>
            <a:r>
              <a:rPr lang="en-US" dirty="0" smtClean="0"/>
              <a:t> – 1.</a:t>
            </a:r>
          </a:p>
          <a:p>
            <a:pPr lvl="1"/>
            <a:r>
              <a:rPr lang="en-US" dirty="0" smtClean="0"/>
              <a:t>Puts them in buffer</a:t>
            </a:r>
          </a:p>
          <a:p>
            <a:r>
              <a:rPr lang="en-US" dirty="0" smtClean="0"/>
              <a:t>5 consumers</a:t>
            </a:r>
          </a:p>
          <a:p>
            <a:pPr lvl="1"/>
            <a:r>
              <a:rPr lang="en-US" dirty="0" smtClean="0"/>
              <a:t>Each retrieves 20 elements from buffer</a:t>
            </a:r>
          </a:p>
          <a:p>
            <a:r>
              <a:rPr lang="en-US" dirty="0" smtClean="0"/>
              <a:t>Main program</a:t>
            </a:r>
          </a:p>
          <a:p>
            <a:pPr lvl="1"/>
            <a:r>
              <a:rPr lang="en-US" dirty="0" smtClean="0"/>
              <a:t>Makes sure each value between 0 and 99 retrieved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semaphores to schedule shared resources</a:t>
            </a:r>
          </a:p>
          <a:p>
            <a:pPr lvl="1"/>
            <a:r>
              <a:rPr lang="en-US" dirty="0" smtClean="0"/>
              <a:t>Producer-consumer problem</a:t>
            </a:r>
          </a:p>
          <a:p>
            <a:pPr lvl="1"/>
            <a:r>
              <a:rPr lang="en-US" b="1" dirty="0" smtClean="0"/>
              <a:t>Readers-writers problem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Other concurrency issues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Deadlocks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556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Readers-Writers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8999"/>
            <a:ext cx="7896225" cy="2905125"/>
          </a:xfrm>
        </p:spPr>
        <p:txBody>
          <a:bodyPr/>
          <a:lstStyle/>
          <a:p>
            <a:r>
              <a:rPr lang="en-US" dirty="0" smtClean="0"/>
              <a:t>Problem statement:</a:t>
            </a:r>
          </a:p>
          <a:p>
            <a:pPr lvl="1"/>
            <a:r>
              <a:rPr lang="en-US" i="1" dirty="0" smtClean="0"/>
              <a:t>Reader</a:t>
            </a:r>
            <a:r>
              <a:rPr lang="en-US" dirty="0" smtClean="0"/>
              <a:t> threads only read the object</a:t>
            </a:r>
          </a:p>
          <a:p>
            <a:pPr lvl="1"/>
            <a:r>
              <a:rPr lang="en-US" i="1" dirty="0" smtClean="0"/>
              <a:t>Writer</a:t>
            </a:r>
            <a:r>
              <a:rPr lang="en-US" dirty="0" smtClean="0"/>
              <a:t> threads modify the object (read/write access)</a:t>
            </a:r>
          </a:p>
          <a:p>
            <a:pPr lvl="1"/>
            <a:r>
              <a:rPr lang="en-US" dirty="0" smtClean="0"/>
              <a:t>Writers must have exclusive access to the object</a:t>
            </a:r>
          </a:p>
          <a:p>
            <a:pPr lvl="1"/>
            <a:r>
              <a:rPr lang="en-US" dirty="0" smtClean="0"/>
              <a:t>Unlimited number of readers can access the object</a:t>
            </a:r>
          </a:p>
          <a:p>
            <a:r>
              <a:rPr lang="en-US" dirty="0" smtClean="0"/>
              <a:t>Occurs frequently in real systems, e.g.,</a:t>
            </a:r>
          </a:p>
          <a:p>
            <a:pPr lvl="1"/>
            <a:r>
              <a:rPr lang="en-US" dirty="0" smtClean="0"/>
              <a:t>Online airline reservation system</a:t>
            </a:r>
          </a:p>
          <a:p>
            <a:pPr lvl="1"/>
            <a:r>
              <a:rPr lang="en-US" dirty="0" smtClean="0"/>
              <a:t>Multithreaded caching Web proxy</a:t>
            </a:r>
          </a:p>
          <a:p>
            <a:pPr lvl="1"/>
            <a:endParaRPr lang="en-US" dirty="0" smtClean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3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2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17" name="Left Brace 16"/>
          <p:cNvSpPr/>
          <p:nvPr/>
        </p:nvSpPr>
        <p:spPr bwMode="auto">
          <a:xfrm>
            <a:off x="1143000" y="1462291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08" y="1870971"/>
            <a:ext cx="818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Read/</a:t>
            </a:r>
          </a:p>
          <a:p>
            <a:r>
              <a:rPr lang="en-US" sz="1800" dirty="0" smtClean="0">
                <a:latin typeface="Calibri" pitchFamily="34" charset="0"/>
              </a:rPr>
              <a:t>Write</a:t>
            </a:r>
          </a:p>
          <a:p>
            <a:r>
              <a:rPr lang="en-US" sz="1800" dirty="0" smtClean="0">
                <a:latin typeface="Calibri" pitchFamily="34" charset="0"/>
              </a:rPr>
              <a:t>Access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39000" y="2014238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Read-only</a:t>
            </a:r>
          </a:p>
          <a:p>
            <a:r>
              <a:rPr lang="en-US" sz="1800" dirty="0" smtClean="0">
                <a:latin typeface="Calibri" pitchFamily="34" charset="0"/>
              </a:rPr>
              <a:t>Access</a:t>
            </a:r>
          </a:p>
        </p:txBody>
      </p:sp>
      <p:sp>
        <p:nvSpPr>
          <p:cNvPr id="20" name="Left Brace 19"/>
          <p:cNvSpPr/>
          <p:nvPr/>
        </p:nvSpPr>
        <p:spPr bwMode="auto">
          <a:xfrm flipH="1">
            <a:off x="6629400" y="1447800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Readers/Writers Examples</a:t>
            </a:r>
            <a:endParaRPr lang="en-US" dirty="0"/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3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2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3583825" y="4419600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1888375" y="3788007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1888375" y="508611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2421775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2437637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2421775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1904237" y="441241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5866637" y="3802498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5866637" y="5100610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3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4663046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4678908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4663046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5882499" y="442690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2</a:t>
            </a:r>
            <a:endParaRPr lang="en-US" sz="1800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9279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Readers-Writers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First readers-writers problem </a:t>
            </a:r>
            <a:r>
              <a:rPr lang="en-US" dirty="0" smtClean="0"/>
              <a:t>(favors readers)</a:t>
            </a:r>
          </a:p>
          <a:p>
            <a:pPr lvl="1"/>
            <a:r>
              <a:rPr lang="en-US" dirty="0" smtClean="0"/>
              <a:t>No reader should be kept waiting unless a writer has already been granted permission to use the object. </a:t>
            </a:r>
          </a:p>
          <a:p>
            <a:pPr lvl="1"/>
            <a:r>
              <a:rPr lang="en-US" dirty="0" smtClean="0"/>
              <a:t>A reader that arrives after a waiting writer gets priority over the writer.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i="1" dirty="0" smtClean="0"/>
              <a:t>Second readers-writers problem </a:t>
            </a:r>
            <a:r>
              <a:rPr lang="en-US" dirty="0" smtClean="0"/>
              <a:t>(favors writers)</a:t>
            </a:r>
          </a:p>
          <a:p>
            <a:pPr lvl="1"/>
            <a:r>
              <a:rPr lang="en-US" dirty="0" smtClean="0"/>
              <a:t>Once a writer is ready to write, it performs its write as soon as possible </a:t>
            </a:r>
          </a:p>
          <a:p>
            <a:pPr lvl="1"/>
            <a:r>
              <a:rPr lang="en-US" dirty="0" smtClean="0"/>
              <a:t>A reader that arrives after a writer must wait, even if the writer is also waiting. 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Starvation</a:t>
            </a:r>
            <a:r>
              <a:rPr lang="en-US" dirty="0" smtClean="0"/>
              <a:t> (where a thread waits indefinitely) is possible in both cases.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Readers/Writers Examples</a:t>
            </a:r>
            <a:endParaRPr lang="en-US" dirty="0"/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584588" y="3654842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889138" y="3023249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889138" y="432136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22538" y="3286978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438400" y="3883442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2422538" y="4048978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905000" y="3647656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5867400" y="3037740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867400" y="433585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3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663809" y="3286978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4679671" y="3883442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 flipV="1">
            <a:off x="4663809" y="4048978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883262" y="3662147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2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5486400" y="5347136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790950" y="471554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790950" y="601365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4324350" y="4979272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4340212" y="5575736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4324350" y="5741272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3806812" y="5339950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7769212" y="4730034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7769212" y="6028146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3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6565621" y="4979272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6581483" y="5575736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6565621" y="5741272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7785074" y="535444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2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0" y="357285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 = 0</a:t>
            </a:r>
          </a:p>
          <a:p>
            <a:r>
              <a:rPr lang="en-US" sz="1800" dirty="0" err="1" smtClean="0">
                <a:latin typeface="Calibri" pitchFamily="34" charset="0"/>
              </a:rPr>
              <a:t>readcnt</a:t>
            </a:r>
            <a:r>
              <a:rPr lang="en-US" sz="1800" dirty="0" smtClean="0">
                <a:latin typeface="Calibri" pitchFamily="34" charset="0"/>
              </a:rPr>
              <a:t> = 0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2041538" y="1853118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346088" y="1221525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46088" y="2519637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879488" y="1485254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895350" y="2081718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879488" y="2247254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361950" y="184593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4324350" y="1236016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4324350" y="253412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3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120759" y="1485254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3136621" y="2081718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 flipV="1">
            <a:off x="3120759" y="2247254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4340212" y="1860423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2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14950" y="1771133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 = 1</a:t>
            </a:r>
          </a:p>
          <a:p>
            <a:r>
              <a:rPr lang="en-US" sz="1800" dirty="0" err="1" smtClean="0">
                <a:latin typeface="Calibri" pitchFamily="34" charset="0"/>
              </a:rPr>
              <a:t>readcnt</a:t>
            </a:r>
            <a:r>
              <a:rPr lang="en-US" sz="1800" dirty="0" smtClean="0">
                <a:latin typeface="Calibri" pitchFamily="34" charset="0"/>
              </a:rPr>
              <a:t> = 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41538" y="523420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 = 0</a:t>
            </a:r>
          </a:p>
          <a:p>
            <a:r>
              <a:rPr lang="en-US" sz="1800" dirty="0" err="1" smtClean="0">
                <a:latin typeface="Calibri" pitchFamily="34" charset="0"/>
              </a:rPr>
              <a:t>readcnt</a:t>
            </a:r>
            <a:r>
              <a:rPr lang="en-US" sz="1800" dirty="0" smtClean="0">
                <a:latin typeface="Calibri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4141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</p:spTree>
    <p:extLst>
      <p:ext uri="{BB962C8B-B14F-4D97-AF65-F5344CB8AC3E}">
        <p14:creationId xmlns:p14="http://schemas.microsoft.com/office/powerpoint/2010/main" val="267740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Readcnt</a:t>
            </a:r>
            <a:r>
              <a:rPr lang="en-US" sz="2000" dirty="0" smtClean="0">
                <a:latin typeface="Calibri" pitchFamily="34" charset="0"/>
              </a:rPr>
              <a:t> == 1</a:t>
            </a:r>
          </a:p>
          <a:p>
            <a:r>
              <a:rPr lang="en-US" sz="2000" dirty="0" smtClean="0">
                <a:latin typeface="Calibri" pitchFamily="34" charset="0"/>
              </a:rPr>
              <a:t>W == 0</a:t>
            </a:r>
          </a:p>
        </p:txBody>
      </p:sp>
    </p:spTree>
    <p:extLst>
      <p:ext uri="{BB962C8B-B14F-4D97-AF65-F5344CB8AC3E}">
        <p14:creationId xmlns:p14="http://schemas.microsoft.com/office/powerpoint/2010/main" val="333591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Readcnt</a:t>
            </a:r>
            <a:r>
              <a:rPr lang="en-US" sz="2000" dirty="0" smtClean="0">
                <a:latin typeface="Calibri" pitchFamily="34" charset="0"/>
              </a:rPr>
              <a:t> == 2</a:t>
            </a:r>
          </a:p>
          <a:p>
            <a:r>
              <a:rPr lang="en-US" sz="2000" dirty="0" smtClean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3429000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2948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7"/>
            <a:ext cx="8763000" cy="926397"/>
          </a:xfrm>
        </p:spPr>
        <p:txBody>
          <a:bodyPr/>
          <a:lstStyle/>
          <a:p>
            <a:r>
              <a:rPr lang="en-US" dirty="0" smtClean="0"/>
              <a:t>Review: Using semaphores to protect shared resources via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90675"/>
            <a:ext cx="8213725" cy="1990725"/>
          </a:xfrm>
        </p:spPr>
        <p:txBody>
          <a:bodyPr/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Associate a unique semaphore </a:t>
            </a:r>
            <a:r>
              <a:rPr lang="en-US" i="1" dirty="0" smtClean="0"/>
              <a:t>mutex</a:t>
            </a:r>
            <a:r>
              <a:rPr lang="en-US" dirty="0" smtClean="0"/>
              <a:t>, initially 1, with each shared variable (or related set of shared variables)</a:t>
            </a:r>
          </a:p>
          <a:p>
            <a:pPr lvl="1"/>
            <a:r>
              <a:rPr lang="en-US" dirty="0" smtClean="0"/>
              <a:t>Surround each access to the shared variable(s) with </a:t>
            </a:r>
            <a:r>
              <a:rPr lang="en-US" i="1" dirty="0" smtClean="0"/>
              <a:t>P(</a:t>
            </a:r>
            <a:r>
              <a:rPr lang="en-US" i="1" dirty="0" err="1" smtClean="0"/>
              <a:t>mutex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</a:p>
          <a:p>
            <a:pPr lvl="1">
              <a:buNone/>
            </a:pPr>
            <a:r>
              <a:rPr lang="en-US" i="1" dirty="0" smtClean="0"/>
              <a:t>	V(</a:t>
            </a:r>
            <a:r>
              <a:rPr lang="en-US" i="1" dirty="0" err="1" smtClean="0"/>
              <a:t>mutex</a:t>
            </a:r>
            <a:r>
              <a:rPr lang="en-US" i="1" dirty="0" smtClean="0"/>
              <a:t>)</a:t>
            </a:r>
            <a:r>
              <a:rPr lang="en-US" dirty="0" smtClean="0"/>
              <a:t>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875" y="3733800"/>
            <a:ext cx="1828800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mutex</a:t>
            </a:r>
            <a:r>
              <a:rPr lang="en-US" sz="1800" dirty="0" smtClean="0">
                <a:latin typeface="Courier New"/>
                <a:cs typeface="Courier New"/>
              </a:rPr>
              <a:t> = 1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  P(</a:t>
            </a:r>
            <a:r>
              <a:rPr lang="en-US" sz="1800" dirty="0" err="1" smtClean="0">
                <a:latin typeface="Courier New"/>
                <a:cs typeface="Courier New"/>
              </a:rPr>
              <a:t>mutex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cnt</a:t>
            </a:r>
            <a:r>
              <a:rPr lang="en-US" sz="1800" dirty="0" smtClean="0">
                <a:latin typeface="Courier New"/>
                <a:cs typeface="Courier New"/>
              </a:rPr>
              <a:t>++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V(</a:t>
            </a:r>
            <a:r>
              <a:rPr lang="en-US" sz="1800" dirty="0" err="1" smtClean="0">
                <a:latin typeface="Courier New"/>
                <a:cs typeface="Courier New"/>
              </a:rPr>
              <a:t>mutex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134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95250" y="4420731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Readcnt</a:t>
            </a:r>
            <a:r>
              <a:rPr lang="en-US" sz="2000" dirty="0" smtClean="0">
                <a:latin typeface="Calibri" pitchFamily="34" charset="0"/>
              </a:rPr>
              <a:t> == 2</a:t>
            </a:r>
          </a:p>
          <a:p>
            <a:r>
              <a:rPr lang="en-US" sz="2000" dirty="0" smtClean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1865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9824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67735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Readcnt</a:t>
            </a:r>
            <a:r>
              <a:rPr lang="en-US" sz="2000" dirty="0" smtClean="0">
                <a:latin typeface="Calibri" pitchFamily="34" charset="0"/>
              </a:rPr>
              <a:t> == 1</a:t>
            </a:r>
          </a:p>
          <a:p>
            <a:r>
              <a:rPr lang="en-US" sz="2000" dirty="0" smtClean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4913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83588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94286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Readcnt</a:t>
            </a:r>
            <a:r>
              <a:rPr lang="en-US" sz="2000" dirty="0" smtClean="0">
                <a:latin typeface="Calibri" pitchFamily="34" charset="0"/>
              </a:rPr>
              <a:t> == 2</a:t>
            </a:r>
          </a:p>
          <a:p>
            <a:r>
              <a:rPr lang="en-US" sz="2000" dirty="0" smtClean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11209" y="4738062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74574" y="3429000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80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Readcnt</a:t>
            </a:r>
            <a:r>
              <a:rPr lang="en-US" sz="2000" dirty="0" smtClean="0">
                <a:latin typeface="Calibri" pitchFamily="34" charset="0"/>
              </a:rPr>
              <a:t> == 1</a:t>
            </a:r>
          </a:p>
          <a:p>
            <a:r>
              <a:rPr lang="en-US" sz="2000" dirty="0" smtClean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62082" y="5963453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4462" y="4287142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6397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Readcnt</a:t>
            </a:r>
            <a:r>
              <a:rPr lang="en-US" sz="2000" dirty="0" smtClean="0">
                <a:latin typeface="Calibri" pitchFamily="34" charset="0"/>
              </a:rPr>
              <a:t> == 0</a:t>
            </a:r>
          </a:p>
          <a:p>
            <a:r>
              <a:rPr lang="en-US" sz="2000" dirty="0" smtClean="0">
                <a:latin typeface="Calibri" pitchFamily="34" charset="0"/>
              </a:rPr>
              <a:t>W ==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5181" y="5862935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8393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program read-</a:t>
            </a:r>
            <a:r>
              <a:rPr lang="en-US" dirty="0" err="1" smtClean="0"/>
              <a:t>write.c</a:t>
            </a:r>
            <a:endParaRPr lang="en-US" dirty="0" smtClean="0"/>
          </a:p>
          <a:p>
            <a:r>
              <a:rPr lang="en-US" dirty="0" smtClean="0"/>
              <a:t>100 agents</a:t>
            </a:r>
          </a:p>
          <a:p>
            <a:pPr lvl="1"/>
            <a:r>
              <a:rPr lang="en-US" dirty="0" smtClean="0"/>
              <a:t>~20% are writers.  They write their ID to global variable</a:t>
            </a:r>
          </a:p>
          <a:p>
            <a:pPr lvl="1"/>
            <a:r>
              <a:rPr lang="en-US" dirty="0" smtClean="0"/>
              <a:t>Rest are readers.  They read the global variable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7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 smtClean="0"/>
              <a:t>Other concurrency issues</a:t>
            </a:r>
          </a:p>
          <a:p>
            <a:pPr lvl="1"/>
            <a:r>
              <a:rPr lang="en-US" b="1" dirty="0" smtClean="0"/>
              <a:t>Races</a:t>
            </a:r>
            <a:endParaRPr lang="en-US" b="1" dirty="0"/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888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41" name="Rectangle 5"/>
          <p:cNvSpPr>
            <a:spLocks noGrp="1" noChangeArrowheads="1"/>
          </p:cNvSpPr>
          <p:nvPr>
            <p:ph type="title"/>
          </p:nvPr>
        </p:nvSpPr>
        <p:spPr>
          <a:xfrm>
            <a:off x="277508" y="427727"/>
            <a:ext cx="7592093" cy="762000"/>
          </a:xfrm>
        </p:spPr>
        <p:txBody>
          <a:bodyPr/>
          <a:lstStyle/>
          <a:p>
            <a:r>
              <a:rPr lang="en-US" dirty="0"/>
              <a:t>One</a:t>
            </a:r>
            <a:r>
              <a:rPr lang="en-US" dirty="0" smtClean="0"/>
              <a:t> Worry</a:t>
            </a:r>
            <a:r>
              <a:rPr lang="en-US" dirty="0"/>
              <a:t>:</a:t>
            </a:r>
            <a:r>
              <a:rPr lang="en-US" dirty="0" smtClean="0"/>
              <a:t> Races</a:t>
            </a:r>
            <a:endParaRPr lang="en-US" dirty="0"/>
          </a:p>
        </p:txBody>
      </p:sp>
      <p:sp>
        <p:nvSpPr>
          <p:cNvPr id="8591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</a:t>
            </a:r>
            <a:r>
              <a:rPr lang="en-US" dirty="0" smtClean="0"/>
              <a:t>correctness </a:t>
            </a:r>
            <a:r>
              <a:rPr lang="en-US" dirty="0"/>
              <a:t>of the program depends on one thread reaching point x before another thread reaches point y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720684" y="2229683"/>
            <a:ext cx="6341199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 threaded program with a race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main(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char** 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tid[N</a:t>
            </a:r>
            <a:r>
              <a:rPr lang="en-US" sz="1600" dirty="0">
                <a:latin typeface="Courier New" pitchFamily="49" charset="0"/>
              </a:rPr>
              <a:t>];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Pthread_create</a:t>
            </a:r>
            <a:r>
              <a:rPr lang="en-US" sz="1600" dirty="0" err="1">
                <a:latin typeface="Courier New" pitchFamily="49" charset="0"/>
              </a:rPr>
              <a:t>(&amp;tid[i</a:t>
            </a:r>
            <a:r>
              <a:rPr lang="en-US" sz="1600" dirty="0">
                <a:latin typeface="Courier New" pitchFamily="49" charset="0"/>
              </a:rPr>
              <a:t>], NULL, thread,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</a:rPr>
              <a:t>Pthread_join</a:t>
            </a:r>
            <a:r>
              <a:rPr lang="en-US" sz="1600" dirty="0" err="1">
                <a:latin typeface="Courier New" pitchFamily="49" charset="0"/>
              </a:rPr>
              <a:t>(tid[i</a:t>
            </a:r>
            <a:r>
              <a:rPr lang="en-US" sz="1600" dirty="0">
                <a:latin typeface="Courier New" pitchFamily="49" charset="0"/>
              </a:rPr>
              <a:t>], NULL);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0;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("Hello from thread </a:t>
            </a:r>
            <a:r>
              <a:rPr lang="en-US" sz="1600" dirty="0" smtClean="0">
                <a:latin typeface="Courier New" pitchFamily="49" charset="0"/>
              </a:rPr>
              <a:t>%d</a:t>
            </a:r>
            <a:r>
              <a:rPr lang="en-US" sz="1600" dirty="0">
                <a:latin typeface="Courier New" pitchFamily="49" charset="0"/>
              </a:rPr>
              <a:t>\n",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6156" y="6412468"/>
            <a:ext cx="74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race.c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</a:t>
            </a:r>
            <a:endParaRPr lang="en-US" dirty="0"/>
          </a:p>
        </p:txBody>
      </p:sp>
      <p:pic>
        <p:nvPicPr>
          <p:cNvPr id="3074" name="Picture 2" descr="http://www.rottenbeef.com/wordpress/wp-content/uploads/2011/11/small-parking-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3238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5257800" y="3276600"/>
            <a:ext cx="3048000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3991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17234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994551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94918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471868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3076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6096000" y="2513624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7046369" y="2558221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537499">
            <a:off x="5669823" y="333689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800000">
            <a:off x="7579093" y="334705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1.gstatic.com/images?q=tbn:ANd9GcQSk4CPcd-A5be11z8WNLeFl-dikoN2gjYQyr658ZBHRdzcp7Ud-7ttdVt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3929" y="1020583"/>
            <a:ext cx="872474" cy="6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eb.vw.com/why-vw/safety/media/images/slides/car-top-view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73948" y="4178800"/>
            <a:ext cx="988820" cy="5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5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73472E-18 C -0.00433 -0.01829 -0.00555 -0.06111 -0.00659 -0.08009 C -0.00694 -0.08519 -0.00798 -0.10695 -0.00885 -0.11412 C -0.00937 -0.11945 -0.0111 -0.13033 -0.0111 -0.13033 C -0.01006 -0.17546 -0.00555 -0.21736 -0.00555 -0.26227 L -0.00433 -0.27847 " pathEditMode="relative" ptsTypes="ffffAA">
                                      <p:cBhvr>
                                        <p:cTn id="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592093" cy="762000"/>
          </a:xfrm>
        </p:spPr>
        <p:txBody>
          <a:bodyPr/>
          <a:lstStyle/>
          <a:p>
            <a:r>
              <a:rPr lang="en-US"/>
              <a:t>Race Elimination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153" y="1143000"/>
            <a:ext cx="8219447" cy="609600"/>
          </a:xfrm>
        </p:spPr>
        <p:txBody>
          <a:bodyPr/>
          <a:lstStyle/>
          <a:p>
            <a:r>
              <a:rPr lang="en-US" dirty="0"/>
              <a:t>Make sure don’t have unintended sharing of state</a:t>
            </a:r>
          </a:p>
        </p:txBody>
      </p:sp>
      <p:sp>
        <p:nvSpPr>
          <p:cNvPr id="951300" name="Rectangle 4"/>
          <p:cNvSpPr>
            <a:spLocks noChangeArrowheads="1"/>
          </p:cNvSpPr>
          <p:nvPr/>
        </p:nvSpPr>
        <p:spPr bwMode="auto">
          <a:xfrm>
            <a:off x="505493" y="1629489"/>
            <a:ext cx="6587461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a threaded program without the race */</a:t>
            </a: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char** 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tid[N];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i;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for </a:t>
            </a:r>
            <a:r>
              <a:rPr lang="en-US" sz="1600" dirty="0">
                <a:latin typeface="Courier New" pitchFamily="49" charset="0"/>
              </a:rPr>
              <a:t>(i = 0; i &lt; N; i++)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*valp = </a:t>
            </a:r>
            <a:r>
              <a:rPr lang="en-US" sz="1600" dirty="0" err="1" smtClean="0">
                <a:latin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</a:rPr>
              <a:t>(sizeof(int));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*</a:t>
            </a:r>
            <a:r>
              <a:rPr lang="en-US" sz="1600" dirty="0">
                <a:latin typeface="Courier New" pitchFamily="49" charset="0"/>
              </a:rPr>
              <a:t>valp = i;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Pthread_create</a:t>
            </a:r>
            <a:r>
              <a:rPr lang="en-US" sz="1600" dirty="0" err="1">
                <a:latin typeface="Courier New" pitchFamily="49" charset="0"/>
              </a:rPr>
              <a:t>(&amp;tid[i</a:t>
            </a:r>
            <a:r>
              <a:rPr lang="en-US" sz="1600" dirty="0">
                <a:latin typeface="Courier New" pitchFamily="49" charset="0"/>
              </a:rPr>
              <a:t>], NULL, thread, valp);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}  </a:t>
            </a:r>
          </a:p>
          <a:p>
            <a:r>
              <a:rPr lang="en-US" sz="1600" dirty="0" smtClean="0">
                <a:latin typeface="Courier New" pitchFamily="49" charset="0"/>
              </a:rPr>
              <a:t>    for </a:t>
            </a:r>
            <a:r>
              <a:rPr lang="en-US" sz="1600" dirty="0">
                <a:latin typeface="Courier New" pitchFamily="49" charset="0"/>
              </a:rPr>
              <a:t>(i = 0; i &lt; N; i++)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Pthread_join</a:t>
            </a:r>
            <a:r>
              <a:rPr lang="en-US" sz="1600" dirty="0" err="1">
                <a:latin typeface="Courier New" pitchFamily="49" charset="0"/>
              </a:rPr>
              <a:t>(tid[i</a:t>
            </a:r>
            <a:r>
              <a:rPr lang="en-US" sz="1600" dirty="0">
                <a:latin typeface="Courier New" pitchFamily="49" charset="0"/>
              </a:rPr>
              <a:t>], NULL);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0;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*vargp)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myid = *((int *)vargp);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</a:rPr>
              <a:t>F</a:t>
            </a:r>
            <a:r>
              <a:rPr lang="en-US" sz="1600" dirty="0" smtClean="0">
                <a:latin typeface="Courier New" pitchFamily="49" charset="0"/>
              </a:rPr>
              <a:t>ree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err="1">
                <a:latin typeface="Courier New" pitchFamily="49" charset="0"/>
              </a:rPr>
              <a:t>("Hello</a:t>
            </a:r>
            <a:r>
              <a:rPr lang="en-US" sz="1600" dirty="0">
                <a:latin typeface="Courier New" pitchFamily="49" charset="0"/>
              </a:rPr>
              <a:t> from thread %d\n", myid);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412468"/>
            <a:ext cx="9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norace.c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semaphores to schedule shared resources</a:t>
            </a:r>
          </a:p>
          <a:p>
            <a:pPr lvl="1"/>
            <a:r>
              <a:rPr lang="en-US" dirty="0" smtClean="0"/>
              <a:t>Producer-consumer problem</a:t>
            </a:r>
          </a:p>
          <a:p>
            <a:pPr lvl="1"/>
            <a:r>
              <a:rPr lang="en-US" dirty="0" smtClean="0"/>
              <a:t>Readers-writers problem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Other concurrency issues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Deadlocks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901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 smtClean="0"/>
              <a:t>Other concurrency issues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Races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 dirty="0" smtClean="0"/>
              <a:t>Deadlocks</a:t>
            </a:r>
            <a:endParaRPr lang="en-US" b="1" dirty="0"/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9037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7592093" cy="762000"/>
          </a:xfrm>
        </p:spPr>
        <p:txBody>
          <a:bodyPr/>
          <a:lstStyle/>
          <a:p>
            <a:r>
              <a:rPr lang="en-US" dirty="0" smtClean="0"/>
              <a:t>A Worry</a:t>
            </a:r>
            <a:r>
              <a:rPr lang="en-US" dirty="0"/>
              <a:t>: Deadlock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 smtClean="0"/>
              <a:t>Def: A process is </a:t>
            </a:r>
            <a:r>
              <a:rPr lang="en-US" i="1" dirty="0" smtClean="0">
                <a:solidFill>
                  <a:srgbClr val="990000"/>
                </a:solidFill>
              </a:rPr>
              <a:t>deadlocked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 is waiting for a condition that will never be true. </a:t>
            </a:r>
          </a:p>
          <a:p>
            <a:pPr>
              <a:buNone/>
            </a:pPr>
            <a:endParaRPr lang="en-US" dirty="0" smtClean="0">
              <a:solidFill>
                <a:srgbClr val="DB6F6F"/>
              </a:solidFill>
            </a:endParaRPr>
          </a:p>
          <a:p>
            <a:r>
              <a:rPr lang="en-US" dirty="0" smtClean="0"/>
              <a:t>Typical </a:t>
            </a:r>
            <a:r>
              <a:rPr lang="en-US" dirty="0"/>
              <a:t>Scenario</a:t>
            </a:r>
          </a:p>
          <a:p>
            <a:pPr lvl="1"/>
            <a:r>
              <a:rPr lang="en-US" dirty="0"/>
              <a:t>Processes 1 and 2 needs two resources (A and B) to proceed</a:t>
            </a:r>
          </a:p>
          <a:p>
            <a:pPr lvl="1"/>
            <a:r>
              <a:rPr lang="en-US" dirty="0"/>
              <a:t>Process 1 acquires A, waits for B</a:t>
            </a:r>
          </a:p>
          <a:p>
            <a:pPr lvl="1"/>
            <a:r>
              <a:rPr lang="en-US" dirty="0"/>
              <a:t>Process 2 acquires B, waits for A</a:t>
            </a:r>
          </a:p>
          <a:p>
            <a:pPr lvl="1"/>
            <a:r>
              <a:rPr lang="en-US" dirty="0"/>
              <a:t>Both will wait forever!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 dirty="0"/>
              <a:t>Deadlocking With</a:t>
            </a:r>
            <a:r>
              <a:rPr lang="en-US" dirty="0" smtClean="0"/>
              <a:t> Semaphores</a:t>
            </a:r>
            <a:endParaRPr lang="en-US" dirty="0"/>
          </a:p>
        </p:txBody>
      </p:sp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346129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main(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char** 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 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return 0;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346129" y="4049513"/>
            <a:ext cx="499848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P(&amp;mutex[id</a:t>
            </a:r>
            <a:r>
              <a:rPr lang="en-US" sz="1600" dirty="0">
                <a:latin typeface="Courier New" pitchFamily="49" charset="0"/>
              </a:rPr>
              <a:t>]); P(&amp;mutex[1-id]);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7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[0]: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76200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>
                <a:latin typeface="Courier New"/>
                <a:cs typeface="Courier New"/>
              </a:rPr>
              <a:t>Tid[1]: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P(s</a:t>
            </a:r>
            <a:r>
              <a:rPr lang="en-US" sz="1800" baseline="-25000">
                <a:latin typeface="Courier New"/>
                <a:cs typeface="Courier New"/>
              </a:rPr>
              <a:t>1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P(s</a:t>
            </a:r>
            <a:r>
              <a:rPr lang="en-US" sz="1800" baseline="-25000">
                <a:latin typeface="Courier New"/>
                <a:cs typeface="Courier New"/>
              </a:rPr>
              <a:t>0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cnt++;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V(s</a:t>
            </a:r>
            <a:r>
              <a:rPr lang="en-US" sz="1800" baseline="-25000">
                <a:latin typeface="Courier New"/>
                <a:cs typeface="Courier New"/>
              </a:rPr>
              <a:t>1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V(s</a:t>
            </a:r>
            <a:r>
              <a:rPr lang="en-US" sz="1800" baseline="-25000">
                <a:latin typeface="Courier New"/>
                <a:cs typeface="Courier New"/>
              </a:rPr>
              <a:t>0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 bwMode="auto">
          <a:xfrm>
            <a:off x="1424337" y="4286248"/>
            <a:ext cx="943505" cy="850392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Visualized in Progress Graph</a:t>
            </a:r>
            <a:endParaRPr lang="en-US" dirty="0"/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5737225" y="1381125"/>
            <a:ext cx="3105150" cy="4801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Locking introduces  the</a:t>
            </a:r>
          </a:p>
          <a:p>
            <a:pPr algn="l"/>
            <a:r>
              <a:rPr lang="en-US" sz="1800" dirty="0">
                <a:latin typeface="+mn-lt"/>
              </a:rPr>
              <a:t>potential for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deadlock: 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waiting for a condition that will never be </a:t>
            </a:r>
            <a:r>
              <a:rPr lang="en-US" sz="1800" dirty="0" smtClean="0">
                <a:latin typeface="+mn-lt"/>
              </a:rPr>
              <a:t>true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Any trajectory that enters</a:t>
            </a:r>
          </a:p>
          <a:p>
            <a:pPr algn="l"/>
            <a:r>
              <a:rPr lang="en-US" sz="1800" dirty="0">
                <a:latin typeface="+mn-lt"/>
              </a:rPr>
              <a:t>the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region </a:t>
            </a:r>
            <a:r>
              <a:rPr lang="en-US" sz="1800" dirty="0">
                <a:latin typeface="+mn-lt"/>
              </a:rPr>
              <a:t>will</a:t>
            </a:r>
          </a:p>
          <a:p>
            <a:pPr algn="l"/>
            <a:r>
              <a:rPr lang="en-US" sz="1800" dirty="0">
                <a:latin typeface="+mn-lt"/>
              </a:rPr>
              <a:t>eventually reach the</a:t>
            </a: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state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sz="1800" dirty="0">
                <a:latin typeface="+mn-lt"/>
              </a:rPr>
              <a:t>waiting for either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 or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 to become </a:t>
            </a:r>
            <a:r>
              <a:rPr lang="en-US" sz="1800" dirty="0" smtClean="0">
                <a:latin typeface="+mn-lt"/>
              </a:rPr>
              <a:t>nonzero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Other trajectories luck out and skirt the deadlock </a:t>
            </a:r>
            <a:r>
              <a:rPr lang="en-US" sz="1800" dirty="0" smtClean="0">
                <a:latin typeface="+mn-lt"/>
              </a:rPr>
              <a:t>region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Unfortunate fact: deadlock is often </a:t>
            </a:r>
            <a:r>
              <a:rPr lang="en-US" sz="1800" dirty="0" smtClean="0">
                <a:latin typeface="+mn-lt"/>
              </a:rPr>
              <a:t>nondeterministic (race)</a:t>
            </a:r>
            <a:endParaRPr lang="en-US" sz="1800" dirty="0">
              <a:latin typeface="+mn-lt"/>
            </a:endParaRP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0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231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75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4596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055115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323264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6087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2133600" y="4343400"/>
            <a:ext cx="182880" cy="18288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114800" y="2317749"/>
            <a:ext cx="1072379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dirty="0">
                <a:latin typeface="+mn-lt"/>
              </a:rPr>
              <a:t>D</a:t>
            </a:r>
            <a:r>
              <a:rPr lang="en-US" sz="1800" dirty="0" smtClean="0">
                <a:latin typeface="+mn-lt"/>
              </a:rPr>
              <a:t>eadlock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state</a:t>
            </a: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 flipH="1">
            <a:off x="2341549" y="2598182"/>
            <a:ext cx="18161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1396269" y="4692596"/>
            <a:ext cx="877163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Deadlock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region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=</a:t>
            </a:r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=1</a:t>
            </a:r>
            <a:endParaRPr lang="en-US" sz="1800" dirty="0">
              <a:latin typeface="+mn-lt"/>
            </a:endParaRP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60192" grpId="0"/>
      <p:bldP spid="119" grpId="0" animBg="1"/>
      <p:bldP spid="120" grpId="0"/>
      <p:bldP spid="121" grpId="0" animBg="1"/>
      <p:bldP spid="1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" y="2043112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3.googleusercontent.com/-q66TROhVilE/TXE1Fotn7OI/AAAAAAAAAIw/B3jfPvTZfCs/s1600/Deadlock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2533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92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507" y="304800"/>
            <a:ext cx="7592093" cy="762000"/>
          </a:xfrm>
        </p:spPr>
        <p:txBody>
          <a:bodyPr/>
          <a:lstStyle/>
          <a:p>
            <a:r>
              <a:rPr lang="en-US"/>
              <a:t>Avoiding Deadlock</a:t>
            </a:r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355804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main(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char** 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 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pthread_t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return 0;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355804" y="4073366"/>
            <a:ext cx="493436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P(&amp;mutex[0]); P(&amp;mutex[1])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3" name="Text Box 7"/>
          <p:cNvSpPr txBox="1">
            <a:spLocks noChangeArrowheads="1"/>
          </p:cNvSpPr>
          <p:nvPr/>
        </p:nvSpPr>
        <p:spPr bwMode="auto">
          <a:xfrm>
            <a:off x="4191000" y="533400"/>
            <a:ext cx="4259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i="1" dirty="0">
                <a:latin typeface="+mn-lt"/>
              </a:rPr>
              <a:t>Acquire shared resources in same order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[0]: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6200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[1]: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</a:t>
            </a:r>
            <a:r>
              <a:rPr lang="en-US" sz="1800" dirty="0" smtClean="0">
                <a:latin typeface="Courier New"/>
                <a:cs typeface="Courier New"/>
              </a:rPr>
              <a:t>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</a:t>
            </a:r>
            <a:r>
              <a:rPr lang="en-US" sz="1800" dirty="0" smtClean="0">
                <a:latin typeface="Courier New"/>
                <a:cs typeface="Courier New"/>
              </a:rPr>
              <a:t>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Avoided Deadlock in Progress Graph</a:t>
            </a:r>
            <a:endParaRPr lang="en-US" dirty="0"/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0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09185" y="5786437"/>
            <a:ext cx="635110" cy="3740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86437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2090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5887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105916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</a:t>
            </a:r>
            <a:r>
              <a:rPr lang="en-US" sz="1800" dirty="0" smtClean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452382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</a:t>
            </a:r>
            <a:r>
              <a:rPr lang="en-US" sz="1800" dirty="0" smtClean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7378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86354"/>
            <a:ext cx="1828800" cy="2560320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=</a:t>
            </a:r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=1</a:t>
            </a:r>
            <a:endParaRPr lang="en-US" sz="1800" dirty="0">
              <a:latin typeface="+mn-lt"/>
            </a:endParaRP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737225" y="1536700"/>
            <a:ext cx="3105150" cy="2197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en-US" sz="1800">
                <a:latin typeface="+mn-lt"/>
              </a:rPr>
              <a:t>No way for trajectory to get stuck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Processes acquire locks in same order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Order in which locks released immaterial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program </a:t>
            </a:r>
            <a:r>
              <a:rPr lang="en-US" dirty="0" err="1" smtClean="0"/>
              <a:t>deadlock.c</a:t>
            </a:r>
            <a:endParaRPr lang="en-US" dirty="0" smtClean="0"/>
          </a:p>
          <a:p>
            <a:r>
              <a:rPr lang="en-US" dirty="0" smtClean="0"/>
              <a:t>100 threads, each acquiring same two locks</a:t>
            </a:r>
          </a:p>
          <a:p>
            <a:r>
              <a:rPr lang="en-US" dirty="0" smtClean="0"/>
              <a:t>Risky mode</a:t>
            </a:r>
          </a:p>
          <a:p>
            <a:pPr lvl="1"/>
            <a:r>
              <a:rPr lang="en-US" dirty="0" smtClean="0"/>
              <a:t>Even numbered threads request locks in opposite order of odd-numbered ones</a:t>
            </a:r>
          </a:p>
          <a:p>
            <a:endParaRPr lang="en-US" dirty="0" smtClean="0"/>
          </a:p>
          <a:p>
            <a:r>
              <a:rPr lang="en-US" dirty="0" smtClean="0"/>
              <a:t>Safe mode</a:t>
            </a:r>
          </a:p>
          <a:p>
            <a:pPr lvl="1"/>
            <a:r>
              <a:rPr lang="en-US" dirty="0" smtClean="0"/>
              <a:t>All threads acquire locks in same order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9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 smtClean="0"/>
              <a:t>Other concurrency issues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Races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b="1" dirty="0" smtClean="0"/>
              <a:t>Thread safety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978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0871" y="435678"/>
            <a:ext cx="7592093" cy="762000"/>
          </a:xfrm>
        </p:spPr>
        <p:txBody>
          <a:bodyPr/>
          <a:lstStyle/>
          <a:p>
            <a:r>
              <a:rPr lang="en-US"/>
              <a:t>Crucial concept: Thread Safety</a:t>
            </a:r>
          </a:p>
        </p:txBody>
      </p:sp>
      <p:sp>
        <p:nvSpPr>
          <p:cNvPr id="851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called from a thread</a:t>
            </a:r>
            <a:r>
              <a:rPr lang="en-US" dirty="0" smtClean="0"/>
              <a:t>  </a:t>
            </a:r>
            <a:r>
              <a:rPr lang="en-US" dirty="0"/>
              <a:t>must be </a:t>
            </a:r>
            <a:r>
              <a:rPr lang="en-US" i="1" dirty="0">
                <a:solidFill>
                  <a:srgbClr val="C00000"/>
                </a:solidFill>
              </a:rPr>
              <a:t>thread-safe</a:t>
            </a:r>
            <a:endParaRPr lang="en-US" i="1" dirty="0" smtClean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  <a:p>
            <a:r>
              <a:rPr lang="en-US" i="1" dirty="0" smtClean="0"/>
              <a:t>Def:  </a:t>
            </a:r>
            <a:r>
              <a:rPr lang="en-US" dirty="0" smtClean="0"/>
              <a:t>A function is </a:t>
            </a:r>
            <a:r>
              <a:rPr lang="en-US" i="1" dirty="0" smtClean="0"/>
              <a:t>thread-safe </a:t>
            </a:r>
            <a:r>
              <a:rPr lang="en-US" dirty="0" err="1" smtClean="0"/>
              <a:t>iff</a:t>
            </a:r>
            <a:r>
              <a:rPr lang="en-US" dirty="0" smtClean="0"/>
              <a:t> it will always produce correct results when called repeatedly from multiple concurrent threads. </a:t>
            </a:r>
          </a:p>
          <a:p>
            <a:endParaRPr lang="en-US" dirty="0" smtClean="0"/>
          </a:p>
          <a:p>
            <a:r>
              <a:rPr lang="en-US" dirty="0" smtClean="0"/>
              <a:t>Classes of </a:t>
            </a:r>
            <a:r>
              <a:rPr lang="en-US" dirty="0"/>
              <a:t>thread-unsafe functions:</a:t>
            </a:r>
            <a:endParaRPr lang="en-US" dirty="0" smtClean="0"/>
          </a:p>
          <a:p>
            <a:pPr lvl="1"/>
            <a:r>
              <a:rPr lang="en-US" dirty="0" smtClean="0"/>
              <a:t>Class 1: Functions that do not protect shared variables</a:t>
            </a:r>
          </a:p>
          <a:p>
            <a:pPr lvl="1"/>
            <a:r>
              <a:rPr lang="en-US" dirty="0" smtClean="0"/>
              <a:t>Class 2: Functions that keep state across multiple invocations</a:t>
            </a:r>
          </a:p>
          <a:p>
            <a:pPr lvl="1"/>
            <a:r>
              <a:rPr lang="en-US" dirty="0" smtClean="0"/>
              <a:t>Class 3: Functions that return a pointer to </a:t>
            </a:r>
            <a:r>
              <a:rPr lang="en-US" dirty="0"/>
              <a:t>a static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Class 4: Functions that call thread-unsafe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Semaphores to Coordinate Access to Shared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 smtClean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 smtClean="0"/>
              <a:t>Use counting semaphores to keep track of resource state.</a:t>
            </a:r>
          </a:p>
          <a:p>
            <a:pPr lvl="1"/>
            <a:r>
              <a:rPr lang="en-US" dirty="0" smtClean="0"/>
              <a:t>Use binary semaphores to notify other threads.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Two classic examples:</a:t>
            </a:r>
          </a:p>
          <a:p>
            <a:pPr lvl="1"/>
            <a:r>
              <a:rPr lang="en-US" dirty="0" smtClean="0"/>
              <a:t>The Producer-Consumer Problem</a:t>
            </a:r>
          </a:p>
          <a:p>
            <a:pPr lvl="1"/>
            <a:r>
              <a:rPr lang="en-US" dirty="0" smtClean="0"/>
              <a:t>The Readers-Writers Problem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921500" cy="573088"/>
          </a:xfrm>
        </p:spPr>
        <p:txBody>
          <a:bodyPr/>
          <a:lstStyle/>
          <a:p>
            <a:r>
              <a:rPr lang="en-US" dirty="0"/>
              <a:t>Thread-Unsafe Functions </a:t>
            </a:r>
            <a:r>
              <a:rPr lang="en-US" dirty="0" smtClean="0"/>
              <a:t>(Class 1</a:t>
            </a:r>
            <a:r>
              <a:rPr lang="en-US" dirty="0"/>
              <a:t>)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to protect shared variables</a:t>
            </a:r>
          </a:p>
          <a:p>
            <a:pPr lvl="1"/>
            <a:r>
              <a:rPr lang="en-US" dirty="0"/>
              <a:t>Fix: Use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semaphore operations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itchFamily="49" charset="0"/>
              </a:rPr>
              <a:t>goodcnt.c</a:t>
            </a:r>
            <a:endParaRPr lang="en-US" b="1" dirty="0"/>
          </a:p>
          <a:p>
            <a:pPr lvl="1"/>
            <a:r>
              <a:rPr lang="en-US" dirty="0"/>
              <a:t>Issue: Synchronization operations will slow down code</a:t>
            </a: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7" y="493712"/>
            <a:ext cx="7340600" cy="573088"/>
          </a:xfrm>
        </p:spPr>
        <p:txBody>
          <a:bodyPr/>
          <a:lstStyle/>
          <a:p>
            <a:r>
              <a:rPr lang="en-US" dirty="0"/>
              <a:t>Thread-Unsafe Functions </a:t>
            </a:r>
            <a:r>
              <a:rPr lang="en-US" dirty="0" smtClean="0"/>
              <a:t>(Class 2</a:t>
            </a:r>
            <a:r>
              <a:rPr lang="en-US" dirty="0"/>
              <a:t>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548688" cy="1979612"/>
          </a:xfrm>
        </p:spPr>
        <p:txBody>
          <a:bodyPr/>
          <a:lstStyle/>
          <a:p>
            <a:r>
              <a:rPr lang="en-US" dirty="0"/>
              <a:t>Relying on persistent state across multiple function invocations</a:t>
            </a:r>
          </a:p>
          <a:p>
            <a:pPr lvl="1"/>
            <a:r>
              <a:rPr lang="en-US" dirty="0"/>
              <a:t>Example: Random number generator</a:t>
            </a:r>
            <a:r>
              <a:rPr lang="en-US" dirty="0" smtClean="0"/>
              <a:t> that </a:t>
            </a:r>
            <a:r>
              <a:rPr lang="en-US" dirty="0"/>
              <a:t>relies on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838200" y="2229803"/>
            <a:ext cx="6726521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static unsigned int next = 1; </a:t>
            </a:r>
            <a:endParaRPr lang="en-US" sz="1600" dirty="0" smtClean="0">
              <a:latin typeface="Courier New" pitchFamily="49" charset="0"/>
            </a:endParaRPr>
          </a:p>
          <a:p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rand: return pseudo-random integer on 0..32767 */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rand(void)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next </a:t>
            </a:r>
            <a:r>
              <a:rPr lang="en-US" sz="1600" dirty="0">
                <a:latin typeface="Courier New" pitchFamily="49" charset="0"/>
              </a:rPr>
              <a:t>= next*1103515245 + 12345; </a:t>
            </a:r>
          </a:p>
          <a:p>
            <a:r>
              <a:rPr lang="en-US" sz="1600" dirty="0">
                <a:latin typeface="Courier New" pitchFamily="49" charset="0"/>
              </a:rPr>
              <a:t>    return (unsigned int)(next/65536)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srand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: set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seed for rand() */ </a:t>
            </a:r>
          </a:p>
          <a:p>
            <a:r>
              <a:rPr lang="en-US" sz="1600" dirty="0">
                <a:latin typeface="Courier New" pitchFamily="49" charset="0"/>
              </a:rPr>
              <a:t>void srand(unsigned int seed)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next = seed;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098" y="493712"/>
            <a:ext cx="8169302" cy="954088"/>
          </a:xfrm>
        </p:spPr>
        <p:txBody>
          <a:bodyPr/>
          <a:lstStyle/>
          <a:p>
            <a:r>
              <a:rPr lang="en-US" dirty="0" smtClean="0"/>
              <a:t>Thread</a:t>
            </a:r>
            <a:r>
              <a:rPr lang="en-US" dirty="0"/>
              <a:t>-Safe</a:t>
            </a:r>
            <a:r>
              <a:rPr lang="en-US" dirty="0" smtClean="0"/>
              <a:t> Random Number Generator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7988"/>
            <a:ext cx="8548688" cy="1979612"/>
          </a:xfrm>
        </p:spPr>
        <p:txBody>
          <a:bodyPr/>
          <a:lstStyle/>
          <a:p>
            <a:r>
              <a:rPr lang="en-US" dirty="0"/>
              <a:t>Pass state as part of argument</a:t>
            </a:r>
          </a:p>
          <a:p>
            <a:pPr lvl="1"/>
            <a:r>
              <a:rPr lang="en-US" dirty="0"/>
              <a:t>and, thereby, eliminate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Consequence: programmer using </a:t>
            </a:r>
            <a:r>
              <a:rPr lang="en-US" dirty="0" err="1" smtClean="0">
                <a:latin typeface="Courier New"/>
                <a:cs typeface="Courier New"/>
              </a:rPr>
              <a:t>rand_r</a:t>
            </a:r>
            <a:r>
              <a:rPr lang="en-US" dirty="0" smtClean="0"/>
              <a:t> </a:t>
            </a:r>
            <a:r>
              <a:rPr lang="en-US" dirty="0"/>
              <a:t>must maintain seed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838200" y="2830830"/>
            <a:ext cx="6956852" cy="19697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rand_r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- return pseudo-random integer on 0..32767 */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int rand_r(int *nextp)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*</a:t>
            </a:r>
            <a:r>
              <a:rPr lang="en-US" sz="1600" dirty="0">
                <a:latin typeface="Courier New" pitchFamily="49" charset="0"/>
              </a:rPr>
              <a:t>nextp = *nextp*1103515245 + 12345;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</a:t>
            </a:r>
            <a:r>
              <a:rPr lang="en-US" sz="1600" dirty="0">
                <a:latin typeface="Courier New" pitchFamily="49" charset="0"/>
              </a:rPr>
              <a:t>(unsigned int)(*nextp/65536)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Thread-Unsafe Functions (Class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4252886" cy="4657726"/>
          </a:xfrm>
        </p:spPr>
        <p:txBody>
          <a:bodyPr/>
          <a:lstStyle/>
          <a:p>
            <a:r>
              <a:rPr lang="en-US" dirty="0" smtClean="0"/>
              <a:t>Returning a pointer  to a static variable</a:t>
            </a:r>
          </a:p>
          <a:p>
            <a:r>
              <a:rPr lang="en-US" dirty="0" smtClean="0"/>
              <a:t>Fix 1.  Rewrite function so caller passes address of variable to store result</a:t>
            </a:r>
          </a:p>
          <a:p>
            <a:pPr lvl="1"/>
            <a:r>
              <a:rPr lang="en-US" dirty="0" smtClean="0"/>
              <a:t>Requires changes in caller and </a:t>
            </a: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/>
              <a:t>Fix 2. Lock-and-copy</a:t>
            </a:r>
          </a:p>
          <a:p>
            <a:pPr lvl="1"/>
            <a:r>
              <a:rPr lang="en-US" dirty="0" smtClean="0"/>
              <a:t>Requires simple changes in caller (and none in </a:t>
            </a:r>
            <a:r>
              <a:rPr lang="en-US" dirty="0" err="1" smtClean="0"/>
              <a:t>callee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However, caller must free memory.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3399710"/>
            <a:ext cx="4494239" cy="172354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char *</a:t>
            </a:r>
            <a:r>
              <a:rPr lang="en-US" sz="1600" dirty="0" err="1" smtClean="0">
                <a:latin typeface="Courier New" pitchFamily="49" charset="0"/>
              </a:rPr>
              <a:t>lc_itoa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x, char *</a:t>
            </a:r>
            <a:r>
              <a:rPr lang="en-US" sz="1600" dirty="0" err="1" smtClean="0">
                <a:latin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P(&amp;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strcpy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itoa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</a:rPr>
              <a:t>x));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V(&amp;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570607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800" dirty="0" smtClean="0">
                <a:latin typeface="+mn-lt"/>
              </a:rPr>
              <a:t>Warning: Some functions like </a:t>
            </a:r>
            <a:r>
              <a:rPr lang="en-US" sz="1800" dirty="0" err="1" smtClean="0">
                <a:latin typeface="Courier New"/>
                <a:cs typeface="Courier New"/>
              </a:rPr>
              <a:t>gethostbyname</a:t>
            </a:r>
            <a:r>
              <a:rPr lang="en-US" sz="1800" dirty="0" smtClean="0">
                <a:latin typeface="+mn-lt"/>
              </a:rPr>
              <a:t> require a </a:t>
            </a:r>
            <a:r>
              <a:rPr lang="en-US" sz="1800" i="1" dirty="0" smtClean="0">
                <a:latin typeface="+mn-lt"/>
              </a:rPr>
              <a:t>deep copy. </a:t>
            </a:r>
            <a:r>
              <a:rPr lang="en-US" sz="1800" dirty="0" smtClean="0">
                <a:latin typeface="+mn-lt"/>
              </a:rPr>
              <a:t>Use reentrant </a:t>
            </a:r>
            <a:r>
              <a:rPr lang="en-US" sz="1800" i="1" dirty="0" err="1" smtClean="0">
                <a:latin typeface="Courier New"/>
                <a:cs typeface="Courier New"/>
              </a:rPr>
              <a:t>gethostbyname_r</a:t>
            </a:r>
            <a:r>
              <a:rPr lang="en-US" sz="1800" i="1" dirty="0" smtClean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version instead.</a:t>
            </a:r>
          </a:p>
          <a:p>
            <a:endParaRPr lang="en-US" sz="1800" dirty="0" smtClean="0">
              <a:latin typeface="+mn-lt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95800" y="1114711"/>
            <a:ext cx="4494239" cy="19697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/* Convert integer to string */</a:t>
            </a:r>
          </a:p>
          <a:p>
            <a:r>
              <a:rPr lang="en-US" sz="1600" dirty="0" smtClean="0">
                <a:latin typeface="Courier New" pitchFamily="49" charset="0"/>
              </a:rPr>
              <a:t>char *</a:t>
            </a:r>
            <a:r>
              <a:rPr lang="en-US" sz="1600" dirty="0" err="1" smtClean="0">
                <a:latin typeface="Courier New" pitchFamily="49" charset="0"/>
              </a:rPr>
              <a:t>itoa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x)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static char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[11];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sprintf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>
                <a:latin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</a:rPr>
              <a:t>%d</a:t>
            </a:r>
            <a:r>
              <a:rPr lang="en-US" sz="1600" dirty="0">
                <a:latin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</a:rPr>
              <a:t>, x);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642100" cy="573088"/>
          </a:xfrm>
        </p:spPr>
        <p:txBody>
          <a:bodyPr/>
          <a:lstStyle/>
          <a:p>
            <a:r>
              <a:rPr lang="en-US" dirty="0"/>
              <a:t>Thread-Unsafe </a:t>
            </a:r>
            <a:r>
              <a:rPr lang="en-US" dirty="0" smtClean="0"/>
              <a:t>Functions (Class 4)</a:t>
            </a:r>
            <a:endParaRPr lang="en-US" dirty="0"/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52538"/>
            <a:ext cx="8548687" cy="5224462"/>
          </a:xfrm>
        </p:spPr>
        <p:txBody>
          <a:bodyPr/>
          <a:lstStyle/>
          <a:p>
            <a:r>
              <a:rPr lang="en-US"/>
              <a:t>Calling thread-unsafe functions</a:t>
            </a:r>
          </a:p>
          <a:p>
            <a:pPr lvl="1"/>
            <a:r>
              <a:rPr lang="en-US"/>
              <a:t>Calling one thread-unsafe function makes the entire function that calls it thread-unsafe</a:t>
            </a:r>
          </a:p>
          <a:p>
            <a:pPr lvl="2">
              <a:buFont typeface="Wingdings" pitchFamily="2" charset="2"/>
              <a:buNone/>
            </a:pPr>
            <a:endParaRPr lang="en-US"/>
          </a:p>
          <a:p>
            <a:pPr lvl="1"/>
            <a:r>
              <a:rPr lang="en-US"/>
              <a:t>Fix: Modify the function so it calls only thread-safe functions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8"/>
          <p:cNvSpPr>
            <a:spLocks noChangeArrowheads="1"/>
          </p:cNvSpPr>
          <p:nvPr/>
        </p:nvSpPr>
        <p:spPr bwMode="auto">
          <a:xfrm>
            <a:off x="1371600" y="4267200"/>
            <a:ext cx="2514600" cy="1905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Reentrant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352615"/>
          </a:xfrm>
        </p:spPr>
        <p:txBody>
          <a:bodyPr/>
          <a:lstStyle/>
          <a:p>
            <a:r>
              <a:rPr lang="en-US" dirty="0" smtClean="0"/>
              <a:t>Def: A function is </a:t>
            </a:r>
            <a:r>
              <a:rPr lang="en-US" i="1" dirty="0" smtClean="0">
                <a:solidFill>
                  <a:srgbClr val="990000"/>
                </a:solidFill>
              </a:rPr>
              <a:t>reentrant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 accesses no shared variables when called by multiple threads. </a:t>
            </a:r>
          </a:p>
          <a:p>
            <a:pPr lvl="1"/>
            <a:r>
              <a:rPr lang="en-US" dirty="0" smtClean="0"/>
              <a:t>Important subset of thread-safe functions</a:t>
            </a:r>
          </a:p>
          <a:p>
            <a:pPr lvl="2"/>
            <a:r>
              <a:rPr lang="en-US" dirty="0" smtClean="0"/>
              <a:t>Require no synchronization operations</a:t>
            </a:r>
          </a:p>
          <a:p>
            <a:pPr lvl="2"/>
            <a:r>
              <a:rPr lang="en-US" dirty="0" smtClean="0"/>
              <a:t>Only way to make a Class 2 function thread-safe is to make it </a:t>
            </a:r>
            <a:r>
              <a:rPr lang="en-US" dirty="0" err="1" smtClean="0"/>
              <a:t>reetnrant</a:t>
            </a:r>
            <a:r>
              <a:rPr lang="en-US" dirty="0" smtClean="0"/>
              <a:t> (e.g., </a:t>
            </a:r>
            <a:r>
              <a:rPr lang="en-US" dirty="0" err="1" smtClean="0">
                <a:latin typeface="Courier New"/>
                <a:cs typeface="Courier New"/>
              </a:rPr>
              <a:t>rand_r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Oval 383"/>
          <p:cNvSpPr>
            <a:spLocks noChangeArrowheads="1"/>
          </p:cNvSpPr>
          <p:nvPr/>
        </p:nvSpPr>
        <p:spPr bwMode="auto">
          <a:xfrm>
            <a:off x="1828800" y="4876800"/>
            <a:ext cx="1524000" cy="1143000"/>
          </a:xfrm>
          <a:prstGeom prst="ellipse">
            <a:avLst/>
          </a:prstGeom>
          <a:solidFill>
            <a:srgbClr val="F7F5C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Reentrant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1312862" y="3867090"/>
            <a:ext cx="15311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All functions</a:t>
            </a:r>
          </a:p>
        </p:txBody>
      </p:sp>
      <p:sp>
        <p:nvSpPr>
          <p:cNvPr id="7" name="Rectangle 389"/>
          <p:cNvSpPr>
            <a:spLocks noChangeArrowheads="1"/>
          </p:cNvSpPr>
          <p:nvPr/>
        </p:nvSpPr>
        <p:spPr bwMode="auto">
          <a:xfrm>
            <a:off x="3886200" y="4267200"/>
            <a:ext cx="2514600" cy="1905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" name="Text Box 390"/>
          <p:cNvSpPr txBox="1">
            <a:spLocks noChangeArrowheads="1"/>
          </p:cNvSpPr>
          <p:nvPr/>
        </p:nvSpPr>
        <p:spPr bwMode="auto">
          <a:xfrm>
            <a:off x="4310301" y="4813369"/>
            <a:ext cx="172354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Thread-unsafe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9" name="Text Box 391"/>
          <p:cNvSpPr txBox="1">
            <a:spLocks noChangeArrowheads="1"/>
          </p:cNvSpPr>
          <p:nvPr/>
        </p:nvSpPr>
        <p:spPr bwMode="auto">
          <a:xfrm>
            <a:off x="1861476" y="4203769"/>
            <a:ext cx="144277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Thread-Safe Library Functions</a:t>
            </a:r>
          </a:p>
        </p:txBody>
      </p:sp>
      <p:sp>
        <p:nvSpPr>
          <p:cNvPr id="8581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functions in the Standard C Library (at the back of your K&amp;R text) are thread-safe</a:t>
            </a:r>
          </a:p>
          <a:p>
            <a:pPr lvl="1"/>
            <a:r>
              <a:rPr lang="en-US" dirty="0"/>
              <a:t>Examples: </a:t>
            </a:r>
            <a:r>
              <a:rPr lang="en-US" b="1" dirty="0" err="1"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free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scanf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Most Unix system calls are thread-safe, with a few exceptions: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114425" y="3606800"/>
            <a:ext cx="6750050" cy="2569934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Thread-unsafe function	Class	Reentrant version</a:t>
            </a:r>
          </a:p>
          <a:p>
            <a:pPr algn="l">
              <a:spcBef>
                <a:spcPts val="600"/>
              </a:spcBef>
            </a:pPr>
            <a:r>
              <a:rPr lang="en-US" sz="1800" dirty="0" err="1">
                <a:latin typeface="Courier New" pitchFamily="49" charset="0"/>
              </a:rPr>
              <a:t>asctime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asctime_r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ctime</a:t>
            </a:r>
            <a:r>
              <a:rPr lang="en-US" sz="1800" dirty="0">
                <a:latin typeface="Courier New" pitchFamily="49" charset="0"/>
              </a:rPr>
              <a:t>			 3	</a:t>
            </a:r>
            <a:r>
              <a:rPr lang="en-US" sz="1800" dirty="0" err="1">
                <a:latin typeface="Courier New" pitchFamily="49" charset="0"/>
              </a:rPr>
              <a:t>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gethostbyaddr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gethostbyaddr_r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gethostbyname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gethostbyname_r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inet_ntoa</a:t>
            </a:r>
            <a:r>
              <a:rPr lang="en-US" sz="1800" dirty="0">
                <a:latin typeface="Courier New" pitchFamily="49" charset="0"/>
              </a:rPr>
              <a:t>		 3	(none)</a:t>
            </a:r>
          </a:p>
          <a:p>
            <a:pPr algn="l"/>
            <a:r>
              <a:rPr lang="en-US" sz="1800" dirty="0" err="1">
                <a:latin typeface="Courier New" pitchFamily="49" charset="0"/>
              </a:rPr>
              <a:t>localtime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localtime_r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>
                <a:latin typeface="Courier New" pitchFamily="49" charset="0"/>
              </a:rPr>
              <a:t>rand			 2	</a:t>
            </a:r>
            <a:r>
              <a:rPr lang="en-US" sz="1800" dirty="0" err="1">
                <a:latin typeface="Courier New" pitchFamily="49" charset="0"/>
              </a:rPr>
              <a:t>rand_r</a:t>
            </a:r>
            <a:endParaRPr lang="en-US" sz="1800" dirty="0">
              <a:latin typeface="Courier New" pitchFamily="49" charset="0"/>
            </a:endParaRPr>
          </a:p>
          <a:p>
            <a:pPr algn="l"/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Summary</a:t>
            </a:r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3022" y="1276350"/>
            <a:ext cx="8237578" cy="4972050"/>
          </a:xfrm>
        </p:spPr>
        <p:txBody>
          <a:bodyPr/>
          <a:lstStyle/>
          <a:p>
            <a:r>
              <a:rPr lang="en-US" dirty="0"/>
              <a:t>Threads provide another mechanism for writing concurrent programs</a:t>
            </a:r>
          </a:p>
          <a:p>
            <a:r>
              <a:rPr lang="en-US" dirty="0"/>
              <a:t>Threads are growing in popularity</a:t>
            </a:r>
          </a:p>
          <a:p>
            <a:pPr lvl="1"/>
            <a:r>
              <a:rPr lang="en-US" dirty="0"/>
              <a:t>Somewhat cheaper than processes</a:t>
            </a:r>
          </a:p>
          <a:p>
            <a:pPr lvl="1"/>
            <a:r>
              <a:rPr lang="en-US" dirty="0"/>
              <a:t>Easy to share data between threads</a:t>
            </a:r>
          </a:p>
          <a:p>
            <a:r>
              <a:rPr lang="en-US" dirty="0"/>
              <a:t>However, the ease of sharing has a cost:</a:t>
            </a:r>
          </a:p>
          <a:p>
            <a:pPr lvl="1"/>
            <a:r>
              <a:rPr lang="en-US" dirty="0"/>
              <a:t>Easy to introduce subtle synchronization errors</a:t>
            </a:r>
          </a:p>
          <a:p>
            <a:pPr lvl="1"/>
            <a:r>
              <a:rPr lang="en-US" dirty="0"/>
              <a:t>Tread carefully with threads!</a:t>
            </a:r>
          </a:p>
          <a:p>
            <a:pPr lvl="1"/>
            <a:endParaRPr lang="en-US" dirty="0"/>
          </a:p>
          <a:p>
            <a:r>
              <a:rPr lang="en-US" dirty="0"/>
              <a:t>For more info:</a:t>
            </a:r>
          </a:p>
          <a:p>
            <a:pPr lvl="1"/>
            <a:r>
              <a:rPr lang="en-US" dirty="0"/>
              <a:t>D. </a:t>
            </a:r>
            <a:r>
              <a:rPr lang="en-US" dirty="0" err="1"/>
              <a:t>Butenhof</a:t>
            </a:r>
            <a:r>
              <a:rPr lang="en-US" dirty="0"/>
              <a:t>, “Programming with </a:t>
            </a:r>
            <a:r>
              <a:rPr lang="en-US" dirty="0" err="1"/>
              <a:t>Posix</a:t>
            </a:r>
            <a:r>
              <a:rPr lang="en-US" dirty="0"/>
              <a:t> Threads”, Addison-Wesley, </a:t>
            </a:r>
            <a:r>
              <a:rPr lang="en-US" dirty="0" smtClean="0"/>
              <a:t>1997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213600" cy="573088"/>
          </a:xfrm>
        </p:spPr>
        <p:txBody>
          <a:bodyPr/>
          <a:lstStyle/>
          <a:p>
            <a:r>
              <a:rPr lang="en-US" dirty="0" smtClean="0"/>
              <a:t>Producer-Consumer Problem</a:t>
            </a:r>
            <a:endParaRPr lang="en-US" dirty="0"/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Producer waits </a:t>
            </a:r>
            <a:r>
              <a:rPr lang="en-US" dirty="0" smtClean="0"/>
              <a:t>for empty </a:t>
            </a:r>
            <a:r>
              <a:rPr lang="en-US" b="1" i="1" dirty="0"/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Consumer waits for </a:t>
            </a:r>
            <a:r>
              <a:rPr lang="en-US" b="1" i="1" dirty="0"/>
              <a:t>item</a:t>
            </a:r>
            <a:r>
              <a:rPr lang="en-US" dirty="0"/>
              <a:t>, removes it from buffer, and notifies producer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Examples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</a:t>
            </a:r>
            <a:r>
              <a:rPr lang="en-US" dirty="0" smtClean="0"/>
              <a:t>creates </a:t>
            </a:r>
            <a:r>
              <a:rPr lang="en-US" dirty="0"/>
              <a:t>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producer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shared</a:t>
            </a:r>
          </a:p>
          <a:p>
            <a:pPr algn="ctr"/>
            <a:r>
              <a:rPr lang="en-US" sz="180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consumer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Producer-Consumer</a:t>
            </a:r>
            <a:r>
              <a:rPr lang="en-US" dirty="0" smtClean="0"/>
              <a:t> on 1-element Buffer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two semaphores: </a:t>
            </a:r>
            <a:r>
              <a:rPr lang="en-US" dirty="0" smtClean="0">
                <a:latin typeface="Courier New"/>
                <a:cs typeface="Courier New"/>
              </a:rPr>
              <a:t>full</a:t>
            </a:r>
            <a:r>
              <a:rPr lang="en-US" dirty="0" smtClean="0"/>
              <a:t> + </a:t>
            </a:r>
            <a:r>
              <a:rPr lang="en-US" dirty="0" smtClean="0">
                <a:latin typeface="Courier New"/>
                <a:cs typeface="Courier New"/>
              </a:rPr>
              <a:t>empty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71775" y="2661462"/>
            <a:ext cx="3048000" cy="533400"/>
            <a:chOff x="2771775" y="1600200"/>
            <a:chExt cx="3048000" cy="53340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686175" y="1600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empty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>
                  <a:latin typeface="+mn-lt"/>
                </a:rPr>
                <a:t>buffer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27717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49053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83864" y="2069068"/>
            <a:ext cx="985071" cy="1495126"/>
            <a:chOff x="1676400" y="1981200"/>
            <a:chExt cx="985071" cy="1495126"/>
          </a:xfrm>
        </p:grpSpPr>
        <p:sp>
          <p:nvSpPr>
            <p:cNvPr id="10" name="TextBox 9"/>
            <p:cNvSpPr txBox="1"/>
            <p:nvPr/>
          </p:nvSpPr>
          <p:spPr>
            <a:xfrm>
              <a:off x="1747070" y="2350532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/>
                  <a:cs typeface="Courier New"/>
                </a:rPr>
                <a:t>  </a:t>
              </a:r>
              <a:r>
                <a:rPr lang="en-US" sz="1800" dirty="0">
                  <a:latin typeface="Courier New"/>
                  <a:cs typeface="Courier New"/>
                </a:rPr>
                <a:t>0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76400" y="198120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f</a:t>
              </a:r>
              <a:r>
                <a:rPr lang="en-US" sz="1800" dirty="0" smtClean="0">
                  <a:latin typeface="Courier New"/>
                  <a:cs typeface="Courier New"/>
                </a:rPr>
                <a:t>ull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47070" y="3106994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/>
                  <a:cs typeface="Courier New"/>
                </a:rPr>
                <a:t>  </a:t>
              </a:r>
              <a:r>
                <a:rPr lang="en-US" sz="1800" dirty="0">
                  <a:latin typeface="Courier New"/>
                  <a:cs typeface="Courier New"/>
                </a:rPr>
                <a:t>1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6400" y="2737662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ourier New"/>
                  <a:cs typeface="Courier New"/>
                </a:rPr>
                <a:t>empty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88889" y="4507468"/>
            <a:ext cx="3048000" cy="533400"/>
            <a:chOff x="2771775" y="1600200"/>
            <a:chExt cx="3048000" cy="533400"/>
          </a:xfrm>
        </p:grpSpPr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3686175" y="1600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full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>
                  <a:latin typeface="+mn-lt"/>
                </a:rPr>
                <a:t>buffer</a:t>
              </a: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V="1">
              <a:off x="27717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V="1">
              <a:off x="49053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00978" y="3915074"/>
            <a:ext cx="985071" cy="1495126"/>
            <a:chOff x="1676400" y="1981200"/>
            <a:chExt cx="985071" cy="1495126"/>
          </a:xfrm>
        </p:grpSpPr>
        <p:sp>
          <p:nvSpPr>
            <p:cNvPr id="22" name="TextBox 21"/>
            <p:cNvSpPr txBox="1"/>
            <p:nvPr/>
          </p:nvSpPr>
          <p:spPr>
            <a:xfrm>
              <a:off x="1747070" y="2350532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/>
                  <a:cs typeface="Courier New"/>
                </a:rPr>
                <a:t>  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76400" y="198120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full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47070" y="3106994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/>
                  <a:cs typeface="Courier New"/>
                </a:rPr>
                <a:t>  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76400" y="2737662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empty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502" y="646112"/>
            <a:ext cx="8366098" cy="573088"/>
          </a:xfrm>
        </p:spPr>
        <p:txBody>
          <a:bodyPr/>
          <a:lstStyle/>
          <a:p>
            <a:pPr marL="0" indent="0"/>
            <a:r>
              <a:rPr lang="en-US" dirty="0"/>
              <a:t>Producer-Consumer</a:t>
            </a:r>
            <a:r>
              <a:rPr lang="en-US" dirty="0" smtClean="0"/>
              <a:t> on 1-element Buffer</a:t>
            </a:r>
            <a:endParaRPr lang="en-US" dirty="0"/>
          </a:p>
        </p:txBody>
      </p:sp>
      <p:sp>
        <p:nvSpPr>
          <p:cNvPr id="846851" name="Text Box 3"/>
          <p:cNvSpPr txBox="1">
            <a:spLocks noChangeArrowheads="1"/>
          </p:cNvSpPr>
          <p:nvPr/>
        </p:nvSpPr>
        <p:spPr bwMode="auto">
          <a:xfrm>
            <a:off x="360363" y="1676400"/>
            <a:ext cx="3509194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</a:rPr>
              <a:t>include "</a:t>
            </a:r>
            <a:r>
              <a:rPr lang="en-US" sz="1600" dirty="0" err="1" smtClean="0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#define NITERS 5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*producer(void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void</a:t>
            </a:r>
            <a:r>
              <a:rPr lang="en-US" sz="1600" b="0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*consumer(void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shared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var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full;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sems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empty;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shared;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</p:txBody>
      </p:sp>
      <p:sp>
        <p:nvSpPr>
          <p:cNvPr id="846852" name="Text Box 4"/>
          <p:cNvSpPr txBox="1">
            <a:spLocks noChangeArrowheads="1"/>
          </p:cNvSpPr>
          <p:nvPr/>
        </p:nvSpPr>
        <p:spPr bwMode="auto">
          <a:xfrm>
            <a:off x="4191000" y="1773397"/>
            <a:ext cx="4875053" cy="4431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main(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char** 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/*</a:t>
            </a:r>
            <a:r>
              <a:rPr lang="en-US" sz="1600" i="1" dirty="0" smtClean="0">
                <a:solidFill>
                  <a:srgbClr val="990000"/>
                </a:solidFill>
                <a:latin typeface="Courier New" pitchFamily="49" charset="0"/>
              </a:rPr>
              <a:t> Initialize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the semaphores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Sem_init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shared.empty</a:t>
            </a:r>
            <a:r>
              <a:rPr lang="en-US" sz="1600" dirty="0">
                <a:latin typeface="Courier New" pitchFamily="49" charset="0"/>
              </a:rPr>
              <a:t>, 0, 1);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Sem_init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shared.full</a:t>
            </a:r>
            <a:r>
              <a:rPr lang="en-US" sz="1600" dirty="0">
                <a:latin typeface="Courier New" pitchFamily="49" charset="0"/>
              </a:rPr>
              <a:t>,  0, 0);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/*</a:t>
            </a:r>
            <a:r>
              <a:rPr lang="en-US" sz="1600" i="1" dirty="0" smtClean="0">
                <a:solidFill>
                  <a:srgbClr val="990000"/>
                </a:solidFill>
                <a:latin typeface="Courier New" pitchFamily="49" charset="0"/>
              </a:rPr>
              <a:t> Create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threads and wait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, NULL,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           producer,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, NULL,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           consumer,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return 0;</a:t>
            </a:r>
          </a:p>
          <a:p>
            <a:pPr algn="l"/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5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8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8253582" cy="762000"/>
          </a:xfrm>
        </p:spPr>
        <p:txBody>
          <a:bodyPr/>
          <a:lstStyle/>
          <a:p>
            <a:r>
              <a:rPr lang="en-US" dirty="0"/>
              <a:t>Producer-Consumer</a:t>
            </a:r>
            <a:r>
              <a:rPr lang="en-US" dirty="0" smtClean="0"/>
              <a:t> on 1-element Buffer</a:t>
            </a:r>
            <a:endParaRPr lang="en-US" dirty="0"/>
          </a:p>
        </p:txBody>
      </p:sp>
      <p:sp>
        <p:nvSpPr>
          <p:cNvPr id="847875" name="Text Box 3"/>
          <p:cNvSpPr txBox="1">
            <a:spLocks noChangeArrowheads="1"/>
          </p:cNvSpPr>
          <p:nvPr/>
        </p:nvSpPr>
        <p:spPr bwMode="auto">
          <a:xfrm>
            <a:off x="474060" y="2514600"/>
            <a:ext cx="3632324" cy="39395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producer(void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item;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&lt;NITERS;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Produce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item </a:t>
            </a:r>
            <a:r>
              <a:rPr lang="en-US" sz="1600" dirty="0">
                <a:latin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err="1">
                <a:latin typeface="Courier New" pitchFamily="49" charset="0"/>
              </a:rPr>
              <a:t>("produced</a:t>
            </a:r>
            <a:r>
              <a:rPr lang="en-US" sz="1600" dirty="0">
                <a:latin typeface="Courier New" pitchFamily="49" charset="0"/>
              </a:rPr>
              <a:t> %</a:t>
            </a:r>
            <a:r>
              <a:rPr lang="en-US" sz="1600" dirty="0" err="1">
                <a:latin typeface="Courier New" pitchFamily="49" charset="0"/>
              </a:rPr>
              <a:t>d\n</a:t>
            </a:r>
            <a:r>
              <a:rPr lang="en-US" sz="1600" dirty="0">
                <a:latin typeface="Courier New" pitchFamily="49" charset="0"/>
              </a:rPr>
              <a:t>",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    item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Write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</a:t>
            </a:r>
            <a:r>
              <a:rPr lang="en-US" sz="1600" dirty="0" err="1">
                <a:latin typeface="Courier New" pitchFamily="49" charset="0"/>
              </a:rPr>
              <a:t>(&amp;shared.empty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shared.buf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item;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</a:t>
            </a:r>
            <a:r>
              <a:rPr lang="en-US" sz="1600" dirty="0" err="1">
                <a:latin typeface="Courier New" pitchFamily="49" charset="0"/>
              </a:rPr>
              <a:t>(&amp;shared.full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47876" name="Text Box 4"/>
          <p:cNvSpPr txBox="1">
            <a:spLocks noChangeArrowheads="1"/>
          </p:cNvSpPr>
          <p:nvPr/>
        </p:nvSpPr>
        <p:spPr bwMode="auto">
          <a:xfrm>
            <a:off x="4343400" y="2514600"/>
            <a:ext cx="4495800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consumer(void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item;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&lt;NITERS;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Read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from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</a:t>
            </a:r>
            <a:r>
              <a:rPr lang="en-US" sz="1600" dirty="0" err="1">
                <a:latin typeface="Courier New" pitchFamily="49" charset="0"/>
              </a:rPr>
              <a:t>(&amp;shared.full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item </a:t>
            </a:r>
            <a:r>
              <a:rPr lang="en-US" sz="1600" dirty="0">
                <a:latin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</a:rPr>
              <a:t>shared.buf</a:t>
            </a:r>
            <a:r>
              <a:rPr lang="en-US" sz="1600" dirty="0">
                <a:latin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</a:t>
            </a:r>
            <a:r>
              <a:rPr lang="en-US" sz="1600" dirty="0" err="1">
                <a:latin typeface="Courier New" pitchFamily="49" charset="0"/>
              </a:rPr>
              <a:t>(&amp;shared.empty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Consume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err="1">
                <a:latin typeface="Courier New" pitchFamily="49" charset="0"/>
              </a:rPr>
              <a:t>("consumed</a:t>
            </a:r>
            <a:r>
              <a:rPr lang="en-US" sz="1600" dirty="0">
                <a:latin typeface="Courier New" pitchFamily="49" charset="0"/>
              </a:rPr>
              <a:t> %</a:t>
            </a:r>
            <a:r>
              <a:rPr lang="en-US" sz="1600" dirty="0" smtClean="0">
                <a:latin typeface="Courier New" pitchFamily="49" charset="0"/>
              </a:rPr>
              <a:t>d\n“, item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847877" name="Text Box 5"/>
          <p:cNvSpPr txBox="1">
            <a:spLocks noChangeArrowheads="1"/>
          </p:cNvSpPr>
          <p:nvPr/>
        </p:nvSpPr>
        <p:spPr bwMode="auto">
          <a:xfrm>
            <a:off x="365098" y="1383268"/>
            <a:ext cx="45004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Initially:</a:t>
            </a:r>
            <a:r>
              <a:rPr lang="en-US" b="0" dirty="0">
                <a:latin typeface="+mn-lt"/>
              </a:rPr>
              <a:t>  </a:t>
            </a:r>
            <a:r>
              <a:rPr lang="en-US" b="0" dirty="0" smtClean="0">
                <a:latin typeface="Courier New"/>
                <a:cs typeface="Courier New"/>
              </a:rPr>
              <a:t>empty==1</a:t>
            </a:r>
            <a:r>
              <a:rPr lang="en-US" b="0" dirty="0">
                <a:latin typeface="Courier New"/>
                <a:cs typeface="Courier New"/>
              </a:rPr>
              <a:t>, </a:t>
            </a:r>
            <a:r>
              <a:rPr lang="en-US" b="0" dirty="0" smtClean="0">
                <a:latin typeface="Courier New"/>
                <a:cs typeface="Courier New"/>
              </a:rPr>
              <a:t>full==0</a:t>
            </a:r>
            <a:endParaRPr lang="en-US" b="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230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Producer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2057400"/>
            <a:ext cx="244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Consumer Thread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25806</TotalTime>
  <Words>5937</Words>
  <Application>Microsoft Macintosh PowerPoint</Application>
  <PresentationFormat>On-screen Show (4:3)</PresentationFormat>
  <Paragraphs>1191</Paragraphs>
  <Slides>57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template2007</vt:lpstr>
      <vt:lpstr>Synchronization: Advanced  15-213 / 18-213: Introduction to Computer Systems 25th Lecture, Nov. 22, 2016</vt:lpstr>
      <vt:lpstr>Reminder: Semaphores</vt:lpstr>
      <vt:lpstr>Review: Using semaphores to protect shared resources via mutual exclusion</vt:lpstr>
      <vt:lpstr>Today</vt:lpstr>
      <vt:lpstr>Using Semaphores to Coordinate Access to Shared Resources</vt:lpstr>
      <vt:lpstr>Producer-Consumer Problem</vt:lpstr>
      <vt:lpstr>Producer-Consumer on 1-element Buffer</vt:lpstr>
      <vt:lpstr>Producer-Consumer on 1-element Buffer</vt:lpstr>
      <vt:lpstr>Producer-Consumer on 1-element Buffer</vt:lpstr>
      <vt:lpstr>Why 2 Semaphores for 1-Entry Buffer?</vt:lpstr>
      <vt:lpstr>Producer-Consumer on an n-element Buffer</vt:lpstr>
      <vt:lpstr>Circular Buffer (n = 10)</vt:lpstr>
      <vt:lpstr>Circular Buffer Operation (n = 10)</vt:lpstr>
      <vt:lpstr>Sequential Circular Buffer Code</vt:lpstr>
      <vt:lpstr>Producer-Consumer on an n-element Buffer</vt:lpstr>
      <vt:lpstr>sbuf Package - Declarations</vt:lpstr>
      <vt:lpstr>sbuf Package - Implementation</vt:lpstr>
      <vt:lpstr>sbuf Package - Implementation</vt:lpstr>
      <vt:lpstr>sbuf Package - Implementation</vt:lpstr>
      <vt:lpstr>Demonstration</vt:lpstr>
      <vt:lpstr>Today</vt:lpstr>
      <vt:lpstr>Readers-Writers Problem</vt:lpstr>
      <vt:lpstr>Readers/Writers Examples</vt:lpstr>
      <vt:lpstr>Variants of Readers-Writers </vt:lpstr>
      <vt:lpstr>Solution to First Readers-Writers Problem</vt:lpstr>
      <vt:lpstr>Readers/Writers Examples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Demonstration</vt:lpstr>
      <vt:lpstr>Today</vt:lpstr>
      <vt:lpstr>One Worry: Races</vt:lpstr>
      <vt:lpstr>Data Race</vt:lpstr>
      <vt:lpstr>Race Elimination</vt:lpstr>
      <vt:lpstr>Today</vt:lpstr>
      <vt:lpstr>A Worry: Deadlock</vt:lpstr>
      <vt:lpstr>Deadlocking With Semaphores</vt:lpstr>
      <vt:lpstr>Deadlock Visualized in Progress Graph</vt:lpstr>
      <vt:lpstr>Deadlock</vt:lpstr>
      <vt:lpstr>Avoiding Deadlock</vt:lpstr>
      <vt:lpstr>Avoided Deadlock in Progress Graph</vt:lpstr>
      <vt:lpstr>Demonstration</vt:lpstr>
      <vt:lpstr>Today</vt:lpstr>
      <vt:lpstr>Crucial concept: Thread Safety</vt:lpstr>
      <vt:lpstr>Thread-Unsafe Functions (Class 1)</vt:lpstr>
      <vt:lpstr>Thread-Unsafe Functions (Class 2)</vt:lpstr>
      <vt:lpstr>Thread-Safe Random Number Generator</vt:lpstr>
      <vt:lpstr>Thread-Unsafe Functions (Class 3)</vt:lpstr>
      <vt:lpstr>Thread-Unsafe Functions (Class 4)</vt:lpstr>
      <vt:lpstr>Reentrant Functions </vt:lpstr>
      <vt:lpstr>Thread-Safe Library Functions</vt:lpstr>
      <vt:lpstr>Threads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881</cp:revision>
  <cp:lastPrinted>2016-11-22T12:46:58Z</cp:lastPrinted>
  <dcterms:created xsi:type="dcterms:W3CDTF">2012-11-26T22:46:36Z</dcterms:created>
  <dcterms:modified xsi:type="dcterms:W3CDTF">2016-11-22T20:37:30Z</dcterms:modified>
</cp:coreProperties>
</file>