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3" r:id="rId6"/>
    <p:sldId id="262" r:id="rId7"/>
    <p:sldId id="264" r:id="rId8"/>
    <p:sldId id="259" r:id="rId9"/>
    <p:sldId id="261" r:id="rId10"/>
    <p:sldId id="265" r:id="rId11"/>
    <p:sldId id="269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9442" autoAdjust="0"/>
  </p:normalViewPr>
  <p:slideViewPr>
    <p:cSldViewPr snapToGrid="0">
      <p:cViewPr varScale="1">
        <p:scale>
          <a:sx n="81" d="100"/>
          <a:sy n="81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A3C46-1193-4A43-B609-F01D189F597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49E64-E15E-4951-98BE-A4ED748D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depends.</a:t>
            </a:r>
            <a:r>
              <a:rPr lang="en-US" baseline="0" dirty="0" smtClean="0"/>
              <a:t>  There is a race.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49E64-E15E-4951-98BE-A4ED748D22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depends.</a:t>
            </a:r>
            <a:r>
              <a:rPr lang="en-US" baseline="0" dirty="0" smtClean="0"/>
              <a:t>  There is a race.  This will probably terminate as the worker thread will detach before the call to </a:t>
            </a:r>
            <a:r>
              <a:rPr lang="en-US" baseline="0" dirty="0" err="1" smtClean="0"/>
              <a:t>pthread_join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49E64-E15E-4951-98BE-A4ED748D22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T1:</a:t>
            </a:r>
            <a:r>
              <a:rPr lang="en-US" baseline="0" dirty="0" smtClean="0"/>
              <a:t> Search …… print</a:t>
            </a:r>
          </a:p>
          <a:p>
            <a:r>
              <a:rPr lang="en-US" baseline="0" dirty="0" smtClean="0"/>
              <a:t>T2: …   Replace entry …</a:t>
            </a:r>
          </a:p>
          <a:p>
            <a:r>
              <a:rPr lang="en-US" baseline="0" dirty="0" smtClean="0"/>
              <a:t>While T2 blocks T1 from printing, it replaces the entry that T1 was going to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49E64-E15E-4951-98BE-A4ED748D22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4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20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36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4" y="228602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2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42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362077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3924302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0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70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740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48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76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7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3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537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6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456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90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1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4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81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2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5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14: Proxy Lab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TA(s)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7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synchronization should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a shared resource, such as shared buffers</a:t>
            </a:r>
          </a:p>
          <a:p>
            <a:pPr lvl="1"/>
            <a:r>
              <a:rPr lang="en-US" dirty="0" smtClean="0"/>
              <a:t>Semaphore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Exclusive access to one or more variables</a:t>
            </a:r>
          </a:p>
          <a:p>
            <a:pPr lvl="1"/>
            <a:r>
              <a:rPr lang="en-US" dirty="0" err="1"/>
              <a:t>Mutex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Most operations are reading, rarely writing / modifying</a:t>
            </a:r>
          </a:p>
          <a:p>
            <a:pPr lvl="1"/>
            <a:r>
              <a:rPr lang="en-US" dirty="0" err="1"/>
              <a:t>RWLock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6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40799" cy="4972050"/>
          </a:xfrm>
        </p:spPr>
        <p:txBody>
          <a:bodyPr numCol="1"/>
          <a:lstStyle/>
          <a:p>
            <a:r>
              <a:rPr lang="en-US" dirty="0" smtClean="0"/>
              <a:t>Which lock type should be used?</a:t>
            </a:r>
          </a:p>
          <a:p>
            <a:r>
              <a:rPr lang="en-US" dirty="0" smtClean="0"/>
              <a:t>Where should it be acquired / released?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447" y="3324448"/>
            <a:ext cx="8548576" cy="3260650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void* thread(void* v)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count;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007" y="3320290"/>
            <a:ext cx="5474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NULL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thread, NULL);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count);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89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Associating locks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key-value store</a:t>
            </a:r>
          </a:p>
          <a:p>
            <a:pPr lvl="1"/>
            <a:r>
              <a:rPr lang="en-US" dirty="0" smtClean="0"/>
              <a:t>Key and value have separate </a:t>
            </a:r>
            <a:r>
              <a:rPr lang="en-US" dirty="0" err="1" smtClean="0"/>
              <a:t>RWLocks</a:t>
            </a:r>
            <a:r>
              <a:rPr lang="en-US" dirty="0" smtClean="0"/>
              <a:t>: </a:t>
            </a:r>
            <a:r>
              <a:rPr lang="en-US" dirty="0" err="1" smtClean="0"/>
              <a:t>klock</a:t>
            </a:r>
            <a:r>
              <a:rPr lang="en-US" dirty="0" smtClean="0"/>
              <a:t> and </a:t>
            </a:r>
            <a:r>
              <a:rPr lang="en-US" dirty="0" err="1" smtClean="0"/>
              <a:t>vlock</a:t>
            </a:r>
            <a:endParaRPr lang="en-US" dirty="0" smtClean="0"/>
          </a:p>
          <a:p>
            <a:pPr lvl="1"/>
            <a:r>
              <a:rPr lang="en-US" dirty="0" smtClean="0"/>
              <a:t>When an entry is replaced, both locks are acquired.</a:t>
            </a:r>
          </a:p>
          <a:p>
            <a:r>
              <a:rPr lang="en-US" dirty="0" smtClean="0"/>
              <a:t>Describe why the </a:t>
            </a:r>
            <a:r>
              <a:rPr lang="en-US" dirty="0" err="1" smtClean="0"/>
              <a:t>printf</a:t>
            </a:r>
            <a:r>
              <a:rPr lang="en-US" dirty="0" smtClean="0"/>
              <a:t> may not be accurate.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8256" y="3220227"/>
            <a:ext cx="46192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thread_rwlock_rdlock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= search(k);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thread_rwlock_unlock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(match != -1)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pthread_rwlock_rdlock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\n”, space[match]);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pthread_rwlock_unlock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594" y="3318570"/>
            <a:ext cx="46281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key;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space[SIZE];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search(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(space[j].key == k) return j;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02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gone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RWLocks</a:t>
            </a:r>
            <a:r>
              <a:rPr lang="en-US" dirty="0" smtClean="0"/>
              <a:t> are particularly susceptible to which issue:</a:t>
            </a:r>
          </a:p>
          <a:p>
            <a:pPr marL="400050" lvl="1" indent="0">
              <a:buNone/>
            </a:pPr>
            <a:r>
              <a:rPr lang="en-US" dirty="0" smtClean="0"/>
              <a:t>a. Starvation		b. </a:t>
            </a:r>
            <a:r>
              <a:rPr lang="en-US" dirty="0" err="1" smtClean="0"/>
              <a:t>Livelock</a:t>
            </a:r>
            <a:r>
              <a:rPr lang="en-US" dirty="0" smtClean="0"/>
              <a:t>		c. Deadlock</a:t>
            </a:r>
          </a:p>
          <a:p>
            <a:pPr marL="40005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some code acquires </a:t>
            </a:r>
            <a:r>
              <a:rPr lang="en-US" dirty="0" err="1" smtClean="0"/>
              <a:t>rwlocks</a:t>
            </a:r>
            <a:r>
              <a:rPr lang="en-US" dirty="0" smtClean="0"/>
              <a:t> as readers: </a:t>
            </a:r>
            <a:r>
              <a:rPr lang="en-US" dirty="0" err="1" smtClean="0"/>
              <a:t>LockA</a:t>
            </a:r>
            <a:r>
              <a:rPr lang="en-US" dirty="0" smtClean="0"/>
              <a:t> then </a:t>
            </a:r>
            <a:r>
              <a:rPr lang="en-US" dirty="0" err="1" smtClean="0"/>
              <a:t>LockB</a:t>
            </a:r>
            <a:r>
              <a:rPr lang="en-US" dirty="0" smtClean="0"/>
              <a:t>, while other readers go </a:t>
            </a:r>
            <a:r>
              <a:rPr lang="en-US" dirty="0" err="1" smtClean="0"/>
              <a:t>LockB</a:t>
            </a:r>
            <a:r>
              <a:rPr lang="en-US" dirty="0" smtClean="0"/>
              <a:t> then </a:t>
            </a:r>
            <a:r>
              <a:rPr lang="en-US" dirty="0" err="1" smtClean="0"/>
              <a:t>LockA</a:t>
            </a:r>
            <a:r>
              <a:rPr lang="en-US" dirty="0" smtClean="0"/>
              <a:t>.  What, if any, order can a writer acquire both </a:t>
            </a:r>
            <a:r>
              <a:rPr lang="en-US" dirty="0" err="1" smtClean="0"/>
              <a:t>LockA</a:t>
            </a:r>
            <a:r>
              <a:rPr lang="en-US" dirty="0" smtClean="0"/>
              <a:t> and </a:t>
            </a:r>
            <a:r>
              <a:rPr lang="en-US" dirty="0" err="1" smtClean="0"/>
              <a:t>LockB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	No order is possible without a potential deadlock.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Design an approach to acquiring two semaphores that avoids deadlock and </a:t>
            </a:r>
            <a:r>
              <a:rPr lang="en-US" dirty="0" err="1" smtClean="0"/>
              <a:t>livelock</a:t>
            </a:r>
            <a:r>
              <a:rPr lang="en-US" dirty="0" smtClean="0"/>
              <a:t>, while allowing progress to other threads needing only one semaphore.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796159" y="1781503"/>
            <a:ext cx="1655379" cy="44931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5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Proxylab</a:t>
            </a:r>
            <a:r>
              <a:rPr lang="en-US" dirty="0" smtClean="0"/>
              <a:t>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Submit your code (days) early</a:t>
            </a:r>
          </a:p>
          <a:p>
            <a:pPr lvl="1"/>
            <a:r>
              <a:rPr lang="en-US" dirty="0" smtClean="0"/>
              <a:t>Test that the submission will build and run on Autolab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80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exit() will terminate all threads</a:t>
            </a:r>
          </a:p>
          <a:p>
            <a:endParaRPr lang="en-US" dirty="0"/>
          </a:p>
          <a:p>
            <a:r>
              <a:rPr lang="en-US" dirty="0" smtClean="0"/>
              <a:t>Calling </a:t>
            </a:r>
            <a:r>
              <a:rPr lang="en-US" dirty="0" err="1" smtClean="0"/>
              <a:t>pthread_join</a:t>
            </a:r>
            <a:r>
              <a:rPr lang="en-US" dirty="0" smtClean="0"/>
              <a:t> on a detached thread is technically undefined behavior.  Was defined as returning an error.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1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Proxylab</a:t>
            </a:r>
            <a:endParaRPr lang="en-US" dirty="0" smtClean="0"/>
          </a:p>
          <a:p>
            <a:r>
              <a:rPr lang="en-US" dirty="0" smtClean="0"/>
              <a:t>Threading</a:t>
            </a:r>
          </a:p>
          <a:p>
            <a:r>
              <a:rPr lang="en-US" dirty="0" smtClean="0"/>
              <a:t>Threads and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2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ProxyLab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ProxyLab</a:t>
            </a:r>
            <a:r>
              <a:rPr lang="en-US" dirty="0" smtClean="0"/>
              <a:t> is due in 1 week.</a:t>
            </a:r>
          </a:p>
          <a:p>
            <a:pPr lvl="1"/>
            <a:r>
              <a:rPr lang="en-US" dirty="0" smtClean="0"/>
              <a:t>No grace days</a:t>
            </a:r>
          </a:p>
          <a:p>
            <a:pPr lvl="1"/>
            <a:r>
              <a:rPr lang="en-US" dirty="0" smtClean="0"/>
              <a:t>Make sure to submit well in advance of the deadline in case there are errors in your submission.</a:t>
            </a:r>
          </a:p>
          <a:p>
            <a:pPr lvl="1"/>
            <a:r>
              <a:rPr lang="en-US" dirty="0" smtClean="0"/>
              <a:t>Build errors are a common source of failure</a:t>
            </a:r>
          </a:p>
          <a:p>
            <a:pPr lvl="1"/>
            <a:endParaRPr lang="en-US" dirty="0"/>
          </a:p>
          <a:p>
            <a:r>
              <a:rPr lang="en-US" dirty="0" smtClean="0"/>
              <a:t>A proxy is a server process</a:t>
            </a:r>
          </a:p>
          <a:p>
            <a:pPr lvl="1"/>
            <a:r>
              <a:rPr lang="en-US" dirty="0" smtClean="0"/>
              <a:t>It is expected to be long-lived</a:t>
            </a:r>
          </a:p>
          <a:p>
            <a:pPr lvl="1"/>
            <a:r>
              <a:rPr lang="en-US" dirty="0" smtClean="0"/>
              <a:t>To not leak resources</a:t>
            </a:r>
          </a:p>
          <a:p>
            <a:pPr lvl="1"/>
            <a:r>
              <a:rPr lang="en-US" dirty="0" smtClean="0"/>
              <a:t>To be robust against 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35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connections can be handled concurrently</a:t>
            </a:r>
          </a:p>
          <a:p>
            <a:pPr lvl="1"/>
            <a:r>
              <a:rPr lang="en-US" dirty="0" smtClean="0"/>
              <a:t>Three approaches were discussed in lecture for doing so</a:t>
            </a:r>
          </a:p>
          <a:p>
            <a:pPr lvl="1"/>
            <a:r>
              <a:rPr lang="en-US" dirty="0" smtClean="0"/>
              <a:t>Your proxy should (eventually) use threads</a:t>
            </a:r>
          </a:p>
          <a:p>
            <a:pPr lvl="1"/>
            <a:endParaRPr lang="en-US" dirty="0"/>
          </a:p>
          <a:p>
            <a:r>
              <a:rPr lang="en-US" dirty="0" smtClean="0"/>
              <a:t>Threaded echo server is a good example of how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4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/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following code terminate?  Why or why not?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NULL, work, NULL);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 != 0)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(“Done.\n”);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oid* work(void* a)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pthread_detatch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pthread_self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while(1);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04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/ Detach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following code terminate now?  Why or why not?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NULL, work, NULL);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sleep(1);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 != 0)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(“Done.\n”);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oid* work(void* a)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pthread_detatch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pthread_self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while(1);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58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threads detach?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</a:t>
            </a:r>
            <a:r>
              <a:rPr lang="en-US" dirty="0" err="1" smtClean="0"/>
              <a:t>pthreads</a:t>
            </a:r>
            <a:r>
              <a:rPr lang="en-US" dirty="0" smtClean="0"/>
              <a:t> will wait to be reaped via </a:t>
            </a:r>
            <a:r>
              <a:rPr lang="en-US" dirty="0" err="1" smtClean="0"/>
              <a:t>pthread_join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should this behavior be overridden?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termination status does not matter.</a:t>
            </a:r>
          </a:p>
          <a:p>
            <a:pPr lvl="1"/>
            <a:r>
              <a:rPr lang="en-US" dirty="0" err="1" smtClean="0"/>
              <a:t>pthread_join</a:t>
            </a:r>
            <a:r>
              <a:rPr lang="en-US" dirty="0" smtClean="0"/>
              <a:t> provides a return value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When result of thread is not needed.</a:t>
            </a:r>
          </a:p>
          <a:p>
            <a:pPr lvl="1"/>
            <a:r>
              <a:rPr lang="en-US" dirty="0" smtClean="0"/>
              <a:t>When other threads do not depend on this thread having completed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06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40799" cy="4972050"/>
          </a:xfrm>
        </p:spPr>
        <p:txBody>
          <a:bodyPr numCol="1"/>
          <a:lstStyle/>
          <a:p>
            <a:r>
              <a:rPr lang="en-US" dirty="0" smtClean="0"/>
              <a:t>What is the range of value(s) that main will print?</a:t>
            </a:r>
          </a:p>
          <a:p>
            <a:r>
              <a:rPr lang="en-US" dirty="0" smtClean="0"/>
              <a:t>A programmer proposes removing </a:t>
            </a:r>
            <a:r>
              <a:rPr lang="en-US" dirty="0"/>
              <a:t>j</a:t>
            </a:r>
            <a:r>
              <a:rPr lang="en-US" dirty="0" smtClean="0"/>
              <a:t> from thread and just directly accessing count.  Does the answer change?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6447" y="3324448"/>
            <a:ext cx="8548576" cy="3260650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void* thread(void* v)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count;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007" y="3320290"/>
            <a:ext cx="5474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NULL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thread, NULL);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count);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39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not cheap</a:t>
            </a:r>
          </a:p>
          <a:p>
            <a:pPr lvl="1"/>
            <a:r>
              <a:rPr lang="en-US" dirty="0" smtClean="0"/>
              <a:t>100s of cycles just to acquire without waiting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That is also not expensive</a:t>
            </a:r>
          </a:p>
          <a:p>
            <a:pPr lvl="1"/>
            <a:r>
              <a:rPr lang="en-US" dirty="0" smtClean="0"/>
              <a:t>Recall your malloc target of 15000kops =&gt; ~100 cycles</a:t>
            </a:r>
          </a:p>
          <a:p>
            <a:endParaRPr lang="en-US" dirty="0"/>
          </a:p>
          <a:p>
            <a:r>
              <a:rPr lang="en-US" dirty="0" smtClean="0"/>
              <a:t>May be necessary</a:t>
            </a:r>
          </a:p>
          <a:p>
            <a:pPr lvl="1"/>
            <a:r>
              <a:rPr lang="en-US" dirty="0" smtClean="0"/>
              <a:t>Correctness is always more important than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9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3048</TotalTime>
  <Words>876</Words>
  <Application>Microsoft Office PowerPoint</Application>
  <PresentationFormat>On-screen Show (4:3)</PresentationFormat>
  <Paragraphs>185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15213-f16</vt:lpstr>
      <vt:lpstr>Recitation 14: Proxy Lab Part 2</vt:lpstr>
      <vt:lpstr>Outline</vt:lpstr>
      <vt:lpstr>ProxyLab</vt:lpstr>
      <vt:lpstr>Proxies and Threads</vt:lpstr>
      <vt:lpstr>Join / Detach</vt:lpstr>
      <vt:lpstr>Join / Detach cont.</vt:lpstr>
      <vt:lpstr>When should threads detach?</vt:lpstr>
      <vt:lpstr>Threads</vt:lpstr>
      <vt:lpstr>Synchronization</vt:lpstr>
      <vt:lpstr>Which synchronization should I use?</vt:lpstr>
      <vt:lpstr>Threads Revisited</vt:lpstr>
      <vt:lpstr>Associating locks with data</vt:lpstr>
      <vt:lpstr>Locks gone wrong</vt:lpstr>
      <vt:lpstr>Proxylab Reminders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14: Proxy Lab Part 2</dc:title>
  <dc:creator>Brian Railing</dc:creator>
  <cp:lastModifiedBy>Brian Railing</cp:lastModifiedBy>
  <cp:revision>100</cp:revision>
  <dcterms:created xsi:type="dcterms:W3CDTF">2016-11-26T01:41:43Z</dcterms:created>
  <dcterms:modified xsi:type="dcterms:W3CDTF">2016-11-28T04:32:10Z</dcterms:modified>
</cp:coreProperties>
</file>