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569" r:id="rId3"/>
    <p:sldId id="662" r:id="rId4"/>
    <p:sldId id="614" r:id="rId5"/>
    <p:sldId id="654" r:id="rId6"/>
    <p:sldId id="655" r:id="rId7"/>
    <p:sldId id="696" r:id="rId8"/>
    <p:sldId id="620" r:id="rId9"/>
    <p:sldId id="686" r:id="rId10"/>
    <p:sldId id="687" r:id="rId11"/>
    <p:sldId id="689" r:id="rId12"/>
    <p:sldId id="688" r:id="rId13"/>
    <p:sldId id="690" r:id="rId14"/>
    <p:sldId id="691" r:id="rId15"/>
    <p:sldId id="692" r:id="rId16"/>
    <p:sldId id="693" r:id="rId17"/>
    <p:sldId id="694" r:id="rId18"/>
    <p:sldId id="695" r:id="rId19"/>
    <p:sldId id="653" r:id="rId20"/>
    <p:sldId id="657" r:id="rId21"/>
    <p:sldId id="624" r:id="rId22"/>
    <p:sldId id="626" r:id="rId23"/>
    <p:sldId id="627" r:id="rId24"/>
    <p:sldId id="643" r:id="rId25"/>
    <p:sldId id="641" r:id="rId26"/>
    <p:sldId id="642" r:id="rId27"/>
    <p:sldId id="679" r:id="rId28"/>
    <p:sldId id="680" r:id="rId29"/>
    <p:sldId id="681" r:id="rId30"/>
    <p:sldId id="682" r:id="rId31"/>
    <p:sldId id="645" r:id="rId32"/>
    <p:sldId id="683" r:id="rId33"/>
    <p:sldId id="652" r:id="rId34"/>
    <p:sldId id="651" r:id="rId35"/>
    <p:sldId id="658" r:id="rId36"/>
    <p:sldId id="684" r:id="rId37"/>
    <p:sldId id="685" r:id="rId38"/>
    <p:sldId id="659" r:id="rId39"/>
    <p:sldId id="698" r:id="rId40"/>
    <p:sldId id="672" r:id="rId41"/>
    <p:sldId id="673" r:id="rId42"/>
    <p:sldId id="674" r:id="rId43"/>
    <p:sldId id="675" r:id="rId44"/>
    <p:sldId id="676" r:id="rId45"/>
    <p:sldId id="699" r:id="rId46"/>
    <p:sldId id="697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7" autoAdjust="0"/>
    <p:restoredTop sz="94626" autoAdjust="0"/>
  </p:normalViewPr>
  <p:slideViewPr>
    <p:cSldViewPr snapToObjects="1">
      <p:cViewPr>
        <p:scale>
          <a:sx n="86" d="100"/>
          <a:sy n="86" d="100"/>
        </p:scale>
        <p:origin x="450" y="36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3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2-4C4B-A792-DFC2308B3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143656"/>
        <c:axId val="2109848136"/>
      </c:lineChart>
      <c:catAx>
        <c:axId val="208714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2109848136"/>
        <c:crosses val="autoZero"/>
        <c:auto val="1"/>
        <c:lblAlgn val="ctr"/>
        <c:lblOffset val="100"/>
        <c:noMultiLvlLbl val="0"/>
      </c:catAx>
      <c:valAx>
        <c:axId val="2109848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714365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A5-40FB-9E65-B2094104B79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A5-40FB-9E65-B2094104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778536"/>
        <c:axId val="-2142773080"/>
      </c:lineChart>
      <c:catAx>
        <c:axId val="-2142778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2142773080"/>
        <c:crosses val="autoZero"/>
        <c:auto val="1"/>
        <c:lblAlgn val="ctr"/>
        <c:lblOffset val="100"/>
        <c:noMultiLvlLbl val="0"/>
      </c:catAx>
      <c:valAx>
        <c:axId val="-2142773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27785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29,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(</a:t>
            </a:r>
            <a:r>
              <a:rPr lang="en-US" dirty="0" err="1">
                <a:latin typeface="+mj-lt"/>
                <a:cs typeface="Courier New"/>
              </a:rPr>
              <a:t>cont</a:t>
            </a:r>
            <a:r>
              <a:rPr lang="en-US" dirty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5605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229329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48570" y="2057400"/>
            <a:ext cx="1283600" cy="30677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latin typeface="+mn-lt"/>
              </a:rPr>
              <a:t>Thread ID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733800" y="2231533"/>
            <a:ext cx="1598145" cy="10516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086600" y="1988342"/>
            <a:ext cx="1828800" cy="40011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i="1" dirty="0">
                <a:latin typeface="+mn-lt"/>
              </a:rPr>
              <a:t>Thread routine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5660653" y="2400357"/>
            <a:ext cx="2288457" cy="8407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04473" y="3818312"/>
            <a:ext cx="2207205" cy="70788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latin typeface="+mn-lt"/>
              </a:rPr>
              <a:t>Thread arguments</a:t>
            </a:r>
          </a:p>
          <a:p>
            <a:pPr algn="ctr"/>
            <a:r>
              <a:rPr lang="en-US" sz="2000" i="1" dirty="0">
                <a:latin typeface="+mn-lt"/>
              </a:rPr>
              <a:t>(void *p) 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 flipV="1">
            <a:off x="6934200" y="3506124"/>
            <a:ext cx="1014910" cy="312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9" y="1233734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Shark machine with 8 cores,  n=2</a:t>
            </a:r>
            <a:r>
              <a:rPr lang="en-US" baseline="30000" dirty="0"/>
              <a:t>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229"/>
              </p:ext>
            </p:extLst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psum-mutex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secs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Nasty surprise:</a:t>
            </a:r>
          </a:p>
          <a:p>
            <a:pPr lvl="1"/>
            <a:r>
              <a:rPr lang="en-US" dirty="0"/>
              <a:t>Single thread is very slow</a:t>
            </a:r>
          </a:p>
          <a:p>
            <a:pPr lvl="1"/>
            <a:r>
              <a:rPr lang="en-US" dirty="0"/>
              <a:t>Gets slower as we use more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/>
              <a:t>Peer thread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 sums into global array element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  <a:endParaRPr lang="en-US" dirty="0">
              <a:latin typeface="+mj-lt"/>
              <a:cs typeface="Courier New"/>
            </a:endParaRPr>
          </a:p>
          <a:p>
            <a:r>
              <a:rPr lang="en-US" dirty="0">
                <a:latin typeface="+mj-lt"/>
                <a:cs typeface="Courier New"/>
              </a:rPr>
              <a:t>Main waits for </a:t>
            </a:r>
            <a:r>
              <a:rPr lang="en-US" dirty="0" err="1">
                <a:latin typeface="+mj-lt"/>
                <a:cs typeface="Courier New"/>
              </a:rPr>
              <a:t>theads</a:t>
            </a:r>
            <a:r>
              <a:rPr lang="en-US" dirty="0">
                <a:latin typeface="+mj-lt"/>
                <a:cs typeface="Courier New"/>
              </a:rPr>
              <a:t> to finish, then sums elements of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Eliminates need for </a:t>
            </a:r>
            <a:r>
              <a:rPr lang="en-US" dirty="0" err="1">
                <a:latin typeface="+mn-lt"/>
                <a:cs typeface="Courier New"/>
              </a:rPr>
              <a:t>mutex</a:t>
            </a:r>
            <a:r>
              <a:rPr lang="en-US" dirty="0">
                <a:latin typeface="+mn-lt"/>
                <a:cs typeface="Courier New"/>
              </a:rPr>
              <a:t> synchronization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0736" y="3123724"/>
            <a:ext cx="853206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*/</a:t>
            </a:r>
          </a:p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Orders of magnitude faster than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26496"/>
              </p:ext>
            </p:extLst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/>
              <a:t>Reduce memory references by having peer thread </a:t>
            </a:r>
            <a:r>
              <a:rPr lang="en-US" dirty="0" err="1"/>
              <a:t>i</a:t>
            </a:r>
            <a:r>
              <a:rPr lang="en-US" dirty="0"/>
              <a:t> sum into a local variable (register)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0538" y="2590800"/>
            <a:ext cx="8528662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6906" y="5656259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95400"/>
            <a:ext cx="7896225" cy="542925"/>
          </a:xfrm>
        </p:spPr>
        <p:txBody>
          <a:bodyPr/>
          <a:lstStyle/>
          <a:p>
            <a:r>
              <a:rPr lang="en-US" dirty="0"/>
              <a:t>Significantly faster than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2559"/>
              </p:ext>
            </p:extLst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/>
              <a:t>Characterizing Parallel Program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95400"/>
            <a:ext cx="8594725" cy="4972050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processor cores,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 is the running time using </a:t>
            </a:r>
            <a:r>
              <a:rPr lang="en-US" i="1" dirty="0"/>
              <a:t>k</a:t>
            </a:r>
            <a:r>
              <a:rPr lang="en-US" dirty="0"/>
              <a:t> cores</a:t>
            </a:r>
          </a:p>
          <a:p>
            <a:r>
              <a:rPr lang="en-US" i="1" dirty="0"/>
              <a:t>Def. 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Speedup:  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T</a:t>
            </a:r>
            <a:r>
              <a:rPr lang="en-US" i="1" baseline="-25000" dirty="0"/>
              <a:t>1</a:t>
            </a:r>
            <a:r>
              <a:rPr lang="en-US" i="1" dirty="0"/>
              <a:t> /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endParaRPr lang="en-US" dirty="0"/>
          </a:p>
          <a:p>
            <a:pPr lvl="1"/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/>
              <a:t>is  </a:t>
            </a:r>
            <a:r>
              <a:rPr lang="en-US" i="1" dirty="0">
                <a:solidFill>
                  <a:srgbClr val="FF0000"/>
                </a:solidFill>
              </a:rPr>
              <a:t>relative speedup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is running time of parallel version of the code running on 1 core</a:t>
            </a:r>
          </a:p>
          <a:p>
            <a:pPr lvl="1"/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 is  </a:t>
            </a:r>
            <a:r>
              <a:rPr lang="en-US" i="1" dirty="0">
                <a:solidFill>
                  <a:srgbClr val="FF0000"/>
                </a:solidFill>
              </a:rPr>
              <a:t>absolute speedup  </a:t>
            </a:r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is running time of sequential version of code running on 1 core</a:t>
            </a:r>
          </a:p>
          <a:p>
            <a:pPr lvl="1"/>
            <a:r>
              <a:rPr lang="en-US" dirty="0"/>
              <a:t>Absolute speedup is a much truer measure of the benefits of parallelism </a:t>
            </a:r>
          </a:p>
          <a:p>
            <a:pPr lvl="1"/>
            <a:endParaRPr lang="en-US" dirty="0"/>
          </a:p>
          <a:p>
            <a:r>
              <a:rPr lang="en-US" i="1" dirty="0"/>
              <a:t>Def</a:t>
            </a:r>
            <a:r>
              <a:rPr lang="en-US" dirty="0"/>
              <a:t>.  </a:t>
            </a:r>
            <a:r>
              <a:rPr lang="en-US" i="1" dirty="0">
                <a:solidFill>
                  <a:srgbClr val="FF0000"/>
                </a:solidFill>
              </a:rPr>
              <a:t>Efficiency: </a:t>
            </a:r>
            <a:r>
              <a:rPr lang="en-US" dirty="0"/>
              <a:t> </a:t>
            </a:r>
            <a:r>
              <a:rPr lang="en-US" i="1" dirty="0" err="1"/>
              <a:t>E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baseline="-25000" dirty="0"/>
              <a:t>  </a:t>
            </a:r>
            <a:r>
              <a:rPr lang="en-US" i="1" dirty="0"/>
              <a:t>/p = T</a:t>
            </a:r>
            <a:r>
              <a:rPr lang="en-US" i="1" baseline="-25000" dirty="0"/>
              <a:t>1 </a:t>
            </a:r>
            <a:r>
              <a:rPr lang="en-US" i="1" dirty="0"/>
              <a:t>/(</a:t>
            </a:r>
            <a:r>
              <a:rPr lang="en-US" i="1" dirty="0" err="1"/>
              <a:t>pT</a:t>
            </a:r>
            <a:r>
              <a:rPr lang="en-US" i="1" baseline="-25000" dirty="0" err="1"/>
              <a:t>p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Reported as a percentage in the range (0, 100]</a:t>
            </a:r>
          </a:p>
          <a:p>
            <a:pPr lvl="1"/>
            <a:r>
              <a:rPr lang="en-US" dirty="0"/>
              <a:t>Measures the overhead due to parallelization</a:t>
            </a:r>
          </a:p>
          <a:p>
            <a:pPr lvl="1"/>
            <a:endParaRPr lang="en-US" dirty="0"/>
          </a:p>
          <a:p>
            <a:r>
              <a:rPr lang="en-US" dirty="0"/>
              <a:t>Is super-linear speed-up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baseline="-25000" dirty="0"/>
              <a:t> </a:t>
            </a:r>
            <a:r>
              <a:rPr lang="en-US" dirty="0"/>
              <a:t>&gt; p, </a:t>
            </a:r>
            <a:r>
              <a:rPr lang="en-US" i="1" dirty="0"/>
              <a:t>E</a:t>
            </a:r>
            <a:r>
              <a:rPr lang="en-US" i="1" baseline="-25000" dirty="0"/>
              <a:t>p </a:t>
            </a:r>
            <a:r>
              <a:rPr lang="en-US" dirty="0"/>
              <a:t>&gt; 100%) possible?</a:t>
            </a:r>
          </a:p>
          <a:p>
            <a:pPr lvl="1"/>
            <a:r>
              <a:rPr lang="en-US" dirty="0"/>
              <a:t>Yes: Due to hyperthreading and cache effects</a:t>
            </a:r>
          </a:p>
        </p:txBody>
      </p:sp>
    </p:spTree>
    <p:extLst>
      <p:ext uri="{BB962C8B-B14F-4D97-AF65-F5344CB8AC3E}">
        <p14:creationId xmlns:p14="http://schemas.microsoft.com/office/powerpoint/2010/main" val="38854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96856"/>
              </p:ext>
            </p:extLst>
          </p:nvPr>
        </p:nvGraphicFramePr>
        <p:xfrm>
          <a:off x="304800" y="1447800"/>
          <a:ext cx="85330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Cores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Running time (</a:t>
                      </a:r>
                      <a:r>
                        <a:rPr lang="en-US" i="1" dirty="0" err="1"/>
                        <a:t>T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Speedup (</a:t>
                      </a:r>
                      <a:r>
                        <a:rPr lang="en-US" i="1" dirty="0" err="1"/>
                        <a:t>S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 (</a:t>
                      </a:r>
                      <a:r>
                        <a:rPr lang="en-US" i="1" dirty="0" err="1"/>
                        <a:t>E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38100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Efficiencies OK, not great</a:t>
            </a:r>
          </a:p>
          <a:p>
            <a:r>
              <a:rPr lang="en-US" dirty="0"/>
              <a:t>Our example is easily parallelizable</a:t>
            </a:r>
          </a:p>
          <a:p>
            <a:r>
              <a:rPr lang="en-US" dirty="0"/>
              <a:t>Real codes are often much harder to parallelize</a:t>
            </a:r>
          </a:p>
          <a:p>
            <a:pPr lvl="1"/>
            <a:r>
              <a:rPr lang="en-US" dirty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dirty="0"/>
              <a:t>Gene Amdahl (Nov. 16, 1922 – Nov. 10, 2015)</a:t>
            </a:r>
          </a:p>
          <a:p>
            <a:r>
              <a:rPr lang="en-US" dirty="0"/>
              <a:t>Captures the difficulty of using parallelism to speed things up.</a:t>
            </a:r>
          </a:p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 err="1"/>
              <a:t>Hyperthreading</a:t>
            </a:r>
            <a:endParaRPr lang="en-US" dirty="0"/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 1: Parallel summation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 2: Parallel quicksort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 lvl="1">
              <a:tabLst>
                <a:tab pos="1662113" algn="l"/>
              </a:tabLst>
            </a:pPr>
            <a:endParaRPr lang="en-US" dirty="0"/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</a:t>
            </a:r>
          </a:p>
          <a:p>
            <a:pPr lvl="2">
              <a:tabLst>
                <a:tab pos="1662113" algn="l"/>
              </a:tabLst>
            </a:pPr>
            <a:endParaRPr lang="en-US" dirty="0">
              <a:sym typeface="Symbol"/>
            </a:endParaRPr>
          </a:p>
          <a:p>
            <a:pPr>
              <a:tabLst>
                <a:tab pos="1662113" algn="l"/>
              </a:tabLst>
            </a:pPr>
            <a:r>
              <a:rPr lang="en-US" dirty="0"/>
              <a:t>Limit on </a:t>
            </a:r>
            <a:r>
              <a:rPr lang="en-US" i="1" dirty="0">
                <a:solidFill>
                  <a:srgbClr val="FF0000"/>
                </a:solidFill>
              </a:rPr>
              <a:t>strong scaling</a:t>
            </a:r>
            <a:r>
              <a:rPr lang="en-US" dirty="0"/>
              <a:t>: fixed problem size, increasing cores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Not on </a:t>
            </a:r>
            <a:r>
              <a:rPr lang="en-US" i="1" dirty="0">
                <a:solidFill>
                  <a:srgbClr val="FF0000"/>
                </a:solidFill>
              </a:rPr>
              <a:t>weak scaling</a:t>
            </a:r>
            <a:r>
              <a:rPr lang="en-US" dirty="0"/>
              <a:t>: problem size scales with increasing cores 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quicksort</a:t>
            </a:r>
          </a:p>
          <a:p>
            <a:pPr lvl="1"/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≤</a:t>
            </a:r>
            <a:r>
              <a:rPr lang="en-US" dirty="0"/>
              <a:t> p        (when value=p, break tie by array index)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Parallel quicksort of set of values X of size N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Multi-core/</a:t>
            </a:r>
            <a:r>
              <a:rPr lang="en-US" sz="2600" dirty="0" err="1"/>
              <a:t>Hyperthreaded</a:t>
            </a:r>
            <a:r>
              <a:rPr lang="en-US" sz="2600" dirty="0"/>
              <a:t> CPUs offer another opportunity</a:t>
            </a:r>
          </a:p>
          <a:p>
            <a:pPr lvl="1"/>
            <a:r>
              <a:rPr lang="en-US" sz="2200" dirty="0"/>
              <a:t>Spread work over threads executing in parallel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295400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277927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3340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27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1731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+ run out of thread memory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1731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/>
              <a:t>Parallelizing Partitioning Step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with Parallel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obtain speedup</a:t>
            </a:r>
          </a:p>
          <a:p>
            <a:r>
              <a:rPr lang="en-US" dirty="0"/>
              <a:t>Speculate: Too much data copying</a:t>
            </a:r>
          </a:p>
          <a:p>
            <a:pPr lvl="1"/>
            <a:r>
              <a:rPr lang="en-US" dirty="0"/>
              <a:t>Could not do everything within source array</a:t>
            </a:r>
          </a:p>
          <a:p>
            <a:pPr lvl="1"/>
            <a:r>
              <a:rPr lang="en-US" dirty="0"/>
              <a:t>Set up temporary space for reassembling partition</a:t>
            </a:r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Parallel  Computing 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Multicore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separate processors on single chip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Hyperthreading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Efficient execution of multiple threads on single core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Thread-Level Parallelism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Splitting program into independent tasks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 1: Parallel summation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Divide-and conquer parallelism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 2: Parallel quicksort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</p:txBody>
      </p:sp>
    </p:spTree>
    <p:extLst>
      <p:ext uri="{BB962C8B-B14F-4D97-AF65-F5344CB8AC3E}">
        <p14:creationId xmlns:p14="http://schemas.microsoft.com/office/powerpoint/2010/main" val="356253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812882"/>
            <a:ext cx="83661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14400" y="12954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787" y="391665"/>
            <a:ext cx="2564485" cy="1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13" y="3675222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Overall effect consistent with each individual thread</a:t>
            </a:r>
          </a:p>
          <a:p>
            <a:pPr lvl="1"/>
            <a:r>
              <a:rPr lang="en-US" dirty="0"/>
              <a:t>Otherwise,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Wa</a:t>
              </a:r>
              <a:r>
                <a:rPr lang="en-US" sz="1800" b="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Rb</a:t>
              </a:r>
              <a:r>
                <a:rPr lang="en-US" sz="1800" b="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Wb</a:t>
              </a:r>
              <a:r>
                <a:rPr lang="en-US" sz="1800" b="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6464505" y="1664732"/>
            <a:ext cx="2006190" cy="1563888"/>
            <a:chOff x="6464505" y="1664732"/>
            <a:chExt cx="2006190" cy="1563888"/>
          </a:xfrm>
        </p:grpSpPr>
        <p:sp>
          <p:nvSpPr>
            <p:cNvPr id="15" name="TextBox 14"/>
            <p:cNvSpPr txBox="1"/>
            <p:nvPr/>
          </p:nvSpPr>
          <p:spPr>
            <a:xfrm>
              <a:off x="6464505" y="223802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4233" y="22454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6894592" y="245495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464505" y="285186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34233" y="28592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894592" y="306879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464505" y="166473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65" y="352433"/>
            <a:ext cx="7592093" cy="762000"/>
          </a:xfrm>
        </p:spPr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both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dirty="0" err="1"/>
              <a:t>Wa</a:t>
            </a:r>
            <a:r>
              <a:rPr lang="en-US" dirty="0"/>
              <a:t> and </a:t>
            </a:r>
            <a:r>
              <a:rPr lang="en-US" dirty="0" err="1"/>
              <a:t>Wb</a:t>
            </a:r>
            <a:endParaRPr lang="en-US" dirty="0"/>
          </a:p>
        </p:txBody>
      </p:sp>
      <p:grpSp>
        <p:nvGrpSpPr>
          <p:cNvPr id="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344327" y="1114433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Wa</a:t>
              </a:r>
              <a:r>
                <a:rPr lang="en-US" sz="1800" b="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Rb</a:t>
              </a:r>
              <a:r>
                <a:rPr lang="en-US" sz="1800" b="0" dirty="0">
                  <a:latin typeface="Calibri" pitchFamily="34" charset="0"/>
                </a:rPr>
                <a:t>: 	</a:t>
              </a:r>
              <a:r>
                <a:rPr lang="en-US" sz="1800" b="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Wb</a:t>
              </a:r>
              <a:r>
                <a:rPr lang="en-US" sz="1800" b="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Ra:	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+mn-lt"/>
                </a:rPr>
                <a:t>int</a:t>
              </a:r>
              <a:r>
                <a:rPr lang="en-US" sz="1800" dirty="0">
                  <a:latin typeface="+mn-lt"/>
                </a:rPr>
                <a:t> a = 1;</a:t>
              </a:r>
            </a:p>
            <a:p>
              <a:r>
                <a:rPr lang="en-US" sz="1800" dirty="0" err="1">
                  <a:latin typeface="+mn-lt"/>
                </a:rPr>
                <a:t>int</a:t>
              </a:r>
              <a:r>
                <a:rPr lang="en-US" sz="1800" dirty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+mn-lt"/>
                </a:rPr>
                <a:t>Wa</a:t>
              </a:r>
              <a:r>
                <a:rPr lang="en-US" sz="1800" dirty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+mn-lt"/>
                </a:rPr>
                <a:t>Rb</a:t>
              </a:r>
              <a:r>
                <a:rPr lang="en-US" sz="1800" dirty="0">
                  <a:latin typeface="+mn-lt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+mn-lt"/>
                </a:rPr>
                <a:t>Wb</a:t>
              </a:r>
              <a:r>
                <a:rPr lang="en-US" sz="1800" dirty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1390650" y="5181600"/>
            <a:ext cx="36195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905125" y="5181600"/>
            <a:ext cx="36195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5542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390650" y="5181600"/>
            <a:ext cx="36195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905125" y="5181600"/>
            <a:ext cx="36195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T2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81125" y="5181600"/>
            <a:ext cx="1047750" cy="304800"/>
            <a:chOff x="1543050" y="5334000"/>
            <a:chExt cx="1047750" cy="3048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1543050" y="5334000"/>
              <a:ext cx="36195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905000" y="53340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00362" y="5181601"/>
            <a:ext cx="1057275" cy="304801"/>
            <a:chOff x="3057525" y="5334000"/>
            <a:chExt cx="1057275" cy="30480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429000" y="5334001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b:200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057525" y="5334000"/>
              <a:ext cx="36195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Non-Sequentially Consistent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5394"/>
            <a:ext cx="4251325" cy="923925"/>
          </a:xfrm>
        </p:spPr>
        <p:txBody>
          <a:bodyPr/>
          <a:lstStyle/>
          <a:p>
            <a:r>
              <a:rPr lang="en-US" dirty="0"/>
              <a:t>Thread consistency constraints violated due to out-of-order execution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2578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2578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2766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33800" y="26670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648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6474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295400"/>
            <a:chOff x="1600994" y="2895601"/>
            <a:chExt cx="5338644" cy="12954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2018506" cy="1295400"/>
              <a:chOff x="1600994" y="2895601"/>
              <a:chExt cx="2018506" cy="12954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flipH="1" flipV="1">
                <a:off x="1943894" y="3200401"/>
                <a:ext cx="1675606" cy="9906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04951" y="6167437"/>
            <a:ext cx="8405649" cy="4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Fix: Add </a:t>
            </a:r>
            <a:r>
              <a:rPr 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kern="0" dirty="0"/>
              <a:t> instructions between </a:t>
            </a:r>
            <a:r>
              <a:rPr lang="en-US" kern="0" dirty="0" err="1"/>
              <a:t>Wa</a:t>
            </a:r>
            <a:r>
              <a:rPr lang="en-US" kern="0" dirty="0"/>
              <a:t> &amp; </a:t>
            </a:r>
            <a:r>
              <a:rPr lang="en-US" kern="0" dirty="0" err="1"/>
              <a:t>Rb</a:t>
            </a:r>
            <a:r>
              <a:rPr lang="en-US" kern="0" dirty="0"/>
              <a:t> and </a:t>
            </a:r>
            <a:r>
              <a:rPr lang="en-US" kern="0" dirty="0" err="1"/>
              <a:t>Wb</a:t>
            </a:r>
            <a:r>
              <a:rPr lang="en-US" kern="0" dirty="0"/>
              <a:t> &amp; Ra</a:t>
            </a:r>
          </a:p>
        </p:txBody>
      </p:sp>
    </p:spTree>
    <p:extLst>
      <p:ext uri="{BB962C8B-B14F-4D97-AF65-F5344CB8AC3E}">
        <p14:creationId xmlns:p14="http://schemas.microsoft.com/office/powerpoint/2010/main" val="9761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 err="1"/>
              <a:t>Hyperthreading</a:t>
            </a:r>
            <a:endParaRPr lang="en-US" dirty="0"/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 1: Parallel summation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 2: Parallel quicksort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</p:txBody>
      </p:sp>
    </p:spTree>
    <p:extLst>
      <p:ext uri="{BB962C8B-B14F-4D97-AF65-F5344CB8AC3E}">
        <p14:creationId xmlns:p14="http://schemas.microsoft.com/office/powerpoint/2010/main" val="55575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678"/>
            <a:ext cx="88392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86378"/>
            <a:ext cx="85185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86176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85876"/>
            <a:ext cx="51816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81276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66876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619377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4029076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524378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438276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2009776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809876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323433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85977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809877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619376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18112"/>
            <a:ext cx="8366125" cy="1228724"/>
          </a:xfrm>
        </p:spPr>
        <p:txBody>
          <a:bodyPr/>
          <a:lstStyle/>
          <a:p>
            <a:r>
              <a:rPr lang="en-US" dirty="0"/>
              <a:t>Replicate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219200" y="1219200"/>
            <a:ext cx="5638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52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29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410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010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6629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200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001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4800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1524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00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2971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048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4419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181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5324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24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011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55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Parallel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7896225" cy="4657725"/>
              </a:xfrm>
            </p:spPr>
            <p:txBody>
              <a:bodyPr/>
              <a:lstStyle/>
              <a:p>
                <a:r>
                  <a:rPr lang="en-US" dirty="0"/>
                  <a:t>Sum numbers </a:t>
                </a:r>
                <a:r>
                  <a:rPr lang="en-US" i="1" dirty="0"/>
                  <a:t>0, …, n-1</a:t>
                </a:r>
              </a:p>
              <a:p>
                <a:pPr lvl="1"/>
                <a:r>
                  <a:rPr lang="en-US" dirty="0"/>
                  <a:t>Should add up to </a:t>
                </a:r>
                <a:r>
                  <a:rPr lang="en-US" i="1" dirty="0"/>
                  <a:t>((n-1)*n)/2</a:t>
                </a:r>
              </a:p>
              <a:p>
                <a:pPr lvl="1"/>
                <a:endParaRPr lang="en-US" i="1" dirty="0"/>
              </a:p>
              <a:p>
                <a:r>
                  <a:rPr lang="en-US" dirty="0"/>
                  <a:t>Partition values </a:t>
                </a:r>
                <a:r>
                  <a:rPr lang="en-US" i="1" dirty="0"/>
                  <a:t>1, …, n-1 </a:t>
                </a:r>
                <a:r>
                  <a:rPr lang="en-US" dirty="0"/>
                  <a:t>into </a:t>
                </a:r>
                <a:r>
                  <a:rPr lang="en-US" i="1" dirty="0"/>
                  <a:t>t</a:t>
                </a:r>
                <a:r>
                  <a:rPr lang="en-US" dirty="0"/>
                  <a:t> ranges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⌊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⌋</m:t>
                    </m:r>
                  </m:oMath>
                </a14:m>
                <a:r>
                  <a:rPr lang="en-US" dirty="0"/>
                  <a:t> values in each range</a:t>
                </a:r>
              </a:p>
              <a:p>
                <a:pPr lvl="1"/>
                <a:r>
                  <a:rPr lang="en-US" dirty="0"/>
                  <a:t>Each of </a:t>
                </a:r>
                <a:r>
                  <a:rPr lang="en-US" i="1" dirty="0"/>
                  <a:t>t</a:t>
                </a:r>
                <a:r>
                  <a:rPr lang="en-US" dirty="0"/>
                  <a:t> threads processes 1 range </a:t>
                </a:r>
              </a:p>
              <a:p>
                <a:pPr lvl="1"/>
                <a:r>
                  <a:rPr lang="en-US" dirty="0"/>
                  <a:t>For simplicity, assume </a:t>
                </a:r>
                <a:r>
                  <a:rPr lang="en-US" i="1" dirty="0"/>
                  <a:t>n</a:t>
                </a:r>
                <a:r>
                  <a:rPr lang="en-US" dirty="0"/>
                  <a:t> is a multiple of </a:t>
                </a:r>
                <a:r>
                  <a:rPr lang="en-US" i="1" dirty="0"/>
                  <a:t>t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Let’s consider different ways that multiple threads might work on their assigned ranges in parallel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7896225" cy="4657725"/>
              </a:xfrm>
              <a:blipFill>
                <a:blip r:embed="rId2"/>
                <a:stretch>
                  <a:fillRect l="-77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2008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51837" y="2209800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31749</TotalTime>
  <Words>2944</Words>
  <Application>Microsoft Office PowerPoint</Application>
  <PresentationFormat>On-screen Show (4:3)</PresentationFormat>
  <Paragraphs>736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Arial Narrow</vt:lpstr>
      <vt:lpstr>Calibri</vt:lpstr>
      <vt:lpstr>Cambria Math</vt:lpstr>
      <vt:lpstr>Courier New</vt:lpstr>
      <vt:lpstr>Symbol</vt:lpstr>
      <vt:lpstr>Times New Roman</vt:lpstr>
      <vt:lpstr>Wingdings</vt:lpstr>
      <vt:lpstr>Wingdings 2</vt:lpstr>
      <vt:lpstr>template2007</vt:lpstr>
      <vt:lpstr>Thread-Level Parallelism  15-213: Introduction to Computer Systems 26th Lecture, November 29, 2016</vt:lpstr>
      <vt:lpstr>Today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Experience with Parallel Partitioning</vt:lpstr>
      <vt:lpstr>Lessons Learned</vt:lpstr>
      <vt:lpstr>Today</vt:lpstr>
      <vt:lpstr>Memory Consistency</vt:lpstr>
      <vt:lpstr>Sequential Consistency Example</vt:lpstr>
      <vt:lpstr>Non-Coherent Cache Scenario</vt:lpstr>
      <vt:lpstr>Snoopy Caches</vt:lpstr>
      <vt:lpstr>Snoopy Caches</vt:lpstr>
      <vt:lpstr>Non-Sequentially Consistent Scenario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879</cp:revision>
  <cp:lastPrinted>2015-12-01T20:18:55Z</cp:lastPrinted>
  <dcterms:created xsi:type="dcterms:W3CDTF">2012-11-29T15:32:24Z</dcterms:created>
  <dcterms:modified xsi:type="dcterms:W3CDTF">2016-11-29T18:05:37Z</dcterms:modified>
</cp:coreProperties>
</file>