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68" r:id="rId2"/>
    <p:sldMasterId id="2147483780" r:id="rId3"/>
    <p:sldMasterId id="2147483818" r:id="rId4"/>
  </p:sldMasterIdLst>
  <p:notesMasterIdLst>
    <p:notesMasterId r:id="rId54"/>
  </p:notesMasterIdLst>
  <p:handoutMasterIdLst>
    <p:handoutMasterId r:id="rId55"/>
  </p:handoutMasterIdLst>
  <p:sldIdLst>
    <p:sldId id="842" r:id="rId5"/>
    <p:sldId id="528" r:id="rId6"/>
    <p:sldId id="749" r:id="rId7"/>
    <p:sldId id="775" r:id="rId8"/>
    <p:sldId id="795" r:id="rId9"/>
    <p:sldId id="796" r:id="rId10"/>
    <p:sldId id="867" r:id="rId11"/>
    <p:sldId id="797" r:id="rId12"/>
    <p:sldId id="870" r:id="rId13"/>
    <p:sldId id="798" r:id="rId14"/>
    <p:sldId id="874" r:id="rId15"/>
    <p:sldId id="873" r:id="rId16"/>
    <p:sldId id="876" r:id="rId17"/>
    <p:sldId id="800" r:id="rId18"/>
    <p:sldId id="751" r:id="rId19"/>
    <p:sldId id="778" r:id="rId20"/>
    <p:sldId id="779" r:id="rId21"/>
    <p:sldId id="782" r:id="rId22"/>
    <p:sldId id="801" r:id="rId23"/>
    <p:sldId id="875" r:id="rId24"/>
    <p:sldId id="803" r:id="rId25"/>
    <p:sldId id="791" r:id="rId26"/>
    <p:sldId id="809" r:id="rId27"/>
    <p:sldId id="810" r:id="rId28"/>
    <p:sldId id="811" r:id="rId29"/>
    <p:sldId id="814" r:id="rId30"/>
    <p:sldId id="813" r:id="rId31"/>
    <p:sldId id="815" r:id="rId32"/>
    <p:sldId id="816" r:id="rId33"/>
    <p:sldId id="785" r:id="rId34"/>
    <p:sldId id="833" r:id="rId35"/>
    <p:sldId id="834" r:id="rId36"/>
    <p:sldId id="837" r:id="rId37"/>
    <p:sldId id="831" r:id="rId38"/>
    <p:sldId id="740" r:id="rId39"/>
    <p:sldId id="817" r:id="rId40"/>
    <p:sldId id="819" r:id="rId41"/>
    <p:sldId id="821" r:id="rId42"/>
    <p:sldId id="841" r:id="rId43"/>
    <p:sldId id="788" r:id="rId44"/>
    <p:sldId id="753" r:id="rId45"/>
    <p:sldId id="755" r:id="rId46"/>
    <p:sldId id="836" r:id="rId47"/>
    <p:sldId id="754" r:id="rId48"/>
    <p:sldId id="781" r:id="rId49"/>
    <p:sldId id="780" r:id="rId50"/>
    <p:sldId id="763" r:id="rId51"/>
    <p:sldId id="744" r:id="rId52"/>
    <p:sldId id="838" r:id="rId53"/>
  </p:sldIdLst>
  <p:sldSz cx="9144000" cy="6858000" type="screen4x3"/>
  <p:notesSz cx="9271000" cy="6997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3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D624"/>
    <a:srgbClr val="000000"/>
    <a:srgbClr val="008000"/>
    <a:srgbClr val="CCFFCC"/>
    <a:srgbClr val="FF0000"/>
    <a:srgbClr val="0066AC"/>
    <a:srgbClr val="AA014C"/>
    <a:srgbClr val="A6CAE1"/>
    <a:srgbClr val="FF66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88534" autoAdjust="0"/>
  </p:normalViewPr>
  <p:slideViewPr>
    <p:cSldViewPr snapToGrid="0">
      <p:cViewPr>
        <p:scale>
          <a:sx n="91" d="100"/>
          <a:sy n="91" d="100"/>
        </p:scale>
        <p:origin x="882" y="45"/>
      </p:cViewPr>
      <p:guideLst>
        <p:guide orient="horz" pos="4113"/>
        <p:guide pos="5759"/>
      </p:guideLst>
    </p:cSldViewPr>
  </p:slideViewPr>
  <p:outlineViewPr>
    <p:cViewPr>
      <p:scale>
        <a:sx n="33" d="100"/>
        <a:sy n="33" d="100"/>
      </p:scale>
      <p:origin x="0" y="2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64A2-4061-A103-CFDFFA29BD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64A2-4061-A103-CFDFFA29BDC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64A2-4061-A103-CFDFFA29BDC1}"/>
              </c:ext>
            </c:extLst>
          </c:dPt>
          <c:cat>
            <c:strRef>
              <c:f>Sheet1!$A$2:$A$3</c:f>
              <c:strCache>
                <c:ptCount val="2"/>
                <c:pt idx="0">
                  <c:v>GraphLab</c:v>
                </c:pt>
                <c:pt idx="1">
                  <c:v>Hadoop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1.583333333333333</c:v>
                </c:pt>
                <c:pt idx="1">
                  <c:v>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A2-4061-A103-CFDFFA29B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gapDepth val="200"/>
        <c:shape val="box"/>
        <c:axId val="146867328"/>
        <c:axId val="146868864"/>
        <c:axId val="0"/>
      </c:bar3DChart>
      <c:catAx>
        <c:axId val="1468673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46868864"/>
        <c:crosses val="autoZero"/>
        <c:auto val="1"/>
        <c:lblAlgn val="ctr"/>
        <c:lblOffset val="100"/>
        <c:noMultiLvlLbl val="0"/>
      </c:catAx>
      <c:valAx>
        <c:axId val="1468688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46867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95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3" tIns="44802" rIns="89603" bIns="44802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 b="0"/>
            </a:lvl1pPr>
          </a:lstStyle>
          <a:p>
            <a:endParaRPr 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49863" y="0"/>
            <a:ext cx="40195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3" tIns="44802" rIns="89603" bIns="44802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 b="0"/>
            </a:lvl1pPr>
          </a:lstStyle>
          <a:p>
            <a:endParaRPr lang="en-US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195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3" tIns="44802" rIns="89603" bIns="44802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 b="0"/>
            </a:lvl1pPr>
          </a:lstStyle>
          <a:p>
            <a:endParaRPr lang="en-US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49863" y="6646863"/>
            <a:ext cx="40195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3" tIns="44802" rIns="89603" bIns="44802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 b="0"/>
            </a:lvl1pPr>
          </a:lstStyle>
          <a:p>
            <a:fld id="{4C633F79-14F9-414C-9DD0-A8D96C63CF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95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5" tIns="46472" rIns="92945" bIns="46472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1450" y="0"/>
            <a:ext cx="40195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5" tIns="46472" rIns="92945" bIns="4647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2638"/>
            <a:ext cx="679767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5" tIns="46472" rIns="92945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8450"/>
            <a:ext cx="40195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5" tIns="46472" rIns="92945" bIns="46472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1450" y="6648450"/>
            <a:ext cx="40195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5" tIns="46472" rIns="92945" bIns="4647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A9E09251-9D67-4A2F-8DFE-1A39FEB6F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fontAlgn="base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803353-72E2-470C-8E67-87750F01FAF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96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9251-9D67-4A2F-8DFE-1A39FEB6F7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	S.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Vassilvitskii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“Counting triangles and the curse of the last reducer,” presented at the WWW '11: Proceedings of the 20th international conference on World wide web, 2011.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889AEB-C4A3-6646-B595-940E0655BE6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14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9251-9D67-4A2F-8DFE-1A39FEB6F75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1447800" y="1614488"/>
            <a:ext cx="7239000" cy="1311275"/>
          </a:xfrm>
        </p:spPr>
        <p:txBody>
          <a:bodyPr anchor="b">
            <a:spAutoFit/>
          </a:bodyPr>
          <a:lstStyle>
            <a:lvl1pPr algn="r"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ChangeArrowheads="1"/>
          </p:cNvSpPr>
          <p:nvPr userDrawn="1"/>
        </p:nvSpPr>
        <p:spPr bwMode="white">
          <a:xfrm>
            <a:off x="3175" y="6488113"/>
            <a:ext cx="9140825" cy="369887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white">
          <a:xfrm>
            <a:off x="0" y="0"/>
            <a:ext cx="9140825" cy="369887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87325"/>
            <a:ext cx="2286000" cy="6281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87325"/>
            <a:ext cx="6705600" cy="6281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9" name="Picture 21" descr="intel_rgb_1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22250"/>
            <a:ext cx="1679575" cy="1241425"/>
          </a:xfrm>
          <a:prstGeom prst="rect">
            <a:avLst/>
          </a:prstGeom>
          <a:noFill/>
        </p:spPr>
      </p:pic>
      <p:sp>
        <p:nvSpPr>
          <p:cNvPr id="7188" name="Rectangle 20"/>
          <p:cNvSpPr>
            <a:spLocks noChangeArrowheads="1"/>
          </p:cNvSpPr>
          <p:nvPr userDrawn="1"/>
        </p:nvSpPr>
        <p:spPr bwMode="hidden">
          <a:xfrm>
            <a:off x="0" y="6361113"/>
            <a:ext cx="9144000" cy="49688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endParaRPr lang="en-US" sz="18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6" name="Text Box 18"/>
          <p:cNvSpPr txBox="1">
            <a:spLocks noChangeArrowheads="1"/>
          </p:cNvSpPr>
          <p:nvPr userDrawn="1"/>
        </p:nvSpPr>
        <p:spPr bwMode="auto">
          <a:xfrm>
            <a:off x="3814763" y="6583363"/>
            <a:ext cx="15192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0">
                <a:solidFill>
                  <a:srgbClr val="FFFFFF"/>
                </a:solidFill>
              </a:rPr>
              <a:t>Phillip B. Gibbons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222750" cy="5099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863" y="1371600"/>
            <a:ext cx="4224337" cy="5099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725" y="157163"/>
            <a:ext cx="2149475" cy="63134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299200" cy="63134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08079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4074" indent="0" algn="ctr">
              <a:buNone/>
              <a:defRPr/>
            </a:lvl2pPr>
            <a:lvl3pPr marL="908147" indent="0" algn="ctr">
              <a:buNone/>
              <a:defRPr/>
            </a:lvl3pPr>
            <a:lvl4pPr marL="1362222" indent="0" algn="ctr">
              <a:buNone/>
              <a:defRPr/>
            </a:lvl4pPr>
            <a:lvl5pPr marL="1816295" indent="0" algn="ctr">
              <a:buNone/>
              <a:defRPr/>
            </a:lvl5pPr>
            <a:lvl6pPr marL="2270369" indent="0" algn="ctr">
              <a:buNone/>
              <a:defRPr/>
            </a:lvl6pPr>
            <a:lvl7pPr marL="2724443" indent="0" algn="ctr">
              <a:buNone/>
              <a:defRPr/>
            </a:lvl7pPr>
            <a:lvl8pPr marL="3178518" indent="0" algn="ctr">
              <a:buNone/>
              <a:defRPr/>
            </a:lvl8pPr>
            <a:lvl9pPr marL="363259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925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85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392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80" y="440696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80" y="290678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4074" indent="0">
              <a:buNone/>
              <a:defRPr sz="1800"/>
            </a:lvl2pPr>
            <a:lvl3pPr marL="908147" indent="0">
              <a:buNone/>
              <a:defRPr sz="1600"/>
            </a:lvl3pPr>
            <a:lvl4pPr marL="1362222" indent="0">
              <a:buNone/>
              <a:defRPr sz="1400"/>
            </a:lvl4pPr>
            <a:lvl5pPr marL="1816295" indent="0">
              <a:buNone/>
              <a:defRPr sz="1400"/>
            </a:lvl5pPr>
            <a:lvl6pPr marL="2270369" indent="0">
              <a:buNone/>
              <a:defRPr sz="1400"/>
            </a:lvl6pPr>
            <a:lvl7pPr marL="2724443" indent="0">
              <a:buNone/>
              <a:defRPr sz="1400"/>
            </a:lvl7pPr>
            <a:lvl8pPr marL="3178518" indent="0">
              <a:buNone/>
              <a:defRPr sz="1400"/>
            </a:lvl8pPr>
            <a:lvl9pPr marL="3632591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231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242" y="1362141"/>
            <a:ext cx="3871913" cy="4972051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141"/>
            <a:ext cx="3871912" cy="4972051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026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1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67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4074" indent="0">
              <a:buNone/>
              <a:defRPr sz="2000" b="1"/>
            </a:lvl2pPr>
            <a:lvl3pPr marL="908147" indent="0">
              <a:buNone/>
              <a:defRPr sz="1800" b="1"/>
            </a:lvl3pPr>
            <a:lvl4pPr marL="1362222" indent="0">
              <a:buNone/>
              <a:defRPr sz="1600" b="1"/>
            </a:lvl4pPr>
            <a:lvl5pPr marL="1816295" indent="0">
              <a:buNone/>
              <a:defRPr sz="1600" b="1"/>
            </a:lvl5pPr>
            <a:lvl6pPr marL="2270369" indent="0">
              <a:buNone/>
              <a:defRPr sz="1600" b="1"/>
            </a:lvl6pPr>
            <a:lvl7pPr marL="2724443" indent="0">
              <a:buNone/>
              <a:defRPr sz="1600" b="1"/>
            </a:lvl7pPr>
            <a:lvl8pPr marL="3178518" indent="0">
              <a:buNone/>
              <a:defRPr sz="1600" b="1"/>
            </a:lvl8pPr>
            <a:lvl9pPr marL="363259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67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4074" indent="0">
              <a:buNone/>
              <a:defRPr sz="2000" b="1"/>
            </a:lvl2pPr>
            <a:lvl3pPr marL="908147" indent="0">
              <a:buNone/>
              <a:defRPr sz="1800" b="1"/>
            </a:lvl3pPr>
            <a:lvl4pPr marL="1362222" indent="0">
              <a:buNone/>
              <a:defRPr sz="1600" b="1"/>
            </a:lvl4pPr>
            <a:lvl5pPr marL="1816295" indent="0">
              <a:buNone/>
              <a:defRPr sz="1600" b="1"/>
            </a:lvl5pPr>
            <a:lvl6pPr marL="2270369" indent="0">
              <a:buNone/>
              <a:defRPr sz="1600" b="1"/>
            </a:lvl6pPr>
            <a:lvl7pPr marL="2724443" indent="0">
              <a:buNone/>
              <a:defRPr sz="1600" b="1"/>
            </a:lvl7pPr>
            <a:lvl8pPr marL="3178518" indent="0">
              <a:buNone/>
              <a:defRPr sz="1600" b="1"/>
            </a:lvl8pPr>
            <a:lvl9pPr marL="363259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2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023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29" y="445137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7477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3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7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17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67" y="1435167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4074" indent="0">
              <a:buNone/>
              <a:defRPr sz="1200"/>
            </a:lvl2pPr>
            <a:lvl3pPr marL="908147" indent="0">
              <a:buNone/>
              <a:defRPr sz="1000"/>
            </a:lvl3pPr>
            <a:lvl4pPr marL="1362222" indent="0">
              <a:buNone/>
              <a:defRPr sz="900"/>
            </a:lvl4pPr>
            <a:lvl5pPr marL="1816295" indent="0">
              <a:buNone/>
              <a:defRPr sz="900"/>
            </a:lvl5pPr>
            <a:lvl6pPr marL="2270369" indent="0">
              <a:buNone/>
              <a:defRPr sz="900"/>
            </a:lvl6pPr>
            <a:lvl7pPr marL="2724443" indent="0">
              <a:buNone/>
              <a:defRPr sz="900"/>
            </a:lvl7pPr>
            <a:lvl8pPr marL="3178518" indent="0">
              <a:buNone/>
              <a:defRPr sz="900"/>
            </a:lvl8pPr>
            <a:lvl9pPr marL="3632591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53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4074" indent="0">
              <a:buNone/>
              <a:defRPr sz="2800"/>
            </a:lvl2pPr>
            <a:lvl3pPr marL="908147" indent="0">
              <a:buNone/>
              <a:defRPr sz="2400"/>
            </a:lvl3pPr>
            <a:lvl4pPr marL="1362222" indent="0">
              <a:buNone/>
              <a:defRPr sz="2000"/>
            </a:lvl4pPr>
            <a:lvl5pPr marL="1816295" indent="0">
              <a:buNone/>
              <a:defRPr sz="2000"/>
            </a:lvl5pPr>
            <a:lvl6pPr marL="2270369" indent="0">
              <a:buNone/>
              <a:defRPr sz="2000"/>
            </a:lvl6pPr>
            <a:lvl7pPr marL="2724443" indent="0">
              <a:buNone/>
              <a:defRPr sz="2000"/>
            </a:lvl7pPr>
            <a:lvl8pPr marL="3178518" indent="0">
              <a:buNone/>
              <a:defRPr sz="2000"/>
            </a:lvl8pPr>
            <a:lvl9pPr marL="3632591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4074" indent="0">
              <a:buNone/>
              <a:defRPr sz="1200"/>
            </a:lvl2pPr>
            <a:lvl3pPr marL="908147" indent="0">
              <a:buNone/>
              <a:defRPr sz="1000"/>
            </a:lvl3pPr>
            <a:lvl4pPr marL="1362222" indent="0">
              <a:buNone/>
              <a:defRPr sz="900"/>
            </a:lvl4pPr>
            <a:lvl5pPr marL="1816295" indent="0">
              <a:buNone/>
              <a:defRPr sz="900"/>
            </a:lvl5pPr>
            <a:lvl6pPr marL="2270369" indent="0">
              <a:buNone/>
              <a:defRPr sz="900"/>
            </a:lvl6pPr>
            <a:lvl7pPr marL="2724443" indent="0">
              <a:buNone/>
              <a:defRPr sz="900"/>
            </a:lvl7pPr>
            <a:lvl8pPr marL="3178518" indent="0">
              <a:buNone/>
              <a:defRPr sz="900"/>
            </a:lvl8pPr>
            <a:lvl9pPr marL="3632591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46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8222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81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942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3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61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242" y="1362141"/>
            <a:ext cx="3871913" cy="497205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710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61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242" y="1362141"/>
            <a:ext cx="3871913" cy="497205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141"/>
            <a:ext cx="3871912" cy="497205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7492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047875"/>
            <a:ext cx="9144000" cy="1653825"/>
          </a:xfrm>
          <a:prstGeom prst="rect">
            <a:avLst/>
          </a:prstGeom>
          <a:solidFill>
            <a:srgbClr val="3D71B8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1" name="Picture 20" descr="Clouds_big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707166"/>
            <a:ext cx="91440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 flipV="1">
            <a:off x="1" y="3990975"/>
            <a:ext cx="9144001" cy="180691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4412634"/>
            <a:ext cx="4953000" cy="1752600"/>
          </a:xfrm>
        </p:spPr>
        <p:txBody>
          <a:bodyPr/>
          <a:lstStyle>
            <a:lvl1pPr marL="64005" indent="0" algn="l">
              <a:buNone/>
              <a:defRPr sz="2400">
                <a:solidFill>
                  <a:schemeClr val="tx2"/>
                </a:solidFill>
              </a:defRPr>
            </a:lvl1pPr>
            <a:lvl2pPr marL="457177" indent="0" algn="ctr">
              <a:buNone/>
            </a:lvl2pPr>
            <a:lvl3pPr marL="914353" indent="0" algn="ctr">
              <a:buNone/>
            </a:lvl3pPr>
            <a:lvl4pPr marL="1371530" indent="0" algn="ctr">
              <a:buNone/>
            </a:lvl4pPr>
            <a:lvl5pPr marL="1828706" indent="0" algn="ctr">
              <a:buNone/>
            </a:lvl5pPr>
            <a:lvl6pPr marL="2285883" indent="0" algn="ctr">
              <a:buNone/>
            </a:lvl6pPr>
            <a:lvl7pPr marL="2743060" indent="0" algn="ctr">
              <a:buNone/>
            </a:lvl7pPr>
            <a:lvl8pPr marL="3200236" indent="0" algn="ctr">
              <a:buNone/>
            </a:lvl8pPr>
            <a:lvl9pPr marL="3657413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383655"/>
            <a:ext cx="4267200" cy="37365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http://www.istc-cc.cmu.edu/</a:t>
            </a:r>
          </a:p>
        </p:txBody>
      </p:sp>
      <p:pic>
        <p:nvPicPr>
          <p:cNvPr id="32" name="Picture 31" descr="ISTC-CC-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3750" y="4839965"/>
            <a:ext cx="1792224" cy="181267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081848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1" name="Picture 10" descr="Clouds_top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79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fld id="{1B3CFBE2-6A74-496A-A960-7AB8CFB5176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0" y="6400800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55186" y="6492240"/>
            <a:ext cx="762000" cy="365760"/>
          </a:xfrm>
        </p:spPr>
        <p:txBody>
          <a:bodyPr/>
          <a:lstStyle/>
          <a:p>
            <a:fld id="{97F51BB2-9908-4378-8DFD-92361B3134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-19050"/>
            <a:ext cx="8229600" cy="6477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279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FBE2-6A74-496A-A960-7AB8CFB5176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02811" y="6492240"/>
            <a:ext cx="762000" cy="365760"/>
          </a:xfrm>
        </p:spPr>
        <p:txBody>
          <a:bodyPr/>
          <a:lstStyle/>
          <a:p>
            <a:fld id="{97F51BB2-9908-4378-8DFD-92361B313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-19050"/>
            <a:ext cx="8229600" cy="6477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4202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1">
              <a:lumMod val="40000"/>
              <a:lumOff val="6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8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1">
              <a:lumMod val="40000"/>
              <a:lumOff val="6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8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3CFBE2-6A74-496A-A960-7AB8CFB5176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4202811" y="6492240"/>
            <a:ext cx="762000" cy="365760"/>
          </a:xfrm>
        </p:spPr>
        <p:txBody>
          <a:bodyPr rtlCol="0"/>
          <a:lstStyle/>
          <a:p>
            <a:fld id="{97F51BB2-9908-4378-8DFD-92361B313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61950" y="19051"/>
            <a:ext cx="8229600" cy="647700"/>
          </a:xfrm>
          <a:prstGeom prst="rect">
            <a:avLst/>
          </a:prstGeom>
        </p:spPr>
        <p:txBody>
          <a:bodyPr vert="horz" lIns="91435" tIns="45718" rIns="91435" bIns="45718" anchor="ctr">
            <a:normAutofit lnSpcReduction="10000"/>
          </a:bodyPr>
          <a:lstStyle/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78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071563"/>
            <a:ext cx="4318000" cy="539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6000" y="1071563"/>
            <a:ext cx="4318000" cy="539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fld id="{1B3CFBE2-6A74-496A-A960-7AB8CFB5176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60856" y="6400800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02811" y="6492240"/>
            <a:ext cx="762000" cy="365760"/>
          </a:xfrm>
        </p:spPr>
        <p:txBody>
          <a:bodyPr/>
          <a:lstStyle/>
          <a:p>
            <a:fld id="{97F51BB2-9908-4378-8DFD-92361B3134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61950" y="19051"/>
            <a:ext cx="8229600" cy="647700"/>
          </a:xfrm>
          <a:prstGeom prst="rect">
            <a:avLst/>
          </a:prstGeom>
        </p:spPr>
        <p:txBody>
          <a:bodyPr vert="horz" lIns="91435" tIns="45718" rIns="91435" bIns="45718" anchor="ctr">
            <a:normAutofit lnSpcReduction="10000"/>
          </a:bodyPr>
          <a:lstStyle/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39399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FBE2-6A74-496A-A960-7AB8CFB5176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02811" y="6492240"/>
            <a:ext cx="762000" cy="365760"/>
          </a:xfrm>
        </p:spPr>
        <p:txBody>
          <a:bodyPr/>
          <a:lstStyle/>
          <a:p>
            <a:fld id="{97F51BB2-9908-4378-8DFD-92361B313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361950" y="19051"/>
            <a:ext cx="8229600" cy="647700"/>
          </a:xfrm>
          <a:prstGeom prst="rect">
            <a:avLst/>
          </a:prstGeom>
        </p:spPr>
        <p:txBody>
          <a:bodyPr vert="horz" lIns="91435" tIns="45718" rIns="91435" bIns="45718" anchor="ctr">
            <a:normAutofit lnSpcReduction="10000"/>
          </a:bodyPr>
          <a:lstStyle/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69550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FBE2-6A74-496A-A960-7AB8CFB5176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1BB2-9908-4378-8DFD-92361B313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1950" y="19051"/>
            <a:ext cx="8229600" cy="647700"/>
          </a:xfrm>
          <a:prstGeom prst="rect">
            <a:avLst/>
          </a:prstGeom>
        </p:spPr>
        <p:txBody>
          <a:bodyPr vert="horz" lIns="91435" tIns="45718" rIns="91435" bIns="45718" anchor="ctr">
            <a:normAutofit lnSpcReduction="10000"/>
          </a:bodyPr>
          <a:lstStyle/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64827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035C-166E-44FF-9824-876B7675DEBD}" type="datetime1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white">
          <a:xfrm>
            <a:off x="3175" y="6503353"/>
            <a:ext cx="9140825" cy="369887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fld id="{F3D5CACF-0411-4E5C-B20A-1D96ABED938A}" type="slidenum">
              <a:rPr lang="en-US" sz="1200" b="0" smtClean="0">
                <a:solidFill>
                  <a:schemeClr val="bg1"/>
                </a:solidFill>
              </a:rPr>
              <a:pPr algn="r"/>
              <a:t>‹#›</a:t>
            </a:fld>
            <a:endParaRPr lang="en-US" sz="1200" b="0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7325"/>
            <a:ext cx="9144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071563"/>
            <a:ext cx="878840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727200" y="5761038"/>
            <a:ext cx="3908425" cy="920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endParaRPr lang="en-US" sz="600" b="0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6287452" y="6559796"/>
            <a:ext cx="2847903" cy="25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/>
            <a:r>
              <a:rPr lang="en-US" sz="1200" b="0" dirty="0">
                <a:solidFill>
                  <a:schemeClr val="bg1"/>
                </a:solidFill>
              </a:rPr>
              <a:t>© Phillip B. Gibbons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-93941" y="6590539"/>
            <a:ext cx="6155746" cy="15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/>
            <a:r>
              <a:rPr lang="en-US" sz="1200" b="0" baseline="0" dirty="0">
                <a:solidFill>
                  <a:schemeClr val="bg1"/>
                </a:solidFill>
              </a:rPr>
              <a:t>What’s So Special about Big Learning…A Distributed Systems Perspective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algn="l" rtl="0" fontAlgn="base">
        <a:spcBef>
          <a:spcPct val="6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246063" indent="-244475" algn="l" rtl="0" fontAlgn="base">
        <a:spcBef>
          <a:spcPct val="40000"/>
        </a:spcBef>
        <a:spcAft>
          <a:spcPct val="0"/>
        </a:spcAft>
        <a:buSzPct val="125000"/>
        <a:buFont typeface="Times" pitchFamily="18" charset="0"/>
        <a:buChar char="•"/>
        <a:defRPr sz="2400" b="1">
          <a:solidFill>
            <a:schemeClr val="tx1"/>
          </a:solidFill>
          <a:latin typeface="+mn-lt"/>
        </a:defRPr>
      </a:lvl2pPr>
      <a:lvl3pPr marL="571500" indent="-3238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folHlink"/>
          </a:solidFill>
          <a:latin typeface="+mn-lt"/>
        </a:defRPr>
      </a:lvl3pPr>
      <a:lvl4pPr marL="725488" indent="-1524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 b="1">
          <a:solidFill>
            <a:schemeClr val="tx1"/>
          </a:solidFill>
          <a:latin typeface="+mn-lt"/>
        </a:defRPr>
      </a:lvl4pPr>
      <a:lvl5pPr marL="11366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5pPr>
      <a:lvl6pPr marL="15938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6pPr>
      <a:lvl7pPr marL="20510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7pPr>
      <a:lvl8pPr marL="25082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8pPr>
      <a:lvl9pPr marL="29654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ChangeArrowheads="1"/>
          </p:cNvSpPr>
          <p:nvPr userDrawn="1"/>
        </p:nvSpPr>
        <p:spPr bwMode="hidden">
          <a:xfrm>
            <a:off x="0" y="6492875"/>
            <a:ext cx="9144000" cy="3651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endParaRPr lang="en-US" sz="18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599487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pic>
        <p:nvPicPr>
          <p:cNvPr id="6151" name="Picture 7" descr="intel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8478838" y="6513513"/>
            <a:ext cx="506412" cy="363537"/>
          </a:xfrm>
          <a:prstGeom prst="rect">
            <a:avLst/>
          </a:prstGeom>
          <a:noFill/>
        </p:spPr>
      </p:pic>
      <p:sp>
        <p:nvSpPr>
          <p:cNvPr id="6156" name="Text Box 12"/>
          <p:cNvSpPr txBox="1">
            <a:spLocks noChangeArrowheads="1"/>
          </p:cNvSpPr>
          <p:nvPr userDrawn="1"/>
        </p:nvSpPr>
        <p:spPr bwMode="auto">
          <a:xfrm>
            <a:off x="3814763" y="6583363"/>
            <a:ext cx="15192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0">
                <a:solidFill>
                  <a:srgbClr val="FFFFFF"/>
                </a:solidFill>
              </a:rPr>
              <a:t>Phillip B. Gibbons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/>
            <a:fld id="{ECE85851-7D64-4432-9DA6-D1B890E399A8}" type="slidenum">
              <a:rPr lang="en-US" sz="900" smtClean="0">
                <a:solidFill>
                  <a:srgbClr val="FFFFFF"/>
                </a:solidFill>
              </a:rPr>
              <a:pPr algn="l"/>
              <a:t>‹#›</a:t>
            </a:fld>
            <a:endParaRPr lang="en-US" sz="9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fade/>
  </p:transition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157" y="371221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6" tIns="45385" rIns="90816" bIns="453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141"/>
            <a:ext cx="7896225" cy="497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16" tIns="45385" rIns="90816" bIns="45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7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816" tIns="45385" rIns="90816" bIns="45385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21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816" tIns="45385" rIns="90816" bIns="45385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846"/>
            <a:ext cx="313157" cy="246221"/>
          </a:xfrm>
          <a:prstGeom prst="rect">
            <a:avLst/>
          </a:prstGeom>
        </p:spPr>
        <p:txBody>
          <a:bodyPr wrap="none" lIns="90816" tIns="45385" rIns="90816" bIns="45385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67"/>
            <a:ext cx="4649342" cy="246221"/>
          </a:xfrm>
          <a:prstGeom prst="rect">
            <a:avLst/>
          </a:prstGeom>
          <a:noFill/>
        </p:spPr>
        <p:txBody>
          <a:bodyPr wrap="none" lIns="90816" tIns="45385" rIns="90816" bIns="45385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2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xStyles>
    <p:titleStyle>
      <a:lvl1pPr marL="118251" indent="-11825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8251" indent="-11825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8251" indent="-11825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8251" indent="-11825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8251" indent="-11825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232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26396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8047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34544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0554" indent="-340554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37870" indent="-283797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35185" indent="-227036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589258" indent="-2270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43336" indent="-22703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497405" indent="-22703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51478" indent="-22703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05555" indent="-22703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59627" indent="-22703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081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74" algn="l" defTabSz="9081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147" algn="l" defTabSz="9081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222" algn="l" defTabSz="9081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6295" algn="l" defTabSz="9081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369" algn="l" defTabSz="9081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4443" algn="l" defTabSz="9081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8518" algn="l" defTabSz="9081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2591" algn="l" defTabSz="9081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3D71B8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61950" y="0"/>
            <a:ext cx="8229600" cy="647700"/>
          </a:xfrm>
          <a:prstGeom prst="rect">
            <a:avLst/>
          </a:prstGeom>
        </p:spPr>
        <p:txBody>
          <a:bodyPr vert="horz" lIns="91435" tIns="45718" rIns="91435" bIns="45718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507736"/>
          </a:xfrm>
          <a:prstGeom prst="rect">
            <a:avLst/>
          </a:prstGeom>
        </p:spPr>
        <p:txBody>
          <a:bodyPr vert="horz" lIns="91435" tIns="45718" rIns="91435" bIns="45718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86736" y="6400800"/>
            <a:ext cx="957264" cy="457200"/>
          </a:xfrm>
          <a:prstGeom prst="rect">
            <a:avLst/>
          </a:prstGeom>
        </p:spPr>
        <p:txBody>
          <a:bodyPr vert="horz" lIns="91435" tIns="45718" rIns="91435" bIns="45718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B3CFBE2-6A74-496A-A960-7AB8CFB5176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0" y="6400800"/>
            <a:ext cx="1325880" cy="457200"/>
          </a:xfrm>
          <a:prstGeom prst="rect">
            <a:avLst/>
          </a:prstGeom>
        </p:spPr>
        <p:txBody>
          <a:bodyPr vert="horz" lIns="91435" tIns="45718" rIns="91435" bIns="45718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59961" y="6492240"/>
            <a:ext cx="762000" cy="365760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7F51BB2-9908-4378-8DFD-92361B3134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 descr="Clouds_sm.jpg"/>
          <p:cNvPicPr>
            <a:picLocks noChangeAspect="1"/>
          </p:cNvPicPr>
          <p:nvPr userDrawn="1"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685800"/>
            <a:ext cx="9144000" cy="271780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 flipV="1">
            <a:off x="0" y="830581"/>
            <a:ext cx="9144000" cy="123825"/>
          </a:xfrm>
          <a:prstGeom prst="rect">
            <a:avLst/>
          </a:prstGeom>
          <a:solidFill>
            <a:schemeClr val="accent2">
              <a:alpha val="34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196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41" indent="-256019" algn="l" rtl="0" eaLnBrk="1" latinLnBrk="0" hangingPunct="1">
        <a:spcBef>
          <a:spcPts val="300"/>
        </a:spcBef>
        <a:buClr>
          <a:schemeClr val="tx2"/>
        </a:buClr>
        <a:buFont typeface="Georgia"/>
        <a:buChar char="•"/>
        <a:defRPr kumimoji="0"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58334" indent="-246875" algn="l" rtl="0" eaLnBrk="1" latinLnBrk="0" hangingPunct="1">
        <a:spcBef>
          <a:spcPts val="300"/>
        </a:spcBef>
        <a:buClr>
          <a:schemeClr val="tx2"/>
        </a:buClr>
        <a:buFont typeface="Georgia"/>
        <a:buChar char="▫"/>
        <a:defRPr kumimoji="0"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3497" indent="-219445" algn="l" rtl="0" eaLnBrk="1" latinLnBrk="0" hangingPunct="1">
        <a:spcBef>
          <a:spcPts val="300"/>
        </a:spcBef>
        <a:buClr>
          <a:schemeClr val="tx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6" indent="-201158" algn="l" rtl="0" eaLnBrk="1" latinLnBrk="0" hangingPunct="1">
        <a:spcBef>
          <a:spcPts val="300"/>
        </a:spcBef>
        <a:buClr>
          <a:schemeClr val="tx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17" indent="-182871" algn="l" rtl="0" eaLnBrk="1" latinLnBrk="0" hangingPunct="1">
        <a:spcBef>
          <a:spcPts val="300"/>
        </a:spcBef>
        <a:buClr>
          <a:schemeClr val="tx2"/>
        </a:buClr>
        <a:buFont typeface="Georgia"/>
        <a:buChar char="▫"/>
        <a:defRPr kumimoji="0"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9262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706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864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165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27133" y="1242916"/>
            <a:ext cx="8175280" cy="1470025"/>
          </a:xfrm>
        </p:spPr>
        <p:txBody>
          <a:bodyPr/>
          <a:lstStyle/>
          <a:p>
            <a:pPr marL="0" indent="0">
              <a:spcBef>
                <a:spcPts val="1200"/>
              </a:spcBef>
            </a:pPr>
            <a:r>
              <a:rPr lang="en-US" dirty="0"/>
              <a:t>Future of Computing II:</a:t>
            </a:r>
            <a:br>
              <a:rPr lang="en-US" dirty="0"/>
            </a:br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sz="2000" b="0" dirty="0"/>
            </a:br>
            <a:r>
              <a:rPr lang="en-US" sz="2000" b="0" dirty="0"/>
              <a:t>28</a:t>
            </a:r>
            <a:r>
              <a:rPr lang="en-US" sz="2000" b="0" baseline="30000" dirty="0"/>
              <a:t>th</a:t>
            </a:r>
            <a:r>
              <a:rPr lang="en-US" sz="2000" b="0" dirty="0"/>
              <a:t> Lecture, Dec. 6,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705963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Phil Gibbons</a:t>
            </a:r>
          </a:p>
        </p:txBody>
      </p:sp>
    </p:spTree>
    <p:extLst>
      <p:ext uri="{BB962C8B-B14F-4D97-AF65-F5344CB8AC3E}">
        <p14:creationId xmlns:p14="http://schemas.microsoft.com/office/powerpoint/2010/main" val="20855397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75" y="1076325"/>
            <a:ext cx="8788400" cy="5397500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 dirty="0">
                <a:solidFill>
                  <a:sysClr val="windowText" lastClr="000000"/>
                </a:solidFill>
              </a:rPr>
              <a:t>Features: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0" dirty="0">
                <a:solidFill>
                  <a:sysClr val="windowText" lastClr="000000"/>
                </a:solidFill>
              </a:rPr>
              <a:t> In-memory speed w/fault tolerance via lineage tracking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0" dirty="0">
                <a:solidFill>
                  <a:sysClr val="windowText" lastClr="000000"/>
                </a:solidFill>
              </a:rPr>
              <a:t> Bulk Synchronous</a:t>
            </a:r>
          </a:p>
          <a:p>
            <a:endParaRPr lang="en-US" dirty="0"/>
          </a:p>
        </p:txBody>
      </p:sp>
      <p:pic>
        <p:nvPicPr>
          <p:cNvPr id="4" name="Picture 3" descr="sp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36068" y="0"/>
            <a:ext cx="1707931" cy="9222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20040" y="2255520"/>
            <a:ext cx="8229600" cy="2211377"/>
          </a:xfrm>
          <a:prstGeom prst="rect">
            <a:avLst/>
          </a:prstGeom>
          <a:ln>
            <a:solidFill>
              <a:srgbClr val="53548A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tx2"/>
              </a:buClr>
              <a:buFont typeface="Georgia"/>
              <a:buChar char="•"/>
              <a:defRPr kumimoji="0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tx2"/>
              </a:buClr>
              <a:buFont typeface="Georgia"/>
              <a:buChar char="▫"/>
              <a:defRPr kumimoji="0" sz="2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tx2"/>
              </a:buClr>
              <a:buFont typeface="Georgia"/>
              <a:buChar char="▫"/>
              <a:defRPr kumimoji="0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4456"/>
              </a:buClr>
              <a:buSzTx/>
              <a:buFont typeface="Georgia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Resilient Distributed Datasets: A Fault-Tolerant Abstraction for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In­Memory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Cluster Computing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Zaharia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et al</a:t>
            </a:r>
            <a:r>
              <a:rPr lang="en-US" sz="2400" b="0" dirty="0">
                <a:solidFill>
                  <a:srgbClr val="53548A"/>
                </a:solidFill>
                <a:latin typeface="Georgia"/>
              </a:rPr>
              <a:t>,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NSDI’12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, best paper]</a:t>
            </a:r>
          </a:p>
          <a:p>
            <a:pPr marL="704088" marR="0" lvl="2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4456"/>
              </a:buClr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 restricted form of shared memory, based on coarse-grained deterministic transformations rather than fine-grained updates to shared state:  expressive, efficient and fault tolerant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3548A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4456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3548A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199" y="4485317"/>
            <a:ext cx="5056463" cy="19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6366589"/>
            <a:ext cx="9144000" cy="4616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In-memory compute can be fast &amp; fault-tolerant</a:t>
            </a:r>
          </a:p>
        </p:txBody>
      </p:sp>
    </p:spTree>
    <p:extLst>
      <p:ext uri="{BB962C8B-B14F-4D97-AF65-F5344CB8AC3E}">
        <p14:creationId xmlns:p14="http://schemas.microsoft.com/office/powerpoint/2010/main" val="29139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Stack continued innovations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57" y="1346657"/>
            <a:ext cx="6446498" cy="356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580511"/>
            <a:ext cx="9144000" cy="83099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              Build it and they will come  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     1000+ companies use Spark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9670" y="5949843"/>
            <a:ext cx="34263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&amp; many contribute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1559" y="2848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042" y="5564745"/>
            <a:ext cx="19286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(Start to)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4524" y="5580511"/>
            <a:ext cx="26486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(help build it)</a:t>
            </a:r>
          </a:p>
        </p:txBody>
      </p:sp>
    </p:spTree>
    <p:extLst>
      <p:ext uri="{BB962C8B-B14F-4D97-AF65-F5344CB8AC3E}">
        <p14:creationId xmlns:p14="http://schemas.microsoft.com/office/powerpoint/2010/main" val="348229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248" y="2265189"/>
            <a:ext cx="3541690" cy="866270"/>
          </a:xfrm>
          <a:prstGeom prst="rect">
            <a:avLst/>
          </a:prstGeom>
          <a:ln>
            <a:solidFill>
              <a:srgbClr val="3D71B8"/>
            </a:solidFill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622" y="1066799"/>
            <a:ext cx="8229600" cy="4741572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dirty="0"/>
              <a:t>Spark Timeline</a:t>
            </a:r>
          </a:p>
          <a:p>
            <a:r>
              <a:rPr lang="en-US" sz="2200" dirty="0"/>
              <a:t>Research breakthrough in 2009</a:t>
            </a:r>
          </a:p>
          <a:p>
            <a:r>
              <a:rPr lang="en-US" sz="2200" dirty="0"/>
              <a:t>First open source release in 2011</a:t>
            </a:r>
          </a:p>
          <a:p>
            <a:r>
              <a:rPr lang="en-US" sz="2200" dirty="0"/>
              <a:t>Into Apache Incubator in 2013</a:t>
            </a:r>
          </a:p>
          <a:p>
            <a:r>
              <a:rPr lang="en-US" sz="2200" dirty="0"/>
              <a:t>In all major Hadoop releases by 2014</a:t>
            </a:r>
          </a:p>
          <a:p>
            <a:pPr marL="109728" indent="0">
              <a:buNone/>
            </a:pPr>
            <a:endParaRPr lang="en-US" sz="2200" dirty="0"/>
          </a:p>
          <a:p>
            <a:r>
              <a:rPr lang="en-US" sz="2200" dirty="0"/>
              <a:t>Pipeline of research breakthroughs (publications in best conferences) fuel continued leadership &amp; uptake</a:t>
            </a:r>
          </a:p>
          <a:p>
            <a:r>
              <a:rPr lang="en-US" sz="2200" dirty="0"/>
              <a:t>Start-up (</a:t>
            </a:r>
            <a:r>
              <a:rPr lang="en-US" sz="2200" dirty="0" err="1"/>
              <a:t>Databricks</a:t>
            </a:r>
            <a:r>
              <a:rPr lang="en-US" sz="2200" dirty="0"/>
              <a:t>), Open Source Developers, and Industry partners (IBM, Intel) make code commercial-grade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Brave New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578315"/>
            <a:ext cx="9144000" cy="120032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Fast p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ath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for Academics i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mpact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via Open Source: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Pipeline of research breakthroughs into 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widespread commercial use in 2 years!</a:t>
            </a:r>
          </a:p>
        </p:txBody>
      </p:sp>
    </p:spTree>
    <p:extLst>
      <p:ext uri="{BB962C8B-B14F-4D97-AF65-F5344CB8AC3E}">
        <p14:creationId xmlns:p14="http://schemas.microsoft.com/office/powerpoint/2010/main" val="4100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Learning Frameworks &amp;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16" y="1076325"/>
            <a:ext cx="8631349" cy="5397500"/>
          </a:xfrm>
        </p:spPr>
        <p:txBody>
          <a:bodyPr/>
          <a:lstStyle/>
          <a:p>
            <a:pPr marL="342900" indent="-342900"/>
            <a:r>
              <a:rPr lang="en-US" u="sng" dirty="0"/>
              <a:t>Goal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Easy-to-use</a:t>
            </a:r>
            <a:r>
              <a:rPr lang="en-US" dirty="0"/>
              <a:t> programming framework </a:t>
            </a:r>
            <a:br>
              <a:rPr lang="en-US" dirty="0"/>
            </a:br>
            <a:r>
              <a:rPr lang="en-US" dirty="0"/>
              <a:t>for Big Data Analytics that delivers </a:t>
            </a:r>
            <a:r>
              <a:rPr lang="en-US" dirty="0">
                <a:solidFill>
                  <a:srgbClr val="FF0000"/>
                </a:solidFill>
              </a:rPr>
              <a:t>good performance</a:t>
            </a:r>
            <a:r>
              <a:rPr lang="en-US" dirty="0"/>
              <a:t> on large (and small) clusters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A few popular examples (historical context):</a:t>
            </a:r>
          </a:p>
          <a:p>
            <a:pPr marL="914400" lvl="2" indent="-342900"/>
            <a:r>
              <a:rPr lang="en-US" dirty="0"/>
              <a:t>Hadoop (2006-)</a:t>
            </a:r>
          </a:p>
          <a:p>
            <a:pPr marL="914400" lvl="2" indent="-342900"/>
            <a:r>
              <a:rPr lang="en-US" dirty="0" err="1"/>
              <a:t>GraphLab</a:t>
            </a:r>
            <a:r>
              <a:rPr lang="en-US" dirty="0"/>
              <a:t> / </a:t>
            </a:r>
            <a:r>
              <a:rPr lang="en-US" dirty="0" err="1"/>
              <a:t>Dato</a:t>
            </a:r>
            <a:r>
              <a:rPr lang="en-US" dirty="0"/>
              <a:t> (2009-)</a:t>
            </a:r>
          </a:p>
          <a:p>
            <a:pPr marL="914400" lvl="2" indent="-342900"/>
            <a:r>
              <a:rPr lang="en-US" dirty="0"/>
              <a:t>Spark / </a:t>
            </a:r>
            <a:r>
              <a:rPr lang="en-US" dirty="0" err="1"/>
              <a:t>Databricks</a:t>
            </a:r>
            <a:r>
              <a:rPr lang="en-US" dirty="0"/>
              <a:t> (2009-)</a:t>
            </a:r>
          </a:p>
          <a:p>
            <a:pPr marL="914400" lvl="2" indent="-342900"/>
            <a:endParaRPr lang="en-US" dirty="0"/>
          </a:p>
          <a:p>
            <a:pPr marL="342900" indent="-342900"/>
            <a:r>
              <a:rPr lang="en-US" u="sng" dirty="0"/>
              <a:t>Our Idea</a:t>
            </a:r>
            <a:r>
              <a:rPr lang="en-US" dirty="0"/>
              <a:t>: Discover &amp; take advantage of </a:t>
            </a:r>
            <a:r>
              <a:rPr lang="en-US" dirty="0">
                <a:solidFill>
                  <a:srgbClr val="FF0000"/>
                </a:solidFill>
              </a:rPr>
              <a:t>distinctive properties</a:t>
            </a:r>
            <a:r>
              <a:rPr lang="en-US" dirty="0"/>
              <a:t> (“what’s so special”) of Big Learning training algorithms</a:t>
            </a:r>
          </a:p>
          <a:p>
            <a:pPr marL="342900" indent="-342900"/>
            <a:endParaRPr lang="en-US" dirty="0"/>
          </a:p>
          <a:p>
            <a:pPr marL="914400" lvl="2" indent="-342900">
              <a:buFont typeface="Verdana" panose="020B0604030504040204" pitchFamily="34" charset="0"/>
              <a:buChar char="-"/>
            </a:pPr>
            <a:endParaRPr lang="en-US" sz="2000" b="0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Mathematical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7138"/>
            <a:ext cx="8788400" cy="3051379"/>
          </a:xfrm>
        </p:spPr>
        <p:txBody>
          <a:bodyPr/>
          <a:lstStyle/>
          <a:p>
            <a:r>
              <a:rPr lang="en-US" dirty="0"/>
              <a:t> Formulated as an optimization problem </a:t>
            </a:r>
          </a:p>
          <a:p>
            <a:pPr lvl="2"/>
            <a:r>
              <a:rPr lang="en-US" dirty="0"/>
              <a:t> Use training data to learn model parameters</a:t>
            </a:r>
          </a:p>
          <a:p>
            <a:r>
              <a:rPr lang="en-US" dirty="0"/>
              <a:t> No closed-form solution, instead algorithms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iterate until convergence</a:t>
            </a:r>
          </a:p>
          <a:p>
            <a:pPr lvl="2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E.g.,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Stochastic Gradient Descent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for Matrix Factorization or Multinomial Logistic Regression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LDA via Gibbs Sampling, Deep Learning, Page Rank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79" y="4368517"/>
            <a:ext cx="3657600" cy="28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9822" y="6189773"/>
            <a:ext cx="2683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>
                    <a:lumMod val="50000"/>
                  </a:schemeClr>
                </a:solidFill>
              </a:rPr>
              <a:t>Image from charlesfranzen.com</a:t>
            </a:r>
          </a:p>
        </p:txBody>
      </p:sp>
    </p:spTree>
    <p:extLst>
      <p:ext uri="{BB962C8B-B14F-4D97-AF65-F5344CB8AC3E}">
        <p14:creationId xmlns:p14="http://schemas.microsoft.com/office/powerpoint/2010/main" val="37785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89091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The Bad News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Lots of Computation / Memory</a:t>
            </a:r>
          </a:p>
          <a:p>
            <a:pPr lvl="2"/>
            <a:r>
              <a:rPr lang="en-US" dirty="0"/>
              <a:t>Many iterations over Big Data</a:t>
            </a:r>
          </a:p>
          <a:p>
            <a:pPr lvl="2"/>
            <a:r>
              <a:rPr lang="en-US" dirty="0"/>
              <a:t>Big Models</a:t>
            </a:r>
          </a:p>
          <a:p>
            <a:pPr marL="247650" lvl="2" indent="0">
              <a:buNone/>
            </a:pPr>
            <a:r>
              <a:rPr lang="en-US" dirty="0"/>
              <a:t>    Need to distribute computation widely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Lots of Communication / Synchronization</a:t>
            </a:r>
          </a:p>
          <a:p>
            <a:pPr lvl="2"/>
            <a:r>
              <a:rPr lang="en-US" dirty="0"/>
              <a:t>Not readily “</a:t>
            </a:r>
            <a:r>
              <a:rPr lang="en-US" dirty="0" err="1"/>
              <a:t>partitionable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Model Training is SLOW</a:t>
            </a:r>
          </a:p>
          <a:p>
            <a:pPr lvl="2"/>
            <a:r>
              <a:rPr lang="en-US" dirty="0"/>
              <a:t>hours to days to weeks, even on many machines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015078"/>
            <a:ext cx="914400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…why good distributed systems research is needed!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609600" y="3451384"/>
            <a:ext cx="336332" cy="274425"/>
          </a:xfrm>
          <a:prstGeom prst="rightArrow">
            <a:avLst/>
          </a:prstGeom>
          <a:solidFill>
            <a:srgbClr val="C00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55599" y="5064721"/>
            <a:ext cx="336332" cy="2744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6" y="138899"/>
            <a:ext cx="7200426" cy="58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827339" y="6069543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[Li et al</a:t>
            </a:r>
            <a:r>
              <a:rPr lang="en-US" sz="1800" b="0" kern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OSDI’14]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71458" y="271453"/>
            <a:ext cx="5869801" cy="459463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628775" y="1457539"/>
            <a:ext cx="571500" cy="55006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48431" y="4946543"/>
            <a:ext cx="571500" cy="55006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7915" y="790904"/>
            <a:ext cx="3498058" cy="459463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Models, Widely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950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Lots of Communication / Synchronization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 in BSP Execution (Hadoop, Spark)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57" y="4921109"/>
            <a:ext cx="8114343" cy="1640161"/>
          </a:xfrm>
        </p:spPr>
        <p:txBody>
          <a:bodyPr/>
          <a:lstStyle/>
          <a:p>
            <a:r>
              <a:rPr lang="en-US" sz="2000" dirty="0"/>
              <a:t> Exchange ALL updates at END of each iteration</a:t>
            </a:r>
          </a:p>
          <a:p>
            <a:pPr marL="247650" lvl="2" indent="0">
              <a:buNone/>
            </a:pPr>
            <a:r>
              <a:rPr lang="en-US" sz="2000" dirty="0"/>
              <a:t>      Frequent, </a:t>
            </a:r>
            <a:r>
              <a:rPr lang="en-US" sz="2000" dirty="0" err="1"/>
              <a:t>bursty</a:t>
            </a:r>
            <a:r>
              <a:rPr lang="en-US" sz="2000" dirty="0"/>
              <a:t> communication</a:t>
            </a:r>
          </a:p>
          <a:p>
            <a:r>
              <a:rPr lang="en-US" sz="2000" dirty="0"/>
              <a:t> Synchronize ALL threads each iteration</a:t>
            </a:r>
          </a:p>
          <a:p>
            <a:pPr marL="247650" lvl="2" indent="0">
              <a:buNone/>
            </a:pPr>
            <a:r>
              <a:rPr lang="en-US" sz="2000" dirty="0"/>
              <a:t>      Straggler problem: stuck waiting for slowest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1100" y="4516760"/>
            <a:ext cx="586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2400299" y="2306961"/>
            <a:ext cx="8382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400299" y="2840360"/>
            <a:ext cx="5334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00299" y="3373760"/>
            <a:ext cx="6096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00299" y="3907161"/>
            <a:ext cx="5334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8804" y="2306960"/>
            <a:ext cx="10136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8804" y="2840360"/>
            <a:ext cx="10136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8805" y="3373760"/>
            <a:ext cx="10136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 panose="020F0502020204030204" pitchFamily="34" charset="0"/>
              </a:rPr>
              <a:t>Thread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8805" y="3907160"/>
            <a:ext cx="10136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 panose="020F0502020204030204" pitchFamily="34" charset="0"/>
              </a:rPr>
              <a:t>Thread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90899" y="2002160"/>
            <a:ext cx="381000" cy="2514600"/>
          </a:xfrm>
          <a:prstGeom prst="rect">
            <a:avLst/>
          </a:prstGeom>
          <a:solidFill>
            <a:srgbClr val="0066A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924300" y="2306961"/>
            <a:ext cx="6096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924299" y="2840360"/>
            <a:ext cx="9906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924299" y="3373760"/>
            <a:ext cx="7620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924299" y="3907161"/>
            <a:ext cx="4572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67299" y="2002160"/>
            <a:ext cx="533400" cy="2514600"/>
          </a:xfrm>
          <a:prstGeom prst="rect">
            <a:avLst/>
          </a:prstGeom>
          <a:solidFill>
            <a:srgbClr val="0066A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51613" y="2002160"/>
            <a:ext cx="301686" cy="2514600"/>
          </a:xfrm>
          <a:prstGeom prst="rect">
            <a:avLst/>
          </a:prstGeom>
          <a:solidFill>
            <a:srgbClr val="0066A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829299" y="2306961"/>
            <a:ext cx="7620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829299" y="2840360"/>
            <a:ext cx="9906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829299" y="3373760"/>
            <a:ext cx="10668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829299" y="3907161"/>
            <a:ext cx="762000" cy="381000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86099" y="1316360"/>
            <a:ext cx="300464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</a:rPr>
              <a:t>Wasted computing time!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086101" y="1697359"/>
            <a:ext cx="3733797" cy="2438401"/>
            <a:chOff x="3086101" y="1697359"/>
            <a:chExt cx="3733797" cy="2438401"/>
          </a:xfrm>
        </p:grpSpPr>
        <p:cxnSp>
          <p:nvCxnSpPr>
            <p:cNvPr id="24" name="Curved Connector 23"/>
            <p:cNvCxnSpPr>
              <a:stCxn id="26" idx="2"/>
            </p:cNvCxnSpPr>
            <p:nvPr/>
          </p:nvCxnSpPr>
          <p:spPr>
            <a:xfrm rot="5400000">
              <a:off x="3189561" y="1593899"/>
              <a:ext cx="1295401" cy="1502322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26" idx="2"/>
            </p:cNvCxnSpPr>
            <p:nvPr/>
          </p:nvCxnSpPr>
          <p:spPr>
            <a:xfrm rot="5400000">
              <a:off x="2922861" y="1936799"/>
              <a:ext cx="1905001" cy="142612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6" idx="2"/>
            </p:cNvCxnSpPr>
            <p:nvPr/>
          </p:nvCxnSpPr>
          <p:spPr>
            <a:xfrm rot="5400000">
              <a:off x="2656161" y="2203499"/>
              <a:ext cx="2438401" cy="142612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6" idx="2"/>
            </p:cNvCxnSpPr>
            <p:nvPr/>
          </p:nvCxnSpPr>
          <p:spPr>
            <a:xfrm rot="16200000" flipH="1">
              <a:off x="3418160" y="2867622"/>
              <a:ext cx="2438400" cy="9787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26" idx="2"/>
            </p:cNvCxnSpPr>
            <p:nvPr/>
          </p:nvCxnSpPr>
          <p:spPr>
            <a:xfrm rot="16200000" flipH="1">
              <a:off x="3761061" y="2524721"/>
              <a:ext cx="1905000" cy="2502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6" idx="2"/>
            </p:cNvCxnSpPr>
            <p:nvPr/>
          </p:nvCxnSpPr>
          <p:spPr>
            <a:xfrm rot="16200000" flipH="1">
              <a:off x="4256360" y="2029422"/>
              <a:ext cx="838200" cy="17407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6" idx="2"/>
            </p:cNvCxnSpPr>
            <p:nvPr/>
          </p:nvCxnSpPr>
          <p:spPr>
            <a:xfrm rot="16200000" flipH="1">
              <a:off x="4484960" y="1800822"/>
              <a:ext cx="2438400" cy="223147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55"/>
            <p:cNvCxnSpPr>
              <a:stCxn id="26" idx="2"/>
            </p:cNvCxnSpPr>
            <p:nvPr/>
          </p:nvCxnSpPr>
          <p:spPr>
            <a:xfrm rot="16200000" flipH="1">
              <a:off x="5323160" y="962622"/>
              <a:ext cx="762000" cy="2231476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81399" y="1697360"/>
            <a:ext cx="3621057" cy="304801"/>
            <a:chOff x="3581399" y="1697360"/>
            <a:chExt cx="3621057" cy="304801"/>
          </a:xfrm>
        </p:grpSpPr>
        <p:cxnSp>
          <p:nvCxnSpPr>
            <p:cNvPr id="33" name="Curved Connector 55"/>
            <p:cNvCxnSpPr>
              <a:stCxn id="26" idx="2"/>
              <a:endCxn id="13" idx="0"/>
            </p:cNvCxnSpPr>
            <p:nvPr/>
          </p:nvCxnSpPr>
          <p:spPr>
            <a:xfrm rot="5400000">
              <a:off x="3932511" y="1346249"/>
              <a:ext cx="304800" cy="100702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55"/>
            <p:cNvCxnSpPr>
              <a:stCxn id="26" idx="2"/>
              <a:endCxn id="18" idx="0"/>
            </p:cNvCxnSpPr>
            <p:nvPr/>
          </p:nvCxnSpPr>
          <p:spPr>
            <a:xfrm rot="16200000" flipH="1">
              <a:off x="4808810" y="1476971"/>
              <a:ext cx="304800" cy="74557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55"/>
            <p:cNvCxnSpPr>
              <a:stCxn id="26" idx="2"/>
              <a:endCxn id="19" idx="0"/>
            </p:cNvCxnSpPr>
            <p:nvPr/>
          </p:nvCxnSpPr>
          <p:spPr>
            <a:xfrm rot="16200000" flipH="1">
              <a:off x="5743039" y="542743"/>
              <a:ext cx="304800" cy="261403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505699" y="4364360"/>
            <a:ext cx="657542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</a:rPr>
              <a:t>Time</a:t>
            </a:r>
          </a:p>
        </p:txBody>
      </p:sp>
      <p:sp>
        <p:nvSpPr>
          <p:cNvPr id="37" name="Right Arrow 36"/>
          <p:cNvSpPr/>
          <p:nvPr/>
        </p:nvSpPr>
        <p:spPr bwMode="auto">
          <a:xfrm>
            <a:off x="1376855" y="5323719"/>
            <a:ext cx="336332" cy="274425"/>
          </a:xfrm>
          <a:prstGeom prst="rightArrow">
            <a:avLst/>
          </a:prstGeom>
          <a:solidFill>
            <a:srgbClr val="C00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1376855" y="6136574"/>
            <a:ext cx="336332" cy="274425"/>
          </a:xfrm>
          <a:prstGeom prst="rightArrow">
            <a:avLst/>
          </a:prstGeom>
          <a:solidFill>
            <a:srgbClr val="C00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4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1641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339933"/>
                </a:solidFill>
              </a:rPr>
              <a:t>The Good News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Commutative/Associative parameter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Tolerance for lazy consistency of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Repeated parameter data access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Intra-iteration progress measure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Parameter update importance hints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Layer-by-layer pattern of deep learning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9320"/>
            <a:ext cx="914400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…can exploit to run orders of magnitude faster!</a:t>
            </a:r>
          </a:p>
        </p:txBody>
      </p:sp>
    </p:spTree>
    <p:extLst>
      <p:ext uri="{BB962C8B-B14F-4D97-AF65-F5344CB8AC3E}">
        <p14:creationId xmlns:p14="http://schemas.microsoft.com/office/powerpoint/2010/main" val="26571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Servers for Distributed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877122"/>
            <a:ext cx="8788400" cy="53975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2000" dirty="0"/>
              <a:t> Provides all workers with convenient access to </a:t>
            </a:r>
            <a:br>
              <a:rPr lang="en-US" sz="2000" dirty="0"/>
            </a:br>
            <a:r>
              <a:rPr lang="en-US" sz="2000" dirty="0"/>
              <a:t>   global model parameters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2000" dirty="0"/>
              <a:t> Easy conversion of single-machine parallel ML algorithms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“Distributed shared memory”</a:t>
            </a:r>
            <a:r>
              <a:rPr lang="en-US" sz="2000" dirty="0">
                <a:solidFill>
                  <a:schemeClr val="accent2"/>
                </a:solidFill>
              </a:rPr>
              <a:t> programming style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Replace local memory access with PS access</a:t>
            </a:r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234968" y="4218107"/>
            <a:ext cx="1907437" cy="86868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prstClr val="black"/>
                </a:solidFill>
              </a:rPr>
              <a:t>Parameter</a:t>
            </a:r>
          </a:p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prstClr val="black"/>
                </a:solidFill>
              </a:rPr>
              <a:t>Table</a:t>
            </a:r>
          </a:p>
        </p:txBody>
      </p:sp>
      <p:pic>
        <p:nvPicPr>
          <p:cNvPr id="5" name="Picture 2" descr="http://icons.iconarchive.com/icons/devcom/network/256/server-Vista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688" y="5092902"/>
            <a:ext cx="890113" cy="890114"/>
          </a:xfrm>
          <a:prstGeom prst="rect">
            <a:avLst/>
          </a:prstGeom>
          <a:noFill/>
        </p:spPr>
      </p:pic>
      <p:pic>
        <p:nvPicPr>
          <p:cNvPr id="6" name="Picture 2" descr="http://icons.iconarchive.com/icons/devcom/network/256/server-Vista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61" y="3264102"/>
            <a:ext cx="890113" cy="890114"/>
          </a:xfrm>
          <a:prstGeom prst="rect">
            <a:avLst/>
          </a:prstGeom>
          <a:noFill/>
        </p:spPr>
      </p:pic>
      <p:pic>
        <p:nvPicPr>
          <p:cNvPr id="7" name="Picture 2" descr="http://icons.iconarchive.com/icons/devcom/network/256/server-Vista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761" y="5092902"/>
            <a:ext cx="890113" cy="890114"/>
          </a:xfrm>
          <a:prstGeom prst="rect">
            <a:avLst/>
          </a:prstGeom>
          <a:noFill/>
        </p:spPr>
      </p:pic>
      <p:pic>
        <p:nvPicPr>
          <p:cNvPr id="8" name="Picture 2" descr="http://icons.iconarchive.com/icons/devcom/network/256/server-Vista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0834" y="3264102"/>
            <a:ext cx="890113" cy="890114"/>
          </a:xfrm>
          <a:prstGeom prst="rect">
            <a:avLst/>
          </a:prstGeom>
          <a:noFill/>
        </p:spPr>
      </p:pic>
      <p:sp>
        <p:nvSpPr>
          <p:cNvPr id="9" name="Up-Down Arrow 8"/>
          <p:cNvSpPr/>
          <p:nvPr/>
        </p:nvSpPr>
        <p:spPr>
          <a:xfrm rot="18900000">
            <a:off x="1379953" y="3803876"/>
            <a:ext cx="107763" cy="538817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prstClr val="black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 rot="13500000">
            <a:off x="1357422" y="4971162"/>
            <a:ext cx="107763" cy="538817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prstClr val="black"/>
              </a:solidFill>
            </a:endParaRPr>
          </a:p>
        </p:txBody>
      </p:sp>
      <p:sp>
        <p:nvSpPr>
          <p:cNvPr id="11" name="Up-Down Arrow 10"/>
          <p:cNvSpPr/>
          <p:nvPr/>
        </p:nvSpPr>
        <p:spPr>
          <a:xfrm rot="2700000" flipV="1">
            <a:off x="2979432" y="3732064"/>
            <a:ext cx="107763" cy="538817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prstClr val="black"/>
              </a:solidFill>
            </a:endParaRPr>
          </a:p>
        </p:txBody>
      </p:sp>
      <p:sp>
        <p:nvSpPr>
          <p:cNvPr id="12" name="Up-Down Arrow 11"/>
          <p:cNvSpPr/>
          <p:nvPr/>
        </p:nvSpPr>
        <p:spPr>
          <a:xfrm rot="8100000" flipV="1">
            <a:off x="2966719" y="4921955"/>
            <a:ext cx="107763" cy="538817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prstClr val="black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300538" y="3087416"/>
            <a:ext cx="27622" cy="2971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0304" y="5044776"/>
            <a:ext cx="1401047" cy="830993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1600" b="0" dirty="0" err="1">
                <a:solidFill>
                  <a:schemeClr val="accent2"/>
                </a:solidFill>
                <a:latin typeface="+mn-lt"/>
              </a:rPr>
              <a:t>sharded</a:t>
            </a:r>
            <a:r>
              <a:rPr lang="en-US" sz="1600" b="0" dirty="0">
                <a:solidFill>
                  <a:schemeClr val="accent2"/>
                </a:solidFill>
                <a:latin typeface="+mn-lt"/>
              </a:rPr>
              <a:t> across   machines)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635" y="4114033"/>
            <a:ext cx="1170398" cy="33855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prstClr val="black"/>
                </a:solidFill>
                <a:latin typeface="+mn-lt"/>
              </a:rPr>
              <a:t>Worker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14283" y="4088593"/>
            <a:ext cx="1170398" cy="33855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prstClr val="black"/>
                </a:solidFill>
                <a:latin typeface="+mn-lt"/>
              </a:rPr>
              <a:t>Worker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105" y="5899838"/>
            <a:ext cx="1170398" cy="33855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prstClr val="black"/>
                </a:solidFill>
                <a:latin typeface="+mn-lt"/>
              </a:rPr>
              <a:t>Worker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74626" y="5900451"/>
            <a:ext cx="1170398" cy="33855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prstClr val="black"/>
                </a:solidFill>
                <a:latin typeface="+mn-lt"/>
              </a:rPr>
              <a:t>Worker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213" y="6238388"/>
            <a:ext cx="8249364" cy="26160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Georgia"/>
              </a:rPr>
              <a:t>[Power &amp; Li, OSDI’10], [Ahmed et al, WSDM’12], [NIPS’13], [Li et al, OSDI’14],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Georgia"/>
              </a:rPr>
              <a:t>Petuum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Georgia"/>
              </a:rPr>
              <a:t>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Georgia"/>
              </a:rPr>
              <a:t>MXNet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Georgia"/>
              </a:rPr>
              <a:t>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Georgia"/>
              </a:rPr>
              <a:t>TensorFlow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Georgia"/>
              </a:rPr>
              <a:t>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Georgia"/>
              </a:rPr>
              <a:t>etc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Georgi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347867" y="3278223"/>
            <a:ext cx="4439798" cy="2772072"/>
            <a:chOff x="4347867" y="3667108"/>
            <a:chExt cx="4439798" cy="2772072"/>
          </a:xfrm>
        </p:grpSpPr>
        <p:sp>
          <p:nvSpPr>
            <p:cNvPr id="21" name="TextBox 20"/>
            <p:cNvSpPr txBox="1"/>
            <p:nvPr/>
          </p:nvSpPr>
          <p:spPr>
            <a:xfrm>
              <a:off x="5923386" y="3667108"/>
              <a:ext cx="2337489" cy="1200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35" tIns="45718" rIns="91435" bIns="45718" rtlCol="0">
              <a:spAutoFit/>
            </a:bodyPr>
            <a:lstStyle/>
            <a:p>
              <a:pPr algn="l"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UpdateVar</a:t>
              </a: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) {</a:t>
              </a:r>
            </a:p>
            <a:p>
              <a:pPr algn="l"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old = </a:t>
              </a:r>
              <a:r>
                <a:rPr lang="en-US" sz="1800" b="0" dirty="0">
                  <a:solidFill>
                    <a:srgbClr val="53548A"/>
                  </a:solidFill>
                  <a:latin typeface="Consolas" pitchFamily="49" charset="0"/>
                  <a:cs typeface="Consolas" pitchFamily="49" charset="0"/>
                </a:rPr>
                <a:t>y[</a:t>
              </a:r>
              <a:r>
                <a:rPr lang="en-US" sz="1800" b="0" dirty="0" err="1">
                  <a:solidFill>
                    <a:srgbClr val="53548A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800" b="0" dirty="0">
                  <a:solidFill>
                    <a:srgbClr val="53548A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  <a:p>
              <a:pPr algn="l"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delta = f(old)</a:t>
              </a:r>
            </a:p>
            <a:p>
              <a:pPr algn="l"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0" dirty="0">
                  <a:solidFill>
                    <a:srgbClr val="53548A"/>
                  </a:solidFill>
                  <a:latin typeface="Consolas" pitchFamily="49" charset="0"/>
                  <a:cs typeface="Consolas" pitchFamily="49" charset="0"/>
                </a:rPr>
                <a:t>y[</a:t>
              </a:r>
              <a:r>
                <a:rPr lang="en-US" sz="1800" b="0" dirty="0" err="1">
                  <a:solidFill>
                    <a:srgbClr val="53548A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800" b="0" dirty="0">
                  <a:solidFill>
                    <a:srgbClr val="53548A"/>
                  </a:solidFill>
                  <a:latin typeface="Consolas" pitchFamily="49" charset="0"/>
                  <a:cs typeface="Consolas" pitchFamily="49" charset="0"/>
                </a:rPr>
                <a:t>] += delta </a:t>
              </a: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3627" y="5238855"/>
              <a:ext cx="2844038" cy="1200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35" tIns="45718" rIns="91435" bIns="45718" rtlCol="0">
              <a:spAutoFit/>
            </a:bodyPr>
            <a:lstStyle/>
            <a:p>
              <a:pPr algn="l"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UpdateVar</a:t>
              </a: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) {</a:t>
              </a:r>
            </a:p>
            <a:p>
              <a:pPr algn="l"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old = </a:t>
              </a:r>
              <a:r>
                <a:rPr lang="en-US" sz="1800" b="0" dirty="0" err="1">
                  <a:solidFill>
                    <a:srgbClr val="5C92B5"/>
                  </a:solidFill>
                  <a:latin typeface="Consolas" pitchFamily="49" charset="0"/>
                  <a:cs typeface="Consolas" pitchFamily="49" charset="0"/>
                </a:rPr>
                <a:t>PS.read</a:t>
              </a:r>
              <a:r>
                <a:rPr lang="en-US" sz="1800" b="0" dirty="0">
                  <a:solidFill>
                    <a:srgbClr val="5C92B5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0" dirty="0" err="1">
                  <a:solidFill>
                    <a:srgbClr val="5C92B5"/>
                  </a:solidFill>
                  <a:latin typeface="Consolas" pitchFamily="49" charset="0"/>
                  <a:cs typeface="Consolas" pitchFamily="49" charset="0"/>
                </a:rPr>
                <a:t>y,i</a:t>
              </a:r>
              <a:r>
                <a:rPr lang="en-US" sz="1800" b="0" dirty="0">
                  <a:solidFill>
                    <a:srgbClr val="5C92B5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algn="l"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delta = f(old)</a:t>
              </a:r>
            </a:p>
            <a:p>
              <a:pPr algn="l"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0" dirty="0">
                  <a:solidFill>
                    <a:srgbClr val="5C92B5"/>
                  </a:solidFill>
                  <a:latin typeface="Consolas" pitchFamily="49" charset="0"/>
                  <a:cs typeface="Consolas" pitchFamily="49" charset="0"/>
                </a:rPr>
                <a:t>PS.inc(</a:t>
              </a:r>
              <a:r>
                <a:rPr lang="en-US" sz="1800" b="0" dirty="0" err="1">
                  <a:solidFill>
                    <a:srgbClr val="5C92B5"/>
                  </a:solidFill>
                  <a:latin typeface="Consolas" pitchFamily="49" charset="0"/>
                  <a:cs typeface="Consolas" pitchFamily="49" charset="0"/>
                </a:rPr>
                <a:t>y,i,delta</a:t>
              </a:r>
              <a:r>
                <a:rPr lang="en-US" sz="1800" b="0" dirty="0">
                  <a:solidFill>
                    <a:srgbClr val="5C92B5"/>
                  </a:solidFill>
                  <a:latin typeface="Consolas" pitchFamily="49" charset="0"/>
                  <a:cs typeface="Consolas" pitchFamily="49" charset="0"/>
                </a:rPr>
                <a:t>) </a:t>
              </a:r>
              <a:r>
                <a:rPr lang="en-US" sz="1800" b="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41527" y="3733801"/>
              <a:ext cx="1228369" cy="93631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pPr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Georgia"/>
                </a:rPr>
                <a:t>Single</a:t>
              </a:r>
            </a:p>
            <a:p>
              <a:pPr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Georgia"/>
                </a:rPr>
                <a:t>Machine</a:t>
              </a:r>
            </a:p>
            <a:p>
              <a:pPr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Georgia"/>
                </a:rPr>
                <a:t>Parallel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7867" y="5555208"/>
              <a:ext cx="1575519" cy="654986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pPr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Georgia"/>
                </a:rPr>
                <a:t>Distributed</a:t>
              </a:r>
            </a:p>
            <a:p>
              <a:pPr defTabSz="91435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Georgia"/>
                </a:rPr>
                <a:t>with 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2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3235"/>
            <a:ext cx="9144000" cy="889000"/>
          </a:xfrm>
        </p:spPr>
        <p:txBody>
          <a:bodyPr/>
          <a:lstStyle/>
          <a:p>
            <a:r>
              <a:rPr lang="en-US" dirty="0"/>
              <a:t>What’s So Special about…Big Data?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54" y="2538530"/>
            <a:ext cx="5800451" cy="360613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9" y="1449739"/>
            <a:ext cx="3562376" cy="50006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27" y="6144665"/>
            <a:ext cx="747718" cy="347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of Bulk Synchrony (e.g., in Spark)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54824" y="845829"/>
            <a:ext cx="6982141" cy="2731528"/>
            <a:chOff x="1181100" y="882819"/>
            <a:chExt cx="6982141" cy="273152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81100" y="3397419"/>
              <a:ext cx="5867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ight Arrow 4"/>
            <p:cNvSpPr/>
            <p:nvPr/>
          </p:nvSpPr>
          <p:spPr>
            <a:xfrm>
              <a:off x="2400299" y="1187620"/>
              <a:ext cx="8382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00299" y="1721019"/>
              <a:ext cx="5334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400299" y="2254419"/>
              <a:ext cx="6096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400299" y="2787820"/>
              <a:ext cx="5334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5079" y="1187619"/>
              <a:ext cx="1016615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Thread 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5079" y="1721019"/>
              <a:ext cx="1016615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Thread 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5080" y="2254419"/>
              <a:ext cx="1016615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Thread 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080" y="2787819"/>
              <a:ext cx="1016615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Thread 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90899" y="882819"/>
              <a:ext cx="381000" cy="2514600"/>
            </a:xfrm>
            <a:prstGeom prst="rect">
              <a:avLst/>
            </a:prstGeom>
            <a:solidFill>
              <a:srgbClr val="0066A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924300" y="1187620"/>
              <a:ext cx="6096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924299" y="1721019"/>
              <a:ext cx="9906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924299" y="2254419"/>
              <a:ext cx="7620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924299" y="2787820"/>
              <a:ext cx="4572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7299" y="882819"/>
              <a:ext cx="533400" cy="2514600"/>
            </a:xfrm>
            <a:prstGeom prst="rect">
              <a:avLst/>
            </a:prstGeom>
            <a:solidFill>
              <a:srgbClr val="0066A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51613" y="882819"/>
              <a:ext cx="301686" cy="2514600"/>
            </a:xfrm>
            <a:prstGeom prst="rect">
              <a:avLst/>
            </a:prstGeom>
            <a:solidFill>
              <a:srgbClr val="0066A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5829299" y="1187620"/>
              <a:ext cx="7620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5829299" y="1721019"/>
              <a:ext cx="9906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5829299" y="2254419"/>
              <a:ext cx="10668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829299" y="2787820"/>
              <a:ext cx="762000" cy="381000"/>
            </a:xfrm>
            <a:prstGeom prst="rightArrow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5699" y="3245019"/>
              <a:ext cx="657542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Time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712" y="5529476"/>
            <a:ext cx="9118576" cy="4001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wrap="non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0000"/>
                </a:solidFill>
                <a:latin typeface="+mn-lt"/>
              </a:rPr>
              <a:t>But: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Fully asynchronous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=&gt; No algorithm convergence guarantees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879921" y="3623374"/>
            <a:ext cx="8114343" cy="84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6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6063" indent="-244475" algn="l" rtl="0" fontAlgn="base">
              <a:spcBef>
                <a:spcPct val="40000"/>
              </a:spcBef>
              <a:spcAft>
                <a:spcPct val="0"/>
              </a:spcAft>
              <a:buSzPct val="125000"/>
              <a:buFont typeface="Times" pitchFamily="18" charset="0"/>
              <a:buChar char="•"/>
              <a:defRPr sz="2400" b="1">
                <a:solidFill>
                  <a:schemeClr val="tx1"/>
                </a:solidFill>
                <a:latin typeface="+mn-lt"/>
              </a:defRPr>
            </a:lvl2pPr>
            <a:lvl3pPr marL="571500" indent="-3238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folHlink"/>
                </a:solidFill>
                <a:latin typeface="+mn-lt"/>
              </a:defRPr>
            </a:lvl3pPr>
            <a:lvl4pPr marL="725488" indent="-1524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 b="1">
                <a:solidFill>
                  <a:schemeClr val="tx1"/>
                </a:solidFill>
                <a:latin typeface="+mn-lt"/>
              </a:defRPr>
            </a:lvl4pPr>
            <a:lvl5pPr marL="11366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5938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0510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5082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9654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kern="0" dirty="0"/>
              <a:t> Exchange ALL updates at END of each iteration</a:t>
            </a:r>
            <a:endParaRPr lang="en-US" sz="2000" b="0" kern="0" dirty="0"/>
          </a:p>
          <a:p>
            <a:pPr eaLnBrk="1" hangingPunct="1"/>
            <a:r>
              <a:rPr lang="en-US" sz="2000" kern="0" dirty="0"/>
              <a:t> Synchronize ALL threads each iteration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8938" y="4644678"/>
            <a:ext cx="7222169" cy="70788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Bulk Synchrony </a:t>
            </a:r>
            <a:r>
              <a:rPr lang="en-US" sz="2000" b="0" dirty="0">
                <a:solidFill>
                  <a:srgbClr val="FF0000"/>
                </a:solidFill>
              </a:rPr>
              <a:t>=&gt; Frequent, </a:t>
            </a:r>
            <a:r>
              <a:rPr lang="en-US" sz="2000" b="0" dirty="0" err="1">
                <a:solidFill>
                  <a:srgbClr val="FF0000"/>
                </a:solidFill>
              </a:rPr>
              <a:t>bursty</a:t>
            </a:r>
            <a:r>
              <a:rPr lang="en-US" sz="2000" b="0" dirty="0">
                <a:solidFill>
                  <a:srgbClr val="FF0000"/>
                </a:solidFill>
              </a:rPr>
              <a:t> communication</a:t>
            </a:r>
            <a:br>
              <a:rPr lang="en-US" sz="2000" b="0" dirty="0">
                <a:solidFill>
                  <a:srgbClr val="FF0000"/>
                </a:solidFill>
              </a:rPr>
            </a:br>
            <a:r>
              <a:rPr lang="en-US" sz="2000" b="0" dirty="0">
                <a:solidFill>
                  <a:srgbClr val="FF0000"/>
                </a:solidFill>
              </a:rPr>
              <a:t>&amp; stuck waiting for stragglers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164" y="6109347"/>
            <a:ext cx="8268920" cy="4001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non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 idea: Bounded Staleness: All threads within S iterations</a:t>
            </a:r>
          </a:p>
        </p:txBody>
      </p:sp>
    </p:spTree>
    <p:extLst>
      <p:ext uri="{BB962C8B-B14F-4D97-AF65-F5344CB8AC3E}">
        <p14:creationId xmlns:p14="http://schemas.microsoft.com/office/powerpoint/2010/main" val="19907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Stale Synchronous Parallel (SSP)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10873" y="6105349"/>
            <a:ext cx="155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sz="1800" b="0" kern="12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NIPS’13]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175174" y="816087"/>
            <a:ext cx="8869328" cy="3521832"/>
            <a:chOff x="175174" y="816087"/>
            <a:chExt cx="8869328" cy="352183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784341" y="1350100"/>
              <a:ext cx="0" cy="241943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5" name="Straight Connector 54"/>
            <p:cNvCxnSpPr/>
            <p:nvPr/>
          </p:nvCxnSpPr>
          <p:spPr>
            <a:xfrm>
              <a:off x="4550324" y="1342606"/>
              <a:ext cx="0" cy="241943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6" name="Straight Connector 55"/>
            <p:cNvCxnSpPr/>
            <p:nvPr/>
          </p:nvCxnSpPr>
          <p:spPr>
            <a:xfrm>
              <a:off x="3933316" y="1342606"/>
              <a:ext cx="0" cy="241943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7" name="Right Arrow 56"/>
            <p:cNvSpPr/>
            <p:nvPr/>
          </p:nvSpPr>
          <p:spPr>
            <a:xfrm>
              <a:off x="3316307" y="2127889"/>
              <a:ext cx="448733" cy="2243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ight Arrow 57"/>
            <p:cNvSpPr/>
            <p:nvPr/>
          </p:nvSpPr>
          <p:spPr>
            <a:xfrm>
              <a:off x="3316307" y="2688806"/>
              <a:ext cx="2075392" cy="2243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ight Arrow 58"/>
            <p:cNvSpPr/>
            <p:nvPr/>
          </p:nvSpPr>
          <p:spPr>
            <a:xfrm>
              <a:off x="3316307" y="3249722"/>
              <a:ext cx="1626659" cy="2243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3316307" y="1566973"/>
              <a:ext cx="2468034" cy="224367"/>
            </a:xfrm>
            <a:prstGeom prst="rightArrow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932409" y="3860329"/>
              <a:ext cx="661881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2" name="TextBox 61"/>
            <p:cNvSpPr txBox="1"/>
            <p:nvPr/>
          </p:nvSpPr>
          <p:spPr>
            <a:xfrm>
              <a:off x="7467090" y="3937809"/>
              <a:ext cx="11048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Iteration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465282" y="3666618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4" name="TextBox 63"/>
            <p:cNvSpPr txBox="1"/>
            <p:nvPr/>
          </p:nvSpPr>
          <p:spPr>
            <a:xfrm>
              <a:off x="1316313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0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082290" y="3666618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6" name="Straight Connector 65"/>
            <p:cNvCxnSpPr/>
            <p:nvPr/>
          </p:nvCxnSpPr>
          <p:spPr>
            <a:xfrm>
              <a:off x="2699299" y="3666618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" name="Straight Connector 66"/>
            <p:cNvCxnSpPr/>
            <p:nvPr/>
          </p:nvCxnSpPr>
          <p:spPr>
            <a:xfrm>
              <a:off x="3316307" y="3666618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3933316" y="3666618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9" name="Straight Connector 68"/>
            <p:cNvCxnSpPr/>
            <p:nvPr/>
          </p:nvCxnSpPr>
          <p:spPr>
            <a:xfrm>
              <a:off x="4550324" y="3666618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0" name="Straight Connector 69"/>
            <p:cNvCxnSpPr/>
            <p:nvPr/>
          </p:nvCxnSpPr>
          <p:spPr>
            <a:xfrm>
              <a:off x="5167332" y="3666618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1" name="Straight Connector 70"/>
            <p:cNvCxnSpPr/>
            <p:nvPr/>
          </p:nvCxnSpPr>
          <p:spPr>
            <a:xfrm>
              <a:off x="5784341" y="3666618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2" name="Straight Connector 71"/>
            <p:cNvCxnSpPr/>
            <p:nvPr/>
          </p:nvCxnSpPr>
          <p:spPr>
            <a:xfrm>
              <a:off x="6401349" y="3675079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3" name="Straight Connector 72"/>
            <p:cNvCxnSpPr/>
            <p:nvPr/>
          </p:nvCxnSpPr>
          <p:spPr>
            <a:xfrm>
              <a:off x="7018357" y="3675079"/>
              <a:ext cx="0" cy="1682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74" name="TextBox 73"/>
            <p:cNvSpPr txBox="1"/>
            <p:nvPr/>
          </p:nvSpPr>
          <p:spPr>
            <a:xfrm>
              <a:off x="1933322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50330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67338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84347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01357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18364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6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35373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7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52380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8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69390" y="3890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9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65282" y="3201124"/>
              <a:ext cx="1851025" cy="33655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65282" y="2640208"/>
              <a:ext cx="1851025" cy="33655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5282" y="2079291"/>
              <a:ext cx="1851025" cy="33655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65282" y="1518375"/>
              <a:ext cx="1851025" cy="33655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316307" y="1350100"/>
              <a:ext cx="0" cy="2411941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5167332" y="1350100"/>
              <a:ext cx="0" cy="2411941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89" name="TextBox 88"/>
            <p:cNvSpPr txBox="1"/>
            <p:nvPr/>
          </p:nvSpPr>
          <p:spPr>
            <a:xfrm>
              <a:off x="175174" y="1510881"/>
              <a:ext cx="1213696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Thread 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2137" y="2075544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Thread 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9301" y="2598134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Thread 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5879" y="3172761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Thread 4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3316307" y="1237916"/>
              <a:ext cx="18510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headEnd type="arrow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94" name="TextBox 93"/>
            <p:cNvSpPr txBox="1"/>
            <p:nvPr/>
          </p:nvSpPr>
          <p:spPr>
            <a:xfrm>
              <a:off x="3166043" y="816087"/>
              <a:ext cx="2151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Staleness Bound S=3</a:t>
              </a:r>
            </a:p>
          </p:txBody>
        </p:sp>
        <p:cxnSp>
          <p:nvCxnSpPr>
            <p:cNvPr id="95" name="Straight Arrow Connector 94"/>
            <p:cNvCxnSpPr>
              <a:stCxn id="96" idx="1"/>
            </p:cNvCxnSpPr>
            <p:nvPr/>
          </p:nvCxnSpPr>
          <p:spPr>
            <a:xfrm flipH="1">
              <a:off x="5840433" y="1280624"/>
              <a:ext cx="426008" cy="34993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6" name="TextBox 95"/>
            <p:cNvSpPr txBox="1"/>
            <p:nvPr/>
          </p:nvSpPr>
          <p:spPr>
            <a:xfrm>
              <a:off x="6266441" y="957458"/>
              <a:ext cx="2747355" cy="64633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 1 waits until</a:t>
              </a:r>
            </a:p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 2 has reached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iter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4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330976" y="1936909"/>
              <a:ext cx="280458" cy="168275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603587" y="1857063"/>
              <a:ext cx="2440915" cy="646327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Thread 1 will always see</a:t>
              </a:r>
            </a:p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these updates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6336231" y="2186676"/>
              <a:ext cx="280458" cy="224367"/>
            </a:xfrm>
            <a:prstGeom prst="rightArrow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Right Arrow 99"/>
            <p:cNvSpPr/>
            <p:nvPr/>
          </p:nvSpPr>
          <p:spPr>
            <a:xfrm>
              <a:off x="6341486" y="3024875"/>
              <a:ext cx="280458" cy="2243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91435" tIns="45718" rIns="91435" bIns="45718" rtlCol="0" anchor="ctr"/>
            <a:lstStyle/>
            <a:p>
              <a:pPr marL="0" marR="0" lvl="0" indent="0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10463" y="2872475"/>
              <a:ext cx="2284783" cy="646327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</a:rPr>
                <a:t>Thread 1 may not see</a:t>
              </a:r>
            </a:p>
            <a:p>
              <a:pPr marL="0" marR="0" lvl="0" indent="0" algn="l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</a:rPr>
                <a:t>these updates</a:t>
              </a: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497507" y="5804645"/>
            <a:ext cx="7364231" cy="601409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35" tIns="45718" rIns="91435" bIns="45718" rtlCol="0" anchor="ctr"/>
          <a:lstStyle/>
          <a:p>
            <a:pPr marL="0" marR="0" lvl="0" indent="0" defTabSz="9143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Exploits: 1. commutative/associative updates &amp;</a:t>
            </a:r>
            <a:b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tolerance for lazy consistency  (bounded staleness)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-10839" y="4333604"/>
            <a:ext cx="9144000" cy="132343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Fastest/slowest threads not allowed to drift &gt;S iterations apart</a:t>
            </a:r>
          </a:p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Allow threads to </a:t>
            </a:r>
            <a:r>
              <a:rPr lang="en-US" sz="2000" i="1" u="sng" dirty="0">
                <a:solidFill>
                  <a:srgbClr val="FF0000"/>
                </a:solidFill>
                <a:latin typeface="Calibri"/>
              </a:rPr>
              <a:t>usually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 run at own pace</a:t>
            </a:r>
          </a:p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prstClr val="black"/>
                </a:solidFill>
                <a:latin typeface="Calibri"/>
              </a:rPr>
              <a:t>Protocol: check cache first; if too old, get latest version from network</a:t>
            </a:r>
          </a:p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0000"/>
                </a:solidFill>
                <a:latin typeface="Calibri"/>
              </a:rPr>
              <a:t>Slow threads check only every S iterations – fewer network accesses, so catch up!</a:t>
            </a:r>
          </a:p>
        </p:txBody>
      </p:sp>
    </p:spTree>
    <p:extLst>
      <p:ext uri="{BB962C8B-B14F-4D97-AF65-F5344CB8AC3E}">
        <p14:creationId xmlns:p14="http://schemas.microsoft.com/office/powerpoint/2010/main" val="14218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476"/>
            <a:ext cx="9144000" cy="889000"/>
          </a:xfrm>
        </p:spPr>
        <p:txBody>
          <a:bodyPr/>
          <a:lstStyle/>
          <a:p>
            <a:r>
              <a:rPr lang="en-US" dirty="0"/>
              <a:t>Staleness Sweet Spot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9" y="700984"/>
            <a:ext cx="7550510" cy="244686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18" y="3402735"/>
            <a:ext cx="4640317" cy="301015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-257504" y="4694354"/>
            <a:ext cx="3263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kern="1200" dirty="0">
                <a:solidFill>
                  <a:schemeClr val="tx1"/>
                </a:solidFill>
              </a:rPr>
              <a:t>Topic Modeling</a:t>
            </a:r>
          </a:p>
          <a:p>
            <a:r>
              <a:rPr lang="en-US" sz="1600" b="0" dirty="0" err="1"/>
              <a:t>Nytimes</a:t>
            </a:r>
            <a:r>
              <a:rPr lang="en-US" sz="1600" b="0" dirty="0"/>
              <a:t> dataset</a:t>
            </a:r>
          </a:p>
          <a:p>
            <a:r>
              <a:rPr lang="en-US" sz="1600" b="0" kern="1200" dirty="0">
                <a:solidFill>
                  <a:schemeClr val="tx1"/>
                </a:solidFill>
              </a:rPr>
              <a:t>400k documents</a:t>
            </a:r>
          </a:p>
          <a:p>
            <a:r>
              <a:rPr lang="en-US" sz="1600" b="0" kern="1200" dirty="0">
                <a:solidFill>
                  <a:schemeClr val="tx1"/>
                </a:solidFill>
              </a:rPr>
              <a:t>100 topics</a:t>
            </a:r>
          </a:p>
          <a:p>
            <a:r>
              <a:rPr lang="en-US" sz="1600" b="0" dirty="0"/>
              <a:t>LDA w/Gibbs sampling</a:t>
            </a:r>
          </a:p>
          <a:p>
            <a:r>
              <a:rPr lang="en-US" sz="1600" b="0" kern="1200" dirty="0">
                <a:solidFill>
                  <a:srgbClr val="FF0000"/>
                </a:solidFill>
              </a:rPr>
              <a:t>8 machines x 64 cores</a:t>
            </a:r>
          </a:p>
          <a:p>
            <a:r>
              <a:rPr lang="en-US" sz="1600" b="0" kern="1200" dirty="0">
                <a:solidFill>
                  <a:srgbClr val="FF0000"/>
                </a:solidFill>
              </a:rPr>
              <a:t>40Gbps </a:t>
            </a:r>
            <a:r>
              <a:rPr lang="en-US" sz="1600" b="0" dirty="0" err="1">
                <a:solidFill>
                  <a:srgbClr val="FF0000"/>
                </a:solidFill>
              </a:rPr>
              <a:t>I</a:t>
            </a:r>
            <a:r>
              <a:rPr lang="en-US" sz="1600" b="0" kern="1200" dirty="0" err="1">
                <a:solidFill>
                  <a:srgbClr val="FF0000"/>
                </a:solidFill>
              </a:rPr>
              <a:t>nfiniband</a:t>
            </a:r>
            <a:endParaRPr lang="en-US" sz="1600" b="0" kern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1632" y="6132849"/>
            <a:ext cx="142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[ATC’14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]</a:t>
            </a:r>
          </a:p>
        </p:txBody>
      </p:sp>
      <p:sp>
        <p:nvSpPr>
          <p:cNvPr id="3" name="Smiley Face 2"/>
          <p:cNvSpPr/>
          <p:nvPr/>
        </p:nvSpPr>
        <p:spPr bwMode="auto">
          <a:xfrm>
            <a:off x="641135" y="758790"/>
            <a:ext cx="325818" cy="360561"/>
          </a:xfrm>
          <a:prstGeom prst="smileyFace">
            <a:avLst>
              <a:gd name="adj" fmla="val 4653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Smiley Face 8"/>
          <p:cNvSpPr/>
          <p:nvPr/>
        </p:nvSpPr>
        <p:spPr bwMode="auto">
          <a:xfrm>
            <a:off x="609602" y="2661160"/>
            <a:ext cx="325818" cy="360561"/>
          </a:xfrm>
          <a:prstGeom prst="smileyFace">
            <a:avLst>
              <a:gd name="adj" fmla="val -4653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5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1641"/>
            <a:ext cx="8788400" cy="4060373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339933"/>
                </a:solidFill>
              </a:rPr>
              <a:t>The Good News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Commutative/Associative parameter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Tolerance for lazy consistency of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Repeated parameter data access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Intra-iteration progress measure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Parameter update importance hints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Layer-by-layer pattern of deep learning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9320"/>
            <a:ext cx="914400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…can exploit to run orders of magnitude faster!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8145517" y="3353843"/>
            <a:ext cx="336332" cy="274425"/>
          </a:xfrm>
          <a:prstGeom prst="rightArrow">
            <a:avLst/>
          </a:prstGeom>
          <a:solidFill>
            <a:srgbClr val="FF0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72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Data Access in PageRank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039" y="2989153"/>
            <a:ext cx="4470400" cy="2887763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 err="1">
                <a:solidFill>
                  <a:sysClr val="windowText" lastClr="000000"/>
                </a:solidFill>
                <a:cs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ranks to random value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loop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ysClr val="windowText" lastClr="000000"/>
                </a:solidFill>
                <a:cs typeface="Consolas" panose="020B0609020204030204" pitchFamily="49" charset="0"/>
              </a:rPr>
              <a:t>foreach</a:t>
            </a: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link from </a:t>
            </a:r>
            <a:r>
              <a:rPr lang="en-US" sz="2400" b="0" dirty="0" err="1">
                <a:solidFill>
                  <a:sysClr val="windowText" lastClr="000000"/>
                </a:solidFill>
                <a:cs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to j 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     </a:t>
            </a:r>
            <a:r>
              <a:rPr lang="en-US" sz="2400" b="0" dirty="0">
                <a:solidFill>
                  <a:srgbClr val="C00000"/>
                </a:solidFill>
                <a:cs typeface="Consolas" panose="020B0609020204030204" pitchFamily="49" charset="0"/>
              </a:rPr>
              <a:t>read</a:t>
            </a: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Rank(</a:t>
            </a:r>
            <a:r>
              <a:rPr lang="en-US" sz="2400" b="0" dirty="0" err="1">
                <a:solidFill>
                  <a:sysClr val="windowText" lastClr="000000"/>
                </a:solidFill>
                <a:cs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     </a:t>
            </a:r>
            <a:r>
              <a:rPr lang="en-US" sz="2400" b="0" dirty="0">
                <a:solidFill>
                  <a:srgbClr val="C00000"/>
                </a:solidFill>
                <a:cs typeface="Consolas" panose="020B0609020204030204" pitchFamily="49" charset="0"/>
              </a:rPr>
              <a:t>update</a:t>
            </a: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Rank(j)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  }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not converged</a:t>
            </a:r>
            <a:endParaRPr lang="en-US" sz="2400" dirty="0"/>
          </a:p>
        </p:txBody>
      </p:sp>
      <p:sp>
        <p:nvSpPr>
          <p:cNvPr id="5" name="椭圆 3"/>
          <p:cNvSpPr/>
          <p:nvPr/>
        </p:nvSpPr>
        <p:spPr>
          <a:xfrm>
            <a:off x="729062" y="2726339"/>
            <a:ext cx="668004" cy="650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9062" y="4920663"/>
            <a:ext cx="668004" cy="650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00077" y="3782865"/>
            <a:ext cx="668004" cy="650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cxnSp>
        <p:nvCxnSpPr>
          <p:cNvPr id="8" name="直接箭头连接符 8"/>
          <p:cNvCxnSpPr/>
          <p:nvPr/>
        </p:nvCxnSpPr>
        <p:spPr>
          <a:xfrm>
            <a:off x="1146565" y="3429891"/>
            <a:ext cx="0" cy="14907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0"/>
          <p:cNvCxnSpPr/>
          <p:nvPr/>
        </p:nvCxnSpPr>
        <p:spPr>
          <a:xfrm>
            <a:off x="979564" y="3376509"/>
            <a:ext cx="0" cy="149077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1043" y="2334966"/>
            <a:ext cx="171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Page0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8436" y="4387569"/>
            <a:ext cx="116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Page2</a:t>
            </a:r>
          </a:p>
        </p:txBody>
      </p:sp>
      <p:cxnSp>
        <p:nvCxnSpPr>
          <p:cNvPr id="12" name="直接箭头连接符 14"/>
          <p:cNvCxnSpPr/>
          <p:nvPr/>
        </p:nvCxnSpPr>
        <p:spPr>
          <a:xfrm flipV="1">
            <a:off x="1480567" y="4270493"/>
            <a:ext cx="1419510" cy="8939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6"/>
          <p:cNvCxnSpPr/>
          <p:nvPr/>
        </p:nvCxnSpPr>
        <p:spPr>
          <a:xfrm flipH="1" flipV="1">
            <a:off x="1397067" y="3213966"/>
            <a:ext cx="1503010" cy="6501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198210" y="3872135"/>
            <a:ext cx="113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Link-2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68350" y="3818670"/>
            <a:ext cx="113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Link-3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 rot="1373139">
            <a:off x="1596521" y="3184417"/>
            <a:ext cx="116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Link-0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 rot="19457410">
            <a:off x="1597008" y="4730885"/>
            <a:ext cx="116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Link-1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Group 2"/>
          <p:cNvGrpSpPr/>
          <p:nvPr/>
        </p:nvGrpSpPr>
        <p:grpSpPr>
          <a:xfrm>
            <a:off x="2524474" y="2965140"/>
            <a:ext cx="1628547" cy="1771955"/>
            <a:chOff x="5277943" y="2250429"/>
            <a:chExt cx="1628547" cy="1771955"/>
          </a:xfrm>
        </p:grpSpPr>
        <p:sp>
          <p:nvSpPr>
            <p:cNvPr id="19" name="椭圆 26"/>
            <p:cNvSpPr/>
            <p:nvPr/>
          </p:nvSpPr>
          <p:spPr>
            <a:xfrm>
              <a:off x="5277943" y="2773192"/>
              <a:ext cx="180901" cy="1249192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" name="直接箭头连接符 28"/>
            <p:cNvCxnSpPr>
              <a:stCxn id="19" idx="7"/>
            </p:cNvCxnSpPr>
            <p:nvPr/>
          </p:nvCxnSpPr>
          <p:spPr>
            <a:xfrm flipV="1">
              <a:off x="5432351" y="2594736"/>
              <a:ext cx="478746" cy="36139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8393" y="2250429"/>
              <a:ext cx="1538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Worker-0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1"/>
          <p:cNvGrpSpPr/>
          <p:nvPr/>
        </p:nvGrpSpPr>
        <p:grpSpPr>
          <a:xfrm>
            <a:off x="805913" y="4558638"/>
            <a:ext cx="1948348" cy="1370786"/>
            <a:chOff x="3559382" y="3843927"/>
            <a:chExt cx="1948348" cy="1370786"/>
          </a:xfrm>
        </p:grpSpPr>
        <p:sp>
          <p:nvSpPr>
            <p:cNvPr id="23" name="TextBox 22"/>
            <p:cNvSpPr txBox="1"/>
            <p:nvPr/>
          </p:nvSpPr>
          <p:spPr>
            <a:xfrm>
              <a:off x="4150535" y="4845381"/>
              <a:ext cx="135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Worker-1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椭圆 31"/>
            <p:cNvSpPr/>
            <p:nvPr/>
          </p:nvSpPr>
          <p:spPr>
            <a:xfrm>
              <a:off x="3559382" y="3843927"/>
              <a:ext cx="542703" cy="17845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5" name="直接箭头连接符 32"/>
            <p:cNvCxnSpPr>
              <a:stCxn id="24" idx="5"/>
            </p:cNvCxnSpPr>
            <p:nvPr/>
          </p:nvCxnSpPr>
          <p:spPr>
            <a:xfrm>
              <a:off x="4022608" y="3996249"/>
              <a:ext cx="518071" cy="84007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-2887" y="5530117"/>
            <a:ext cx="171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Page1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5907" y="895474"/>
            <a:ext cx="8222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Input data: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a set of links, stored locally in workers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Parameter data: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ranks of pages, stored in </a:t>
            </a:r>
            <a:r>
              <a:rPr lang="en-US" b="0" kern="0" dirty="0">
                <a:latin typeface="+mn-lt"/>
              </a:rPr>
              <a:t>PS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461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Data Access in PageRank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373" y="1806169"/>
            <a:ext cx="4470400" cy="2887763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          </a:t>
            </a:r>
            <a:r>
              <a:rPr lang="en-US" sz="2400" b="0" u="sng" dirty="0">
                <a:solidFill>
                  <a:srgbClr val="FF0000"/>
                </a:solidFill>
                <a:cs typeface="Consolas" panose="020B0609020204030204" pitchFamily="49" charset="0"/>
              </a:rPr>
              <a:t>Worker-0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loop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  </a:t>
            </a:r>
            <a:r>
              <a:rPr lang="en-US" sz="2400" b="0" dirty="0">
                <a:solidFill>
                  <a:srgbClr val="00B050"/>
                </a:solidFill>
                <a:cs typeface="Consolas" panose="020B0609020204030204" pitchFamily="49" charset="0"/>
              </a:rPr>
              <a:t># Link-0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  </a:t>
            </a:r>
            <a:r>
              <a:rPr lang="en-US" sz="2400" b="0" dirty="0">
                <a:solidFill>
                  <a:srgbClr val="00B050"/>
                </a:solidFill>
                <a:cs typeface="Consolas" panose="020B0609020204030204" pitchFamily="49" charset="0"/>
              </a:rPr>
              <a:t>read page[2].rank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rgbClr val="00B050"/>
                </a:solidFill>
                <a:cs typeface="Consolas" panose="020B0609020204030204" pitchFamily="49" charset="0"/>
              </a:rPr>
              <a:t>   update page[0].rank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  </a:t>
            </a:r>
            <a:r>
              <a:rPr lang="en-US" sz="2400" b="0" dirty="0">
                <a:solidFill>
                  <a:srgbClr val="FFC000"/>
                </a:solidFill>
                <a:cs typeface="Consolas" panose="020B0609020204030204" pitchFamily="49" charset="0"/>
              </a:rPr>
              <a:t># Link-1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rgbClr val="FFC000"/>
                </a:solidFill>
                <a:cs typeface="Consolas" panose="020B0609020204030204" pitchFamily="49" charset="0"/>
              </a:rPr>
              <a:t>   read page[1].rank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rgbClr val="FFC000"/>
                </a:solidFill>
                <a:cs typeface="Consolas" panose="020B0609020204030204" pitchFamily="49" charset="0"/>
              </a:rPr>
              <a:t>   update page[2].rank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dirty="0">
                <a:solidFill>
                  <a:srgbClr val="FFC000"/>
                </a:solidFill>
                <a:cs typeface="Consolas" panose="020B0609020204030204" pitchFamily="49" charset="0"/>
              </a:rPr>
              <a:t>   </a:t>
            </a:r>
            <a:r>
              <a:rPr lang="en-US" sz="2400" b="0" dirty="0">
                <a:solidFill>
                  <a:srgbClr val="FF0000"/>
                </a:solidFill>
                <a:cs typeface="Consolas" panose="020B0609020204030204" pitchFamily="49" charset="0"/>
              </a:rPr>
              <a:t>clock()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 not converged</a:t>
            </a:r>
            <a:endParaRPr lang="en-US" sz="2400" dirty="0"/>
          </a:p>
        </p:txBody>
      </p:sp>
      <p:sp>
        <p:nvSpPr>
          <p:cNvPr id="5" name="椭圆 3"/>
          <p:cNvSpPr/>
          <p:nvPr/>
        </p:nvSpPr>
        <p:spPr>
          <a:xfrm>
            <a:off x="729062" y="2726339"/>
            <a:ext cx="668004" cy="650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9062" y="4920663"/>
            <a:ext cx="668004" cy="650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00077" y="3782865"/>
            <a:ext cx="668004" cy="650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cxnSp>
        <p:nvCxnSpPr>
          <p:cNvPr id="8" name="直接箭头连接符 8"/>
          <p:cNvCxnSpPr/>
          <p:nvPr/>
        </p:nvCxnSpPr>
        <p:spPr>
          <a:xfrm>
            <a:off x="1146565" y="3429891"/>
            <a:ext cx="0" cy="14907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0"/>
          <p:cNvCxnSpPr/>
          <p:nvPr/>
        </p:nvCxnSpPr>
        <p:spPr>
          <a:xfrm>
            <a:off x="979564" y="3376509"/>
            <a:ext cx="0" cy="149077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1043" y="2334966"/>
            <a:ext cx="171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Page0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8436" y="4387569"/>
            <a:ext cx="116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Page2</a:t>
            </a:r>
          </a:p>
        </p:txBody>
      </p:sp>
      <p:cxnSp>
        <p:nvCxnSpPr>
          <p:cNvPr id="12" name="直接箭头连接符 14"/>
          <p:cNvCxnSpPr/>
          <p:nvPr/>
        </p:nvCxnSpPr>
        <p:spPr>
          <a:xfrm flipV="1">
            <a:off x="1480567" y="4270493"/>
            <a:ext cx="1419510" cy="89398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6"/>
          <p:cNvCxnSpPr/>
          <p:nvPr/>
        </p:nvCxnSpPr>
        <p:spPr>
          <a:xfrm flipH="1" flipV="1">
            <a:off x="1397067" y="3213966"/>
            <a:ext cx="1503010" cy="6501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198210" y="3872135"/>
            <a:ext cx="113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Link-2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68350" y="3818670"/>
            <a:ext cx="113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Link-3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 rot="1373139">
            <a:off x="1596521" y="3184417"/>
            <a:ext cx="116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Link-0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 rot="19457410">
            <a:off x="1597008" y="4730885"/>
            <a:ext cx="116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Link-1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grpSp>
        <p:nvGrpSpPr>
          <p:cNvPr id="18" name="Group 2"/>
          <p:cNvGrpSpPr/>
          <p:nvPr/>
        </p:nvGrpSpPr>
        <p:grpSpPr>
          <a:xfrm>
            <a:off x="2524474" y="2965140"/>
            <a:ext cx="1628547" cy="1771955"/>
            <a:chOff x="5277943" y="2250429"/>
            <a:chExt cx="1628547" cy="1771955"/>
          </a:xfrm>
        </p:grpSpPr>
        <p:sp>
          <p:nvSpPr>
            <p:cNvPr id="19" name="椭圆 26"/>
            <p:cNvSpPr/>
            <p:nvPr/>
          </p:nvSpPr>
          <p:spPr>
            <a:xfrm>
              <a:off x="5277943" y="2773192"/>
              <a:ext cx="180901" cy="1249192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" name="直接箭头连接符 28"/>
            <p:cNvCxnSpPr>
              <a:stCxn id="19" idx="7"/>
            </p:cNvCxnSpPr>
            <p:nvPr/>
          </p:nvCxnSpPr>
          <p:spPr>
            <a:xfrm flipV="1">
              <a:off x="5432351" y="2594736"/>
              <a:ext cx="478746" cy="36139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8393" y="2250429"/>
              <a:ext cx="1538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Worker-0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1"/>
          <p:cNvGrpSpPr/>
          <p:nvPr/>
        </p:nvGrpSpPr>
        <p:grpSpPr>
          <a:xfrm>
            <a:off x="805913" y="4558638"/>
            <a:ext cx="1948348" cy="1370786"/>
            <a:chOff x="3559382" y="3843927"/>
            <a:chExt cx="1948348" cy="1370786"/>
          </a:xfrm>
        </p:grpSpPr>
        <p:sp>
          <p:nvSpPr>
            <p:cNvPr id="23" name="TextBox 22"/>
            <p:cNvSpPr txBox="1"/>
            <p:nvPr/>
          </p:nvSpPr>
          <p:spPr>
            <a:xfrm>
              <a:off x="4150535" y="4845381"/>
              <a:ext cx="135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Worker-1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椭圆 31"/>
            <p:cNvSpPr/>
            <p:nvPr/>
          </p:nvSpPr>
          <p:spPr>
            <a:xfrm>
              <a:off x="3559382" y="3843927"/>
              <a:ext cx="542703" cy="17845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5" name="直接箭头连接符 32"/>
            <p:cNvCxnSpPr>
              <a:stCxn id="24" idx="5"/>
            </p:cNvCxnSpPr>
            <p:nvPr/>
          </p:nvCxnSpPr>
          <p:spPr>
            <a:xfrm>
              <a:off x="4022608" y="3996249"/>
              <a:ext cx="518071" cy="84007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-2887" y="5530117"/>
            <a:ext cx="171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Page1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5907" y="895474"/>
            <a:ext cx="8222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Input data: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a set of links, stored locally in workers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Parameter data: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ranks of pages, stored in </a:t>
            </a:r>
            <a:r>
              <a:rPr lang="en-US" b="0" kern="0" dirty="0">
                <a:latin typeface="+mn-lt"/>
              </a:rPr>
              <a:t>PS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5989320"/>
            <a:ext cx="9144000" cy="8309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access sequence depends only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on input data (not on parameter values)</a:t>
            </a:r>
          </a:p>
        </p:txBody>
      </p:sp>
    </p:spTree>
    <p:extLst>
      <p:ext uri="{BB962C8B-B14F-4D97-AF65-F5344CB8AC3E}">
        <p14:creationId xmlns:p14="http://schemas.microsoft.com/office/powerpoint/2010/main" val="4353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Repeated Data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55948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Collect access sequence in “virtual iteration”</a:t>
            </a:r>
          </a:p>
          <a:p>
            <a:pPr>
              <a:buNone/>
            </a:pPr>
            <a:endParaRPr lang="en-US" sz="12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Enables many optimizations: </a:t>
            </a:r>
          </a:p>
          <a:p>
            <a:pPr marL="457200" indent="-457200">
              <a:buAutoNum type="arabicPeriod"/>
            </a:pPr>
            <a:r>
              <a:rPr lang="en-US" dirty="0"/>
              <a:t>Parameter data placement across machines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14180" y="5642582"/>
            <a:ext cx="229252" cy="25211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80843" y="4413222"/>
            <a:ext cx="5117879" cy="259205"/>
            <a:chOff x="1233546" y="3540859"/>
            <a:chExt cx="5117879" cy="259205"/>
          </a:xfrm>
        </p:grpSpPr>
        <p:sp>
          <p:nvSpPr>
            <p:cNvPr id="7" name="Rectangle 6"/>
            <p:cNvSpPr/>
            <p:nvPr/>
          </p:nvSpPr>
          <p:spPr bwMode="auto">
            <a:xfrm>
              <a:off x="5185313" y="3540859"/>
              <a:ext cx="229252" cy="25211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122173" y="3540859"/>
              <a:ext cx="229252" cy="252116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504348" y="3540859"/>
              <a:ext cx="229252" cy="25211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05543" y="3544404"/>
              <a:ext cx="229252" cy="252116"/>
            </a:xfrm>
            <a:prstGeom prst="rect">
              <a:avLst/>
            </a:prstGeom>
            <a:solidFill>
              <a:srgbClr val="0099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233546" y="3544403"/>
              <a:ext cx="229252" cy="25211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170406" y="3544403"/>
              <a:ext cx="229252" cy="252116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552581" y="3544403"/>
              <a:ext cx="229252" cy="25211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53776" y="3547948"/>
              <a:ext cx="229252" cy="25211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1262413" y="5646126"/>
            <a:ext cx="229252" cy="25211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03422" y="5632422"/>
            <a:ext cx="229252" cy="25211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36701" y="5646126"/>
            <a:ext cx="229252" cy="25211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58916" y="3317854"/>
            <a:ext cx="7475039" cy="2938131"/>
            <a:chOff x="811619" y="2445491"/>
            <a:chExt cx="7475039" cy="2938131"/>
          </a:xfrm>
        </p:grpSpPr>
        <p:sp>
          <p:nvSpPr>
            <p:cNvPr id="19" name="矩形 67"/>
            <p:cNvSpPr/>
            <p:nvPr/>
          </p:nvSpPr>
          <p:spPr>
            <a:xfrm>
              <a:off x="4763386" y="2445491"/>
              <a:ext cx="3423226" cy="293458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997302" y="4301461"/>
              <a:ext cx="2913321" cy="807900"/>
              <a:chOff x="893135" y="4939410"/>
              <a:chExt cx="2913321" cy="807900"/>
            </a:xfrm>
          </p:grpSpPr>
          <p:sp>
            <p:nvSpPr>
              <p:cNvPr id="37" name="矩形 64"/>
              <p:cNvSpPr/>
              <p:nvPr/>
            </p:nvSpPr>
            <p:spPr>
              <a:xfrm>
                <a:off x="893135" y="4939410"/>
                <a:ext cx="2913321" cy="8079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637413" y="4954772"/>
                <a:ext cx="1509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PS shard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912242" y="2470059"/>
              <a:ext cx="337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Machine-1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00847" y="3081125"/>
              <a:ext cx="2913321" cy="819668"/>
              <a:chOff x="1045535" y="3719074"/>
              <a:chExt cx="2913321" cy="819668"/>
            </a:xfrm>
          </p:grpSpPr>
          <p:sp>
            <p:nvSpPr>
              <p:cNvPr id="35" name="矩形 64"/>
              <p:cNvSpPr/>
              <p:nvPr/>
            </p:nvSpPr>
            <p:spPr>
              <a:xfrm>
                <a:off x="1045535" y="3730842"/>
                <a:ext cx="2913321" cy="8079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46028" y="3719074"/>
                <a:ext cx="2126512" cy="47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ML Worker</a:t>
                </a:r>
              </a:p>
            </p:txBody>
          </p:sp>
        </p:grpSp>
        <p:sp>
          <p:nvSpPr>
            <p:cNvPr id="23" name="矩形 67"/>
            <p:cNvSpPr/>
            <p:nvPr/>
          </p:nvSpPr>
          <p:spPr>
            <a:xfrm>
              <a:off x="811619" y="2449035"/>
              <a:ext cx="3423226" cy="293458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4" name="Group 32"/>
            <p:cNvGrpSpPr/>
            <p:nvPr/>
          </p:nvGrpSpPr>
          <p:grpSpPr>
            <a:xfrm>
              <a:off x="1045535" y="4305005"/>
              <a:ext cx="2913321" cy="807900"/>
              <a:chOff x="893135" y="4939410"/>
              <a:chExt cx="2913321" cy="807900"/>
            </a:xfrm>
          </p:grpSpPr>
          <p:sp>
            <p:nvSpPr>
              <p:cNvPr id="33" name="矩形 64"/>
              <p:cNvSpPr/>
              <p:nvPr/>
            </p:nvSpPr>
            <p:spPr>
              <a:xfrm>
                <a:off x="893135" y="4939410"/>
                <a:ext cx="2913321" cy="8079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TextBox 7"/>
              <p:cNvSpPr txBox="1"/>
              <p:nvPr/>
            </p:nvSpPr>
            <p:spPr>
              <a:xfrm>
                <a:off x="1637413" y="4954772"/>
                <a:ext cx="1509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PS shard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60475" y="2473603"/>
              <a:ext cx="337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Machine-0</a:t>
              </a:r>
            </a:p>
          </p:txBody>
        </p:sp>
        <p:grpSp>
          <p:nvGrpSpPr>
            <p:cNvPr id="26" name="Group 40"/>
            <p:cNvGrpSpPr/>
            <p:nvPr/>
          </p:nvGrpSpPr>
          <p:grpSpPr>
            <a:xfrm>
              <a:off x="1049080" y="3084669"/>
              <a:ext cx="2913321" cy="819668"/>
              <a:chOff x="1045535" y="3719074"/>
              <a:chExt cx="2913321" cy="819668"/>
            </a:xfrm>
          </p:grpSpPr>
          <p:sp>
            <p:nvSpPr>
              <p:cNvPr id="31" name="矩形 64"/>
              <p:cNvSpPr/>
              <p:nvPr/>
            </p:nvSpPr>
            <p:spPr>
              <a:xfrm>
                <a:off x="1045535" y="3730842"/>
                <a:ext cx="2913321" cy="8079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46028" y="3719074"/>
                <a:ext cx="2126512" cy="47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ML Worker</a:t>
                </a:r>
              </a:p>
            </p:txBody>
          </p:sp>
        </p:grpSp>
        <p:cxnSp>
          <p:nvCxnSpPr>
            <p:cNvPr id="27" name="Straight Arrow Connector 26"/>
            <p:cNvCxnSpPr>
              <a:stCxn id="31" idx="2"/>
              <a:endCxn id="33" idx="0"/>
            </p:cNvCxnSpPr>
            <p:nvPr/>
          </p:nvCxnSpPr>
          <p:spPr bwMode="auto">
            <a:xfrm rot="5400000">
              <a:off x="2303635" y="4102899"/>
              <a:ext cx="400668" cy="3545"/>
            </a:xfrm>
            <a:prstGeom prst="straightConnector1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31" idx="2"/>
              <a:endCxn id="37" idx="0"/>
            </p:cNvCxnSpPr>
            <p:nvPr/>
          </p:nvCxnSpPr>
          <p:spPr bwMode="auto">
            <a:xfrm rot="16200000" flipH="1">
              <a:off x="4281290" y="2128788"/>
              <a:ext cx="397124" cy="3948222"/>
            </a:xfrm>
            <a:prstGeom prst="straightConnector1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33" idx="0"/>
              <a:endCxn id="35" idx="2"/>
            </p:cNvCxnSpPr>
            <p:nvPr/>
          </p:nvCxnSpPr>
          <p:spPr bwMode="auto">
            <a:xfrm rot="5400000" flipH="1" flipV="1">
              <a:off x="4277746" y="2125243"/>
              <a:ext cx="404212" cy="3955312"/>
            </a:xfrm>
            <a:prstGeom prst="straightConnector1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37" idx="0"/>
              <a:endCxn id="35" idx="2"/>
            </p:cNvCxnSpPr>
            <p:nvPr/>
          </p:nvCxnSpPr>
          <p:spPr bwMode="auto">
            <a:xfrm rot="5400000" flipH="1" flipV="1">
              <a:off x="6255401" y="4099355"/>
              <a:ext cx="400668" cy="3545"/>
            </a:xfrm>
            <a:prstGeom prst="straightConnector1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423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Repeated Data Access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36482" y="1807779"/>
            <a:ext cx="8776139" cy="371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64105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Collect access sequence in “virtual iteration”</a:t>
            </a:r>
          </a:p>
          <a:p>
            <a:pPr>
              <a:buNone/>
            </a:pPr>
            <a:endParaRPr lang="en-US" sz="12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Enables many optimizations: </a:t>
            </a:r>
          </a:p>
          <a:p>
            <a:pPr marL="457200" indent="-457200">
              <a:buAutoNum type="arabicPeriod"/>
            </a:pPr>
            <a:r>
              <a:rPr lang="en-US" dirty="0"/>
              <a:t>Parameter data placement across machines</a:t>
            </a:r>
          </a:p>
          <a:p>
            <a:pPr marL="457200" indent="-457200">
              <a:buAutoNum type="arabicPeriod"/>
            </a:pPr>
            <a:r>
              <a:rPr lang="en-US" dirty="0"/>
              <a:t>Prefetching</a:t>
            </a:r>
          </a:p>
          <a:p>
            <a:pPr marL="457200" indent="-457200">
              <a:buAutoNum type="arabicPeriod"/>
            </a:pPr>
            <a:r>
              <a:rPr lang="en-US" dirty="0"/>
              <a:t>Static cache policies</a:t>
            </a:r>
          </a:p>
          <a:p>
            <a:pPr marL="457200" indent="-457200">
              <a:buAutoNum type="arabicPeriod"/>
            </a:pPr>
            <a:r>
              <a:rPr lang="en-US" dirty="0"/>
              <a:t>More efficient marshalling-free data structures</a:t>
            </a:r>
          </a:p>
          <a:p>
            <a:pPr marL="457200" indent="-457200">
              <a:buAutoNum type="arabicPeriod"/>
            </a:pPr>
            <a:r>
              <a:rPr lang="en-US" dirty="0"/>
              <a:t>NUMA-aware memory placement</a:t>
            </a:r>
          </a:p>
          <a:p>
            <a:pPr marL="457200" indent="-457200">
              <a:buAutoNum type="arabicPeriod"/>
            </a:pPr>
            <a:endParaRPr lang="en-US" sz="16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Benefits are resilient to moderate deviation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in an iteration’s actual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IterStore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Exploiting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Iterativeness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6" y="3909848"/>
            <a:ext cx="3764884" cy="251345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" y="904561"/>
            <a:ext cx="5575828" cy="3722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1503" y="1471461"/>
            <a:ext cx="31424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prstClr val="black"/>
                </a:solidFill>
                <a:latin typeface="+mn-lt"/>
              </a:rPr>
              <a:t>Collaborative Filtering</a:t>
            </a:r>
            <a:br>
              <a:rPr lang="en-US" sz="2000" b="0" dirty="0">
                <a:solidFill>
                  <a:prstClr val="black"/>
                </a:solidFill>
                <a:latin typeface="+mn-lt"/>
              </a:rPr>
            </a:br>
            <a:r>
              <a:rPr lang="en-US" sz="2000" b="0" dirty="0">
                <a:solidFill>
                  <a:prstClr val="black"/>
                </a:solidFill>
                <a:latin typeface="+mn-lt"/>
              </a:rPr>
              <a:t>(Matrix Factorization)</a:t>
            </a:r>
            <a:br>
              <a:rPr lang="en-US" sz="2000" b="0" dirty="0">
                <a:solidFill>
                  <a:prstClr val="black"/>
                </a:solidFill>
                <a:latin typeface="+mn-lt"/>
              </a:rPr>
            </a:br>
            <a:r>
              <a:rPr lang="en-US" sz="2000" b="0" dirty="0" err="1">
                <a:solidFill>
                  <a:prstClr val="black"/>
                </a:solidFill>
                <a:latin typeface="+mn-lt"/>
              </a:rPr>
              <a:t>NetFlix</a:t>
            </a:r>
            <a:r>
              <a:rPr lang="en-US" sz="2000" b="0" dirty="0">
                <a:solidFill>
                  <a:prstClr val="black"/>
                </a:solidFill>
                <a:latin typeface="+mn-lt"/>
              </a:rPr>
              <a:t> data set</a:t>
            </a:r>
            <a:br>
              <a:rPr lang="en-US" sz="2000" b="0" dirty="0">
                <a:solidFill>
                  <a:prstClr val="black"/>
                </a:solidFill>
                <a:latin typeface="+mn-lt"/>
              </a:rPr>
            </a:br>
            <a:r>
              <a:rPr lang="en-US" sz="2000" b="0" dirty="0">
                <a:solidFill>
                  <a:srgbClr val="FF0000"/>
                </a:solidFill>
                <a:latin typeface="+mn-lt"/>
              </a:rPr>
              <a:t>8 machines x 64 cores</a:t>
            </a:r>
          </a:p>
          <a:p>
            <a:pPr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0000"/>
                </a:solidFill>
                <a:latin typeface="+mn-lt"/>
              </a:rPr>
              <a:t>40 </a:t>
            </a:r>
            <a:r>
              <a:rPr lang="en-US" sz="2000" b="0" dirty="0" err="1">
                <a:solidFill>
                  <a:srgbClr val="FF0000"/>
                </a:solidFill>
                <a:latin typeface="+mn-lt"/>
              </a:rPr>
              <a:t>Gbps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rgbClr val="FF0000"/>
                </a:solidFill>
                <a:latin typeface="+mn-lt"/>
              </a:rPr>
              <a:t>Infiniband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71134"/>
            <a:ext cx="5291959" cy="8309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4-5x faster than baseline</a:t>
            </a:r>
          </a:p>
          <a:p>
            <a:r>
              <a:rPr lang="en-US" dirty="0">
                <a:solidFill>
                  <a:srgbClr val="FF0000"/>
                </a:solidFill>
              </a:rPr>
              <a:t>11x faster than </a:t>
            </a:r>
            <a:r>
              <a:rPr lang="en-US" dirty="0" err="1">
                <a:solidFill>
                  <a:srgbClr val="FF0000"/>
                </a:solidFill>
              </a:rPr>
              <a:t>GraphLab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0125" y="809293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 iterations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5142" y="3778466"/>
            <a:ext cx="202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99 iterations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0368" y="719895"/>
            <a:ext cx="142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[SoCC’14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]</a:t>
            </a:r>
          </a:p>
        </p:txBody>
      </p:sp>
      <p:sp>
        <p:nvSpPr>
          <p:cNvPr id="11" name="Smiley Face 10"/>
          <p:cNvSpPr/>
          <p:nvPr/>
        </p:nvSpPr>
        <p:spPr bwMode="auto">
          <a:xfrm>
            <a:off x="84088" y="3909848"/>
            <a:ext cx="325818" cy="360561"/>
          </a:xfrm>
          <a:prstGeom prst="smileyFace">
            <a:avLst>
              <a:gd name="adj" fmla="val 4653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Smiley Face 11"/>
          <p:cNvSpPr/>
          <p:nvPr/>
        </p:nvSpPr>
        <p:spPr bwMode="auto">
          <a:xfrm>
            <a:off x="78830" y="1079353"/>
            <a:ext cx="325818" cy="360561"/>
          </a:xfrm>
          <a:prstGeom prst="smileyFace">
            <a:avLst>
              <a:gd name="adj" fmla="val -4653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1641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339933"/>
                </a:solidFill>
              </a:rPr>
              <a:t>The Good News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Commutative/Associative parameter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Tolerance for lazy consistency of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Repeated parameter data access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Intra-iteration progress measure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Parameter update importance hints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Layer-by-layer pattern of deep learning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9320"/>
            <a:ext cx="914400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…can exploit to run orders of magnitude faster!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6779173" y="3918670"/>
            <a:ext cx="336332" cy="274425"/>
          </a:xfrm>
          <a:prstGeom prst="rightArrow">
            <a:avLst/>
          </a:prstGeom>
          <a:solidFill>
            <a:srgbClr val="FF0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9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Talk: Big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898143"/>
            <a:ext cx="8788400" cy="5397500"/>
          </a:xfrm>
        </p:spPr>
        <p:txBody>
          <a:bodyPr/>
          <a:lstStyle/>
          <a:p>
            <a:r>
              <a:rPr lang="en-US" dirty="0"/>
              <a:t> Machine Learning over Big Data</a:t>
            </a:r>
          </a:p>
          <a:p>
            <a:r>
              <a:rPr lang="en-US" dirty="0"/>
              <a:t> Examples: </a:t>
            </a:r>
          </a:p>
          <a:p>
            <a:pPr lvl="2"/>
            <a:r>
              <a:rPr lang="en-US" dirty="0"/>
              <a:t>Collaborative Filtering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(via Matrix Factorization)</a:t>
            </a:r>
          </a:p>
          <a:p>
            <a:pPr lvl="3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Recommending movies</a:t>
            </a:r>
          </a:p>
          <a:p>
            <a:pPr lvl="3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/>
              <a:t>Topic Modeling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(via LDA)</a:t>
            </a:r>
          </a:p>
          <a:p>
            <a:pPr lvl="3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Clusters documents into K topics</a:t>
            </a:r>
          </a:p>
          <a:p>
            <a:pPr lvl="3"/>
            <a:endParaRPr lang="en-US" sz="1200" dirty="0"/>
          </a:p>
          <a:p>
            <a:pPr lvl="2"/>
            <a:r>
              <a:rPr lang="en-US" dirty="0"/>
              <a:t>Multinomial Logistic Regression</a:t>
            </a:r>
          </a:p>
          <a:p>
            <a:pPr lvl="3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Classification for multiple discrete classes</a:t>
            </a:r>
          </a:p>
          <a:p>
            <a:pPr lvl="3"/>
            <a:endParaRPr lang="en-US" sz="1200" b="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/>
              <a:t>Deep Learning neural networks:</a:t>
            </a:r>
          </a:p>
          <a:p>
            <a:pPr marL="573088" lvl="3" indent="0">
              <a:buNone/>
            </a:pPr>
            <a:endParaRPr lang="en-US" sz="2800" dirty="0"/>
          </a:p>
          <a:p>
            <a:pPr lvl="2"/>
            <a:r>
              <a:rPr lang="en-US" dirty="0"/>
              <a:t>Also: Iterative graph analytics, e.g. PageRank</a:t>
            </a:r>
          </a:p>
          <a:p>
            <a:pPr marL="247650" lvl="2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37130" y="4225158"/>
            <a:ext cx="1661685" cy="1561039"/>
            <a:chOff x="2354580" y="1866900"/>
            <a:chExt cx="3596640" cy="2956560"/>
          </a:xfrm>
        </p:grpSpPr>
        <p:sp>
          <p:nvSpPr>
            <p:cNvPr id="5" name="Oval 4"/>
            <p:cNvSpPr/>
            <p:nvPr/>
          </p:nvSpPr>
          <p:spPr bwMode="auto">
            <a:xfrm>
              <a:off x="2354580" y="447294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40380" y="447294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695700" y="448818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297680" y="449580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953000" y="451104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638800" y="451104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042920" y="366522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698240" y="368046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00220" y="368808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955540" y="370332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Connector 14"/>
            <p:cNvCxnSpPr>
              <a:stCxn id="5" idx="0"/>
              <a:endCxn id="11" idx="4"/>
            </p:cNvCxnSpPr>
            <p:nvPr/>
          </p:nvCxnSpPr>
          <p:spPr bwMode="auto">
            <a:xfrm rot="5400000" flipH="1" flipV="1">
              <a:off x="2607310" y="3881120"/>
              <a:ext cx="495300" cy="688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0"/>
              <a:endCxn id="12" idx="4"/>
            </p:cNvCxnSpPr>
            <p:nvPr/>
          </p:nvCxnSpPr>
          <p:spPr bwMode="auto">
            <a:xfrm rot="5400000" flipH="1" flipV="1">
              <a:off x="3285490" y="3903980"/>
              <a:ext cx="480060" cy="6578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7" idx="0"/>
              <a:endCxn id="13" idx="4"/>
            </p:cNvCxnSpPr>
            <p:nvPr/>
          </p:nvCxnSpPr>
          <p:spPr bwMode="auto">
            <a:xfrm rot="5400000" flipH="1" flipV="1">
              <a:off x="3910330" y="3942080"/>
              <a:ext cx="487680" cy="604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0"/>
              <a:endCxn id="14" idx="4"/>
            </p:cNvCxnSpPr>
            <p:nvPr/>
          </p:nvCxnSpPr>
          <p:spPr bwMode="auto">
            <a:xfrm rot="5400000" flipH="1" flipV="1">
              <a:off x="4542790" y="3926840"/>
              <a:ext cx="480060" cy="6578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1" idx="4"/>
              <a:endCxn id="6" idx="0"/>
            </p:cNvCxnSpPr>
            <p:nvPr/>
          </p:nvCxnSpPr>
          <p:spPr bwMode="auto">
            <a:xfrm rot="5400000">
              <a:off x="2950210" y="4224020"/>
              <a:ext cx="495300" cy="2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2" idx="4"/>
              <a:endCxn id="7" idx="0"/>
            </p:cNvCxnSpPr>
            <p:nvPr/>
          </p:nvCxnSpPr>
          <p:spPr bwMode="auto">
            <a:xfrm rot="5400000">
              <a:off x="3605530" y="4239260"/>
              <a:ext cx="495300" cy="2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3" idx="4"/>
              <a:endCxn id="8" idx="0"/>
            </p:cNvCxnSpPr>
            <p:nvPr/>
          </p:nvCxnSpPr>
          <p:spPr bwMode="auto">
            <a:xfrm rot="5400000">
              <a:off x="4207510" y="4246880"/>
              <a:ext cx="495300" cy="2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4" idx="4"/>
              <a:endCxn id="9" idx="0"/>
            </p:cNvCxnSpPr>
            <p:nvPr/>
          </p:nvCxnSpPr>
          <p:spPr bwMode="auto">
            <a:xfrm rot="5400000">
              <a:off x="4862830" y="4262120"/>
              <a:ext cx="495300" cy="2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4" idx="4"/>
              <a:endCxn id="10" idx="0"/>
            </p:cNvCxnSpPr>
            <p:nvPr/>
          </p:nvCxnSpPr>
          <p:spPr bwMode="auto">
            <a:xfrm rot="16200000" flipH="1">
              <a:off x="5205730" y="3921760"/>
              <a:ext cx="495300" cy="6832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3" idx="4"/>
              <a:endCxn id="9" idx="0"/>
            </p:cNvCxnSpPr>
            <p:nvPr/>
          </p:nvCxnSpPr>
          <p:spPr bwMode="auto">
            <a:xfrm rot="16200000" flipH="1">
              <a:off x="4527550" y="3929380"/>
              <a:ext cx="510540" cy="6527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2" idx="4"/>
              <a:endCxn id="8" idx="0"/>
            </p:cNvCxnSpPr>
            <p:nvPr/>
          </p:nvCxnSpPr>
          <p:spPr bwMode="auto">
            <a:xfrm rot="16200000" flipH="1">
              <a:off x="3902710" y="3944620"/>
              <a:ext cx="502920" cy="5994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  <a:endCxn id="7" idx="0"/>
            </p:cNvCxnSpPr>
            <p:nvPr/>
          </p:nvCxnSpPr>
          <p:spPr bwMode="auto">
            <a:xfrm rot="16200000" flipH="1">
              <a:off x="3270250" y="3906520"/>
              <a:ext cx="510540" cy="6527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>
              <a:off x="3698240" y="279654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300220" y="280416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" name="Straight Connector 28"/>
            <p:cNvCxnSpPr>
              <a:stCxn id="12" idx="0"/>
              <a:endCxn id="27" idx="4"/>
            </p:cNvCxnSpPr>
            <p:nvPr/>
          </p:nvCxnSpPr>
          <p:spPr bwMode="auto">
            <a:xfrm rot="5400000" flipH="1" flipV="1">
              <a:off x="3568700" y="3394710"/>
              <a:ext cx="5715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3" idx="0"/>
              <a:endCxn id="28" idx="4"/>
            </p:cNvCxnSpPr>
            <p:nvPr/>
          </p:nvCxnSpPr>
          <p:spPr bwMode="auto">
            <a:xfrm rot="5400000" flipH="1" flipV="1">
              <a:off x="4170680" y="3402330"/>
              <a:ext cx="5715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1" idx="0"/>
              <a:endCxn id="27" idx="4"/>
            </p:cNvCxnSpPr>
            <p:nvPr/>
          </p:nvCxnSpPr>
          <p:spPr bwMode="auto">
            <a:xfrm rot="5400000" flipH="1" flipV="1">
              <a:off x="3248660" y="3059430"/>
              <a:ext cx="556260" cy="6553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3" idx="0"/>
              <a:endCxn id="27" idx="4"/>
            </p:cNvCxnSpPr>
            <p:nvPr/>
          </p:nvCxnSpPr>
          <p:spPr bwMode="auto">
            <a:xfrm rot="16200000" flipV="1">
              <a:off x="3865880" y="3097530"/>
              <a:ext cx="579120" cy="601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14" idx="0"/>
              <a:endCxn id="27" idx="4"/>
            </p:cNvCxnSpPr>
            <p:nvPr/>
          </p:nvCxnSpPr>
          <p:spPr bwMode="auto">
            <a:xfrm rot="16200000" flipV="1">
              <a:off x="4185920" y="2777490"/>
              <a:ext cx="594360" cy="1257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1" idx="0"/>
              <a:endCxn id="28" idx="4"/>
            </p:cNvCxnSpPr>
            <p:nvPr/>
          </p:nvCxnSpPr>
          <p:spPr bwMode="auto">
            <a:xfrm rot="5400000" flipH="1" flipV="1">
              <a:off x="3553460" y="2762250"/>
              <a:ext cx="548640" cy="1257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2" idx="0"/>
              <a:endCxn id="28" idx="4"/>
            </p:cNvCxnSpPr>
            <p:nvPr/>
          </p:nvCxnSpPr>
          <p:spPr bwMode="auto">
            <a:xfrm rot="5400000" flipH="1" flipV="1">
              <a:off x="3873500" y="3097530"/>
              <a:ext cx="563880" cy="601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4" idx="0"/>
              <a:endCxn id="28" idx="4"/>
            </p:cNvCxnSpPr>
            <p:nvPr/>
          </p:nvCxnSpPr>
          <p:spPr bwMode="auto">
            <a:xfrm rot="16200000" flipV="1">
              <a:off x="4490720" y="3082290"/>
              <a:ext cx="586740" cy="6553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3042920" y="186690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3698240" y="188214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4300220" y="188976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955540" y="190500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" name="Straight Connector 40"/>
            <p:cNvCxnSpPr>
              <a:stCxn id="27" idx="0"/>
              <a:endCxn id="38" idx="4"/>
            </p:cNvCxnSpPr>
            <p:nvPr/>
          </p:nvCxnSpPr>
          <p:spPr bwMode="auto">
            <a:xfrm rot="5400000" flipH="1" flipV="1">
              <a:off x="3553460" y="2495550"/>
              <a:ext cx="60198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8" idx="0"/>
              <a:endCxn id="39" idx="4"/>
            </p:cNvCxnSpPr>
            <p:nvPr/>
          </p:nvCxnSpPr>
          <p:spPr bwMode="auto">
            <a:xfrm rot="5400000" flipH="1" flipV="1">
              <a:off x="4155440" y="2503170"/>
              <a:ext cx="60198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27" idx="0"/>
              <a:endCxn id="37" idx="4"/>
            </p:cNvCxnSpPr>
            <p:nvPr/>
          </p:nvCxnSpPr>
          <p:spPr bwMode="auto">
            <a:xfrm rot="16200000" flipV="1">
              <a:off x="3218180" y="2160270"/>
              <a:ext cx="617220" cy="6553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8" idx="0"/>
              <a:endCxn id="37" idx="4"/>
            </p:cNvCxnSpPr>
            <p:nvPr/>
          </p:nvCxnSpPr>
          <p:spPr bwMode="auto">
            <a:xfrm rot="16200000" flipV="1">
              <a:off x="3515360" y="1863090"/>
              <a:ext cx="624840" cy="1257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28" idx="0"/>
              <a:endCxn id="38" idx="4"/>
            </p:cNvCxnSpPr>
            <p:nvPr/>
          </p:nvCxnSpPr>
          <p:spPr bwMode="auto">
            <a:xfrm rot="16200000" flipV="1">
              <a:off x="3850640" y="2198370"/>
              <a:ext cx="609600" cy="601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27" idx="0"/>
              <a:endCxn id="39" idx="4"/>
            </p:cNvCxnSpPr>
            <p:nvPr/>
          </p:nvCxnSpPr>
          <p:spPr bwMode="auto">
            <a:xfrm rot="5400000" flipH="1" flipV="1">
              <a:off x="3858260" y="2198370"/>
              <a:ext cx="594360" cy="601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27" idx="0"/>
              <a:endCxn id="40" idx="4"/>
            </p:cNvCxnSpPr>
            <p:nvPr/>
          </p:nvCxnSpPr>
          <p:spPr bwMode="auto">
            <a:xfrm rot="5400000" flipH="1" flipV="1">
              <a:off x="4193540" y="1878330"/>
              <a:ext cx="579120" cy="1257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8" idx="0"/>
              <a:endCxn id="40" idx="4"/>
            </p:cNvCxnSpPr>
            <p:nvPr/>
          </p:nvCxnSpPr>
          <p:spPr bwMode="auto">
            <a:xfrm rot="5400000" flipH="1" flipV="1">
              <a:off x="4490720" y="2183130"/>
              <a:ext cx="586740" cy="6553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97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40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91" y="1066800"/>
            <a:ext cx="8918028" cy="57912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Many sources of transient straggler effects</a:t>
            </a:r>
          </a:p>
          <a:p>
            <a:pPr lvl="2"/>
            <a:r>
              <a:rPr lang="en-US" dirty="0"/>
              <a:t>Resource contention</a:t>
            </a:r>
          </a:p>
          <a:p>
            <a:pPr lvl="2"/>
            <a:r>
              <a:rPr lang="en-US" dirty="0"/>
              <a:t>System processes (e.g., garbage collection)</a:t>
            </a:r>
          </a:p>
          <a:p>
            <a:pPr lvl="2"/>
            <a:r>
              <a:rPr lang="en-US" dirty="0"/>
              <a:t>Slow mini-batch at a worker</a:t>
            </a:r>
          </a:p>
          <a:p>
            <a:pPr marL="24765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Causes significant slowdowns for Big Learning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FlexRR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SSP + Low-overhead work migration (RR)</a:t>
            </a:r>
            <a:br>
              <a:rPr lang="en-US" dirty="0"/>
            </a:br>
            <a:r>
              <a:rPr lang="en-US" dirty="0"/>
              <a:t>to mitigate transient straggler effects</a:t>
            </a:r>
          </a:p>
          <a:p>
            <a:pPr lvl="2"/>
            <a:r>
              <a:rPr lang="en-US" dirty="0"/>
              <a:t>Simple: Tailored to Big Learning’s special properties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E.g., cloning (used in MapReduce) would break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the algorithm (violates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idempotency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)!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Staleness provides slack to do the migration</a:t>
            </a:r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45680"/>
            <a:ext cx="8229600" cy="6477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the Straggler Problem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Rapid-Reassignment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80" y="934342"/>
            <a:ext cx="2644638" cy="5397500"/>
          </a:xfrm>
        </p:spPr>
        <p:txBody>
          <a:bodyPr/>
          <a:lstStyle/>
          <a:p>
            <a:r>
              <a:rPr lang="en-US" sz="2000" b="0" dirty="0"/>
              <a:t> Multicast to preset possible </a:t>
            </a:r>
            <a:r>
              <a:rPr lang="en-US" sz="2000" b="0" dirty="0" err="1"/>
              <a:t>helpees</a:t>
            </a:r>
            <a:r>
              <a:rPr lang="en-US" sz="2000" b="0" dirty="0"/>
              <a:t> (has copy of </a:t>
            </a:r>
            <a:r>
              <a:rPr lang="en-US" sz="2000" b="0" dirty="0">
                <a:solidFill>
                  <a:srgbClr val="008000"/>
                </a:solidFill>
              </a:rPr>
              <a:t>tail of </a:t>
            </a:r>
            <a:r>
              <a:rPr lang="en-US" sz="2000" b="0" dirty="0" err="1">
                <a:solidFill>
                  <a:srgbClr val="008000"/>
                </a:solidFill>
              </a:rPr>
              <a:t>helpee’s</a:t>
            </a:r>
            <a:r>
              <a:rPr lang="en-US" sz="2000" b="0" dirty="0">
                <a:solidFill>
                  <a:srgbClr val="008000"/>
                </a:solidFill>
              </a:rPr>
              <a:t> input data</a:t>
            </a:r>
            <a:r>
              <a:rPr lang="en-US" sz="2000" b="0" dirty="0"/>
              <a:t>)</a:t>
            </a:r>
            <a:endParaRPr lang="en-US" sz="800" b="0" dirty="0"/>
          </a:p>
          <a:p>
            <a:r>
              <a:rPr lang="en-US" sz="2000" b="0" dirty="0">
                <a:solidFill>
                  <a:srgbClr val="008000"/>
                </a:solidFill>
              </a:rPr>
              <a:t> Intra-iteration progress measure:</a:t>
            </a:r>
            <a:br>
              <a:rPr lang="en-US" sz="2000" b="0" dirty="0">
                <a:solidFill>
                  <a:srgbClr val="008000"/>
                </a:solidFill>
              </a:rPr>
            </a:br>
            <a:r>
              <a:rPr lang="en-US" sz="2000" b="0" dirty="0"/>
              <a:t>percentage of input data processed</a:t>
            </a:r>
            <a:endParaRPr lang="en-US" sz="800" b="0" dirty="0"/>
          </a:p>
          <a:p>
            <a:r>
              <a:rPr lang="en-US" sz="2000" b="0" dirty="0">
                <a:solidFill>
                  <a:srgbClr val="008000"/>
                </a:solidFill>
              </a:rPr>
              <a:t> Can process input data in any order</a:t>
            </a:r>
          </a:p>
          <a:p>
            <a:r>
              <a:rPr lang="en-US" sz="2000" b="0" dirty="0"/>
              <a:t> Assignment is </a:t>
            </a:r>
            <a:r>
              <a:rPr lang="en-US" sz="2000" b="0" dirty="0">
                <a:solidFill>
                  <a:srgbClr val="008000"/>
                </a:solidFill>
              </a:rPr>
              <a:t>percentage range</a:t>
            </a:r>
            <a:endParaRPr lang="en-US" sz="800" b="0" dirty="0">
              <a:solidFill>
                <a:srgbClr val="008000"/>
              </a:solidFill>
            </a:endParaRPr>
          </a:p>
          <a:p>
            <a:r>
              <a:rPr lang="en-US" sz="2000" b="0" dirty="0">
                <a:solidFill>
                  <a:srgbClr val="008000"/>
                </a:solidFill>
              </a:rPr>
              <a:t> State is only in PS</a:t>
            </a:r>
            <a:endParaRPr lang="en-US" sz="800" b="0" dirty="0">
              <a:solidFill>
                <a:srgbClr val="008000"/>
              </a:solidFill>
            </a:endParaRPr>
          </a:p>
          <a:p>
            <a:r>
              <a:rPr lang="en-US" sz="2000" b="0" dirty="0">
                <a:solidFill>
                  <a:srgbClr val="008000"/>
                </a:solidFill>
              </a:rPr>
              <a:t> Work must be done exactly once</a:t>
            </a:r>
          </a:p>
        </p:txBody>
      </p:sp>
      <p:sp>
        <p:nvSpPr>
          <p:cNvPr id="5" name="Shape 368"/>
          <p:cNvSpPr/>
          <p:nvPr/>
        </p:nvSpPr>
        <p:spPr>
          <a:xfrm flipH="1" flipV="1">
            <a:off x="6303250" y="3880490"/>
            <a:ext cx="1496912" cy="1350906"/>
          </a:xfrm>
          <a:prstGeom prst="line">
            <a:avLst/>
          </a:prstGeom>
          <a:ln w="38100">
            <a:solidFill>
              <a:srgbClr val="C8250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grpSp>
        <p:nvGrpSpPr>
          <p:cNvPr id="6" name="Group 373"/>
          <p:cNvGrpSpPr/>
          <p:nvPr/>
        </p:nvGrpSpPr>
        <p:grpSpPr>
          <a:xfrm>
            <a:off x="4442573" y="2818393"/>
            <a:ext cx="3475603" cy="467650"/>
            <a:chOff x="0" y="0"/>
            <a:chExt cx="4943079" cy="665100"/>
          </a:xfrm>
        </p:grpSpPr>
        <p:sp>
          <p:nvSpPr>
            <p:cNvPr id="7" name="Shape 369"/>
            <p:cNvSpPr/>
            <p:nvPr/>
          </p:nvSpPr>
          <p:spPr>
            <a:xfrm flipH="1">
              <a:off x="-1" y="391281"/>
              <a:ext cx="2467898" cy="548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8" name="Shape 370"/>
            <p:cNvSpPr/>
            <p:nvPr/>
          </p:nvSpPr>
          <p:spPr>
            <a:xfrm rot="21540000">
              <a:off x="298272" y="26657"/>
              <a:ext cx="1599006" cy="493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 lvl="0">
                <a:defRPr sz="1800" b="0"/>
              </a:pPr>
              <a:r>
                <a:rPr sz="1547">
                  <a:solidFill>
                    <a:srgbClr val="000000"/>
                  </a:solidFill>
                </a:rPr>
                <a:t>I’m this far</a:t>
              </a:r>
            </a:p>
          </p:txBody>
        </p:sp>
        <p:sp>
          <p:nvSpPr>
            <p:cNvPr id="9" name="Shape 371"/>
            <p:cNvSpPr/>
            <p:nvPr/>
          </p:nvSpPr>
          <p:spPr>
            <a:xfrm>
              <a:off x="2482858" y="391281"/>
              <a:ext cx="2460222" cy="2332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10" name="Shape 372"/>
            <p:cNvSpPr/>
            <p:nvPr/>
          </p:nvSpPr>
          <p:spPr>
            <a:xfrm rot="360000">
              <a:off x="2773345" y="85578"/>
              <a:ext cx="1663310" cy="493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 lvl="0">
                <a:defRPr sz="1800" b="0"/>
              </a:pPr>
              <a:r>
                <a:rPr sz="1547">
                  <a:solidFill>
                    <a:srgbClr val="000000"/>
                  </a:solidFill>
                </a:rPr>
                <a:t>I’m this far</a:t>
              </a:r>
            </a:p>
          </p:txBody>
        </p:sp>
      </p:grpSp>
      <p:grpSp>
        <p:nvGrpSpPr>
          <p:cNvPr id="11" name="Group 377"/>
          <p:cNvGrpSpPr/>
          <p:nvPr/>
        </p:nvGrpSpPr>
        <p:grpSpPr>
          <a:xfrm>
            <a:off x="4250417" y="2974195"/>
            <a:ext cx="354404" cy="354405"/>
            <a:chOff x="0" y="0"/>
            <a:chExt cx="504040" cy="504040"/>
          </a:xfrm>
        </p:grpSpPr>
        <p:sp>
          <p:nvSpPr>
            <p:cNvPr id="12" name="Shape 374"/>
            <p:cNvSpPr/>
            <p:nvPr/>
          </p:nvSpPr>
          <p:spPr>
            <a:xfrm flipV="1">
              <a:off x="-1" y="0"/>
              <a:ext cx="504042" cy="504041"/>
            </a:xfrm>
            <a:prstGeom prst="line">
              <a:avLst/>
            </a:prstGeom>
            <a:noFill/>
            <a:ln w="127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13" name="Shape 375"/>
            <p:cNvSpPr/>
            <p:nvPr/>
          </p:nvSpPr>
          <p:spPr>
            <a:xfrm>
              <a:off x="1953" y="1953"/>
              <a:ext cx="500135" cy="500135"/>
            </a:xfrm>
            <a:prstGeom prst="line">
              <a:avLst/>
            </a:prstGeom>
            <a:noFill/>
            <a:ln w="127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14" name="Shape 376"/>
            <p:cNvSpPr/>
            <p:nvPr/>
          </p:nvSpPr>
          <p:spPr>
            <a:xfrm>
              <a:off x="181531" y="186160"/>
              <a:ext cx="140979" cy="13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26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</p:grpSp>
      <p:sp>
        <p:nvSpPr>
          <p:cNvPr id="15" name="Shape 378"/>
          <p:cNvSpPr/>
          <p:nvPr/>
        </p:nvSpPr>
        <p:spPr>
          <a:xfrm>
            <a:off x="3047092" y="2819762"/>
            <a:ext cx="1308948" cy="492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40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Ignore</a:t>
            </a:r>
          </a:p>
          <a:p>
            <a:pPr lvl="0">
              <a:defRPr sz="1800"/>
            </a:pPr>
            <a:r>
              <a:rPr sz="112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(I don’t need help)</a:t>
            </a:r>
          </a:p>
        </p:txBody>
      </p:sp>
      <p:sp>
        <p:nvSpPr>
          <p:cNvPr id="16" name="Shape 379"/>
          <p:cNvSpPr/>
          <p:nvPr/>
        </p:nvSpPr>
        <p:spPr>
          <a:xfrm flipH="1">
            <a:off x="6180343" y="3292546"/>
            <a:ext cx="1735240" cy="9647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sp>
        <p:nvSpPr>
          <p:cNvPr id="17" name="Shape 380"/>
          <p:cNvSpPr/>
          <p:nvPr/>
        </p:nvSpPr>
        <p:spPr>
          <a:xfrm rot="21420000">
            <a:off x="6423899" y="3975947"/>
            <a:ext cx="1619004" cy="43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12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Do assignment #2</a:t>
            </a:r>
          </a:p>
          <a:p>
            <a:pPr lvl="0">
              <a:defRPr sz="1800"/>
            </a:pPr>
            <a:r>
              <a:rPr sz="10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 (green work)</a:t>
            </a:r>
          </a:p>
        </p:txBody>
      </p:sp>
      <p:sp>
        <p:nvSpPr>
          <p:cNvPr id="18" name="Shape 381"/>
          <p:cNvSpPr/>
          <p:nvPr/>
        </p:nvSpPr>
        <p:spPr>
          <a:xfrm>
            <a:off x="6194905" y="3739753"/>
            <a:ext cx="1723271" cy="1833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sp>
        <p:nvSpPr>
          <p:cNvPr id="19" name="Shape 382"/>
          <p:cNvSpPr/>
          <p:nvPr/>
        </p:nvSpPr>
        <p:spPr>
          <a:xfrm rot="300000">
            <a:off x="6242897" y="3750027"/>
            <a:ext cx="1471747" cy="25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 lvl="0">
              <a:defRPr sz="1800" b="0"/>
            </a:pPr>
            <a:r>
              <a:rPr sz="1055">
                <a:solidFill>
                  <a:srgbClr val="000000"/>
                </a:solidFill>
              </a:rPr>
              <a:t>Started Working</a:t>
            </a:r>
          </a:p>
        </p:txBody>
      </p:sp>
      <p:sp>
        <p:nvSpPr>
          <p:cNvPr id="20" name="Shape 383"/>
          <p:cNvSpPr/>
          <p:nvPr/>
        </p:nvSpPr>
        <p:spPr>
          <a:xfrm flipH="1">
            <a:off x="6188654" y="3984378"/>
            <a:ext cx="1735240" cy="9647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grpSp>
        <p:nvGrpSpPr>
          <p:cNvPr id="21" name="Group 397"/>
          <p:cNvGrpSpPr/>
          <p:nvPr/>
        </p:nvGrpSpPr>
        <p:grpSpPr>
          <a:xfrm>
            <a:off x="4044007" y="1122863"/>
            <a:ext cx="4314947" cy="4612275"/>
            <a:chOff x="0" y="0"/>
            <a:chExt cx="6136812" cy="6559678"/>
          </a:xfrm>
        </p:grpSpPr>
        <p:sp>
          <p:nvSpPr>
            <p:cNvPr id="22" name="Shape 384"/>
            <p:cNvSpPr/>
            <p:nvPr/>
          </p:nvSpPr>
          <p:spPr>
            <a:xfrm flipV="1">
              <a:off x="5526210" y="594987"/>
              <a:ext cx="1" cy="596395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23" name="Shape 385"/>
            <p:cNvSpPr/>
            <p:nvPr/>
          </p:nvSpPr>
          <p:spPr>
            <a:xfrm flipV="1">
              <a:off x="4915608" y="587903"/>
              <a:ext cx="1221205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24" name="Shape 386"/>
            <p:cNvSpPr/>
            <p:nvPr/>
          </p:nvSpPr>
          <p:spPr>
            <a:xfrm>
              <a:off x="4915608" y="6009373"/>
              <a:ext cx="1221205" cy="505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25" name="Shape 387"/>
            <p:cNvSpPr/>
            <p:nvPr/>
          </p:nvSpPr>
          <p:spPr>
            <a:xfrm flipV="1">
              <a:off x="3038344" y="570636"/>
              <a:ext cx="1" cy="312210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26" name="Shape 388"/>
            <p:cNvSpPr/>
            <p:nvPr/>
          </p:nvSpPr>
          <p:spPr>
            <a:xfrm flipV="1">
              <a:off x="2432169" y="587903"/>
              <a:ext cx="1221206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27" name="Shape 389"/>
            <p:cNvSpPr/>
            <p:nvPr/>
          </p:nvSpPr>
          <p:spPr>
            <a:xfrm flipV="1">
              <a:off x="2439777" y="3690241"/>
              <a:ext cx="1221205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28" name="Shape 390"/>
            <p:cNvSpPr/>
            <p:nvPr/>
          </p:nvSpPr>
          <p:spPr>
            <a:xfrm>
              <a:off x="5064254" y="11439"/>
              <a:ext cx="923914" cy="521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758">
                  <a:solidFill>
                    <a:srgbClr val="000000"/>
                  </a:solidFill>
                </a:rPr>
                <a:t>Slow</a:t>
              </a:r>
            </a:p>
          </p:txBody>
        </p:sp>
        <p:sp>
          <p:nvSpPr>
            <p:cNvPr id="29" name="Shape 391"/>
            <p:cNvSpPr/>
            <p:nvPr/>
          </p:nvSpPr>
          <p:spPr>
            <a:xfrm>
              <a:off x="2577775" y="11439"/>
              <a:ext cx="828781" cy="521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758">
                  <a:solidFill>
                    <a:srgbClr val="000000"/>
                  </a:solidFill>
                </a:rPr>
                <a:t>Fast</a:t>
              </a:r>
            </a:p>
          </p:txBody>
        </p:sp>
        <p:sp>
          <p:nvSpPr>
            <p:cNvPr id="30" name="Shape 392"/>
            <p:cNvSpPr/>
            <p:nvPr/>
          </p:nvSpPr>
          <p:spPr>
            <a:xfrm flipV="1">
              <a:off x="550478" y="581467"/>
              <a:ext cx="1" cy="597727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31" name="Shape 393"/>
            <p:cNvSpPr/>
            <p:nvPr/>
          </p:nvSpPr>
          <p:spPr>
            <a:xfrm>
              <a:off x="0" y="581466"/>
              <a:ext cx="1100958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32" name="Shape 394"/>
            <p:cNvSpPr/>
            <p:nvPr/>
          </p:nvSpPr>
          <p:spPr>
            <a:xfrm flipV="1">
              <a:off x="0" y="3695632"/>
              <a:ext cx="1100958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  <p:sp>
          <p:nvSpPr>
            <p:cNvPr id="33" name="Shape 395"/>
            <p:cNvSpPr/>
            <p:nvPr/>
          </p:nvSpPr>
          <p:spPr>
            <a:xfrm>
              <a:off x="180880" y="0"/>
              <a:ext cx="739197" cy="544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5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758">
                  <a:solidFill>
                    <a:srgbClr val="000000"/>
                  </a:solidFill>
                </a:rPr>
                <a:t>Ok</a:t>
              </a:r>
            </a:p>
          </p:txBody>
        </p:sp>
        <p:sp>
          <p:nvSpPr>
            <p:cNvPr id="34" name="Shape 396"/>
            <p:cNvSpPr/>
            <p:nvPr/>
          </p:nvSpPr>
          <p:spPr>
            <a:xfrm flipV="1">
              <a:off x="3038344" y="3327678"/>
              <a:ext cx="1" cy="323200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87">
                <a:solidFill>
                  <a:srgbClr val="000000"/>
                </a:solidFill>
              </a:endParaRPr>
            </a:p>
          </p:txBody>
        </p:sp>
      </p:grpSp>
      <p:sp>
        <p:nvSpPr>
          <p:cNvPr id="35" name="Shape 398"/>
          <p:cNvSpPr/>
          <p:nvPr/>
        </p:nvSpPr>
        <p:spPr>
          <a:xfrm flipH="1" flipV="1">
            <a:off x="6416998" y="4330214"/>
            <a:ext cx="1273725" cy="534409"/>
          </a:xfrm>
          <a:prstGeom prst="line">
            <a:avLst/>
          </a:prstGeom>
          <a:ln w="38100">
            <a:solidFill>
              <a:srgbClr val="92FA1C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sp>
        <p:nvSpPr>
          <p:cNvPr id="36" name="Shape 399"/>
          <p:cNvSpPr/>
          <p:nvPr/>
        </p:nvSpPr>
        <p:spPr>
          <a:xfrm>
            <a:off x="5939161" y="4088822"/>
            <a:ext cx="482367" cy="48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4FA1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sp>
        <p:nvSpPr>
          <p:cNvPr id="37" name="Shape 400"/>
          <p:cNvSpPr/>
          <p:nvPr/>
        </p:nvSpPr>
        <p:spPr>
          <a:xfrm rot="21420000">
            <a:off x="6169276" y="3292974"/>
            <a:ext cx="1619004" cy="43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12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Do assignment #1</a:t>
            </a:r>
          </a:p>
          <a:p>
            <a:pPr lvl="0">
              <a:defRPr sz="1800"/>
            </a:pPr>
            <a:r>
              <a:rPr sz="10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(red work</a:t>
            </a:r>
          </a:p>
        </p:txBody>
      </p:sp>
      <p:sp>
        <p:nvSpPr>
          <p:cNvPr id="38" name="Shape 401"/>
          <p:cNvSpPr/>
          <p:nvPr/>
        </p:nvSpPr>
        <p:spPr>
          <a:xfrm>
            <a:off x="7928070" y="3010455"/>
            <a:ext cx="1148344" cy="53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547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I’m behind</a:t>
            </a:r>
          </a:p>
          <a:p>
            <a:pPr lvl="0">
              <a:defRPr sz="1800"/>
            </a:pPr>
            <a:r>
              <a:rPr sz="112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(I need help)</a:t>
            </a:r>
          </a:p>
        </p:txBody>
      </p:sp>
      <p:sp>
        <p:nvSpPr>
          <p:cNvPr id="39" name="Shape 402"/>
          <p:cNvSpPr/>
          <p:nvPr/>
        </p:nvSpPr>
        <p:spPr>
          <a:xfrm>
            <a:off x="6059856" y="3751329"/>
            <a:ext cx="240977" cy="244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sp>
        <p:nvSpPr>
          <p:cNvPr id="40" name="Shape 403"/>
          <p:cNvSpPr/>
          <p:nvPr/>
        </p:nvSpPr>
        <p:spPr>
          <a:xfrm>
            <a:off x="7688442" y="4626499"/>
            <a:ext cx="482367" cy="48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FA1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sp>
        <p:nvSpPr>
          <p:cNvPr id="41" name="Shape 404"/>
          <p:cNvSpPr/>
          <p:nvPr/>
        </p:nvSpPr>
        <p:spPr>
          <a:xfrm>
            <a:off x="7809137" y="5113566"/>
            <a:ext cx="240977" cy="244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sp>
        <p:nvSpPr>
          <p:cNvPr id="42" name="Shape 405"/>
          <p:cNvSpPr/>
          <p:nvPr/>
        </p:nvSpPr>
        <p:spPr>
          <a:xfrm flipH="1" flipV="1">
            <a:off x="6186154" y="4062322"/>
            <a:ext cx="1737411" cy="5420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>
              <a:solidFill>
                <a:srgbClr val="000000"/>
              </a:solidFill>
            </a:endParaRPr>
          </a:p>
        </p:txBody>
      </p:sp>
      <p:sp>
        <p:nvSpPr>
          <p:cNvPr id="43" name="Shape 406"/>
          <p:cNvSpPr/>
          <p:nvPr/>
        </p:nvSpPr>
        <p:spPr>
          <a:xfrm rot="1080000">
            <a:off x="6809327" y="4288391"/>
            <a:ext cx="493726" cy="234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500"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 lvl="0">
              <a:defRPr sz="1800" b="0"/>
            </a:pPr>
            <a:r>
              <a:rPr sz="1055">
                <a:solidFill>
                  <a:srgbClr val="000000"/>
                </a:solidFill>
              </a:rPr>
              <a:t>Cancel</a:t>
            </a:r>
          </a:p>
        </p:txBody>
      </p:sp>
      <p:sp>
        <p:nvSpPr>
          <p:cNvPr id="44" name="Shape 407"/>
          <p:cNvSpPr/>
          <p:nvPr/>
        </p:nvSpPr>
        <p:spPr>
          <a:xfrm flipV="1">
            <a:off x="5883097" y="4046376"/>
            <a:ext cx="594494" cy="594494"/>
          </a:xfrm>
          <a:prstGeom prst="line">
            <a:avLst/>
          </a:prstGeom>
          <a:ln w="889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0000"/>
              </a:solidFill>
            </a:endParaRPr>
          </a:p>
        </p:txBody>
      </p:sp>
      <p:sp>
        <p:nvSpPr>
          <p:cNvPr id="45" name="Shape 408"/>
          <p:cNvSpPr/>
          <p:nvPr/>
        </p:nvSpPr>
        <p:spPr>
          <a:xfrm>
            <a:off x="5882012" y="4018056"/>
            <a:ext cx="623898" cy="623898"/>
          </a:xfrm>
          <a:prstGeom prst="line">
            <a:avLst/>
          </a:prstGeom>
          <a:ln w="889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dvAuto="0"/>
      <p:bldP spid="11" grpId="0" advAuto="0"/>
      <p:bldP spid="15" grpId="0" animBg="1" advAuto="0"/>
      <p:bldP spid="16" grpId="0" animBg="1" advAuto="0"/>
      <p:bldP spid="17" grpId="0" animBg="1" advAuto="0"/>
      <p:bldP spid="17" grpId="1" animBg="1" advAuto="0"/>
      <p:bldP spid="18" grpId="0" animBg="1" advAuto="0"/>
      <p:bldP spid="19" grpId="0" animBg="1" advAuto="0"/>
      <p:bldP spid="20" grpId="0" animBg="1" advAuto="0"/>
      <p:bldP spid="20" grpId="1" animBg="1" advAuto="0"/>
      <p:bldP spid="35" grpId="0" animBg="1" advAuto="0"/>
      <p:bldP spid="36" grpId="0" animBg="1" advAuto="0"/>
      <p:bldP spid="37" grpId="0" animBg="1" advAuto="0"/>
      <p:bldP spid="38" grpId="0" animBg="1" advAuto="0"/>
      <p:bldP spid="39" grpId="0" animBg="1" advAuto="0"/>
      <p:bldP spid="40" grpId="0" animBg="1" advAuto="0"/>
      <p:bldP spid="41" grpId="0" animBg="1" advAuto="0"/>
      <p:bldP spid="42" grpId="0" animBg="1" advAuto="0"/>
      <p:bldP spid="43" grpId="0" animBg="1" advAuto="0"/>
      <p:bldP spid="44" grpId="0" animBg="1" advAuto="0"/>
      <p:bldP spid="4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FlexRR</a:t>
            </a:r>
            <a:r>
              <a:rPr lang="en-US" dirty="0"/>
              <a:t> Performance</a:t>
            </a:r>
          </a:p>
        </p:txBody>
      </p:sp>
      <p:pic>
        <p:nvPicPr>
          <p:cNvPr id="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48" y="751425"/>
            <a:ext cx="9019079" cy="3673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16_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121" y="781449"/>
            <a:ext cx="8999635" cy="3717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16_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21" y="781449"/>
            <a:ext cx="9018935" cy="3717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16_3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904" y="781449"/>
            <a:ext cx="9095371" cy="3717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16_4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904" y="766437"/>
            <a:ext cx="9025096" cy="3717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" y="4490776"/>
            <a:ext cx="2968128" cy="230161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3259226" y="4604030"/>
            <a:ext cx="271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Matrix Factorization</a:t>
            </a:r>
          </a:p>
          <a:p>
            <a:r>
              <a:rPr lang="en-US" sz="2000" b="0" dirty="0"/>
              <a:t>Netflix dataset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0502" y="1196553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64 EC2 Instances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767" y="4390940"/>
            <a:ext cx="1603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64 Azure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Instances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29610" y="5683530"/>
            <a:ext cx="5914390" cy="8309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SSP &amp; RR required.</a:t>
            </a:r>
          </a:p>
          <a:p>
            <a:r>
              <a:rPr lang="en-US" dirty="0">
                <a:solidFill>
                  <a:srgbClr val="FF0000"/>
                </a:solidFill>
              </a:rPr>
              <a:t>Nearly ideal straggler mitigation</a:t>
            </a:r>
          </a:p>
        </p:txBody>
      </p:sp>
      <p:sp>
        <p:nvSpPr>
          <p:cNvPr id="14" name="Smiley Face 13"/>
          <p:cNvSpPr/>
          <p:nvPr/>
        </p:nvSpPr>
        <p:spPr bwMode="auto">
          <a:xfrm>
            <a:off x="435949" y="4138253"/>
            <a:ext cx="325818" cy="360561"/>
          </a:xfrm>
          <a:prstGeom prst="smileyFace">
            <a:avLst>
              <a:gd name="adj" fmla="val 4653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Smiley Face 20"/>
          <p:cNvSpPr/>
          <p:nvPr/>
        </p:nvSpPr>
        <p:spPr bwMode="auto">
          <a:xfrm>
            <a:off x="436185" y="401431"/>
            <a:ext cx="325818" cy="360561"/>
          </a:xfrm>
          <a:prstGeom prst="smileyFace">
            <a:avLst>
              <a:gd name="adj" fmla="val -4653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1901" y="4620140"/>
            <a:ext cx="14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[</a:t>
            </a:r>
            <a:r>
              <a:rPr lang="en-US" sz="1800" b="0" kern="0" dirty="0">
                <a:solidFill>
                  <a:schemeClr val="bg1">
                    <a:lumMod val="65000"/>
                  </a:schemeClr>
                </a:solidFill>
              </a:rPr>
              <a:t>SoCC’16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35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  <p:bldP spid="10" grpId="1" animBg="1" advAuto="0"/>
      <p:bldP spid="11" grpId="0" animBg="1" advAuto="0"/>
      <p:bldP spid="11" grpId="1" animBg="1" advAuto="0"/>
      <p:bldP spid="12" grpId="0" animBg="1" advAuto="0"/>
      <p:bldP spid="12" grpId="1" animBg="1" advAuto="0"/>
      <p:bldP spid="13" grpId="0" animBg="1" advAuto="0"/>
      <p:bldP spid="13" grpId="1" animBg="1" advAuto="0"/>
      <p:bldP spid="19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FlexRR</a:t>
            </a:r>
            <a:r>
              <a:rPr lang="en-US" dirty="0"/>
              <a:t> Performance</a:t>
            </a:r>
          </a:p>
        </p:txBody>
      </p:sp>
      <p:pic>
        <p:nvPicPr>
          <p:cNvPr id="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48" y="751425"/>
            <a:ext cx="9019079" cy="36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/>
          <p:cNvSpPr txBox="1"/>
          <p:nvPr/>
        </p:nvSpPr>
        <p:spPr>
          <a:xfrm>
            <a:off x="7651901" y="4620140"/>
            <a:ext cx="14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[</a:t>
            </a:r>
            <a:r>
              <a:rPr lang="en-US" sz="1800" b="0" kern="0" dirty="0">
                <a:solidFill>
                  <a:schemeClr val="bg1">
                    <a:lumMod val="65000"/>
                  </a:schemeClr>
                </a:solidFill>
              </a:rPr>
              <a:t>SoCC’16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]</a:t>
            </a:r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" y="4490776"/>
            <a:ext cx="2968128" cy="230161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3259226" y="4604030"/>
            <a:ext cx="271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Matrix Factorization</a:t>
            </a:r>
          </a:p>
          <a:p>
            <a:r>
              <a:rPr lang="en-US" sz="2000" b="0" dirty="0"/>
              <a:t>Netflix dataset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0502" y="1196553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64 EC2 Instances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767" y="4390940"/>
            <a:ext cx="1603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64 Azure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Instances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29610" y="5683530"/>
            <a:ext cx="5914390" cy="8309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SSP &amp; RR required.</a:t>
            </a:r>
          </a:p>
          <a:p>
            <a:r>
              <a:rPr lang="en-US" dirty="0">
                <a:solidFill>
                  <a:srgbClr val="FF0000"/>
                </a:solidFill>
              </a:rPr>
              <a:t>Nearly ideal straggler mitigation</a:t>
            </a:r>
          </a:p>
        </p:txBody>
      </p:sp>
      <p:sp>
        <p:nvSpPr>
          <p:cNvPr id="10" name="Smiley Face 9"/>
          <p:cNvSpPr/>
          <p:nvPr/>
        </p:nvSpPr>
        <p:spPr bwMode="auto">
          <a:xfrm>
            <a:off x="435949" y="4138253"/>
            <a:ext cx="325818" cy="360561"/>
          </a:xfrm>
          <a:prstGeom prst="smileyFace">
            <a:avLst>
              <a:gd name="adj" fmla="val 4653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Smiley Face 10"/>
          <p:cNvSpPr/>
          <p:nvPr/>
        </p:nvSpPr>
        <p:spPr bwMode="auto">
          <a:xfrm>
            <a:off x="436185" y="401431"/>
            <a:ext cx="325818" cy="360561"/>
          </a:xfrm>
          <a:prstGeom prst="smileyFace">
            <a:avLst>
              <a:gd name="adj" fmla="val -4653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1641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339933"/>
                </a:solidFill>
              </a:rPr>
              <a:t>The Good News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Commutative/Associative parameter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Tolerance for lazy consistency of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Repeated parameter data access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Intra-iteration progress measure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Parameter update importance hints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Layer-by-layer pattern of deep learning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9320"/>
            <a:ext cx="914400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…can exploit to run orders of magnitude faster!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7131270" y="4507249"/>
            <a:ext cx="336332" cy="274425"/>
          </a:xfrm>
          <a:prstGeom prst="rightArrow">
            <a:avLst/>
          </a:prstGeom>
          <a:solidFill>
            <a:srgbClr val="FF0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0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40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45628"/>
            <a:ext cx="8742358" cy="5791200"/>
          </a:xfrm>
        </p:spPr>
        <p:txBody>
          <a:bodyPr>
            <a:normAutofit/>
          </a:bodyPr>
          <a:lstStyle/>
          <a:p>
            <a:r>
              <a:rPr lang="en-US" b="1" dirty="0"/>
              <a:t> Combine SSP’s lazy transmission of parameter </a:t>
            </a:r>
            <a:br>
              <a:rPr lang="en-US" b="1" dirty="0"/>
            </a:br>
            <a:r>
              <a:rPr lang="en-US" b="1" dirty="0"/>
              <a:t>   updates </a:t>
            </a:r>
            <a:r>
              <a:rPr lang="en-US" dirty="0"/>
              <a:t>with: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early transmission of larger parameter changes</a:t>
            </a:r>
          </a:p>
          <a:p>
            <a:pPr marL="247650" lvl="2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(Idea: larger change likely to be an important update)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up to bandwidth limit &amp; staleness limit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03884"/>
            <a:ext cx="8229600" cy="6477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Bosen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Managed Communication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1371" y="6049602"/>
            <a:ext cx="19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kern="12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SoCC’15</a:t>
            </a:r>
            <a:r>
              <a:rPr lang="en-US" sz="1800" b="0" kern="1200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371" y="4172909"/>
            <a:ext cx="2431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LDA Topic Modeling</a:t>
            </a:r>
          </a:p>
          <a:p>
            <a:r>
              <a:rPr lang="en-US" sz="1800" b="0" dirty="0" err="1"/>
              <a:t>Nytimes</a:t>
            </a:r>
            <a:r>
              <a:rPr lang="en-US" sz="1800" b="0" dirty="0"/>
              <a:t> dataset</a:t>
            </a:r>
          </a:p>
          <a:p>
            <a:r>
              <a:rPr lang="en-US" sz="1800" b="0" dirty="0"/>
              <a:t>16x8 cores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25" y="3192915"/>
            <a:ext cx="4238656" cy="3309962"/>
          </a:xfrm>
          <a:prstGeom prst="rect">
            <a:avLst/>
          </a:prstGeom>
        </p:spPr>
      </p:pic>
      <p:sp>
        <p:nvSpPr>
          <p:cNvPr id="9" name="Smiley Face 8"/>
          <p:cNvSpPr/>
          <p:nvPr/>
        </p:nvSpPr>
        <p:spPr bwMode="auto">
          <a:xfrm>
            <a:off x="1713191" y="3312757"/>
            <a:ext cx="325818" cy="360561"/>
          </a:xfrm>
          <a:prstGeom prst="smileyFace">
            <a:avLst>
              <a:gd name="adj" fmla="val 4653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Smiley Face 10"/>
          <p:cNvSpPr/>
          <p:nvPr/>
        </p:nvSpPr>
        <p:spPr bwMode="auto">
          <a:xfrm>
            <a:off x="1713191" y="5897096"/>
            <a:ext cx="325818" cy="360561"/>
          </a:xfrm>
          <a:prstGeom prst="smileyFace">
            <a:avLst>
              <a:gd name="adj" fmla="val -4653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1641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339933"/>
                </a:solidFill>
              </a:rPr>
              <a:t>The Good News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Commutative/Associative parameter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Tolerance for lazy consistency of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Repeated parameter data access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Intra-iteration progress measure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Parameter update importance hints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Layer-by-layer pattern of deep learning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9320"/>
            <a:ext cx="914400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…can exploit to run orders of magnitude faster!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7830208" y="5095829"/>
            <a:ext cx="336332" cy="274425"/>
          </a:xfrm>
          <a:prstGeom prst="rightArrow">
            <a:avLst/>
          </a:prstGeom>
          <a:solidFill>
            <a:srgbClr val="FF0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09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Deep Learning</a:t>
            </a:r>
          </a:p>
        </p:txBody>
      </p:sp>
      <p:pic>
        <p:nvPicPr>
          <p:cNvPr id="3" name="Picture 2" descr="C:\Users\cui\Desktop\eag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841" y="1217104"/>
            <a:ext cx="1740694" cy="928047"/>
          </a:xfrm>
          <a:prstGeom prst="rect">
            <a:avLst/>
          </a:prstGeom>
          <a:noFill/>
        </p:spPr>
      </p:pic>
      <p:pic>
        <p:nvPicPr>
          <p:cNvPr id="4" name="Picture 3" descr="C:\Users\cui\Desktop\vul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505" y="2090335"/>
            <a:ext cx="1753839" cy="969218"/>
          </a:xfrm>
          <a:prstGeom prst="rect">
            <a:avLst/>
          </a:prstGeom>
          <a:noFill/>
        </p:spPr>
      </p:pic>
      <p:pic>
        <p:nvPicPr>
          <p:cNvPr id="5" name="Picture 4" descr="C:\Users\cui\Desktop\accipi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740" y="4098392"/>
            <a:ext cx="1761769" cy="900751"/>
          </a:xfrm>
          <a:prstGeom prst="rect">
            <a:avLst/>
          </a:prstGeom>
          <a:noFill/>
        </p:spPr>
      </p:pic>
      <p:pic>
        <p:nvPicPr>
          <p:cNvPr id="6" name="Picture 5" descr="C:\Users\cui\Desktop\ospre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3579" y="3229087"/>
            <a:ext cx="1766792" cy="88710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26155" y="5131384"/>
            <a:ext cx="2819400" cy="830912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Distributed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ML workers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右箭头 8"/>
          <p:cNvSpPr/>
          <p:nvPr/>
        </p:nvSpPr>
        <p:spPr bwMode="auto">
          <a:xfrm>
            <a:off x="2781616" y="1864532"/>
            <a:ext cx="725715" cy="493486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4" tIns="45678" rIns="91354" bIns="4567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5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91" y="5116643"/>
            <a:ext cx="3275463" cy="830912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Partitioned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</a:rPr>
              <a:t>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raining data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2633" y="5111051"/>
            <a:ext cx="3061367" cy="830912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Shared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model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451" y="1671495"/>
            <a:ext cx="1082106" cy="400025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Eagle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1687" y="2601818"/>
            <a:ext cx="1298810" cy="400025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Vulture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5001" y="4555476"/>
            <a:ext cx="1683222" cy="400025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Accipiter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8306" y="3677868"/>
            <a:ext cx="1683222" cy="400025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Osprey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045" y="1396570"/>
            <a:ext cx="996737" cy="1408088"/>
          </a:xfrm>
          <a:prstGeom prst="rect">
            <a:avLst/>
          </a:prstGeom>
        </p:spPr>
      </p:pic>
      <p:sp>
        <p:nvSpPr>
          <p:cNvPr id="17" name="右箭头 8"/>
          <p:cNvSpPr/>
          <p:nvPr/>
        </p:nvSpPr>
        <p:spPr bwMode="auto">
          <a:xfrm>
            <a:off x="2797538" y="3886675"/>
            <a:ext cx="725715" cy="493486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4" tIns="45678" rIns="91354" bIns="4567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5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67" y="3418714"/>
            <a:ext cx="996737" cy="14080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93293" y="2852656"/>
            <a:ext cx="2715905" cy="461580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read, update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8580" y="2331720"/>
            <a:ext cx="2377440" cy="2194560"/>
            <a:chOff x="2354580" y="1866900"/>
            <a:chExt cx="3596640" cy="2956560"/>
          </a:xfrm>
        </p:grpSpPr>
        <p:sp>
          <p:nvSpPr>
            <p:cNvPr id="22" name="Oval 21"/>
            <p:cNvSpPr/>
            <p:nvPr/>
          </p:nvSpPr>
          <p:spPr bwMode="auto">
            <a:xfrm>
              <a:off x="2354580" y="447294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040380" y="447294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695700" y="448818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297680" y="449580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953000" y="451104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638800" y="4511040"/>
              <a:ext cx="312420" cy="312420"/>
            </a:xfrm>
            <a:prstGeom prst="ellipse">
              <a:avLst/>
            </a:prstGeom>
            <a:solidFill>
              <a:srgbClr val="33CC3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042920" y="366522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698240" y="368046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300220" y="368808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4955540" y="370332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32" name="Straight Connector 31"/>
            <p:cNvCxnSpPr>
              <a:stCxn id="22" idx="0"/>
              <a:endCxn id="28" idx="4"/>
            </p:cNvCxnSpPr>
            <p:nvPr/>
          </p:nvCxnSpPr>
          <p:spPr bwMode="auto">
            <a:xfrm rot="5400000" flipH="1" flipV="1">
              <a:off x="2607310" y="3881120"/>
              <a:ext cx="495300" cy="688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3" idx="0"/>
              <a:endCxn id="29" idx="4"/>
            </p:cNvCxnSpPr>
            <p:nvPr/>
          </p:nvCxnSpPr>
          <p:spPr bwMode="auto">
            <a:xfrm rot="5400000" flipH="1" flipV="1">
              <a:off x="3285490" y="3903980"/>
              <a:ext cx="480060" cy="6578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4" idx="0"/>
              <a:endCxn id="30" idx="4"/>
            </p:cNvCxnSpPr>
            <p:nvPr/>
          </p:nvCxnSpPr>
          <p:spPr bwMode="auto">
            <a:xfrm rot="5400000" flipH="1" flipV="1">
              <a:off x="3910330" y="3942080"/>
              <a:ext cx="487680" cy="604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5" idx="0"/>
              <a:endCxn id="31" idx="4"/>
            </p:cNvCxnSpPr>
            <p:nvPr/>
          </p:nvCxnSpPr>
          <p:spPr bwMode="auto">
            <a:xfrm rot="5400000" flipH="1" flipV="1">
              <a:off x="4542790" y="3926840"/>
              <a:ext cx="480060" cy="6578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8" idx="4"/>
              <a:endCxn id="23" idx="0"/>
            </p:cNvCxnSpPr>
            <p:nvPr/>
          </p:nvCxnSpPr>
          <p:spPr bwMode="auto">
            <a:xfrm rot="5400000">
              <a:off x="2950210" y="4224020"/>
              <a:ext cx="495300" cy="2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9" idx="4"/>
              <a:endCxn id="24" idx="0"/>
            </p:cNvCxnSpPr>
            <p:nvPr/>
          </p:nvCxnSpPr>
          <p:spPr bwMode="auto">
            <a:xfrm rot="5400000">
              <a:off x="3605530" y="4239260"/>
              <a:ext cx="495300" cy="2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30" idx="4"/>
              <a:endCxn id="25" idx="0"/>
            </p:cNvCxnSpPr>
            <p:nvPr/>
          </p:nvCxnSpPr>
          <p:spPr bwMode="auto">
            <a:xfrm rot="5400000">
              <a:off x="4207510" y="4246880"/>
              <a:ext cx="495300" cy="2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31" idx="4"/>
              <a:endCxn id="26" idx="0"/>
            </p:cNvCxnSpPr>
            <p:nvPr/>
          </p:nvCxnSpPr>
          <p:spPr bwMode="auto">
            <a:xfrm rot="5400000">
              <a:off x="4862830" y="4262120"/>
              <a:ext cx="495300" cy="2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31" idx="4"/>
              <a:endCxn id="27" idx="0"/>
            </p:cNvCxnSpPr>
            <p:nvPr/>
          </p:nvCxnSpPr>
          <p:spPr bwMode="auto">
            <a:xfrm rot="16200000" flipH="1">
              <a:off x="5205730" y="3921760"/>
              <a:ext cx="495300" cy="6832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0" idx="4"/>
              <a:endCxn id="26" idx="0"/>
            </p:cNvCxnSpPr>
            <p:nvPr/>
          </p:nvCxnSpPr>
          <p:spPr bwMode="auto">
            <a:xfrm rot="16200000" flipH="1">
              <a:off x="4527550" y="3929380"/>
              <a:ext cx="510540" cy="6527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9" idx="4"/>
              <a:endCxn id="25" idx="0"/>
            </p:cNvCxnSpPr>
            <p:nvPr/>
          </p:nvCxnSpPr>
          <p:spPr bwMode="auto">
            <a:xfrm rot="16200000" flipH="1">
              <a:off x="3902710" y="3944620"/>
              <a:ext cx="502920" cy="5994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28" idx="4"/>
              <a:endCxn id="24" idx="0"/>
            </p:cNvCxnSpPr>
            <p:nvPr/>
          </p:nvCxnSpPr>
          <p:spPr bwMode="auto">
            <a:xfrm rot="16200000" flipH="1">
              <a:off x="3270250" y="3906520"/>
              <a:ext cx="510540" cy="6527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Oval 43"/>
            <p:cNvSpPr/>
            <p:nvPr/>
          </p:nvSpPr>
          <p:spPr bwMode="auto">
            <a:xfrm>
              <a:off x="3698240" y="279654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4300220" y="280416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46" name="Straight Connector 45"/>
            <p:cNvCxnSpPr>
              <a:stCxn id="29" idx="0"/>
              <a:endCxn id="44" idx="4"/>
            </p:cNvCxnSpPr>
            <p:nvPr/>
          </p:nvCxnSpPr>
          <p:spPr bwMode="auto">
            <a:xfrm rot="5400000" flipH="1" flipV="1">
              <a:off x="3568700" y="3394710"/>
              <a:ext cx="5715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0" idx="0"/>
              <a:endCxn id="45" idx="4"/>
            </p:cNvCxnSpPr>
            <p:nvPr/>
          </p:nvCxnSpPr>
          <p:spPr bwMode="auto">
            <a:xfrm rot="5400000" flipH="1" flipV="1">
              <a:off x="4170680" y="3402330"/>
              <a:ext cx="5715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8" idx="0"/>
              <a:endCxn id="44" idx="4"/>
            </p:cNvCxnSpPr>
            <p:nvPr/>
          </p:nvCxnSpPr>
          <p:spPr bwMode="auto">
            <a:xfrm rot="5400000" flipH="1" flipV="1">
              <a:off x="3248660" y="3059430"/>
              <a:ext cx="556260" cy="6553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30" idx="0"/>
              <a:endCxn id="44" idx="4"/>
            </p:cNvCxnSpPr>
            <p:nvPr/>
          </p:nvCxnSpPr>
          <p:spPr bwMode="auto">
            <a:xfrm rot="16200000" flipV="1">
              <a:off x="3865880" y="3097530"/>
              <a:ext cx="579120" cy="601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31" idx="0"/>
              <a:endCxn id="44" idx="4"/>
            </p:cNvCxnSpPr>
            <p:nvPr/>
          </p:nvCxnSpPr>
          <p:spPr bwMode="auto">
            <a:xfrm rot="16200000" flipV="1">
              <a:off x="4185920" y="2777490"/>
              <a:ext cx="594360" cy="1257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28" idx="0"/>
              <a:endCxn id="45" idx="4"/>
            </p:cNvCxnSpPr>
            <p:nvPr/>
          </p:nvCxnSpPr>
          <p:spPr bwMode="auto">
            <a:xfrm rot="5400000" flipH="1" flipV="1">
              <a:off x="3553460" y="2762250"/>
              <a:ext cx="548640" cy="1257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29" idx="0"/>
              <a:endCxn id="45" idx="4"/>
            </p:cNvCxnSpPr>
            <p:nvPr/>
          </p:nvCxnSpPr>
          <p:spPr bwMode="auto">
            <a:xfrm rot="5400000" flipH="1" flipV="1">
              <a:off x="3873500" y="3097530"/>
              <a:ext cx="563880" cy="601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31" idx="0"/>
              <a:endCxn id="45" idx="4"/>
            </p:cNvCxnSpPr>
            <p:nvPr/>
          </p:nvCxnSpPr>
          <p:spPr bwMode="auto">
            <a:xfrm rot="16200000" flipV="1">
              <a:off x="4490720" y="3082290"/>
              <a:ext cx="586740" cy="6553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Oval 53"/>
            <p:cNvSpPr/>
            <p:nvPr/>
          </p:nvSpPr>
          <p:spPr bwMode="auto">
            <a:xfrm>
              <a:off x="3042920" y="186690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698240" y="188214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4300220" y="188976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955540" y="1905000"/>
              <a:ext cx="312420" cy="312420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58" name="Straight Connector 57"/>
            <p:cNvCxnSpPr>
              <a:stCxn id="44" idx="0"/>
              <a:endCxn id="55" idx="4"/>
            </p:cNvCxnSpPr>
            <p:nvPr/>
          </p:nvCxnSpPr>
          <p:spPr bwMode="auto">
            <a:xfrm rot="5400000" flipH="1" flipV="1">
              <a:off x="3553460" y="2495550"/>
              <a:ext cx="60198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45" idx="0"/>
              <a:endCxn id="56" idx="4"/>
            </p:cNvCxnSpPr>
            <p:nvPr/>
          </p:nvCxnSpPr>
          <p:spPr bwMode="auto">
            <a:xfrm rot="5400000" flipH="1" flipV="1">
              <a:off x="4155440" y="2503170"/>
              <a:ext cx="60198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44" idx="0"/>
              <a:endCxn id="54" idx="4"/>
            </p:cNvCxnSpPr>
            <p:nvPr/>
          </p:nvCxnSpPr>
          <p:spPr bwMode="auto">
            <a:xfrm rot="16200000" flipV="1">
              <a:off x="3218180" y="2160270"/>
              <a:ext cx="617220" cy="6553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45" idx="0"/>
              <a:endCxn id="54" idx="4"/>
            </p:cNvCxnSpPr>
            <p:nvPr/>
          </p:nvCxnSpPr>
          <p:spPr bwMode="auto">
            <a:xfrm rot="16200000" flipV="1">
              <a:off x="3515360" y="1863090"/>
              <a:ext cx="624840" cy="1257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45" idx="0"/>
              <a:endCxn id="55" idx="4"/>
            </p:cNvCxnSpPr>
            <p:nvPr/>
          </p:nvCxnSpPr>
          <p:spPr bwMode="auto">
            <a:xfrm rot="16200000" flipV="1">
              <a:off x="3850640" y="2198370"/>
              <a:ext cx="609600" cy="601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stCxn id="44" idx="0"/>
              <a:endCxn id="56" idx="4"/>
            </p:cNvCxnSpPr>
            <p:nvPr/>
          </p:nvCxnSpPr>
          <p:spPr bwMode="auto">
            <a:xfrm rot="5400000" flipH="1" flipV="1">
              <a:off x="3858260" y="2198370"/>
              <a:ext cx="594360" cy="601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44" idx="0"/>
              <a:endCxn id="57" idx="4"/>
            </p:cNvCxnSpPr>
            <p:nvPr/>
          </p:nvCxnSpPr>
          <p:spPr bwMode="auto">
            <a:xfrm rot="5400000" flipH="1" flipV="1">
              <a:off x="4193540" y="1878330"/>
              <a:ext cx="579120" cy="1257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stCxn id="45" idx="0"/>
              <a:endCxn id="57" idx="4"/>
            </p:cNvCxnSpPr>
            <p:nvPr/>
          </p:nvCxnSpPr>
          <p:spPr bwMode="auto">
            <a:xfrm rot="5400000" flipH="1" flipV="1">
              <a:off x="4490720" y="2183130"/>
              <a:ext cx="586740" cy="6553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6278219" y="1577889"/>
            <a:ext cx="2689964" cy="311964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lIns="91354" tIns="45678" rIns="91354" bIns="45678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Parameter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71432" y="1898657"/>
            <a:ext cx="2305878" cy="400025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for GPUs</a:t>
            </a:r>
          </a:p>
        </p:txBody>
      </p:sp>
      <p:sp>
        <p:nvSpPr>
          <p:cNvPr id="19" name="左右箭头 35"/>
          <p:cNvSpPr/>
          <p:nvPr/>
        </p:nvSpPr>
        <p:spPr bwMode="auto">
          <a:xfrm rot="20882896">
            <a:off x="4947139" y="3617646"/>
            <a:ext cx="1654876" cy="481261"/>
          </a:xfrm>
          <a:prstGeom prst="left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4" tIns="45678" rIns="91354" bIns="4567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5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左右箭头 35"/>
          <p:cNvSpPr/>
          <p:nvPr/>
        </p:nvSpPr>
        <p:spPr bwMode="auto">
          <a:xfrm rot="862959">
            <a:off x="4876626" y="2086823"/>
            <a:ext cx="1654876" cy="481261"/>
          </a:xfrm>
          <a:prstGeom prst="left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4" tIns="45678" rIns="91354" bIns="4567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5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Layer-by-Layer Pattern of DNN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5437" y="1071563"/>
            <a:ext cx="5228564" cy="5397500"/>
          </a:xfrm>
        </p:spPr>
        <p:txBody>
          <a:bodyPr/>
          <a:lstStyle/>
          <a:p>
            <a:pPr marL="342587" lvl="0" indent="-342587" eaLnBrk="0" hangingPunct="0">
              <a:spcBef>
                <a:spcPct val="20000"/>
              </a:spcBef>
              <a:defRPr/>
            </a:pPr>
            <a:r>
              <a:rPr lang="en-US" sz="2400" b="0" dirty="0"/>
              <a:t>For each iteration (mini-batch)</a:t>
            </a:r>
          </a:p>
          <a:p>
            <a:pPr marL="914087" lvl="2" indent="-342587" eaLnBrk="0" hangingPunct="0">
              <a:defRPr/>
            </a:pPr>
            <a:r>
              <a:rPr lang="en-US" sz="2400" dirty="0"/>
              <a:t>A forward pass</a:t>
            </a:r>
          </a:p>
          <a:p>
            <a:pPr marL="914087" lvl="2" indent="-342587" eaLnBrk="0" hangingPunct="0">
              <a:defRPr/>
            </a:pPr>
            <a:r>
              <a:rPr lang="en-US" sz="2400" b="0" dirty="0"/>
              <a:t>Then a backward pass</a:t>
            </a:r>
          </a:p>
          <a:p>
            <a:pPr marL="914087" lvl="2" indent="-342587" eaLnBrk="0" hangingPunct="0">
              <a:defRPr/>
            </a:pPr>
            <a:endParaRPr lang="en-US" sz="2400" dirty="0"/>
          </a:p>
          <a:p>
            <a:pPr marL="342587" indent="-342587" eaLnBrk="0" hangingPunct="0">
              <a:defRPr/>
            </a:pPr>
            <a:r>
              <a:rPr lang="en-US" sz="2400" b="0" dirty="0"/>
              <a:t>Pairs of layers used at a time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8640" y="4481974"/>
            <a:ext cx="260130" cy="304368"/>
          </a:xfrm>
          <a:prstGeom prst="ellipse">
            <a:avLst/>
          </a:prstGeom>
          <a:solidFill>
            <a:srgbClr val="33CC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19656" y="4481974"/>
            <a:ext cx="260130" cy="304368"/>
          </a:xfrm>
          <a:prstGeom prst="ellipse">
            <a:avLst/>
          </a:prstGeom>
          <a:solidFill>
            <a:srgbClr val="33CC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65293" y="4496821"/>
            <a:ext cx="260130" cy="304368"/>
          </a:xfrm>
          <a:prstGeom prst="ellipse">
            <a:avLst/>
          </a:prstGeom>
          <a:solidFill>
            <a:srgbClr val="33CC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66517" y="4504245"/>
            <a:ext cx="260130" cy="304368"/>
          </a:xfrm>
          <a:prstGeom prst="ellipse">
            <a:avLst/>
          </a:prstGeom>
          <a:solidFill>
            <a:srgbClr val="33CC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712155" y="4519092"/>
            <a:ext cx="260130" cy="304368"/>
          </a:xfrm>
          <a:prstGeom prst="ellipse">
            <a:avLst/>
          </a:prstGeom>
          <a:solidFill>
            <a:srgbClr val="33CC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283170" y="4519092"/>
            <a:ext cx="260130" cy="304368"/>
          </a:xfrm>
          <a:prstGeom prst="ellipse">
            <a:avLst/>
          </a:prstGeom>
          <a:solidFill>
            <a:srgbClr val="33CC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121771" y="3695072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667407" y="3709919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168633" y="3717342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714270" y="3732190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5" idx="0"/>
            <a:endCxn id="11" idx="4"/>
          </p:cNvCxnSpPr>
          <p:nvPr/>
        </p:nvCxnSpPr>
        <p:spPr bwMode="auto">
          <a:xfrm rot="5400000" flipH="1" flipV="1">
            <a:off x="724003" y="3954141"/>
            <a:ext cx="482535" cy="5731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0"/>
            <a:endCxn id="12" idx="4"/>
          </p:cNvCxnSpPr>
          <p:nvPr/>
        </p:nvCxnSpPr>
        <p:spPr bwMode="auto">
          <a:xfrm rot="5400000" flipH="1" flipV="1">
            <a:off x="1289753" y="3974254"/>
            <a:ext cx="467687" cy="5477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0"/>
            <a:endCxn id="13" idx="4"/>
          </p:cNvCxnSpPr>
          <p:nvPr/>
        </p:nvCxnSpPr>
        <p:spPr bwMode="auto">
          <a:xfrm rot="5400000" flipH="1" flipV="1">
            <a:off x="1809472" y="4007595"/>
            <a:ext cx="475111" cy="5033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8" idx="0"/>
            <a:endCxn id="14" idx="4"/>
          </p:cNvCxnSpPr>
          <p:nvPr/>
        </p:nvCxnSpPr>
        <p:spPr bwMode="auto">
          <a:xfrm rot="5400000" flipH="1" flipV="1">
            <a:off x="2336615" y="3996525"/>
            <a:ext cx="467687" cy="5477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1" idx="4"/>
            <a:endCxn id="6" idx="0"/>
          </p:cNvCxnSpPr>
          <p:nvPr/>
        </p:nvCxnSpPr>
        <p:spPr bwMode="auto">
          <a:xfrm rot="5400000">
            <a:off x="1009510" y="4239649"/>
            <a:ext cx="482535" cy="21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2" idx="4"/>
            <a:endCxn id="7" idx="0"/>
          </p:cNvCxnSpPr>
          <p:nvPr/>
        </p:nvCxnSpPr>
        <p:spPr bwMode="auto">
          <a:xfrm rot="5400000">
            <a:off x="1555148" y="4254496"/>
            <a:ext cx="482535" cy="21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3" idx="4"/>
            <a:endCxn id="8" idx="0"/>
          </p:cNvCxnSpPr>
          <p:nvPr/>
        </p:nvCxnSpPr>
        <p:spPr bwMode="auto">
          <a:xfrm rot="5400000">
            <a:off x="2056373" y="4261920"/>
            <a:ext cx="482535" cy="21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4"/>
            <a:endCxn id="9" idx="0"/>
          </p:cNvCxnSpPr>
          <p:nvPr/>
        </p:nvCxnSpPr>
        <p:spPr bwMode="auto">
          <a:xfrm rot="5400000">
            <a:off x="2602010" y="4276767"/>
            <a:ext cx="482535" cy="21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4"/>
            <a:endCxn id="10" idx="0"/>
          </p:cNvCxnSpPr>
          <p:nvPr/>
        </p:nvCxnSpPr>
        <p:spPr bwMode="auto">
          <a:xfrm rot="16200000" flipH="1">
            <a:off x="2887517" y="3993375"/>
            <a:ext cx="482535" cy="5689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3" idx="4"/>
            <a:endCxn id="9" idx="0"/>
          </p:cNvCxnSpPr>
          <p:nvPr/>
        </p:nvCxnSpPr>
        <p:spPr bwMode="auto">
          <a:xfrm rot="16200000" flipH="1">
            <a:off x="2321767" y="3998640"/>
            <a:ext cx="497382" cy="5435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2" idx="4"/>
            <a:endCxn id="8" idx="0"/>
          </p:cNvCxnSpPr>
          <p:nvPr/>
        </p:nvCxnSpPr>
        <p:spPr bwMode="auto">
          <a:xfrm rot="16200000" flipH="1">
            <a:off x="1802049" y="4009711"/>
            <a:ext cx="489958" cy="4991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1" idx="4"/>
            <a:endCxn id="7" idx="0"/>
          </p:cNvCxnSpPr>
          <p:nvPr/>
        </p:nvCxnSpPr>
        <p:spPr bwMode="auto">
          <a:xfrm rot="16200000" flipH="1">
            <a:off x="1274905" y="3976369"/>
            <a:ext cx="497382" cy="5435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667407" y="2848780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168633" y="2856204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29" name="Straight Connector 28"/>
          <p:cNvCxnSpPr>
            <a:stCxn id="12" idx="0"/>
            <a:endCxn id="27" idx="4"/>
          </p:cNvCxnSpPr>
          <p:nvPr/>
        </p:nvCxnSpPr>
        <p:spPr bwMode="auto">
          <a:xfrm rot="5400000" flipH="1" flipV="1">
            <a:off x="1519087" y="3431645"/>
            <a:ext cx="556771" cy="13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0"/>
            <a:endCxn id="28" idx="4"/>
          </p:cNvCxnSpPr>
          <p:nvPr/>
        </p:nvCxnSpPr>
        <p:spPr bwMode="auto">
          <a:xfrm rot="5400000" flipH="1" flipV="1">
            <a:off x="2020312" y="3439069"/>
            <a:ext cx="556771" cy="13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0"/>
            <a:endCxn id="27" idx="4"/>
          </p:cNvCxnSpPr>
          <p:nvPr/>
        </p:nvCxnSpPr>
        <p:spPr bwMode="auto">
          <a:xfrm rot="5400000" flipH="1" flipV="1">
            <a:off x="1253692" y="3151291"/>
            <a:ext cx="541923" cy="5456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0"/>
            <a:endCxn id="27" idx="4"/>
          </p:cNvCxnSpPr>
          <p:nvPr/>
        </p:nvCxnSpPr>
        <p:spPr bwMode="auto">
          <a:xfrm rot="16200000" flipV="1">
            <a:off x="1765988" y="3184633"/>
            <a:ext cx="564194" cy="5012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0"/>
            <a:endCxn id="27" idx="4"/>
          </p:cNvCxnSpPr>
          <p:nvPr/>
        </p:nvCxnSpPr>
        <p:spPr bwMode="auto">
          <a:xfrm rot="16200000" flipV="1">
            <a:off x="2031383" y="2919237"/>
            <a:ext cx="579041" cy="1046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1" idx="0"/>
            <a:endCxn id="28" idx="4"/>
          </p:cNvCxnSpPr>
          <p:nvPr/>
        </p:nvCxnSpPr>
        <p:spPr bwMode="auto">
          <a:xfrm rot="5400000" flipH="1" flipV="1">
            <a:off x="1508017" y="2904390"/>
            <a:ext cx="534500" cy="1046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12" idx="0"/>
            <a:endCxn id="28" idx="4"/>
          </p:cNvCxnSpPr>
          <p:nvPr/>
        </p:nvCxnSpPr>
        <p:spPr bwMode="auto">
          <a:xfrm rot="5400000" flipH="1" flipV="1">
            <a:off x="1773412" y="3184633"/>
            <a:ext cx="549347" cy="5012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4" idx="0"/>
            <a:endCxn id="28" idx="4"/>
          </p:cNvCxnSpPr>
          <p:nvPr/>
        </p:nvCxnSpPr>
        <p:spPr bwMode="auto">
          <a:xfrm rot="16200000" flipV="1">
            <a:off x="2285707" y="3173562"/>
            <a:ext cx="571618" cy="5456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1121771" y="1943100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1667407" y="1957947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168633" y="1965371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714270" y="1980218"/>
            <a:ext cx="260130" cy="304368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41" name="Straight Connector 40"/>
          <p:cNvCxnSpPr>
            <a:stCxn id="27" idx="0"/>
            <a:endCxn id="38" idx="4"/>
          </p:cNvCxnSpPr>
          <p:nvPr/>
        </p:nvCxnSpPr>
        <p:spPr bwMode="auto">
          <a:xfrm rot="5400000" flipH="1" flipV="1">
            <a:off x="1504240" y="2555660"/>
            <a:ext cx="586465" cy="13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28" idx="0"/>
            <a:endCxn id="39" idx="4"/>
          </p:cNvCxnSpPr>
          <p:nvPr/>
        </p:nvCxnSpPr>
        <p:spPr bwMode="auto">
          <a:xfrm rot="5400000" flipH="1" flipV="1">
            <a:off x="2005464" y="2563083"/>
            <a:ext cx="586465" cy="13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27" idx="0"/>
            <a:endCxn id="37" idx="4"/>
          </p:cNvCxnSpPr>
          <p:nvPr/>
        </p:nvCxnSpPr>
        <p:spPr bwMode="auto">
          <a:xfrm rot="16200000" flipV="1">
            <a:off x="1223998" y="2275305"/>
            <a:ext cx="601312" cy="5456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8" idx="0"/>
            <a:endCxn id="37" idx="4"/>
          </p:cNvCxnSpPr>
          <p:nvPr/>
        </p:nvCxnSpPr>
        <p:spPr bwMode="auto">
          <a:xfrm rot="16200000" flipV="1">
            <a:off x="1470899" y="2028404"/>
            <a:ext cx="608736" cy="1046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8" idx="0"/>
            <a:endCxn id="38" idx="4"/>
          </p:cNvCxnSpPr>
          <p:nvPr/>
        </p:nvCxnSpPr>
        <p:spPr bwMode="auto">
          <a:xfrm rot="16200000" flipV="1">
            <a:off x="1751141" y="2308647"/>
            <a:ext cx="593889" cy="5012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7" idx="0"/>
            <a:endCxn id="39" idx="4"/>
          </p:cNvCxnSpPr>
          <p:nvPr/>
        </p:nvCxnSpPr>
        <p:spPr bwMode="auto">
          <a:xfrm rot="5400000" flipH="1" flipV="1">
            <a:off x="1758565" y="2308647"/>
            <a:ext cx="579041" cy="5012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7" idx="0"/>
            <a:endCxn id="40" idx="4"/>
          </p:cNvCxnSpPr>
          <p:nvPr/>
        </p:nvCxnSpPr>
        <p:spPr bwMode="auto">
          <a:xfrm rot="5400000" flipH="1" flipV="1">
            <a:off x="2038806" y="2043252"/>
            <a:ext cx="564194" cy="1046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8" idx="0"/>
            <a:endCxn id="40" idx="4"/>
          </p:cNvCxnSpPr>
          <p:nvPr/>
        </p:nvCxnSpPr>
        <p:spPr bwMode="auto">
          <a:xfrm rot="5400000" flipH="1" flipV="1">
            <a:off x="2285707" y="2297576"/>
            <a:ext cx="571618" cy="5456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80351" y="138301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 probabilities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4927" y="4934114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Training images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11480" y="3566160"/>
            <a:ext cx="3268980" cy="136795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11480" y="2752273"/>
            <a:ext cx="3268980" cy="1367954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07961" y="1891482"/>
            <a:ext cx="3268980" cy="136795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GeePS</a:t>
            </a:r>
            <a:r>
              <a:rPr lang="en-US" dirty="0"/>
              <a:t>: Parameter Server for 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71563"/>
            <a:ext cx="8788400" cy="1414134"/>
          </a:xfrm>
        </p:spPr>
        <p:txBody>
          <a:bodyPr/>
          <a:lstStyle/>
          <a:p>
            <a:r>
              <a:rPr lang="en-US" dirty="0"/>
              <a:t> Careful management of GPU &amp; CPU memory</a:t>
            </a:r>
          </a:p>
          <a:p>
            <a:pPr lvl="2"/>
            <a:r>
              <a:rPr lang="en-US" dirty="0"/>
              <a:t>Use GPU memory as cache to hold pairs of layers</a:t>
            </a:r>
          </a:p>
          <a:p>
            <a:pPr lvl="2"/>
            <a:r>
              <a:rPr lang="en-US" dirty="0"/>
              <a:t>Stage remaining data in larger CPU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005" y="5816005"/>
            <a:ext cx="7840278" cy="7078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none" lIns="91435" tIns="45718" rIns="91435" bIns="45718" rtlCol="0">
            <a:spAutoFit/>
          </a:bodyPr>
          <a:lstStyle/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>
                <a:solidFill>
                  <a:srgbClr val="FF0000"/>
                </a:solidFill>
                <a:latin typeface="+mn-lt"/>
              </a:rPr>
              <a:t>GeePS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 is 13x faster than </a:t>
            </a:r>
            <a:r>
              <a:rPr lang="en-US" sz="2000" b="0" dirty="0" err="1">
                <a:solidFill>
                  <a:srgbClr val="000000"/>
                </a:solidFill>
                <a:latin typeface="+mn-lt"/>
              </a:rPr>
              <a:t>Caffe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(1 GPU)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on 16 machines, </a:t>
            </a:r>
            <a:br>
              <a:rPr lang="en-US" sz="2000" b="0" dirty="0">
                <a:solidFill>
                  <a:srgbClr val="FF0000"/>
                </a:solidFill>
                <a:latin typeface="+mn-lt"/>
              </a:rPr>
            </a:br>
            <a:r>
              <a:rPr lang="en-US" sz="2000" b="0" dirty="0">
                <a:solidFill>
                  <a:srgbClr val="FF0000"/>
                </a:solidFill>
                <a:latin typeface="+mn-lt"/>
              </a:rPr>
              <a:t>             2.6x faster than </a:t>
            </a:r>
            <a:r>
              <a:rPr lang="en-US" sz="2000" b="0" dirty="0" err="1">
                <a:solidFill>
                  <a:srgbClr val="0070C0"/>
                </a:solidFill>
                <a:latin typeface="+mn-lt"/>
              </a:rPr>
              <a:t>IterStore</a:t>
            </a:r>
            <a:r>
              <a:rPr lang="en-US" sz="2000" b="0" dirty="0">
                <a:solidFill>
                  <a:srgbClr val="0070C0"/>
                </a:solidFill>
                <a:latin typeface="+mn-lt"/>
              </a:rPr>
              <a:t> (CPU parameter server)</a:t>
            </a:r>
          </a:p>
        </p:txBody>
      </p:sp>
      <p:pic>
        <p:nvPicPr>
          <p:cNvPr id="7" name="Picture 6" descr="C:\Users\cui\Dropbox\CMU\Research\2013 LazyTable\pres\2016-04 EuroSys Talk\figs\imagenet-scal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820" y="2387957"/>
            <a:ext cx="6225908" cy="34280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219132" y="3455650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ImageNet22K</a:t>
            </a:r>
          </a:p>
          <a:p>
            <a:r>
              <a:rPr lang="en-US" sz="1800" b="0" dirty="0"/>
              <a:t>Adam model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918138" y="4892661"/>
            <a:ext cx="430924" cy="430924"/>
          </a:xfrm>
          <a:prstGeom prst="ellipse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1987" y="4865125"/>
            <a:ext cx="188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sz="1800" b="0" kern="12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EuroSys’16]</a:t>
            </a:r>
          </a:p>
        </p:txBody>
      </p:sp>
    </p:spTree>
    <p:extLst>
      <p:ext uri="{BB962C8B-B14F-4D97-AF65-F5344CB8AC3E}">
        <p14:creationId xmlns:p14="http://schemas.microsoft.com/office/powerpoint/2010/main" val="20998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Learning Frameworks &amp;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16" y="1076325"/>
            <a:ext cx="8631349" cy="5397500"/>
          </a:xfrm>
        </p:spPr>
        <p:txBody>
          <a:bodyPr/>
          <a:lstStyle/>
          <a:p>
            <a:pPr marL="342900" indent="-342900"/>
            <a:r>
              <a:rPr lang="en-US" u="sng" dirty="0"/>
              <a:t>Goal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Easy-to-use</a:t>
            </a:r>
            <a:r>
              <a:rPr lang="en-US" dirty="0"/>
              <a:t> programming framework </a:t>
            </a:r>
            <a:br>
              <a:rPr lang="en-US" dirty="0"/>
            </a:br>
            <a:r>
              <a:rPr lang="en-US" dirty="0"/>
              <a:t>for Big Data Analytics that delivers </a:t>
            </a:r>
            <a:r>
              <a:rPr lang="en-US" dirty="0">
                <a:solidFill>
                  <a:srgbClr val="FF0000"/>
                </a:solidFill>
              </a:rPr>
              <a:t>good performance</a:t>
            </a:r>
            <a:r>
              <a:rPr lang="en-US" dirty="0"/>
              <a:t> on large (and small) clusters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A few popular examples (historical context):</a:t>
            </a:r>
          </a:p>
          <a:p>
            <a:pPr marL="914400" lvl="2" indent="-342900"/>
            <a:r>
              <a:rPr lang="en-US" dirty="0"/>
              <a:t>Hadoop (2006-)</a:t>
            </a:r>
          </a:p>
          <a:p>
            <a:pPr marL="914400" lvl="2" indent="-342900"/>
            <a:r>
              <a:rPr lang="en-US" dirty="0" err="1"/>
              <a:t>GraphLab</a:t>
            </a:r>
            <a:r>
              <a:rPr lang="en-US" dirty="0"/>
              <a:t> / </a:t>
            </a:r>
            <a:r>
              <a:rPr lang="en-US" dirty="0" err="1"/>
              <a:t>Dato</a:t>
            </a:r>
            <a:r>
              <a:rPr lang="en-US" dirty="0"/>
              <a:t> (2009-)</a:t>
            </a:r>
          </a:p>
          <a:p>
            <a:pPr marL="914400" lvl="2" indent="-342900"/>
            <a:r>
              <a:rPr lang="en-US" dirty="0"/>
              <a:t>Spark / </a:t>
            </a:r>
            <a:r>
              <a:rPr lang="en-US" dirty="0" err="1"/>
              <a:t>Databricks</a:t>
            </a:r>
            <a:r>
              <a:rPr lang="en-US" dirty="0"/>
              <a:t> (2009-)</a:t>
            </a:r>
          </a:p>
          <a:p>
            <a:pPr marL="914400" lvl="2" indent="-342900">
              <a:buFont typeface="Verdana" panose="020B0604030504040204" pitchFamily="34" charset="0"/>
              <a:buChar char="-"/>
            </a:pPr>
            <a:endParaRPr lang="en-US" sz="2000" b="0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Systems’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1641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339933"/>
                </a:solidFill>
              </a:rPr>
              <a:t>The Good News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Commutative/Associative parameter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Tolerance for lazy consistency of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Repeated parameter data access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Intra-iteration progress measure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Parameter update importance hints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9933"/>
                </a:solidFill>
              </a:rPr>
              <a:t> Layer-by-layer pattern of deep learning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9320"/>
            <a:ext cx="914400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…can exploit to run orders of magnitude faster!</a:t>
            </a:r>
          </a:p>
        </p:txBody>
      </p:sp>
    </p:spTree>
    <p:extLst>
      <p:ext uri="{BB962C8B-B14F-4D97-AF65-F5344CB8AC3E}">
        <p14:creationId xmlns:p14="http://schemas.microsoft.com/office/powerpoint/2010/main" val="3061604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Systems’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1641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More Bad News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Sensitivity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tunables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Costly: can we use spot instances?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Geo-distributed data (with skew)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93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to </a:t>
            </a:r>
            <a:r>
              <a:rPr lang="en-US" dirty="0" err="1"/>
              <a:t>Tunables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71563"/>
            <a:ext cx="8494110" cy="3463651"/>
          </a:xfrm>
        </p:spPr>
        <p:txBody>
          <a:bodyPr/>
          <a:lstStyle/>
          <a:p>
            <a:r>
              <a:rPr lang="en-US" dirty="0"/>
              <a:t> Many </a:t>
            </a:r>
            <a:r>
              <a:rPr lang="en-US" dirty="0" err="1"/>
              <a:t>tunables</a:t>
            </a:r>
            <a:r>
              <a:rPr lang="en-US" dirty="0"/>
              <a:t> in ML algorithms:</a:t>
            </a:r>
          </a:p>
          <a:p>
            <a:pPr lvl="2"/>
            <a:r>
              <a:rPr lang="en-US" dirty="0"/>
              <a:t>Coefficients in optimization function, 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e.g., weights on regularization terms</a:t>
            </a:r>
          </a:p>
          <a:p>
            <a:pPr lvl="2"/>
            <a:r>
              <a:rPr lang="en-US" dirty="0"/>
              <a:t>Configuration </a:t>
            </a:r>
            <a:r>
              <a:rPr lang="en-US" dirty="0" err="1"/>
              <a:t>tunables</a:t>
            </a:r>
            <a:r>
              <a:rPr lang="en-US" dirty="0"/>
              <a:t> in optimization algorithm,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e.g., learning rate, mini-batch size, staleness</a:t>
            </a:r>
          </a:p>
          <a:p>
            <a:pPr lvl="1"/>
            <a:r>
              <a:rPr lang="en-US" dirty="0"/>
              <a:t>Quality of solution &amp; rate of convergence are highly sensitive to these </a:t>
            </a:r>
            <a:r>
              <a:rPr lang="en-US" dirty="0" err="1"/>
              <a:t>tunables</a:t>
            </a:r>
            <a:endParaRPr lang="en-US" dirty="0"/>
          </a:p>
          <a:p>
            <a:pPr lvl="2"/>
            <a:r>
              <a:rPr lang="en-US" dirty="0"/>
              <a:t>Today, mostly human trial-and-error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310" y="4505052"/>
            <a:ext cx="6612759" cy="2352948"/>
            <a:chOff x="61310" y="4505052"/>
            <a:chExt cx="6612759" cy="2352948"/>
          </a:xfrm>
        </p:grpSpPr>
        <p:sp>
          <p:nvSpPr>
            <p:cNvPr id="8" name="Rectangle 7"/>
            <p:cNvSpPr/>
            <p:nvPr/>
          </p:nvSpPr>
          <p:spPr bwMode="auto">
            <a:xfrm>
              <a:off x="61310" y="4505052"/>
              <a:ext cx="6612759" cy="2352948"/>
            </a:xfrm>
            <a:prstGeom prst="rect">
              <a:avLst/>
            </a:prstGeom>
            <a:solidFill>
              <a:schemeClr val="bg1"/>
            </a:solidFill>
            <a:ln w="50800" cap="flat" cmpd="sng" algn="ctr">
              <a:solidFill>
                <a:srgbClr val="24D6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175" y="4634210"/>
              <a:ext cx="4444825" cy="2223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321854" y="5008179"/>
              <a:ext cx="2310174" cy="1323439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Orange: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lr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= 0.001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Blue:     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lr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= 0.01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Red:      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lr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= 0.001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Green:  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lr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=  0.001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448" y="4535214"/>
              <a:ext cx="3807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000000"/>
                  </a:solidFill>
                </a:rPr>
                <a:t>Image classification on DNN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39934" y="4440979"/>
            <a:ext cx="2404066" cy="156966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Ongoing Research: How to automate?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1724" y="6107354"/>
            <a:ext cx="21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[</a:t>
            </a:r>
            <a:r>
              <a:rPr lang="en-US" sz="1800" b="0" kern="0" dirty="0">
                <a:solidFill>
                  <a:schemeClr val="bg1">
                    <a:lumMod val="65000"/>
                  </a:schemeClr>
                </a:solidFill>
              </a:rPr>
              <a:t>submitted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5096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Costly =&gt; Use Spot Instances?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Spot Instances are often 85%-90% cheaper,</a:t>
            </a:r>
            <a:br>
              <a:rPr lang="en-US" dirty="0"/>
            </a:br>
            <a:r>
              <a:rPr lang="en-US" dirty="0"/>
              <a:t>   but can be taken away at short notice</a:t>
            </a:r>
          </a:p>
        </p:txBody>
      </p:sp>
      <p:pic>
        <p:nvPicPr>
          <p:cNvPr id="4" name="aws_trac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095" y="1826209"/>
            <a:ext cx="5398009" cy="34289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404648" y="5589558"/>
            <a:ext cx="8224345" cy="8309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Ongoing Research: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Effective, elastic, “Spot Dancing” Big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310" y="2228193"/>
            <a:ext cx="1646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</a:t>
            </a:r>
          </a:p>
          <a:p>
            <a:r>
              <a:rPr lang="en-US" dirty="0"/>
              <a:t>machine</a:t>
            </a:r>
            <a:br>
              <a:rPr lang="en-US" dirty="0"/>
            </a:br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is a</a:t>
            </a:r>
          </a:p>
          <a:p>
            <a:r>
              <a:rPr lang="en-US" dirty="0"/>
              <a:t>bidding</a:t>
            </a:r>
            <a:br>
              <a:rPr lang="en-US" dirty="0"/>
            </a:br>
            <a:r>
              <a:rPr lang="en-US" dirty="0"/>
              <a:t>market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6309" y="5133458"/>
            <a:ext cx="21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[</a:t>
            </a:r>
            <a:r>
              <a:rPr lang="en-US" sz="1800" b="0" kern="0" dirty="0">
                <a:solidFill>
                  <a:schemeClr val="bg1">
                    <a:lumMod val="65000"/>
                  </a:schemeClr>
                </a:solidFill>
              </a:rPr>
              <a:t>submitted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8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Geo-Distributed Data (with Skew)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 sources are everywhere (geo-distributed)</a:t>
            </a:r>
          </a:p>
          <a:p>
            <a:pPr lvl="2"/>
            <a:r>
              <a:rPr lang="en-US" dirty="0"/>
              <a:t>Too expensive (or not permitted) to ship all data to single data center</a:t>
            </a:r>
          </a:p>
          <a:p>
            <a:pPr lvl="1"/>
            <a:r>
              <a:rPr lang="en-US" dirty="0"/>
              <a:t>Big Learning over geo-distributed data</a:t>
            </a:r>
          </a:p>
          <a:p>
            <a:pPr lvl="2"/>
            <a:r>
              <a:rPr lang="en-US" b="1" dirty="0"/>
              <a:t>Low Bandwidth &amp; High Latency</a:t>
            </a:r>
            <a:r>
              <a:rPr lang="en-US" dirty="0"/>
              <a:t> of Inter-data-center communication relative to Intra-data-center</a:t>
            </a:r>
          </a:p>
          <a:p>
            <a:pPr lvl="2"/>
            <a:r>
              <a:rPr lang="en-US" dirty="0"/>
              <a:t>Geo-distributed data may be </a:t>
            </a:r>
            <a:r>
              <a:rPr lang="en-US" b="1" dirty="0"/>
              <a:t>highly skewed</a:t>
            </a:r>
          </a:p>
          <a:p>
            <a:pPr lvl="2"/>
            <a:r>
              <a:rPr lang="en-US" b="1" dirty="0"/>
              <a:t>Regional answers </a:t>
            </a:r>
            <a:r>
              <a:rPr lang="en-US" dirty="0"/>
              <a:t>also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1850" y="4925340"/>
            <a:ext cx="5772150" cy="120032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Ongoing Research: </a:t>
            </a:r>
          </a:p>
          <a:p>
            <a:r>
              <a:rPr lang="en-US" dirty="0">
                <a:solidFill>
                  <a:srgbClr val="FF0000"/>
                </a:solidFill>
              </a:rPr>
              <a:t>Effective Big Learning systems for Geo-distributed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4639441"/>
            <a:ext cx="3169850" cy="1657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1724" y="6107354"/>
            <a:ext cx="21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[</a:t>
            </a:r>
            <a:r>
              <a:rPr lang="en-US" sz="1800" b="0" kern="0" dirty="0">
                <a:solidFill>
                  <a:schemeClr val="bg1">
                    <a:lumMod val="65000"/>
                  </a:schemeClr>
                </a:solidFill>
              </a:rPr>
              <a:t>NSDI’17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66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Systems’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60500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The Bad News: Model Training is SLOW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Lots of Computation / Memory</a:t>
            </a:r>
          </a:p>
          <a:p>
            <a:pPr lvl="2"/>
            <a:r>
              <a:rPr lang="en-US" dirty="0"/>
              <a:t>Many iterations over Big Data</a:t>
            </a:r>
          </a:p>
          <a:p>
            <a:pPr lvl="2"/>
            <a:r>
              <a:rPr lang="en-US" dirty="0"/>
              <a:t>Big Models</a:t>
            </a:r>
          </a:p>
          <a:p>
            <a:pPr marL="247650" lvl="2" indent="0">
              <a:buNone/>
            </a:pPr>
            <a:r>
              <a:rPr lang="en-US" dirty="0"/>
              <a:t>=&gt; Need to distribute computation widely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Lots of Communication / Synchronization</a:t>
            </a:r>
          </a:p>
          <a:p>
            <a:pPr lvl="2"/>
            <a:r>
              <a:rPr lang="en-US" dirty="0"/>
              <a:t>Not readily “</a:t>
            </a:r>
            <a:r>
              <a:rPr lang="en-US" dirty="0" err="1"/>
              <a:t>partitionable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More Bad News: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Sensitivity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tunables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Costly=&gt;spot instances?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Geo-distributed data (with skew)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Big Learning?</a:t>
            </a:r>
            <a:br>
              <a:rPr lang="en-US" dirty="0"/>
            </a:br>
            <a:r>
              <a:rPr lang="en-US" dirty="0"/>
              <a:t>…A Distributed Systems’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89241"/>
            <a:ext cx="8788400" cy="53975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339933"/>
                </a:solidFill>
              </a:rPr>
              <a:t>The Good News</a:t>
            </a:r>
          </a:p>
          <a:p>
            <a:r>
              <a:rPr lang="en-US" dirty="0">
                <a:solidFill>
                  <a:srgbClr val="339933"/>
                </a:solidFill>
              </a:rPr>
              <a:t> Commutative/Associative parameter updates</a:t>
            </a:r>
          </a:p>
          <a:p>
            <a:r>
              <a:rPr lang="en-US" dirty="0">
                <a:solidFill>
                  <a:srgbClr val="339933"/>
                </a:solidFill>
              </a:rPr>
              <a:t> Tolerance for lazy consistency of parameters</a:t>
            </a:r>
          </a:p>
          <a:p>
            <a:r>
              <a:rPr lang="en-US" dirty="0">
                <a:solidFill>
                  <a:srgbClr val="339933"/>
                </a:solidFill>
              </a:rPr>
              <a:t> Repeated parameter data access pattern</a:t>
            </a:r>
          </a:p>
          <a:p>
            <a:r>
              <a:rPr lang="en-US" dirty="0">
                <a:solidFill>
                  <a:srgbClr val="339933"/>
                </a:solidFill>
              </a:rPr>
              <a:t> Intra-iteration progress measure</a:t>
            </a:r>
          </a:p>
          <a:p>
            <a:r>
              <a:rPr lang="en-US" dirty="0">
                <a:solidFill>
                  <a:srgbClr val="339933"/>
                </a:solidFill>
              </a:rPr>
              <a:t> Parameter update importance hints</a:t>
            </a:r>
          </a:p>
          <a:p>
            <a:r>
              <a:rPr lang="en-US" dirty="0">
                <a:solidFill>
                  <a:srgbClr val="339933"/>
                </a:solidFill>
              </a:rPr>
              <a:t> Layer-by-layer pattern of deep learning</a:t>
            </a:r>
          </a:p>
          <a:p>
            <a:r>
              <a:rPr lang="en-US" dirty="0">
                <a:solidFill>
                  <a:srgbClr val="339933"/>
                </a:solidFill>
              </a:rPr>
              <a:t> Others to be discovered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9320"/>
            <a:ext cx="914400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…can exploit to run orders of magnitude faster!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4818994" y="5539191"/>
            <a:ext cx="336332" cy="274425"/>
          </a:xfrm>
          <a:prstGeom prst="rightArrow">
            <a:avLst/>
          </a:prstGeom>
          <a:solidFill>
            <a:srgbClr val="FF0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Collaborators &amp; 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93" y="856101"/>
            <a:ext cx="8657021" cy="5397500"/>
          </a:xfrm>
        </p:spPr>
        <p:txBody>
          <a:bodyPr/>
          <a:lstStyle/>
          <a:p>
            <a:r>
              <a:rPr lang="en-US" dirty="0"/>
              <a:t> CMU Faculty: </a:t>
            </a:r>
            <a:r>
              <a:rPr lang="en-US" sz="2000" dirty="0">
                <a:solidFill>
                  <a:srgbClr val="000000"/>
                </a:solidFill>
              </a:rPr>
              <a:t>Greg Ganger</a:t>
            </a:r>
            <a:r>
              <a:rPr lang="en-US" sz="2000" b="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Garth Gibson</a:t>
            </a:r>
            <a:r>
              <a:rPr lang="en-US" sz="2000" b="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Eric Xing</a:t>
            </a:r>
          </a:p>
          <a:p>
            <a:r>
              <a:rPr lang="en-US" dirty="0"/>
              <a:t> CMU/ex-CMU Students: </a:t>
            </a:r>
            <a:r>
              <a:rPr lang="en-US" sz="2000" b="0" dirty="0">
                <a:solidFill>
                  <a:srgbClr val="000000"/>
                </a:solidFill>
              </a:rPr>
              <a:t>James </a:t>
            </a:r>
            <a:r>
              <a:rPr lang="en-US" sz="2000" b="0" dirty="0" err="1">
                <a:solidFill>
                  <a:srgbClr val="000000"/>
                </a:solidFill>
              </a:rPr>
              <a:t>Cipar</a:t>
            </a:r>
            <a:r>
              <a:rPr lang="en-US" sz="2000" b="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Henggang Cui</a:t>
            </a:r>
            <a:r>
              <a:rPr lang="en-US" sz="2000" b="0" dirty="0">
                <a:solidFill>
                  <a:srgbClr val="000000"/>
                </a:solidFill>
              </a:rPr>
              <a:t>, 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      Wei Dai, Jesse Haber-</a:t>
            </a:r>
            <a:r>
              <a:rPr lang="en-US" sz="2000" b="0" dirty="0" err="1">
                <a:solidFill>
                  <a:srgbClr val="000000"/>
                </a:solidFill>
              </a:rPr>
              <a:t>Kucharsky</a:t>
            </a:r>
            <a:r>
              <a:rPr lang="en-US" sz="2000" b="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Aaron Harlap</a:t>
            </a:r>
            <a:r>
              <a:rPr lang="en-US" sz="2000" b="0" dirty="0">
                <a:solidFill>
                  <a:srgbClr val="000000"/>
                </a:solidFill>
              </a:rPr>
              <a:t>, 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      </a:t>
            </a:r>
            <a:r>
              <a:rPr lang="en-US" sz="2000" dirty="0" err="1">
                <a:solidFill>
                  <a:srgbClr val="000000"/>
                </a:solidFill>
              </a:rPr>
              <a:t>Qirong</a:t>
            </a:r>
            <a:r>
              <a:rPr lang="en-US" sz="2000" dirty="0">
                <a:solidFill>
                  <a:srgbClr val="000000"/>
                </a:solidFill>
              </a:rPr>
              <a:t> Ho</a:t>
            </a:r>
            <a:r>
              <a:rPr lang="en-US" sz="2000" b="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Kevin Hsieh</a:t>
            </a:r>
            <a:r>
              <a:rPr lang="en-US" sz="2000" b="0" dirty="0">
                <a:solidFill>
                  <a:srgbClr val="000000"/>
                </a:solidFill>
              </a:rPr>
              <a:t>, Jin </a:t>
            </a:r>
            <a:r>
              <a:rPr lang="en-US" sz="2000" b="0" dirty="0" err="1">
                <a:solidFill>
                  <a:srgbClr val="000000"/>
                </a:solidFill>
              </a:rPr>
              <a:t>Kyu</a:t>
            </a:r>
            <a:r>
              <a:rPr lang="en-US" sz="2000" b="0" dirty="0">
                <a:solidFill>
                  <a:srgbClr val="000000"/>
                </a:solidFill>
              </a:rPr>
              <a:t> Kim, Dimitris Konomis, 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      </a:t>
            </a:r>
            <a:r>
              <a:rPr lang="en-US" sz="2000" b="0" dirty="0" err="1">
                <a:solidFill>
                  <a:srgbClr val="000000"/>
                </a:solidFill>
              </a:rPr>
              <a:t>Abhimanu</a:t>
            </a:r>
            <a:r>
              <a:rPr lang="en-US" sz="2000" b="0" dirty="0">
                <a:solidFill>
                  <a:srgbClr val="000000"/>
                </a:solidFill>
              </a:rPr>
              <a:t> Kumar, </a:t>
            </a:r>
            <a:r>
              <a:rPr lang="en-US" sz="2000" b="0" dirty="0" err="1">
                <a:solidFill>
                  <a:srgbClr val="000000"/>
                </a:solidFill>
              </a:rPr>
              <a:t>Seunghak</a:t>
            </a:r>
            <a:r>
              <a:rPr lang="en-US" sz="2000" b="0" dirty="0">
                <a:solidFill>
                  <a:srgbClr val="000000"/>
                </a:solidFill>
              </a:rPr>
              <a:t> Lee, Aurick Qiao, 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      Alexey Tumanov, Nandita Vijaykumar, </a:t>
            </a:r>
            <a:r>
              <a:rPr lang="en-US" sz="2000" dirty="0">
                <a:solidFill>
                  <a:srgbClr val="000000"/>
                </a:solidFill>
              </a:rPr>
              <a:t>Jinliang Wei</a:t>
            </a:r>
            <a:r>
              <a:rPr lang="en-US" sz="2000" b="0" dirty="0">
                <a:solidFill>
                  <a:srgbClr val="000000"/>
                </a:solidFill>
              </a:rPr>
              <a:t>,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      </a:t>
            </a:r>
            <a:r>
              <a:rPr lang="en-US" sz="2000" b="0" dirty="0" err="1">
                <a:solidFill>
                  <a:srgbClr val="000000"/>
                </a:solidFill>
              </a:rPr>
              <a:t>Lianghong</a:t>
            </a:r>
            <a:r>
              <a:rPr lang="en-US" sz="2000" b="0" dirty="0">
                <a:solidFill>
                  <a:srgbClr val="000000"/>
                </a:solidFill>
              </a:rPr>
              <a:t> Xu, Hao Zhang</a:t>
            </a:r>
          </a:p>
          <a:p>
            <a:pPr marL="342900" indent="-342900"/>
            <a:endParaRPr lang="en-US" sz="900" dirty="0"/>
          </a:p>
          <a:p>
            <a:pPr marL="342900" indent="-342900"/>
            <a:r>
              <a:rPr lang="en-US" dirty="0"/>
              <a:t>Sponsors: </a:t>
            </a:r>
          </a:p>
          <a:p>
            <a:pPr marL="914400" lvl="2" indent="-342900"/>
            <a:r>
              <a:rPr lang="en-US" sz="2000" b="1" dirty="0">
                <a:solidFill>
                  <a:prstClr val="black"/>
                </a:solidFill>
              </a:rPr>
              <a:t>Intel</a:t>
            </a:r>
            <a:r>
              <a:rPr lang="en-US" sz="2000" dirty="0">
                <a:solidFill>
                  <a:prstClr val="black"/>
                </a:solidFill>
              </a:rPr>
              <a:t> (via ISTC for Cloud Computing &amp; new ISTC for Visual Cloud Systems)</a:t>
            </a:r>
          </a:p>
          <a:p>
            <a:pPr marL="914400" lvl="2" indent="-342900"/>
            <a:r>
              <a:rPr lang="en-US" sz="2000" b="1" dirty="0">
                <a:solidFill>
                  <a:prstClr val="black"/>
                </a:solidFill>
              </a:rPr>
              <a:t>PDL Consortium: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000000"/>
                </a:solidFill>
              </a:rPr>
              <a:t>Avago, Citadel, EMC, Facebook, Google, Hewlett-Packard Labs, Hitachi, Intel, Microsoft Research, MongoDB, NetApp, Oracle, Samsung, Seagate, Symantec, Two Sigma, Western Digital</a:t>
            </a:r>
          </a:p>
          <a:p>
            <a:pPr marL="914400" lvl="2" indent="-342900"/>
            <a:r>
              <a:rPr lang="en-US" sz="2000" b="1" dirty="0">
                <a:solidFill>
                  <a:prstClr val="black"/>
                </a:solidFill>
              </a:rPr>
              <a:t>National Science Foundation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47" y="3326409"/>
            <a:ext cx="626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00000"/>
                </a:solidFill>
              </a:rPr>
              <a:t>(Many of these slides adapted from slides by the students)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5209" y="3038620"/>
            <a:ext cx="220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accent3">
                    <a:lumMod val="6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3">
                    <a:lumMod val="65000"/>
                  </a:schemeClr>
                </a:solidFill>
              </a:rPr>
              <a:t>Bold</a:t>
            </a:r>
            <a:r>
              <a:rPr lang="en-US" sz="1600" b="0" dirty="0">
                <a:solidFill>
                  <a:schemeClr val="accent3">
                    <a:lumMod val="65000"/>
                  </a:schemeClr>
                </a:solidFill>
              </a:rPr>
              <a:t>=first author)</a:t>
            </a:r>
          </a:p>
        </p:txBody>
      </p:sp>
    </p:spTree>
    <p:extLst>
      <p:ext uri="{BB962C8B-B14F-4D97-AF65-F5344CB8AC3E}">
        <p14:creationId xmlns:p14="http://schemas.microsoft.com/office/powerpoint/2010/main" val="84692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r>
              <a:rPr lang="en-US" sz="1600" b="0" dirty="0"/>
              <a:t>(in order of first appearance)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06" y="1263044"/>
            <a:ext cx="8788400" cy="5397500"/>
          </a:xfrm>
        </p:spPr>
        <p:txBody>
          <a:bodyPr/>
          <a:lstStyle/>
          <a:p>
            <a:pPr marL="0" lvl="1" indent="0">
              <a:spcBef>
                <a:spcPct val="60000"/>
              </a:spcBef>
              <a:buSzTx/>
              <a:buNone/>
            </a:pPr>
            <a:r>
              <a:rPr lang="en-US" sz="1200" dirty="0">
                <a:solidFill>
                  <a:prstClr val="black"/>
                </a:solidFill>
              </a:rPr>
              <a:t>[</a:t>
            </a:r>
            <a:r>
              <a:rPr lang="en-US" sz="1200" dirty="0" err="1">
                <a:solidFill>
                  <a:prstClr val="black"/>
                </a:solidFill>
              </a:rPr>
              <a:t>Zaharia</a:t>
            </a:r>
            <a:r>
              <a:rPr lang="en-US" sz="1200" dirty="0">
                <a:solidFill>
                  <a:prstClr val="black"/>
                </a:solidFill>
              </a:rPr>
              <a:t> et al, NSDI’12] </a:t>
            </a:r>
            <a:r>
              <a:rPr lang="en-US" sz="1200" b="0" dirty="0">
                <a:solidFill>
                  <a:prstClr val="black"/>
                </a:solidFill>
              </a:rPr>
              <a:t>M. </a:t>
            </a:r>
            <a:r>
              <a:rPr lang="en-US" sz="1200" b="0" dirty="0" err="1">
                <a:solidFill>
                  <a:prstClr val="black"/>
                </a:solidFill>
              </a:rPr>
              <a:t>Zaharia</a:t>
            </a:r>
            <a:r>
              <a:rPr lang="en-US" sz="1200" b="0" dirty="0">
                <a:solidFill>
                  <a:prstClr val="black"/>
                </a:solidFill>
              </a:rPr>
              <a:t>, M. Chowdhury, T. Das, A. Dave, J. Ma, M. </a:t>
            </a:r>
            <a:r>
              <a:rPr lang="en-US" sz="1200" b="0" dirty="0" err="1">
                <a:solidFill>
                  <a:prstClr val="black"/>
                </a:solidFill>
              </a:rPr>
              <a:t>McCauly</a:t>
            </a:r>
            <a:r>
              <a:rPr lang="en-US" sz="1200" b="0" dirty="0">
                <a:solidFill>
                  <a:prstClr val="black"/>
                </a:solidFill>
              </a:rPr>
              <a:t>, M. J. Franklin, S. </a:t>
            </a:r>
            <a:r>
              <a:rPr lang="en-US" sz="1200" b="0" dirty="0" err="1">
                <a:solidFill>
                  <a:prstClr val="black"/>
                </a:solidFill>
              </a:rPr>
              <a:t>Shenker</a:t>
            </a:r>
            <a:r>
              <a:rPr lang="en-US" sz="1200" b="0" dirty="0">
                <a:solidFill>
                  <a:prstClr val="black"/>
                </a:solidFill>
              </a:rPr>
              <a:t>, and I. </a:t>
            </a:r>
            <a:r>
              <a:rPr lang="en-US" sz="1200" b="0" dirty="0" err="1">
                <a:solidFill>
                  <a:prstClr val="black"/>
                </a:solidFill>
              </a:rPr>
              <a:t>Stoica</a:t>
            </a:r>
            <a:r>
              <a:rPr lang="en-US" sz="1200" b="0" dirty="0">
                <a:solidFill>
                  <a:prstClr val="black"/>
                </a:solidFill>
              </a:rPr>
              <a:t>. Resilient Distributed Datasets: A Fault-Tolerant Abstraction for In­-Memory Cluster Computing. </a:t>
            </a:r>
            <a:r>
              <a:rPr lang="en-US" sz="1200" b="0" dirty="0" err="1">
                <a:solidFill>
                  <a:prstClr val="black"/>
                </a:solidFill>
              </a:rPr>
              <a:t>Usenix</a:t>
            </a:r>
            <a:r>
              <a:rPr lang="en-US" sz="1200" b="0" dirty="0">
                <a:solidFill>
                  <a:prstClr val="black"/>
                </a:solidFill>
              </a:rPr>
              <a:t> NSDI, 2012.</a:t>
            </a:r>
          </a:p>
          <a:p>
            <a:pPr marL="0" lvl="1" indent="0">
              <a:spcBef>
                <a:spcPct val="60000"/>
              </a:spcBef>
              <a:buSzTx/>
              <a:buNone/>
            </a:pPr>
            <a:r>
              <a:rPr lang="en-US" sz="1200" dirty="0">
                <a:solidFill>
                  <a:prstClr val="black"/>
                </a:solidFill>
              </a:rPr>
              <a:t>[Li et al, OSDI’14] </a:t>
            </a:r>
            <a:r>
              <a:rPr lang="en-US" sz="1200" b="0" dirty="0">
                <a:solidFill>
                  <a:prstClr val="black"/>
                </a:solidFill>
              </a:rPr>
              <a:t>M. Li, D. G. Anderson, J. W. Park, A. J. </a:t>
            </a:r>
            <a:r>
              <a:rPr lang="en-US" sz="1200" b="0" dirty="0" err="1">
                <a:solidFill>
                  <a:prstClr val="black"/>
                </a:solidFill>
              </a:rPr>
              <a:t>Smola</a:t>
            </a:r>
            <a:r>
              <a:rPr lang="en-US" sz="1200" b="0" dirty="0">
                <a:solidFill>
                  <a:prstClr val="black"/>
                </a:solidFill>
              </a:rPr>
              <a:t>, A. Ahmed, V. </a:t>
            </a:r>
            <a:r>
              <a:rPr lang="en-US" sz="1200" b="0" dirty="0" err="1">
                <a:solidFill>
                  <a:prstClr val="black"/>
                </a:solidFill>
              </a:rPr>
              <a:t>Josifovski</a:t>
            </a:r>
            <a:r>
              <a:rPr lang="en-US" sz="1200" b="0" dirty="0">
                <a:solidFill>
                  <a:prstClr val="black"/>
                </a:solidFill>
              </a:rPr>
              <a:t>, J. Long, E. J. </a:t>
            </a:r>
            <a:r>
              <a:rPr lang="en-US" sz="1200" b="0" dirty="0" err="1">
                <a:solidFill>
                  <a:prstClr val="black"/>
                </a:solidFill>
              </a:rPr>
              <a:t>Shekita</a:t>
            </a:r>
            <a:r>
              <a:rPr lang="en-US" sz="1200" b="0" dirty="0">
                <a:solidFill>
                  <a:prstClr val="black"/>
                </a:solidFill>
              </a:rPr>
              <a:t>, and B.-Y. Su. Scaling distributed machine learning with the parameter server. </a:t>
            </a:r>
            <a:r>
              <a:rPr lang="en-US" sz="1200" b="0" dirty="0" err="1">
                <a:solidFill>
                  <a:prstClr val="black"/>
                </a:solidFill>
              </a:rPr>
              <a:t>Usenix</a:t>
            </a:r>
            <a:r>
              <a:rPr lang="en-US" sz="1200" b="0" dirty="0">
                <a:solidFill>
                  <a:prstClr val="black"/>
                </a:solidFill>
              </a:rPr>
              <a:t> OSDI, 2014.</a:t>
            </a:r>
          </a:p>
          <a:p>
            <a:pPr marL="0" lvl="1" indent="0">
              <a:spcBef>
                <a:spcPct val="60000"/>
              </a:spcBef>
              <a:buSzTx/>
              <a:buNone/>
            </a:pPr>
            <a:r>
              <a:rPr lang="en-US" sz="1200" dirty="0">
                <a:solidFill>
                  <a:prstClr val="black"/>
                </a:solidFill>
              </a:rPr>
              <a:t>[Power &amp; Li, OSDI’10] </a:t>
            </a:r>
            <a:r>
              <a:rPr lang="en-US" sz="1200" b="0" dirty="0">
                <a:solidFill>
                  <a:prstClr val="black"/>
                </a:solidFill>
              </a:rPr>
              <a:t>R. Power and J. Li. Piccolo: Building Fast, Distributed Programs with Partitioned Tables. </a:t>
            </a:r>
            <a:r>
              <a:rPr lang="en-US" sz="1200" b="0" dirty="0" err="1">
                <a:solidFill>
                  <a:prstClr val="black"/>
                </a:solidFill>
              </a:rPr>
              <a:t>Usenix</a:t>
            </a:r>
            <a:r>
              <a:rPr lang="en-US" sz="1200" b="0" dirty="0">
                <a:solidFill>
                  <a:prstClr val="black"/>
                </a:solidFill>
              </a:rPr>
              <a:t> OSDI, 2010. </a:t>
            </a:r>
          </a:p>
          <a:p>
            <a:pPr>
              <a:buNone/>
            </a:pPr>
            <a:r>
              <a:rPr lang="en-US" sz="1200" dirty="0">
                <a:solidFill>
                  <a:prstClr val="black"/>
                </a:solidFill>
              </a:rPr>
              <a:t>[Ahmed et al, WSDM’12] </a:t>
            </a:r>
            <a:r>
              <a:rPr lang="en-US" sz="1200" b="0" dirty="0">
                <a:solidFill>
                  <a:prstClr val="black"/>
                </a:solidFill>
              </a:rPr>
              <a:t>A. Ahmed, M. </a:t>
            </a:r>
            <a:r>
              <a:rPr lang="en-US" sz="1200" b="0" dirty="0" err="1">
                <a:solidFill>
                  <a:prstClr val="black"/>
                </a:solidFill>
              </a:rPr>
              <a:t>Aly</a:t>
            </a:r>
            <a:r>
              <a:rPr lang="en-US" sz="1200" b="0" dirty="0">
                <a:solidFill>
                  <a:prstClr val="black"/>
                </a:solidFill>
              </a:rPr>
              <a:t>, J. Gonzalez, S. M. </a:t>
            </a:r>
            <a:r>
              <a:rPr lang="en-US" sz="1200" b="0" dirty="0" err="1">
                <a:solidFill>
                  <a:prstClr val="black"/>
                </a:solidFill>
              </a:rPr>
              <a:t>Narayanamurthy</a:t>
            </a:r>
            <a:r>
              <a:rPr lang="en-US" sz="1200" b="0" dirty="0">
                <a:solidFill>
                  <a:prstClr val="black"/>
                </a:solidFill>
              </a:rPr>
              <a:t>, and A. J. Smola. Scalable inference in latent variable models. ACM WSDM, 2012.</a:t>
            </a:r>
            <a:endParaRPr lang="en-US" sz="12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rgbClr val="24D624"/>
                </a:solidFill>
              </a:rPr>
              <a:t>[NIPS’13] </a:t>
            </a:r>
            <a:r>
              <a:rPr lang="en-US" sz="1200" b="0" dirty="0">
                <a:solidFill>
                  <a:prstClr val="black"/>
                </a:solidFill>
              </a:rPr>
              <a:t>Q. Ho, J. Cipar, H. Cui, S. Lee, J. K. Kim, P. B. Gibbons, G. Gibson, G. Ganger, and E. Xing. More effective distributed ML via a state synchronous parallel parameter server.  NIPS, 2013.</a:t>
            </a:r>
          </a:p>
          <a:p>
            <a:pPr>
              <a:buNone/>
            </a:pPr>
            <a:r>
              <a:rPr lang="en-US" sz="1200" dirty="0">
                <a:solidFill>
                  <a:srgbClr val="24D624"/>
                </a:solidFill>
              </a:rPr>
              <a:t>[</a:t>
            </a:r>
            <a:r>
              <a:rPr lang="en-US" sz="1200" dirty="0" err="1">
                <a:solidFill>
                  <a:srgbClr val="24D624"/>
                </a:solidFill>
              </a:rPr>
              <a:t>Petuum</a:t>
            </a:r>
            <a:r>
              <a:rPr lang="en-US" sz="1200" dirty="0">
                <a:solidFill>
                  <a:srgbClr val="24D624"/>
                </a:solidFill>
              </a:rPr>
              <a:t>] </a:t>
            </a:r>
            <a:r>
              <a:rPr lang="en-US" sz="1200" b="0" dirty="0">
                <a:solidFill>
                  <a:prstClr val="black"/>
                </a:solidFill>
              </a:rPr>
              <a:t>petuum.org</a:t>
            </a:r>
          </a:p>
          <a:p>
            <a:pPr>
              <a:buNone/>
            </a:pPr>
            <a:r>
              <a:rPr lang="en-US" sz="1200" dirty="0">
                <a:solidFill>
                  <a:prstClr val="black"/>
                </a:solidFill>
              </a:rPr>
              <a:t>[</a:t>
            </a:r>
            <a:r>
              <a:rPr lang="en-US" sz="1200" dirty="0" err="1">
                <a:solidFill>
                  <a:prstClr val="black"/>
                </a:solidFill>
              </a:rPr>
              <a:t>MXNet</a:t>
            </a:r>
            <a:r>
              <a:rPr lang="en-US" sz="1200" dirty="0">
                <a:solidFill>
                  <a:prstClr val="black"/>
                </a:solidFill>
              </a:rPr>
              <a:t>]</a:t>
            </a:r>
            <a:r>
              <a:rPr lang="en-US" sz="1200" b="0" dirty="0">
                <a:solidFill>
                  <a:prstClr val="black"/>
                </a:solidFill>
              </a:rPr>
              <a:t> T. Chen, M. Li, Y. Li, M. Lin, N. Wang, M. Wang, T. Xiao, B. Xu, C. Zhang, and Z. Zhang. </a:t>
            </a:r>
            <a:r>
              <a:rPr lang="en-US" sz="1200" b="0" dirty="0" err="1">
                <a:solidFill>
                  <a:prstClr val="black"/>
                </a:solidFill>
              </a:rPr>
              <a:t>MXNet</a:t>
            </a:r>
            <a:r>
              <a:rPr lang="en-US" sz="1200" b="0" dirty="0">
                <a:solidFill>
                  <a:prstClr val="black"/>
                </a:solidFill>
              </a:rPr>
              <a:t>: A flexible and efficient machine learning library for heterogeneous distributed systems. arXiv:1512.01274, 2015.</a:t>
            </a:r>
          </a:p>
          <a:p>
            <a:pPr>
              <a:buNone/>
            </a:pPr>
            <a:r>
              <a:rPr lang="en-US" sz="1200" dirty="0">
                <a:solidFill>
                  <a:prstClr val="black"/>
                </a:solidFill>
              </a:rPr>
              <a:t>[</a:t>
            </a:r>
            <a:r>
              <a:rPr lang="en-US" sz="1200" dirty="0" err="1">
                <a:solidFill>
                  <a:prstClr val="black"/>
                </a:solidFill>
              </a:rPr>
              <a:t>TensorFlow</a:t>
            </a:r>
            <a:r>
              <a:rPr lang="en-US" sz="1200" dirty="0">
                <a:solidFill>
                  <a:prstClr val="black"/>
                </a:solidFill>
              </a:rPr>
              <a:t>]</a:t>
            </a:r>
            <a:r>
              <a:rPr lang="en-US" sz="1200" b="0" dirty="0">
                <a:solidFill>
                  <a:prstClr val="black"/>
                </a:solidFill>
              </a:rPr>
              <a:t> tensorflow.org</a:t>
            </a:r>
            <a:endParaRPr lang="en-US" sz="12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rgbClr val="24D624"/>
                </a:solidFill>
              </a:rPr>
              <a:t>[ATC’14] </a:t>
            </a:r>
            <a:r>
              <a:rPr lang="en-US" sz="1200" b="0" dirty="0">
                <a:solidFill>
                  <a:prstClr val="black"/>
                </a:solidFill>
              </a:rPr>
              <a:t>H. Cui, J. Cipar, Q. Ho, J. K. Kim, S. Lee, A. Kumar, J. Wei, W. Dai, G. R. Ganger, P. B. Gibbons, G. A. Gibson, and E. P. Xing. Exploiting Bounded Staleness to Speed Up Big Data Analytics. Usenix ATC, 2014. </a:t>
            </a:r>
            <a:endParaRPr lang="en-US" sz="12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rgbClr val="24D624"/>
                </a:solidFill>
              </a:rPr>
              <a:t>[SoCC’14] </a:t>
            </a:r>
            <a:r>
              <a:rPr lang="en-US" sz="1200" b="0" dirty="0">
                <a:solidFill>
                  <a:prstClr val="black"/>
                </a:solidFill>
              </a:rPr>
              <a:t>H. Cui, A. Tumanov, J. Wei, L. Xu, W. Dai, J. Haber-Kucharsky, Q. Ho, G. R. Ganger, P. B. Gibbons, G. A. Gibson, and E. P. Xing. Exploiting iterative-ness for parallel ML computations.  ACM SoCC, 2014.</a:t>
            </a:r>
          </a:p>
          <a:p>
            <a:pPr>
              <a:buNone/>
            </a:pPr>
            <a:r>
              <a:rPr lang="en-US" sz="1200" dirty="0">
                <a:solidFill>
                  <a:srgbClr val="24D624"/>
                </a:solidFill>
              </a:rPr>
              <a:t>[SoCC’16] </a:t>
            </a:r>
            <a:r>
              <a:rPr lang="en-US" sz="1200" b="0" dirty="0">
                <a:solidFill>
                  <a:prstClr val="black"/>
                </a:solidFill>
              </a:rPr>
              <a:t>A. Harlap, H. Cui, W. Dai, J. Wei, G. R. Ganger, P. B. Gibbons, G. A. Gibson, and E. P. Xing. Addressing the straggler problem for iterative convergent parallel ML. ACM </a:t>
            </a:r>
            <a:r>
              <a:rPr lang="en-US" sz="1200" b="0" dirty="0" err="1">
                <a:solidFill>
                  <a:prstClr val="black"/>
                </a:solidFill>
              </a:rPr>
              <a:t>SoCC</a:t>
            </a:r>
            <a:r>
              <a:rPr lang="en-US" sz="1200" b="0" dirty="0">
                <a:solidFill>
                  <a:prstClr val="black"/>
                </a:solidFill>
              </a:rPr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3318811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(cont.)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431209"/>
            <a:ext cx="8788400" cy="2147563"/>
          </a:xfrm>
        </p:spPr>
        <p:txBody>
          <a:bodyPr/>
          <a:lstStyle/>
          <a:p>
            <a:pPr marL="0" lvl="1" indent="0">
              <a:spcBef>
                <a:spcPct val="60000"/>
              </a:spcBef>
              <a:buSzTx/>
              <a:buNone/>
            </a:pPr>
            <a:r>
              <a:rPr lang="en-US" sz="1200" dirty="0">
                <a:solidFill>
                  <a:srgbClr val="24D624"/>
                </a:solidFill>
              </a:rPr>
              <a:t>[SoCC’15] </a:t>
            </a:r>
            <a:r>
              <a:rPr lang="en-US" sz="1200" b="0" dirty="0">
                <a:solidFill>
                  <a:prstClr val="black"/>
                </a:solidFill>
              </a:rPr>
              <a:t>J. Wei, W. Dai, A. </a:t>
            </a:r>
            <a:r>
              <a:rPr lang="en-US" sz="1200" b="0" dirty="0" err="1">
                <a:solidFill>
                  <a:prstClr val="black"/>
                </a:solidFill>
              </a:rPr>
              <a:t>Qiao</a:t>
            </a:r>
            <a:r>
              <a:rPr lang="en-US" sz="1200" b="0" dirty="0">
                <a:solidFill>
                  <a:prstClr val="black"/>
                </a:solidFill>
              </a:rPr>
              <a:t>, Q. Ho, H. Cui, G. R. Ganger, P. B. Gibbons, G. A. Gibson, and E. P. Xing. Managed Communication and Consistency for Fast Data-Parallel Iterative Analytics. ACM SoCC, 2015.</a:t>
            </a:r>
          </a:p>
          <a:p>
            <a:pPr>
              <a:buNone/>
            </a:pPr>
            <a:r>
              <a:rPr lang="en-US" sz="1200" dirty="0">
                <a:solidFill>
                  <a:srgbClr val="24D624"/>
                </a:solidFill>
              </a:rPr>
              <a:t>[EuroSys’16] </a:t>
            </a:r>
            <a:r>
              <a:rPr lang="en-US" sz="1200" b="0" dirty="0">
                <a:solidFill>
                  <a:prstClr val="black"/>
                </a:solidFill>
              </a:rPr>
              <a:t>H. Cui, H. Zhang, G. R. Ganger, P. B. Gibbons, E. P. Xing. </a:t>
            </a:r>
            <a:r>
              <a:rPr lang="en-US" sz="1200" b="0" dirty="0" err="1">
                <a:solidFill>
                  <a:prstClr val="black"/>
                </a:solidFill>
              </a:rPr>
              <a:t>GeePS</a:t>
            </a:r>
            <a:r>
              <a:rPr lang="en-US" sz="1200" b="0" dirty="0">
                <a:solidFill>
                  <a:prstClr val="black"/>
                </a:solidFill>
              </a:rPr>
              <a:t>: Scalable deep learning on distributed GPUs with a GPU-specialized parameter server. </a:t>
            </a:r>
            <a:r>
              <a:rPr lang="en-US" sz="1200" b="0" dirty="0" err="1">
                <a:solidFill>
                  <a:prstClr val="black"/>
                </a:solidFill>
              </a:rPr>
              <a:t>EuroSys</a:t>
            </a:r>
            <a:r>
              <a:rPr lang="en-US" sz="1200" b="0" dirty="0">
                <a:solidFill>
                  <a:prstClr val="black"/>
                </a:solidFill>
              </a:rPr>
              <a:t>, 2016.</a:t>
            </a:r>
          </a:p>
          <a:p>
            <a:pPr>
              <a:buNone/>
            </a:pPr>
            <a:r>
              <a:rPr lang="en-US" sz="1200" dirty="0">
                <a:solidFill>
                  <a:srgbClr val="24D624"/>
                </a:solidFill>
              </a:rPr>
              <a:t>[NSDI’17] </a:t>
            </a:r>
            <a:r>
              <a:rPr lang="en-US" sz="1200" b="0" dirty="0">
                <a:solidFill>
                  <a:prstClr val="black"/>
                </a:solidFill>
              </a:rPr>
              <a:t>K. Hsieh, A. Harlap, N. Vijaykumar, D. Konomis, G. R. Ganger, P. B. Gibbons, and O. Mutlu. Gaia: Geo-Distributed Machine Learning Approaching LAN Speeds.  NSDI, 2017.</a:t>
            </a:r>
          </a:p>
          <a:p>
            <a:pPr>
              <a:buNone/>
            </a:pPr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878016"/>
            <a:ext cx="8788400" cy="5397500"/>
          </a:xfrm>
        </p:spPr>
        <p:txBody>
          <a:bodyPr/>
          <a:lstStyle/>
          <a:p>
            <a:r>
              <a:rPr lang="en-US" dirty="0"/>
              <a:t> Hadoop Distributed File System (HDFS)</a:t>
            </a:r>
          </a:p>
          <a:p>
            <a:r>
              <a:rPr lang="en-US" dirty="0"/>
              <a:t> Hadoop YARN resource scheduler</a:t>
            </a:r>
          </a:p>
          <a:p>
            <a:r>
              <a:rPr lang="en-US" dirty="0"/>
              <a:t> Hadoop MapReduce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650" y="187325"/>
            <a:ext cx="2095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45" y="2478514"/>
            <a:ext cx="5954110" cy="3851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9390" y="6282154"/>
            <a:ext cx="5260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>
                    <a:lumMod val="50000"/>
                  </a:schemeClr>
                </a:solidFill>
              </a:rPr>
              <a:t>Image from: developer.yahoo.com/</a:t>
            </a:r>
            <a:r>
              <a:rPr lang="en-US" sz="1200" b="0" dirty="0" err="1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1200" b="0" dirty="0">
                <a:solidFill>
                  <a:schemeClr val="bg1">
                    <a:lumMod val="50000"/>
                  </a:schemeClr>
                </a:solidFill>
              </a:rPr>
              <a:t>/tutorial/module4.html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19294"/>
            <a:ext cx="9144000" cy="4616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Key Learning: Ease of use trumps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performance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8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9" y="867375"/>
            <a:ext cx="8788400" cy="558896"/>
          </a:xfrm>
        </p:spPr>
        <p:txBody>
          <a:bodyPr/>
          <a:lstStyle/>
          <a:p>
            <a:pPr>
              <a:buNone/>
            </a:pPr>
            <a:r>
              <a:rPr lang="en-US" dirty="0"/>
              <a:t>Graph Parallel: “Think like a vertex”</a:t>
            </a:r>
          </a:p>
        </p:txBody>
      </p:sp>
      <p:pic>
        <p:nvPicPr>
          <p:cNvPr id="4" name="Picture 3" descr="GraphLab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1794" y="0"/>
            <a:ext cx="2242207" cy="975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6" name="TextBox 115"/>
          <p:cNvSpPr txBox="1"/>
          <p:nvPr/>
        </p:nvSpPr>
        <p:spPr>
          <a:xfrm>
            <a:off x="1280160" y="4747006"/>
            <a:ext cx="1981200" cy="40010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Scheduler</a:t>
            </a:r>
          </a:p>
        </p:txBody>
      </p:sp>
      <p:grpSp>
        <p:nvGrpSpPr>
          <p:cNvPr id="117" name="Group 87"/>
          <p:cNvGrpSpPr/>
          <p:nvPr/>
        </p:nvGrpSpPr>
        <p:grpSpPr>
          <a:xfrm rot="5400000">
            <a:off x="2010438" y="5022567"/>
            <a:ext cx="703523" cy="1524000"/>
            <a:chOff x="220878" y="1582423"/>
            <a:chExt cx="1339072" cy="2900753"/>
          </a:xfrm>
        </p:grpSpPr>
        <p:sp>
          <p:nvSpPr>
            <p:cNvPr id="118" name="Up Arrow 117"/>
            <p:cNvSpPr/>
            <p:nvPr/>
          </p:nvSpPr>
          <p:spPr bwMode="auto">
            <a:xfrm>
              <a:off x="220878" y="1582423"/>
              <a:ext cx="1339072" cy="2900753"/>
            </a:xfrm>
            <a:prstGeom prst="upArrow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66990" y="2311974"/>
              <a:ext cx="276097" cy="276097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66990" y="2843494"/>
              <a:ext cx="276097" cy="276097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766990" y="3375014"/>
              <a:ext cx="276097" cy="276097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766990" y="3906534"/>
              <a:ext cx="276097" cy="276097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4883943" y="4686045"/>
            <a:ext cx="3308104" cy="40010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Consistency Model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648201" y="5204205"/>
            <a:ext cx="3851499" cy="1260062"/>
            <a:chOff x="2905452" y="3733800"/>
            <a:chExt cx="8384848" cy="2743200"/>
          </a:xfrm>
        </p:grpSpPr>
        <p:sp>
          <p:nvSpPr>
            <p:cNvPr id="125" name="Oval 124"/>
            <p:cNvSpPr/>
            <p:nvPr/>
          </p:nvSpPr>
          <p:spPr>
            <a:xfrm>
              <a:off x="4584700" y="3733800"/>
              <a:ext cx="5029200" cy="27432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C92B5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5727700" y="4114800"/>
              <a:ext cx="2895600" cy="2133600"/>
            </a:xfrm>
            <a:prstGeom prst="ellipse">
              <a:avLst/>
            </a:prstGeom>
            <a:solidFill>
              <a:srgbClr val="53548A"/>
            </a:solidFill>
            <a:ln w="19050" cap="flat" cmpd="sng" algn="ctr">
              <a:solidFill>
                <a:srgbClr val="53548A">
                  <a:shade val="50000"/>
                </a:srgbClr>
              </a:solidFill>
              <a:prstDash val="dash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594475" y="4457700"/>
              <a:ext cx="1143000" cy="1600200"/>
            </a:xfrm>
            <a:prstGeom prst="ellipse">
              <a:avLst/>
            </a:prstGeom>
            <a:solidFill>
              <a:srgbClr val="C4652D"/>
            </a:solidFill>
            <a:ln w="19050" cap="flat" cmpd="sng" algn="ctr">
              <a:solidFill>
                <a:srgbClr val="C4652D">
                  <a:shade val="50000"/>
                </a:srgbClr>
              </a:solidFill>
              <a:prstDash val="sysDot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823075" y="4924425"/>
              <a:ext cx="762000" cy="762000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43000"/>
                    <a:satMod val="165000"/>
                  </a:srgbClr>
                </a:gs>
                <a:gs pos="55000">
                  <a:srgbClr val="438086">
                    <a:tint val="83000"/>
                    <a:satMod val="155000"/>
                  </a:srgbClr>
                </a:gs>
                <a:gs pos="100000">
                  <a:srgbClr val="438086">
                    <a:shade val="85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tailEnd type="none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8687127" y="4914900"/>
              <a:ext cx="762000" cy="762000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30" name="Oval 6"/>
            <p:cNvSpPr/>
            <p:nvPr/>
          </p:nvSpPr>
          <p:spPr>
            <a:xfrm>
              <a:off x="4877127" y="4914900"/>
              <a:ext cx="762000" cy="762000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cxnSp>
          <p:nvCxnSpPr>
            <p:cNvPr id="131" name="Curved Connector 130"/>
            <p:cNvCxnSpPr>
              <a:stCxn id="128" idx="2"/>
              <a:endCxn id="130" idx="6"/>
            </p:cNvCxnSpPr>
            <p:nvPr/>
          </p:nvCxnSpPr>
          <p:spPr>
            <a:xfrm rot="10800000">
              <a:off x="5639129" y="5295904"/>
              <a:ext cx="1183948" cy="9525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132" name="Cube 131"/>
            <p:cNvSpPr/>
            <p:nvPr/>
          </p:nvSpPr>
          <p:spPr>
            <a:xfrm>
              <a:off x="6116818" y="5096450"/>
              <a:ext cx="371147" cy="381001"/>
            </a:xfrm>
            <a:prstGeom prst="cube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33" name="Cube 132"/>
            <p:cNvSpPr/>
            <p:nvPr/>
          </p:nvSpPr>
          <p:spPr>
            <a:xfrm>
              <a:off x="8890327" y="5105400"/>
              <a:ext cx="371148" cy="381000"/>
            </a:xfrm>
            <a:prstGeom prst="cube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7036127" y="5105400"/>
              <a:ext cx="371148" cy="381000"/>
            </a:xfrm>
            <a:prstGeom prst="cube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5080327" y="5105400"/>
              <a:ext cx="371148" cy="381000"/>
            </a:xfrm>
            <a:prstGeom prst="cube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cxnSp>
          <p:nvCxnSpPr>
            <p:cNvPr id="136" name="Curved Connector 135"/>
            <p:cNvCxnSpPr>
              <a:stCxn id="129" idx="2"/>
              <a:endCxn id="128" idx="6"/>
            </p:cNvCxnSpPr>
            <p:nvPr/>
          </p:nvCxnSpPr>
          <p:spPr>
            <a:xfrm rot="10800000" flipV="1">
              <a:off x="7585074" y="5295899"/>
              <a:ext cx="1102054" cy="9525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137" name="Cube 136"/>
            <p:cNvSpPr/>
            <p:nvPr/>
          </p:nvSpPr>
          <p:spPr>
            <a:xfrm>
              <a:off x="7937827" y="5114925"/>
              <a:ext cx="371147" cy="381001"/>
            </a:xfrm>
            <a:prstGeom prst="cube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10528300" y="4914900"/>
              <a:ext cx="762000" cy="762000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10731500" y="5105400"/>
              <a:ext cx="371148" cy="381000"/>
            </a:xfrm>
            <a:prstGeom prst="cube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cxnSp>
          <p:nvCxnSpPr>
            <p:cNvPr id="140" name="Curved Connector 139"/>
            <p:cNvCxnSpPr>
              <a:stCxn id="138" idx="2"/>
              <a:endCxn id="129" idx="6"/>
            </p:cNvCxnSpPr>
            <p:nvPr/>
          </p:nvCxnSpPr>
          <p:spPr>
            <a:xfrm rot="10800000">
              <a:off x="9449127" y="5295902"/>
              <a:ext cx="1079174" cy="3457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141" name="Cube 140"/>
            <p:cNvSpPr/>
            <p:nvPr/>
          </p:nvSpPr>
          <p:spPr>
            <a:xfrm>
              <a:off x="9779000" y="5114925"/>
              <a:ext cx="371147" cy="381001"/>
            </a:xfrm>
            <a:prstGeom prst="cube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2905452" y="4924425"/>
              <a:ext cx="762000" cy="762000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cxnSp>
          <p:nvCxnSpPr>
            <p:cNvPr id="143" name="Curved Connector 142"/>
            <p:cNvCxnSpPr>
              <a:stCxn id="130" idx="2"/>
              <a:endCxn id="142" idx="6"/>
            </p:cNvCxnSpPr>
            <p:nvPr/>
          </p:nvCxnSpPr>
          <p:spPr>
            <a:xfrm rot="10800000" flipV="1">
              <a:off x="3667453" y="5295899"/>
              <a:ext cx="1209676" cy="9525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144" name="Cube 143"/>
            <p:cNvSpPr/>
            <p:nvPr/>
          </p:nvSpPr>
          <p:spPr>
            <a:xfrm>
              <a:off x="4061153" y="5105398"/>
              <a:ext cx="371147" cy="381001"/>
            </a:xfrm>
            <a:prstGeom prst="cube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3108652" y="5114925"/>
              <a:ext cx="371148" cy="381000"/>
            </a:xfrm>
            <a:prstGeom prst="cube">
              <a:avLst/>
            </a:prstGeom>
            <a:gradFill rotWithShape="1">
              <a:gsLst>
                <a:gs pos="0">
                  <a:srgbClr val="53548A">
                    <a:tint val="1000"/>
                    <a:satMod val="255000"/>
                  </a:srgbClr>
                </a:gs>
                <a:gs pos="55000">
                  <a:srgbClr val="53548A">
                    <a:tint val="12000"/>
                    <a:satMod val="255000"/>
                  </a:srgbClr>
                </a:gs>
                <a:gs pos="100000">
                  <a:srgbClr val="53548A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53548A"/>
              </a:solidFill>
              <a:prstDash val="solid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09601" y="1500886"/>
            <a:ext cx="3581400" cy="707882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Graph Based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Representation</a:t>
            </a:r>
          </a:p>
        </p:txBody>
      </p:sp>
      <p:grpSp>
        <p:nvGrpSpPr>
          <p:cNvPr id="147" name="Group 206"/>
          <p:cNvGrpSpPr/>
          <p:nvPr/>
        </p:nvGrpSpPr>
        <p:grpSpPr>
          <a:xfrm>
            <a:off x="1310641" y="2445765"/>
            <a:ext cx="2172054" cy="1692405"/>
            <a:chOff x="457200" y="2895600"/>
            <a:chExt cx="4122177" cy="3211886"/>
          </a:xfrm>
        </p:grpSpPr>
        <p:cxnSp>
          <p:nvCxnSpPr>
            <p:cNvPr id="148" name="Straight Arrow Connector 147"/>
            <p:cNvCxnSpPr>
              <a:stCxn id="154" idx="6"/>
              <a:endCxn id="155" idx="2"/>
            </p:cNvCxnSpPr>
            <p:nvPr/>
          </p:nvCxnSpPr>
          <p:spPr bwMode="auto">
            <a:xfrm>
              <a:off x="857063" y="3091843"/>
              <a:ext cx="1093615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49" name="Straight Arrow Connector 148"/>
            <p:cNvCxnSpPr>
              <a:stCxn id="155" idx="6"/>
              <a:endCxn id="156" idx="2"/>
            </p:cNvCxnSpPr>
            <p:nvPr/>
          </p:nvCxnSpPr>
          <p:spPr bwMode="auto">
            <a:xfrm>
              <a:off x="2343164" y="3091843"/>
              <a:ext cx="10936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50" name="Straight Arrow Connector 149"/>
            <p:cNvCxnSpPr>
              <a:stCxn id="160" idx="7"/>
              <a:endCxn id="155" idx="3"/>
            </p:cNvCxnSpPr>
            <p:nvPr/>
          </p:nvCxnSpPr>
          <p:spPr bwMode="auto">
            <a:xfrm rot="5400000" flipH="1" flipV="1">
              <a:off x="1216463" y="3563843"/>
              <a:ext cx="1124928" cy="458458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51" name="Straight Arrow Connector 150"/>
            <p:cNvCxnSpPr>
              <a:stCxn id="162" idx="1"/>
              <a:endCxn id="156" idx="5"/>
            </p:cNvCxnSpPr>
            <p:nvPr/>
          </p:nvCxnSpPr>
          <p:spPr bwMode="auto">
            <a:xfrm rot="16200000" flipV="1">
              <a:off x="3445614" y="3556780"/>
              <a:ext cx="1124928" cy="472583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52" name="Straight Arrow Connector 151"/>
            <p:cNvCxnSpPr>
              <a:stCxn id="161" idx="7"/>
              <a:endCxn id="156" idx="3"/>
            </p:cNvCxnSpPr>
            <p:nvPr/>
          </p:nvCxnSpPr>
          <p:spPr bwMode="auto">
            <a:xfrm rot="5400000" flipH="1" flipV="1">
              <a:off x="2702563" y="3563844"/>
              <a:ext cx="1124928" cy="458457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53" name="Straight Arrow Connector 152"/>
            <p:cNvCxnSpPr>
              <a:stCxn id="161" idx="1"/>
              <a:endCxn id="155" idx="5"/>
            </p:cNvCxnSpPr>
            <p:nvPr/>
          </p:nvCxnSpPr>
          <p:spPr bwMode="auto">
            <a:xfrm rot="16200000" flipV="1">
              <a:off x="1959514" y="3556780"/>
              <a:ext cx="1124928" cy="472583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154" name="Oval 4"/>
            <p:cNvSpPr/>
            <p:nvPr/>
          </p:nvSpPr>
          <p:spPr bwMode="auto">
            <a:xfrm>
              <a:off x="464577" y="2895600"/>
              <a:ext cx="392486" cy="392486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1950678" y="2895600"/>
              <a:ext cx="392486" cy="392486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3436778" y="2895600"/>
              <a:ext cx="392486" cy="392486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57" name="Oval 4"/>
            <p:cNvSpPr/>
            <p:nvPr/>
          </p:nvSpPr>
          <p:spPr bwMode="auto">
            <a:xfrm>
              <a:off x="464577" y="5715000"/>
              <a:ext cx="392486" cy="392486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1950678" y="5715000"/>
              <a:ext cx="392486" cy="392486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436778" y="5715000"/>
              <a:ext cx="392486" cy="392486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60" name="Oval 4"/>
            <p:cNvSpPr/>
            <p:nvPr/>
          </p:nvSpPr>
          <p:spPr bwMode="auto">
            <a:xfrm>
              <a:off x="1214690" y="4298058"/>
              <a:ext cx="392486" cy="392486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2700791" y="4298058"/>
              <a:ext cx="392486" cy="392486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4186891" y="4298058"/>
              <a:ext cx="392486" cy="392486"/>
            </a:xfrm>
            <a:prstGeom prst="ellipse">
              <a:avLst/>
            </a:prstGeom>
            <a:gradFill rotWithShape="1">
              <a:gsLst>
                <a:gs pos="0">
                  <a:srgbClr val="438086">
                    <a:tint val="1000"/>
                    <a:satMod val="255000"/>
                  </a:srgbClr>
                </a:gs>
                <a:gs pos="55000">
                  <a:srgbClr val="438086">
                    <a:tint val="12000"/>
                    <a:satMod val="255000"/>
                  </a:srgbClr>
                </a:gs>
                <a:gs pos="100000">
                  <a:srgbClr val="438086">
                    <a:tint val="45000"/>
                    <a:satMod val="250000"/>
                  </a:srgb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rgbClr val="438086"/>
              </a:solidFill>
              <a:prstDash val="solid"/>
              <a:headEnd type="none" w="med" len="med"/>
              <a:tailEnd type="non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-111" charset="-128"/>
                <a:cs typeface="+mn-cs"/>
              </a:endParaRPr>
            </a:p>
          </p:txBody>
        </p:sp>
        <p:cxnSp>
          <p:nvCxnSpPr>
            <p:cNvPr id="163" name="Straight Arrow Connector 162"/>
            <p:cNvCxnSpPr>
              <a:stCxn id="157" idx="6"/>
              <a:endCxn id="158" idx="2"/>
            </p:cNvCxnSpPr>
            <p:nvPr/>
          </p:nvCxnSpPr>
          <p:spPr bwMode="auto">
            <a:xfrm>
              <a:off x="857063" y="5911243"/>
              <a:ext cx="1093615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64" name="Straight Arrow Connector 163"/>
            <p:cNvCxnSpPr>
              <a:stCxn id="158" idx="6"/>
              <a:endCxn id="159" idx="2"/>
            </p:cNvCxnSpPr>
            <p:nvPr/>
          </p:nvCxnSpPr>
          <p:spPr bwMode="auto">
            <a:xfrm>
              <a:off x="2343164" y="5911243"/>
              <a:ext cx="10936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65" name="Straight Arrow Connector 164"/>
            <p:cNvCxnSpPr>
              <a:stCxn id="158" idx="1"/>
              <a:endCxn id="160" idx="5"/>
            </p:cNvCxnSpPr>
            <p:nvPr/>
          </p:nvCxnSpPr>
          <p:spPr bwMode="auto">
            <a:xfrm rot="16200000" flipV="1">
              <a:off x="1209221" y="4973543"/>
              <a:ext cx="1139412" cy="458458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66" name="Straight Arrow Connector 165"/>
            <p:cNvCxnSpPr>
              <a:stCxn id="159" idx="7"/>
              <a:endCxn id="162" idx="3"/>
            </p:cNvCxnSpPr>
            <p:nvPr/>
          </p:nvCxnSpPr>
          <p:spPr bwMode="auto">
            <a:xfrm rot="5400000" flipH="1" flipV="1">
              <a:off x="3438371" y="4966481"/>
              <a:ext cx="1139412" cy="472583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67" name="Straight Arrow Connector 166"/>
            <p:cNvCxnSpPr>
              <a:stCxn id="159" idx="1"/>
              <a:endCxn id="161" idx="5"/>
            </p:cNvCxnSpPr>
            <p:nvPr/>
          </p:nvCxnSpPr>
          <p:spPr bwMode="auto">
            <a:xfrm rot="16200000" flipV="1">
              <a:off x="2695322" y="4973543"/>
              <a:ext cx="1139412" cy="458457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68" name="Straight Arrow Connector 167"/>
            <p:cNvCxnSpPr>
              <a:stCxn id="158" idx="7"/>
              <a:endCxn id="161" idx="3"/>
            </p:cNvCxnSpPr>
            <p:nvPr/>
          </p:nvCxnSpPr>
          <p:spPr bwMode="auto">
            <a:xfrm rot="5400000" flipH="1" flipV="1">
              <a:off x="1952271" y="4966481"/>
              <a:ext cx="1139412" cy="472583"/>
            </a:xfrm>
            <a:prstGeom prst="straightConnector1">
              <a:avLst/>
            </a:prstGeom>
            <a:noFill/>
            <a:ln w="19050" cap="flat" cmpd="sng" algn="ctr">
              <a:solidFill>
                <a:srgbClr val="438086"/>
              </a:solidFill>
              <a:prstDash val="solid"/>
              <a:headEnd type="none"/>
              <a:tailEnd type="none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grpSp>
          <p:nvGrpSpPr>
            <p:cNvPr id="169" name="Group 182"/>
            <p:cNvGrpSpPr/>
            <p:nvPr/>
          </p:nvGrpSpPr>
          <p:grpSpPr>
            <a:xfrm>
              <a:off x="457200" y="2971800"/>
              <a:ext cx="4073636" cy="3124200"/>
              <a:chOff x="602223" y="2884114"/>
              <a:chExt cx="4073636" cy="3124200"/>
            </a:xfrm>
          </p:grpSpPr>
          <p:sp>
            <p:nvSpPr>
              <p:cNvPr id="183" name="Cube 182"/>
              <p:cNvSpPr/>
              <p:nvPr/>
            </p:nvSpPr>
            <p:spPr bwMode="auto">
              <a:xfrm>
                <a:off x="658141" y="2884114"/>
                <a:ext cx="332459" cy="304800"/>
              </a:xfrm>
              <a:prstGeom prst="cube">
                <a:avLst/>
              </a:prstGeom>
              <a:solidFill>
                <a:srgbClr val="53548A"/>
              </a:solidFill>
              <a:ln w="19050" cap="flat" cmpd="sng" algn="ctr">
                <a:solidFill>
                  <a:srgbClr val="53548A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84" name="Cube 183"/>
              <p:cNvSpPr/>
              <p:nvPr/>
            </p:nvSpPr>
            <p:spPr bwMode="auto">
              <a:xfrm>
                <a:off x="3657600" y="2884114"/>
                <a:ext cx="332459" cy="304800"/>
              </a:xfrm>
              <a:prstGeom prst="cube">
                <a:avLst/>
              </a:prstGeom>
              <a:solidFill>
                <a:srgbClr val="53548A"/>
              </a:solidFill>
              <a:ln w="19050" cap="flat" cmpd="sng" algn="ctr">
                <a:solidFill>
                  <a:srgbClr val="53548A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85" name="Cube 184"/>
              <p:cNvSpPr/>
              <p:nvPr/>
            </p:nvSpPr>
            <p:spPr bwMode="auto">
              <a:xfrm>
                <a:off x="2845001" y="4255714"/>
                <a:ext cx="332459" cy="304800"/>
              </a:xfrm>
              <a:prstGeom prst="cube">
                <a:avLst/>
              </a:prstGeom>
              <a:solidFill>
                <a:srgbClr val="53548A"/>
              </a:solidFill>
              <a:ln w="19050" cap="flat" cmpd="sng" algn="ctr">
                <a:solidFill>
                  <a:srgbClr val="53548A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86" name="Cube 185"/>
              <p:cNvSpPr/>
              <p:nvPr/>
            </p:nvSpPr>
            <p:spPr bwMode="auto">
              <a:xfrm>
                <a:off x="1371600" y="4255714"/>
                <a:ext cx="332459" cy="304800"/>
              </a:xfrm>
              <a:prstGeom prst="cube">
                <a:avLst/>
              </a:prstGeom>
              <a:solidFill>
                <a:srgbClr val="53548A"/>
              </a:solidFill>
              <a:ln w="19050" cap="flat" cmpd="sng" algn="ctr">
                <a:solidFill>
                  <a:srgbClr val="53548A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87" name="Cube 186"/>
              <p:cNvSpPr/>
              <p:nvPr/>
            </p:nvSpPr>
            <p:spPr bwMode="auto">
              <a:xfrm>
                <a:off x="2133600" y="2884114"/>
                <a:ext cx="332459" cy="304800"/>
              </a:xfrm>
              <a:prstGeom prst="cube">
                <a:avLst/>
              </a:prstGeom>
              <a:solidFill>
                <a:srgbClr val="53548A"/>
              </a:solidFill>
              <a:ln w="19050" cap="flat" cmpd="sng" algn="ctr">
                <a:solidFill>
                  <a:srgbClr val="53548A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88" name="Cube 187"/>
              <p:cNvSpPr/>
              <p:nvPr/>
            </p:nvSpPr>
            <p:spPr bwMode="auto">
              <a:xfrm>
                <a:off x="3629941" y="5694206"/>
                <a:ext cx="332459" cy="304800"/>
              </a:xfrm>
              <a:prstGeom prst="cube">
                <a:avLst/>
              </a:prstGeom>
              <a:solidFill>
                <a:srgbClr val="53548A"/>
              </a:solidFill>
              <a:ln w="19050" cap="flat" cmpd="sng" algn="ctr">
                <a:solidFill>
                  <a:srgbClr val="53548A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89" name="Cube 188"/>
              <p:cNvSpPr/>
              <p:nvPr/>
            </p:nvSpPr>
            <p:spPr bwMode="auto">
              <a:xfrm>
                <a:off x="2140917" y="5656106"/>
                <a:ext cx="332459" cy="304800"/>
              </a:xfrm>
              <a:prstGeom prst="cube">
                <a:avLst/>
              </a:prstGeom>
              <a:solidFill>
                <a:srgbClr val="53548A"/>
              </a:solidFill>
              <a:ln w="19050" cap="flat" cmpd="sng" algn="ctr">
                <a:solidFill>
                  <a:srgbClr val="53548A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90" name="Cube 189"/>
              <p:cNvSpPr/>
              <p:nvPr/>
            </p:nvSpPr>
            <p:spPr bwMode="auto">
              <a:xfrm>
                <a:off x="602223" y="5703514"/>
                <a:ext cx="332459" cy="304800"/>
              </a:xfrm>
              <a:prstGeom prst="cube">
                <a:avLst/>
              </a:prstGeom>
              <a:solidFill>
                <a:srgbClr val="53548A"/>
              </a:solidFill>
              <a:ln w="19050" cap="flat" cmpd="sng" algn="ctr">
                <a:solidFill>
                  <a:srgbClr val="53548A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91" name="Cube 190"/>
              <p:cNvSpPr/>
              <p:nvPr/>
            </p:nvSpPr>
            <p:spPr bwMode="auto">
              <a:xfrm>
                <a:off x="4343400" y="4255714"/>
                <a:ext cx="332459" cy="304800"/>
              </a:xfrm>
              <a:prstGeom prst="cube">
                <a:avLst/>
              </a:prstGeom>
              <a:solidFill>
                <a:srgbClr val="53548A"/>
              </a:solidFill>
              <a:ln w="19050" cap="flat" cmpd="sng" algn="ctr">
                <a:solidFill>
                  <a:srgbClr val="53548A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</p:grpSp>
        <p:grpSp>
          <p:nvGrpSpPr>
            <p:cNvPr id="170" name="Group 192"/>
            <p:cNvGrpSpPr/>
            <p:nvPr/>
          </p:nvGrpSpPr>
          <p:grpSpPr>
            <a:xfrm>
              <a:off x="1214690" y="2935878"/>
              <a:ext cx="3029680" cy="3147054"/>
              <a:chOff x="1359713" y="2848192"/>
              <a:chExt cx="3029680" cy="3147054"/>
            </a:xfrm>
          </p:grpSpPr>
          <p:sp>
            <p:nvSpPr>
              <p:cNvPr id="171" name="Cube 170"/>
              <p:cNvSpPr/>
              <p:nvPr/>
            </p:nvSpPr>
            <p:spPr bwMode="auto">
              <a:xfrm>
                <a:off x="1359713" y="2864458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72" name="Cube 171"/>
              <p:cNvSpPr/>
              <p:nvPr/>
            </p:nvSpPr>
            <p:spPr bwMode="auto">
              <a:xfrm>
                <a:off x="2875826" y="2848192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73" name="Cube 172"/>
              <p:cNvSpPr/>
              <p:nvPr/>
            </p:nvSpPr>
            <p:spPr bwMode="auto">
              <a:xfrm>
                <a:off x="1750686" y="3614844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74" name="Cube 173"/>
              <p:cNvSpPr/>
              <p:nvPr/>
            </p:nvSpPr>
            <p:spPr bwMode="auto">
              <a:xfrm>
                <a:off x="2547982" y="3614844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75" name="Cube 174"/>
              <p:cNvSpPr/>
              <p:nvPr/>
            </p:nvSpPr>
            <p:spPr bwMode="auto">
              <a:xfrm>
                <a:off x="3282701" y="3614844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76" name="Cube 175"/>
              <p:cNvSpPr/>
              <p:nvPr/>
            </p:nvSpPr>
            <p:spPr bwMode="auto">
              <a:xfrm>
                <a:off x="4056934" y="3614844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77" name="Cube 176"/>
              <p:cNvSpPr/>
              <p:nvPr/>
            </p:nvSpPr>
            <p:spPr bwMode="auto">
              <a:xfrm>
                <a:off x="1737986" y="4943581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78" name="Cube 177"/>
              <p:cNvSpPr/>
              <p:nvPr/>
            </p:nvSpPr>
            <p:spPr bwMode="auto">
              <a:xfrm>
                <a:off x="2535282" y="4943581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79" name="Cube 178"/>
              <p:cNvSpPr/>
              <p:nvPr/>
            </p:nvSpPr>
            <p:spPr bwMode="auto">
              <a:xfrm>
                <a:off x="3270001" y="4943581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80" name="Cube 179"/>
              <p:cNvSpPr/>
              <p:nvPr/>
            </p:nvSpPr>
            <p:spPr bwMode="auto">
              <a:xfrm>
                <a:off x="4044234" y="4943581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81" name="Cube 180"/>
              <p:cNvSpPr/>
              <p:nvPr/>
            </p:nvSpPr>
            <p:spPr bwMode="auto">
              <a:xfrm>
                <a:off x="1359713" y="5690446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182" name="Cube 181"/>
              <p:cNvSpPr/>
              <p:nvPr/>
            </p:nvSpPr>
            <p:spPr bwMode="auto">
              <a:xfrm>
                <a:off x="2875826" y="5674180"/>
                <a:ext cx="332459" cy="304800"/>
              </a:xfrm>
              <a:prstGeom prst="cube">
                <a:avLst/>
              </a:prstGeom>
              <a:solidFill>
                <a:srgbClr val="A04DA3"/>
              </a:solidFill>
              <a:ln w="19050" cap="flat" cmpd="sng" algn="ctr">
                <a:solidFill>
                  <a:srgbClr val="A04DA3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</p:grpSp>
      </p:grpSp>
      <p:grpSp>
        <p:nvGrpSpPr>
          <p:cNvPr id="192" name="Group 2"/>
          <p:cNvGrpSpPr/>
          <p:nvPr/>
        </p:nvGrpSpPr>
        <p:grpSpPr>
          <a:xfrm>
            <a:off x="5029200" y="1500886"/>
            <a:ext cx="3048000" cy="2704797"/>
            <a:chOff x="5029200" y="1341120"/>
            <a:chExt cx="3048000" cy="2704797"/>
          </a:xfrm>
        </p:grpSpPr>
        <p:grpSp>
          <p:nvGrpSpPr>
            <p:cNvPr id="193" name="Group 205"/>
            <p:cNvGrpSpPr/>
            <p:nvPr/>
          </p:nvGrpSpPr>
          <p:grpSpPr>
            <a:xfrm>
              <a:off x="5413269" y="2209800"/>
              <a:ext cx="2435331" cy="1836117"/>
              <a:chOff x="464577" y="2641600"/>
              <a:chExt cx="4388704" cy="3308862"/>
            </a:xfrm>
          </p:grpSpPr>
          <p:sp>
            <p:nvSpPr>
              <p:cNvPr id="195" name="Freeform 194"/>
              <p:cNvSpPr/>
              <p:nvPr/>
            </p:nvSpPr>
            <p:spPr bwMode="auto">
              <a:xfrm>
                <a:off x="1706269" y="2641600"/>
                <a:ext cx="3147012" cy="2295407"/>
              </a:xfrm>
              <a:custGeom>
                <a:avLst/>
                <a:gdLst>
                  <a:gd name="connsiteX0" fmla="*/ 1930400 w 3149600"/>
                  <a:gd name="connsiteY0" fmla="*/ 159926 h 2455333"/>
                  <a:gd name="connsiteX1" fmla="*/ 237067 w 3149600"/>
                  <a:gd name="connsiteY1" fmla="*/ 193793 h 2455333"/>
                  <a:gd name="connsiteX2" fmla="*/ 508000 w 3149600"/>
                  <a:gd name="connsiteY2" fmla="*/ 1322682 h 2455333"/>
                  <a:gd name="connsiteX3" fmla="*/ 993423 w 3149600"/>
                  <a:gd name="connsiteY3" fmla="*/ 2304815 h 2455333"/>
                  <a:gd name="connsiteX4" fmla="*/ 1569156 w 3149600"/>
                  <a:gd name="connsiteY4" fmla="*/ 2225793 h 2455333"/>
                  <a:gd name="connsiteX5" fmla="*/ 1919111 w 3149600"/>
                  <a:gd name="connsiteY5" fmla="*/ 1175926 h 2455333"/>
                  <a:gd name="connsiteX6" fmla="*/ 2291645 w 3149600"/>
                  <a:gd name="connsiteY6" fmla="*/ 2135482 h 2455333"/>
                  <a:gd name="connsiteX7" fmla="*/ 2889956 w 3149600"/>
                  <a:gd name="connsiteY7" fmla="*/ 2304815 h 2455333"/>
                  <a:gd name="connsiteX8" fmla="*/ 3081867 w 3149600"/>
                  <a:gd name="connsiteY8" fmla="*/ 1841970 h 2455333"/>
                  <a:gd name="connsiteX9" fmla="*/ 2483556 w 3149600"/>
                  <a:gd name="connsiteY9" fmla="*/ 600193 h 2455333"/>
                  <a:gd name="connsiteX10" fmla="*/ 1930400 w 3149600"/>
                  <a:gd name="connsiteY10" fmla="*/ 159926 h 2455333"/>
                  <a:gd name="connsiteX0" fmla="*/ 1969911 w 3155244"/>
                  <a:gd name="connsiteY0" fmla="*/ 96426 h 2468033"/>
                  <a:gd name="connsiteX1" fmla="*/ 242711 w 3155244"/>
                  <a:gd name="connsiteY1" fmla="*/ 206493 h 2468033"/>
                  <a:gd name="connsiteX2" fmla="*/ 513644 w 3155244"/>
                  <a:gd name="connsiteY2" fmla="*/ 1335382 h 2468033"/>
                  <a:gd name="connsiteX3" fmla="*/ 999067 w 3155244"/>
                  <a:gd name="connsiteY3" fmla="*/ 2317515 h 2468033"/>
                  <a:gd name="connsiteX4" fmla="*/ 1574800 w 3155244"/>
                  <a:gd name="connsiteY4" fmla="*/ 2238493 h 2468033"/>
                  <a:gd name="connsiteX5" fmla="*/ 1924755 w 3155244"/>
                  <a:gd name="connsiteY5" fmla="*/ 1188626 h 2468033"/>
                  <a:gd name="connsiteX6" fmla="*/ 2297289 w 3155244"/>
                  <a:gd name="connsiteY6" fmla="*/ 2148182 h 2468033"/>
                  <a:gd name="connsiteX7" fmla="*/ 2895600 w 3155244"/>
                  <a:gd name="connsiteY7" fmla="*/ 2317515 h 2468033"/>
                  <a:gd name="connsiteX8" fmla="*/ 3087511 w 3155244"/>
                  <a:gd name="connsiteY8" fmla="*/ 1854670 h 2468033"/>
                  <a:gd name="connsiteX9" fmla="*/ 2489200 w 3155244"/>
                  <a:gd name="connsiteY9" fmla="*/ 612893 h 2468033"/>
                  <a:gd name="connsiteX10" fmla="*/ 1969911 w 3155244"/>
                  <a:gd name="connsiteY10" fmla="*/ 96426 h 2468033"/>
                  <a:gd name="connsiteX0" fmla="*/ 1969911 w 3165592"/>
                  <a:gd name="connsiteY0" fmla="*/ 96426 h 2468033"/>
                  <a:gd name="connsiteX1" fmla="*/ 242711 w 3165592"/>
                  <a:gd name="connsiteY1" fmla="*/ 206493 h 2468033"/>
                  <a:gd name="connsiteX2" fmla="*/ 513644 w 3165592"/>
                  <a:gd name="connsiteY2" fmla="*/ 1335382 h 2468033"/>
                  <a:gd name="connsiteX3" fmla="*/ 999067 w 3165592"/>
                  <a:gd name="connsiteY3" fmla="*/ 2317515 h 2468033"/>
                  <a:gd name="connsiteX4" fmla="*/ 1574800 w 3165592"/>
                  <a:gd name="connsiteY4" fmla="*/ 2238493 h 2468033"/>
                  <a:gd name="connsiteX5" fmla="*/ 1924755 w 3165592"/>
                  <a:gd name="connsiteY5" fmla="*/ 1188626 h 2468033"/>
                  <a:gd name="connsiteX6" fmla="*/ 2297289 w 3165592"/>
                  <a:gd name="connsiteY6" fmla="*/ 2148182 h 2468033"/>
                  <a:gd name="connsiteX7" fmla="*/ 2895600 w 3165592"/>
                  <a:gd name="connsiteY7" fmla="*/ 2317515 h 2468033"/>
                  <a:gd name="connsiteX8" fmla="*/ 3087511 w 3165592"/>
                  <a:gd name="connsiteY8" fmla="*/ 1854670 h 2468033"/>
                  <a:gd name="connsiteX9" fmla="*/ 2427111 w 3165592"/>
                  <a:gd name="connsiteY9" fmla="*/ 477426 h 2468033"/>
                  <a:gd name="connsiteX10" fmla="*/ 1969911 w 3165592"/>
                  <a:gd name="connsiteY10" fmla="*/ 96426 h 2468033"/>
                  <a:gd name="connsiteX0" fmla="*/ 1881011 w 3152892"/>
                  <a:gd name="connsiteY0" fmla="*/ 96426 h 2468033"/>
                  <a:gd name="connsiteX1" fmla="*/ 230011 w 3152892"/>
                  <a:gd name="connsiteY1" fmla="*/ 206493 h 2468033"/>
                  <a:gd name="connsiteX2" fmla="*/ 500944 w 3152892"/>
                  <a:gd name="connsiteY2" fmla="*/ 1335382 h 2468033"/>
                  <a:gd name="connsiteX3" fmla="*/ 986367 w 3152892"/>
                  <a:gd name="connsiteY3" fmla="*/ 2317515 h 2468033"/>
                  <a:gd name="connsiteX4" fmla="*/ 1562100 w 3152892"/>
                  <a:gd name="connsiteY4" fmla="*/ 2238493 h 2468033"/>
                  <a:gd name="connsiteX5" fmla="*/ 1912055 w 3152892"/>
                  <a:gd name="connsiteY5" fmla="*/ 1188626 h 2468033"/>
                  <a:gd name="connsiteX6" fmla="*/ 2284589 w 3152892"/>
                  <a:gd name="connsiteY6" fmla="*/ 2148182 h 2468033"/>
                  <a:gd name="connsiteX7" fmla="*/ 2882900 w 3152892"/>
                  <a:gd name="connsiteY7" fmla="*/ 2317515 h 2468033"/>
                  <a:gd name="connsiteX8" fmla="*/ 3074811 w 3152892"/>
                  <a:gd name="connsiteY8" fmla="*/ 1854670 h 2468033"/>
                  <a:gd name="connsiteX9" fmla="*/ 2414411 w 3152892"/>
                  <a:gd name="connsiteY9" fmla="*/ 477426 h 2468033"/>
                  <a:gd name="connsiteX10" fmla="*/ 1881011 w 3152892"/>
                  <a:gd name="connsiteY10" fmla="*/ 96426 h 2468033"/>
                  <a:gd name="connsiteX0" fmla="*/ 1690511 w 2962392"/>
                  <a:gd name="connsiteY0" fmla="*/ 83726 h 2455333"/>
                  <a:gd name="connsiteX1" fmla="*/ 547511 w 2962392"/>
                  <a:gd name="connsiteY1" fmla="*/ 159926 h 2455333"/>
                  <a:gd name="connsiteX2" fmla="*/ 39511 w 2962392"/>
                  <a:gd name="connsiteY2" fmla="*/ 193793 h 2455333"/>
                  <a:gd name="connsiteX3" fmla="*/ 310444 w 2962392"/>
                  <a:gd name="connsiteY3" fmla="*/ 1322682 h 2455333"/>
                  <a:gd name="connsiteX4" fmla="*/ 795867 w 2962392"/>
                  <a:gd name="connsiteY4" fmla="*/ 2304815 h 2455333"/>
                  <a:gd name="connsiteX5" fmla="*/ 1371600 w 2962392"/>
                  <a:gd name="connsiteY5" fmla="*/ 2225793 h 2455333"/>
                  <a:gd name="connsiteX6" fmla="*/ 1721555 w 2962392"/>
                  <a:gd name="connsiteY6" fmla="*/ 1175926 h 2455333"/>
                  <a:gd name="connsiteX7" fmla="*/ 2094089 w 2962392"/>
                  <a:gd name="connsiteY7" fmla="*/ 2135482 h 2455333"/>
                  <a:gd name="connsiteX8" fmla="*/ 2692400 w 2962392"/>
                  <a:gd name="connsiteY8" fmla="*/ 2304815 h 2455333"/>
                  <a:gd name="connsiteX9" fmla="*/ 2884311 w 2962392"/>
                  <a:gd name="connsiteY9" fmla="*/ 1841970 h 2455333"/>
                  <a:gd name="connsiteX10" fmla="*/ 2223911 w 2962392"/>
                  <a:gd name="connsiteY10" fmla="*/ 464726 h 2455333"/>
                  <a:gd name="connsiteX11" fmla="*/ 1690511 w 2962392"/>
                  <a:gd name="connsiteY11" fmla="*/ 83726 h 2455333"/>
                  <a:gd name="connsiteX0" fmla="*/ 1690511 w 2962392"/>
                  <a:gd name="connsiteY0" fmla="*/ 83726 h 2455333"/>
                  <a:gd name="connsiteX1" fmla="*/ 547511 w 2962392"/>
                  <a:gd name="connsiteY1" fmla="*/ 159926 h 2455333"/>
                  <a:gd name="connsiteX2" fmla="*/ 39511 w 2962392"/>
                  <a:gd name="connsiteY2" fmla="*/ 193793 h 2455333"/>
                  <a:gd name="connsiteX3" fmla="*/ 310444 w 2962392"/>
                  <a:gd name="connsiteY3" fmla="*/ 1322682 h 2455333"/>
                  <a:gd name="connsiteX4" fmla="*/ 795867 w 2962392"/>
                  <a:gd name="connsiteY4" fmla="*/ 2304815 h 2455333"/>
                  <a:gd name="connsiteX5" fmla="*/ 1371600 w 2962392"/>
                  <a:gd name="connsiteY5" fmla="*/ 2225793 h 2455333"/>
                  <a:gd name="connsiteX6" fmla="*/ 1721555 w 2962392"/>
                  <a:gd name="connsiteY6" fmla="*/ 1175926 h 2455333"/>
                  <a:gd name="connsiteX7" fmla="*/ 2094089 w 2962392"/>
                  <a:gd name="connsiteY7" fmla="*/ 2135482 h 2455333"/>
                  <a:gd name="connsiteX8" fmla="*/ 2692400 w 2962392"/>
                  <a:gd name="connsiteY8" fmla="*/ 2304815 h 2455333"/>
                  <a:gd name="connsiteX9" fmla="*/ 2884311 w 2962392"/>
                  <a:gd name="connsiteY9" fmla="*/ 1841970 h 2455333"/>
                  <a:gd name="connsiteX10" fmla="*/ 2223911 w 2962392"/>
                  <a:gd name="connsiteY10" fmla="*/ 464726 h 2455333"/>
                  <a:gd name="connsiteX11" fmla="*/ 1690511 w 2962392"/>
                  <a:gd name="connsiteY11" fmla="*/ 83726 h 2455333"/>
                  <a:gd name="connsiteX0" fmla="*/ 1792111 w 3063992"/>
                  <a:gd name="connsiteY0" fmla="*/ 50800 h 2422407"/>
                  <a:gd name="connsiteX1" fmla="*/ 649111 w 3063992"/>
                  <a:gd name="connsiteY1" fmla="*/ 127000 h 2422407"/>
                  <a:gd name="connsiteX2" fmla="*/ 39511 w 3063992"/>
                  <a:gd name="connsiteY2" fmla="*/ 279400 h 2422407"/>
                  <a:gd name="connsiteX3" fmla="*/ 412044 w 3063992"/>
                  <a:gd name="connsiteY3" fmla="*/ 1289756 h 2422407"/>
                  <a:gd name="connsiteX4" fmla="*/ 897467 w 3063992"/>
                  <a:gd name="connsiteY4" fmla="*/ 2271889 h 2422407"/>
                  <a:gd name="connsiteX5" fmla="*/ 1473200 w 3063992"/>
                  <a:gd name="connsiteY5" fmla="*/ 2192867 h 2422407"/>
                  <a:gd name="connsiteX6" fmla="*/ 1823155 w 3063992"/>
                  <a:gd name="connsiteY6" fmla="*/ 1143000 h 2422407"/>
                  <a:gd name="connsiteX7" fmla="*/ 2195689 w 3063992"/>
                  <a:gd name="connsiteY7" fmla="*/ 2102556 h 2422407"/>
                  <a:gd name="connsiteX8" fmla="*/ 2794000 w 3063992"/>
                  <a:gd name="connsiteY8" fmla="*/ 2271889 h 2422407"/>
                  <a:gd name="connsiteX9" fmla="*/ 2985911 w 3063992"/>
                  <a:gd name="connsiteY9" fmla="*/ 1809044 h 2422407"/>
                  <a:gd name="connsiteX10" fmla="*/ 2325511 w 3063992"/>
                  <a:gd name="connsiteY10" fmla="*/ 431800 h 2422407"/>
                  <a:gd name="connsiteX11" fmla="*/ 1792111 w 3063992"/>
                  <a:gd name="connsiteY11" fmla="*/ 50800 h 2422407"/>
                  <a:gd name="connsiteX0" fmla="*/ 1715911 w 3063992"/>
                  <a:gd name="connsiteY0" fmla="*/ 50800 h 2422407"/>
                  <a:gd name="connsiteX1" fmla="*/ 649111 w 3063992"/>
                  <a:gd name="connsiteY1" fmla="*/ 127000 h 2422407"/>
                  <a:gd name="connsiteX2" fmla="*/ 39511 w 3063992"/>
                  <a:gd name="connsiteY2" fmla="*/ 279400 h 2422407"/>
                  <a:gd name="connsiteX3" fmla="*/ 412044 w 3063992"/>
                  <a:gd name="connsiteY3" fmla="*/ 1289756 h 2422407"/>
                  <a:gd name="connsiteX4" fmla="*/ 897467 w 3063992"/>
                  <a:gd name="connsiteY4" fmla="*/ 2271889 h 2422407"/>
                  <a:gd name="connsiteX5" fmla="*/ 1473200 w 3063992"/>
                  <a:gd name="connsiteY5" fmla="*/ 2192867 h 2422407"/>
                  <a:gd name="connsiteX6" fmla="*/ 1823155 w 3063992"/>
                  <a:gd name="connsiteY6" fmla="*/ 1143000 h 2422407"/>
                  <a:gd name="connsiteX7" fmla="*/ 2195689 w 3063992"/>
                  <a:gd name="connsiteY7" fmla="*/ 2102556 h 2422407"/>
                  <a:gd name="connsiteX8" fmla="*/ 2794000 w 3063992"/>
                  <a:gd name="connsiteY8" fmla="*/ 2271889 h 2422407"/>
                  <a:gd name="connsiteX9" fmla="*/ 2985911 w 3063992"/>
                  <a:gd name="connsiteY9" fmla="*/ 1809044 h 2422407"/>
                  <a:gd name="connsiteX10" fmla="*/ 2325511 w 3063992"/>
                  <a:gd name="connsiteY10" fmla="*/ 431800 h 2422407"/>
                  <a:gd name="connsiteX11" fmla="*/ 1715911 w 3063992"/>
                  <a:gd name="connsiteY11" fmla="*/ 50800 h 2422407"/>
                  <a:gd name="connsiteX0" fmla="*/ 1779411 w 3127492"/>
                  <a:gd name="connsiteY0" fmla="*/ 38100 h 2409707"/>
                  <a:gd name="connsiteX1" fmla="*/ 1093611 w 3127492"/>
                  <a:gd name="connsiteY1" fmla="*/ 190500 h 2409707"/>
                  <a:gd name="connsiteX2" fmla="*/ 103011 w 3127492"/>
                  <a:gd name="connsiteY2" fmla="*/ 266700 h 2409707"/>
                  <a:gd name="connsiteX3" fmla="*/ 475544 w 3127492"/>
                  <a:gd name="connsiteY3" fmla="*/ 1277056 h 2409707"/>
                  <a:gd name="connsiteX4" fmla="*/ 960967 w 3127492"/>
                  <a:gd name="connsiteY4" fmla="*/ 2259189 h 2409707"/>
                  <a:gd name="connsiteX5" fmla="*/ 1536700 w 3127492"/>
                  <a:gd name="connsiteY5" fmla="*/ 2180167 h 2409707"/>
                  <a:gd name="connsiteX6" fmla="*/ 1886655 w 3127492"/>
                  <a:gd name="connsiteY6" fmla="*/ 1130300 h 2409707"/>
                  <a:gd name="connsiteX7" fmla="*/ 2259189 w 3127492"/>
                  <a:gd name="connsiteY7" fmla="*/ 2089856 h 2409707"/>
                  <a:gd name="connsiteX8" fmla="*/ 2857500 w 3127492"/>
                  <a:gd name="connsiteY8" fmla="*/ 2259189 h 2409707"/>
                  <a:gd name="connsiteX9" fmla="*/ 3049411 w 3127492"/>
                  <a:gd name="connsiteY9" fmla="*/ 1796344 h 2409707"/>
                  <a:gd name="connsiteX10" fmla="*/ 2389011 w 3127492"/>
                  <a:gd name="connsiteY10" fmla="*/ 419100 h 2409707"/>
                  <a:gd name="connsiteX11" fmla="*/ 1779411 w 3127492"/>
                  <a:gd name="connsiteY11" fmla="*/ 38100 h 2409707"/>
                  <a:gd name="connsiteX0" fmla="*/ 1855611 w 3127492"/>
                  <a:gd name="connsiteY0" fmla="*/ 38100 h 2333507"/>
                  <a:gd name="connsiteX1" fmla="*/ 1093611 w 3127492"/>
                  <a:gd name="connsiteY1" fmla="*/ 114300 h 2333507"/>
                  <a:gd name="connsiteX2" fmla="*/ 103011 w 3127492"/>
                  <a:gd name="connsiteY2" fmla="*/ 190500 h 2333507"/>
                  <a:gd name="connsiteX3" fmla="*/ 475544 w 3127492"/>
                  <a:gd name="connsiteY3" fmla="*/ 1200856 h 2333507"/>
                  <a:gd name="connsiteX4" fmla="*/ 960967 w 3127492"/>
                  <a:gd name="connsiteY4" fmla="*/ 2182989 h 2333507"/>
                  <a:gd name="connsiteX5" fmla="*/ 1536700 w 3127492"/>
                  <a:gd name="connsiteY5" fmla="*/ 2103967 h 2333507"/>
                  <a:gd name="connsiteX6" fmla="*/ 1886655 w 3127492"/>
                  <a:gd name="connsiteY6" fmla="*/ 1054100 h 2333507"/>
                  <a:gd name="connsiteX7" fmla="*/ 2259189 w 3127492"/>
                  <a:gd name="connsiteY7" fmla="*/ 2013656 h 2333507"/>
                  <a:gd name="connsiteX8" fmla="*/ 2857500 w 3127492"/>
                  <a:gd name="connsiteY8" fmla="*/ 2182989 h 2333507"/>
                  <a:gd name="connsiteX9" fmla="*/ 3049411 w 3127492"/>
                  <a:gd name="connsiteY9" fmla="*/ 1720144 h 2333507"/>
                  <a:gd name="connsiteX10" fmla="*/ 2389011 w 3127492"/>
                  <a:gd name="connsiteY10" fmla="*/ 342900 h 2333507"/>
                  <a:gd name="connsiteX11" fmla="*/ 1855611 w 3127492"/>
                  <a:gd name="connsiteY11" fmla="*/ 38100 h 2333507"/>
                  <a:gd name="connsiteX0" fmla="*/ 1765300 w 3037181"/>
                  <a:gd name="connsiteY0" fmla="*/ 38100 h 2374900"/>
                  <a:gd name="connsiteX1" fmla="*/ 1003300 w 3037181"/>
                  <a:gd name="connsiteY1" fmla="*/ 114300 h 2374900"/>
                  <a:gd name="connsiteX2" fmla="*/ 12700 w 3037181"/>
                  <a:gd name="connsiteY2" fmla="*/ 190500 h 2374900"/>
                  <a:gd name="connsiteX3" fmla="*/ 1079500 w 3037181"/>
                  <a:gd name="connsiteY3" fmla="*/ 952500 h 2374900"/>
                  <a:gd name="connsiteX4" fmla="*/ 870656 w 3037181"/>
                  <a:gd name="connsiteY4" fmla="*/ 2182989 h 2374900"/>
                  <a:gd name="connsiteX5" fmla="*/ 1446389 w 3037181"/>
                  <a:gd name="connsiteY5" fmla="*/ 2103967 h 2374900"/>
                  <a:gd name="connsiteX6" fmla="*/ 1796344 w 3037181"/>
                  <a:gd name="connsiteY6" fmla="*/ 1054100 h 2374900"/>
                  <a:gd name="connsiteX7" fmla="*/ 2168878 w 3037181"/>
                  <a:gd name="connsiteY7" fmla="*/ 2013656 h 2374900"/>
                  <a:gd name="connsiteX8" fmla="*/ 2767189 w 3037181"/>
                  <a:gd name="connsiteY8" fmla="*/ 2182989 h 2374900"/>
                  <a:gd name="connsiteX9" fmla="*/ 2959100 w 3037181"/>
                  <a:gd name="connsiteY9" fmla="*/ 1720144 h 2374900"/>
                  <a:gd name="connsiteX10" fmla="*/ 2298700 w 3037181"/>
                  <a:gd name="connsiteY10" fmla="*/ 342900 h 2374900"/>
                  <a:gd name="connsiteX11" fmla="*/ 1765300 w 3037181"/>
                  <a:gd name="connsiteY11" fmla="*/ 38100 h 2374900"/>
                  <a:gd name="connsiteX0" fmla="*/ 1765300 w 3037181"/>
                  <a:gd name="connsiteY0" fmla="*/ 38100 h 2239433"/>
                  <a:gd name="connsiteX1" fmla="*/ 1003300 w 3037181"/>
                  <a:gd name="connsiteY1" fmla="*/ 114300 h 2239433"/>
                  <a:gd name="connsiteX2" fmla="*/ 12700 w 3037181"/>
                  <a:gd name="connsiteY2" fmla="*/ 190500 h 2239433"/>
                  <a:gd name="connsiteX3" fmla="*/ 1079500 w 3037181"/>
                  <a:gd name="connsiteY3" fmla="*/ 952500 h 2239433"/>
                  <a:gd name="connsiteX4" fmla="*/ 698500 w 3037181"/>
                  <a:gd name="connsiteY4" fmla="*/ 1866899 h 2239433"/>
                  <a:gd name="connsiteX5" fmla="*/ 1446389 w 3037181"/>
                  <a:gd name="connsiteY5" fmla="*/ 2103967 h 2239433"/>
                  <a:gd name="connsiteX6" fmla="*/ 1796344 w 3037181"/>
                  <a:gd name="connsiteY6" fmla="*/ 1054100 h 2239433"/>
                  <a:gd name="connsiteX7" fmla="*/ 2168878 w 3037181"/>
                  <a:gd name="connsiteY7" fmla="*/ 2013656 h 2239433"/>
                  <a:gd name="connsiteX8" fmla="*/ 2767189 w 3037181"/>
                  <a:gd name="connsiteY8" fmla="*/ 2182989 h 2239433"/>
                  <a:gd name="connsiteX9" fmla="*/ 2959100 w 3037181"/>
                  <a:gd name="connsiteY9" fmla="*/ 1720144 h 2239433"/>
                  <a:gd name="connsiteX10" fmla="*/ 2298700 w 3037181"/>
                  <a:gd name="connsiteY10" fmla="*/ 342900 h 2239433"/>
                  <a:gd name="connsiteX11" fmla="*/ 1765300 w 3037181"/>
                  <a:gd name="connsiteY11" fmla="*/ 38100 h 2239433"/>
                  <a:gd name="connsiteX0" fmla="*/ 1765300 w 3037181"/>
                  <a:gd name="connsiteY0" fmla="*/ 38100 h 2231908"/>
                  <a:gd name="connsiteX1" fmla="*/ 1003300 w 3037181"/>
                  <a:gd name="connsiteY1" fmla="*/ 114300 h 2231908"/>
                  <a:gd name="connsiteX2" fmla="*/ 12700 w 3037181"/>
                  <a:gd name="connsiteY2" fmla="*/ 190500 h 2231908"/>
                  <a:gd name="connsiteX3" fmla="*/ 1079500 w 3037181"/>
                  <a:gd name="connsiteY3" fmla="*/ 952500 h 2231908"/>
                  <a:gd name="connsiteX4" fmla="*/ 698500 w 3037181"/>
                  <a:gd name="connsiteY4" fmla="*/ 1866899 h 2231908"/>
                  <a:gd name="connsiteX5" fmla="*/ 1384300 w 3037181"/>
                  <a:gd name="connsiteY5" fmla="*/ 2095500 h 2231908"/>
                  <a:gd name="connsiteX6" fmla="*/ 1796344 w 3037181"/>
                  <a:gd name="connsiteY6" fmla="*/ 1054100 h 2231908"/>
                  <a:gd name="connsiteX7" fmla="*/ 2168878 w 3037181"/>
                  <a:gd name="connsiteY7" fmla="*/ 2013656 h 2231908"/>
                  <a:gd name="connsiteX8" fmla="*/ 2767189 w 3037181"/>
                  <a:gd name="connsiteY8" fmla="*/ 2182989 h 2231908"/>
                  <a:gd name="connsiteX9" fmla="*/ 2959100 w 3037181"/>
                  <a:gd name="connsiteY9" fmla="*/ 1720144 h 2231908"/>
                  <a:gd name="connsiteX10" fmla="*/ 2298700 w 3037181"/>
                  <a:gd name="connsiteY10" fmla="*/ 342900 h 2231908"/>
                  <a:gd name="connsiteX11" fmla="*/ 1765300 w 3037181"/>
                  <a:gd name="connsiteY11" fmla="*/ 38100 h 2231908"/>
                  <a:gd name="connsiteX0" fmla="*/ 1854200 w 3126081"/>
                  <a:gd name="connsiteY0" fmla="*/ 38100 h 2231908"/>
                  <a:gd name="connsiteX1" fmla="*/ 1092200 w 3126081"/>
                  <a:gd name="connsiteY1" fmla="*/ 114300 h 2231908"/>
                  <a:gd name="connsiteX2" fmla="*/ 101600 w 3126081"/>
                  <a:gd name="connsiteY2" fmla="*/ 190500 h 2231908"/>
                  <a:gd name="connsiteX3" fmla="*/ 177800 w 3126081"/>
                  <a:gd name="connsiteY3" fmla="*/ 647700 h 2231908"/>
                  <a:gd name="connsiteX4" fmla="*/ 1168400 w 3126081"/>
                  <a:gd name="connsiteY4" fmla="*/ 952500 h 2231908"/>
                  <a:gd name="connsiteX5" fmla="*/ 787400 w 3126081"/>
                  <a:gd name="connsiteY5" fmla="*/ 1866899 h 2231908"/>
                  <a:gd name="connsiteX6" fmla="*/ 1473200 w 3126081"/>
                  <a:gd name="connsiteY6" fmla="*/ 2095500 h 2231908"/>
                  <a:gd name="connsiteX7" fmla="*/ 1885244 w 3126081"/>
                  <a:gd name="connsiteY7" fmla="*/ 1054100 h 2231908"/>
                  <a:gd name="connsiteX8" fmla="*/ 2257778 w 3126081"/>
                  <a:gd name="connsiteY8" fmla="*/ 2013656 h 2231908"/>
                  <a:gd name="connsiteX9" fmla="*/ 2856089 w 3126081"/>
                  <a:gd name="connsiteY9" fmla="*/ 2182989 h 2231908"/>
                  <a:gd name="connsiteX10" fmla="*/ 3048000 w 3126081"/>
                  <a:gd name="connsiteY10" fmla="*/ 1720144 h 2231908"/>
                  <a:gd name="connsiteX11" fmla="*/ 2387600 w 3126081"/>
                  <a:gd name="connsiteY11" fmla="*/ 342900 h 2231908"/>
                  <a:gd name="connsiteX12" fmla="*/ 1854200 w 3126081"/>
                  <a:gd name="connsiteY12" fmla="*/ 38100 h 2231908"/>
                  <a:gd name="connsiteX0" fmla="*/ 1854200 w 3126081"/>
                  <a:gd name="connsiteY0" fmla="*/ 38100 h 2231908"/>
                  <a:gd name="connsiteX1" fmla="*/ 1092200 w 3126081"/>
                  <a:gd name="connsiteY1" fmla="*/ 114300 h 2231908"/>
                  <a:gd name="connsiteX2" fmla="*/ 101600 w 3126081"/>
                  <a:gd name="connsiteY2" fmla="*/ 190500 h 2231908"/>
                  <a:gd name="connsiteX3" fmla="*/ 177800 w 3126081"/>
                  <a:gd name="connsiteY3" fmla="*/ 647700 h 2231908"/>
                  <a:gd name="connsiteX4" fmla="*/ 1168400 w 3126081"/>
                  <a:gd name="connsiteY4" fmla="*/ 952500 h 2231908"/>
                  <a:gd name="connsiteX5" fmla="*/ 787400 w 3126081"/>
                  <a:gd name="connsiteY5" fmla="*/ 1866899 h 2231908"/>
                  <a:gd name="connsiteX6" fmla="*/ 1473200 w 3126081"/>
                  <a:gd name="connsiteY6" fmla="*/ 2095500 h 2231908"/>
                  <a:gd name="connsiteX7" fmla="*/ 1885244 w 3126081"/>
                  <a:gd name="connsiteY7" fmla="*/ 1054100 h 2231908"/>
                  <a:gd name="connsiteX8" fmla="*/ 2257778 w 3126081"/>
                  <a:gd name="connsiteY8" fmla="*/ 2013656 h 2231908"/>
                  <a:gd name="connsiteX9" fmla="*/ 2856089 w 3126081"/>
                  <a:gd name="connsiteY9" fmla="*/ 2182989 h 2231908"/>
                  <a:gd name="connsiteX10" fmla="*/ 3048000 w 3126081"/>
                  <a:gd name="connsiteY10" fmla="*/ 1720144 h 2231908"/>
                  <a:gd name="connsiteX11" fmla="*/ 2387600 w 3126081"/>
                  <a:gd name="connsiteY11" fmla="*/ 342900 h 2231908"/>
                  <a:gd name="connsiteX12" fmla="*/ 1854200 w 3126081"/>
                  <a:gd name="connsiteY12" fmla="*/ 38100 h 2231908"/>
                  <a:gd name="connsiteX0" fmla="*/ 1854200 w 3126081"/>
                  <a:gd name="connsiteY0" fmla="*/ 51741 h 2245549"/>
                  <a:gd name="connsiteX1" fmla="*/ 1092200 w 3126081"/>
                  <a:gd name="connsiteY1" fmla="*/ 127941 h 2245549"/>
                  <a:gd name="connsiteX2" fmla="*/ 101600 w 3126081"/>
                  <a:gd name="connsiteY2" fmla="*/ 204141 h 2245549"/>
                  <a:gd name="connsiteX3" fmla="*/ 177800 w 3126081"/>
                  <a:gd name="connsiteY3" fmla="*/ 661341 h 2245549"/>
                  <a:gd name="connsiteX4" fmla="*/ 1168400 w 3126081"/>
                  <a:gd name="connsiteY4" fmla="*/ 966141 h 2245549"/>
                  <a:gd name="connsiteX5" fmla="*/ 787400 w 3126081"/>
                  <a:gd name="connsiteY5" fmla="*/ 1880540 h 2245549"/>
                  <a:gd name="connsiteX6" fmla="*/ 1473200 w 3126081"/>
                  <a:gd name="connsiteY6" fmla="*/ 2109141 h 2245549"/>
                  <a:gd name="connsiteX7" fmla="*/ 1885244 w 3126081"/>
                  <a:gd name="connsiteY7" fmla="*/ 1067741 h 2245549"/>
                  <a:gd name="connsiteX8" fmla="*/ 2257778 w 3126081"/>
                  <a:gd name="connsiteY8" fmla="*/ 2027297 h 2245549"/>
                  <a:gd name="connsiteX9" fmla="*/ 2856089 w 3126081"/>
                  <a:gd name="connsiteY9" fmla="*/ 2196630 h 2245549"/>
                  <a:gd name="connsiteX10" fmla="*/ 3048000 w 3126081"/>
                  <a:gd name="connsiteY10" fmla="*/ 1733785 h 2245549"/>
                  <a:gd name="connsiteX11" fmla="*/ 2387600 w 3126081"/>
                  <a:gd name="connsiteY11" fmla="*/ 280341 h 2245549"/>
                  <a:gd name="connsiteX12" fmla="*/ 1854200 w 3126081"/>
                  <a:gd name="connsiteY12" fmla="*/ 51741 h 2245549"/>
                  <a:gd name="connsiteX0" fmla="*/ 1778000 w 3126081"/>
                  <a:gd name="connsiteY0" fmla="*/ 25400 h 2295407"/>
                  <a:gd name="connsiteX1" fmla="*/ 1092200 w 3126081"/>
                  <a:gd name="connsiteY1" fmla="*/ 177799 h 2295407"/>
                  <a:gd name="connsiteX2" fmla="*/ 101600 w 3126081"/>
                  <a:gd name="connsiteY2" fmla="*/ 253999 h 2295407"/>
                  <a:gd name="connsiteX3" fmla="*/ 177800 w 3126081"/>
                  <a:gd name="connsiteY3" fmla="*/ 711199 h 2295407"/>
                  <a:gd name="connsiteX4" fmla="*/ 1168400 w 3126081"/>
                  <a:gd name="connsiteY4" fmla="*/ 1015999 h 2295407"/>
                  <a:gd name="connsiteX5" fmla="*/ 787400 w 3126081"/>
                  <a:gd name="connsiteY5" fmla="*/ 1930398 h 2295407"/>
                  <a:gd name="connsiteX6" fmla="*/ 1473200 w 3126081"/>
                  <a:gd name="connsiteY6" fmla="*/ 2158999 h 2295407"/>
                  <a:gd name="connsiteX7" fmla="*/ 1885244 w 3126081"/>
                  <a:gd name="connsiteY7" fmla="*/ 1117599 h 2295407"/>
                  <a:gd name="connsiteX8" fmla="*/ 2257778 w 3126081"/>
                  <a:gd name="connsiteY8" fmla="*/ 2077155 h 2295407"/>
                  <a:gd name="connsiteX9" fmla="*/ 2856089 w 3126081"/>
                  <a:gd name="connsiteY9" fmla="*/ 2246488 h 2295407"/>
                  <a:gd name="connsiteX10" fmla="*/ 3048000 w 3126081"/>
                  <a:gd name="connsiteY10" fmla="*/ 1783643 h 2295407"/>
                  <a:gd name="connsiteX11" fmla="*/ 2387600 w 3126081"/>
                  <a:gd name="connsiteY11" fmla="*/ 330199 h 2295407"/>
                  <a:gd name="connsiteX12" fmla="*/ 1778000 w 3126081"/>
                  <a:gd name="connsiteY12" fmla="*/ 25400 h 2295407"/>
                  <a:gd name="connsiteX0" fmla="*/ 1778000 w 3126081"/>
                  <a:gd name="connsiteY0" fmla="*/ 25400 h 2295407"/>
                  <a:gd name="connsiteX1" fmla="*/ 1092200 w 3126081"/>
                  <a:gd name="connsiteY1" fmla="*/ 177799 h 2295407"/>
                  <a:gd name="connsiteX2" fmla="*/ 101600 w 3126081"/>
                  <a:gd name="connsiteY2" fmla="*/ 253999 h 2295407"/>
                  <a:gd name="connsiteX3" fmla="*/ 177800 w 3126081"/>
                  <a:gd name="connsiteY3" fmla="*/ 711199 h 2295407"/>
                  <a:gd name="connsiteX4" fmla="*/ 1168400 w 3126081"/>
                  <a:gd name="connsiteY4" fmla="*/ 1015999 h 2295407"/>
                  <a:gd name="connsiteX5" fmla="*/ 787400 w 3126081"/>
                  <a:gd name="connsiteY5" fmla="*/ 1930398 h 2295407"/>
                  <a:gd name="connsiteX6" fmla="*/ 1473200 w 3126081"/>
                  <a:gd name="connsiteY6" fmla="*/ 2158999 h 2295407"/>
                  <a:gd name="connsiteX7" fmla="*/ 1885244 w 3126081"/>
                  <a:gd name="connsiteY7" fmla="*/ 1117599 h 2295407"/>
                  <a:gd name="connsiteX8" fmla="*/ 2257778 w 3126081"/>
                  <a:gd name="connsiteY8" fmla="*/ 2077155 h 2295407"/>
                  <a:gd name="connsiteX9" fmla="*/ 2856089 w 3126081"/>
                  <a:gd name="connsiteY9" fmla="*/ 2246488 h 2295407"/>
                  <a:gd name="connsiteX10" fmla="*/ 3048000 w 3126081"/>
                  <a:gd name="connsiteY10" fmla="*/ 1783643 h 2295407"/>
                  <a:gd name="connsiteX11" fmla="*/ 2387600 w 3126081"/>
                  <a:gd name="connsiteY11" fmla="*/ 330199 h 2295407"/>
                  <a:gd name="connsiteX12" fmla="*/ 1778000 w 3126081"/>
                  <a:gd name="connsiteY12" fmla="*/ 25400 h 2295407"/>
                  <a:gd name="connsiteX0" fmla="*/ 1798931 w 3147012"/>
                  <a:gd name="connsiteY0" fmla="*/ 25400 h 2295407"/>
                  <a:gd name="connsiteX1" fmla="*/ 1113131 w 3147012"/>
                  <a:gd name="connsiteY1" fmla="*/ 177799 h 2295407"/>
                  <a:gd name="connsiteX2" fmla="*/ 122531 w 3147012"/>
                  <a:gd name="connsiteY2" fmla="*/ 253999 h 2295407"/>
                  <a:gd name="connsiteX3" fmla="*/ 198731 w 3147012"/>
                  <a:gd name="connsiteY3" fmla="*/ 711199 h 2295407"/>
                  <a:gd name="connsiteX4" fmla="*/ 1189331 w 3147012"/>
                  <a:gd name="connsiteY4" fmla="*/ 1015999 h 2295407"/>
                  <a:gd name="connsiteX5" fmla="*/ 808331 w 3147012"/>
                  <a:gd name="connsiteY5" fmla="*/ 1930398 h 2295407"/>
                  <a:gd name="connsiteX6" fmla="*/ 1494131 w 3147012"/>
                  <a:gd name="connsiteY6" fmla="*/ 2158999 h 2295407"/>
                  <a:gd name="connsiteX7" fmla="*/ 1906175 w 3147012"/>
                  <a:gd name="connsiteY7" fmla="*/ 1117599 h 2295407"/>
                  <a:gd name="connsiteX8" fmla="*/ 2278709 w 3147012"/>
                  <a:gd name="connsiteY8" fmla="*/ 2077155 h 2295407"/>
                  <a:gd name="connsiteX9" fmla="*/ 2877020 w 3147012"/>
                  <a:gd name="connsiteY9" fmla="*/ 2246488 h 2295407"/>
                  <a:gd name="connsiteX10" fmla="*/ 3068931 w 3147012"/>
                  <a:gd name="connsiteY10" fmla="*/ 1783643 h 2295407"/>
                  <a:gd name="connsiteX11" fmla="*/ 2408531 w 3147012"/>
                  <a:gd name="connsiteY11" fmla="*/ 330199 h 2295407"/>
                  <a:gd name="connsiteX12" fmla="*/ 1798931 w 3147012"/>
                  <a:gd name="connsiteY12" fmla="*/ 25400 h 229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7012" h="2295407">
                    <a:moveTo>
                      <a:pt x="1798931" y="25400"/>
                    </a:moveTo>
                    <a:cubicBezTo>
                      <a:pt x="1583031" y="0"/>
                      <a:pt x="1467320" y="173566"/>
                      <a:pt x="1113131" y="177799"/>
                    </a:cubicBezTo>
                    <a:cubicBezTo>
                      <a:pt x="837964" y="196143"/>
                      <a:pt x="332081" y="76199"/>
                      <a:pt x="122531" y="253999"/>
                    </a:cubicBezTo>
                    <a:cubicBezTo>
                      <a:pt x="0" y="433210"/>
                      <a:pt x="20931" y="584199"/>
                      <a:pt x="198731" y="711199"/>
                    </a:cubicBezTo>
                    <a:cubicBezTo>
                      <a:pt x="376531" y="838199"/>
                      <a:pt x="1087731" y="812799"/>
                      <a:pt x="1189331" y="1015999"/>
                    </a:cubicBezTo>
                    <a:cubicBezTo>
                      <a:pt x="1290931" y="1219199"/>
                      <a:pt x="757531" y="1739898"/>
                      <a:pt x="808331" y="1930398"/>
                    </a:cubicBezTo>
                    <a:cubicBezTo>
                      <a:pt x="859131" y="2120898"/>
                      <a:pt x="1311157" y="2294465"/>
                      <a:pt x="1494131" y="2158999"/>
                    </a:cubicBezTo>
                    <a:cubicBezTo>
                      <a:pt x="1677105" y="2023533"/>
                      <a:pt x="1775412" y="1131240"/>
                      <a:pt x="1906175" y="1117599"/>
                    </a:cubicBezTo>
                    <a:cubicBezTo>
                      <a:pt x="2036938" y="1103958"/>
                      <a:pt x="2116902" y="1889007"/>
                      <a:pt x="2278709" y="2077155"/>
                    </a:cubicBezTo>
                    <a:cubicBezTo>
                      <a:pt x="2440516" y="2265303"/>
                      <a:pt x="2745316" y="2295407"/>
                      <a:pt x="2877020" y="2246488"/>
                    </a:cubicBezTo>
                    <a:cubicBezTo>
                      <a:pt x="3008724" y="2197569"/>
                      <a:pt x="3147012" y="2103024"/>
                      <a:pt x="3068931" y="1783643"/>
                    </a:cubicBezTo>
                    <a:cubicBezTo>
                      <a:pt x="2990850" y="1464262"/>
                      <a:pt x="2620198" y="623240"/>
                      <a:pt x="2408531" y="330199"/>
                    </a:cubicBezTo>
                    <a:cubicBezTo>
                      <a:pt x="2196864" y="37158"/>
                      <a:pt x="2014831" y="50800"/>
                      <a:pt x="1798931" y="254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C92B5">
                      <a:tint val="1000"/>
                      <a:satMod val="255000"/>
                    </a:srgbClr>
                  </a:gs>
                  <a:gs pos="55000">
                    <a:srgbClr val="5C92B5">
                      <a:tint val="12000"/>
                      <a:satMod val="255000"/>
                    </a:srgbClr>
                  </a:gs>
                  <a:gs pos="100000">
                    <a:srgbClr val="5C92B5">
                      <a:tint val="45000"/>
                      <a:satMod val="250000"/>
                    </a:srgb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rgbClr val="5C92B5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-64" charset="0"/>
                  <a:ea typeface="+mn-ea"/>
                  <a:cs typeface="+mn-cs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>
                <a:off x="3276600" y="2743200"/>
                <a:ext cx="685800" cy="685800"/>
              </a:xfrm>
              <a:prstGeom prst="ellipse">
                <a:avLst/>
              </a:prstGeom>
              <a:gradFill rotWithShape="1">
                <a:gsLst>
                  <a:gs pos="0">
                    <a:srgbClr val="438086">
                      <a:tint val="1000"/>
                      <a:satMod val="255000"/>
                    </a:srgbClr>
                  </a:gs>
                  <a:gs pos="55000">
                    <a:srgbClr val="438086">
                      <a:tint val="12000"/>
                      <a:satMod val="255000"/>
                    </a:srgbClr>
                  </a:gs>
                  <a:gs pos="100000">
                    <a:srgbClr val="438086">
                      <a:tint val="45000"/>
                      <a:satMod val="250000"/>
                    </a:srgb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rgbClr val="438086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-64" charset="0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Arrow Connector 196"/>
              <p:cNvCxnSpPr>
                <a:stCxn id="203" idx="6"/>
                <a:endCxn id="204" idx="2"/>
              </p:cNvCxnSpPr>
              <p:nvPr/>
            </p:nvCxnSpPr>
            <p:spPr bwMode="auto">
              <a:xfrm>
                <a:off x="857063" y="3091843"/>
                <a:ext cx="1093615" cy="1588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198" name="Straight Arrow Connector 197"/>
              <p:cNvCxnSpPr>
                <a:stCxn id="204" idx="6"/>
                <a:endCxn id="205" idx="2"/>
              </p:cNvCxnSpPr>
              <p:nvPr/>
            </p:nvCxnSpPr>
            <p:spPr bwMode="auto">
              <a:xfrm>
                <a:off x="2343164" y="3091843"/>
                <a:ext cx="1093614" cy="1588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199" name="Straight Arrow Connector 198"/>
              <p:cNvCxnSpPr>
                <a:stCxn id="209" idx="7"/>
                <a:endCxn id="204" idx="3"/>
              </p:cNvCxnSpPr>
              <p:nvPr/>
            </p:nvCxnSpPr>
            <p:spPr bwMode="auto">
              <a:xfrm rot="5400000" flipH="1" flipV="1">
                <a:off x="1216463" y="3563843"/>
                <a:ext cx="1124928" cy="458458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00" name="Straight Arrow Connector 199"/>
              <p:cNvCxnSpPr>
                <a:stCxn id="211" idx="1"/>
                <a:endCxn id="205" idx="5"/>
              </p:cNvCxnSpPr>
              <p:nvPr/>
            </p:nvCxnSpPr>
            <p:spPr bwMode="auto">
              <a:xfrm rot="16200000" flipV="1">
                <a:off x="3445614" y="3556780"/>
                <a:ext cx="1124928" cy="472583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01" name="Straight Arrow Connector 200"/>
              <p:cNvCxnSpPr>
                <a:stCxn id="210" idx="7"/>
                <a:endCxn id="205" idx="3"/>
              </p:cNvCxnSpPr>
              <p:nvPr/>
            </p:nvCxnSpPr>
            <p:spPr bwMode="auto">
              <a:xfrm rot="5400000" flipH="1" flipV="1">
                <a:off x="2702563" y="3563844"/>
                <a:ext cx="1124928" cy="458457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02" name="Straight Arrow Connector 201"/>
              <p:cNvCxnSpPr>
                <a:stCxn id="210" idx="1"/>
                <a:endCxn id="204" idx="5"/>
              </p:cNvCxnSpPr>
              <p:nvPr/>
            </p:nvCxnSpPr>
            <p:spPr bwMode="auto">
              <a:xfrm rot="16200000" flipV="1">
                <a:off x="1959514" y="3556780"/>
                <a:ext cx="1124928" cy="472583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sp>
            <p:nvSpPr>
              <p:cNvPr id="203" name="Oval 4"/>
              <p:cNvSpPr/>
              <p:nvPr/>
            </p:nvSpPr>
            <p:spPr bwMode="auto">
              <a:xfrm>
                <a:off x="464577" y="2895600"/>
                <a:ext cx="392486" cy="39248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204" name="Oval 203"/>
              <p:cNvSpPr/>
              <p:nvPr/>
            </p:nvSpPr>
            <p:spPr bwMode="auto">
              <a:xfrm>
                <a:off x="1950678" y="2895600"/>
                <a:ext cx="392486" cy="39248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 bwMode="auto">
              <a:xfrm>
                <a:off x="3436778" y="2895600"/>
                <a:ext cx="392486" cy="39248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206" name="Oval 4"/>
              <p:cNvSpPr/>
              <p:nvPr/>
            </p:nvSpPr>
            <p:spPr bwMode="auto">
              <a:xfrm>
                <a:off x="464577" y="5557976"/>
                <a:ext cx="392486" cy="39248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 bwMode="auto">
              <a:xfrm>
                <a:off x="1950677" y="5557976"/>
                <a:ext cx="392486" cy="39248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>
                <a:off x="3436778" y="5557976"/>
                <a:ext cx="392486" cy="39248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209" name="Oval 4"/>
              <p:cNvSpPr/>
              <p:nvPr/>
            </p:nvSpPr>
            <p:spPr bwMode="auto">
              <a:xfrm>
                <a:off x="1214690" y="4298058"/>
                <a:ext cx="392486" cy="39248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 bwMode="auto">
              <a:xfrm>
                <a:off x="2700791" y="4298058"/>
                <a:ext cx="392486" cy="39248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 bwMode="auto">
              <a:xfrm>
                <a:off x="4186891" y="4298058"/>
                <a:ext cx="392486" cy="39248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itchFamily="-111" charset="-128"/>
                  <a:cs typeface="+mn-cs"/>
                </a:endParaRPr>
              </a:p>
            </p:txBody>
          </p:sp>
          <p:cxnSp>
            <p:nvCxnSpPr>
              <p:cNvPr id="212" name="Straight Arrow Connector 211"/>
              <p:cNvCxnSpPr>
                <a:stCxn id="206" idx="6"/>
                <a:endCxn id="207" idx="2"/>
              </p:cNvCxnSpPr>
              <p:nvPr/>
            </p:nvCxnSpPr>
            <p:spPr bwMode="auto">
              <a:xfrm>
                <a:off x="857063" y="5754220"/>
                <a:ext cx="1093614" cy="3817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13" name="Straight Arrow Connector 212"/>
              <p:cNvCxnSpPr>
                <a:stCxn id="207" idx="6"/>
                <a:endCxn id="208" idx="2"/>
              </p:cNvCxnSpPr>
              <p:nvPr/>
            </p:nvCxnSpPr>
            <p:spPr bwMode="auto">
              <a:xfrm>
                <a:off x="2343164" y="5754220"/>
                <a:ext cx="1093614" cy="3817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14" name="Straight Arrow Connector 213"/>
              <p:cNvCxnSpPr>
                <a:stCxn id="207" idx="1"/>
                <a:endCxn id="209" idx="5"/>
              </p:cNvCxnSpPr>
              <p:nvPr/>
            </p:nvCxnSpPr>
            <p:spPr bwMode="auto">
              <a:xfrm rot="16200000" flipV="1">
                <a:off x="1287736" y="4895032"/>
                <a:ext cx="982385" cy="458456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15" name="Straight Arrow Connector 214"/>
              <p:cNvCxnSpPr>
                <a:stCxn id="208" idx="7"/>
                <a:endCxn id="211" idx="3"/>
              </p:cNvCxnSpPr>
              <p:nvPr/>
            </p:nvCxnSpPr>
            <p:spPr bwMode="auto">
              <a:xfrm rot="5400000" flipH="1" flipV="1">
                <a:off x="3516885" y="4887972"/>
                <a:ext cx="982385" cy="472581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16" name="Straight Arrow Connector 215"/>
              <p:cNvCxnSpPr>
                <a:stCxn id="208" idx="1"/>
                <a:endCxn id="210" idx="5"/>
              </p:cNvCxnSpPr>
              <p:nvPr/>
            </p:nvCxnSpPr>
            <p:spPr bwMode="auto">
              <a:xfrm rot="16200000" flipV="1">
                <a:off x="2773837" y="4895032"/>
                <a:ext cx="982385" cy="458456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17" name="Straight Arrow Connector 216"/>
              <p:cNvCxnSpPr>
                <a:stCxn id="207" idx="7"/>
                <a:endCxn id="210" idx="3"/>
              </p:cNvCxnSpPr>
              <p:nvPr/>
            </p:nvCxnSpPr>
            <p:spPr bwMode="auto">
              <a:xfrm rot="5400000" flipH="1" flipV="1">
                <a:off x="2030784" y="4887972"/>
                <a:ext cx="982385" cy="472581"/>
              </a:xfrm>
              <a:prstGeom prst="straightConnector1">
                <a:avLst/>
              </a:prstGeom>
              <a:gradFill rotWithShape="1">
                <a:gsLst>
                  <a:gs pos="0">
                    <a:sysClr val="windowText" lastClr="000000">
                      <a:tint val="1000"/>
                      <a:satMod val="255000"/>
                    </a:sysClr>
                  </a:gs>
                  <a:gs pos="55000">
                    <a:sysClr val="windowText" lastClr="000000">
                      <a:tint val="12000"/>
                      <a:satMod val="255000"/>
                    </a:sysClr>
                  </a:gs>
                  <a:gs pos="100000">
                    <a:sysClr val="windowText" lastClr="000000">
                      <a:tint val="45000"/>
                      <a:satMod val="250000"/>
                    </a:sysClr>
                  </a:gs>
                </a:gsLst>
                <a:path path="circle">
                  <a:fillToRect l="-40000" t="-90000" r="140000" b="190000"/>
                </a:path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grpSp>
            <p:nvGrpSpPr>
              <p:cNvPr id="218" name="Group 182"/>
              <p:cNvGrpSpPr/>
              <p:nvPr/>
            </p:nvGrpSpPr>
            <p:grpSpPr>
              <a:xfrm>
                <a:off x="1988577" y="2971800"/>
                <a:ext cx="2542259" cy="1676400"/>
                <a:chOff x="2133600" y="2884114"/>
                <a:chExt cx="2542259" cy="1676400"/>
              </a:xfrm>
            </p:grpSpPr>
            <p:sp>
              <p:nvSpPr>
                <p:cNvPr id="223" name="Cube 222"/>
                <p:cNvSpPr/>
                <p:nvPr/>
              </p:nvSpPr>
              <p:spPr bwMode="auto">
                <a:xfrm>
                  <a:off x="3657600" y="2884114"/>
                  <a:ext cx="332459" cy="304800"/>
                </a:xfrm>
                <a:prstGeom prst="cube">
                  <a:avLst/>
                </a:prstGeom>
                <a:solidFill>
                  <a:srgbClr val="53548A"/>
                </a:solidFill>
                <a:ln w="19050" cap="flat" cmpd="sng" algn="ctr">
                  <a:solidFill>
                    <a:srgbClr val="53548A">
                      <a:shade val="5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-111" charset="-128"/>
                    <a:cs typeface="+mn-cs"/>
                  </a:endParaRPr>
                </a:p>
              </p:txBody>
            </p:sp>
            <p:sp>
              <p:nvSpPr>
                <p:cNvPr id="224" name="Cube 223"/>
                <p:cNvSpPr/>
                <p:nvPr/>
              </p:nvSpPr>
              <p:spPr bwMode="auto">
                <a:xfrm>
                  <a:off x="2845001" y="4255714"/>
                  <a:ext cx="332459" cy="304800"/>
                </a:xfrm>
                <a:prstGeom prst="cube">
                  <a:avLst/>
                </a:prstGeom>
                <a:solidFill>
                  <a:srgbClr val="53548A"/>
                </a:solidFill>
                <a:ln w="19050" cap="flat" cmpd="sng" algn="ctr">
                  <a:solidFill>
                    <a:srgbClr val="53548A">
                      <a:shade val="5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-111" charset="-128"/>
                    <a:cs typeface="+mn-cs"/>
                  </a:endParaRPr>
                </a:p>
              </p:txBody>
            </p:sp>
            <p:sp>
              <p:nvSpPr>
                <p:cNvPr id="225" name="Cube 224"/>
                <p:cNvSpPr/>
                <p:nvPr/>
              </p:nvSpPr>
              <p:spPr bwMode="auto">
                <a:xfrm>
                  <a:off x="2133600" y="2884114"/>
                  <a:ext cx="332459" cy="304800"/>
                </a:xfrm>
                <a:prstGeom prst="cube">
                  <a:avLst/>
                </a:prstGeom>
                <a:solidFill>
                  <a:srgbClr val="53548A"/>
                </a:solidFill>
                <a:ln w="19050" cap="flat" cmpd="sng" algn="ctr">
                  <a:solidFill>
                    <a:srgbClr val="53548A">
                      <a:shade val="5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-111" charset="-128"/>
                    <a:cs typeface="+mn-cs"/>
                  </a:endParaRPr>
                </a:p>
              </p:txBody>
            </p:sp>
            <p:sp>
              <p:nvSpPr>
                <p:cNvPr id="226" name="Cube 225"/>
                <p:cNvSpPr/>
                <p:nvPr/>
              </p:nvSpPr>
              <p:spPr bwMode="auto">
                <a:xfrm>
                  <a:off x="4343400" y="4255714"/>
                  <a:ext cx="332459" cy="304800"/>
                </a:xfrm>
                <a:prstGeom prst="cube">
                  <a:avLst/>
                </a:prstGeom>
                <a:solidFill>
                  <a:srgbClr val="53548A"/>
                </a:solidFill>
                <a:ln w="19050" cap="flat" cmpd="sng" algn="ctr">
                  <a:solidFill>
                    <a:srgbClr val="53548A">
                      <a:shade val="5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-111" charset="-128"/>
                    <a:cs typeface="+mn-cs"/>
                  </a:endParaRPr>
                </a:p>
              </p:txBody>
            </p:sp>
          </p:grpSp>
          <p:grpSp>
            <p:nvGrpSpPr>
              <p:cNvPr id="219" name="Group 192"/>
              <p:cNvGrpSpPr/>
              <p:nvPr/>
            </p:nvGrpSpPr>
            <p:grpSpPr>
              <a:xfrm>
                <a:off x="2730803" y="2935878"/>
                <a:ext cx="1513567" cy="1071452"/>
                <a:chOff x="2875826" y="2848192"/>
                <a:chExt cx="1513567" cy="1071452"/>
              </a:xfrm>
            </p:grpSpPr>
            <p:sp>
              <p:nvSpPr>
                <p:cNvPr id="220" name="Cube 219"/>
                <p:cNvSpPr/>
                <p:nvPr/>
              </p:nvSpPr>
              <p:spPr bwMode="auto">
                <a:xfrm>
                  <a:off x="2875826" y="2848192"/>
                  <a:ext cx="332459" cy="304800"/>
                </a:xfrm>
                <a:prstGeom prst="cube">
                  <a:avLst/>
                </a:prstGeom>
                <a:solidFill>
                  <a:srgbClr val="A04DA3"/>
                </a:solidFill>
                <a:ln w="19050" cap="flat" cmpd="sng" algn="ctr">
                  <a:solidFill>
                    <a:srgbClr val="A04DA3">
                      <a:shade val="5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-111" charset="-128"/>
                    <a:cs typeface="+mn-cs"/>
                  </a:endParaRPr>
                </a:p>
              </p:txBody>
            </p:sp>
            <p:sp>
              <p:nvSpPr>
                <p:cNvPr id="221" name="Cube 220"/>
                <p:cNvSpPr/>
                <p:nvPr/>
              </p:nvSpPr>
              <p:spPr bwMode="auto">
                <a:xfrm>
                  <a:off x="3282701" y="3614844"/>
                  <a:ext cx="332459" cy="304800"/>
                </a:xfrm>
                <a:prstGeom prst="cube">
                  <a:avLst/>
                </a:prstGeom>
                <a:solidFill>
                  <a:srgbClr val="A04DA3"/>
                </a:solidFill>
                <a:ln w="19050" cap="flat" cmpd="sng" algn="ctr">
                  <a:solidFill>
                    <a:srgbClr val="A04DA3">
                      <a:shade val="5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-111" charset="-128"/>
                    <a:cs typeface="+mn-cs"/>
                  </a:endParaRPr>
                </a:p>
              </p:txBody>
            </p:sp>
            <p:sp>
              <p:nvSpPr>
                <p:cNvPr id="222" name="Cube 221"/>
                <p:cNvSpPr/>
                <p:nvPr/>
              </p:nvSpPr>
              <p:spPr bwMode="auto">
                <a:xfrm>
                  <a:off x="4056934" y="3614844"/>
                  <a:ext cx="332459" cy="304800"/>
                </a:xfrm>
                <a:prstGeom prst="cube">
                  <a:avLst/>
                </a:prstGeom>
                <a:solidFill>
                  <a:srgbClr val="A04DA3"/>
                </a:solidFill>
                <a:ln w="19050" cap="flat" cmpd="sng" algn="ctr">
                  <a:solidFill>
                    <a:srgbClr val="A04DA3">
                      <a:shade val="5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-111" charset="-128"/>
                    <a:cs typeface="+mn-cs"/>
                  </a:endParaRPr>
                </a:p>
              </p:txBody>
            </p:sp>
          </p:grpSp>
        </p:grpSp>
        <p:sp>
          <p:nvSpPr>
            <p:cNvPr id="194" name="TextBox 193"/>
            <p:cNvSpPr txBox="1"/>
            <p:nvPr/>
          </p:nvSpPr>
          <p:spPr>
            <a:xfrm>
              <a:off x="5029200" y="1341120"/>
              <a:ext cx="3048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Update Functions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User Computation</a:t>
              </a:r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816" y="6184518"/>
            <a:ext cx="272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>
                    <a:lumMod val="50000"/>
                  </a:schemeClr>
                </a:solidFill>
              </a:rPr>
              <a:t>Slide courtesy of Carlos </a:t>
            </a:r>
            <a:r>
              <a:rPr lang="en-US" sz="1200" b="0" dirty="0" err="1">
                <a:solidFill>
                  <a:schemeClr val="bg1">
                    <a:lumMod val="50000"/>
                  </a:schemeClr>
                </a:solidFill>
              </a:rPr>
              <a:t>Guestrin</a:t>
            </a:r>
            <a:endParaRPr lang="en-US" sz="12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0" y="6330903"/>
            <a:ext cx="9144000" cy="4616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Key Learning: Graph Parallel is quite useful</a:t>
            </a:r>
          </a:p>
        </p:txBody>
      </p:sp>
    </p:spTree>
    <p:extLst>
      <p:ext uri="{BB962C8B-B14F-4D97-AF65-F5344CB8AC3E}">
        <p14:creationId xmlns:p14="http://schemas.microsoft.com/office/powerpoint/2010/main" val="2948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095730" y="4217895"/>
            <a:ext cx="2084642" cy="52322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47776" y="-76200"/>
            <a:ext cx="7896224" cy="762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Triangle Counting* in Twitter Graph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9539" y="1051561"/>
            <a:ext cx="2369559" cy="1814639"/>
            <a:chOff x="3396462" y="1989073"/>
            <a:chExt cx="2369559" cy="1814639"/>
          </a:xfrm>
        </p:grpSpPr>
        <p:sp>
          <p:nvSpPr>
            <p:cNvPr id="11" name="Rectangle 10"/>
            <p:cNvSpPr/>
            <p:nvPr/>
          </p:nvSpPr>
          <p:spPr>
            <a:xfrm>
              <a:off x="3396462" y="2849605"/>
              <a:ext cx="236955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40M Users  </a:t>
              </a:r>
              <a:b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</a:b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1.2B Edges</a:t>
              </a:r>
            </a:p>
          </p:txBody>
        </p:sp>
        <p:grpSp>
          <p:nvGrpSpPr>
            <p:cNvPr id="4" name="Group 11"/>
            <p:cNvGrpSpPr/>
            <p:nvPr/>
          </p:nvGrpSpPr>
          <p:grpSpPr>
            <a:xfrm>
              <a:off x="3760903" y="1989073"/>
              <a:ext cx="1615843" cy="873534"/>
              <a:chOff x="634423" y="2237681"/>
              <a:chExt cx="1615843" cy="873534"/>
            </a:xfrm>
          </p:grpSpPr>
          <p:cxnSp>
            <p:nvCxnSpPr>
              <p:cNvPr id="13" name="Straight Connector 12"/>
              <p:cNvCxnSpPr>
                <a:stCxn id="15" idx="2"/>
                <a:endCxn id="14" idx="6"/>
              </p:cNvCxnSpPr>
              <p:nvPr/>
            </p:nvCxnSpPr>
            <p:spPr>
              <a:xfrm flipH="1" flipV="1">
                <a:off x="963654" y="2402297"/>
                <a:ext cx="957381" cy="235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634423" y="2237681"/>
                <a:ext cx="329231" cy="3292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21035" y="2261224"/>
                <a:ext cx="329231" cy="3292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335542" y="2781984"/>
                <a:ext cx="329231" cy="3292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cxnSp>
            <p:nvCxnSpPr>
              <p:cNvPr id="17" name="Straight Connector 16"/>
              <p:cNvCxnSpPr>
                <a:stCxn id="15" idx="3"/>
                <a:endCxn id="16" idx="7"/>
              </p:cNvCxnSpPr>
              <p:nvPr/>
            </p:nvCxnSpPr>
            <p:spPr>
              <a:xfrm flipH="1">
                <a:off x="1616558" y="2542240"/>
                <a:ext cx="352692" cy="2879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5"/>
                <a:endCxn id="16" idx="1"/>
              </p:cNvCxnSpPr>
              <p:nvPr/>
            </p:nvCxnSpPr>
            <p:spPr>
              <a:xfrm>
                <a:off x="915439" y="2518697"/>
                <a:ext cx="468318" cy="3115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2982182" y="1485635"/>
            <a:ext cx="6102082" cy="813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*How often are two of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a user’s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friends also friends?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0" dirty="0">
              <a:solidFill>
                <a:sysClr val="windowText" lastClr="000000"/>
              </a:solidFill>
              <a:latin typeface="Georgi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Total: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34.8 Billion Triangles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99" y="6550224"/>
            <a:ext cx="3657338" cy="30777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Hadoop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 results from [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Suri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 &amp;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Vassilvitskii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 '11]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95730" y="4341278"/>
            <a:ext cx="2084642" cy="32009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117608" y="2739652"/>
          <a:ext cx="8569193" cy="3578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129874" y="3541693"/>
            <a:ext cx="2903349" cy="95410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1536 Machines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423 Minutes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1" y="4648200"/>
            <a:ext cx="4766038" cy="95410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64 Machines, 1024 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1.5 Minutes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6005082"/>
            <a:ext cx="9144000" cy="83099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Key Learning: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Graph Parallel is MUCH faster than Hadoop!</a:t>
            </a:r>
          </a:p>
        </p:txBody>
      </p:sp>
    </p:spTree>
    <p:extLst>
      <p:ext uri="{BB962C8B-B14F-4D97-AF65-F5344CB8AC3E}">
        <p14:creationId xmlns:p14="http://schemas.microsoft.com/office/powerpoint/2010/main" val="25891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874" y="317247"/>
            <a:ext cx="7696200" cy="571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788276" y="462455"/>
            <a:ext cx="4813738" cy="613870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GraphLab</a:t>
            </a:r>
            <a:r>
              <a:rPr lang="en-US" dirty="0"/>
              <a:t> &amp; </a:t>
            </a:r>
            <a:r>
              <a:rPr lang="en-US" dirty="0" err="1"/>
              <a:t>GraphChi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" y="6184518"/>
            <a:ext cx="272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>
                    <a:lumMod val="50000"/>
                  </a:schemeClr>
                </a:solidFill>
              </a:rPr>
              <a:t>Slide courtesy of Carlos </a:t>
            </a:r>
            <a:r>
              <a:rPr lang="en-US" sz="1200" b="0" dirty="0" err="1">
                <a:solidFill>
                  <a:schemeClr val="bg1">
                    <a:lumMod val="50000"/>
                  </a:schemeClr>
                </a:solidFill>
              </a:rPr>
              <a:t>Guestrin</a:t>
            </a:r>
            <a:endParaRPr lang="en-US" sz="12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33503"/>
            <a:ext cx="9144000" cy="4616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How to handle high degree nodes: GAS approach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95168"/>
            <a:ext cx="9144000" cy="4616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Can do fast BL on a machine w/SSD-resident data</a:t>
            </a:r>
          </a:p>
        </p:txBody>
      </p:sp>
    </p:spTree>
    <p:extLst>
      <p:ext uri="{BB962C8B-B14F-4D97-AF65-F5344CB8AC3E}">
        <p14:creationId xmlns:p14="http://schemas.microsoft.com/office/powerpoint/2010/main" val="13515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GraphLab Create</a:t>
            </a:r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" y="690881"/>
            <a:ext cx="7726680" cy="57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319294"/>
            <a:ext cx="9144000" cy="4616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User experience is paramount for customers</a:t>
            </a:r>
          </a:p>
        </p:txBody>
      </p:sp>
    </p:spTree>
    <p:extLst>
      <p:ext uri="{BB962C8B-B14F-4D97-AF65-F5344CB8AC3E}">
        <p14:creationId xmlns:p14="http://schemas.microsoft.com/office/powerpoint/2010/main" val="11928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white_intel_only">
  <a:themeElements>
    <a:clrScheme name="white_intel_only 2">
      <a:dk1>
        <a:srgbClr val="0860A8"/>
      </a:dk1>
      <a:lt1>
        <a:srgbClr val="FFFFFF"/>
      </a:lt1>
      <a:dk2>
        <a:srgbClr val="F5E647"/>
      </a:dk2>
      <a:lt2>
        <a:srgbClr val="FF5C47"/>
      </a:lt2>
      <a:accent1>
        <a:srgbClr val="A6CAE1"/>
      </a:accent1>
      <a:accent2>
        <a:srgbClr val="567EB9"/>
      </a:accent2>
      <a:accent3>
        <a:srgbClr val="FFFFFF"/>
      </a:accent3>
      <a:accent4>
        <a:srgbClr val="06518F"/>
      </a:accent4>
      <a:accent5>
        <a:srgbClr val="D0E1EE"/>
      </a:accent5>
      <a:accent6>
        <a:srgbClr val="4D72A7"/>
      </a:accent6>
      <a:hlink>
        <a:srgbClr val="0C2E86"/>
      </a:hlink>
      <a:folHlink>
        <a:srgbClr val="AA014C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hite_intel_only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3.0-blue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20994</TotalTime>
  <Words>2803</Words>
  <Application>Microsoft Office PowerPoint</Application>
  <PresentationFormat>On-screen Show (4:3)</PresentationFormat>
  <Paragraphs>519</Paragraphs>
  <Slides>49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70" baseType="lpstr">
      <vt:lpstr>ＭＳ Ｐゴシック</vt:lpstr>
      <vt:lpstr>Arial</vt:lpstr>
      <vt:lpstr>Arial Narrow</vt:lpstr>
      <vt:lpstr>Calibri</vt:lpstr>
      <vt:lpstr>Consolas</vt:lpstr>
      <vt:lpstr>Georgia</vt:lpstr>
      <vt:lpstr>Helvetica</vt:lpstr>
      <vt:lpstr>Helvetica Light</vt:lpstr>
      <vt:lpstr>Lucida Grande</vt:lpstr>
      <vt:lpstr>Tahoma</vt:lpstr>
      <vt:lpstr>Times</vt:lpstr>
      <vt:lpstr>Times New Roman</vt:lpstr>
      <vt:lpstr>Times Roman</vt:lpstr>
      <vt:lpstr>Trebuchet MS</vt:lpstr>
      <vt:lpstr>Verdana</vt:lpstr>
      <vt:lpstr>Wingdings</vt:lpstr>
      <vt:lpstr>Wingdings 2</vt:lpstr>
      <vt:lpstr>white_intel_only</vt:lpstr>
      <vt:lpstr>intel3.0-blue</vt:lpstr>
      <vt:lpstr>template2007</vt:lpstr>
      <vt:lpstr>1_Urban</vt:lpstr>
      <vt:lpstr>Future of Computing II: What’s So Special About Big Learning? 15-213: Introduction to Computer Systems 28th Lecture, Dec. 6, 2016</vt:lpstr>
      <vt:lpstr>What’s So Special about…Big Data?</vt:lpstr>
      <vt:lpstr>Focus of this Talk: Big Learning</vt:lpstr>
      <vt:lpstr>Big Learning Frameworks &amp; Systems</vt:lpstr>
      <vt:lpstr>Hadoop</vt:lpstr>
      <vt:lpstr>GraphLab</vt:lpstr>
      <vt:lpstr>Triangle Counting* in Twitter Graph</vt:lpstr>
      <vt:lpstr>GraphLab &amp; GraphChi</vt:lpstr>
      <vt:lpstr>GraphLab Create</vt:lpstr>
      <vt:lpstr>Spark: Key Idea</vt:lpstr>
      <vt:lpstr>Spark Stack continued innovations</vt:lpstr>
      <vt:lpstr>A Brave New World</vt:lpstr>
      <vt:lpstr>Big Learning Frameworks &amp; Systems</vt:lpstr>
      <vt:lpstr>What’s So Special about Big Learning? …A Mathematical Perspective</vt:lpstr>
      <vt:lpstr>What’s So Special about Big Learning? …A Distributed Systems Perspective</vt:lpstr>
      <vt:lpstr>Big Models, Widely Distributed</vt:lpstr>
      <vt:lpstr>Lots of Communication / Synchronization e.g. in BSP Execution (Hadoop, Spark)</vt:lpstr>
      <vt:lpstr>What’s So Special about Big Learning? …A Distributed Systems Perspective</vt:lpstr>
      <vt:lpstr>Parameter Servers for Distributed ML</vt:lpstr>
      <vt:lpstr>Cost of Bulk Synchrony (e.g., in Spark)</vt:lpstr>
      <vt:lpstr>Stale Synchronous Parallel (SSP)</vt:lpstr>
      <vt:lpstr>Staleness Sweet Spot</vt:lpstr>
      <vt:lpstr>What’s So Special about Big Learning? …A Distributed Systems Perspective</vt:lpstr>
      <vt:lpstr>Repeated Data Access in PageRank</vt:lpstr>
      <vt:lpstr>Repeated Data Access in PageRank</vt:lpstr>
      <vt:lpstr>Exploiting Repeated Data Access</vt:lpstr>
      <vt:lpstr>Exploiting Repeated Data Access</vt:lpstr>
      <vt:lpstr>IterStore: Exploiting Iterativeness</vt:lpstr>
      <vt:lpstr>What’s So Special about Big Learning? …A Distributed Systems Perspective</vt:lpstr>
      <vt:lpstr>Addressing the Straggler Problem</vt:lpstr>
      <vt:lpstr>Rapid-Reassignment Protocol</vt:lpstr>
      <vt:lpstr>FlexRR Performance</vt:lpstr>
      <vt:lpstr>FlexRR Performance</vt:lpstr>
      <vt:lpstr>What’s So Special about Big Learning? …A Distributed Systems Perspective</vt:lpstr>
      <vt:lpstr>Bosen: Managed Communication</vt:lpstr>
      <vt:lpstr>What’s So Special about Big Learning? …A Distributed Systems Perspective</vt:lpstr>
      <vt:lpstr>Distributed Deep Learning</vt:lpstr>
      <vt:lpstr>Layer-by-Layer Pattern of DNN</vt:lpstr>
      <vt:lpstr>GeePS: Parameter Server for GPUs</vt:lpstr>
      <vt:lpstr>What’s So Special about Big Learning? …A Distributed Systems’ Perspective</vt:lpstr>
      <vt:lpstr>What’s So Special about Big Learning? …A Distributed Systems’ Perspective</vt:lpstr>
      <vt:lpstr>Sensitivity to Tunables</vt:lpstr>
      <vt:lpstr>Costly =&gt; Use Spot Instances?</vt:lpstr>
      <vt:lpstr>Geo-Distributed Data (with Skew)</vt:lpstr>
      <vt:lpstr>What’s So Special about Big Learning? …A Distributed Systems’ Perspective</vt:lpstr>
      <vt:lpstr>What’s So Special about Big Learning? …A Distributed Systems’ Perspective</vt:lpstr>
      <vt:lpstr>Thanks to Collaborators &amp; Sponsors</vt:lpstr>
      <vt:lpstr>References (in order of first appearance)</vt:lpstr>
      <vt:lpstr>References (cont.)</vt:lpstr>
    </vt:vector>
  </TitlesOfParts>
  <Company>Intel Research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28-future2</dc:title>
  <dc:creator>Phillip B. Gibbons</dc:creator>
  <cp:lastModifiedBy>Phil Gibbons</cp:lastModifiedBy>
  <cp:revision>429</cp:revision>
  <dcterms:created xsi:type="dcterms:W3CDTF">2006-06-23T22:46:55Z</dcterms:created>
  <dcterms:modified xsi:type="dcterms:W3CDTF">2016-12-06T20:31:55Z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Presented">
    <vt:lpwstr>2006-08-14T00:00:00Z</vt:lpwstr>
  </property>
</Properties>
</file>