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86" autoAdjust="0"/>
    <p:restoredTop sz="86394" autoAdjust="0"/>
  </p:normalViewPr>
  <p:slideViewPr>
    <p:cSldViewPr snapToGrid="0">
      <p:cViewPr varScale="1">
        <p:scale>
          <a:sx n="132" d="100"/>
          <a:sy n="132" d="100"/>
        </p:scale>
        <p:origin x="18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microsoft.com/office/2016/11/relationships/changesInfo" Target="changesInfos/changesInfo1.xml"/><Relationship Id="rId1" Type="http://schemas.openxmlformats.org/officeDocument/2006/relationships/slideMaster" Target="slideMasters/slideMaster1.xml"/><Relationship Id="rId2"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Rollins" userId="e04b37f7-b33d-44c4-a902-ae0973ea480f" providerId="ADAL" clId="{84EBF152-6E61-4FAD-9576-5DB48051E7EE}"/>
    <pc:docChg chg="custSel modSld">
      <pc:chgData name="James Rollins" userId="e04b37f7-b33d-44c4-a902-ae0973ea480f" providerId="ADAL" clId="{84EBF152-6E61-4FAD-9576-5DB48051E7EE}" dt="2017-11-29T00:55:50.224" v="2228" actId="1038"/>
      <pc:docMkLst>
        <pc:docMk/>
      </pc:docMkLst>
      <pc:sldChg chg="modSp">
        <pc:chgData name="James Rollins" userId="e04b37f7-b33d-44c4-a902-ae0973ea480f" providerId="ADAL" clId="{84EBF152-6E61-4FAD-9576-5DB48051E7EE}" dt="2017-11-29T00:12:46.075" v="12" actId="20577"/>
        <pc:sldMkLst>
          <pc:docMk/>
          <pc:sldMk cId="2904751626" sldId="257"/>
        </pc:sldMkLst>
        <pc:spChg chg="mod">
          <ac:chgData name="James Rollins" userId="e04b37f7-b33d-44c4-a902-ae0973ea480f" providerId="ADAL" clId="{84EBF152-6E61-4FAD-9576-5DB48051E7EE}" dt="2017-11-29T00:12:46.075" v="12" actId="20577"/>
          <ac:spMkLst>
            <pc:docMk/>
            <pc:sldMk cId="2904751626" sldId="257"/>
            <ac:spMk id="3" creationId="{00000000-0000-0000-0000-000000000000}"/>
          </ac:spMkLst>
        </pc:spChg>
      </pc:sldChg>
      <pc:sldChg chg="addSp delSp modSp modNotesTx">
        <pc:chgData name="James Rollins" userId="e04b37f7-b33d-44c4-a902-ae0973ea480f" providerId="ADAL" clId="{84EBF152-6E61-4FAD-9576-5DB48051E7EE}" dt="2017-11-29T00:55:50.224" v="2228" actId="1038"/>
        <pc:sldMkLst>
          <pc:docMk/>
          <pc:sldMk cId="3662958515" sldId="258"/>
        </pc:sldMkLst>
        <pc:spChg chg="mod">
          <ac:chgData name="James Rollins" userId="e04b37f7-b33d-44c4-a902-ae0973ea480f" providerId="ADAL" clId="{84EBF152-6E61-4FAD-9576-5DB48051E7EE}" dt="2017-11-29T00:49:46.485" v="1517" actId="20577"/>
          <ac:spMkLst>
            <pc:docMk/>
            <pc:sldMk cId="3662958515" sldId="258"/>
            <ac:spMk id="2" creationId="{B76A76DA-0768-4EC3-8603-F0FD754C228D}"/>
          </ac:spMkLst>
        </pc:spChg>
        <pc:graphicFrameChg chg="mod modGraphic">
          <ac:chgData name="James Rollins" userId="e04b37f7-b33d-44c4-a902-ae0973ea480f" providerId="ADAL" clId="{84EBF152-6E61-4FAD-9576-5DB48051E7EE}" dt="2017-11-29T00:54:27.661" v="2187" actId="1076"/>
          <ac:graphicFrameMkLst>
            <pc:docMk/>
            <pc:sldMk cId="3662958515" sldId="258"/>
            <ac:graphicFrameMk id="5" creationId="{B380A420-8B30-4CE9-87CA-F277A2E121F0}"/>
          </ac:graphicFrameMkLst>
        </pc:graphicFrameChg>
        <pc:picChg chg="add del mod">
          <ac:chgData name="James Rollins" userId="e04b37f7-b33d-44c4-a902-ae0973ea480f" providerId="ADAL" clId="{84EBF152-6E61-4FAD-9576-5DB48051E7EE}" dt="2017-11-29T00:55:28.807" v="2209" actId="478"/>
          <ac:picMkLst>
            <pc:docMk/>
            <pc:sldMk cId="3662958515" sldId="258"/>
            <ac:picMk id="6" creationId="{4857388A-4FF7-43B3-8E4B-3799DE971700}"/>
          </ac:picMkLst>
        </pc:picChg>
        <pc:picChg chg="add mod">
          <ac:chgData name="James Rollins" userId="e04b37f7-b33d-44c4-a902-ae0973ea480f" providerId="ADAL" clId="{84EBF152-6E61-4FAD-9576-5DB48051E7EE}" dt="2017-11-29T00:55:50.224" v="2228" actId="1038"/>
          <ac:picMkLst>
            <pc:docMk/>
            <pc:sldMk cId="3662958515" sldId="258"/>
            <ac:picMk id="8" creationId="{FE78E7A0-BA6D-4DF3-8F05-0F021B333CF1}"/>
          </ac:picMkLst>
        </pc:picChg>
        <pc:picChg chg="del">
          <ac:chgData name="James Rollins" userId="e04b37f7-b33d-44c4-a902-ae0973ea480f" providerId="ADAL" clId="{84EBF152-6E61-4FAD-9576-5DB48051E7EE}" dt="2017-11-29T00:12:55.657" v="13" actId="478"/>
          <ac:picMkLst>
            <pc:docMk/>
            <pc:sldMk cId="3662958515" sldId="258"/>
            <ac:picMk id="15" creationId="{1C2B4F6C-7203-42D9-98D9-FAC3E36FD0A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2" tIns="45716" rIns="91432" bIns="45716"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32" tIns="45716" rIns="91432" bIns="45716" rtlCol="0"/>
          <a:lstStyle>
            <a:lvl1pPr algn="r">
              <a:defRPr sz="1200"/>
            </a:lvl1pPr>
          </a:lstStyle>
          <a:p>
            <a:fld id="{A7D659B3-AF67-4E52-91AC-79F3F83DF5B2}" type="datetimeFigureOut">
              <a:rPr lang="en-US" smtClean="0"/>
              <a:t>11/28/17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32" tIns="45716" rIns="91432" bIns="45716"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2" tIns="45716" rIns="91432" bIns="4571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32" tIns="45716" rIns="91432"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32" tIns="45716" rIns="91432" bIns="45716" rtlCol="0" anchor="b"/>
          <a:lstStyle>
            <a:lvl1pPr algn="r">
              <a:defRPr sz="1200"/>
            </a:lvl1pPr>
          </a:lstStyle>
          <a:p>
            <a:fld id="{007EB9A0-2319-4F4C-876E-10DBF42D2C3F}" type="slidenum">
              <a:rPr lang="en-US" smtClean="0"/>
              <a:t>‹#›</a:t>
            </a:fld>
            <a:endParaRPr lang="en-US"/>
          </a:p>
        </p:txBody>
      </p:sp>
    </p:spTree>
    <p:extLst>
      <p:ext uri="{BB962C8B-B14F-4D97-AF65-F5344CB8AC3E}">
        <p14:creationId xmlns:p14="http://schemas.microsoft.com/office/powerpoint/2010/main" val="2367784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4318">
              <a:defRPr/>
            </a:pPr>
            <a:fld id="{A3E04C28-9C9D-4F7F-8C6C-625D16D41CD8}" type="slidenum">
              <a:rPr lang="en-US">
                <a:solidFill>
                  <a:prstClr val="black"/>
                </a:solidFill>
                <a:latin typeface="Calibri"/>
              </a:rPr>
              <a:pPr defTabSz="914318">
                <a:defRPr/>
              </a:pPr>
              <a:t>1</a:t>
            </a:fld>
            <a:endParaRPr lang="en-US">
              <a:solidFill>
                <a:prstClr val="black"/>
              </a:solidFill>
              <a:latin typeface="Calibri"/>
            </a:endParaRPr>
          </a:p>
        </p:txBody>
      </p:sp>
    </p:spTree>
    <p:extLst>
      <p:ext uri="{BB962C8B-B14F-4D97-AF65-F5344CB8AC3E}">
        <p14:creationId xmlns:p14="http://schemas.microsoft.com/office/powerpoint/2010/main" val="334011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Issues for Resolution:</a:t>
            </a:r>
          </a:p>
          <a:p>
            <a:pPr marL="228600" indent="-228600">
              <a:buAutoNum type="arabicPeriod"/>
            </a:pPr>
            <a:r>
              <a:rPr lang="en-US" dirty="0"/>
              <a:t>Due to issues with model design changes, our schedule is now 30 days off the base schedule.  We will investigate ways to shorten these development times; however, we are projecting </a:t>
            </a:r>
            <a:r>
              <a:rPr lang="en-US"/>
              <a:t>a </a:t>
            </a:r>
            <a:r>
              <a:rPr lang="en-US" smtClean="0"/>
              <a:t>12-MAR </a:t>
            </a:r>
            <a:r>
              <a:rPr lang="en-US" dirty="0"/>
              <a:t>completion date.</a:t>
            </a:r>
          </a:p>
          <a:p>
            <a:pPr marL="228600" indent="-228600">
              <a:buAutoNum type="arabicPeriod"/>
            </a:pPr>
            <a:r>
              <a:rPr lang="en-US" dirty="0"/>
              <a:t>We need training content.  Are the educators going to provide us with information to put directly into the model?  Or are we just going to provide screencasts of how to manipulate the simulation?</a:t>
            </a:r>
          </a:p>
          <a:p>
            <a:pPr marL="228600" indent="-228600">
              <a:buAutoNum type="arabicPeriod"/>
            </a:pPr>
            <a:r>
              <a:rPr lang="en-US" dirty="0"/>
              <a:t>Can you please identify the 4 (or more) milestones that you want reported on the team’s progress?  What are the key metrics about each team that you want to know?</a:t>
            </a:r>
          </a:p>
          <a:p>
            <a:pPr marL="228600" indent="-228600">
              <a:buAutoNum type="arabicPeriod"/>
            </a:pPr>
            <a:r>
              <a:rPr lang="en-US" dirty="0"/>
              <a:t>We are looking into the feasibility of using Sankey diagrams to communicate outcomes for the PSY model.  We will advise soonest.</a:t>
            </a:r>
          </a:p>
          <a:p>
            <a:pPr marL="228600" indent="-228600">
              <a:buAutoNum type="arabicPeriod"/>
            </a:pPr>
            <a:r>
              <a:rPr lang="en-US" dirty="0"/>
              <a:t>We are thinking about simplifying the phone interface, to just the decision tile, calendar tile and output graphs.  The challenge of the phone format (in terms of time) is fitting the systems schematic on the screen.  This may present an opportunity to save some development time.</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007EB9A0-2319-4F4C-876E-10DBF42D2C3F}" type="slidenum">
              <a:rPr lang="en-US" smtClean="0"/>
              <a:t>2</a:t>
            </a:fld>
            <a:endParaRPr lang="en-US"/>
          </a:p>
        </p:txBody>
      </p:sp>
    </p:spTree>
    <p:extLst>
      <p:ext uri="{BB962C8B-B14F-4D97-AF65-F5344CB8AC3E}">
        <p14:creationId xmlns:p14="http://schemas.microsoft.com/office/powerpoint/2010/main" val="3332827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r="1326" b="68154"/>
          <a:stretch/>
        </p:blipFill>
        <p:spPr>
          <a:xfrm>
            <a:off x="1898" y="0"/>
            <a:ext cx="12182425" cy="2212258"/>
          </a:xfrm>
          <a:prstGeom prst="rect">
            <a:avLst/>
          </a:prstGeom>
        </p:spPr>
      </p:pic>
      <p:sp>
        <p:nvSpPr>
          <p:cNvPr id="12" name="Rectangle 11"/>
          <p:cNvSpPr/>
          <p:nvPr userDrawn="1"/>
        </p:nvSpPr>
        <p:spPr>
          <a:xfrm>
            <a:off x="-5877" y="0"/>
            <a:ext cx="12207711" cy="2209800"/>
          </a:xfrm>
          <a:prstGeom prst="rect">
            <a:avLst/>
          </a:prstGeom>
          <a:solidFill>
            <a:srgbClr val="8E000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userDrawn="1">
            <p:ph type="ctrTitle"/>
          </p:nvPr>
        </p:nvSpPr>
        <p:spPr>
          <a:xfrm>
            <a:off x="2438400" y="1174463"/>
            <a:ext cx="9540240" cy="841983"/>
          </a:xfrm>
        </p:spPr>
        <p:txBody>
          <a:bodyPr anchor="b"/>
          <a:lstStyle>
            <a:lvl1pPr algn="r">
              <a:defRPr sz="6000">
                <a:solidFill>
                  <a:schemeClr val="bg1"/>
                </a:solidFill>
                <a:latin typeface="Myriad Pro Light" panose="020B0403030403020204" pitchFamily="34" charset="0"/>
              </a:defRPr>
            </a:lvl1pPr>
          </a:lstStyle>
          <a:p>
            <a:r>
              <a:rPr lang="en-US" dirty="0"/>
              <a:t>Click to edit Master title style</a:t>
            </a:r>
          </a:p>
        </p:txBody>
      </p:sp>
      <p:sp>
        <p:nvSpPr>
          <p:cNvPr id="3" name="Subtitle 2"/>
          <p:cNvSpPr>
            <a:spLocks noGrp="1"/>
          </p:cNvSpPr>
          <p:nvPr userDrawn="1">
            <p:ph type="subTitle" idx="1"/>
          </p:nvPr>
        </p:nvSpPr>
        <p:spPr>
          <a:xfrm>
            <a:off x="2834640" y="5019043"/>
            <a:ext cx="9144000" cy="958057"/>
          </a:xfrm>
        </p:spPr>
        <p:txBody>
          <a:bodyPr/>
          <a:lstStyle>
            <a:lvl1pPr marL="0" indent="0" algn="r">
              <a:buNone/>
              <a:defRPr sz="2400">
                <a:solidFill>
                  <a:schemeClr val="tx1"/>
                </a:solidFill>
                <a:latin typeface="Myriad Pro Light" panose="020B04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026" name="Picture 2" descr="akouba logo sans taglin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060143" y="6442964"/>
            <a:ext cx="1915886" cy="280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07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 b="9174"/>
          <a:stretch/>
        </p:blipFill>
        <p:spPr>
          <a:xfrm>
            <a:off x="0" y="-68168"/>
            <a:ext cx="12192000" cy="6235288"/>
          </a:xfrm>
          <a:prstGeom prst="rect">
            <a:avLst/>
          </a:prstGeom>
        </p:spPr>
      </p:pic>
      <p:sp>
        <p:nvSpPr>
          <p:cNvPr id="7" name="Rectangle 6"/>
          <p:cNvSpPr/>
          <p:nvPr userDrawn="1"/>
        </p:nvSpPr>
        <p:spPr>
          <a:xfrm>
            <a:off x="-1" y="-58009"/>
            <a:ext cx="12192001" cy="6234971"/>
          </a:xfrm>
          <a:prstGeom prst="rect">
            <a:avLst/>
          </a:prstGeom>
          <a:solidFill>
            <a:srgbClr val="8E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176966"/>
            <a:ext cx="12192000" cy="7216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84642" y="6232482"/>
            <a:ext cx="2842260" cy="635536"/>
          </a:xfrm>
          <a:prstGeom prst="rect">
            <a:avLst/>
          </a:prstGeom>
        </p:spPr>
      </p:pic>
      <p:sp>
        <p:nvSpPr>
          <p:cNvPr id="10" name="Date Placeholder 3"/>
          <p:cNvSpPr txBox="1">
            <a:spLocks/>
          </p:cNvSpPr>
          <p:nvPr userDrawn="1"/>
        </p:nvSpPr>
        <p:spPr>
          <a:xfrm>
            <a:off x="838200" y="635635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E3A5EA8-0E00-4A13-AAF6-FD99B473F7E2}" type="datetimeFigureOut">
              <a:rPr lang="en-US" smtClean="0"/>
              <a:pPr/>
              <a:t>11/28/17</a:t>
            </a:fld>
            <a:endParaRPr lang="en-US" dirty="0"/>
          </a:p>
        </p:txBody>
      </p:sp>
      <p:sp>
        <p:nvSpPr>
          <p:cNvPr id="11" name="Slide Number Placeholder 5"/>
          <p:cNvSpPr txBox="1">
            <a:spLocks/>
          </p:cNvSpPr>
          <p:nvPr userDrawn="1"/>
        </p:nvSpPr>
        <p:spPr>
          <a:xfrm>
            <a:off x="4699000" y="635635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A72FD01-C29F-4D68-9BFB-E4ADE1A90423}" type="slidenum">
              <a:rPr lang="en-US" smtClean="0"/>
              <a:pPr algn="ctr"/>
              <a:t>‹#›</a:t>
            </a:fld>
            <a:endParaRPr lang="en-US" dirty="0"/>
          </a:p>
        </p:txBody>
      </p:sp>
      <p:sp>
        <p:nvSpPr>
          <p:cNvPr id="2" name="Title 1"/>
          <p:cNvSpPr>
            <a:spLocks noGrp="1"/>
          </p:cNvSpPr>
          <p:nvPr>
            <p:ph type="title"/>
          </p:nvPr>
        </p:nvSpPr>
        <p:spPr/>
        <p:txBody>
          <a:bodyPr/>
          <a:lstStyle>
            <a:lvl1pPr>
              <a:defRPr>
                <a:solidFill>
                  <a:schemeClr val="bg1"/>
                </a:solidFill>
                <a:latin typeface="Myriad Pro" panose="020B0503030403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CE3A5EA8-0E00-4A13-AAF6-FD99B473F7E2}" type="datetimeFigureOut">
              <a:rPr lang="en-US" smtClean="0"/>
              <a:t>11/28/17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9DDE23-BD93-4235-A96E-4666607BF26E}" type="slidenum">
              <a:rPr lang="en-US" smtClean="0"/>
              <a:t>‹#›</a:t>
            </a:fld>
            <a:endParaRPr lang="en-US"/>
          </a:p>
        </p:txBody>
      </p:sp>
    </p:spTree>
    <p:extLst>
      <p:ext uri="{BB962C8B-B14F-4D97-AF65-F5344CB8AC3E}">
        <p14:creationId xmlns:p14="http://schemas.microsoft.com/office/powerpoint/2010/main" val="386653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1" b="9174"/>
          <a:stretch/>
        </p:blipFill>
        <p:spPr>
          <a:xfrm>
            <a:off x="0" y="-68168"/>
            <a:ext cx="12192000" cy="6235288"/>
          </a:xfrm>
          <a:prstGeom prst="rect">
            <a:avLst/>
          </a:prstGeom>
        </p:spPr>
      </p:pic>
      <p:sp>
        <p:nvSpPr>
          <p:cNvPr id="6" name="Rectangle 5"/>
          <p:cNvSpPr/>
          <p:nvPr userDrawn="1"/>
        </p:nvSpPr>
        <p:spPr>
          <a:xfrm>
            <a:off x="-1" y="-58009"/>
            <a:ext cx="12192001" cy="6234971"/>
          </a:xfrm>
          <a:prstGeom prst="rect">
            <a:avLst/>
          </a:prstGeom>
          <a:solidFill>
            <a:srgbClr val="8E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6176966"/>
            <a:ext cx="12192000" cy="7216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84642" y="6232482"/>
            <a:ext cx="2842260" cy="635536"/>
          </a:xfrm>
          <a:prstGeom prst="rect">
            <a:avLst/>
          </a:prstGeom>
        </p:spPr>
      </p:pic>
      <p:sp>
        <p:nvSpPr>
          <p:cNvPr id="9" name="Date Placeholder 3"/>
          <p:cNvSpPr txBox="1">
            <a:spLocks/>
          </p:cNvSpPr>
          <p:nvPr userDrawn="1"/>
        </p:nvSpPr>
        <p:spPr>
          <a:xfrm>
            <a:off x="838200" y="635635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E3A5EA8-0E00-4A13-AAF6-FD99B473F7E2}" type="datetimeFigureOut">
              <a:rPr lang="en-US" smtClean="0"/>
              <a:pPr/>
              <a:t>11/28/17</a:t>
            </a:fld>
            <a:endParaRPr lang="en-US" dirty="0"/>
          </a:p>
        </p:txBody>
      </p:sp>
      <p:sp>
        <p:nvSpPr>
          <p:cNvPr id="10" name="Slide Number Placeholder 5"/>
          <p:cNvSpPr txBox="1">
            <a:spLocks/>
          </p:cNvSpPr>
          <p:nvPr userDrawn="1"/>
        </p:nvSpPr>
        <p:spPr>
          <a:xfrm>
            <a:off x="4699000" y="635635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A72FD01-C29F-4D68-9BFB-E4ADE1A90423}" type="slidenum">
              <a:rPr lang="en-US" smtClean="0"/>
              <a:pPr algn="ctr"/>
              <a:t>‹#›</a:t>
            </a:fld>
            <a:endParaRPr lang="en-US" dirty="0"/>
          </a:p>
        </p:txBody>
      </p:sp>
      <p:sp>
        <p:nvSpPr>
          <p:cNvPr id="2" name="Date Placeholder 1"/>
          <p:cNvSpPr>
            <a:spLocks noGrp="1"/>
          </p:cNvSpPr>
          <p:nvPr>
            <p:ph type="dt" sz="half" idx="10"/>
          </p:nvPr>
        </p:nvSpPr>
        <p:spPr/>
        <p:txBody>
          <a:bodyPr/>
          <a:lstStyle/>
          <a:p>
            <a:fld id="{CE3A5EA8-0E00-4A13-AAF6-FD99B473F7E2}" type="datetimeFigureOut">
              <a:rPr lang="en-US" smtClean="0"/>
              <a:t>11/28/17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9DDE23-BD93-4235-A96E-4666607BF26E}" type="slidenum">
              <a:rPr lang="en-US" smtClean="0"/>
              <a:t>‹#›</a:t>
            </a:fld>
            <a:endParaRPr lang="en-US"/>
          </a:p>
        </p:txBody>
      </p:sp>
    </p:spTree>
    <p:extLst>
      <p:ext uri="{BB962C8B-B14F-4D97-AF65-F5344CB8AC3E}">
        <p14:creationId xmlns:p14="http://schemas.microsoft.com/office/powerpoint/2010/main" val="377600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r="1326" b="11396"/>
          <a:stretch/>
        </p:blipFill>
        <p:spPr>
          <a:xfrm>
            <a:off x="-1645" y="0"/>
            <a:ext cx="12182425" cy="6155140"/>
          </a:xfrm>
          <a:prstGeom prst="rect">
            <a:avLst/>
          </a:prstGeom>
        </p:spPr>
      </p:pic>
      <p:sp>
        <p:nvSpPr>
          <p:cNvPr id="11" name="Rectangle 10"/>
          <p:cNvSpPr/>
          <p:nvPr userDrawn="1"/>
        </p:nvSpPr>
        <p:spPr>
          <a:xfrm>
            <a:off x="2" y="4"/>
            <a:ext cx="12192001" cy="6144567"/>
          </a:xfrm>
          <a:prstGeom prst="rect">
            <a:avLst/>
          </a:prstGeom>
          <a:solidFill>
            <a:srgbClr val="8E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lvl1pPr>
              <a:defRPr>
                <a:solidFill>
                  <a:schemeClr val="bg1"/>
                </a:solidFill>
                <a:latin typeface="Myriad Pro" panose="020B0503030403020204" pitchFamily="34" charset="0"/>
              </a:defRPr>
            </a:lvl1pPr>
          </a:lstStyle>
          <a:p>
            <a:r>
              <a:rPr lang="en-US" dirty="0"/>
              <a:t>Click to edit Master title style</a:t>
            </a:r>
          </a:p>
        </p:txBody>
      </p:sp>
      <p:sp>
        <p:nvSpPr>
          <p:cNvPr id="3" name="Content Placeholder 2"/>
          <p:cNvSpPr>
            <a:spLocks noGrp="1"/>
          </p:cNvSpPr>
          <p:nvPr>
            <p:ph idx="1"/>
          </p:nvPr>
        </p:nvSpPr>
        <p:spPr>
          <a:xfrm>
            <a:off x="828040" y="1825629"/>
            <a:ext cx="10515600" cy="4219531"/>
          </a:xfrm>
        </p:spPr>
        <p:txBody>
          <a:bodyPr/>
          <a:lstStyle>
            <a:lvl1pPr>
              <a:defRPr>
                <a:solidFill>
                  <a:schemeClr val="bg1"/>
                </a:solidFill>
                <a:latin typeface="Myriad Pro Light" panose="020B0403030403020204" pitchFamily="34" charset="0"/>
              </a:defRPr>
            </a:lvl1pPr>
            <a:lvl2pPr>
              <a:defRPr>
                <a:solidFill>
                  <a:schemeClr val="bg1"/>
                </a:solidFill>
                <a:latin typeface="Myriad Pro Light" panose="020B0403030403020204" pitchFamily="34" charset="0"/>
              </a:defRPr>
            </a:lvl2pPr>
            <a:lvl3pPr>
              <a:defRPr>
                <a:solidFill>
                  <a:schemeClr val="bg1"/>
                </a:solidFill>
                <a:latin typeface="Myriad Pro Light" panose="020B0403030403020204" pitchFamily="34" charset="0"/>
              </a:defRPr>
            </a:lvl3pPr>
            <a:lvl4pPr>
              <a:defRPr>
                <a:solidFill>
                  <a:schemeClr val="bg1"/>
                </a:solidFill>
                <a:latin typeface="Myriad Pro Light" panose="020B0403030403020204" pitchFamily="34" charset="0"/>
              </a:defRPr>
            </a:lvl4pPr>
            <a:lvl5pPr>
              <a:defRPr>
                <a:solidFill>
                  <a:schemeClr val="bg1"/>
                </a:solidFill>
                <a:latin typeface="Myriad Pro Light" panose="020B04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4699000" y="6356354"/>
            <a:ext cx="2743200" cy="365125"/>
          </a:xfrm>
        </p:spPr>
        <p:txBody>
          <a:bodyPr/>
          <a:lstStyle>
            <a:lvl1pPr>
              <a:defRPr/>
            </a:lvl1pPr>
          </a:lstStyle>
          <a:p>
            <a:pPr algn="ctr"/>
            <a:fld id="{4A72FD01-C29F-4D68-9BFB-E4ADE1A90423}" type="slidenum">
              <a:rPr lang="en-US" smtClean="0">
                <a:solidFill>
                  <a:prstClr val="black">
                    <a:tint val="75000"/>
                  </a:prstClr>
                </a:solidFill>
              </a:rPr>
              <a:pPr algn="ctr"/>
              <a:t>‹#›</a:t>
            </a:fld>
            <a:endParaRPr lang="en-US" dirty="0">
              <a:solidFill>
                <a:prstClr val="black">
                  <a:tint val="75000"/>
                </a:prstClr>
              </a:solidFill>
            </a:endParaRPr>
          </a:p>
        </p:txBody>
      </p:sp>
      <p:pic>
        <p:nvPicPr>
          <p:cNvPr id="8" name="Picture 2" descr="akouba logo sans tagline.png">
            <a:extLst>
              <a:ext uri="{FF2B5EF4-FFF2-40B4-BE49-F238E27FC236}">
                <a16:creationId xmlns:a16="http://schemas.microsoft.com/office/drawing/2014/main" xmlns="" id="{05EDD491-277A-4815-892F-1849169198E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060143" y="6442964"/>
            <a:ext cx="1915886" cy="280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59686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1" b="-1119"/>
          <a:stretch/>
        </p:blipFill>
        <p:spPr>
          <a:xfrm>
            <a:off x="-145101" y="0"/>
            <a:ext cx="12337103" cy="7024554"/>
          </a:xfrm>
          <a:prstGeom prst="rect">
            <a:avLst/>
          </a:prstGeom>
        </p:spPr>
      </p:pic>
      <p:sp>
        <p:nvSpPr>
          <p:cNvPr id="11" name="Rectangle 10"/>
          <p:cNvSpPr/>
          <p:nvPr userDrawn="1"/>
        </p:nvSpPr>
        <p:spPr>
          <a:xfrm>
            <a:off x="-159699" y="1"/>
            <a:ext cx="12351699" cy="6949440"/>
          </a:xfrm>
          <a:prstGeom prst="rect">
            <a:avLst/>
          </a:prstGeom>
          <a:solidFill>
            <a:srgbClr val="8E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lvl1pPr>
              <a:defRPr>
                <a:solidFill>
                  <a:schemeClr val="bg1"/>
                </a:solidFill>
                <a:latin typeface="Myriad Pro" panose="020B0503030403020204" pitchFamily="34" charset="0"/>
              </a:defRPr>
            </a:lvl1pPr>
          </a:lstStyle>
          <a:p>
            <a:r>
              <a:rPr lang="en-US" dirty="0"/>
              <a:t>Click to edit Master title style</a:t>
            </a:r>
          </a:p>
        </p:txBody>
      </p:sp>
      <p:sp>
        <p:nvSpPr>
          <p:cNvPr id="3" name="Content Placeholder 2"/>
          <p:cNvSpPr>
            <a:spLocks noGrp="1"/>
          </p:cNvSpPr>
          <p:nvPr>
            <p:ph idx="1"/>
          </p:nvPr>
        </p:nvSpPr>
        <p:spPr>
          <a:xfrm>
            <a:off x="838200" y="1825629"/>
            <a:ext cx="10515600" cy="4219531"/>
          </a:xfrm>
        </p:spPr>
        <p:txBody>
          <a:bodyPr/>
          <a:lstStyle>
            <a:lvl1pPr>
              <a:defRPr>
                <a:solidFill>
                  <a:schemeClr val="bg1"/>
                </a:solidFill>
                <a:latin typeface="Myriad Pro Light" panose="020B0403030403020204" pitchFamily="34" charset="0"/>
              </a:defRPr>
            </a:lvl1pPr>
            <a:lvl2pPr>
              <a:defRPr>
                <a:solidFill>
                  <a:schemeClr val="bg1"/>
                </a:solidFill>
                <a:latin typeface="Myriad Pro Light" panose="020B0403030403020204" pitchFamily="34" charset="0"/>
              </a:defRPr>
            </a:lvl2pPr>
            <a:lvl3pPr>
              <a:defRPr>
                <a:solidFill>
                  <a:schemeClr val="bg1"/>
                </a:solidFill>
                <a:latin typeface="Myriad Pro Light" panose="020B0403030403020204" pitchFamily="34" charset="0"/>
              </a:defRPr>
            </a:lvl3pPr>
            <a:lvl4pPr>
              <a:defRPr>
                <a:solidFill>
                  <a:schemeClr val="bg1"/>
                </a:solidFill>
                <a:latin typeface="Myriad Pro Light" panose="020B0403030403020204" pitchFamily="34" charset="0"/>
              </a:defRPr>
            </a:lvl4pPr>
            <a:lvl5pPr>
              <a:defRPr>
                <a:solidFill>
                  <a:schemeClr val="bg1"/>
                </a:solidFill>
                <a:latin typeface="Myriad Pro Light" panose="020B04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E3A5EA8-0E00-4A13-AAF6-FD99B473F7E2}" type="datetimeFigureOut">
              <a:rPr lang="en-US" smtClean="0">
                <a:solidFill>
                  <a:prstClr val="black">
                    <a:tint val="75000"/>
                  </a:prstClr>
                </a:solidFill>
              </a:rPr>
              <a:pPr/>
              <a:t>11/28/17</a:t>
            </a:fld>
            <a:endParaRPr lang="en-US" dirty="0">
              <a:solidFill>
                <a:prstClr val="black">
                  <a:tint val="75000"/>
                </a:prstClr>
              </a:solidFill>
            </a:endParaRPr>
          </a:p>
        </p:txBody>
      </p:sp>
      <p:sp>
        <p:nvSpPr>
          <p:cNvPr id="6" name="Slide Number Placeholder 5"/>
          <p:cNvSpPr>
            <a:spLocks noGrp="1"/>
          </p:cNvSpPr>
          <p:nvPr>
            <p:ph type="sldNum" sz="quarter" idx="12"/>
          </p:nvPr>
        </p:nvSpPr>
        <p:spPr>
          <a:xfrm>
            <a:off x="4699000" y="6356354"/>
            <a:ext cx="2743200" cy="365125"/>
          </a:xfrm>
        </p:spPr>
        <p:txBody>
          <a:bodyPr/>
          <a:lstStyle>
            <a:lvl1pPr>
              <a:defRPr sz="1400">
                <a:solidFill>
                  <a:schemeClr val="bg1"/>
                </a:solidFill>
              </a:defRPr>
            </a:lvl1pPr>
          </a:lstStyle>
          <a:p>
            <a:pPr algn="ctr"/>
            <a:fld id="{4A72FD01-C29F-4D68-9BFB-E4ADE1A90423}" type="slidenum">
              <a:rPr lang="en-US" smtClean="0"/>
              <a:pPr algn="ctr"/>
              <a:t>‹#›</a:t>
            </a:fld>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14793" y="6379772"/>
            <a:ext cx="2604475" cy="341707"/>
          </a:xfrm>
          <a:prstGeom prst="rect">
            <a:avLst/>
          </a:prstGeom>
        </p:spPr>
      </p:pic>
    </p:spTree>
    <p:extLst>
      <p:ext uri="{BB962C8B-B14F-4D97-AF65-F5344CB8AC3E}">
        <p14:creationId xmlns:p14="http://schemas.microsoft.com/office/powerpoint/2010/main" val="9662926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1" b="-1119"/>
          <a:stretch/>
        </p:blipFill>
        <p:spPr>
          <a:xfrm>
            <a:off x="-145101" y="0"/>
            <a:ext cx="12337103" cy="7024554"/>
          </a:xfrm>
          <a:prstGeom prst="rect">
            <a:avLst/>
          </a:prstGeom>
        </p:spPr>
      </p:pic>
      <p:sp>
        <p:nvSpPr>
          <p:cNvPr id="11" name="Rectangle 10"/>
          <p:cNvSpPr/>
          <p:nvPr userDrawn="1"/>
        </p:nvSpPr>
        <p:spPr>
          <a:xfrm>
            <a:off x="-159699" y="0"/>
            <a:ext cx="12351699" cy="6949440"/>
          </a:xfrm>
          <a:prstGeom prst="rect">
            <a:avLst/>
          </a:prstGeom>
          <a:solidFill>
            <a:srgbClr val="8E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14793" y="6379772"/>
            <a:ext cx="2604475" cy="341707"/>
          </a:xfrm>
          <a:prstGeom prst="rect">
            <a:avLst/>
          </a:prstGeom>
        </p:spPr>
      </p:pic>
      <p:sp>
        <p:nvSpPr>
          <p:cNvPr id="7" name="Slide Number Placeholder 5"/>
          <p:cNvSpPr>
            <a:spLocks noGrp="1"/>
          </p:cNvSpPr>
          <p:nvPr>
            <p:ph type="sldNum" sz="quarter" idx="12"/>
          </p:nvPr>
        </p:nvSpPr>
        <p:spPr>
          <a:xfrm>
            <a:off x="4699000" y="6356354"/>
            <a:ext cx="2743200" cy="365125"/>
          </a:xfrm>
        </p:spPr>
        <p:txBody>
          <a:bodyPr/>
          <a:lstStyle>
            <a:lvl1pPr>
              <a:defRPr sz="1400">
                <a:solidFill>
                  <a:schemeClr val="bg1"/>
                </a:solidFill>
              </a:defRPr>
            </a:lvl1pPr>
          </a:lstStyle>
          <a:p>
            <a:pPr algn="ctr"/>
            <a:fld id="{4A72FD01-C29F-4D68-9BFB-E4ADE1A90423}" type="slidenum">
              <a:rPr lang="en-US" smtClean="0"/>
              <a:pPr algn="ctr"/>
              <a:t>‹#›</a:t>
            </a:fld>
            <a:endParaRPr lang="en-US" dirty="0"/>
          </a:p>
        </p:txBody>
      </p:sp>
    </p:spTree>
    <p:extLst>
      <p:ext uri="{BB962C8B-B14F-4D97-AF65-F5344CB8AC3E}">
        <p14:creationId xmlns:p14="http://schemas.microsoft.com/office/powerpoint/2010/main" val="4124140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b="67589"/>
          <a:stretch/>
        </p:blipFill>
        <p:spPr>
          <a:xfrm>
            <a:off x="0" y="-68168"/>
            <a:ext cx="12192000" cy="2225040"/>
          </a:xfrm>
          <a:prstGeom prst="rect">
            <a:avLst/>
          </a:prstGeom>
        </p:spPr>
      </p:pic>
      <p:sp>
        <p:nvSpPr>
          <p:cNvPr id="11" name="Rectangle 10"/>
          <p:cNvSpPr/>
          <p:nvPr userDrawn="1"/>
        </p:nvSpPr>
        <p:spPr>
          <a:xfrm>
            <a:off x="-1" y="-47848"/>
            <a:ext cx="12192001" cy="2225040"/>
          </a:xfrm>
          <a:prstGeom prst="rect">
            <a:avLst/>
          </a:prstGeom>
          <a:solidFill>
            <a:srgbClr val="8E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4918852"/>
            <a:ext cx="12192000" cy="19797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84642" y="6059762"/>
            <a:ext cx="2842260" cy="635536"/>
          </a:xfrm>
          <a:prstGeom prst="rect">
            <a:avLst/>
          </a:prstGeom>
        </p:spPr>
      </p:pic>
      <p:sp>
        <p:nvSpPr>
          <p:cNvPr id="2" name="Title 1"/>
          <p:cNvSpPr>
            <a:spLocks noGrp="1"/>
          </p:cNvSpPr>
          <p:nvPr userDrawn="1">
            <p:ph type="ctrTitle"/>
          </p:nvPr>
        </p:nvSpPr>
        <p:spPr>
          <a:xfrm>
            <a:off x="2438400" y="91443"/>
            <a:ext cx="9540240" cy="1925003"/>
          </a:xfrm>
        </p:spPr>
        <p:txBody>
          <a:bodyPr anchor="b"/>
          <a:lstStyle>
            <a:lvl1pPr algn="r">
              <a:defRPr sz="6000">
                <a:solidFill>
                  <a:schemeClr val="bg1"/>
                </a:solidFill>
                <a:latin typeface="Myriad Pro" panose="020B0503030403020204" pitchFamily="34" charset="0"/>
              </a:defRPr>
            </a:lvl1pPr>
          </a:lstStyle>
          <a:p>
            <a:r>
              <a:rPr lang="en-US" dirty="0"/>
              <a:t>Click to edit Master title style</a:t>
            </a:r>
          </a:p>
        </p:txBody>
      </p:sp>
      <p:sp>
        <p:nvSpPr>
          <p:cNvPr id="3" name="Subtitle 2"/>
          <p:cNvSpPr>
            <a:spLocks noGrp="1"/>
          </p:cNvSpPr>
          <p:nvPr userDrawn="1">
            <p:ph type="subTitle" idx="1"/>
          </p:nvPr>
        </p:nvSpPr>
        <p:spPr>
          <a:xfrm>
            <a:off x="2834640" y="5019043"/>
            <a:ext cx="9144000" cy="958057"/>
          </a:xfrm>
        </p:spPr>
        <p:txBody>
          <a:bodyPr/>
          <a:lstStyle>
            <a:lvl1pPr marL="0" indent="0" algn="r">
              <a:buNone/>
              <a:defRPr sz="2400">
                <a:solidFill>
                  <a:schemeClr val="bg1"/>
                </a:solidFill>
                <a:latin typeface="Myriad Pro Light" panose="020B04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userDrawn="1">
            <p:ph type="dt" sz="half" idx="10"/>
          </p:nvPr>
        </p:nvSpPr>
        <p:spPr/>
        <p:txBody>
          <a:bodyPr/>
          <a:lstStyle/>
          <a:p>
            <a:fld id="{CE3A5EA8-0E00-4A13-AAF6-FD99B473F7E2}" type="datetimeFigureOut">
              <a:rPr lang="en-US" smtClean="0"/>
              <a:t>11/28/17</a:t>
            </a:fld>
            <a:endParaRPr lang="en-US"/>
          </a:p>
        </p:txBody>
      </p:sp>
    </p:spTree>
    <p:extLst>
      <p:ext uri="{BB962C8B-B14F-4D97-AF65-F5344CB8AC3E}">
        <p14:creationId xmlns:p14="http://schemas.microsoft.com/office/powerpoint/2010/main" val="138137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1" b="9174"/>
          <a:stretch/>
        </p:blipFill>
        <p:spPr>
          <a:xfrm>
            <a:off x="0" y="-68168"/>
            <a:ext cx="12192000" cy="6235288"/>
          </a:xfrm>
          <a:prstGeom prst="rect">
            <a:avLst/>
          </a:prstGeom>
        </p:spPr>
      </p:pic>
      <p:sp>
        <p:nvSpPr>
          <p:cNvPr id="11" name="Rectangle 10"/>
          <p:cNvSpPr/>
          <p:nvPr userDrawn="1"/>
        </p:nvSpPr>
        <p:spPr>
          <a:xfrm>
            <a:off x="-1" y="-58009"/>
            <a:ext cx="12192001" cy="6234971"/>
          </a:xfrm>
          <a:prstGeom prst="rect">
            <a:avLst/>
          </a:prstGeom>
          <a:solidFill>
            <a:srgbClr val="8E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6176966"/>
            <a:ext cx="12192000" cy="7216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84642" y="6232482"/>
            <a:ext cx="2842260" cy="635536"/>
          </a:xfrm>
          <a:prstGeom prst="rect">
            <a:avLst/>
          </a:prstGeom>
        </p:spPr>
      </p:pic>
      <p:sp>
        <p:nvSpPr>
          <p:cNvPr id="2" name="Title 1"/>
          <p:cNvSpPr>
            <a:spLocks noGrp="1"/>
          </p:cNvSpPr>
          <p:nvPr>
            <p:ph type="title"/>
          </p:nvPr>
        </p:nvSpPr>
        <p:spPr/>
        <p:txBody>
          <a:bodyPr/>
          <a:lstStyle>
            <a:lvl1pPr>
              <a:defRPr>
                <a:solidFill>
                  <a:schemeClr val="bg1"/>
                </a:solidFill>
                <a:latin typeface="Myriad Pro" panose="020B0503030403020204" pitchFamily="34" charset="0"/>
              </a:defRPr>
            </a:lvl1pPr>
          </a:lstStyle>
          <a:p>
            <a:r>
              <a:rPr lang="en-US" dirty="0"/>
              <a:t>Click to edit Master title style</a:t>
            </a:r>
          </a:p>
        </p:txBody>
      </p:sp>
      <p:sp>
        <p:nvSpPr>
          <p:cNvPr id="3" name="Content Placeholder 2"/>
          <p:cNvSpPr>
            <a:spLocks noGrp="1"/>
          </p:cNvSpPr>
          <p:nvPr>
            <p:ph idx="1"/>
          </p:nvPr>
        </p:nvSpPr>
        <p:spPr>
          <a:xfrm>
            <a:off x="838200" y="1825629"/>
            <a:ext cx="10515600" cy="4219531"/>
          </a:xfrm>
        </p:spPr>
        <p:txBody>
          <a:bodyPr/>
          <a:lstStyle>
            <a:lvl1pPr>
              <a:defRPr>
                <a:solidFill>
                  <a:schemeClr val="bg1"/>
                </a:solidFill>
                <a:latin typeface="Myriad Pro Light" panose="020B0403030403020204" pitchFamily="34" charset="0"/>
              </a:defRPr>
            </a:lvl1pPr>
            <a:lvl2pPr>
              <a:defRPr>
                <a:solidFill>
                  <a:schemeClr val="bg1"/>
                </a:solidFill>
                <a:latin typeface="Myriad Pro Light" panose="020B0403030403020204" pitchFamily="34" charset="0"/>
              </a:defRPr>
            </a:lvl2pPr>
            <a:lvl3pPr>
              <a:defRPr>
                <a:solidFill>
                  <a:schemeClr val="bg1"/>
                </a:solidFill>
                <a:latin typeface="Myriad Pro Light" panose="020B0403030403020204" pitchFamily="34" charset="0"/>
              </a:defRPr>
            </a:lvl3pPr>
            <a:lvl4pPr>
              <a:defRPr>
                <a:solidFill>
                  <a:schemeClr val="bg1"/>
                </a:solidFill>
                <a:latin typeface="Myriad Pro Light" panose="020B0403030403020204" pitchFamily="34" charset="0"/>
              </a:defRPr>
            </a:lvl4pPr>
            <a:lvl5pPr>
              <a:defRPr>
                <a:solidFill>
                  <a:schemeClr val="bg1"/>
                </a:solidFill>
                <a:latin typeface="Myriad Pro Light" panose="020B04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E3A5EA8-0E00-4A13-AAF6-FD99B473F7E2}" type="datetimeFigureOut">
              <a:rPr lang="en-US" smtClean="0"/>
              <a:t>11/28/17</a:t>
            </a:fld>
            <a:endParaRPr lang="en-US" dirty="0"/>
          </a:p>
        </p:txBody>
      </p:sp>
      <p:sp>
        <p:nvSpPr>
          <p:cNvPr id="6" name="Slide Number Placeholder 5"/>
          <p:cNvSpPr>
            <a:spLocks noGrp="1"/>
          </p:cNvSpPr>
          <p:nvPr>
            <p:ph type="sldNum" sz="quarter" idx="12"/>
          </p:nvPr>
        </p:nvSpPr>
        <p:spPr>
          <a:xfrm>
            <a:off x="4699000" y="6356354"/>
            <a:ext cx="2743200" cy="365125"/>
          </a:xfrm>
        </p:spPr>
        <p:txBody>
          <a:bodyPr/>
          <a:lstStyle>
            <a:lvl1pPr>
              <a:defRPr/>
            </a:lvl1pPr>
          </a:lstStyle>
          <a:p>
            <a:pPr algn="ctr"/>
            <a:fld id="{4A72FD01-C29F-4D68-9BFB-E4ADE1A90423}" type="slidenum">
              <a:rPr lang="en-US" smtClean="0"/>
              <a:pPr algn="ctr"/>
              <a:t>‹#›</a:t>
            </a:fld>
            <a:endParaRPr lang="en-US" dirty="0"/>
          </a:p>
        </p:txBody>
      </p:sp>
    </p:spTree>
    <p:extLst>
      <p:ext uri="{BB962C8B-B14F-4D97-AF65-F5344CB8AC3E}">
        <p14:creationId xmlns:p14="http://schemas.microsoft.com/office/powerpoint/2010/main" val="155366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 b="9174"/>
          <a:stretch/>
        </p:blipFill>
        <p:spPr>
          <a:xfrm>
            <a:off x="0" y="-68168"/>
            <a:ext cx="12192000" cy="6235288"/>
          </a:xfrm>
          <a:prstGeom prst="rect">
            <a:avLst/>
          </a:prstGeom>
        </p:spPr>
      </p:pic>
      <p:sp>
        <p:nvSpPr>
          <p:cNvPr id="8" name="Rectangle 7"/>
          <p:cNvSpPr/>
          <p:nvPr userDrawn="1"/>
        </p:nvSpPr>
        <p:spPr>
          <a:xfrm>
            <a:off x="-1" y="-58009"/>
            <a:ext cx="12192001" cy="6234971"/>
          </a:xfrm>
          <a:prstGeom prst="rect">
            <a:avLst/>
          </a:prstGeom>
          <a:solidFill>
            <a:srgbClr val="8E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6176966"/>
            <a:ext cx="12192000" cy="7216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84642" y="6232482"/>
            <a:ext cx="2842260" cy="635536"/>
          </a:xfrm>
          <a:prstGeom prst="rect">
            <a:avLst/>
          </a:prstGeom>
        </p:spPr>
      </p:pic>
      <p:sp>
        <p:nvSpPr>
          <p:cNvPr id="11" name="Date Placeholder 3"/>
          <p:cNvSpPr txBox="1">
            <a:spLocks/>
          </p:cNvSpPr>
          <p:nvPr userDrawn="1"/>
        </p:nvSpPr>
        <p:spPr>
          <a:xfrm>
            <a:off x="838200" y="635635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E3A5EA8-0E00-4A13-AAF6-FD99B473F7E2}" type="datetimeFigureOut">
              <a:rPr lang="en-US" smtClean="0"/>
              <a:pPr/>
              <a:t>11/28/17</a:t>
            </a:fld>
            <a:endParaRPr lang="en-US" dirty="0"/>
          </a:p>
        </p:txBody>
      </p:sp>
      <p:sp>
        <p:nvSpPr>
          <p:cNvPr id="12" name="Slide Number Placeholder 5"/>
          <p:cNvSpPr txBox="1">
            <a:spLocks/>
          </p:cNvSpPr>
          <p:nvPr userDrawn="1"/>
        </p:nvSpPr>
        <p:spPr>
          <a:xfrm>
            <a:off x="4699000" y="635635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A72FD01-C29F-4D68-9BFB-E4ADE1A90423}" type="slidenum">
              <a:rPr lang="en-US" smtClean="0"/>
              <a:pPr algn="ctr"/>
              <a:t>‹#›</a:t>
            </a:fld>
            <a:endParaRPr lang="en-US" dirty="0"/>
          </a:p>
        </p:txBody>
      </p:sp>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A5EA8-0E00-4A13-AAF6-FD99B473F7E2}"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DDE23-BD93-4235-A96E-4666607BF26E}" type="slidenum">
              <a:rPr lang="en-US" smtClean="0"/>
              <a:t>‹#›</a:t>
            </a:fld>
            <a:endParaRPr lang="en-US"/>
          </a:p>
        </p:txBody>
      </p:sp>
    </p:spTree>
    <p:extLst>
      <p:ext uri="{BB962C8B-B14F-4D97-AF65-F5344CB8AC3E}">
        <p14:creationId xmlns:p14="http://schemas.microsoft.com/office/powerpoint/2010/main" val="210750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 b="9174"/>
          <a:stretch/>
        </p:blipFill>
        <p:spPr>
          <a:xfrm>
            <a:off x="0" y="-68168"/>
            <a:ext cx="12192000" cy="6235288"/>
          </a:xfrm>
          <a:prstGeom prst="rect">
            <a:avLst/>
          </a:prstGeom>
        </p:spPr>
      </p:pic>
      <p:sp>
        <p:nvSpPr>
          <p:cNvPr id="9" name="Rectangle 8"/>
          <p:cNvSpPr/>
          <p:nvPr userDrawn="1"/>
        </p:nvSpPr>
        <p:spPr>
          <a:xfrm>
            <a:off x="-1" y="-58009"/>
            <a:ext cx="12192001" cy="6234971"/>
          </a:xfrm>
          <a:prstGeom prst="rect">
            <a:avLst/>
          </a:prstGeom>
          <a:solidFill>
            <a:srgbClr val="8E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6176966"/>
            <a:ext cx="12192000" cy="72167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84642" y="6232482"/>
            <a:ext cx="2842260" cy="635536"/>
          </a:xfrm>
          <a:prstGeom prst="rect">
            <a:avLst/>
          </a:prstGeom>
        </p:spPr>
      </p:pic>
      <p:sp>
        <p:nvSpPr>
          <p:cNvPr id="12" name="Date Placeholder 3"/>
          <p:cNvSpPr txBox="1">
            <a:spLocks/>
          </p:cNvSpPr>
          <p:nvPr userDrawn="1"/>
        </p:nvSpPr>
        <p:spPr>
          <a:xfrm>
            <a:off x="838200" y="635635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E3A5EA8-0E00-4A13-AAF6-FD99B473F7E2}" type="datetimeFigureOut">
              <a:rPr lang="en-US" smtClean="0"/>
              <a:pPr/>
              <a:t>11/28/17</a:t>
            </a:fld>
            <a:endParaRPr lang="en-US" dirty="0"/>
          </a:p>
        </p:txBody>
      </p:sp>
      <p:sp>
        <p:nvSpPr>
          <p:cNvPr id="13" name="Slide Number Placeholder 5"/>
          <p:cNvSpPr txBox="1">
            <a:spLocks/>
          </p:cNvSpPr>
          <p:nvPr userDrawn="1"/>
        </p:nvSpPr>
        <p:spPr>
          <a:xfrm>
            <a:off x="4699000" y="635635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A72FD01-C29F-4D68-9BFB-E4ADE1A90423}" type="slidenum">
              <a:rPr lang="en-US" smtClean="0"/>
              <a:pPr algn="ctr"/>
              <a:t>‹#›</a:t>
            </a:fld>
            <a:endParaRPr lang="en-US" dirty="0"/>
          </a:p>
        </p:txBody>
      </p:sp>
      <p:sp>
        <p:nvSpPr>
          <p:cNvPr id="2" name="Title 1"/>
          <p:cNvSpPr>
            <a:spLocks noGrp="1"/>
          </p:cNvSpPr>
          <p:nvPr>
            <p:ph type="title"/>
          </p:nvPr>
        </p:nvSpPr>
        <p:spPr/>
        <p:txBody>
          <a:bodyPr/>
          <a:lstStyle>
            <a:lvl1pPr>
              <a:defRPr>
                <a:solidFill>
                  <a:schemeClr val="bg1"/>
                </a:solidFill>
                <a:latin typeface="Myriad Pro" panose="020B0503030403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bg1"/>
                </a:solidFill>
                <a:latin typeface="Myriad Pro Light" panose="020B0403030403020204" pitchFamily="34" charset="0"/>
              </a:defRPr>
            </a:lvl1pPr>
            <a:lvl2pPr>
              <a:defRPr>
                <a:solidFill>
                  <a:schemeClr val="bg1"/>
                </a:solidFill>
                <a:latin typeface="Myriad Pro Light" panose="020B0403030403020204" pitchFamily="34" charset="0"/>
              </a:defRPr>
            </a:lvl2pPr>
            <a:lvl3pPr>
              <a:defRPr>
                <a:solidFill>
                  <a:schemeClr val="bg1"/>
                </a:solidFill>
                <a:latin typeface="Myriad Pro Light" panose="020B0403030403020204" pitchFamily="34" charset="0"/>
              </a:defRPr>
            </a:lvl3pPr>
            <a:lvl4pPr>
              <a:defRPr>
                <a:solidFill>
                  <a:schemeClr val="bg1"/>
                </a:solidFill>
                <a:latin typeface="Myriad Pro Light" panose="020B0403030403020204" pitchFamily="34" charset="0"/>
              </a:defRPr>
            </a:lvl4pPr>
            <a:lvl5pPr>
              <a:defRPr>
                <a:solidFill>
                  <a:schemeClr val="bg1"/>
                </a:solidFill>
                <a:latin typeface="Myriad Pro Light" panose="020B04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solidFill>
                <a:latin typeface="Myriad Pro Light" panose="020B0403030403020204" pitchFamily="34" charset="0"/>
              </a:defRPr>
            </a:lvl1pPr>
            <a:lvl2pPr>
              <a:defRPr>
                <a:solidFill>
                  <a:schemeClr val="bg1"/>
                </a:solidFill>
                <a:latin typeface="Myriad Pro Light" panose="020B0403030403020204" pitchFamily="34" charset="0"/>
              </a:defRPr>
            </a:lvl2pPr>
            <a:lvl3pPr>
              <a:defRPr>
                <a:solidFill>
                  <a:schemeClr val="bg1"/>
                </a:solidFill>
                <a:latin typeface="Myriad Pro Light" panose="020B0403030403020204" pitchFamily="34" charset="0"/>
              </a:defRPr>
            </a:lvl3pPr>
            <a:lvl4pPr>
              <a:defRPr>
                <a:solidFill>
                  <a:schemeClr val="bg1"/>
                </a:solidFill>
                <a:latin typeface="Myriad Pro Light" panose="020B0403030403020204" pitchFamily="34" charset="0"/>
              </a:defRPr>
            </a:lvl4pPr>
            <a:lvl5pPr>
              <a:defRPr>
                <a:solidFill>
                  <a:schemeClr val="bg1"/>
                </a:solidFill>
                <a:latin typeface="Myriad Pro Light" panose="020B04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E3A5EA8-0E00-4A13-AAF6-FD99B473F7E2}"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DDE23-BD93-4235-A96E-4666607BF26E}" type="slidenum">
              <a:rPr lang="en-US" smtClean="0"/>
              <a:t>‹#›</a:t>
            </a:fld>
            <a:endParaRPr lang="en-US"/>
          </a:p>
        </p:txBody>
      </p:sp>
    </p:spTree>
    <p:extLst>
      <p:ext uri="{BB962C8B-B14F-4D97-AF65-F5344CB8AC3E}">
        <p14:creationId xmlns:p14="http://schemas.microsoft.com/office/powerpoint/2010/main" val="81862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0" name="Picture 2" descr="akouba logo sans tagline.png">
            <a:extLst>
              <a:ext uri="{FF2B5EF4-FFF2-40B4-BE49-F238E27FC236}">
                <a16:creationId xmlns:a16="http://schemas.microsoft.com/office/drawing/2014/main" xmlns="" id="{B3806609-C517-4ED1-A4D3-7291C2977F7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60143" y="6442964"/>
            <a:ext cx="1915886" cy="280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2144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A5EA8-0E00-4A13-AAF6-FD99B473F7E2}" type="datetimeFigureOut">
              <a:rPr lang="en-US" smtClean="0"/>
              <a:t>11/28/17</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DDE23-BD93-4235-A96E-4666607BF26E}" type="slidenum">
              <a:rPr lang="en-US" smtClean="0"/>
              <a:t>‹#›</a:t>
            </a:fld>
            <a:endParaRPr lang="en-US"/>
          </a:p>
        </p:txBody>
      </p:sp>
    </p:spTree>
    <p:extLst>
      <p:ext uri="{BB962C8B-B14F-4D97-AF65-F5344CB8AC3E}">
        <p14:creationId xmlns:p14="http://schemas.microsoft.com/office/powerpoint/2010/main" val="469041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282" y="1174463"/>
            <a:ext cx="11801358" cy="841983"/>
          </a:xfrm>
        </p:spPr>
        <p:txBody>
          <a:bodyPr>
            <a:normAutofit fontScale="90000"/>
          </a:bodyPr>
          <a:lstStyle/>
          <a:p>
            <a:r>
              <a:rPr lang="en-US" dirty="0">
                <a:latin typeface="Myriad Pro" panose="020B0503030403020204" pitchFamily="34" charset="0"/>
              </a:rPr>
              <a:t>Veterans Affairs</a:t>
            </a:r>
            <a:br>
              <a:rPr lang="en-US" dirty="0">
                <a:latin typeface="Myriad Pro" panose="020B0503030403020204" pitchFamily="34" charset="0"/>
              </a:rPr>
            </a:br>
            <a:r>
              <a:rPr lang="en-US" sz="4900" dirty="0">
                <a:latin typeface="Myriad Pro" panose="020B0503030403020204" pitchFamily="34" charset="0"/>
              </a:rPr>
              <a:t>Participatory System Dynamic Platform</a:t>
            </a:r>
            <a:br>
              <a:rPr lang="en-US" sz="4900" dirty="0">
                <a:latin typeface="Myriad Pro" panose="020B0503030403020204" pitchFamily="34" charset="0"/>
              </a:rPr>
            </a:br>
            <a:r>
              <a:rPr lang="en-US" sz="4900" dirty="0">
                <a:latin typeface="Myriad Pro" panose="020B0503030403020204" pitchFamily="34" charset="0"/>
              </a:rPr>
              <a:t>(VA PSD)</a:t>
            </a:r>
            <a:endParaRPr lang="en-US" sz="4000" i="1" dirty="0">
              <a:latin typeface="Myriad Pro" panose="020B0503030403020204" pitchFamily="34" charset="0"/>
            </a:endParaRPr>
          </a:p>
        </p:txBody>
      </p:sp>
      <p:sp>
        <p:nvSpPr>
          <p:cNvPr id="3" name="Subtitle 2"/>
          <p:cNvSpPr>
            <a:spLocks noGrp="1"/>
          </p:cNvSpPr>
          <p:nvPr>
            <p:ph type="subTitle" idx="1"/>
          </p:nvPr>
        </p:nvSpPr>
        <p:spPr/>
        <p:txBody>
          <a:bodyPr>
            <a:normAutofit/>
          </a:bodyPr>
          <a:lstStyle/>
          <a:p>
            <a:r>
              <a:rPr lang="en-US" dirty="0"/>
              <a:t>November Monthly Status Update</a:t>
            </a:r>
          </a:p>
          <a:p>
            <a:r>
              <a:rPr lang="en-US" dirty="0"/>
              <a:t>November 30, 2017</a:t>
            </a:r>
          </a:p>
        </p:txBody>
      </p:sp>
      <p:sp>
        <p:nvSpPr>
          <p:cNvPr id="4" name="TextBox 3"/>
          <p:cNvSpPr txBox="1"/>
          <p:nvPr/>
        </p:nvSpPr>
        <p:spPr>
          <a:xfrm>
            <a:off x="9190653" y="3191069"/>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2" descr="https://lh3.googleusercontent.com/EQGmXPSO6dgVy4APjKKUPDpzslw1e9wm90hb-XnC9XGAt0FJKZF1byLAIuc3dxC9rHlKWG8VLg9s80QQQAV3at_Ku1fJ8ByP6l7RzPE5FOJBsiqii5rDF3iD1RGGdJD7JciOwO-3">
            <a:extLst>
              <a:ext uri="{FF2B5EF4-FFF2-40B4-BE49-F238E27FC236}">
                <a16:creationId xmlns:a16="http://schemas.microsoft.com/office/drawing/2014/main" xmlns="" id="{75826ECB-0738-4149-92A3-C401DD500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0857" y="2428395"/>
            <a:ext cx="3487783" cy="1743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75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6A76DA-0768-4EC3-8603-F0FD754C228D}"/>
              </a:ext>
            </a:extLst>
          </p:cNvPr>
          <p:cNvSpPr>
            <a:spLocks noGrp="1"/>
          </p:cNvSpPr>
          <p:nvPr>
            <p:ph type="title" idx="4294967295"/>
          </p:nvPr>
        </p:nvSpPr>
        <p:spPr>
          <a:xfrm>
            <a:off x="901530" y="47625"/>
            <a:ext cx="9614070" cy="731838"/>
          </a:xfrm>
        </p:spPr>
        <p:txBody>
          <a:bodyPr>
            <a:normAutofit fontScale="90000"/>
          </a:bodyPr>
          <a:lstStyle/>
          <a:p>
            <a:r>
              <a:rPr lang="en-US" dirty="0">
                <a:latin typeface="Myriad Pro Light" panose="020B0403030403020204" pitchFamily="34" charset="0"/>
              </a:rPr>
              <a:t>Status Report </a:t>
            </a:r>
            <a:r>
              <a:rPr lang="en-US" dirty="0"/>
              <a:t>– </a:t>
            </a:r>
            <a:r>
              <a:rPr lang="en-US" sz="2800" i="1" dirty="0">
                <a:latin typeface="Myriad Pro Light" panose="020B0403030403020204" pitchFamily="34" charset="0"/>
              </a:rPr>
              <a:t>for </a:t>
            </a:r>
            <a:r>
              <a:rPr lang="en-US" sz="2000" i="1" dirty="0">
                <a:latin typeface="Myriad Pro Light" panose="020B0403030403020204" pitchFamily="34" charset="0"/>
              </a:rPr>
              <a:t> </a:t>
            </a:r>
            <a:r>
              <a:rPr lang="en-US" dirty="0">
                <a:latin typeface="Myriad Pro Light" panose="020B0403030403020204" pitchFamily="34" charset="0"/>
              </a:rPr>
              <a:t>November 2017 Activities</a:t>
            </a:r>
          </a:p>
        </p:txBody>
      </p:sp>
      <p:graphicFrame>
        <p:nvGraphicFramePr>
          <p:cNvPr id="5" name="Content Placeholder 4">
            <a:extLst>
              <a:ext uri="{FF2B5EF4-FFF2-40B4-BE49-F238E27FC236}">
                <a16:creationId xmlns:a16="http://schemas.microsoft.com/office/drawing/2014/main" xmlns="" id="{B380A420-8B30-4CE9-87CA-F277A2E121F0}"/>
              </a:ext>
            </a:extLst>
          </p:cNvPr>
          <p:cNvGraphicFramePr>
            <a:graphicFrameLocks noGrp="1"/>
          </p:cNvGraphicFramePr>
          <p:nvPr>
            <p:ph idx="4294967295"/>
            <p:extLst>
              <p:ext uri="{D42A27DB-BD31-4B8C-83A1-F6EECF244321}">
                <p14:modId xmlns:p14="http://schemas.microsoft.com/office/powerpoint/2010/main" val="736080814"/>
              </p:ext>
            </p:extLst>
          </p:nvPr>
        </p:nvGraphicFramePr>
        <p:xfrm>
          <a:off x="846330" y="668335"/>
          <a:ext cx="10605762" cy="5688015"/>
        </p:xfrm>
        <a:graphic>
          <a:graphicData uri="http://schemas.openxmlformats.org/drawingml/2006/table">
            <a:tbl>
              <a:tblPr firstRow="1" bandRow="1">
                <a:tableStyleId>{5940675A-B579-460E-94D1-54222C63F5DA}</a:tableStyleId>
              </a:tblPr>
              <a:tblGrid>
                <a:gridCol w="5409127">
                  <a:extLst>
                    <a:ext uri="{9D8B030D-6E8A-4147-A177-3AD203B41FA5}">
                      <a16:colId xmlns:a16="http://schemas.microsoft.com/office/drawing/2014/main" xmlns="" val="883454914"/>
                    </a:ext>
                  </a:extLst>
                </a:gridCol>
                <a:gridCol w="5196635">
                  <a:extLst>
                    <a:ext uri="{9D8B030D-6E8A-4147-A177-3AD203B41FA5}">
                      <a16:colId xmlns:a16="http://schemas.microsoft.com/office/drawing/2014/main" xmlns="" val="2930449565"/>
                    </a:ext>
                  </a:extLst>
                </a:gridCol>
              </a:tblGrid>
              <a:tr h="3127695">
                <a:tc>
                  <a:txBody>
                    <a:bodyPr/>
                    <a:lstStyle/>
                    <a:p>
                      <a:endParaRPr lang="en-US" sz="1100" b="0" dirty="0">
                        <a:solidFill>
                          <a:schemeClr val="tx1"/>
                        </a:solidFill>
                        <a:latin typeface="Myriad Pro Light" panose="020B0403030403020204" pitchFamily="34" charset="0"/>
                      </a:endParaRPr>
                    </a:p>
                  </a:txBody>
                  <a:tcPr>
                    <a:noFill/>
                  </a:tcPr>
                </a:tc>
                <a:tc>
                  <a:txBody>
                    <a:bodyPr/>
                    <a:lstStyle/>
                    <a:p>
                      <a:r>
                        <a:rPr lang="en-US" b="1" dirty="0">
                          <a:solidFill>
                            <a:schemeClr val="tx1"/>
                          </a:solidFill>
                          <a:latin typeface="Myriad Pro" panose="020B0503030403020204" pitchFamily="34" charset="0"/>
                        </a:rPr>
                        <a:t>Issues For Resolution</a:t>
                      </a:r>
                    </a:p>
                    <a:p>
                      <a:pPr marL="342900" indent="-342900">
                        <a:buFont typeface="+mj-lt"/>
                        <a:buAutoNum type="arabicPeriod"/>
                      </a:pPr>
                      <a:r>
                        <a:rPr lang="en-US" dirty="0">
                          <a:solidFill>
                            <a:schemeClr val="tx1"/>
                          </a:solidFill>
                          <a:latin typeface="Myriad Pro" panose="020B0503030403020204" pitchFamily="34" charset="0"/>
                        </a:rPr>
                        <a:t>We need approval of revised workplan. Models keep significantly changing. This continues to threaten the schedule, which has now </a:t>
                      </a:r>
                      <a:r>
                        <a:rPr lang="en-US" u="sng" dirty="0">
                          <a:solidFill>
                            <a:schemeClr val="tx1"/>
                          </a:solidFill>
                          <a:latin typeface="Myriad Pro" panose="020B0503030403020204" pitchFamily="34" charset="0"/>
                        </a:rPr>
                        <a:t>slid 30 days </a:t>
                      </a:r>
                      <a:r>
                        <a:rPr lang="en-US" dirty="0">
                          <a:solidFill>
                            <a:schemeClr val="tx1"/>
                          </a:solidFill>
                          <a:latin typeface="Myriad Pro" panose="020B0503030403020204" pitchFamily="34" charset="0"/>
                        </a:rPr>
                        <a:t>to the right. </a:t>
                      </a:r>
                    </a:p>
                    <a:p>
                      <a:pPr marL="342900" indent="-342900">
                        <a:buFont typeface="+mj-lt"/>
                        <a:buAutoNum type="arabicPeriod"/>
                      </a:pPr>
                      <a:r>
                        <a:rPr lang="en-US" dirty="0">
                          <a:solidFill>
                            <a:schemeClr val="tx1"/>
                          </a:solidFill>
                          <a:latin typeface="Myriad Pro" panose="020B0503030403020204" pitchFamily="34" charset="0"/>
                        </a:rPr>
                        <a:t>We need training content (i.e., video and text</a:t>
                      </a:r>
                      <a:r>
                        <a:rPr lang="en-US" dirty="0" smtClean="0">
                          <a:solidFill>
                            <a:schemeClr val="tx1"/>
                          </a:solidFill>
                          <a:latin typeface="Myriad Pro" panose="020B0503030403020204" pitchFamily="34" charset="0"/>
                        </a:rPr>
                        <a:t>).</a:t>
                      </a:r>
                      <a:endParaRPr lang="en-US" dirty="0">
                        <a:solidFill>
                          <a:schemeClr val="tx1"/>
                        </a:solidFill>
                        <a:latin typeface="Myriad Pro" panose="020B0503030403020204" pitchFamily="34" charset="0"/>
                      </a:endParaRPr>
                    </a:p>
                    <a:p>
                      <a:pPr marL="342900" indent="-342900">
                        <a:buFont typeface="+mj-lt"/>
                        <a:buAutoNum type="arabicPeriod"/>
                      </a:pPr>
                      <a:r>
                        <a:rPr lang="en-US" dirty="0">
                          <a:solidFill>
                            <a:schemeClr val="tx1"/>
                          </a:solidFill>
                          <a:latin typeface="Myriad Pro" panose="020B0503030403020204" pitchFamily="34" charset="0"/>
                        </a:rPr>
                        <a:t>Finalization of Administrator/Facilitator expanded outputs tile (4 milestones</a:t>
                      </a:r>
                      <a:r>
                        <a:rPr lang="en-US" dirty="0" smtClean="0">
                          <a:solidFill>
                            <a:schemeClr val="tx1"/>
                          </a:solidFill>
                          <a:latin typeface="Myriad Pro" panose="020B0503030403020204" pitchFamily="34" charset="0"/>
                        </a:rPr>
                        <a:t>).</a:t>
                      </a:r>
                      <a:endParaRPr lang="en-US" dirty="0">
                        <a:solidFill>
                          <a:schemeClr val="tx1"/>
                        </a:solidFill>
                        <a:latin typeface="Myriad Pro" panose="020B0503030403020204" pitchFamily="34" charset="0"/>
                      </a:endParaRPr>
                    </a:p>
                    <a:p>
                      <a:pPr marL="342900" indent="-342900">
                        <a:buFont typeface="+mj-lt"/>
                        <a:buAutoNum type="arabicPeriod"/>
                      </a:pPr>
                      <a:r>
                        <a:rPr lang="en-US" dirty="0">
                          <a:solidFill>
                            <a:schemeClr val="tx1"/>
                          </a:solidFill>
                          <a:latin typeface="Myriad Pro" panose="020B0503030403020204" pitchFamily="34" charset="0"/>
                        </a:rPr>
                        <a:t>Sankey diagrams for PSY model – we are investigating.</a:t>
                      </a:r>
                    </a:p>
                    <a:p>
                      <a:pPr marL="342900" indent="-342900">
                        <a:buFont typeface="+mj-lt"/>
                        <a:buAutoNum type="arabicPeriod"/>
                      </a:pPr>
                      <a:r>
                        <a:rPr lang="en-US" dirty="0">
                          <a:solidFill>
                            <a:schemeClr val="tx1"/>
                          </a:solidFill>
                          <a:latin typeface="Myriad Pro" panose="020B0503030403020204" pitchFamily="34" charset="0"/>
                        </a:rPr>
                        <a:t>Simplified phone interface.</a:t>
                      </a:r>
                    </a:p>
                  </a:txBody>
                  <a:tcPr>
                    <a:noFill/>
                  </a:tcPr>
                </a:tc>
                <a:extLst>
                  <a:ext uri="{0D108BD9-81ED-4DB2-BD59-A6C34878D82A}">
                    <a16:rowId xmlns:a16="http://schemas.microsoft.com/office/drawing/2014/main" xmlns="" val="1962480248"/>
                  </a:ext>
                </a:extLst>
              </a:tr>
              <a:tr h="2450054">
                <a:tc>
                  <a:txBody>
                    <a:bodyPr/>
                    <a:lstStyle/>
                    <a:p>
                      <a:r>
                        <a:rPr lang="en-US" b="1" dirty="0">
                          <a:solidFill>
                            <a:schemeClr val="tx1"/>
                          </a:solidFill>
                          <a:latin typeface="Myriad Pro" panose="020B0503030403020204" pitchFamily="34" charset="0"/>
                        </a:rPr>
                        <a:t>Tasks – Last 30 Days</a:t>
                      </a:r>
                    </a:p>
                    <a:p>
                      <a:pPr marL="342900" indent="-342900">
                        <a:buFont typeface="+mj-lt"/>
                        <a:buAutoNum type="arabicPeriod"/>
                      </a:pPr>
                      <a:r>
                        <a:rPr lang="en-US" dirty="0">
                          <a:solidFill>
                            <a:schemeClr val="tx1"/>
                          </a:solidFill>
                          <a:latin typeface="Myriad Pro" panose="020B0503030403020204" pitchFamily="34" charset="0"/>
                        </a:rPr>
                        <a:t>Completed Iteration A </a:t>
                      </a:r>
                      <a:r>
                        <a:rPr lang="en-US" dirty="0" smtClean="0">
                          <a:solidFill>
                            <a:schemeClr val="tx1"/>
                          </a:solidFill>
                          <a:latin typeface="Myriad Pro" panose="020B0503030403020204" pitchFamily="34" charset="0"/>
                        </a:rPr>
                        <a:t>Development.</a:t>
                      </a:r>
                      <a:endParaRPr lang="en-US" dirty="0">
                        <a:solidFill>
                          <a:schemeClr val="tx1"/>
                        </a:solidFill>
                        <a:latin typeface="Myriad Pro" panose="020B0503030403020204" pitchFamily="34" charset="0"/>
                      </a:endParaRPr>
                    </a:p>
                    <a:p>
                      <a:pPr marL="342900" indent="-342900">
                        <a:buFont typeface="+mj-lt"/>
                        <a:buAutoNum type="arabicPeriod"/>
                      </a:pPr>
                      <a:r>
                        <a:rPr lang="en-US" dirty="0">
                          <a:solidFill>
                            <a:schemeClr val="tx1"/>
                          </a:solidFill>
                          <a:latin typeface="Myriad Pro" panose="020B0503030403020204" pitchFamily="34" charset="0"/>
                        </a:rPr>
                        <a:t>Completed Iteration B Design </a:t>
                      </a:r>
                      <a:r>
                        <a:rPr lang="en-US" dirty="0" smtClean="0">
                          <a:solidFill>
                            <a:schemeClr val="tx1"/>
                          </a:solidFill>
                          <a:latin typeface="Myriad Pro" panose="020B0503030403020204" pitchFamily="34" charset="0"/>
                        </a:rPr>
                        <a:t>Document.</a:t>
                      </a:r>
                      <a:endParaRPr lang="en-US" sz="1400" i="1" dirty="0">
                        <a:solidFill>
                          <a:schemeClr val="tx1"/>
                        </a:solidFill>
                        <a:latin typeface="Myriad Pro" panose="020B0503030403020204" pitchFamily="34" charset="0"/>
                      </a:endParaRPr>
                    </a:p>
                    <a:p>
                      <a:pPr marL="342900" indent="-342900">
                        <a:buFont typeface="+mj-lt"/>
                        <a:buAutoNum type="arabicPeriod"/>
                      </a:pPr>
                      <a:r>
                        <a:rPr lang="en-US" dirty="0">
                          <a:solidFill>
                            <a:schemeClr val="tx1"/>
                          </a:solidFill>
                          <a:latin typeface="Myriad Pro" panose="020B0503030403020204" pitchFamily="34" charset="0"/>
                        </a:rPr>
                        <a:t>Multiple meetings with design team and </a:t>
                      </a:r>
                      <a:r>
                        <a:rPr lang="en-US" dirty="0" smtClean="0">
                          <a:solidFill>
                            <a:schemeClr val="tx1"/>
                          </a:solidFill>
                          <a:latin typeface="Myriad Pro" panose="020B0503030403020204" pitchFamily="34" charset="0"/>
                        </a:rPr>
                        <a:t>stakeholders.</a:t>
                      </a:r>
                      <a:endParaRPr lang="en-US" dirty="0">
                        <a:solidFill>
                          <a:schemeClr val="tx1"/>
                        </a:solidFill>
                        <a:latin typeface="Myriad Pro" panose="020B0503030403020204" pitchFamily="34" charset="0"/>
                      </a:endParaRPr>
                    </a:p>
                    <a:p>
                      <a:pPr marL="342900" indent="-342900">
                        <a:buFont typeface="+mj-lt"/>
                        <a:buAutoNum type="arabicPeriod"/>
                      </a:pPr>
                      <a:r>
                        <a:rPr lang="en-US" dirty="0">
                          <a:solidFill>
                            <a:schemeClr val="tx1"/>
                          </a:solidFill>
                          <a:latin typeface="Myriad Pro" panose="020B0503030403020204" pitchFamily="34" charset="0"/>
                        </a:rPr>
                        <a:t>Redesigned decision panels to incorporate PSY model design changes.</a:t>
                      </a:r>
                    </a:p>
                    <a:p>
                      <a:pPr marL="342900" indent="-342900">
                        <a:buFont typeface="+mj-lt"/>
                        <a:buAutoNum type="arabicPeriod"/>
                      </a:pPr>
                      <a:r>
                        <a:rPr lang="en-US" dirty="0">
                          <a:solidFill>
                            <a:schemeClr val="tx1"/>
                          </a:solidFill>
                          <a:latin typeface="Myriad Pro" panose="020B0503030403020204" pitchFamily="34" charset="0"/>
                        </a:rPr>
                        <a:t>Started Iteration C Design </a:t>
                      </a:r>
                      <a:r>
                        <a:rPr lang="en-US" dirty="0" smtClean="0">
                          <a:solidFill>
                            <a:schemeClr val="tx1"/>
                          </a:solidFill>
                          <a:latin typeface="Myriad Pro" panose="020B0503030403020204" pitchFamily="34" charset="0"/>
                        </a:rPr>
                        <a:t>Document.</a:t>
                      </a:r>
                      <a:endParaRPr lang="en-US" dirty="0">
                        <a:solidFill>
                          <a:schemeClr val="tx1"/>
                        </a:solidFill>
                        <a:latin typeface="Myriad Pro" panose="020B0503030403020204" pitchFamily="34" charset="0"/>
                      </a:endParaRPr>
                    </a:p>
                    <a:p>
                      <a:pPr marL="0" indent="0">
                        <a:buFont typeface="+mj-lt"/>
                        <a:buNone/>
                      </a:pPr>
                      <a:endParaRPr lang="en-US" dirty="0">
                        <a:solidFill>
                          <a:schemeClr val="tx1"/>
                        </a:solidFill>
                        <a:latin typeface="Myriad Pro" panose="020B0503030403020204" pitchFamily="34" charset="0"/>
                      </a:endParaRPr>
                    </a:p>
                  </a:txBody>
                  <a:tcPr>
                    <a:noFill/>
                  </a:tcPr>
                </a:tc>
                <a:tc>
                  <a:txBody>
                    <a:bodyPr/>
                    <a:lstStyle/>
                    <a:p>
                      <a:r>
                        <a:rPr lang="en-US" b="1" dirty="0">
                          <a:solidFill>
                            <a:schemeClr val="tx1"/>
                          </a:solidFill>
                          <a:latin typeface="Myriad Pro" panose="020B0503030403020204" pitchFamily="34" charset="0"/>
                        </a:rPr>
                        <a:t>Upcoming Tasks</a:t>
                      </a:r>
                    </a:p>
                    <a:p>
                      <a:pPr marL="342900" indent="-342900">
                        <a:buFont typeface="+mj-lt"/>
                        <a:buAutoNum type="arabicPeriod"/>
                      </a:pPr>
                      <a:r>
                        <a:rPr lang="en-US" sz="1800" i="0" dirty="0">
                          <a:solidFill>
                            <a:schemeClr val="tx1"/>
                          </a:solidFill>
                          <a:latin typeface="Myriad Pro" panose="020B0503030403020204" pitchFamily="34" charset="0"/>
                        </a:rPr>
                        <a:t>Complete Iteration A testing and review </a:t>
                      </a:r>
                      <a:r>
                        <a:rPr lang="en-US" sz="1800" i="0" dirty="0" smtClean="0">
                          <a:solidFill>
                            <a:schemeClr val="tx1"/>
                          </a:solidFill>
                          <a:latin typeface="Myriad Pro" panose="020B0503030403020204" pitchFamily="34" charset="0"/>
                        </a:rPr>
                        <a:t>.</a:t>
                      </a:r>
                      <a:endParaRPr lang="en-US" sz="1800" i="0" dirty="0">
                        <a:solidFill>
                          <a:schemeClr val="tx1"/>
                        </a:solidFill>
                        <a:latin typeface="Myriad Pro" panose="020B0503030403020204" pitchFamily="34" charset="0"/>
                      </a:endParaRPr>
                    </a:p>
                    <a:p>
                      <a:pPr marL="342900" indent="-342900">
                        <a:buFont typeface="+mj-lt"/>
                        <a:buAutoNum type="arabicPeriod"/>
                      </a:pPr>
                      <a:r>
                        <a:rPr lang="en-US" sz="1800" i="0" dirty="0">
                          <a:solidFill>
                            <a:schemeClr val="tx1"/>
                          </a:solidFill>
                          <a:latin typeface="Myriad Pro" panose="020B0503030403020204" pitchFamily="34" charset="0"/>
                        </a:rPr>
                        <a:t>Complete Iteration B Development </a:t>
                      </a:r>
                      <a:r>
                        <a:rPr lang="en-US" sz="1800" i="0" dirty="0" smtClean="0">
                          <a:solidFill>
                            <a:schemeClr val="tx1"/>
                          </a:solidFill>
                          <a:latin typeface="Myriad Pro" panose="020B0503030403020204" pitchFamily="34" charset="0"/>
                        </a:rPr>
                        <a:t>(05-JAN).</a:t>
                      </a:r>
                      <a:endParaRPr lang="en-US" dirty="0">
                        <a:solidFill>
                          <a:schemeClr val="tx1"/>
                        </a:solidFill>
                        <a:latin typeface="Myriad Pro" panose="020B0503030403020204" pitchFamily="34" charset="0"/>
                      </a:endParaRPr>
                    </a:p>
                    <a:p>
                      <a:pPr marL="342900" indent="-342900">
                        <a:buFont typeface="+mj-lt"/>
                        <a:buAutoNum type="arabicPeriod"/>
                      </a:pPr>
                      <a:r>
                        <a:rPr lang="en-US" dirty="0">
                          <a:solidFill>
                            <a:schemeClr val="tx1"/>
                          </a:solidFill>
                          <a:latin typeface="Myriad Pro" panose="020B0503030403020204" pitchFamily="34" charset="0"/>
                        </a:rPr>
                        <a:t>Develop and complete Iteration C Design </a:t>
                      </a:r>
                      <a:r>
                        <a:rPr lang="en-US" dirty="0" smtClean="0">
                          <a:solidFill>
                            <a:schemeClr val="tx1"/>
                          </a:solidFill>
                          <a:latin typeface="Myriad Pro" panose="020B0503030403020204" pitchFamily="34" charset="0"/>
                        </a:rPr>
                        <a:t>Document.</a:t>
                      </a:r>
                      <a:endParaRPr lang="en-US" dirty="0">
                        <a:solidFill>
                          <a:schemeClr val="tx1"/>
                        </a:solidFill>
                        <a:latin typeface="Myriad Pro" panose="020B0503030403020204" pitchFamily="34" charset="0"/>
                      </a:endParaRPr>
                    </a:p>
                  </a:txBody>
                  <a:tcPr>
                    <a:noFill/>
                  </a:tcPr>
                </a:tc>
                <a:extLst>
                  <a:ext uri="{0D108BD9-81ED-4DB2-BD59-A6C34878D82A}">
                    <a16:rowId xmlns:a16="http://schemas.microsoft.com/office/drawing/2014/main" xmlns="" val="4089181736"/>
                  </a:ext>
                </a:extLst>
              </a:tr>
            </a:tbl>
          </a:graphicData>
        </a:graphic>
      </p:graphicFrame>
      <p:sp>
        <p:nvSpPr>
          <p:cNvPr id="4" name="Slide Number Placeholder 3">
            <a:extLst>
              <a:ext uri="{FF2B5EF4-FFF2-40B4-BE49-F238E27FC236}">
                <a16:creationId xmlns:a16="http://schemas.microsoft.com/office/drawing/2014/main" xmlns="" id="{77A5C9F6-023D-4B9A-8926-F43D822571D8}"/>
              </a:ext>
            </a:extLst>
          </p:cNvPr>
          <p:cNvSpPr>
            <a:spLocks noGrp="1"/>
          </p:cNvSpPr>
          <p:nvPr>
            <p:ph type="sldNum" sz="quarter" idx="4294967295"/>
          </p:nvPr>
        </p:nvSpPr>
        <p:spPr>
          <a:xfrm>
            <a:off x="0" y="6356350"/>
            <a:ext cx="2743200" cy="365125"/>
          </a:xfrm>
        </p:spPr>
        <p:txBody>
          <a:bodyPr/>
          <a:lstStyle/>
          <a:p>
            <a:pPr algn="ctr"/>
            <a:fld id="{4A72FD01-C29F-4D68-9BFB-E4ADE1A90423}" type="slidenum">
              <a:rPr lang="en-US" smtClean="0">
                <a:solidFill>
                  <a:prstClr val="black">
                    <a:tint val="75000"/>
                  </a:prstClr>
                </a:solidFill>
              </a:rPr>
              <a:pPr algn="ctr"/>
              <a:t>2</a:t>
            </a:fld>
            <a:endParaRPr lang="en-US" dirty="0">
              <a:solidFill>
                <a:prstClr val="black">
                  <a:tint val="75000"/>
                </a:prstClr>
              </a:solidFill>
            </a:endParaRPr>
          </a:p>
        </p:txBody>
      </p:sp>
      <p:pic>
        <p:nvPicPr>
          <p:cNvPr id="8" name="Picture 7" descr="A close up of a sign&#10;&#10;Description generated with high confidence">
            <a:extLst>
              <a:ext uri="{FF2B5EF4-FFF2-40B4-BE49-F238E27FC236}">
                <a16:creationId xmlns:a16="http://schemas.microsoft.com/office/drawing/2014/main" xmlns="" id="{FE78E7A0-BA6D-4DF3-8F05-0F021B333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094" y="782087"/>
            <a:ext cx="5168604" cy="2897681"/>
          </a:xfrm>
          <a:prstGeom prst="rect">
            <a:avLst/>
          </a:prstGeom>
        </p:spPr>
      </p:pic>
    </p:spTree>
    <p:extLst>
      <p:ext uri="{BB962C8B-B14F-4D97-AF65-F5344CB8AC3E}">
        <p14:creationId xmlns:p14="http://schemas.microsoft.com/office/powerpoint/2010/main" val="366295851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1980</TotalTime>
  <Words>340</Words>
  <Application>Microsoft Macintosh PowerPoint</Application>
  <PresentationFormat>Widescreen</PresentationFormat>
  <Paragraphs>29</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Calibri</vt:lpstr>
      <vt:lpstr>Calibri Light</vt:lpstr>
      <vt:lpstr>Myriad Pro</vt:lpstr>
      <vt:lpstr>Myriad Pro Light</vt:lpstr>
      <vt:lpstr>Arial</vt:lpstr>
      <vt:lpstr>1_Office Theme</vt:lpstr>
      <vt:lpstr>Veterans Affairs Participatory System Dynamic Platform (VA PSD)</vt:lpstr>
      <vt:lpstr>Status Report – for  November 2017 Activities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Veterans Affairs Participatory System Dynamic Platform (VA PSD)</dc:title>
  <dc:creator>James Rollins</dc:creator>
  <cp:lastModifiedBy>Howard Park (Evans Incorporated)</cp:lastModifiedBy>
  <cp:revision>11</cp:revision>
  <cp:lastPrinted>2017-08-31T22:29:12Z</cp:lastPrinted>
  <dcterms:created xsi:type="dcterms:W3CDTF">2017-08-31T12:22:10Z</dcterms:created>
  <dcterms:modified xsi:type="dcterms:W3CDTF">2017-11-29T07:00:04Z</dcterms:modified>
</cp:coreProperties>
</file>