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6" r:id="rId2"/>
    <p:sldId id="258" r:id="rId3"/>
    <p:sldId id="355" r:id="rId4"/>
    <p:sldId id="382" r:id="rId5"/>
    <p:sldId id="381" r:id="rId6"/>
    <p:sldId id="312" r:id="rId7"/>
    <p:sldId id="386" r:id="rId8"/>
    <p:sldId id="388" r:id="rId9"/>
    <p:sldId id="396" r:id="rId10"/>
    <p:sldId id="397" r:id="rId11"/>
    <p:sldId id="260" r:id="rId12"/>
    <p:sldId id="391" r:id="rId13"/>
    <p:sldId id="389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393" r:id="rId32"/>
    <p:sldId id="415" r:id="rId33"/>
    <p:sldId id="416" r:id="rId34"/>
    <p:sldId id="417" r:id="rId35"/>
    <p:sldId id="419" r:id="rId36"/>
    <p:sldId id="418" r:id="rId37"/>
    <p:sldId id="307" r:id="rId3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B9D19A-CA65-4A5A-BD21-FFF63F9D867D}">
          <p14:sldIdLst>
            <p14:sldId id="306"/>
            <p14:sldId id="258"/>
            <p14:sldId id="355"/>
            <p14:sldId id="382"/>
            <p14:sldId id="381"/>
            <p14:sldId id="312"/>
            <p14:sldId id="386"/>
            <p14:sldId id="388"/>
            <p14:sldId id="396"/>
            <p14:sldId id="397"/>
            <p14:sldId id="260"/>
          </p14:sldIdLst>
        </p14:section>
        <p14:section name="无标题节" id="{48F84F89-5133-4EF4-8F36-E49A4F934AF7}">
          <p14:sldIdLst>
            <p14:sldId id="391"/>
            <p14:sldId id="389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3"/>
            <p14:sldId id="415"/>
            <p14:sldId id="416"/>
            <p14:sldId id="417"/>
            <p14:sldId id="419"/>
            <p14:sldId id="418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4827" autoAdjust="0"/>
  </p:normalViewPr>
  <p:slideViewPr>
    <p:cSldViewPr>
      <p:cViewPr varScale="1">
        <p:scale>
          <a:sx n="114" d="100"/>
          <a:sy n="114" d="100"/>
        </p:scale>
        <p:origin x="1470" y="10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目的是使得误差函数尽量小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3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1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81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9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0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9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59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8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次迭代（由用户指定），将会得到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个简单的分类器（</a:t>
            </a:r>
            <a:r>
              <a:rPr lang="en-US" altLang="zh-CN" dirty="0" smtClean="0"/>
              <a:t>basic learner</a:t>
            </a:r>
            <a:r>
              <a:rPr lang="zh-CN" altLang="en-US" dirty="0" smtClean="0"/>
              <a:t>），然后我们将它们组合起来（比如说可以对它们进行加权、或者让它们进行投票等），得到一个最终的模型。</a:t>
            </a:r>
            <a:endParaRPr lang="en-US" altLang="zh-CN" dirty="0" smtClean="0"/>
          </a:p>
          <a:p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中，每个新的模型的建立是为了使得之前模型的残差往梯度方向减少，与传统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5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5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1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n_estimators:</a:t>
            </a:r>
            <a:r>
              <a:rPr lang="zh-CN" altLang="en-US" dirty="0" smtClean="0"/>
              <a:t>决策树的数量</a:t>
            </a:r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6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32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1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84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1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希望大家觉得有趣并且听的开心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3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部分定类变量之间实际上存在着质量上的序关系。例如，“车库类别”这一变量分为无停车位、外设停车位、屋外地上车库、屋外地下车库、与房屋相连接的车库、房屋地下车库、两种以上车库几类。从直觉上看，这几个类别对应的车库档次是依次上升的，因此我们对这一变量也采取了打分的方式进行数值化</a:t>
            </a:r>
            <a:endParaRPr lang="en-US" altLang="zh-CN" sz="12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原因：将离散特征通过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编码映射到欧式空间，我们常用的距离或相似度的计算都是在欧式空间的相似度计算。将离散型特征使用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编码，其表示分别是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(1), x_2 = (2), x_3 = (3)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。两个工作之间的距离是，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(x_1, x_2) = 1, d(x_2, x_3) = 1, d(x_1, x_3) = 2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。那么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x_3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工作之间就越不相似吗？显然这样的表示，计算出来的特征的距离是不合理。那如果使用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编码，则得到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(1, 0, 0), x_2 = (0, 1, 0), x_3 = (0, 0, 1)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，那么两个工作之间的距离就都是</a:t>
            </a:r>
            <a:r>
              <a:rPr lang="en-US" altLang="zh-CN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sqrt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(2).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即每两个工作之间的距离是一样的，显得更合理。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0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0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0" r:id="rId15"/>
    <p:sldLayoutId id="2147483671" r:id="rId16"/>
    <p:sldLayoutId id="2147483673" r:id="rId17"/>
    <p:sldLayoutId id="2147483674" r:id="rId18"/>
    <p:sldLayoutId id="2147483676" r:id="rId19"/>
    <p:sldLayoutId id="2147483677" r:id="rId20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569073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110071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 smtClean="0">
                <a:ln>
                  <a:solidFill>
                    <a:srgbClr val="4A67AA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2676962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582449" y="1345511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8" name="文本框 467"/>
          <p:cNvSpPr txBox="1"/>
          <p:nvPr/>
        </p:nvSpPr>
        <p:spPr>
          <a:xfrm>
            <a:off x="1983042" y="2979916"/>
            <a:ext cx="5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房价</a:t>
            </a:r>
            <a:r>
              <a:rPr kumimoji="1" lang="zh-CN" altLang="en-US" sz="4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预测期末</a:t>
            </a:r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报告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2972159" y="3737446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8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其他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312404"/>
            <a:ext cx="75248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孤立点分析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套房产的单位居住面积价格低于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，显著地小于其他房产，我们因此决定删去这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条记录。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数据归一化 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我们对所有数值变量进行了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规范化处理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83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934160" y="1468072"/>
            <a:ext cx="37895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3070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Model Construction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90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0220" y="102437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asso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idge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lastic-net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神经网络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ANN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集成学习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Gradient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oosting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boost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/>
          </a:p>
          <a:p>
            <a:pPr algn="ctr"/>
            <a:endParaRPr lang="en-US" altLang="zh-CN" sz="14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09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887024"/>
            <a:ext cx="3636404" cy="10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Linear Model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：最简单且基础的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核心：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152" y="2055714"/>
            <a:ext cx="6896264" cy="2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2" y="1023952"/>
            <a:ext cx="4888880" cy="725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716383"/>
            <a:ext cx="4446266" cy="1852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8" y="3576471"/>
            <a:ext cx="7884368" cy="9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59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的问题：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rank(x)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并不经常等于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并不存在。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解决方法：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Ridge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Elastic-net</a:t>
                </a:r>
                <a:endParaRPr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blipFill>
                <a:blip r:embed="rId3"/>
                <a:stretch>
                  <a:fillRect l="-567" t="-2048" b="-5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783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24" y="1575978"/>
            <a:ext cx="2940256" cy="69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60" y="1410470"/>
            <a:ext cx="3120276" cy="858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764" y="2649558"/>
            <a:ext cx="2916324" cy="89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04" y="3855800"/>
            <a:ext cx="4721788" cy="6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6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63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>
                <a:latin typeface="+mj-lt"/>
              </a:rPr>
              <a:t>Construction</a:t>
            </a:r>
            <a:r>
              <a:rPr lang="en-US" altLang="zh-CN" sz="2000" dirty="0">
                <a:ea typeface="华文中宋" panose="02010600040101010101" pitchFamily="2" charset="-122"/>
              </a:rPr>
              <a:t>-Linear Model</a:t>
            </a:r>
            <a:endParaRPr lang="en-US" altLang="zh-CN" sz="2000" dirty="0"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：较大，原因：参数较多且特征矩阵过于稀疏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27534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28056</a:t>
            </a: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26658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结论：可以明显看到，在添加正则项之后线性模型表现好了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很多。</a:t>
            </a: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41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Neural Network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880356"/>
            <a:ext cx="6291823" cy="40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54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348408"/>
            <a:ext cx="7483199" cy="2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97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58" y="614228"/>
            <a:ext cx="1135697" cy="1870192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514974" y="2111411"/>
            <a:ext cx="35643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数据预处理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653041" y="2792517"/>
            <a:ext cx="275637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模型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选择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609271" y="3491568"/>
            <a:ext cx="26642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后续工作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182869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53979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24690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392135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41388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09795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283136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50864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8407" y="539951"/>
            <a:ext cx="36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F864A7CA-FC1E-4C64-BE16-EB073E120E4E}"/>
              </a:ext>
            </a:extLst>
          </p:cNvPr>
          <p:cNvSpPr txBox="1"/>
          <p:nvPr/>
        </p:nvSpPr>
        <p:spPr>
          <a:xfrm>
            <a:off x="4609271" y="1399545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描述</a:t>
            </a:r>
          </a:p>
        </p:txBody>
      </p:sp>
      <p:sp>
        <p:nvSpPr>
          <p:cNvPr id="56" name="Freeform 5"/>
          <p:cNvSpPr/>
          <p:nvPr/>
        </p:nvSpPr>
        <p:spPr bwMode="auto">
          <a:xfrm>
            <a:off x="4088042" y="454304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59" name="文本框 107"/>
          <p:cNvSpPr txBox="1"/>
          <p:nvPr/>
        </p:nvSpPr>
        <p:spPr>
          <a:xfrm>
            <a:off x="3758073" y="413033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4974" y="4097218"/>
            <a:ext cx="231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总结与反思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55" grpId="0"/>
      <p:bldP spid="56" grpId="0" animBg="1"/>
      <p:bldP spid="5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24372"/>
            <a:ext cx="5404871" cy="37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3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880356"/>
            <a:ext cx="6791991" cy="39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21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952364"/>
            <a:ext cx="7524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结果评估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41634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结论：在本组数据中神经网络问题比较明显，因为特征较多，数据相比特征却相对稀少，所以出现了过拟合的问题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244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1780456"/>
            <a:ext cx="75248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79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761194"/>
            <a:ext cx="6012668" cy="27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17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目标函数：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36540"/>
            <a:ext cx="4666604" cy="17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55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优化：每一步增加一个基分类器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，贪心地去优化这个目标函数，使得每次增加，都使得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变小。如此一来，我们就得到了一个可以用于评价当前分类器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性能的一个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评价函数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2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处二阶泰勒展开：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96580"/>
            <a:ext cx="3780420" cy="690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4012704"/>
            <a:ext cx="5923869" cy="7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37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由于我们的目标函数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只受函数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的影响，上一次的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对本次迭代并没有影响，于是我们可以删除掉常数项，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由于每个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(xi)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都对应着一个叶子结点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，于是我们可以用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来代替一个个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，所以我们将该目标函数改写一下可以得到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35" y="2163012"/>
            <a:ext cx="4414116" cy="714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4" y="3614821"/>
            <a:ext cx="4426807" cy="12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58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解得：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2110110"/>
            <a:ext cx="3401863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92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参数调整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n_estimators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：决策树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max_depth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：最大树深度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min_child_weight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：最小样本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ta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：缩减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colsample_bytree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：树取样比例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37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813560" y="2563267"/>
            <a:ext cx="382643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Data  Description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9474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19006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19899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可以看到在房价预测的数据中，集成学习的表现是相当不错的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544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968" y="1787125"/>
            <a:ext cx="300805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Follow-up Work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9"/>
          <p:cNvGrpSpPr/>
          <p:nvPr/>
        </p:nvGrpSpPr>
        <p:grpSpPr>
          <a:xfrm rot="8582432">
            <a:off x="2464323" y="2265990"/>
            <a:ext cx="1060084" cy="486042"/>
            <a:chOff x="4024313" y="3409951"/>
            <a:chExt cx="920187" cy="421770"/>
          </a:xfrm>
          <a:solidFill>
            <a:schemeClr val="accent2"/>
          </a:solidFill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244667" y="3501880"/>
              <a:ext cx="699833" cy="329841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/>
          <p:nvPr/>
        </p:nvGrpSpPr>
        <p:grpSpPr>
          <a:xfrm rot="9373123">
            <a:off x="4262215" y="2102736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79"/>
          <p:cNvGrpSpPr/>
          <p:nvPr/>
        </p:nvGrpSpPr>
        <p:grpSpPr>
          <a:xfrm rot="10428957">
            <a:off x="6075182" y="2435531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6B8582D-15A5-4AA1-9922-129BD911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2357940"/>
            <a:ext cx="1771096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0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目的：连接模型，来达到单一模型无法达到的好结果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1" y="2824572"/>
            <a:ext cx="7686339" cy="2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62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步骤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初始数据输入该算法：模型、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划分为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训练一个模型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为例，利用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训练出的模型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分别对剩下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预测值形成新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训练集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之前训练出的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个模型分别对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进行预测并取均值，作为新的测试集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新模型、新训练集（来自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）、新测试集（来自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）输入算法，重复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直到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208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203848" y="2500536"/>
            <a:ext cx="482183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Summary &amp; Reflection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8212" y="1967865"/>
            <a:ext cx="12961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</a:t>
            </a:r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406004" y="1213669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1442008" y="3337905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623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18393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模型总结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最开始的数据预处理中将所有分类变量均使用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，然而因为得到特征矩阵过于稀疏，神经网络和集成学习的模型都过拟合严重，而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等线性模型均无显著变化。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曾经试图对分类变量做交互检验并将新的交互变量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处理，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然而效果并不明显，在实际使用中，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均未采用这些新的变量（也就会权值为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）（其他模型因为无法看到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变量所以无法确定是否采样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79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588" y="772344"/>
            <a:ext cx="75248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回顾与反思</a:t>
            </a: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我们的工作主要集中在数据预处理、模型构建和模型提升三个方面。正如老师所言，我们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时间都投入进了数据预处理中。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数据预处理策略和模型的选择是相匹配的，我们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了多种模型，与之相对应的，我们的数据也多达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版，每一种数据预处理结果都能在某一个模型中发挥地最好。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单个模型可以做的很好，但是模型提升将多个模型的优势互补，最终实现了最好的结果。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分工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279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3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854826" y="3336885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谢谢大家！</a:t>
            </a:r>
            <a:endParaRPr kumimoji="1" lang="zh-CN" altLang="en-US" sz="28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878939" y="4018890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202" y="1010429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数据来源：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竞赛名称：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Iowa 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House Prices: Regression Techniques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挖掘任务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利用房屋的各种自身属性，成交环境等数据预测房价（回归任务）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00436"/>
            <a:ext cx="1143160" cy="6096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390302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636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1460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条记录，其中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training data 1160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个，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 300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77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个属性：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定类变量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预测：房屋售价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4131530" y="2737089"/>
            <a:ext cx="29815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67" name="矩形 66"/>
          <p:cNvSpPr/>
          <p:nvPr/>
        </p:nvSpPr>
        <p:spPr>
          <a:xfrm>
            <a:off x="4175958" y="2305041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6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Data 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844352"/>
            <a:ext cx="75248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缺失值补全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定比变量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因为缺失值较少，简单地以均值代替。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该部分中有几个变量涉及对房屋各方面的评价，例如对地下室状态的评价，对于没有地下室的房产，这一属性缺失是正常的，我们直接将其视为最差的一种评价。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定类变量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有些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，但其实并不代表数据缺失。例如，“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Alley”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变量代表“连接到房屋的后街的类型”，若房屋不与后街相连则显示为“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。处理方式：如无特定描述，则将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看做独立的一类。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删去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车库建造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年份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一来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不少房屋在这一变量上有缺失，二来通过相关性检查发现相关性并不高，所以删去该变量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2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变量数值化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916360"/>
            <a:ext cx="7524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对分类变量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定序变量选择整数排列表示，非定序变量使用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特例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“车库类别”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不全部使用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one-hot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防止变量过多，导致拥有每一组变量对应的数据减少，模型提取出不正确的特征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124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构建新变量</a:t>
            </a:r>
            <a:endParaRPr lang="zh-CN" altLang="en-US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923" y="120439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综合评价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对各类评价得分进行加权平均或交互相乘，得到综合评价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合零散于一体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例如将地上、地下的房间数相加，得到房间总数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等。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生成其他相关性更强的变量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例如用交易年份减去房屋建成年份得到房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龄。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45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1907</Words>
  <Application>Microsoft Office PowerPoint</Application>
  <PresentationFormat>自定义</PresentationFormat>
  <Paragraphs>345</Paragraphs>
  <Slides>37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Wawati SC</vt:lpstr>
      <vt:lpstr>方正卡通简体</vt:lpstr>
      <vt:lpstr>华文中宋</vt:lpstr>
      <vt:lpstr>楷体</vt:lpstr>
      <vt:lpstr>宋体</vt:lpstr>
      <vt:lpstr>微软雅黑</vt:lpstr>
      <vt:lpstr>叶根友小京楷简体</vt:lpstr>
      <vt:lpstr>Arial</vt:lpstr>
      <vt:lpstr>Bradley Hand ITC</vt:lpstr>
      <vt:lpstr>Calibri</vt:lpstr>
      <vt:lpstr>Cambria Math</vt:lpstr>
      <vt:lpstr>Impact</vt:lpstr>
      <vt:lpstr>Tekton Pro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窦鹏飞</dc:creator>
  <cp:keywords>http:/www.ypppt.com</cp:keywords>
  <dc:description>http://www.ypppt.com/</dc:description>
  <cp:lastModifiedBy>窦鹏飞</cp:lastModifiedBy>
  <cp:revision>331</cp:revision>
  <dcterms:created xsi:type="dcterms:W3CDTF">2017-04-28T05:23:28Z</dcterms:created>
  <dcterms:modified xsi:type="dcterms:W3CDTF">2017-12-27T14:17:20Z</dcterms:modified>
</cp:coreProperties>
</file>