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2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3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2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4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2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7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2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2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4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2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121D-7CFF-4348-93C9-41259B23E04D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4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672"/>
          </a:xfrm>
        </p:spPr>
        <p:txBody>
          <a:bodyPr/>
          <a:lstStyle/>
          <a:p>
            <a:r>
              <a:rPr lang="zh-CN" altLang="en-US" dirty="0"/>
              <a:t>大概分这几个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76061"/>
            <a:ext cx="9144000" cy="2981739"/>
          </a:xfrm>
        </p:spPr>
        <p:txBody>
          <a:bodyPr/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、数据预处理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、数据挖掘算法的选择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、结果评估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4</a:t>
            </a:r>
            <a:r>
              <a:rPr lang="zh-CN" altLang="en-US" dirty="0" smtClean="0"/>
              <a:t>、“余弦定理”连接模型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01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神经网络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153" y="1690688"/>
            <a:ext cx="9201693" cy="34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神经网络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556" y="1349373"/>
            <a:ext cx="7133939" cy="48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神经网络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804" y="1551540"/>
            <a:ext cx="75363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结果评估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Rmse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75893</a:t>
            </a:r>
          </a:p>
          <a:p>
            <a:endParaRPr lang="en-US" altLang="zh-CN" dirty="0"/>
          </a:p>
          <a:p>
            <a:r>
              <a:rPr lang="zh-CN" altLang="en-US" dirty="0" smtClean="0"/>
              <a:t>结论：在本组数据中神经网络问题比较明显，因为特征较多，数据相比特征却相对稀少，所以出现了过拟合的问题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3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集成学习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boosting:</a:t>
            </a:r>
            <a:r>
              <a:rPr lang="zh-CN" altLang="en-US" dirty="0" smtClean="0"/>
              <a:t>在</a:t>
            </a:r>
            <a:r>
              <a:rPr lang="zh-CN" altLang="en-US" dirty="0"/>
              <a:t>算法开始的时候，为每一个样本赋上一个权重值，初始的时候，大家都是一样重要的。在每一步训练中得到的模型，会使得数据点的估计有对有错，我们就在每一步结束后，增加分错的点的权重，减少分对的点的权重，这样使得某些点如果老是被分错，那么就会被“严重关注”，也就被赋上一个很高的权重。然后等进行了</a:t>
            </a:r>
            <a:r>
              <a:rPr lang="en-US" altLang="zh-CN" dirty="0"/>
              <a:t>N</a:t>
            </a:r>
            <a:r>
              <a:rPr lang="zh-CN" altLang="en-US" dirty="0"/>
              <a:t>次迭代（由用户指定），将会得到</a:t>
            </a:r>
            <a:r>
              <a:rPr lang="en-US" altLang="zh-CN" dirty="0"/>
              <a:t>N</a:t>
            </a:r>
            <a:r>
              <a:rPr lang="zh-CN" altLang="en-US" dirty="0"/>
              <a:t>个简单的分类器（</a:t>
            </a:r>
            <a:r>
              <a:rPr lang="en-US" altLang="zh-CN" dirty="0"/>
              <a:t>basic learner</a:t>
            </a:r>
            <a:r>
              <a:rPr lang="zh-CN" altLang="en-US" dirty="0"/>
              <a:t>），然后我们将它们组合起来（比如说可以对它们进行加权、或者让它们进行投票等），得到一个最终的模型。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5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集成学习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   </a:t>
            </a:r>
            <a:r>
              <a:rPr lang="en-US" altLang="zh-CN" dirty="0" smtClean="0"/>
              <a:t>Gradient Boosting</a:t>
            </a:r>
            <a:r>
              <a:rPr lang="zh-CN" altLang="en-US" dirty="0" smtClean="0"/>
              <a:t>与传统的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的区别是，每一次的计算是为了减少上一次的残差</a:t>
            </a:r>
            <a:r>
              <a:rPr lang="en-US" altLang="zh-CN" dirty="0" smtClean="0"/>
              <a:t>(residual)</a:t>
            </a:r>
            <a:r>
              <a:rPr lang="zh-CN" altLang="en-US" dirty="0" smtClean="0"/>
              <a:t>，而为了消除残差，我们可以在残差减少的梯度</a:t>
            </a:r>
            <a:r>
              <a:rPr lang="en-US" altLang="zh-CN" dirty="0" smtClean="0"/>
              <a:t>(Gradient)</a:t>
            </a:r>
            <a:r>
              <a:rPr lang="zh-CN" altLang="en-US" dirty="0" smtClean="0"/>
              <a:t>方向上建立一个新的模型。所以说，在</a:t>
            </a:r>
            <a:r>
              <a:rPr lang="en-US" altLang="zh-CN" dirty="0" smtClean="0"/>
              <a:t>Gradient Boost</a:t>
            </a:r>
            <a:r>
              <a:rPr lang="zh-CN" altLang="en-US" dirty="0" smtClean="0"/>
              <a:t>中，每个新的模型的简历是为了使得之前模型的残差往梯度方向减少，与传统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对正确、错误的样本进行加权有着很大的区别。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6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集成学习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865" y="1690688"/>
            <a:ext cx="7528270" cy="34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集成学习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Xgboost</a:t>
            </a:r>
            <a:r>
              <a:rPr lang="zh-CN" altLang="en-US" dirty="0" smtClean="0"/>
              <a:t>：在近来的不少</a:t>
            </a:r>
            <a:r>
              <a:rPr lang="en-US" altLang="zh-CN" dirty="0" err="1" smtClean="0"/>
              <a:t>kaggle</a:t>
            </a:r>
            <a:r>
              <a:rPr lang="zh-CN" altLang="en-US" dirty="0" smtClean="0"/>
              <a:t>竞赛中屡创佳绩，因其迭代效率被大牛们广为推崇</a:t>
            </a:r>
            <a:endParaRPr lang="en-US" altLang="zh-CN" dirty="0" smtClean="0"/>
          </a:p>
          <a:p>
            <a:r>
              <a:rPr lang="zh-CN" altLang="en-US" dirty="0" smtClean="0"/>
              <a:t>目标函数：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是损失函数，用来衡量</a:t>
            </a:r>
            <a:r>
              <a:rPr lang="en-US" altLang="zh-CN" dirty="0" smtClean="0"/>
              <a:t>y^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的相近程度，第二项</a:t>
            </a:r>
            <a:r>
              <a:rPr lang="en-US" altLang="zh-CN" dirty="0" smtClean="0"/>
              <a:t>Ω</a:t>
            </a:r>
            <a:r>
              <a:rPr lang="zh-CN" altLang="en-US" dirty="0" smtClean="0"/>
              <a:t>则是正则项，它包含了两个部分，第一个是</a:t>
            </a:r>
            <a:r>
              <a:rPr lang="en-US" altLang="zh-CN" dirty="0" err="1" smtClean="0"/>
              <a:t>γT</a:t>
            </a:r>
            <a:r>
              <a:rPr lang="zh-CN" altLang="en-US" dirty="0" smtClean="0"/>
              <a:t>，这里的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表示叶子结点的数量。另外一部分则是</a:t>
            </a:r>
            <a:r>
              <a:rPr lang="en-US" altLang="zh-CN" dirty="0" smtClean="0"/>
              <a:t>L2</a:t>
            </a:r>
            <a:r>
              <a:rPr lang="zh-CN" altLang="en-US" dirty="0" smtClean="0"/>
              <a:t>正则项，通过对叶子结点的权重进行惩罚，使得不会存在权重过大的叶子结点防止过拟合。</a:t>
            </a:r>
            <a:r>
              <a:rPr lang="en-US" altLang="zh-CN" dirty="0" smtClean="0"/>
              <a:t>w</a:t>
            </a:r>
            <a:r>
              <a:rPr lang="zh-CN" altLang="en-US" dirty="0" smtClean="0"/>
              <a:t>就表示叶子结点的权重。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301" y="2599497"/>
            <a:ext cx="54768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集成学习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Xgboost</a:t>
            </a:r>
            <a:r>
              <a:rPr lang="zh-CN" altLang="en-US" dirty="0" smtClean="0"/>
              <a:t>：优化：每一步增加一个基分类器</a:t>
            </a:r>
            <a:r>
              <a:rPr lang="en-US" altLang="zh-CN" dirty="0" err="1" smtClean="0"/>
              <a:t>ft</a:t>
            </a:r>
            <a:r>
              <a:rPr lang="zh-CN" altLang="en-US" dirty="0" smtClean="0"/>
              <a:t>，贪婪地去优化这个目标函数，使得每次增加，都使得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变小。如此一来，我们就得到了一个可以用于评价当前分类器</a:t>
            </a:r>
            <a:r>
              <a:rPr lang="en-US" altLang="zh-CN" dirty="0" err="1" smtClean="0"/>
              <a:t>ft</a:t>
            </a:r>
            <a:r>
              <a:rPr lang="zh-CN" altLang="en-US" dirty="0" smtClean="0"/>
              <a:t>性能的一个评价函数：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然后在</a:t>
            </a:r>
            <a:r>
              <a:rPr lang="en-US" altLang="zh-CN" dirty="0" err="1" smtClean="0"/>
              <a:t>ft</a:t>
            </a:r>
            <a:r>
              <a:rPr lang="en-US" altLang="zh-CN" dirty="0" smtClean="0"/>
              <a:t>=0</a:t>
            </a:r>
            <a:r>
              <a:rPr lang="zh-CN" altLang="en-US" dirty="0" smtClean="0"/>
              <a:t>处二阶泰勒展开：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01" y="3153603"/>
            <a:ext cx="5705475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01" y="4755770"/>
            <a:ext cx="70199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集成学习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Xgboost</a:t>
            </a:r>
            <a:r>
              <a:rPr lang="zh-CN" altLang="en-US" dirty="0" smtClean="0"/>
              <a:t>：由于我们的目标函数</a:t>
            </a:r>
            <a:r>
              <a:rPr lang="en-US" altLang="zh-CN" dirty="0" smtClean="0"/>
              <a:t>L</a:t>
            </a:r>
            <a:r>
              <a:rPr lang="zh-CN" altLang="en-US" dirty="0" smtClean="0"/>
              <a:t>只受函数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的影响，上一次的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对本次迭代并没有影响，于是我们可以删除掉常数项，得到：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由于每个</a:t>
            </a:r>
            <a:r>
              <a:rPr lang="en-US" altLang="zh-CN" dirty="0" err="1" smtClean="0"/>
              <a:t>ft</a:t>
            </a:r>
            <a:r>
              <a:rPr lang="en-US" altLang="zh-CN" dirty="0" smtClean="0"/>
              <a:t>(xi)</a:t>
            </a:r>
            <a:r>
              <a:rPr lang="zh-CN" altLang="en-US" dirty="0" smtClean="0"/>
              <a:t>都对应着一个叶子结点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，于是我们可以用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来代替一个个</a:t>
            </a:r>
            <a:r>
              <a:rPr lang="en-US" altLang="zh-CN" dirty="0" err="1" smtClean="0"/>
              <a:t>ft</a:t>
            </a:r>
            <a:r>
              <a:rPr lang="zh-CN" altLang="en-US" dirty="0" smtClean="0"/>
              <a:t>，所以我们将该目标函数改写一下可以得到：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                              </a:t>
            </a:r>
            <a:r>
              <a:rPr lang="zh-CN" altLang="en-US" dirty="0" smtClean="0"/>
              <a:t>解得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64" y="2813188"/>
            <a:ext cx="5800725" cy="933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4" y="4520338"/>
            <a:ext cx="6800850" cy="1914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948" y="4623663"/>
            <a:ext cx="34004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、数据分析：两个离群点，结论：删去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、对分类变量：定序变量选择整数排列表示，非定序变量使用</a:t>
            </a:r>
            <a:r>
              <a:rPr lang="en-US" altLang="zh-CN" dirty="0" err="1" smtClean="0"/>
              <a:t>onehot</a:t>
            </a:r>
            <a:r>
              <a:rPr lang="zh-CN" altLang="en-US" dirty="0" smtClean="0"/>
              <a:t>编码。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onehot</a:t>
            </a:r>
            <a:r>
              <a:rPr lang="zh-CN" altLang="en-US" dirty="0" smtClean="0"/>
              <a:t>原因：将离散特征通过</a:t>
            </a:r>
            <a:r>
              <a:rPr lang="en-US" altLang="zh-CN" dirty="0" smtClean="0"/>
              <a:t>one-hot</a:t>
            </a:r>
            <a:r>
              <a:rPr lang="zh-CN" altLang="en-US" dirty="0" smtClean="0"/>
              <a:t>编码映射到欧式空间，是因为，在回归，分类，聚类等机器学习算法中，特征之间距离的计算或相似度的计算是非常重要的，而我们常用的距离或相似度的计算都是在欧式空间的相似度计算。</a:t>
            </a:r>
          </a:p>
          <a:p>
            <a:r>
              <a:rPr lang="zh-CN" altLang="en-US" dirty="0" smtClean="0"/>
              <a:t>将离散型特征使用</a:t>
            </a:r>
            <a:r>
              <a:rPr lang="en-US" altLang="zh-CN" dirty="0" smtClean="0"/>
              <a:t>one-hot</a:t>
            </a:r>
            <a:r>
              <a:rPr lang="zh-CN" altLang="en-US" dirty="0" smtClean="0"/>
              <a:t>编码，确实会让特征之间的距离计算更加合理。比如，有一个离散型特征，代表工作类型，该离散型特征，共有三个取值，不使用</a:t>
            </a:r>
            <a:r>
              <a:rPr lang="en-US" altLang="zh-CN" dirty="0" smtClean="0"/>
              <a:t>one-hot</a:t>
            </a:r>
            <a:r>
              <a:rPr lang="zh-CN" altLang="en-US" dirty="0" smtClean="0"/>
              <a:t>编码，其表示分别是</a:t>
            </a:r>
            <a:r>
              <a:rPr lang="en-US" altLang="zh-CN" dirty="0" smtClean="0"/>
              <a:t>x_1 = (1), x_2 = (2), x_3 = (3)</a:t>
            </a:r>
            <a:r>
              <a:rPr lang="zh-CN" altLang="en-US" dirty="0" smtClean="0"/>
              <a:t>。两个工作之间的距离是，</a:t>
            </a:r>
            <a:r>
              <a:rPr lang="en-US" altLang="zh-CN" dirty="0" smtClean="0"/>
              <a:t>(x_1, x_2) = 1, d(x_2, x_3) = 1, d(x_1, x_3) = 2</a:t>
            </a:r>
            <a:r>
              <a:rPr lang="zh-CN" altLang="en-US" dirty="0" smtClean="0"/>
              <a:t>。那么</a:t>
            </a:r>
            <a:r>
              <a:rPr lang="en-US" altLang="zh-CN" dirty="0" smtClean="0"/>
              <a:t>x_1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x_3</a:t>
            </a:r>
            <a:r>
              <a:rPr lang="zh-CN" altLang="en-US" dirty="0" smtClean="0"/>
              <a:t>工作之间就越不相似吗？显然这样的表示，计算出来的特征的距离是不合理。那如果使用</a:t>
            </a:r>
            <a:r>
              <a:rPr lang="en-US" altLang="zh-CN" dirty="0" smtClean="0"/>
              <a:t>one-hot</a:t>
            </a:r>
            <a:r>
              <a:rPr lang="zh-CN" altLang="en-US" dirty="0" smtClean="0"/>
              <a:t>编码，则得到</a:t>
            </a:r>
            <a:r>
              <a:rPr lang="en-US" altLang="zh-CN" dirty="0" smtClean="0"/>
              <a:t>x_1 = (1, 0, 0), x_2 = (0, 1, 0), x_3 = (0, 0, 1)</a:t>
            </a:r>
            <a:r>
              <a:rPr lang="zh-CN" altLang="en-US" dirty="0" smtClean="0"/>
              <a:t>，那么两个工作之间的距离就都是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(2).</a:t>
            </a:r>
            <a:r>
              <a:rPr lang="zh-CN" altLang="en-US" dirty="0" smtClean="0"/>
              <a:t>即每两个工作之间的距离是一样的，显得更合理。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不全部使用</a:t>
            </a:r>
            <a:r>
              <a:rPr lang="en-US" altLang="zh-CN" dirty="0" err="1" smtClean="0"/>
              <a:t>onehot</a:t>
            </a:r>
            <a:r>
              <a:rPr lang="zh-CN" altLang="en-US" dirty="0" smtClean="0"/>
              <a:t>原因：防止变量过多，导致拥有每一组变量对应的数据减少，模型提取出不正确的特征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253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集成学习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1113"/>
            <a:ext cx="10515600" cy="504907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调参：</a:t>
            </a:r>
            <a:endParaRPr lang="en-US" altLang="zh-CN" dirty="0" smtClean="0"/>
          </a:p>
          <a:p>
            <a:r>
              <a:rPr lang="en-US" altLang="zh-CN" dirty="0" err="1" smtClean="0"/>
              <a:t>n_estimators</a:t>
            </a:r>
            <a:r>
              <a:rPr lang="en-US" altLang="zh-CN" dirty="0" smtClean="0"/>
              <a:t>:</a:t>
            </a:r>
            <a:r>
              <a:rPr lang="zh-CN" altLang="en-US" dirty="0" smtClean="0"/>
              <a:t>决策树的数量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max_depth</a:t>
            </a:r>
            <a:r>
              <a:rPr lang="zh-CN" altLang="en-US" dirty="0" smtClean="0"/>
              <a:t>最大树深度：当树达到最大深度时则停止建立决策树。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min_child_weight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最小的样本权重和，样本权重和就是∑</a:t>
            </a:r>
            <a:r>
              <a:rPr lang="en-US" altLang="zh-CN" dirty="0" smtClean="0"/>
              <a:t>hi</a:t>
            </a:r>
            <a:r>
              <a:rPr lang="zh-CN" altLang="en-US" dirty="0" smtClean="0"/>
              <a:t>，当样本权重和小于设定阈值时则停止建树。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Shrinkage</a:t>
            </a:r>
            <a:r>
              <a:rPr lang="zh-CN" altLang="en-US" dirty="0" smtClean="0"/>
              <a:t>：在每个迭代中树中，对叶子结点乘以一个缩减权重</a:t>
            </a:r>
            <a:r>
              <a:rPr lang="en-US" altLang="zh-CN" dirty="0" smtClean="0"/>
              <a:t>eta</a:t>
            </a:r>
            <a:r>
              <a:rPr lang="zh-CN" altLang="en-US" dirty="0" smtClean="0"/>
              <a:t>。该操作的作用就是减少每颗树的影响力，留更多的空间给后来的树提升。</a:t>
            </a:r>
            <a:endParaRPr lang="en-US" altLang="zh-CN" dirty="0" smtClean="0"/>
          </a:p>
          <a:p>
            <a:r>
              <a:rPr lang="en-US" altLang="zh-CN" dirty="0" err="1" smtClean="0"/>
              <a:t>colsample_bytree</a:t>
            </a:r>
            <a:r>
              <a:rPr lang="zh-CN" altLang="en-US" dirty="0" smtClean="0"/>
              <a:t>就表示我们在建树前就随机选择一部分特征，然后之后所有叶子结点的分裂都只使用这部分特征。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5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Gradient boosting:20876</a:t>
            </a:r>
          </a:p>
          <a:p>
            <a:endParaRPr lang="en-US" altLang="zh-CN" dirty="0"/>
          </a:p>
          <a:p>
            <a:r>
              <a:rPr lang="en-US" altLang="zh-CN" dirty="0" smtClean="0"/>
              <a:t>Xgboost:21286</a:t>
            </a:r>
          </a:p>
          <a:p>
            <a:endParaRPr lang="en-US" altLang="zh-CN" dirty="0"/>
          </a:p>
          <a:p>
            <a:r>
              <a:rPr lang="zh-CN" altLang="en-US" dirty="0" smtClean="0"/>
              <a:t>可以看到在房价预测的数据中，集成学习的表现是相当不错的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5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连接模型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“余弦定理”：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给定三个点：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真实</a:t>
                </a:r>
                <a:r>
                  <a:rPr lang="zh-CN" altLang="en-US" dirty="0" smtClean="0"/>
                  <a:t>值：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一次结果：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另一次结果：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从提交反馈可以得到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 smtClean="0"/>
                  <a:t>、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的距离，然后可以计算后两者之间的距离，可以得到唯一的三角形，然后可以根据余弦定理计算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 smtClean="0"/>
                  <a:t>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x</a:t>
                </a: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 smtClean="0"/>
                  <a:t>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连线上投影的距离，从而得到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 smtClean="0"/>
                  <a:t>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连线上离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距离最近的点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 r="-754" b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761" y="2713382"/>
            <a:ext cx="2972549" cy="6251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473" y="3337659"/>
            <a:ext cx="3040125" cy="5908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412" y="3768041"/>
            <a:ext cx="3757527" cy="6942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70421" y="491161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0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最终成果与总结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Rmse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19481</a:t>
            </a:r>
          </a:p>
          <a:p>
            <a:endParaRPr lang="en-US" altLang="zh-CN" dirty="0"/>
          </a:p>
          <a:p>
            <a:r>
              <a:rPr lang="zh-CN" altLang="en-US" dirty="0" smtClean="0"/>
              <a:t>总结：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、最开始的数据预处理中将所有分类变量均使用</a:t>
            </a:r>
            <a:r>
              <a:rPr lang="en-US" altLang="zh-CN" dirty="0" err="1" smtClean="0"/>
              <a:t>onehot</a:t>
            </a:r>
            <a:r>
              <a:rPr lang="zh-CN" altLang="en-US" dirty="0" smtClean="0"/>
              <a:t>，然而因为得到特征矩阵过于稀疏，神经网络和集成学习的模型都过拟合严重，而</a:t>
            </a:r>
            <a:r>
              <a:rPr lang="en-US" altLang="zh-CN" dirty="0" smtClean="0"/>
              <a:t>lasso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ridge</a:t>
            </a:r>
            <a:r>
              <a:rPr lang="zh-CN" altLang="en-US" dirty="0" smtClean="0"/>
              <a:t>等线性模型均无显著变化。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、曾经试图对分类变量做交互检验并将新的交互变量</a:t>
            </a:r>
            <a:r>
              <a:rPr lang="en-US" altLang="zh-CN" dirty="0" err="1" smtClean="0"/>
              <a:t>onehot</a:t>
            </a:r>
            <a:r>
              <a:rPr lang="zh-CN" altLang="en-US" dirty="0" smtClean="0"/>
              <a:t>，然而效果并不明显，在实际使用中，</a:t>
            </a:r>
            <a:r>
              <a:rPr lang="en-US" altLang="zh-CN" dirty="0" smtClean="0"/>
              <a:t>lasso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ridge</a:t>
            </a:r>
            <a:r>
              <a:rPr lang="zh-CN" altLang="en-US" dirty="0" smtClean="0"/>
              <a:t>均未采用这些新的变量（也就会权值为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）（其他模型因为无法看到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变量所以无法确定是否采样）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、学习了调用库来进行建模的方法，正如老师所言：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的时间都花在了数据预处理上面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、“发明”了“余弦定理”</a:t>
            </a:r>
            <a:r>
              <a:rPr lang="zh-CN" altLang="en-US" smtClean="0"/>
              <a:t>的方法，是否是另一种集成学习呢（笑）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2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数据挖掘算法的选择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Ols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Elasticnet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Lasso</a:t>
            </a:r>
          </a:p>
          <a:p>
            <a:endParaRPr lang="en-US" altLang="zh-CN" dirty="0"/>
          </a:p>
          <a:p>
            <a:r>
              <a:rPr lang="en-US" altLang="zh-CN" dirty="0" err="1" smtClean="0"/>
              <a:t>Nerual</a:t>
            </a:r>
            <a:r>
              <a:rPr lang="en-US" altLang="zh-CN" dirty="0" smtClean="0"/>
              <a:t> network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gradient boost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Xgboost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65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线性模型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Ols</a:t>
            </a:r>
            <a:r>
              <a:rPr lang="zh-CN" altLang="en-US" dirty="0" smtClean="0"/>
              <a:t>：最简单且基础的模型。</a:t>
            </a:r>
            <a:endParaRPr lang="en-US" altLang="zh-CN" dirty="0" smtClean="0"/>
          </a:p>
          <a:p>
            <a:r>
              <a:rPr lang="zh-CN" altLang="en-US" dirty="0" smtClean="0"/>
              <a:t>核心：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78" y="2467277"/>
            <a:ext cx="8963422" cy="28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线性模型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5067299"/>
            <a:ext cx="10020300" cy="1247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690688"/>
            <a:ext cx="6162675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2874962"/>
            <a:ext cx="4933950" cy="2057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45625" y="1963222"/>
            <a:ext cx="39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目的是使得误差函数尽量小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92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线性模型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Ols</a:t>
            </a:r>
            <a:r>
              <a:rPr lang="zh-CN" altLang="en-US" dirty="0" smtClean="0"/>
              <a:t>问题：</a:t>
            </a:r>
            <a:r>
              <a:rPr lang="en-US" altLang="zh-CN" dirty="0" smtClean="0"/>
              <a:t>rank(x)</a:t>
            </a:r>
            <a:r>
              <a:rPr lang="zh-CN" altLang="en-US" dirty="0" smtClean="0"/>
              <a:t>并不经常等于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，这时               并不存在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en-US" altLang="zh-CN" dirty="0" smtClean="0"/>
              <a:t>ridge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07" y="1825625"/>
            <a:ext cx="1181100" cy="57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600" y="3229464"/>
            <a:ext cx="5070407" cy="11951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600" y="4371083"/>
            <a:ext cx="52959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线性模型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en-US" altLang="zh-CN" dirty="0" smtClean="0"/>
              <a:t>Lasso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Elasticnet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lasso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ridge</a:t>
            </a:r>
            <a:r>
              <a:rPr lang="zh-CN" altLang="en-US" dirty="0" smtClean="0"/>
              <a:t>合二为一：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75" y="2113721"/>
            <a:ext cx="4568686" cy="13959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489" y="4644470"/>
            <a:ext cx="8675632" cy="11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评价方法：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Ols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1.7e8</a:t>
            </a:r>
            <a:r>
              <a:rPr lang="zh-CN" altLang="en-US" dirty="0" smtClean="0"/>
              <a:t>，原因：参数较多且特征矩阵过于稀疏</a:t>
            </a:r>
            <a:endParaRPr lang="en-US" altLang="zh-CN" dirty="0" smtClean="0"/>
          </a:p>
          <a:p>
            <a:r>
              <a:rPr lang="en-US" altLang="zh-CN" dirty="0" smtClean="0"/>
              <a:t>Lasso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28056</a:t>
            </a:r>
          </a:p>
          <a:p>
            <a:r>
              <a:rPr lang="en-US" altLang="zh-CN" dirty="0" smtClean="0"/>
              <a:t>Ridge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27534</a:t>
            </a:r>
          </a:p>
          <a:p>
            <a:r>
              <a:rPr lang="en-US" altLang="zh-CN" dirty="0" err="1" smtClean="0"/>
              <a:t>Elasticnet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26658</a:t>
            </a:r>
          </a:p>
          <a:p>
            <a:r>
              <a:rPr lang="zh-CN" altLang="en-US" dirty="0" smtClean="0"/>
              <a:t>结论：可以明显看到，在添加正则项之后线性模型表现好了很多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875" y="1690688"/>
            <a:ext cx="5242064" cy="15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260" y="1638300"/>
            <a:ext cx="81057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1311</Words>
  <Application>Microsoft Office PowerPoint</Application>
  <PresentationFormat>宽屏</PresentationFormat>
  <Paragraphs>120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Office 主题​​</vt:lpstr>
      <vt:lpstr>大概分这几个</vt:lpstr>
      <vt:lpstr>数据预处理</vt:lpstr>
      <vt:lpstr>数据挖掘算法的选择</vt:lpstr>
      <vt:lpstr>线性模型</vt:lpstr>
      <vt:lpstr>线性模型</vt:lpstr>
      <vt:lpstr>线性模型</vt:lpstr>
      <vt:lpstr>线性模型</vt:lpstr>
      <vt:lpstr>结果</vt:lpstr>
      <vt:lpstr>神经网络</vt:lpstr>
      <vt:lpstr>神经网络</vt:lpstr>
      <vt:lpstr>神经网络</vt:lpstr>
      <vt:lpstr>神经网络</vt:lpstr>
      <vt:lpstr>结果评估</vt:lpstr>
      <vt:lpstr>集成学习</vt:lpstr>
      <vt:lpstr>集成学习</vt:lpstr>
      <vt:lpstr>集成学习</vt:lpstr>
      <vt:lpstr>集成学习</vt:lpstr>
      <vt:lpstr>集成学习</vt:lpstr>
      <vt:lpstr>集成学习</vt:lpstr>
      <vt:lpstr>集成学习</vt:lpstr>
      <vt:lpstr>结果</vt:lpstr>
      <vt:lpstr>连接模型</vt:lpstr>
      <vt:lpstr>最终成果与总结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大概分这几个</dc:title>
  <dc:creator>严祚宇</dc:creator>
  <cp:lastModifiedBy>严祚宇</cp:lastModifiedBy>
  <cp:revision>11</cp:revision>
  <dcterms:created xsi:type="dcterms:W3CDTF">2017-12-24T05:12:34Z</dcterms:created>
  <dcterms:modified xsi:type="dcterms:W3CDTF">2017-12-24T06:51:47Z</dcterms:modified>
</cp:coreProperties>
</file>