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0" r:id="rId4"/>
    <p:sldId id="257" r:id="rId5"/>
    <p:sldId id="281" r:id="rId6"/>
    <p:sldId id="282" r:id="rId7"/>
    <p:sldId id="283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84" r:id="rId28"/>
    <p:sldId id="285" r:id="rId29"/>
    <p:sldId id="278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121D-7CFF-4348-93C9-41259B23E04D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068C8-89C4-4FC6-90EB-4AEE8BC1B9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829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121D-7CFF-4348-93C9-41259B23E04D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068C8-89C4-4FC6-90EB-4AEE8BC1B9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631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121D-7CFF-4348-93C9-41259B23E04D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068C8-89C4-4FC6-90EB-4AEE8BC1B9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426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121D-7CFF-4348-93C9-41259B23E04D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068C8-89C4-4FC6-90EB-4AEE8BC1B9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641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121D-7CFF-4348-93C9-41259B23E04D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068C8-89C4-4FC6-90EB-4AEE8BC1B9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621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121D-7CFF-4348-93C9-41259B23E04D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068C8-89C4-4FC6-90EB-4AEE8BC1B9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579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121D-7CFF-4348-93C9-41259B23E04D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068C8-89C4-4FC6-90EB-4AEE8BC1B9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723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121D-7CFF-4348-93C9-41259B23E04D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068C8-89C4-4FC6-90EB-4AEE8BC1B9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72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121D-7CFF-4348-93C9-41259B23E04D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068C8-89C4-4FC6-90EB-4AEE8BC1B9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445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121D-7CFF-4348-93C9-41259B23E04D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068C8-89C4-4FC6-90EB-4AEE8BC1B9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829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121D-7CFF-4348-93C9-41259B23E04D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068C8-89C4-4FC6-90EB-4AEE8BC1B9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87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F121D-7CFF-4348-93C9-41259B23E04D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068C8-89C4-4FC6-90EB-4AEE8BC1B9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544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iowa-house-prices-regression-techniques)%EF%BC%8C%E5%88%A9%E7%94%A8%E6%88%BF%E5%B1%8B%E7%9A%84%E5%90%84%E7%A7%8D%E5%B1%9E%E6%80%A7%EF%BC%8C%E5%AF%B9%E6%88%BF%E5%B1%8B%E4%BB%B7%E6%A0%BC%E8%BF%9B%E8%A1%8C%E9%A2%84%E6%B5%8B%E3%80%82%E6%95%B0%E6%8D%AE%E6%8C%96%E6%8E%98%E7%9A%84%E4%BB%BB%E5%8A%A1%E6%9C%89%E4%B8%A4%E6%96%B9%E9%9D%A2%EF%BC%9A%E5%85%B6%E4%B8%80%E6%98%AF%E5%8F%91%E7%8E%B0%E4%B8%8E%E6%88%BF%E5%B1%8B%E4%BB%B7%E6%A0%BC%E7%B4%A7%E5%AF%86%E7%9B%B8%E5%85%B3%E7%9A%84%E5%90%84%E7%B1%BB%E5%9B%A0%E7%B4%A0%EF%BC%8C%E5%85%B6%E4%BA%8C%E6%98%AF%E6%9E%84%E5%BB%BA%E5%9B%9E%E5%BD%92%E6%A8%A1%E5%9E%8B%E4%BB%A5%E5%B0%BD%E9%87%8F%E7%B2%BE%E7%A1%AE%E5%9C%B0%E9%A2%84%E6%B5%8B%E6%88%BF%E4%BB%B7%E3%80%82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9467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房价预测小组期末报告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14670" y="2892288"/>
            <a:ext cx="9144000" cy="2981739"/>
          </a:xfrm>
        </p:spPr>
        <p:txBody>
          <a:bodyPr/>
          <a:lstStyle/>
          <a:p>
            <a:pPr algn="l"/>
            <a:r>
              <a:rPr lang="en-US" altLang="zh-CN" dirty="0" smtClean="0"/>
              <a:t>1</a:t>
            </a:r>
            <a:r>
              <a:rPr lang="zh-CN" altLang="en-US" dirty="0" smtClean="0"/>
              <a:t>、数据准备</a:t>
            </a:r>
            <a:endParaRPr lang="en-US" altLang="zh-CN" dirty="0" smtClean="0"/>
          </a:p>
          <a:p>
            <a:pPr algn="l"/>
            <a:r>
              <a:rPr lang="en-US" altLang="zh-CN" dirty="0"/>
              <a:t>2</a:t>
            </a:r>
            <a:r>
              <a:rPr lang="zh-CN" altLang="en-US" dirty="0" smtClean="0"/>
              <a:t>、</a:t>
            </a:r>
            <a:r>
              <a:rPr lang="zh-CN" altLang="en-US" dirty="0" smtClean="0"/>
              <a:t>数据预处理</a:t>
            </a:r>
            <a:endParaRPr lang="en-US" altLang="zh-CN" dirty="0" smtClean="0"/>
          </a:p>
          <a:p>
            <a:pPr algn="l"/>
            <a:r>
              <a:rPr lang="en-US" altLang="zh-CN" dirty="0"/>
              <a:t>3</a:t>
            </a:r>
            <a:r>
              <a:rPr lang="zh-CN" altLang="en-US" dirty="0" smtClean="0"/>
              <a:t>、模型选择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zh-CN" altLang="en-US" dirty="0" smtClean="0"/>
              <a:t>结果评估</a:t>
            </a:r>
            <a:endParaRPr lang="en-US" altLang="zh-CN" dirty="0" smtClean="0"/>
          </a:p>
          <a:p>
            <a:pPr algn="l"/>
            <a:r>
              <a:rPr lang="en-US" altLang="zh-CN" dirty="0"/>
              <a:t>5</a:t>
            </a:r>
            <a:r>
              <a:rPr lang="zh-CN" altLang="en-US" dirty="0" smtClean="0"/>
              <a:t>、后续处理</a:t>
            </a: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6410740" y="2007704"/>
            <a:ext cx="37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窦鹏</a:t>
            </a:r>
            <a:r>
              <a:rPr lang="zh-CN" altLang="en-US" dirty="0" smtClean="0"/>
              <a:t>飞、李泽坤、伍维晨、严祚宇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012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模型选择</a:t>
            </a:r>
            <a:r>
              <a:rPr lang="en-US" altLang="zh-CN" dirty="0"/>
              <a:t>——</a:t>
            </a:r>
            <a:r>
              <a:rPr lang="zh-CN" altLang="en-US" dirty="0" smtClean="0"/>
              <a:t>线性模型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2050" y="5067299"/>
            <a:ext cx="10020300" cy="12477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050" y="1690688"/>
            <a:ext cx="6162675" cy="914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050" y="2874962"/>
            <a:ext cx="4933950" cy="20574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245625" y="1963222"/>
            <a:ext cx="3936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目的是使得误差函数尽量小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5922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模型选择</a:t>
            </a:r>
            <a:r>
              <a:rPr lang="en-US" altLang="zh-CN" dirty="0"/>
              <a:t>——</a:t>
            </a:r>
            <a:r>
              <a:rPr lang="zh-CN" altLang="en-US" dirty="0" smtClean="0"/>
              <a:t>线性模型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Ols</a:t>
            </a:r>
            <a:r>
              <a:rPr lang="zh-CN" altLang="en-US" dirty="0" smtClean="0"/>
              <a:t>问题：</a:t>
            </a:r>
            <a:r>
              <a:rPr lang="en-US" altLang="zh-CN" dirty="0" smtClean="0"/>
              <a:t>rank(x)</a:t>
            </a:r>
            <a:r>
              <a:rPr lang="zh-CN" altLang="en-US" dirty="0" smtClean="0"/>
              <a:t>并不经常等于</a:t>
            </a:r>
            <a:r>
              <a:rPr lang="en-US" altLang="zh-CN" dirty="0" smtClean="0"/>
              <a:t>p</a:t>
            </a:r>
            <a:r>
              <a:rPr lang="zh-CN" altLang="en-US" dirty="0" smtClean="0"/>
              <a:t>，这时               并不存在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解决方法：</a:t>
            </a:r>
            <a:endParaRPr lang="en-US" altLang="zh-CN" dirty="0" smtClean="0"/>
          </a:p>
          <a:p>
            <a:r>
              <a:rPr lang="en-US" altLang="zh-CN" dirty="0" smtClean="0"/>
              <a:t>ridge</a:t>
            </a:r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007" y="1825625"/>
            <a:ext cx="1181100" cy="571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600" y="3229464"/>
            <a:ext cx="5070407" cy="11951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3600" y="4371083"/>
            <a:ext cx="529590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6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模型选择</a:t>
            </a:r>
            <a:r>
              <a:rPr lang="en-US" altLang="zh-CN" dirty="0"/>
              <a:t>——</a:t>
            </a:r>
            <a:r>
              <a:rPr lang="zh-CN" altLang="en-US" dirty="0" smtClean="0"/>
              <a:t>线性模型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解决</a:t>
            </a:r>
            <a:r>
              <a:rPr lang="zh-CN" altLang="en-US" dirty="0" smtClean="0"/>
              <a:t>方法：</a:t>
            </a:r>
            <a:endParaRPr lang="en-US" altLang="zh-CN" dirty="0" smtClean="0"/>
          </a:p>
          <a:p>
            <a:r>
              <a:rPr lang="en-US" altLang="zh-CN" dirty="0" smtClean="0"/>
              <a:t>Lasso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err="1" smtClean="0"/>
              <a:t>Elasticnet</a:t>
            </a:r>
            <a:r>
              <a:rPr lang="zh-CN" altLang="en-US" dirty="0" smtClean="0"/>
              <a:t>：将</a:t>
            </a:r>
            <a:r>
              <a:rPr lang="en-US" altLang="zh-CN" dirty="0" smtClean="0"/>
              <a:t>lasso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ridge</a:t>
            </a:r>
            <a:r>
              <a:rPr lang="zh-CN" altLang="en-US" dirty="0" smtClean="0"/>
              <a:t>合二为一：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375" y="2113721"/>
            <a:ext cx="4568686" cy="139598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7489" y="4644470"/>
            <a:ext cx="8675632" cy="115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33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模型选择</a:t>
            </a:r>
            <a:r>
              <a:rPr lang="en-US" altLang="zh-CN" dirty="0"/>
              <a:t>——</a:t>
            </a:r>
            <a:r>
              <a:rPr lang="zh-CN" altLang="en-US" dirty="0" smtClean="0"/>
              <a:t>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评价方法：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Ols</a:t>
            </a:r>
            <a:r>
              <a:rPr lang="zh-CN" altLang="en-US" dirty="0" smtClean="0"/>
              <a:t>：较大，</a:t>
            </a:r>
            <a:r>
              <a:rPr lang="zh-CN" altLang="en-US" dirty="0" smtClean="0"/>
              <a:t>原因：参数较多且特征矩阵过于稀疏</a:t>
            </a:r>
            <a:endParaRPr lang="en-US" altLang="zh-CN" dirty="0" smtClean="0"/>
          </a:p>
          <a:p>
            <a:r>
              <a:rPr lang="en-US" altLang="zh-CN" dirty="0" smtClean="0"/>
              <a:t>Lasso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28056</a:t>
            </a:r>
          </a:p>
          <a:p>
            <a:r>
              <a:rPr lang="en-US" altLang="zh-CN" dirty="0" smtClean="0"/>
              <a:t>Ridge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27534</a:t>
            </a:r>
          </a:p>
          <a:p>
            <a:r>
              <a:rPr lang="en-US" altLang="zh-CN" dirty="0" err="1" smtClean="0"/>
              <a:t>Elasticnet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26658</a:t>
            </a:r>
          </a:p>
          <a:p>
            <a:r>
              <a:rPr lang="zh-CN" altLang="en-US" dirty="0" smtClean="0"/>
              <a:t>结论：可以明显看到，在添加正则项之后线性模型表现好了很多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875" y="1690688"/>
            <a:ext cx="5242064" cy="153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04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模型选择</a:t>
            </a:r>
            <a:r>
              <a:rPr lang="en-US" altLang="zh-CN" dirty="0"/>
              <a:t>——</a:t>
            </a:r>
            <a:r>
              <a:rPr lang="zh-CN" altLang="en-US" dirty="0" smtClean="0"/>
              <a:t>神经网络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简介：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260" y="1638300"/>
            <a:ext cx="8105775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05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模型选择</a:t>
            </a:r>
            <a:r>
              <a:rPr lang="en-US" altLang="zh-CN" dirty="0"/>
              <a:t>——</a:t>
            </a:r>
            <a:r>
              <a:rPr lang="zh-CN" altLang="en-US" dirty="0" smtClean="0"/>
              <a:t>神经网络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5153" y="1690688"/>
            <a:ext cx="9201693" cy="346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模型选择</a:t>
            </a:r>
            <a:r>
              <a:rPr lang="en-US" altLang="zh-CN" dirty="0"/>
              <a:t>——</a:t>
            </a:r>
            <a:r>
              <a:rPr lang="zh-CN" altLang="en-US" dirty="0" smtClean="0"/>
              <a:t>神经网络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5556" y="1349373"/>
            <a:ext cx="7133939" cy="489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00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模型选择</a:t>
            </a:r>
            <a:r>
              <a:rPr lang="en-US" altLang="zh-CN" dirty="0"/>
              <a:t>——</a:t>
            </a:r>
            <a:r>
              <a:rPr lang="zh-CN" altLang="en-US" dirty="0" smtClean="0"/>
              <a:t>神经网络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8804" y="1551540"/>
            <a:ext cx="753633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3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模型选择</a:t>
            </a:r>
            <a:r>
              <a:rPr lang="en-US" altLang="zh-CN" dirty="0"/>
              <a:t>——</a:t>
            </a:r>
            <a:r>
              <a:rPr lang="zh-CN" altLang="en-US" dirty="0" smtClean="0"/>
              <a:t>结果</a:t>
            </a:r>
            <a:r>
              <a:rPr lang="zh-CN" altLang="en-US" dirty="0" smtClean="0"/>
              <a:t>评估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Rmse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75893</a:t>
            </a:r>
          </a:p>
          <a:p>
            <a:endParaRPr lang="en-US" altLang="zh-CN" dirty="0"/>
          </a:p>
          <a:p>
            <a:r>
              <a:rPr lang="zh-CN" altLang="en-US" dirty="0" smtClean="0"/>
              <a:t>结论：在本组数据中神经网络问题比较明显，因为特征较多，数据相比特征却相对稀少，所以出现了过拟合的问题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336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模型选择</a:t>
            </a:r>
            <a:r>
              <a:rPr lang="en-US" altLang="zh-CN" dirty="0"/>
              <a:t>——</a:t>
            </a:r>
            <a:r>
              <a:rPr lang="zh-CN" altLang="en-US" dirty="0" smtClean="0"/>
              <a:t>集成</a:t>
            </a:r>
            <a:r>
              <a:rPr lang="zh-CN" altLang="en-US" dirty="0" smtClean="0"/>
              <a:t>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传统</a:t>
            </a:r>
            <a:r>
              <a:rPr lang="en-US" altLang="zh-CN" dirty="0" smtClean="0"/>
              <a:t>boosting:</a:t>
            </a:r>
            <a:r>
              <a:rPr lang="zh-CN" altLang="en-US" dirty="0" smtClean="0"/>
              <a:t>在</a:t>
            </a:r>
            <a:r>
              <a:rPr lang="zh-CN" altLang="en-US" dirty="0"/>
              <a:t>算法开始的时候，为每一个样本赋上一个权重值，初始的时候，大家都是一样重要的。在每一步训练中得到的模型，会使得数据点的估计有对有错，我们就在每一步结束后，增加分错的点的权重，减少分对的点的权重，这样使得某些点如果老是被分错，那么就会被“严重关注”，也就被赋上一个很高的权重。然后等进行了</a:t>
            </a:r>
            <a:r>
              <a:rPr lang="en-US" altLang="zh-CN" dirty="0"/>
              <a:t>N</a:t>
            </a:r>
            <a:r>
              <a:rPr lang="zh-CN" altLang="en-US" dirty="0"/>
              <a:t>次迭代（由用户指定），将会得到</a:t>
            </a:r>
            <a:r>
              <a:rPr lang="en-US" altLang="zh-CN" dirty="0"/>
              <a:t>N</a:t>
            </a:r>
            <a:r>
              <a:rPr lang="zh-CN" altLang="en-US" dirty="0"/>
              <a:t>个简单的分类器（</a:t>
            </a:r>
            <a:r>
              <a:rPr lang="en-US" altLang="zh-CN" dirty="0"/>
              <a:t>basic learner</a:t>
            </a:r>
            <a:r>
              <a:rPr lang="zh-CN" altLang="en-US" dirty="0"/>
              <a:t>），然后我们将它们组合起来（比如说可以对它们进行加权、或者让它们进行投票等），得到一个最终的模型。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158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数据准备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数据来源：</a:t>
            </a:r>
            <a:r>
              <a:rPr lang="en-US" altLang="zh-CN" dirty="0" err="1"/>
              <a:t>kaggle</a:t>
            </a:r>
            <a:r>
              <a:rPr lang="zh-CN" altLang="en-US" dirty="0"/>
              <a:t>竞赛上的艾奥瓦州房价预测数据集</a:t>
            </a:r>
            <a:r>
              <a:rPr lang="en-US" altLang="zh-CN" dirty="0"/>
              <a:t>(</a:t>
            </a:r>
            <a:r>
              <a:rPr lang="en-US" altLang="zh-CN" dirty="0">
                <a:hlinkClick r:id="rId2"/>
              </a:rPr>
              <a:t>https://www.kaggle.com/c/iowa-house-prices-regression-techniques</a:t>
            </a:r>
            <a:r>
              <a:rPr lang="en-US" altLang="zh-CN" dirty="0" smtClean="0">
                <a:hlinkClick r:id="rId2"/>
              </a:rPr>
              <a:t>)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目的：构建</a:t>
            </a:r>
            <a:r>
              <a:rPr lang="zh-CN" altLang="en-US" dirty="0"/>
              <a:t>回归模型以尽量精确地预测房价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9039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模型选择</a:t>
            </a:r>
            <a:r>
              <a:rPr lang="en-US" altLang="zh-CN" dirty="0"/>
              <a:t>——</a:t>
            </a:r>
            <a:r>
              <a:rPr lang="zh-CN" altLang="en-US" dirty="0" smtClean="0"/>
              <a:t>集成</a:t>
            </a:r>
            <a:r>
              <a:rPr lang="zh-CN" altLang="en-US" dirty="0"/>
              <a:t>学习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   </a:t>
            </a:r>
            <a:r>
              <a:rPr lang="en-US" altLang="zh-CN" dirty="0" smtClean="0"/>
              <a:t>Gradient Boosting</a:t>
            </a:r>
            <a:r>
              <a:rPr lang="zh-CN" altLang="en-US" dirty="0" smtClean="0"/>
              <a:t>与传统的</a:t>
            </a:r>
            <a:r>
              <a:rPr lang="en-US" altLang="zh-CN" dirty="0" smtClean="0"/>
              <a:t>Boost</a:t>
            </a:r>
            <a:r>
              <a:rPr lang="zh-CN" altLang="en-US" dirty="0" smtClean="0"/>
              <a:t>的区别是，每一次的计算是为了减少上一次的残差</a:t>
            </a:r>
            <a:r>
              <a:rPr lang="en-US" altLang="zh-CN" dirty="0" smtClean="0"/>
              <a:t>(residual)</a:t>
            </a:r>
            <a:r>
              <a:rPr lang="zh-CN" altLang="en-US" dirty="0" smtClean="0"/>
              <a:t>，而为了消除残差，我们可以在残差减少的梯度</a:t>
            </a:r>
            <a:r>
              <a:rPr lang="en-US" altLang="zh-CN" dirty="0" smtClean="0"/>
              <a:t>(Gradient)</a:t>
            </a:r>
            <a:r>
              <a:rPr lang="zh-CN" altLang="en-US" dirty="0" smtClean="0"/>
              <a:t>方向上建立一个新的模型。所以说，在</a:t>
            </a:r>
            <a:r>
              <a:rPr lang="en-US" altLang="zh-CN" dirty="0" smtClean="0"/>
              <a:t>Gradient Boost</a:t>
            </a:r>
            <a:r>
              <a:rPr lang="zh-CN" altLang="en-US" dirty="0" smtClean="0"/>
              <a:t>中，每个新的模型的简历是为了使得之前模型的残差往梯度方向减少，与传统</a:t>
            </a:r>
            <a:r>
              <a:rPr lang="en-US" altLang="zh-CN" dirty="0" smtClean="0"/>
              <a:t>Boost</a:t>
            </a:r>
            <a:r>
              <a:rPr lang="zh-CN" altLang="en-US" dirty="0" smtClean="0"/>
              <a:t>对正确、错误的样本进行加权有着很大的区别。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767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模型选择</a:t>
            </a:r>
            <a:r>
              <a:rPr lang="en-US" altLang="zh-CN" dirty="0"/>
              <a:t>——</a:t>
            </a:r>
            <a:r>
              <a:rPr lang="zh-CN" altLang="en-US" dirty="0" smtClean="0"/>
              <a:t>集成</a:t>
            </a:r>
            <a:r>
              <a:rPr lang="zh-CN" altLang="en-US" dirty="0" smtClean="0"/>
              <a:t>学习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865" y="1690688"/>
            <a:ext cx="7528270" cy="340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78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模型选择</a:t>
            </a:r>
            <a:r>
              <a:rPr lang="en-US" altLang="zh-CN" dirty="0"/>
              <a:t>——</a:t>
            </a:r>
            <a:r>
              <a:rPr lang="zh-CN" altLang="en-US" dirty="0" smtClean="0"/>
              <a:t>集成</a:t>
            </a:r>
            <a:r>
              <a:rPr lang="zh-CN" altLang="en-US" dirty="0"/>
              <a:t>学习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Xgboost</a:t>
            </a:r>
            <a:r>
              <a:rPr lang="zh-CN" altLang="en-US" dirty="0" smtClean="0"/>
              <a:t>：在近来的不少</a:t>
            </a:r>
            <a:r>
              <a:rPr lang="en-US" altLang="zh-CN" dirty="0" err="1" smtClean="0"/>
              <a:t>kaggle</a:t>
            </a:r>
            <a:r>
              <a:rPr lang="zh-CN" altLang="en-US" dirty="0" smtClean="0"/>
              <a:t>竞赛中屡创佳绩，因其迭代效率被大牛们广为推崇</a:t>
            </a:r>
            <a:endParaRPr lang="en-US" altLang="zh-CN" dirty="0" smtClean="0"/>
          </a:p>
          <a:p>
            <a:r>
              <a:rPr lang="zh-CN" altLang="en-US" dirty="0" smtClean="0"/>
              <a:t>目标函数：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其中</a:t>
            </a:r>
            <a:r>
              <a:rPr lang="en-US" altLang="zh-CN" dirty="0" smtClean="0"/>
              <a:t>l</a:t>
            </a:r>
            <a:r>
              <a:rPr lang="zh-CN" altLang="en-US" dirty="0" smtClean="0"/>
              <a:t>是损失函数，用来衡量</a:t>
            </a:r>
            <a:r>
              <a:rPr lang="en-US" altLang="zh-CN" dirty="0" smtClean="0"/>
              <a:t>y^</a:t>
            </a:r>
            <a:r>
              <a:rPr lang="zh-CN" altLang="en-US" dirty="0" smtClean="0"/>
              <a:t>与</a:t>
            </a:r>
            <a:r>
              <a:rPr lang="en-US" altLang="zh-CN" dirty="0" smtClean="0"/>
              <a:t>y</a:t>
            </a:r>
            <a:r>
              <a:rPr lang="zh-CN" altLang="en-US" dirty="0" smtClean="0"/>
              <a:t>的相近程度，第二项</a:t>
            </a:r>
            <a:r>
              <a:rPr lang="en-US" altLang="zh-CN" dirty="0" smtClean="0"/>
              <a:t>Ω</a:t>
            </a:r>
            <a:r>
              <a:rPr lang="zh-CN" altLang="en-US" dirty="0" smtClean="0"/>
              <a:t>则是正则项，它包含了两个部分，第一个是</a:t>
            </a:r>
            <a:r>
              <a:rPr lang="en-US" altLang="zh-CN" dirty="0" err="1" smtClean="0"/>
              <a:t>γT</a:t>
            </a:r>
            <a:r>
              <a:rPr lang="zh-CN" altLang="en-US" dirty="0" smtClean="0"/>
              <a:t>，这里的</a:t>
            </a:r>
            <a:r>
              <a:rPr lang="en-US" altLang="zh-CN" dirty="0" smtClean="0"/>
              <a:t>T</a:t>
            </a:r>
            <a:r>
              <a:rPr lang="zh-CN" altLang="en-US" dirty="0" smtClean="0"/>
              <a:t>表示叶子结点的数量。另外一部分则是</a:t>
            </a:r>
            <a:r>
              <a:rPr lang="en-US" altLang="zh-CN" dirty="0" smtClean="0"/>
              <a:t>L2</a:t>
            </a:r>
            <a:r>
              <a:rPr lang="zh-CN" altLang="en-US" dirty="0" smtClean="0"/>
              <a:t>正则项，通过对叶子结点的权重进行惩罚，使得不会存在权重过大的叶子结点防止过拟合。</a:t>
            </a:r>
            <a:r>
              <a:rPr lang="en-US" altLang="zh-CN" dirty="0" smtClean="0"/>
              <a:t>w</a:t>
            </a:r>
            <a:r>
              <a:rPr lang="zh-CN" altLang="en-US" dirty="0" smtClean="0"/>
              <a:t>就表示叶子结点的权重。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301" y="2599497"/>
            <a:ext cx="547687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48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模型选择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集成</a:t>
            </a:r>
            <a:r>
              <a:rPr lang="zh-CN" altLang="en-US" dirty="0" smtClean="0"/>
              <a:t>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Xgboost</a:t>
            </a:r>
            <a:r>
              <a:rPr lang="zh-CN" altLang="en-US" dirty="0" smtClean="0"/>
              <a:t>：优化：每一步增加一个基分类器</a:t>
            </a:r>
            <a:r>
              <a:rPr lang="en-US" altLang="zh-CN" dirty="0" err="1" smtClean="0"/>
              <a:t>ft</a:t>
            </a:r>
            <a:r>
              <a:rPr lang="zh-CN" altLang="en-US" dirty="0" smtClean="0"/>
              <a:t>，贪婪地去优化这个目标函数，使得每次增加，都使得</a:t>
            </a:r>
            <a:r>
              <a:rPr lang="en-US" altLang="zh-CN" dirty="0" smtClean="0"/>
              <a:t>loss</a:t>
            </a:r>
            <a:r>
              <a:rPr lang="zh-CN" altLang="en-US" dirty="0" smtClean="0"/>
              <a:t>变小。如此一来，我们就得到了一个可以用于评价当前分类器</a:t>
            </a:r>
            <a:r>
              <a:rPr lang="en-US" altLang="zh-CN" dirty="0" err="1" smtClean="0"/>
              <a:t>ft</a:t>
            </a:r>
            <a:r>
              <a:rPr lang="zh-CN" altLang="en-US" dirty="0" smtClean="0"/>
              <a:t>性能的一个评价函数：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然后在</a:t>
            </a:r>
            <a:r>
              <a:rPr lang="en-US" altLang="zh-CN" dirty="0" err="1" smtClean="0"/>
              <a:t>ft</a:t>
            </a:r>
            <a:r>
              <a:rPr lang="en-US" altLang="zh-CN" dirty="0" smtClean="0"/>
              <a:t>=0</a:t>
            </a:r>
            <a:r>
              <a:rPr lang="zh-CN" altLang="en-US" dirty="0" smtClean="0"/>
              <a:t>处二阶泰勒展开：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801" y="3153603"/>
            <a:ext cx="5705475" cy="10477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801" y="4755770"/>
            <a:ext cx="701992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87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模型选择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集成</a:t>
            </a:r>
            <a:r>
              <a:rPr lang="zh-CN" altLang="en-US" dirty="0" smtClean="0"/>
              <a:t>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Xgboost</a:t>
            </a:r>
            <a:r>
              <a:rPr lang="zh-CN" altLang="en-US" dirty="0" smtClean="0"/>
              <a:t>：由于我们的目标函数</a:t>
            </a:r>
            <a:r>
              <a:rPr lang="en-US" altLang="zh-CN" dirty="0" smtClean="0"/>
              <a:t>L</a:t>
            </a:r>
            <a:r>
              <a:rPr lang="zh-CN" altLang="en-US" dirty="0" smtClean="0"/>
              <a:t>只受函数</a:t>
            </a:r>
            <a:r>
              <a:rPr lang="en-US" altLang="zh-CN" dirty="0" smtClean="0"/>
              <a:t>f</a:t>
            </a:r>
            <a:r>
              <a:rPr lang="zh-CN" altLang="en-US" dirty="0" smtClean="0"/>
              <a:t>的影响，上一次的</a:t>
            </a:r>
            <a:r>
              <a:rPr lang="en-US" altLang="zh-CN" dirty="0" smtClean="0"/>
              <a:t>loss</a:t>
            </a:r>
            <a:r>
              <a:rPr lang="zh-CN" altLang="en-US" dirty="0" smtClean="0"/>
              <a:t>对本次迭代并没有影响，于是我们可以删除掉常数项，得到： 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由于每个</a:t>
            </a:r>
            <a:r>
              <a:rPr lang="en-US" altLang="zh-CN" dirty="0" err="1" smtClean="0"/>
              <a:t>ft</a:t>
            </a:r>
            <a:r>
              <a:rPr lang="en-US" altLang="zh-CN" dirty="0" smtClean="0"/>
              <a:t>(xi)</a:t>
            </a:r>
            <a:r>
              <a:rPr lang="zh-CN" altLang="en-US" dirty="0" smtClean="0"/>
              <a:t>都对应着一个叶子结点</a:t>
            </a:r>
            <a:r>
              <a:rPr lang="en-US" altLang="zh-CN" dirty="0" err="1" smtClean="0"/>
              <a:t>wi</a:t>
            </a:r>
            <a:r>
              <a:rPr lang="zh-CN" altLang="en-US" dirty="0" smtClean="0"/>
              <a:t>，于是我们可以用</a:t>
            </a:r>
            <a:r>
              <a:rPr lang="en-US" altLang="zh-CN" dirty="0" err="1" smtClean="0"/>
              <a:t>wi</a:t>
            </a:r>
            <a:r>
              <a:rPr lang="zh-CN" altLang="en-US" dirty="0" smtClean="0"/>
              <a:t>来代替一个个</a:t>
            </a:r>
            <a:r>
              <a:rPr lang="en-US" altLang="zh-CN" dirty="0" err="1" smtClean="0"/>
              <a:t>ft</a:t>
            </a:r>
            <a:r>
              <a:rPr lang="zh-CN" altLang="en-US" dirty="0" smtClean="0"/>
              <a:t>，所以我们将该目标函数改写一下可以得到：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                                                                     </a:t>
            </a:r>
            <a:r>
              <a:rPr lang="zh-CN" altLang="en-US" dirty="0" smtClean="0"/>
              <a:t>解得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664" y="2813188"/>
            <a:ext cx="5800725" cy="9334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664" y="4520338"/>
            <a:ext cx="6800850" cy="19145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4948" y="4623663"/>
            <a:ext cx="340042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63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集成学习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1113"/>
            <a:ext cx="10515600" cy="504907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调参：</a:t>
            </a:r>
            <a:endParaRPr lang="en-US" altLang="zh-CN" dirty="0" smtClean="0"/>
          </a:p>
          <a:p>
            <a:r>
              <a:rPr lang="en-US" altLang="zh-CN" dirty="0" err="1" smtClean="0"/>
              <a:t>n_estimators</a:t>
            </a:r>
            <a:r>
              <a:rPr lang="en-US" altLang="zh-CN" dirty="0" smtClean="0"/>
              <a:t>:</a:t>
            </a:r>
            <a:r>
              <a:rPr lang="zh-CN" altLang="en-US" dirty="0" smtClean="0"/>
              <a:t>决策树的数量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max_depth</a:t>
            </a:r>
            <a:r>
              <a:rPr lang="zh-CN" altLang="en-US" dirty="0" smtClean="0"/>
              <a:t>最大树深度：当树达到最大深度时则停止建立决策树。</a:t>
            </a:r>
          </a:p>
          <a:p>
            <a:endParaRPr lang="zh-CN" altLang="en-US" dirty="0" smtClean="0"/>
          </a:p>
          <a:p>
            <a:r>
              <a:rPr lang="en-US" altLang="zh-CN" dirty="0" err="1" smtClean="0"/>
              <a:t>min_child_weight</a:t>
            </a:r>
            <a:r>
              <a:rPr lang="en-US" altLang="zh-CN" dirty="0" smtClean="0"/>
              <a:t>:</a:t>
            </a:r>
            <a:r>
              <a:rPr lang="zh-CN" altLang="en-US" dirty="0" smtClean="0"/>
              <a:t>最小的样本权重和，样本权重和就是∑</a:t>
            </a:r>
            <a:r>
              <a:rPr lang="en-US" altLang="zh-CN" dirty="0" smtClean="0"/>
              <a:t>hi</a:t>
            </a:r>
            <a:r>
              <a:rPr lang="zh-CN" altLang="en-US" dirty="0" smtClean="0"/>
              <a:t>，当样本权重和小于设定阈值时则停止建树。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Shrinkage</a:t>
            </a:r>
            <a:r>
              <a:rPr lang="zh-CN" altLang="en-US" dirty="0" smtClean="0"/>
              <a:t>：在每个迭代中树中，对叶子结点乘以一个缩减权重</a:t>
            </a:r>
            <a:r>
              <a:rPr lang="en-US" altLang="zh-CN" dirty="0" smtClean="0"/>
              <a:t>eta</a:t>
            </a:r>
            <a:r>
              <a:rPr lang="zh-CN" altLang="en-US" dirty="0" smtClean="0"/>
              <a:t>。该操作的作用就是减少每颗树的影响力，留更多的空间给后来的树提升。</a:t>
            </a:r>
            <a:endParaRPr lang="en-US" altLang="zh-CN" dirty="0" smtClean="0"/>
          </a:p>
          <a:p>
            <a:r>
              <a:rPr lang="en-US" altLang="zh-CN" dirty="0" err="1" smtClean="0"/>
              <a:t>colsample_bytree</a:t>
            </a:r>
            <a:r>
              <a:rPr lang="zh-CN" altLang="en-US" dirty="0" smtClean="0"/>
              <a:t>就表示我们在建树前就随机选择一部分特征，然后之后所有叶子结点的分裂都只使用这部分特征。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756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Gradient boosting:20876</a:t>
            </a:r>
          </a:p>
          <a:p>
            <a:endParaRPr lang="en-US" altLang="zh-CN" dirty="0"/>
          </a:p>
          <a:p>
            <a:r>
              <a:rPr lang="en-US" altLang="zh-CN" dirty="0" smtClean="0"/>
              <a:t>Xgboost:21286</a:t>
            </a:r>
          </a:p>
          <a:p>
            <a:endParaRPr lang="en-US" altLang="zh-CN" dirty="0"/>
          </a:p>
          <a:p>
            <a:r>
              <a:rPr lang="zh-CN" altLang="en-US" dirty="0" smtClean="0"/>
              <a:t>可以看到在房价预测的数据中，集成学习的表现是相当不错的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259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后续处理</a:t>
            </a:r>
            <a:r>
              <a:rPr lang="en-US" altLang="zh-CN" dirty="0" smtClean="0"/>
              <a:t>——stacking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目的：连接模型，来达到单一模型无法达到的好结果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原理：</a:t>
            </a:r>
            <a:endParaRPr lang="zh-CN" altLang="en-US" dirty="0"/>
          </a:p>
        </p:txBody>
      </p:sp>
      <p:pic>
        <p:nvPicPr>
          <p:cNvPr id="1026" name="Picture 2" descr="pre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900" y="3340165"/>
            <a:ext cx="8851900" cy="222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12737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后续处理</a:t>
            </a:r>
            <a:r>
              <a:rPr lang="en-US" altLang="zh-CN" dirty="0" smtClean="0"/>
              <a:t>——stacking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步骤：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、将初始数据输入该算法：模型、</a:t>
            </a:r>
            <a:r>
              <a:rPr lang="en-US" altLang="zh-CN" dirty="0" smtClean="0"/>
              <a:t>train data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test data</a:t>
            </a:r>
          </a:p>
          <a:p>
            <a:r>
              <a:rPr lang="en-US" altLang="zh-CN" dirty="0"/>
              <a:t>2</a:t>
            </a:r>
            <a:r>
              <a:rPr lang="zh-CN" altLang="en-US" dirty="0" smtClean="0"/>
              <a:t>、将</a:t>
            </a:r>
            <a:r>
              <a:rPr lang="en-US" altLang="zh-CN" dirty="0" smtClean="0"/>
              <a:t>train data</a:t>
            </a:r>
            <a:r>
              <a:rPr lang="zh-CN" altLang="en-US" dirty="0" smtClean="0"/>
              <a:t>划分为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</a:t>
            </a:r>
            <a:r>
              <a:rPr lang="en-US" altLang="zh-CN" dirty="0" smtClean="0"/>
              <a:t>fold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test data</a:t>
            </a:r>
            <a:r>
              <a:rPr lang="zh-CN" altLang="en-US" dirty="0" smtClean="0"/>
              <a:t>不变</a:t>
            </a:r>
            <a:endParaRPr lang="en-US" altLang="zh-CN" dirty="0" smtClean="0"/>
          </a:p>
          <a:p>
            <a:r>
              <a:rPr lang="en-US" altLang="zh-CN" dirty="0"/>
              <a:t>3</a:t>
            </a:r>
            <a:r>
              <a:rPr lang="zh-CN" altLang="en-US" dirty="0" smtClean="0"/>
              <a:t>、对每个</a:t>
            </a:r>
            <a:r>
              <a:rPr lang="en-US" altLang="zh-CN" dirty="0" smtClean="0"/>
              <a:t>fold</a:t>
            </a:r>
            <a:r>
              <a:rPr lang="zh-CN" altLang="en-US" dirty="0" smtClean="0"/>
              <a:t>训练一个模型</a:t>
            </a:r>
            <a:endParaRPr lang="en-US" altLang="zh-CN" dirty="0" smtClean="0"/>
          </a:p>
          <a:p>
            <a:r>
              <a:rPr lang="en-US" altLang="zh-CN" dirty="0"/>
              <a:t>4</a:t>
            </a:r>
            <a:r>
              <a:rPr lang="zh-CN" altLang="en-US" dirty="0" smtClean="0"/>
              <a:t>、例如将</a:t>
            </a:r>
            <a:r>
              <a:rPr lang="en-US" altLang="zh-CN" dirty="0" smtClean="0"/>
              <a:t>k</a:t>
            </a:r>
            <a:r>
              <a:rPr lang="zh-CN" altLang="en-US" dirty="0" smtClean="0"/>
              <a:t>取为</a:t>
            </a:r>
            <a:r>
              <a:rPr lang="en-US" altLang="zh-CN" dirty="0" smtClean="0"/>
              <a:t>5</a:t>
            </a:r>
            <a:r>
              <a:rPr lang="zh-CN" altLang="en-US" dirty="0" smtClean="0"/>
              <a:t>，就是利用其中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r>
              <a:rPr lang="en-US" altLang="zh-CN" dirty="0" smtClean="0"/>
              <a:t>fold</a:t>
            </a:r>
            <a:r>
              <a:rPr lang="zh-CN" altLang="en-US" dirty="0"/>
              <a:t>训练出</a:t>
            </a:r>
            <a:r>
              <a:rPr lang="zh-CN" altLang="en-US" dirty="0" smtClean="0"/>
              <a:t>的模型分别输出剩下一个</a:t>
            </a:r>
            <a:r>
              <a:rPr lang="en-US" altLang="zh-CN" dirty="0" smtClean="0"/>
              <a:t>fold</a:t>
            </a:r>
            <a:r>
              <a:rPr lang="zh-CN" altLang="en-US" dirty="0" smtClean="0"/>
              <a:t>的值，连接这五个预测值形成新训练集</a:t>
            </a:r>
            <a:endParaRPr lang="en-US" altLang="zh-CN" dirty="0" smtClean="0"/>
          </a:p>
          <a:p>
            <a:r>
              <a:rPr lang="en-US" altLang="zh-CN" dirty="0"/>
              <a:t>5</a:t>
            </a:r>
            <a:r>
              <a:rPr lang="zh-CN" altLang="en-US" dirty="0" smtClean="0"/>
              <a:t>、将之前训练出的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个模型分别对</a:t>
            </a:r>
            <a:r>
              <a:rPr lang="en-US" altLang="zh-CN" dirty="0" smtClean="0"/>
              <a:t>test data</a:t>
            </a:r>
            <a:r>
              <a:rPr lang="zh-CN" altLang="en-US" dirty="0" smtClean="0"/>
              <a:t>进行预测并取均值，作为新的测试集</a:t>
            </a:r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、将新模型、新训练集（来自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）、新测试集（来自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）输入算法，重复</a:t>
            </a:r>
            <a:r>
              <a:rPr lang="en-US" altLang="zh-CN" dirty="0" smtClean="0"/>
              <a:t>1</a:t>
            </a:r>
            <a:r>
              <a:rPr lang="zh-CN" altLang="en-US" dirty="0" smtClean="0"/>
              <a:t>到</a:t>
            </a:r>
            <a:r>
              <a:rPr lang="en-US" altLang="zh-CN" dirty="0" smtClean="0"/>
              <a:t>6</a:t>
            </a:r>
            <a:r>
              <a:rPr lang="zh-CN" altLang="en-US" dirty="0" smtClean="0"/>
              <a:t>，知道没有新模型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156519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最终成果与总结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 smtClean="0"/>
              <a:t>Rmse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18393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总结与反思：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、最开始的数据预处理中将所有分类变量均使用</a:t>
            </a:r>
            <a:r>
              <a:rPr lang="en-US" altLang="zh-CN" dirty="0" err="1" smtClean="0"/>
              <a:t>onehot</a:t>
            </a:r>
            <a:r>
              <a:rPr lang="zh-CN" altLang="en-US" dirty="0" smtClean="0"/>
              <a:t>，然而因为得到特征矩阵过于稀疏，神经网络和集成学习的模型都过拟合严重，而</a:t>
            </a:r>
            <a:r>
              <a:rPr lang="en-US" altLang="zh-CN" dirty="0" smtClean="0"/>
              <a:t>lasso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ridge</a:t>
            </a:r>
            <a:r>
              <a:rPr lang="zh-CN" altLang="en-US" dirty="0" smtClean="0"/>
              <a:t>等线性模型均无显著变化。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、曾经试图对分类变量做交互检验并将新的交互变量</a:t>
            </a:r>
            <a:r>
              <a:rPr lang="en-US" altLang="zh-CN" dirty="0" err="1" smtClean="0"/>
              <a:t>onehot</a:t>
            </a:r>
            <a:r>
              <a:rPr lang="zh-CN" altLang="en-US" dirty="0" smtClean="0"/>
              <a:t>处理（</a:t>
            </a:r>
            <a:r>
              <a:rPr lang="en-US" altLang="zh-CN" dirty="0" err="1" smtClean="0"/>
              <a:t>eg</a:t>
            </a:r>
            <a:r>
              <a:rPr lang="zh-CN" altLang="en-US" smtClean="0"/>
              <a:t>文科女、理科男），</a:t>
            </a:r>
            <a:r>
              <a:rPr lang="zh-CN" altLang="en-US" dirty="0" smtClean="0"/>
              <a:t>然而效果并不明显，在实际使用中，</a:t>
            </a:r>
            <a:r>
              <a:rPr lang="en-US" altLang="zh-CN" dirty="0" smtClean="0"/>
              <a:t>lasso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ridge</a:t>
            </a:r>
            <a:r>
              <a:rPr lang="zh-CN" altLang="en-US" dirty="0" smtClean="0"/>
              <a:t>均未采用这些新的变量（也就会权值为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）（其他模型因为无法看到</a:t>
            </a:r>
            <a:r>
              <a:rPr lang="en-US" altLang="zh-CN" dirty="0" smtClean="0"/>
              <a:t>weight</a:t>
            </a:r>
            <a:r>
              <a:rPr lang="zh-CN" altLang="en-US" dirty="0" smtClean="0"/>
              <a:t>变量所以无法确定是否采样）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、学习了调用库来进行建模的方法，正如老师所言：</a:t>
            </a:r>
            <a:r>
              <a:rPr lang="en-US" altLang="zh-CN" dirty="0" smtClean="0"/>
              <a:t>90%</a:t>
            </a:r>
            <a:r>
              <a:rPr lang="zh-CN" altLang="en-US" dirty="0" smtClean="0"/>
              <a:t>的时间都花在了数据预处理上面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223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数据准备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1460</a:t>
            </a:r>
            <a:r>
              <a:rPr lang="zh-CN" altLang="en-US" dirty="0" smtClean="0"/>
              <a:t>条记录，其中</a:t>
            </a:r>
            <a:r>
              <a:rPr lang="en-US" altLang="zh-CN" dirty="0" smtClean="0"/>
              <a:t>1160</a:t>
            </a:r>
            <a:r>
              <a:rPr lang="zh-CN" altLang="en-US" dirty="0" smtClean="0"/>
              <a:t>个</a:t>
            </a:r>
            <a:r>
              <a:rPr lang="en-US" altLang="zh-CN" dirty="0" smtClean="0"/>
              <a:t>train data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300</a:t>
            </a:r>
            <a:r>
              <a:rPr lang="zh-CN" altLang="en-US" dirty="0" smtClean="0"/>
              <a:t>个</a:t>
            </a:r>
            <a:r>
              <a:rPr lang="en-US" altLang="zh-CN" dirty="0" smtClean="0"/>
              <a:t>test data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77</a:t>
            </a:r>
            <a:r>
              <a:rPr lang="zh-CN" altLang="en-US" dirty="0"/>
              <a:t>个</a:t>
            </a:r>
            <a:r>
              <a:rPr lang="zh-CN" altLang="en-US" dirty="0" smtClean="0"/>
              <a:t>属性：</a:t>
            </a:r>
            <a:endParaRPr lang="en-US" altLang="zh-CN" dirty="0" smtClean="0"/>
          </a:p>
          <a:p>
            <a:r>
              <a:rPr lang="en-US" altLang="zh-CN" dirty="0" smtClean="0"/>
              <a:t>34</a:t>
            </a:r>
            <a:r>
              <a:rPr lang="zh-CN" altLang="en-US" dirty="0"/>
              <a:t>个定比</a:t>
            </a:r>
            <a:r>
              <a:rPr lang="zh-CN" altLang="en-US" dirty="0" smtClean="0"/>
              <a:t>变量</a:t>
            </a:r>
            <a:r>
              <a:rPr lang="zh-CN" altLang="en-US" dirty="0"/>
              <a:t>：</a:t>
            </a:r>
            <a:r>
              <a:rPr lang="zh-CN" altLang="en-US" dirty="0" smtClean="0"/>
              <a:t>地上</a:t>
            </a:r>
            <a:r>
              <a:rPr lang="zh-CN" altLang="en-US" dirty="0"/>
              <a:t>居住面积、地下室面积、车库停车位数</a:t>
            </a:r>
            <a:r>
              <a:rPr lang="zh-CN" altLang="en-US" dirty="0" smtClean="0"/>
              <a:t>量</a:t>
            </a:r>
            <a:endParaRPr lang="en-US" altLang="zh-CN" dirty="0" smtClean="0"/>
          </a:p>
          <a:p>
            <a:r>
              <a:rPr lang="en-US" altLang="zh-CN" dirty="0" smtClean="0"/>
              <a:t>22</a:t>
            </a:r>
            <a:r>
              <a:rPr lang="zh-CN" altLang="en-US" dirty="0"/>
              <a:t>个定序</a:t>
            </a:r>
            <a:r>
              <a:rPr lang="zh-CN" altLang="en-US" dirty="0" smtClean="0"/>
              <a:t>变量：如</a:t>
            </a:r>
            <a:r>
              <a:rPr lang="zh-CN" altLang="en-US" dirty="0"/>
              <a:t>房屋外层结构的维持状态、地下室</a:t>
            </a:r>
            <a:r>
              <a:rPr lang="zh-CN" altLang="en-US" dirty="0" smtClean="0"/>
              <a:t>状态</a:t>
            </a:r>
            <a:endParaRPr lang="en-US" altLang="zh-CN" dirty="0" smtClean="0"/>
          </a:p>
          <a:p>
            <a:r>
              <a:rPr lang="en-US" altLang="zh-CN" dirty="0" smtClean="0"/>
              <a:t>21</a:t>
            </a:r>
            <a:r>
              <a:rPr lang="zh-CN" altLang="en-US" dirty="0"/>
              <a:t>个定类</a:t>
            </a:r>
            <a:r>
              <a:rPr lang="zh-CN" altLang="en-US" dirty="0" smtClean="0"/>
              <a:t>变量：如</a:t>
            </a:r>
            <a:r>
              <a:rPr lang="zh-CN" altLang="en-US" dirty="0"/>
              <a:t>房屋所属地段的</a:t>
            </a:r>
            <a:r>
              <a:rPr lang="zh-CN" altLang="en-US" dirty="0" smtClean="0"/>
              <a:t>类别</a:t>
            </a:r>
          </a:p>
        </p:txBody>
      </p:sp>
    </p:spTree>
    <p:extLst>
      <p:ext uri="{BB962C8B-B14F-4D97-AF65-F5344CB8AC3E}">
        <p14:creationId xmlns:p14="http://schemas.microsoft.com/office/powerpoint/2010/main" val="547798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数据预处理</a:t>
            </a:r>
            <a:r>
              <a:rPr lang="en-US" altLang="zh-CN" dirty="0"/>
              <a:t>——</a:t>
            </a:r>
            <a:r>
              <a:rPr lang="zh-CN" altLang="en-US" dirty="0" smtClean="0"/>
              <a:t>缺失值处理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sz="3600" dirty="0" smtClean="0"/>
              <a:t>补全缺失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定</a:t>
            </a:r>
            <a:r>
              <a:rPr lang="zh-CN" altLang="en-US" dirty="0" smtClean="0"/>
              <a:t>比变量：</a:t>
            </a:r>
            <a:r>
              <a:rPr lang="zh-CN" altLang="en-US" dirty="0" smtClean="0"/>
              <a:t>因为缺失值较少，</a:t>
            </a:r>
            <a:r>
              <a:rPr lang="zh-CN" altLang="en-US" dirty="0" smtClean="0"/>
              <a:t>简单</a:t>
            </a:r>
            <a:r>
              <a:rPr lang="zh-CN" altLang="en-US" dirty="0"/>
              <a:t>地以均值代替</a:t>
            </a:r>
            <a:r>
              <a:rPr lang="zh-CN" altLang="en-US" dirty="0" smtClean="0"/>
              <a:t>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定序变量：</a:t>
            </a:r>
            <a:r>
              <a:rPr lang="en-US" altLang="zh-CN" dirty="0" err="1" smtClean="0"/>
              <a:t>e.g</a:t>
            </a:r>
            <a:r>
              <a:rPr lang="en-US" altLang="zh-CN" dirty="0" smtClean="0"/>
              <a:t>:</a:t>
            </a:r>
            <a:r>
              <a:rPr lang="zh-CN" altLang="en-US" dirty="0" smtClean="0"/>
              <a:t>对</a:t>
            </a:r>
            <a:r>
              <a:rPr lang="zh-CN" altLang="en-US" dirty="0"/>
              <a:t>地下室状态的</a:t>
            </a:r>
            <a:r>
              <a:rPr lang="zh-CN" altLang="en-US" dirty="0" smtClean="0"/>
              <a:t>评价：如果缺失则是没有这些设备，按最低的评价处理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定类变量：有些</a:t>
            </a:r>
            <a:r>
              <a:rPr lang="zh-CN" altLang="en-US" dirty="0"/>
              <a:t>属性值显示</a:t>
            </a:r>
            <a:r>
              <a:rPr lang="zh-CN" altLang="en-US" dirty="0" smtClean="0"/>
              <a:t>为</a:t>
            </a:r>
            <a:r>
              <a:rPr lang="en-US" altLang="zh-CN" dirty="0" smtClean="0"/>
              <a:t>“NA”</a:t>
            </a:r>
            <a:r>
              <a:rPr lang="zh-CN" altLang="en-US" dirty="0" smtClean="0"/>
              <a:t>，</a:t>
            </a:r>
            <a:r>
              <a:rPr lang="zh-CN" altLang="en-US" dirty="0"/>
              <a:t>但其实并不代表数据缺失。例如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“Alley”</a:t>
            </a:r>
            <a:r>
              <a:rPr lang="zh-CN" altLang="en-US" dirty="0" smtClean="0"/>
              <a:t>变量</a:t>
            </a:r>
            <a:r>
              <a:rPr lang="zh-CN" altLang="en-US" dirty="0"/>
              <a:t>代表“连接到房屋的后街的类型”，若房屋不与后街相连则显示</a:t>
            </a:r>
            <a:r>
              <a:rPr lang="zh-CN" altLang="en-US" dirty="0" smtClean="0"/>
              <a:t>为</a:t>
            </a:r>
            <a:r>
              <a:rPr lang="en-US" altLang="zh-CN" dirty="0" smtClean="0"/>
              <a:t>“NA”</a:t>
            </a:r>
            <a:r>
              <a:rPr lang="zh-CN" altLang="en-US" dirty="0" smtClean="0"/>
              <a:t>。处理方式：如无特定描述，则将</a:t>
            </a:r>
            <a:r>
              <a:rPr lang="en-US" altLang="zh-CN" dirty="0" smtClean="0"/>
              <a:t>NA</a:t>
            </a:r>
            <a:r>
              <a:rPr lang="zh-CN" altLang="en-US" dirty="0" smtClean="0"/>
              <a:t>看做独立的一类</a:t>
            </a:r>
            <a:endParaRPr lang="en-US" altLang="zh-CN" dirty="0" smtClean="0"/>
          </a:p>
          <a:p>
            <a:endParaRPr lang="en-US" altLang="zh-CN" sz="3600" dirty="0" smtClean="0"/>
          </a:p>
          <a:p>
            <a:r>
              <a:rPr lang="zh-CN" altLang="en-US" sz="3600" dirty="0" smtClean="0"/>
              <a:t>删去变量：</a:t>
            </a:r>
            <a:endParaRPr lang="en-US" altLang="zh-CN" sz="3600" dirty="0" smtClean="0"/>
          </a:p>
          <a:p>
            <a:endParaRPr lang="en-US" altLang="zh-CN" dirty="0"/>
          </a:p>
          <a:p>
            <a:r>
              <a:rPr lang="zh-CN" altLang="en-US" dirty="0" smtClean="0"/>
              <a:t>车库建造年份，一来不少房屋在这一变量上有缺失，二来通过相关性检查发现相关性并不高，所以删去该变量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42253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数据预处理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变量数值化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对</a:t>
            </a:r>
            <a:r>
              <a:rPr lang="zh-CN" altLang="en-US" dirty="0"/>
              <a:t>分类变量：定序变量选择整数排列表示，非定序变量使用</a:t>
            </a:r>
            <a:r>
              <a:rPr lang="en-US" altLang="zh-CN" dirty="0" err="1"/>
              <a:t>onehot</a:t>
            </a:r>
            <a:r>
              <a:rPr lang="zh-CN" altLang="en-US" dirty="0"/>
              <a:t>编码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特例：</a:t>
            </a:r>
            <a:r>
              <a:rPr lang="zh-CN" altLang="en-US" dirty="0"/>
              <a:t>车库类别</a:t>
            </a:r>
            <a:r>
              <a:rPr lang="zh-CN" altLang="en-US" dirty="0" smtClean="0"/>
              <a:t>” 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 err="1"/>
              <a:t>onehot</a:t>
            </a:r>
            <a:r>
              <a:rPr lang="zh-CN" altLang="en-US" dirty="0"/>
              <a:t>原因：将离散特征通过</a:t>
            </a:r>
            <a:r>
              <a:rPr lang="en-US" altLang="zh-CN" dirty="0"/>
              <a:t>one-hot</a:t>
            </a:r>
            <a:r>
              <a:rPr lang="zh-CN" altLang="en-US" dirty="0"/>
              <a:t>编码映射到欧式空间</a:t>
            </a:r>
            <a:r>
              <a:rPr lang="zh-CN" altLang="en-US" dirty="0" smtClean="0"/>
              <a:t>，我们</a:t>
            </a:r>
            <a:r>
              <a:rPr lang="zh-CN" altLang="en-US" dirty="0"/>
              <a:t>常用的距离或相似度的计算都是在欧式空间的相似度计算。</a:t>
            </a:r>
          </a:p>
          <a:p>
            <a:r>
              <a:rPr lang="zh-CN" altLang="en-US" dirty="0"/>
              <a:t>将离散型特征使用</a:t>
            </a:r>
            <a:r>
              <a:rPr lang="en-US" altLang="zh-CN" dirty="0"/>
              <a:t>one-hot</a:t>
            </a:r>
            <a:r>
              <a:rPr lang="zh-CN" altLang="en-US" dirty="0"/>
              <a:t>编码，确实会让特征之间的距离计算更加合理。比如，有一个离散型特征，代表工作类型，该离散型特征，共有三个取值，不使用</a:t>
            </a:r>
            <a:r>
              <a:rPr lang="en-US" altLang="zh-CN" dirty="0"/>
              <a:t>one-hot</a:t>
            </a:r>
            <a:r>
              <a:rPr lang="zh-CN" altLang="en-US" dirty="0"/>
              <a:t>编码，其表示分别是</a:t>
            </a:r>
            <a:r>
              <a:rPr lang="en-US" altLang="zh-CN" dirty="0"/>
              <a:t>x_1 = (1), x_2 = (2), x_3 = (3)</a:t>
            </a:r>
            <a:r>
              <a:rPr lang="zh-CN" altLang="en-US" dirty="0"/>
              <a:t>。两个工作之间的距离是，</a:t>
            </a:r>
            <a:r>
              <a:rPr lang="en-US" altLang="zh-CN" dirty="0"/>
              <a:t>(x_1, x_2) = 1, d(x_2, x_3) = 1, d(x_1, x_3) = 2</a:t>
            </a:r>
            <a:r>
              <a:rPr lang="zh-CN" altLang="en-US" dirty="0"/>
              <a:t>。那么</a:t>
            </a:r>
            <a:r>
              <a:rPr lang="en-US" altLang="zh-CN" dirty="0"/>
              <a:t>x_1</a:t>
            </a:r>
            <a:r>
              <a:rPr lang="zh-CN" altLang="en-US" dirty="0"/>
              <a:t>和</a:t>
            </a:r>
            <a:r>
              <a:rPr lang="en-US" altLang="zh-CN" dirty="0"/>
              <a:t>x_3</a:t>
            </a:r>
            <a:r>
              <a:rPr lang="zh-CN" altLang="en-US" dirty="0"/>
              <a:t>工作之间就越不相似吗？显然这样的表示，计算出来的特征的距离是不合理。那如果使用</a:t>
            </a:r>
            <a:r>
              <a:rPr lang="en-US" altLang="zh-CN" dirty="0"/>
              <a:t>one-hot</a:t>
            </a:r>
            <a:r>
              <a:rPr lang="zh-CN" altLang="en-US" dirty="0"/>
              <a:t>编码，则得到</a:t>
            </a:r>
            <a:r>
              <a:rPr lang="en-US" altLang="zh-CN" dirty="0"/>
              <a:t>x_1 = (1, 0, 0), x_2 = (0, 1, 0), x_3 = (0, 0, 1)</a:t>
            </a:r>
            <a:r>
              <a:rPr lang="zh-CN" altLang="en-US" dirty="0"/>
              <a:t>，那么两个工作之间的距离就都是</a:t>
            </a:r>
            <a:r>
              <a:rPr lang="en-US" altLang="zh-CN" dirty="0" err="1"/>
              <a:t>sqrt</a:t>
            </a:r>
            <a:r>
              <a:rPr lang="en-US" altLang="zh-CN" dirty="0"/>
              <a:t>(2).</a:t>
            </a:r>
            <a:r>
              <a:rPr lang="zh-CN" altLang="en-US" dirty="0"/>
              <a:t>即每两个工作之间的距离是一样的，显得更合理。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不全部使用</a:t>
            </a:r>
            <a:r>
              <a:rPr lang="en-US" altLang="zh-CN" dirty="0" err="1"/>
              <a:t>onehot</a:t>
            </a:r>
            <a:r>
              <a:rPr lang="zh-CN" altLang="en-US" dirty="0"/>
              <a:t>原因：防止变量过多，导致拥有每一组变量对应的数据减少，模型提取出不正确的特征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0892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数据预处理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构建新变量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）对各类评价得分进行加权平均或交互相乘，得到综合评价</a:t>
            </a:r>
            <a:r>
              <a:rPr lang="zh-CN" altLang="en-US" dirty="0" smtClean="0"/>
              <a:t>。</a:t>
            </a:r>
            <a:r>
              <a:rPr lang="zh-CN" altLang="en-US" dirty="0"/>
              <a:t>例如</a:t>
            </a:r>
            <a:r>
              <a:rPr lang="zh-CN" altLang="en-US" dirty="0" smtClean="0"/>
              <a:t>停车</a:t>
            </a:r>
            <a:r>
              <a:rPr lang="zh-CN" altLang="en-US" dirty="0"/>
              <a:t>位数量、车库种类、车库建造完成情况三个变量都描述的是车库的状况，我们把这三个变量加权平均，得到了对车库的总体</a:t>
            </a:r>
            <a:r>
              <a:rPr lang="zh-CN" altLang="en-US" dirty="0" smtClean="0"/>
              <a:t>评价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/>
              <a:t>2</a:t>
            </a:r>
            <a:r>
              <a:rPr lang="zh-CN" altLang="en-US" dirty="0" smtClean="0"/>
              <a:t>）合零散于一体：例如</a:t>
            </a:r>
            <a:r>
              <a:rPr lang="zh-CN" altLang="en-US" dirty="0"/>
              <a:t>将地上、地下的房间数相加，得到房间总数等；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）生成</a:t>
            </a:r>
            <a:r>
              <a:rPr lang="zh-CN" altLang="en-US" dirty="0" smtClean="0"/>
              <a:t>其他相关性更强的变量</a:t>
            </a:r>
            <a:r>
              <a:rPr lang="zh-CN" altLang="en-US" dirty="0"/>
              <a:t>，例如用交易年份减去房屋建成年份得到房</a:t>
            </a:r>
            <a:r>
              <a:rPr lang="zh-CN" altLang="en-US" dirty="0" smtClean="0"/>
              <a:t>龄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0984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数据预处理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其他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孤立点分析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 smtClean="0"/>
              <a:t>有</a:t>
            </a:r>
            <a:r>
              <a:rPr lang="en-US" altLang="zh-CN" dirty="0"/>
              <a:t>5</a:t>
            </a:r>
            <a:r>
              <a:rPr lang="zh-CN" altLang="en-US" dirty="0"/>
              <a:t>套房产的单位居住面积价格低于</a:t>
            </a:r>
            <a:r>
              <a:rPr lang="en-US" altLang="zh-CN" dirty="0"/>
              <a:t>40</a:t>
            </a:r>
            <a:r>
              <a:rPr lang="zh-CN" altLang="en-US" dirty="0"/>
              <a:t>，显著地小于其他房产，我们因此决定删去这</a:t>
            </a:r>
            <a:r>
              <a:rPr lang="en-US" altLang="zh-CN" dirty="0"/>
              <a:t>5</a:t>
            </a:r>
            <a:r>
              <a:rPr lang="zh-CN" altLang="en-US" dirty="0"/>
              <a:t>条记录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 smtClean="0"/>
              <a:t>数据</a:t>
            </a:r>
            <a:r>
              <a:rPr lang="zh-CN" altLang="en-US" dirty="0"/>
              <a:t>归一化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我们</a:t>
            </a:r>
            <a:r>
              <a:rPr lang="zh-CN" altLang="en-US" dirty="0"/>
              <a:t>对所有数值变量进行了</a:t>
            </a:r>
            <a:r>
              <a:rPr lang="en-US" altLang="zh-CN" dirty="0"/>
              <a:t>z-score</a:t>
            </a:r>
            <a:r>
              <a:rPr lang="zh-CN" altLang="en-US" dirty="0"/>
              <a:t>规范化处理</a:t>
            </a:r>
            <a:r>
              <a:rPr lang="zh-CN" altLang="en-US" dirty="0" smtClean="0"/>
              <a:t>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1935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模型</a:t>
            </a:r>
            <a:r>
              <a:rPr lang="zh-CN" altLang="en-US" dirty="0" smtClean="0"/>
              <a:t>选择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线性模型：</a:t>
            </a:r>
            <a:r>
              <a:rPr lang="en-US" altLang="zh-CN" dirty="0" err="1" smtClean="0"/>
              <a:t>ols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lasso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ridge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elasticnet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神经网络：</a:t>
            </a:r>
            <a:r>
              <a:rPr lang="en-US" altLang="zh-CN" dirty="0" err="1" smtClean="0"/>
              <a:t>ann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集成学习：</a:t>
            </a:r>
            <a:r>
              <a:rPr lang="en-US" altLang="zh-CN" dirty="0" smtClean="0"/>
              <a:t>gradient boosting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xgboost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2656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模型选择</a:t>
            </a:r>
            <a:r>
              <a:rPr lang="en-US" altLang="zh-CN" dirty="0"/>
              <a:t>——</a:t>
            </a:r>
            <a:r>
              <a:rPr lang="zh-CN" altLang="en-US" dirty="0" smtClean="0"/>
              <a:t>线性模型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Ols</a:t>
            </a:r>
            <a:r>
              <a:rPr lang="zh-CN" altLang="en-US" dirty="0" smtClean="0"/>
              <a:t>：最简单且基础的模型。</a:t>
            </a:r>
            <a:endParaRPr lang="en-US" altLang="zh-CN" dirty="0" smtClean="0"/>
          </a:p>
          <a:p>
            <a:r>
              <a:rPr lang="zh-CN" altLang="en-US" dirty="0" smtClean="0"/>
              <a:t>核心：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378" y="2467277"/>
            <a:ext cx="8963422" cy="285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30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1768</Words>
  <Application>Microsoft Office PowerPoint</Application>
  <PresentationFormat>宽屏</PresentationFormat>
  <Paragraphs>161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3" baseType="lpstr">
      <vt:lpstr>等线</vt:lpstr>
      <vt:lpstr>等线 Light</vt:lpstr>
      <vt:lpstr>Arial</vt:lpstr>
      <vt:lpstr>Office 主题​​</vt:lpstr>
      <vt:lpstr>房价预测小组期末报告</vt:lpstr>
      <vt:lpstr>数据准备</vt:lpstr>
      <vt:lpstr>数据准备</vt:lpstr>
      <vt:lpstr>数据预处理——缺失值处理</vt:lpstr>
      <vt:lpstr>数据预处理——变量数值化</vt:lpstr>
      <vt:lpstr>数据预处理——构建新变量</vt:lpstr>
      <vt:lpstr>数据预处理——其他</vt:lpstr>
      <vt:lpstr>模型选择</vt:lpstr>
      <vt:lpstr>模型选择——线性模型</vt:lpstr>
      <vt:lpstr>模型选择——线性模型</vt:lpstr>
      <vt:lpstr>模型选择——线性模型</vt:lpstr>
      <vt:lpstr>模型选择——线性模型</vt:lpstr>
      <vt:lpstr>模型选择——结果</vt:lpstr>
      <vt:lpstr>模型选择——神经网络</vt:lpstr>
      <vt:lpstr>模型选择——神经网络</vt:lpstr>
      <vt:lpstr>模型选择——神经网络</vt:lpstr>
      <vt:lpstr>模型选择——神经网络</vt:lpstr>
      <vt:lpstr>模型选择——结果评估</vt:lpstr>
      <vt:lpstr>模型选择——集成学习</vt:lpstr>
      <vt:lpstr>模型选择——集成学习</vt:lpstr>
      <vt:lpstr>模型选择——集成学习</vt:lpstr>
      <vt:lpstr>模型选择——集成学习</vt:lpstr>
      <vt:lpstr>模型选择——集成学习</vt:lpstr>
      <vt:lpstr>模型选择——集成学习</vt:lpstr>
      <vt:lpstr>集成学习</vt:lpstr>
      <vt:lpstr>结果</vt:lpstr>
      <vt:lpstr>后续处理——stacking</vt:lpstr>
      <vt:lpstr>后续处理——stacking</vt:lpstr>
      <vt:lpstr>最终成果与总结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大概分这几个</dc:title>
  <dc:creator>严祚宇</dc:creator>
  <cp:lastModifiedBy>严祚宇</cp:lastModifiedBy>
  <cp:revision>17</cp:revision>
  <dcterms:created xsi:type="dcterms:W3CDTF">2017-12-24T05:12:34Z</dcterms:created>
  <dcterms:modified xsi:type="dcterms:W3CDTF">2017-12-27T08:50:11Z</dcterms:modified>
</cp:coreProperties>
</file>