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6" r:id="rId2"/>
    <p:sldId id="258" r:id="rId3"/>
    <p:sldId id="355" r:id="rId4"/>
    <p:sldId id="382" r:id="rId5"/>
    <p:sldId id="381" r:id="rId6"/>
    <p:sldId id="312" r:id="rId7"/>
    <p:sldId id="386" r:id="rId8"/>
    <p:sldId id="388" r:id="rId9"/>
    <p:sldId id="396" r:id="rId10"/>
    <p:sldId id="397" r:id="rId11"/>
    <p:sldId id="260" r:id="rId12"/>
    <p:sldId id="391" r:id="rId13"/>
    <p:sldId id="389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393" r:id="rId31"/>
    <p:sldId id="415" r:id="rId32"/>
    <p:sldId id="416" r:id="rId33"/>
    <p:sldId id="417" r:id="rId34"/>
    <p:sldId id="419" r:id="rId35"/>
    <p:sldId id="418" r:id="rId36"/>
    <p:sldId id="420" r:id="rId37"/>
    <p:sldId id="307" r:id="rId3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B9D19A-CA65-4A5A-BD21-FFF63F9D867D}">
          <p14:sldIdLst>
            <p14:sldId id="306"/>
            <p14:sldId id="258"/>
            <p14:sldId id="355"/>
            <p14:sldId id="382"/>
            <p14:sldId id="381"/>
            <p14:sldId id="312"/>
            <p14:sldId id="386"/>
            <p14:sldId id="388"/>
            <p14:sldId id="396"/>
            <p14:sldId id="397"/>
            <p14:sldId id="260"/>
          </p14:sldIdLst>
        </p14:section>
        <p14:section name="无标题节" id="{48F84F89-5133-4EF4-8F36-E49A4F934AF7}">
          <p14:sldIdLst>
            <p14:sldId id="391"/>
            <p14:sldId id="389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3"/>
            <p14:sldId id="415"/>
            <p14:sldId id="416"/>
            <p14:sldId id="417"/>
            <p14:sldId id="419"/>
            <p14:sldId id="418"/>
            <p14:sldId id="42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4827" autoAdjust="0"/>
  </p:normalViewPr>
  <p:slideViewPr>
    <p:cSldViewPr>
      <p:cViewPr varScale="1">
        <p:scale>
          <a:sx n="112" d="100"/>
          <a:sy n="112" d="100"/>
        </p:scale>
        <p:origin x="1530" y="-136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9567-E316-4F98-A1D3-96235779063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2CD8-8591-4F3C-87BB-F67CE7A96C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6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0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的基本原则是使直线与散点的距离的平方和最小，也就是残差的平方和最小，目的是使得误差函数尽量小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3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8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0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9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8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9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boosting:</a:t>
            </a:r>
            <a:r>
              <a:rPr lang="zh-CN" altLang="en-US" dirty="0" smtClean="0"/>
              <a:t>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次迭代（由用户指定），将会得到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个简单的分类器（</a:t>
            </a:r>
            <a:r>
              <a:rPr lang="en-US" altLang="zh-CN" dirty="0" smtClean="0"/>
              <a:t>basic learner</a:t>
            </a:r>
            <a:r>
              <a:rPr lang="zh-CN" altLang="en-US" dirty="0" smtClean="0"/>
              <a:t>），然后我们将它们组合起来（比如说可以对它们进行加权、或者让它们进行投票等），得到一个最终的模型。</a:t>
            </a:r>
            <a:endParaRPr lang="en-US" altLang="zh-CN" dirty="0" smtClean="0"/>
          </a:p>
          <a:p>
            <a:r>
              <a:rPr lang="en-US" altLang="zh-CN" dirty="0" smtClean="0"/>
              <a:t>Gradient Boosting</a:t>
            </a:r>
            <a:r>
              <a:rPr lang="zh-CN" altLang="en-US" dirty="0" smtClean="0"/>
              <a:t>与传统的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的区别是，每一次的计算是为了减少上一次的残差</a:t>
            </a:r>
            <a:r>
              <a:rPr lang="en-US" altLang="zh-CN" dirty="0" smtClean="0"/>
              <a:t>(residual)</a:t>
            </a:r>
            <a:r>
              <a:rPr lang="zh-CN" altLang="en-US" dirty="0" smtClean="0"/>
              <a:t>，而为了消除残差，我们可以在残差减少的梯度</a:t>
            </a:r>
            <a:r>
              <a:rPr lang="en-US" altLang="zh-CN" dirty="0" smtClean="0"/>
              <a:t>(Gradient)</a:t>
            </a:r>
            <a:r>
              <a:rPr lang="zh-CN" altLang="en-US" dirty="0" smtClean="0"/>
              <a:t>方向上建立一个新的模型。所以说，在</a:t>
            </a:r>
            <a:r>
              <a:rPr lang="en-US" altLang="zh-CN" dirty="0" smtClean="0"/>
              <a:t>Gradient Boost</a:t>
            </a:r>
            <a:r>
              <a:rPr lang="zh-CN" altLang="en-US" dirty="0" smtClean="0"/>
              <a:t>中，每个新的模型的建立是为了使得之前模型的残差往梯度方向减少，与传统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对正确、错误的样本进行加权有着很大的区别。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05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在近来的不少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竞赛中屡创佳绩，因其迭代效率被大牛们广为推崇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是损失函数，用来衡量</a:t>
            </a:r>
            <a:r>
              <a:rPr lang="en-US" altLang="zh-CN" dirty="0" smtClean="0"/>
              <a:t>y^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的相近程度，第二项</a:t>
            </a:r>
            <a:r>
              <a:rPr lang="en-US" altLang="zh-CN" dirty="0" smtClean="0"/>
              <a:t>Ω</a:t>
            </a:r>
            <a:r>
              <a:rPr lang="zh-CN" altLang="en-US" dirty="0" smtClean="0"/>
              <a:t>则是正则项，它包含了两个部分，第一个是</a:t>
            </a:r>
            <a:r>
              <a:rPr lang="en-US" altLang="zh-CN" dirty="0" err="1" smtClean="0"/>
              <a:t>γT</a:t>
            </a:r>
            <a:r>
              <a:rPr lang="zh-CN" altLang="en-US" dirty="0" smtClean="0"/>
              <a:t>，这里的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表示叶子结点的数量。另外一部分则是</a:t>
            </a:r>
            <a:r>
              <a:rPr lang="en-US" altLang="zh-CN" dirty="0" smtClean="0"/>
              <a:t>L2</a:t>
            </a:r>
            <a:r>
              <a:rPr lang="zh-CN" altLang="en-US" dirty="0" smtClean="0"/>
              <a:t>正则项，通过对叶子结点的权重进行惩罚，使得不会存在权重过大的叶子结点防止过拟合。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就表示叶子结点的权重。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81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n_estimators:</a:t>
            </a:r>
            <a:r>
              <a:rPr lang="zh-CN" altLang="en-US" dirty="0" smtClean="0"/>
              <a:t>决策树的数量</a:t>
            </a:r>
          </a:p>
          <a:p>
            <a:r>
              <a:rPr lang="en-US" altLang="zh-CN" dirty="0" err="1" smtClean="0"/>
              <a:t>max_depth</a:t>
            </a:r>
            <a:r>
              <a:rPr lang="zh-CN" altLang="en-US" dirty="0" smtClean="0"/>
              <a:t>最大树深度：当树达到最大深度时则停止建立决策树。</a:t>
            </a:r>
          </a:p>
          <a:p>
            <a:r>
              <a:rPr lang="en-US" altLang="zh-CN" dirty="0" err="1" smtClean="0"/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最小的样本权重和，样本权重和就是∑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，当样本权重和小于设定阈值时则停止建树。</a:t>
            </a:r>
          </a:p>
          <a:p>
            <a:r>
              <a:rPr lang="en-US" altLang="zh-CN" dirty="0" smtClean="0"/>
              <a:t>Shrinkage</a:t>
            </a:r>
            <a:r>
              <a:rPr lang="zh-CN" altLang="en-US" dirty="0" smtClean="0"/>
              <a:t>：在每个迭代中树中，对叶子结点乘以一个缩减权重</a:t>
            </a:r>
            <a:r>
              <a:rPr lang="en-US" altLang="zh-CN" dirty="0" smtClean="0"/>
              <a:t>eta</a:t>
            </a:r>
            <a:r>
              <a:rPr lang="zh-CN" altLang="en-US" dirty="0" smtClean="0"/>
              <a:t>。该操作的作用就是减少每颗树的影响力，留更多的空间给后来的树提升。</a:t>
            </a:r>
          </a:p>
          <a:p>
            <a:r>
              <a:rPr lang="en-US" altLang="zh-CN" dirty="0" err="1" smtClean="0"/>
              <a:t>colsample_bytree</a:t>
            </a:r>
            <a:r>
              <a:rPr lang="zh-CN" altLang="en-US" dirty="0" smtClean="0"/>
              <a:t>就表示我们在建树前就随机选择一部分特征，然后之后所有叶子结点的分裂都只使用这部分特征。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6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60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32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6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2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4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1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12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希望大家觉得有趣并且听的开心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3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部分定类变量之间实际上存在着质量上的序关系。例如，“车库类别”这一变量分为无停车位、外设停车位、屋外地上车库、屋外地下车库、与房屋相连接的车库、房屋地下车库、两种以上车库几类。从直觉上看，这几个类别对应的车库档次是依次上升的，因此我们对这一变量也采取了打分的方式进行数值化</a:t>
            </a:r>
            <a:endParaRPr lang="en-US" altLang="zh-CN" sz="12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原因：将离散特征通过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编码映射到欧式空间，我们常用的距离或相似度的计算都是在欧式空间的相似度计算。将离散型特征使用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编码，确实会让特征之间的距离计算更加合理。比如，有一个离散型特征，代表工作类型，该离散型特征，共有三个取值，不使用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编码，其表示分别是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(1), x_2 = (2), x_3 = (3)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。两个工作之间的距离是，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(x_1, x_2) = 1, d(x_2, x_3) = 1, d(x_1, x_3) = 2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。那么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x_3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工作之间就越不相似吗？显然这样的表示，计算出来的特征的距离是不合理。那如果使用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编码，则得到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x_1 = (1, 0, 0), x_2 = (0, 1, 0), x_3 = (0, 0, 1)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，那么两个工作之间的距离就都是</a:t>
            </a:r>
            <a:r>
              <a:rPr lang="en-US" altLang="zh-CN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</a:t>
            </a:r>
            <a:r>
              <a:rPr lang="en-US" altLang="zh-CN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(2).</a:t>
            </a:r>
            <a:r>
              <a:rPr lang="zh-CN" alt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即每两个工作之间的距离是一样的，显得更合理。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0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例如停车位数量、车库种类、车库建造完成情况三个变量都描述的是车库的状况，我们把这三个变量加权平均，得到了对车库的总体评价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11972"/>
      </p:ext>
    </p:extLst>
  </p:cSld>
  <p:clrMapOvr>
    <a:masterClrMapping/>
  </p:clrMapOvr>
  <p:transition spd="slow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9144000" cy="8489395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62732" y="625404"/>
            <a:ext cx="8290358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8431708" y="180780"/>
            <a:ext cx="421382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55009"/>
      </p:ext>
    </p:ext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67" decel="49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spd="slow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536" y="664332"/>
            <a:ext cx="8290358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1"/>
          <p:cNvGrpSpPr/>
          <p:nvPr userDrawn="1"/>
        </p:nvGrpSpPr>
        <p:grpSpPr>
          <a:xfrm rot="20818786" flipH="1">
            <a:off x="359532" y="161669"/>
            <a:ext cx="370706" cy="444624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7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8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9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0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1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2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3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4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5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6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7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8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19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0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1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2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3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4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5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6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7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8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29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0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1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2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3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4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5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6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7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8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39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0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1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2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3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4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5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6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 dirty="0">
                <a:solidFill>
                  <a:srgbClr val="605448"/>
                </a:solidFill>
              </a:endParaRPr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647564" y="2537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6EDB-73EE-494B-92B4-4CBBFE595A9B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34BD-6193-4953-A267-E415AD680D0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4" y="0"/>
            <a:ext cx="9146824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70" r:id="rId15"/>
    <p:sldLayoutId id="2147483671" r:id="rId16"/>
    <p:sldLayoutId id="2147483673" r:id="rId17"/>
    <p:sldLayoutId id="2147483674" r:id="rId18"/>
    <p:sldLayoutId id="2147483676" r:id="rId19"/>
    <p:sldLayoutId id="2147483677" r:id="rId20"/>
  </p:sldLayoutIdLst>
  <p:transition spd="slow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569073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110071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 smtClean="0">
                <a:ln>
                  <a:solidFill>
                    <a:srgbClr val="4A67AA"/>
                  </a:solidFill>
                </a:ln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2676962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 rot="459736">
            <a:off x="6582449" y="1345511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8" name="文本框 467"/>
          <p:cNvSpPr txBox="1"/>
          <p:nvPr/>
        </p:nvSpPr>
        <p:spPr>
          <a:xfrm>
            <a:off x="1983042" y="2979916"/>
            <a:ext cx="5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房价</a:t>
            </a:r>
            <a:r>
              <a:rPr kumimoji="1" lang="zh-CN" altLang="en-US" sz="4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预测期末</a:t>
            </a:r>
            <a:r>
              <a:rPr kumimoji="1" lang="zh-CN" altLang="en-US" sz="4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报告</a:t>
            </a:r>
          </a:p>
        </p:txBody>
      </p:sp>
      <p:sp>
        <p:nvSpPr>
          <p:cNvPr id="469" name="文本框 14"/>
          <p:cNvSpPr txBox="1"/>
          <p:nvPr/>
        </p:nvSpPr>
        <p:spPr>
          <a:xfrm>
            <a:off x="2972159" y="3737446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 smtClean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8" grpId="0"/>
      <p:bldP spid="4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其他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312404"/>
            <a:ext cx="75248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孤立点分析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套房产的单位居住面积价格低于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，显著地小于其他房产，我们因此决定删去这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条记录。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数据归一化 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我们对所有数值变量进行了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规范化处理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83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999301" y="1143239"/>
            <a:ext cx="2744561" cy="3337517"/>
            <a:chOff x="7419975" y="803484"/>
            <a:chExt cx="930908" cy="1131679"/>
          </a:xfrm>
          <a:solidFill>
            <a:schemeClr val="accent2"/>
          </a:solidFill>
        </p:grpSpPr>
        <p:sp>
          <p:nvSpPr>
            <p:cNvPr id="5" name="Freeform 90"/>
            <p:cNvSpPr>
              <a:spLocks/>
            </p:cNvSpPr>
            <p:nvPr/>
          </p:nvSpPr>
          <p:spPr bwMode="auto">
            <a:xfrm>
              <a:off x="7467600" y="1830388"/>
              <a:ext cx="315913" cy="104775"/>
            </a:xfrm>
            <a:custGeom>
              <a:avLst/>
              <a:gdLst>
                <a:gd name="T0" fmla="*/ 99 w 199"/>
                <a:gd name="T1" fmla="*/ 0 h 66"/>
                <a:gd name="T2" fmla="*/ 125 w 199"/>
                <a:gd name="T3" fmla="*/ 2 h 66"/>
                <a:gd name="T4" fmla="*/ 150 w 199"/>
                <a:gd name="T5" fmla="*/ 4 h 66"/>
                <a:gd name="T6" fmla="*/ 170 w 199"/>
                <a:gd name="T7" fmla="*/ 9 h 66"/>
                <a:gd name="T8" fmla="*/ 186 w 199"/>
                <a:gd name="T9" fmla="*/ 16 h 66"/>
                <a:gd name="T10" fmla="*/ 196 w 199"/>
                <a:gd name="T11" fmla="*/ 24 h 66"/>
                <a:gd name="T12" fmla="*/ 199 w 199"/>
                <a:gd name="T13" fmla="*/ 33 h 66"/>
                <a:gd name="T14" fmla="*/ 196 w 199"/>
                <a:gd name="T15" fmla="*/ 42 h 66"/>
                <a:gd name="T16" fmla="*/ 186 w 199"/>
                <a:gd name="T17" fmla="*/ 50 h 66"/>
                <a:gd name="T18" fmla="*/ 170 w 199"/>
                <a:gd name="T19" fmla="*/ 57 h 66"/>
                <a:gd name="T20" fmla="*/ 150 w 199"/>
                <a:gd name="T21" fmla="*/ 62 h 66"/>
                <a:gd name="T22" fmla="*/ 125 w 199"/>
                <a:gd name="T23" fmla="*/ 66 h 66"/>
                <a:gd name="T24" fmla="*/ 99 w 199"/>
                <a:gd name="T25" fmla="*/ 66 h 66"/>
                <a:gd name="T26" fmla="*/ 73 w 199"/>
                <a:gd name="T27" fmla="*/ 66 h 66"/>
                <a:gd name="T28" fmla="*/ 49 w 199"/>
                <a:gd name="T29" fmla="*/ 62 h 66"/>
                <a:gd name="T30" fmla="*/ 28 w 199"/>
                <a:gd name="T31" fmla="*/ 57 h 66"/>
                <a:gd name="T32" fmla="*/ 13 w 199"/>
                <a:gd name="T33" fmla="*/ 50 h 66"/>
                <a:gd name="T34" fmla="*/ 4 w 199"/>
                <a:gd name="T35" fmla="*/ 42 h 66"/>
                <a:gd name="T36" fmla="*/ 0 w 199"/>
                <a:gd name="T37" fmla="*/ 33 h 66"/>
                <a:gd name="T38" fmla="*/ 4 w 199"/>
                <a:gd name="T39" fmla="*/ 24 h 66"/>
                <a:gd name="T40" fmla="*/ 13 w 199"/>
                <a:gd name="T41" fmla="*/ 16 h 66"/>
                <a:gd name="T42" fmla="*/ 28 w 199"/>
                <a:gd name="T43" fmla="*/ 9 h 66"/>
                <a:gd name="T44" fmla="*/ 49 w 199"/>
                <a:gd name="T45" fmla="*/ 4 h 66"/>
                <a:gd name="T46" fmla="*/ 73 w 199"/>
                <a:gd name="T47" fmla="*/ 2 h 66"/>
                <a:gd name="T48" fmla="*/ 99 w 199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66">
                  <a:moveTo>
                    <a:pt x="99" y="0"/>
                  </a:moveTo>
                  <a:lnTo>
                    <a:pt x="125" y="2"/>
                  </a:lnTo>
                  <a:lnTo>
                    <a:pt x="150" y="4"/>
                  </a:lnTo>
                  <a:lnTo>
                    <a:pt x="170" y="9"/>
                  </a:lnTo>
                  <a:lnTo>
                    <a:pt x="186" y="16"/>
                  </a:lnTo>
                  <a:lnTo>
                    <a:pt x="196" y="24"/>
                  </a:lnTo>
                  <a:lnTo>
                    <a:pt x="199" y="33"/>
                  </a:lnTo>
                  <a:lnTo>
                    <a:pt x="196" y="42"/>
                  </a:lnTo>
                  <a:lnTo>
                    <a:pt x="186" y="50"/>
                  </a:lnTo>
                  <a:lnTo>
                    <a:pt x="170" y="57"/>
                  </a:lnTo>
                  <a:lnTo>
                    <a:pt x="150" y="62"/>
                  </a:lnTo>
                  <a:lnTo>
                    <a:pt x="125" y="66"/>
                  </a:lnTo>
                  <a:lnTo>
                    <a:pt x="99" y="66"/>
                  </a:lnTo>
                  <a:lnTo>
                    <a:pt x="73" y="66"/>
                  </a:lnTo>
                  <a:lnTo>
                    <a:pt x="49" y="62"/>
                  </a:lnTo>
                  <a:lnTo>
                    <a:pt x="28" y="57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3"/>
                  </a:lnTo>
                  <a:lnTo>
                    <a:pt x="4" y="24"/>
                  </a:lnTo>
                  <a:lnTo>
                    <a:pt x="13" y="16"/>
                  </a:lnTo>
                  <a:lnTo>
                    <a:pt x="28" y="9"/>
                  </a:lnTo>
                  <a:lnTo>
                    <a:pt x="49" y="4"/>
                  </a:lnTo>
                  <a:lnTo>
                    <a:pt x="73" y="2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3"/>
            <p:cNvSpPr>
              <a:spLocks/>
            </p:cNvSpPr>
            <p:nvPr/>
          </p:nvSpPr>
          <p:spPr bwMode="auto">
            <a:xfrm>
              <a:off x="768350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1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9 h 17"/>
                <a:gd name="T10" fmla="*/ 17 w 17"/>
                <a:gd name="T11" fmla="*/ 12 h 17"/>
                <a:gd name="T12" fmla="*/ 14 w 17"/>
                <a:gd name="T13" fmla="*/ 16 h 17"/>
                <a:gd name="T14" fmla="*/ 12 w 17"/>
                <a:gd name="T15" fmla="*/ 17 h 17"/>
                <a:gd name="T16" fmla="*/ 9 w 17"/>
                <a:gd name="T17" fmla="*/ 17 h 17"/>
                <a:gd name="T18" fmla="*/ 5 w 17"/>
                <a:gd name="T19" fmla="*/ 17 h 17"/>
                <a:gd name="T20" fmla="*/ 3 w 17"/>
                <a:gd name="T21" fmla="*/ 16 h 17"/>
                <a:gd name="T22" fmla="*/ 1 w 17"/>
                <a:gd name="T23" fmla="*/ 12 h 17"/>
                <a:gd name="T24" fmla="*/ 0 w 17"/>
                <a:gd name="T25" fmla="*/ 9 h 17"/>
                <a:gd name="T26" fmla="*/ 1 w 17"/>
                <a:gd name="T27" fmla="*/ 5 h 17"/>
                <a:gd name="T28" fmla="*/ 3 w 17"/>
                <a:gd name="T29" fmla="*/ 3 h 17"/>
                <a:gd name="T30" fmla="*/ 5 w 17"/>
                <a:gd name="T31" fmla="*/ 1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1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9"/>
                  </a:lnTo>
                  <a:lnTo>
                    <a:pt x="17" y="12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9" y="17"/>
                  </a:lnTo>
                  <a:lnTo>
                    <a:pt x="5" y="17"/>
                  </a:lnTo>
                  <a:lnTo>
                    <a:pt x="3" y="1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4"/>
            <p:cNvSpPr>
              <a:spLocks/>
            </p:cNvSpPr>
            <p:nvPr/>
          </p:nvSpPr>
          <p:spPr bwMode="auto">
            <a:xfrm>
              <a:off x="7804150" y="1095375"/>
              <a:ext cx="26988" cy="26988"/>
            </a:xfrm>
            <a:custGeom>
              <a:avLst/>
              <a:gdLst>
                <a:gd name="T0" fmla="*/ 9 w 17"/>
                <a:gd name="T1" fmla="*/ 0 h 17"/>
                <a:gd name="T2" fmla="*/ 12 w 17"/>
                <a:gd name="T3" fmla="*/ 0 h 17"/>
                <a:gd name="T4" fmla="*/ 14 w 17"/>
                <a:gd name="T5" fmla="*/ 3 h 17"/>
                <a:gd name="T6" fmla="*/ 17 w 17"/>
                <a:gd name="T7" fmla="*/ 5 h 17"/>
                <a:gd name="T8" fmla="*/ 17 w 17"/>
                <a:gd name="T9" fmla="*/ 8 h 17"/>
                <a:gd name="T10" fmla="*/ 17 w 17"/>
                <a:gd name="T11" fmla="*/ 12 h 17"/>
                <a:gd name="T12" fmla="*/ 14 w 17"/>
                <a:gd name="T13" fmla="*/ 14 h 17"/>
                <a:gd name="T14" fmla="*/ 12 w 17"/>
                <a:gd name="T15" fmla="*/ 16 h 17"/>
                <a:gd name="T16" fmla="*/ 9 w 17"/>
                <a:gd name="T17" fmla="*/ 17 h 17"/>
                <a:gd name="T18" fmla="*/ 5 w 17"/>
                <a:gd name="T19" fmla="*/ 16 h 17"/>
                <a:gd name="T20" fmla="*/ 2 w 17"/>
                <a:gd name="T21" fmla="*/ 14 h 17"/>
                <a:gd name="T22" fmla="*/ 1 w 17"/>
                <a:gd name="T23" fmla="*/ 12 h 17"/>
                <a:gd name="T24" fmla="*/ 0 w 17"/>
                <a:gd name="T25" fmla="*/ 8 h 17"/>
                <a:gd name="T26" fmla="*/ 1 w 17"/>
                <a:gd name="T27" fmla="*/ 5 h 17"/>
                <a:gd name="T28" fmla="*/ 2 w 17"/>
                <a:gd name="T29" fmla="*/ 3 h 17"/>
                <a:gd name="T30" fmla="*/ 5 w 17"/>
                <a:gd name="T31" fmla="*/ 0 h 17"/>
                <a:gd name="T32" fmla="*/ 9 w 1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lnTo>
                    <a:pt x="12" y="0"/>
                  </a:lnTo>
                  <a:lnTo>
                    <a:pt x="14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9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3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 noEditPoints="1"/>
            </p:cNvSpPr>
            <p:nvPr/>
          </p:nvSpPr>
          <p:spPr bwMode="auto">
            <a:xfrm>
              <a:off x="7589838" y="1014413"/>
              <a:ext cx="304800" cy="284163"/>
            </a:xfrm>
            <a:custGeom>
              <a:avLst/>
              <a:gdLst>
                <a:gd name="T0" fmla="*/ 106 w 192"/>
                <a:gd name="T1" fmla="*/ 16 h 179"/>
                <a:gd name="T2" fmla="*/ 106 w 192"/>
                <a:gd name="T3" fmla="*/ 16 h 179"/>
                <a:gd name="T4" fmla="*/ 82 w 192"/>
                <a:gd name="T5" fmla="*/ 12 h 179"/>
                <a:gd name="T6" fmla="*/ 50 w 192"/>
                <a:gd name="T7" fmla="*/ 26 h 179"/>
                <a:gd name="T8" fmla="*/ 31 w 192"/>
                <a:gd name="T9" fmla="*/ 42 h 179"/>
                <a:gd name="T10" fmla="*/ 26 w 192"/>
                <a:gd name="T11" fmla="*/ 48 h 179"/>
                <a:gd name="T12" fmla="*/ 16 w 192"/>
                <a:gd name="T13" fmla="*/ 68 h 179"/>
                <a:gd name="T14" fmla="*/ 9 w 192"/>
                <a:gd name="T15" fmla="*/ 98 h 179"/>
                <a:gd name="T16" fmla="*/ 16 w 192"/>
                <a:gd name="T17" fmla="*/ 123 h 179"/>
                <a:gd name="T18" fmla="*/ 24 w 192"/>
                <a:gd name="T19" fmla="*/ 133 h 179"/>
                <a:gd name="T20" fmla="*/ 24 w 192"/>
                <a:gd name="T21" fmla="*/ 135 h 179"/>
                <a:gd name="T22" fmla="*/ 25 w 192"/>
                <a:gd name="T23" fmla="*/ 136 h 179"/>
                <a:gd name="T24" fmla="*/ 54 w 192"/>
                <a:gd name="T25" fmla="*/ 162 h 179"/>
                <a:gd name="T26" fmla="*/ 84 w 192"/>
                <a:gd name="T27" fmla="*/ 170 h 179"/>
                <a:gd name="T28" fmla="*/ 120 w 192"/>
                <a:gd name="T29" fmla="*/ 162 h 179"/>
                <a:gd name="T30" fmla="*/ 145 w 192"/>
                <a:gd name="T31" fmla="*/ 150 h 179"/>
                <a:gd name="T32" fmla="*/ 151 w 192"/>
                <a:gd name="T33" fmla="*/ 146 h 179"/>
                <a:gd name="T34" fmla="*/ 166 w 192"/>
                <a:gd name="T35" fmla="*/ 132 h 179"/>
                <a:gd name="T36" fmla="*/ 181 w 192"/>
                <a:gd name="T37" fmla="*/ 103 h 179"/>
                <a:gd name="T38" fmla="*/ 181 w 192"/>
                <a:gd name="T39" fmla="*/ 73 h 179"/>
                <a:gd name="T40" fmla="*/ 168 w 192"/>
                <a:gd name="T41" fmla="*/ 47 h 179"/>
                <a:gd name="T42" fmla="*/ 160 w 192"/>
                <a:gd name="T43" fmla="*/ 35 h 179"/>
                <a:gd name="T44" fmla="*/ 157 w 192"/>
                <a:gd name="T45" fmla="*/ 34 h 179"/>
                <a:gd name="T46" fmla="*/ 157 w 192"/>
                <a:gd name="T47" fmla="*/ 34 h 179"/>
                <a:gd name="T48" fmla="*/ 130 w 192"/>
                <a:gd name="T49" fmla="*/ 16 h 179"/>
                <a:gd name="T50" fmla="*/ 113 w 192"/>
                <a:gd name="T51" fmla="*/ 14 h 179"/>
                <a:gd name="T52" fmla="*/ 107 w 192"/>
                <a:gd name="T53" fmla="*/ 16 h 179"/>
                <a:gd name="T54" fmla="*/ 105 w 192"/>
                <a:gd name="T55" fmla="*/ 10 h 179"/>
                <a:gd name="T56" fmla="*/ 103 w 192"/>
                <a:gd name="T57" fmla="*/ 0 h 179"/>
                <a:gd name="T58" fmla="*/ 120 w 192"/>
                <a:gd name="T59" fmla="*/ 1 h 179"/>
                <a:gd name="T60" fmla="*/ 135 w 192"/>
                <a:gd name="T61" fmla="*/ 6 h 179"/>
                <a:gd name="T62" fmla="*/ 165 w 192"/>
                <a:gd name="T63" fmla="*/ 27 h 179"/>
                <a:gd name="T64" fmla="*/ 175 w 192"/>
                <a:gd name="T65" fmla="*/ 40 h 179"/>
                <a:gd name="T66" fmla="*/ 190 w 192"/>
                <a:gd name="T67" fmla="*/ 71 h 179"/>
                <a:gd name="T68" fmla="*/ 190 w 192"/>
                <a:gd name="T69" fmla="*/ 105 h 179"/>
                <a:gd name="T70" fmla="*/ 174 w 192"/>
                <a:gd name="T71" fmla="*/ 137 h 179"/>
                <a:gd name="T72" fmla="*/ 154 w 192"/>
                <a:gd name="T73" fmla="*/ 156 h 179"/>
                <a:gd name="T74" fmla="*/ 135 w 192"/>
                <a:gd name="T75" fmla="*/ 167 h 179"/>
                <a:gd name="T76" fmla="*/ 103 w 192"/>
                <a:gd name="T77" fmla="*/ 178 h 179"/>
                <a:gd name="T78" fmla="*/ 84 w 192"/>
                <a:gd name="T79" fmla="*/ 179 h 179"/>
                <a:gd name="T80" fmla="*/ 48 w 192"/>
                <a:gd name="T81" fmla="*/ 171 h 179"/>
                <a:gd name="T82" fmla="*/ 17 w 192"/>
                <a:gd name="T83" fmla="*/ 141 h 179"/>
                <a:gd name="T84" fmla="*/ 7 w 192"/>
                <a:gd name="T85" fmla="*/ 128 h 179"/>
                <a:gd name="T86" fmla="*/ 0 w 192"/>
                <a:gd name="T87" fmla="*/ 98 h 179"/>
                <a:gd name="T88" fmla="*/ 7 w 192"/>
                <a:gd name="T89" fmla="*/ 64 h 179"/>
                <a:gd name="T90" fmla="*/ 20 w 192"/>
                <a:gd name="T91" fmla="*/ 40 h 179"/>
                <a:gd name="T92" fmla="*/ 33 w 192"/>
                <a:gd name="T93" fmla="*/ 26 h 179"/>
                <a:gd name="T94" fmla="*/ 62 w 192"/>
                <a:gd name="T95" fmla="*/ 9 h 179"/>
                <a:gd name="T96" fmla="*/ 103 w 192"/>
                <a:gd name="T9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79">
                  <a:moveTo>
                    <a:pt x="106" y="16"/>
                  </a:moveTo>
                  <a:lnTo>
                    <a:pt x="106" y="16"/>
                  </a:lnTo>
                  <a:lnTo>
                    <a:pt x="106" y="16"/>
                  </a:lnTo>
                  <a:lnTo>
                    <a:pt x="106" y="16"/>
                  </a:lnTo>
                  <a:close/>
                  <a:moveTo>
                    <a:pt x="103" y="10"/>
                  </a:moveTo>
                  <a:lnTo>
                    <a:pt x="82" y="12"/>
                  </a:lnTo>
                  <a:lnTo>
                    <a:pt x="64" y="18"/>
                  </a:lnTo>
                  <a:lnTo>
                    <a:pt x="50" y="26"/>
                  </a:lnTo>
                  <a:lnTo>
                    <a:pt x="39" y="34"/>
                  </a:lnTo>
                  <a:lnTo>
                    <a:pt x="31" y="42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68"/>
                  </a:lnTo>
                  <a:lnTo>
                    <a:pt x="10" y="84"/>
                  </a:lnTo>
                  <a:lnTo>
                    <a:pt x="9" y="98"/>
                  </a:lnTo>
                  <a:lnTo>
                    <a:pt x="12" y="112"/>
                  </a:lnTo>
                  <a:lnTo>
                    <a:pt x="16" y="123"/>
                  </a:lnTo>
                  <a:lnTo>
                    <a:pt x="20" y="131"/>
                  </a:lnTo>
                  <a:lnTo>
                    <a:pt x="24" y="133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5" y="135"/>
                  </a:lnTo>
                  <a:lnTo>
                    <a:pt x="25" y="136"/>
                  </a:lnTo>
                  <a:lnTo>
                    <a:pt x="38" y="152"/>
                  </a:lnTo>
                  <a:lnTo>
                    <a:pt x="54" y="162"/>
                  </a:lnTo>
                  <a:lnTo>
                    <a:pt x="68" y="167"/>
                  </a:lnTo>
                  <a:lnTo>
                    <a:pt x="84" y="170"/>
                  </a:lnTo>
                  <a:lnTo>
                    <a:pt x="103" y="167"/>
                  </a:lnTo>
                  <a:lnTo>
                    <a:pt x="120" y="162"/>
                  </a:lnTo>
                  <a:lnTo>
                    <a:pt x="135" y="156"/>
                  </a:lnTo>
                  <a:lnTo>
                    <a:pt x="145" y="150"/>
                  </a:lnTo>
                  <a:lnTo>
                    <a:pt x="149" y="148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66" y="132"/>
                  </a:lnTo>
                  <a:lnTo>
                    <a:pt x="175" y="116"/>
                  </a:lnTo>
                  <a:lnTo>
                    <a:pt x="181" y="103"/>
                  </a:lnTo>
                  <a:lnTo>
                    <a:pt x="182" y="90"/>
                  </a:lnTo>
                  <a:lnTo>
                    <a:pt x="181" y="73"/>
                  </a:lnTo>
                  <a:lnTo>
                    <a:pt x="174" y="59"/>
                  </a:lnTo>
                  <a:lnTo>
                    <a:pt x="168" y="47"/>
                  </a:lnTo>
                  <a:lnTo>
                    <a:pt x="161" y="38"/>
                  </a:lnTo>
                  <a:lnTo>
                    <a:pt x="160" y="35"/>
                  </a:lnTo>
                  <a:lnTo>
                    <a:pt x="158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44" y="22"/>
                  </a:lnTo>
                  <a:lnTo>
                    <a:pt x="130" y="16"/>
                  </a:lnTo>
                  <a:lnTo>
                    <a:pt x="118" y="14"/>
                  </a:lnTo>
                  <a:lnTo>
                    <a:pt x="113" y="14"/>
                  </a:lnTo>
                  <a:lnTo>
                    <a:pt x="109" y="16"/>
                  </a:lnTo>
                  <a:lnTo>
                    <a:pt x="107" y="16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3" y="10"/>
                  </a:lnTo>
                  <a:close/>
                  <a:moveTo>
                    <a:pt x="103" y="0"/>
                  </a:moveTo>
                  <a:lnTo>
                    <a:pt x="113" y="0"/>
                  </a:lnTo>
                  <a:lnTo>
                    <a:pt x="120" y="1"/>
                  </a:lnTo>
                  <a:lnTo>
                    <a:pt x="120" y="5"/>
                  </a:lnTo>
                  <a:lnTo>
                    <a:pt x="135" y="6"/>
                  </a:lnTo>
                  <a:lnTo>
                    <a:pt x="149" y="14"/>
                  </a:lnTo>
                  <a:lnTo>
                    <a:pt x="165" y="27"/>
                  </a:lnTo>
                  <a:lnTo>
                    <a:pt x="169" y="31"/>
                  </a:lnTo>
                  <a:lnTo>
                    <a:pt x="175" y="40"/>
                  </a:lnTo>
                  <a:lnTo>
                    <a:pt x="183" y="54"/>
                  </a:lnTo>
                  <a:lnTo>
                    <a:pt x="190" y="71"/>
                  </a:lnTo>
                  <a:lnTo>
                    <a:pt x="192" y="90"/>
                  </a:lnTo>
                  <a:lnTo>
                    <a:pt x="190" y="105"/>
                  </a:lnTo>
                  <a:lnTo>
                    <a:pt x="185" y="122"/>
                  </a:lnTo>
                  <a:lnTo>
                    <a:pt x="174" y="137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47" y="161"/>
                  </a:lnTo>
                  <a:lnTo>
                    <a:pt x="135" y="167"/>
                  </a:lnTo>
                  <a:lnTo>
                    <a:pt x="120" y="173"/>
                  </a:lnTo>
                  <a:lnTo>
                    <a:pt x="103" y="178"/>
                  </a:lnTo>
                  <a:lnTo>
                    <a:pt x="84" y="179"/>
                  </a:lnTo>
                  <a:lnTo>
                    <a:pt x="84" y="179"/>
                  </a:lnTo>
                  <a:lnTo>
                    <a:pt x="65" y="178"/>
                  </a:lnTo>
                  <a:lnTo>
                    <a:pt x="48" y="171"/>
                  </a:lnTo>
                  <a:lnTo>
                    <a:pt x="31" y="160"/>
                  </a:lnTo>
                  <a:lnTo>
                    <a:pt x="17" y="141"/>
                  </a:lnTo>
                  <a:lnTo>
                    <a:pt x="13" y="137"/>
                  </a:lnTo>
                  <a:lnTo>
                    <a:pt x="7" y="128"/>
                  </a:lnTo>
                  <a:lnTo>
                    <a:pt x="1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7" y="64"/>
                  </a:lnTo>
                  <a:lnTo>
                    <a:pt x="17" y="43"/>
                  </a:lnTo>
                  <a:lnTo>
                    <a:pt x="20" y="40"/>
                  </a:lnTo>
                  <a:lnTo>
                    <a:pt x="25" y="35"/>
                  </a:lnTo>
                  <a:lnTo>
                    <a:pt x="33" y="26"/>
                  </a:lnTo>
                  <a:lnTo>
                    <a:pt x="46" y="17"/>
                  </a:lnTo>
                  <a:lnTo>
                    <a:pt x="62" y="9"/>
                  </a:lnTo>
                  <a:lnTo>
                    <a:pt x="81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7"/>
            <p:cNvSpPr>
              <a:spLocks noEditPoints="1"/>
            </p:cNvSpPr>
            <p:nvPr/>
          </p:nvSpPr>
          <p:spPr bwMode="auto">
            <a:xfrm>
              <a:off x="7602538" y="1028700"/>
              <a:ext cx="112713" cy="101600"/>
            </a:xfrm>
            <a:custGeom>
              <a:avLst/>
              <a:gdLst>
                <a:gd name="T0" fmla="*/ 2 w 71"/>
                <a:gd name="T1" fmla="*/ 64 h 64"/>
                <a:gd name="T2" fmla="*/ 2 w 71"/>
                <a:gd name="T3" fmla="*/ 64 h 64"/>
                <a:gd name="T4" fmla="*/ 2 w 71"/>
                <a:gd name="T5" fmla="*/ 64 h 64"/>
                <a:gd name="T6" fmla="*/ 2 w 71"/>
                <a:gd name="T7" fmla="*/ 64 h 64"/>
                <a:gd name="T8" fmla="*/ 61 w 71"/>
                <a:gd name="T9" fmla="*/ 0 h 64"/>
                <a:gd name="T10" fmla="*/ 71 w 71"/>
                <a:gd name="T11" fmla="*/ 3 h 64"/>
                <a:gd name="T12" fmla="*/ 67 w 71"/>
                <a:gd name="T13" fmla="*/ 17 h 64"/>
                <a:gd name="T14" fmla="*/ 61 w 71"/>
                <a:gd name="T15" fmla="*/ 27 h 64"/>
                <a:gd name="T16" fmla="*/ 59 w 71"/>
                <a:gd name="T17" fmla="*/ 35 h 64"/>
                <a:gd name="T18" fmla="*/ 56 w 71"/>
                <a:gd name="T19" fmla="*/ 39 h 64"/>
                <a:gd name="T20" fmla="*/ 54 w 71"/>
                <a:gd name="T21" fmla="*/ 42 h 64"/>
                <a:gd name="T22" fmla="*/ 51 w 71"/>
                <a:gd name="T23" fmla="*/ 43 h 64"/>
                <a:gd name="T24" fmla="*/ 48 w 71"/>
                <a:gd name="T25" fmla="*/ 45 h 64"/>
                <a:gd name="T26" fmla="*/ 46 w 71"/>
                <a:gd name="T27" fmla="*/ 45 h 64"/>
                <a:gd name="T28" fmla="*/ 43 w 71"/>
                <a:gd name="T29" fmla="*/ 43 h 64"/>
                <a:gd name="T30" fmla="*/ 42 w 71"/>
                <a:gd name="T31" fmla="*/ 42 h 64"/>
                <a:gd name="T32" fmla="*/ 42 w 71"/>
                <a:gd name="T33" fmla="*/ 41 h 64"/>
                <a:gd name="T34" fmla="*/ 40 w 71"/>
                <a:gd name="T35" fmla="*/ 39 h 64"/>
                <a:gd name="T36" fmla="*/ 40 w 71"/>
                <a:gd name="T37" fmla="*/ 38 h 64"/>
                <a:gd name="T38" fmla="*/ 40 w 71"/>
                <a:gd name="T39" fmla="*/ 38 h 64"/>
                <a:gd name="T40" fmla="*/ 40 w 71"/>
                <a:gd name="T41" fmla="*/ 33 h 64"/>
                <a:gd name="T42" fmla="*/ 40 w 71"/>
                <a:gd name="T43" fmla="*/ 33 h 64"/>
                <a:gd name="T44" fmla="*/ 38 w 71"/>
                <a:gd name="T45" fmla="*/ 35 h 64"/>
                <a:gd name="T46" fmla="*/ 36 w 71"/>
                <a:gd name="T47" fmla="*/ 38 h 64"/>
                <a:gd name="T48" fmla="*/ 36 w 71"/>
                <a:gd name="T49" fmla="*/ 39 h 64"/>
                <a:gd name="T50" fmla="*/ 26 w 71"/>
                <a:gd name="T51" fmla="*/ 51 h 64"/>
                <a:gd name="T52" fmla="*/ 16 w 71"/>
                <a:gd name="T53" fmla="*/ 59 h 64"/>
                <a:gd name="T54" fmla="*/ 6 w 71"/>
                <a:gd name="T55" fmla="*/ 63 h 64"/>
                <a:gd name="T56" fmla="*/ 2 w 71"/>
                <a:gd name="T57" fmla="*/ 64 h 64"/>
                <a:gd name="T58" fmla="*/ 0 w 71"/>
                <a:gd name="T59" fmla="*/ 55 h 64"/>
                <a:gd name="T60" fmla="*/ 1 w 71"/>
                <a:gd name="T61" fmla="*/ 55 h 64"/>
                <a:gd name="T62" fmla="*/ 2 w 71"/>
                <a:gd name="T63" fmla="*/ 54 h 64"/>
                <a:gd name="T64" fmla="*/ 6 w 71"/>
                <a:gd name="T65" fmla="*/ 52 h 64"/>
                <a:gd name="T66" fmla="*/ 10 w 71"/>
                <a:gd name="T67" fmla="*/ 51 h 64"/>
                <a:gd name="T68" fmla="*/ 16 w 71"/>
                <a:gd name="T69" fmla="*/ 48 h 64"/>
                <a:gd name="T70" fmla="*/ 19 w 71"/>
                <a:gd name="T71" fmla="*/ 45 h 64"/>
                <a:gd name="T72" fmla="*/ 23 w 71"/>
                <a:gd name="T73" fmla="*/ 39 h 64"/>
                <a:gd name="T74" fmla="*/ 27 w 71"/>
                <a:gd name="T75" fmla="*/ 34 h 64"/>
                <a:gd name="T76" fmla="*/ 27 w 71"/>
                <a:gd name="T77" fmla="*/ 34 h 64"/>
                <a:gd name="T78" fmla="*/ 27 w 71"/>
                <a:gd name="T79" fmla="*/ 34 h 64"/>
                <a:gd name="T80" fmla="*/ 27 w 71"/>
                <a:gd name="T81" fmla="*/ 33 h 64"/>
                <a:gd name="T82" fmla="*/ 29 w 71"/>
                <a:gd name="T83" fmla="*/ 31 h 64"/>
                <a:gd name="T84" fmla="*/ 30 w 71"/>
                <a:gd name="T85" fmla="*/ 29 h 64"/>
                <a:gd name="T86" fmla="*/ 33 w 71"/>
                <a:gd name="T87" fmla="*/ 27 h 64"/>
                <a:gd name="T88" fmla="*/ 34 w 71"/>
                <a:gd name="T89" fmla="*/ 25 h 64"/>
                <a:gd name="T90" fmla="*/ 36 w 71"/>
                <a:gd name="T91" fmla="*/ 22 h 64"/>
                <a:gd name="T92" fmla="*/ 39 w 71"/>
                <a:gd name="T93" fmla="*/ 21 h 64"/>
                <a:gd name="T94" fmla="*/ 40 w 71"/>
                <a:gd name="T95" fmla="*/ 20 h 64"/>
                <a:gd name="T96" fmla="*/ 43 w 71"/>
                <a:gd name="T97" fmla="*/ 20 h 64"/>
                <a:gd name="T98" fmla="*/ 46 w 71"/>
                <a:gd name="T99" fmla="*/ 20 h 64"/>
                <a:gd name="T100" fmla="*/ 48 w 71"/>
                <a:gd name="T101" fmla="*/ 21 h 64"/>
                <a:gd name="T102" fmla="*/ 50 w 71"/>
                <a:gd name="T103" fmla="*/ 22 h 64"/>
                <a:gd name="T104" fmla="*/ 50 w 71"/>
                <a:gd name="T105" fmla="*/ 26 h 64"/>
                <a:gd name="T106" fmla="*/ 51 w 71"/>
                <a:gd name="T107" fmla="*/ 29 h 64"/>
                <a:gd name="T108" fmla="*/ 51 w 71"/>
                <a:gd name="T109" fmla="*/ 29 h 64"/>
                <a:gd name="T110" fmla="*/ 55 w 71"/>
                <a:gd name="T111" fmla="*/ 18 h 64"/>
                <a:gd name="T112" fmla="*/ 61 w 71"/>
                <a:gd name="T1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" h="64">
                  <a:moveTo>
                    <a:pt x="2" y="64"/>
                  </a:move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close/>
                  <a:moveTo>
                    <a:pt x="61" y="0"/>
                  </a:moveTo>
                  <a:lnTo>
                    <a:pt x="71" y="3"/>
                  </a:lnTo>
                  <a:lnTo>
                    <a:pt x="67" y="17"/>
                  </a:lnTo>
                  <a:lnTo>
                    <a:pt x="61" y="27"/>
                  </a:lnTo>
                  <a:lnTo>
                    <a:pt x="59" y="35"/>
                  </a:lnTo>
                  <a:lnTo>
                    <a:pt x="56" y="39"/>
                  </a:lnTo>
                  <a:lnTo>
                    <a:pt x="54" y="42"/>
                  </a:lnTo>
                  <a:lnTo>
                    <a:pt x="51" y="43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3" y="43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0" y="39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6" y="39"/>
                  </a:lnTo>
                  <a:lnTo>
                    <a:pt x="26" y="51"/>
                  </a:lnTo>
                  <a:lnTo>
                    <a:pt x="16" y="59"/>
                  </a:lnTo>
                  <a:lnTo>
                    <a:pt x="6" y="63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55"/>
                  </a:lnTo>
                  <a:lnTo>
                    <a:pt x="2" y="54"/>
                  </a:lnTo>
                  <a:lnTo>
                    <a:pt x="6" y="52"/>
                  </a:lnTo>
                  <a:lnTo>
                    <a:pt x="10" y="51"/>
                  </a:lnTo>
                  <a:lnTo>
                    <a:pt x="16" y="48"/>
                  </a:lnTo>
                  <a:lnTo>
                    <a:pt x="19" y="45"/>
                  </a:lnTo>
                  <a:lnTo>
                    <a:pt x="23" y="39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30" y="29"/>
                  </a:lnTo>
                  <a:lnTo>
                    <a:pt x="33" y="27"/>
                  </a:lnTo>
                  <a:lnTo>
                    <a:pt x="34" y="25"/>
                  </a:lnTo>
                  <a:lnTo>
                    <a:pt x="36" y="22"/>
                  </a:lnTo>
                  <a:lnTo>
                    <a:pt x="39" y="21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1"/>
                  </a:lnTo>
                  <a:lnTo>
                    <a:pt x="50" y="22"/>
                  </a:lnTo>
                  <a:lnTo>
                    <a:pt x="50" y="26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55" y="18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8"/>
            <p:cNvSpPr>
              <a:spLocks/>
            </p:cNvSpPr>
            <p:nvPr/>
          </p:nvSpPr>
          <p:spPr bwMode="auto">
            <a:xfrm>
              <a:off x="7704138" y="981075"/>
              <a:ext cx="87313" cy="55563"/>
            </a:xfrm>
            <a:custGeom>
              <a:avLst/>
              <a:gdLst>
                <a:gd name="T0" fmla="*/ 48 w 55"/>
                <a:gd name="T1" fmla="*/ 0 h 35"/>
                <a:gd name="T2" fmla="*/ 55 w 55"/>
                <a:gd name="T3" fmla="*/ 8 h 35"/>
                <a:gd name="T4" fmla="*/ 45 w 55"/>
                <a:gd name="T5" fmla="*/ 14 h 35"/>
                <a:gd name="T6" fmla="*/ 33 w 55"/>
                <a:gd name="T7" fmla="*/ 21 h 35"/>
                <a:gd name="T8" fmla="*/ 22 w 55"/>
                <a:gd name="T9" fmla="*/ 26 h 35"/>
                <a:gd name="T10" fmla="*/ 13 w 55"/>
                <a:gd name="T11" fmla="*/ 31 h 35"/>
                <a:gd name="T12" fmla="*/ 7 w 55"/>
                <a:gd name="T13" fmla="*/ 34 h 35"/>
                <a:gd name="T14" fmla="*/ 4 w 55"/>
                <a:gd name="T15" fmla="*/ 35 h 35"/>
                <a:gd name="T16" fmla="*/ 4 w 55"/>
                <a:gd name="T17" fmla="*/ 35 h 35"/>
                <a:gd name="T18" fmla="*/ 0 w 55"/>
                <a:gd name="T19" fmla="*/ 26 h 35"/>
                <a:gd name="T20" fmla="*/ 0 w 55"/>
                <a:gd name="T21" fmla="*/ 26 h 35"/>
                <a:gd name="T22" fmla="*/ 3 w 55"/>
                <a:gd name="T23" fmla="*/ 25 h 35"/>
                <a:gd name="T24" fmla="*/ 5 w 55"/>
                <a:gd name="T25" fmla="*/ 23 h 35"/>
                <a:gd name="T26" fmla="*/ 9 w 55"/>
                <a:gd name="T27" fmla="*/ 22 h 35"/>
                <a:gd name="T28" fmla="*/ 13 w 55"/>
                <a:gd name="T29" fmla="*/ 21 h 35"/>
                <a:gd name="T30" fmla="*/ 17 w 55"/>
                <a:gd name="T31" fmla="*/ 18 h 35"/>
                <a:gd name="T32" fmla="*/ 34 w 55"/>
                <a:gd name="T33" fmla="*/ 9 h 35"/>
                <a:gd name="T34" fmla="*/ 48 w 55"/>
                <a:gd name="T3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35">
                  <a:moveTo>
                    <a:pt x="48" y="0"/>
                  </a:moveTo>
                  <a:lnTo>
                    <a:pt x="55" y="8"/>
                  </a:lnTo>
                  <a:lnTo>
                    <a:pt x="45" y="14"/>
                  </a:lnTo>
                  <a:lnTo>
                    <a:pt x="33" y="21"/>
                  </a:lnTo>
                  <a:lnTo>
                    <a:pt x="22" y="26"/>
                  </a:lnTo>
                  <a:lnTo>
                    <a:pt x="13" y="31"/>
                  </a:lnTo>
                  <a:lnTo>
                    <a:pt x="7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9" y="22"/>
                  </a:lnTo>
                  <a:lnTo>
                    <a:pt x="13" y="21"/>
                  </a:lnTo>
                  <a:lnTo>
                    <a:pt x="17" y="18"/>
                  </a:lnTo>
                  <a:lnTo>
                    <a:pt x="34" y="9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9"/>
            <p:cNvSpPr>
              <a:spLocks/>
            </p:cNvSpPr>
            <p:nvPr/>
          </p:nvSpPr>
          <p:spPr bwMode="auto">
            <a:xfrm>
              <a:off x="7699375" y="949325"/>
              <a:ext cx="104775" cy="84138"/>
            </a:xfrm>
            <a:custGeom>
              <a:avLst/>
              <a:gdLst>
                <a:gd name="T0" fmla="*/ 57 w 66"/>
                <a:gd name="T1" fmla="*/ 0 h 53"/>
                <a:gd name="T2" fmla="*/ 66 w 66"/>
                <a:gd name="T3" fmla="*/ 5 h 53"/>
                <a:gd name="T4" fmla="*/ 57 w 66"/>
                <a:gd name="T5" fmla="*/ 17 h 53"/>
                <a:gd name="T6" fmla="*/ 44 w 66"/>
                <a:gd name="T7" fmla="*/ 25 h 53"/>
                <a:gd name="T8" fmla="*/ 32 w 66"/>
                <a:gd name="T9" fmla="*/ 30 h 53"/>
                <a:gd name="T10" fmla="*/ 30 w 66"/>
                <a:gd name="T11" fmla="*/ 33 h 53"/>
                <a:gd name="T12" fmla="*/ 25 w 66"/>
                <a:gd name="T13" fmla="*/ 37 h 53"/>
                <a:gd name="T14" fmla="*/ 20 w 66"/>
                <a:gd name="T15" fmla="*/ 42 h 53"/>
                <a:gd name="T16" fmla="*/ 17 w 66"/>
                <a:gd name="T17" fmla="*/ 45 h 53"/>
                <a:gd name="T18" fmla="*/ 13 w 66"/>
                <a:gd name="T19" fmla="*/ 47 h 53"/>
                <a:gd name="T20" fmla="*/ 11 w 66"/>
                <a:gd name="T21" fmla="*/ 50 h 53"/>
                <a:gd name="T22" fmla="*/ 8 w 66"/>
                <a:gd name="T23" fmla="*/ 51 h 53"/>
                <a:gd name="T24" fmla="*/ 7 w 66"/>
                <a:gd name="T25" fmla="*/ 53 h 53"/>
                <a:gd name="T26" fmla="*/ 7 w 66"/>
                <a:gd name="T27" fmla="*/ 53 h 53"/>
                <a:gd name="T28" fmla="*/ 0 w 66"/>
                <a:gd name="T29" fmla="*/ 45 h 53"/>
                <a:gd name="T30" fmla="*/ 2 w 66"/>
                <a:gd name="T31" fmla="*/ 45 h 53"/>
                <a:gd name="T32" fmla="*/ 3 w 66"/>
                <a:gd name="T33" fmla="*/ 43 h 53"/>
                <a:gd name="T34" fmla="*/ 6 w 66"/>
                <a:gd name="T35" fmla="*/ 41 h 53"/>
                <a:gd name="T36" fmla="*/ 10 w 66"/>
                <a:gd name="T37" fmla="*/ 38 h 53"/>
                <a:gd name="T38" fmla="*/ 12 w 66"/>
                <a:gd name="T39" fmla="*/ 36 h 53"/>
                <a:gd name="T40" fmla="*/ 15 w 66"/>
                <a:gd name="T41" fmla="*/ 34 h 53"/>
                <a:gd name="T42" fmla="*/ 15 w 66"/>
                <a:gd name="T43" fmla="*/ 29 h 53"/>
                <a:gd name="T44" fmla="*/ 15 w 66"/>
                <a:gd name="T45" fmla="*/ 28 h 53"/>
                <a:gd name="T46" fmla="*/ 15 w 66"/>
                <a:gd name="T47" fmla="*/ 25 h 53"/>
                <a:gd name="T48" fmla="*/ 16 w 66"/>
                <a:gd name="T49" fmla="*/ 21 h 53"/>
                <a:gd name="T50" fmla="*/ 19 w 66"/>
                <a:gd name="T51" fmla="*/ 19 h 53"/>
                <a:gd name="T52" fmla="*/ 23 w 66"/>
                <a:gd name="T53" fmla="*/ 17 h 53"/>
                <a:gd name="T54" fmla="*/ 27 w 66"/>
                <a:gd name="T55" fmla="*/ 17 h 53"/>
                <a:gd name="T56" fmla="*/ 29 w 66"/>
                <a:gd name="T57" fmla="*/ 17 h 53"/>
                <a:gd name="T58" fmla="*/ 30 w 66"/>
                <a:gd name="T59" fmla="*/ 17 h 53"/>
                <a:gd name="T60" fmla="*/ 32 w 66"/>
                <a:gd name="T61" fmla="*/ 19 h 53"/>
                <a:gd name="T62" fmla="*/ 36 w 66"/>
                <a:gd name="T63" fmla="*/ 19 h 53"/>
                <a:gd name="T64" fmla="*/ 44 w 66"/>
                <a:gd name="T65" fmla="*/ 15 h 53"/>
                <a:gd name="T66" fmla="*/ 51 w 66"/>
                <a:gd name="T67" fmla="*/ 8 h 53"/>
                <a:gd name="T68" fmla="*/ 57 w 66"/>
                <a:gd name="T6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53">
                  <a:moveTo>
                    <a:pt x="57" y="0"/>
                  </a:moveTo>
                  <a:lnTo>
                    <a:pt x="66" y="5"/>
                  </a:lnTo>
                  <a:lnTo>
                    <a:pt x="57" y="17"/>
                  </a:lnTo>
                  <a:lnTo>
                    <a:pt x="44" y="25"/>
                  </a:lnTo>
                  <a:lnTo>
                    <a:pt x="32" y="30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0" y="42"/>
                  </a:lnTo>
                  <a:lnTo>
                    <a:pt x="17" y="45"/>
                  </a:lnTo>
                  <a:lnTo>
                    <a:pt x="13" y="47"/>
                  </a:lnTo>
                  <a:lnTo>
                    <a:pt x="11" y="50"/>
                  </a:lnTo>
                  <a:lnTo>
                    <a:pt x="8" y="51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6" y="41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5" y="34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2" y="19"/>
                  </a:lnTo>
                  <a:lnTo>
                    <a:pt x="36" y="19"/>
                  </a:lnTo>
                  <a:lnTo>
                    <a:pt x="44" y="15"/>
                  </a:lnTo>
                  <a:lnTo>
                    <a:pt x="51" y="8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0"/>
            <p:cNvSpPr>
              <a:spLocks/>
            </p:cNvSpPr>
            <p:nvPr/>
          </p:nvSpPr>
          <p:spPr bwMode="auto">
            <a:xfrm>
              <a:off x="7670800" y="1144588"/>
              <a:ext cx="163513" cy="52388"/>
            </a:xfrm>
            <a:custGeom>
              <a:avLst/>
              <a:gdLst>
                <a:gd name="T0" fmla="*/ 18 w 103"/>
                <a:gd name="T1" fmla="*/ 0 h 33"/>
                <a:gd name="T2" fmla="*/ 21 w 103"/>
                <a:gd name="T3" fmla="*/ 0 h 33"/>
                <a:gd name="T4" fmla="*/ 22 w 103"/>
                <a:gd name="T5" fmla="*/ 0 h 33"/>
                <a:gd name="T6" fmla="*/ 24 w 103"/>
                <a:gd name="T7" fmla="*/ 3 h 33"/>
                <a:gd name="T8" fmla="*/ 33 w 103"/>
                <a:gd name="T9" fmla="*/ 13 h 33"/>
                <a:gd name="T10" fmla="*/ 42 w 103"/>
                <a:gd name="T11" fmla="*/ 20 h 33"/>
                <a:gd name="T12" fmla="*/ 51 w 103"/>
                <a:gd name="T13" fmla="*/ 23 h 33"/>
                <a:gd name="T14" fmla="*/ 59 w 103"/>
                <a:gd name="T15" fmla="*/ 24 h 33"/>
                <a:gd name="T16" fmla="*/ 62 w 103"/>
                <a:gd name="T17" fmla="*/ 24 h 33"/>
                <a:gd name="T18" fmla="*/ 63 w 103"/>
                <a:gd name="T19" fmla="*/ 24 h 33"/>
                <a:gd name="T20" fmla="*/ 66 w 103"/>
                <a:gd name="T21" fmla="*/ 23 h 33"/>
                <a:gd name="T22" fmla="*/ 80 w 103"/>
                <a:gd name="T23" fmla="*/ 17 h 33"/>
                <a:gd name="T24" fmla="*/ 89 w 103"/>
                <a:gd name="T25" fmla="*/ 11 h 33"/>
                <a:gd name="T26" fmla="*/ 93 w 103"/>
                <a:gd name="T27" fmla="*/ 6 h 33"/>
                <a:gd name="T28" fmla="*/ 94 w 103"/>
                <a:gd name="T29" fmla="*/ 4 h 33"/>
                <a:gd name="T30" fmla="*/ 96 w 103"/>
                <a:gd name="T31" fmla="*/ 4 h 33"/>
                <a:gd name="T32" fmla="*/ 103 w 103"/>
                <a:gd name="T33" fmla="*/ 7 h 33"/>
                <a:gd name="T34" fmla="*/ 102 w 103"/>
                <a:gd name="T35" fmla="*/ 9 h 33"/>
                <a:gd name="T36" fmla="*/ 100 w 103"/>
                <a:gd name="T37" fmla="*/ 13 h 33"/>
                <a:gd name="T38" fmla="*/ 93 w 103"/>
                <a:gd name="T39" fmla="*/ 20 h 33"/>
                <a:gd name="T40" fmla="*/ 83 w 103"/>
                <a:gd name="T41" fmla="*/ 26 h 33"/>
                <a:gd name="T42" fmla="*/ 68 w 103"/>
                <a:gd name="T43" fmla="*/ 33 h 33"/>
                <a:gd name="T44" fmla="*/ 67 w 103"/>
                <a:gd name="T45" fmla="*/ 33 h 33"/>
                <a:gd name="T46" fmla="*/ 67 w 103"/>
                <a:gd name="T47" fmla="*/ 33 h 33"/>
                <a:gd name="T48" fmla="*/ 66 w 103"/>
                <a:gd name="T49" fmla="*/ 33 h 33"/>
                <a:gd name="T50" fmla="*/ 63 w 103"/>
                <a:gd name="T51" fmla="*/ 33 h 33"/>
                <a:gd name="T52" fmla="*/ 59 w 103"/>
                <a:gd name="T53" fmla="*/ 33 h 33"/>
                <a:gd name="T54" fmla="*/ 58 w 103"/>
                <a:gd name="T55" fmla="*/ 33 h 33"/>
                <a:gd name="T56" fmla="*/ 48 w 103"/>
                <a:gd name="T57" fmla="*/ 33 h 33"/>
                <a:gd name="T58" fmla="*/ 38 w 103"/>
                <a:gd name="T59" fmla="*/ 29 h 33"/>
                <a:gd name="T60" fmla="*/ 28 w 103"/>
                <a:gd name="T61" fmla="*/ 23 h 33"/>
                <a:gd name="T62" fmla="*/ 17 w 103"/>
                <a:gd name="T63" fmla="*/ 11 h 33"/>
                <a:gd name="T64" fmla="*/ 16 w 103"/>
                <a:gd name="T65" fmla="*/ 11 h 33"/>
                <a:gd name="T66" fmla="*/ 13 w 103"/>
                <a:gd name="T67" fmla="*/ 12 h 33"/>
                <a:gd name="T68" fmla="*/ 11 w 103"/>
                <a:gd name="T69" fmla="*/ 15 h 33"/>
                <a:gd name="T70" fmla="*/ 8 w 103"/>
                <a:gd name="T71" fmla="*/ 17 h 33"/>
                <a:gd name="T72" fmla="*/ 0 w 103"/>
                <a:gd name="T73" fmla="*/ 11 h 33"/>
                <a:gd name="T74" fmla="*/ 5 w 103"/>
                <a:gd name="T75" fmla="*/ 7 h 33"/>
                <a:gd name="T76" fmla="*/ 9 w 103"/>
                <a:gd name="T77" fmla="*/ 3 h 33"/>
                <a:gd name="T78" fmla="*/ 13 w 103"/>
                <a:gd name="T79" fmla="*/ 2 h 33"/>
                <a:gd name="T80" fmla="*/ 16 w 103"/>
                <a:gd name="T81" fmla="*/ 0 h 33"/>
                <a:gd name="T82" fmla="*/ 18 w 103"/>
                <a:gd name="T8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" h="33">
                  <a:moveTo>
                    <a:pt x="18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33" y="13"/>
                  </a:lnTo>
                  <a:lnTo>
                    <a:pt x="42" y="20"/>
                  </a:lnTo>
                  <a:lnTo>
                    <a:pt x="51" y="23"/>
                  </a:lnTo>
                  <a:lnTo>
                    <a:pt x="59" y="24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6" y="23"/>
                  </a:lnTo>
                  <a:lnTo>
                    <a:pt x="80" y="17"/>
                  </a:lnTo>
                  <a:lnTo>
                    <a:pt x="89" y="11"/>
                  </a:lnTo>
                  <a:lnTo>
                    <a:pt x="93" y="6"/>
                  </a:lnTo>
                  <a:lnTo>
                    <a:pt x="94" y="4"/>
                  </a:lnTo>
                  <a:lnTo>
                    <a:pt x="96" y="4"/>
                  </a:lnTo>
                  <a:lnTo>
                    <a:pt x="103" y="7"/>
                  </a:lnTo>
                  <a:lnTo>
                    <a:pt x="102" y="9"/>
                  </a:lnTo>
                  <a:lnTo>
                    <a:pt x="100" y="13"/>
                  </a:lnTo>
                  <a:lnTo>
                    <a:pt x="93" y="20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33"/>
                  </a:lnTo>
                  <a:lnTo>
                    <a:pt x="58" y="33"/>
                  </a:lnTo>
                  <a:lnTo>
                    <a:pt x="48" y="33"/>
                  </a:lnTo>
                  <a:lnTo>
                    <a:pt x="38" y="29"/>
                  </a:lnTo>
                  <a:lnTo>
                    <a:pt x="28" y="23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3" y="12"/>
                  </a:lnTo>
                  <a:lnTo>
                    <a:pt x="11" y="15"/>
                  </a:lnTo>
                  <a:lnTo>
                    <a:pt x="8" y="17"/>
                  </a:lnTo>
                  <a:lnTo>
                    <a:pt x="0" y="11"/>
                  </a:lnTo>
                  <a:lnTo>
                    <a:pt x="5" y="7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2"/>
            <p:cNvSpPr>
              <a:spLocks/>
            </p:cNvSpPr>
            <p:nvPr/>
          </p:nvSpPr>
          <p:spPr bwMode="auto">
            <a:xfrm>
              <a:off x="7651750" y="1276350"/>
              <a:ext cx="19050" cy="22225"/>
            </a:xfrm>
            <a:custGeom>
              <a:avLst/>
              <a:gdLst>
                <a:gd name="T0" fmla="*/ 3 w 12"/>
                <a:gd name="T1" fmla="*/ 0 h 14"/>
                <a:gd name="T2" fmla="*/ 12 w 12"/>
                <a:gd name="T3" fmla="*/ 2 h 14"/>
                <a:gd name="T4" fmla="*/ 9 w 12"/>
                <a:gd name="T5" fmla="*/ 14 h 14"/>
                <a:gd name="T6" fmla="*/ 0 w 12"/>
                <a:gd name="T7" fmla="*/ 12 h 14"/>
                <a:gd name="T8" fmla="*/ 3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2" y="2"/>
                  </a:lnTo>
                  <a:lnTo>
                    <a:pt x="9" y="14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3"/>
            <p:cNvSpPr>
              <a:spLocks noEditPoints="1"/>
            </p:cNvSpPr>
            <p:nvPr/>
          </p:nvSpPr>
          <p:spPr bwMode="auto">
            <a:xfrm>
              <a:off x="7521575" y="1285875"/>
              <a:ext cx="201613" cy="266700"/>
            </a:xfrm>
            <a:custGeom>
              <a:avLst/>
              <a:gdLst>
                <a:gd name="T0" fmla="*/ 69 w 127"/>
                <a:gd name="T1" fmla="*/ 9 h 168"/>
                <a:gd name="T2" fmla="*/ 67 w 127"/>
                <a:gd name="T3" fmla="*/ 11 h 168"/>
                <a:gd name="T4" fmla="*/ 59 w 127"/>
                <a:gd name="T5" fmla="*/ 13 h 168"/>
                <a:gd name="T6" fmla="*/ 47 w 127"/>
                <a:gd name="T7" fmla="*/ 19 h 168"/>
                <a:gd name="T8" fmla="*/ 27 w 127"/>
                <a:gd name="T9" fmla="*/ 37 h 168"/>
                <a:gd name="T10" fmla="*/ 13 w 127"/>
                <a:gd name="T11" fmla="*/ 72 h 168"/>
                <a:gd name="T12" fmla="*/ 13 w 127"/>
                <a:gd name="T13" fmla="*/ 72 h 168"/>
                <a:gd name="T14" fmla="*/ 13 w 127"/>
                <a:gd name="T15" fmla="*/ 74 h 168"/>
                <a:gd name="T16" fmla="*/ 12 w 127"/>
                <a:gd name="T17" fmla="*/ 78 h 168"/>
                <a:gd name="T18" fmla="*/ 10 w 127"/>
                <a:gd name="T19" fmla="*/ 87 h 168"/>
                <a:gd name="T20" fmla="*/ 10 w 127"/>
                <a:gd name="T21" fmla="*/ 104 h 168"/>
                <a:gd name="T22" fmla="*/ 18 w 127"/>
                <a:gd name="T23" fmla="*/ 135 h 168"/>
                <a:gd name="T24" fmla="*/ 27 w 127"/>
                <a:gd name="T25" fmla="*/ 156 h 168"/>
                <a:gd name="T26" fmla="*/ 34 w 127"/>
                <a:gd name="T27" fmla="*/ 159 h 168"/>
                <a:gd name="T28" fmla="*/ 47 w 127"/>
                <a:gd name="T29" fmla="*/ 157 h 168"/>
                <a:gd name="T30" fmla="*/ 59 w 127"/>
                <a:gd name="T31" fmla="*/ 151 h 168"/>
                <a:gd name="T32" fmla="*/ 63 w 127"/>
                <a:gd name="T33" fmla="*/ 150 h 168"/>
                <a:gd name="T34" fmla="*/ 70 w 127"/>
                <a:gd name="T35" fmla="*/ 142 h 168"/>
                <a:gd name="T36" fmla="*/ 82 w 127"/>
                <a:gd name="T37" fmla="*/ 129 h 168"/>
                <a:gd name="T38" fmla="*/ 102 w 127"/>
                <a:gd name="T39" fmla="*/ 95 h 168"/>
                <a:gd name="T40" fmla="*/ 118 w 127"/>
                <a:gd name="T41" fmla="*/ 42 h 168"/>
                <a:gd name="T42" fmla="*/ 116 w 127"/>
                <a:gd name="T43" fmla="*/ 40 h 168"/>
                <a:gd name="T44" fmla="*/ 115 w 127"/>
                <a:gd name="T45" fmla="*/ 33 h 168"/>
                <a:gd name="T46" fmla="*/ 106 w 127"/>
                <a:gd name="T47" fmla="*/ 21 h 168"/>
                <a:gd name="T48" fmla="*/ 86 w 127"/>
                <a:gd name="T49" fmla="*/ 12 h 168"/>
                <a:gd name="T50" fmla="*/ 69 w 127"/>
                <a:gd name="T51" fmla="*/ 0 h 168"/>
                <a:gd name="T52" fmla="*/ 87 w 127"/>
                <a:gd name="T53" fmla="*/ 2 h 168"/>
                <a:gd name="T54" fmla="*/ 112 w 127"/>
                <a:gd name="T55" fmla="*/ 13 h 168"/>
                <a:gd name="T56" fmla="*/ 123 w 127"/>
                <a:gd name="T57" fmla="*/ 27 h 168"/>
                <a:gd name="T58" fmla="*/ 127 w 127"/>
                <a:gd name="T59" fmla="*/ 37 h 168"/>
                <a:gd name="T60" fmla="*/ 127 w 127"/>
                <a:gd name="T61" fmla="*/ 42 h 168"/>
                <a:gd name="T62" fmla="*/ 127 w 127"/>
                <a:gd name="T63" fmla="*/ 42 h 168"/>
                <a:gd name="T64" fmla="*/ 111 w 127"/>
                <a:gd name="T65" fmla="*/ 99 h 168"/>
                <a:gd name="T66" fmla="*/ 90 w 127"/>
                <a:gd name="T67" fmla="*/ 135 h 168"/>
                <a:gd name="T68" fmla="*/ 72 w 127"/>
                <a:gd name="T69" fmla="*/ 155 h 168"/>
                <a:gd name="T70" fmla="*/ 64 w 127"/>
                <a:gd name="T71" fmla="*/ 160 h 168"/>
                <a:gd name="T72" fmla="*/ 38 w 127"/>
                <a:gd name="T73" fmla="*/ 168 h 168"/>
                <a:gd name="T74" fmla="*/ 31 w 127"/>
                <a:gd name="T75" fmla="*/ 168 h 168"/>
                <a:gd name="T76" fmla="*/ 23 w 127"/>
                <a:gd name="T77" fmla="*/ 165 h 168"/>
                <a:gd name="T78" fmla="*/ 18 w 127"/>
                <a:gd name="T79" fmla="*/ 163 h 168"/>
                <a:gd name="T80" fmla="*/ 17 w 127"/>
                <a:gd name="T81" fmla="*/ 161 h 168"/>
                <a:gd name="T82" fmla="*/ 9 w 127"/>
                <a:gd name="T83" fmla="*/ 139 h 168"/>
                <a:gd name="T84" fmla="*/ 1 w 127"/>
                <a:gd name="T85" fmla="*/ 105 h 168"/>
                <a:gd name="T86" fmla="*/ 1 w 127"/>
                <a:gd name="T87" fmla="*/ 81 h 168"/>
                <a:gd name="T88" fmla="*/ 4 w 127"/>
                <a:gd name="T89" fmla="*/ 70 h 168"/>
                <a:gd name="T90" fmla="*/ 19 w 127"/>
                <a:gd name="T91" fmla="*/ 32 h 168"/>
                <a:gd name="T92" fmla="*/ 42 w 127"/>
                <a:gd name="T93" fmla="*/ 11 h 168"/>
                <a:gd name="T94" fmla="*/ 65 w 127"/>
                <a:gd name="T95" fmla="*/ 0 h 168"/>
                <a:gd name="T96" fmla="*/ 69 w 127"/>
                <a:gd name="T9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" h="168">
                  <a:moveTo>
                    <a:pt x="69" y="9"/>
                  </a:moveTo>
                  <a:lnTo>
                    <a:pt x="69" y="9"/>
                  </a:lnTo>
                  <a:lnTo>
                    <a:pt x="68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59" y="13"/>
                  </a:lnTo>
                  <a:lnTo>
                    <a:pt x="53" y="15"/>
                  </a:lnTo>
                  <a:lnTo>
                    <a:pt x="47" y="19"/>
                  </a:lnTo>
                  <a:lnTo>
                    <a:pt x="38" y="27"/>
                  </a:lnTo>
                  <a:lnTo>
                    <a:pt x="27" y="37"/>
                  </a:lnTo>
                  <a:lnTo>
                    <a:pt x="19" y="51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2" y="75"/>
                  </a:lnTo>
                  <a:lnTo>
                    <a:pt x="12" y="78"/>
                  </a:lnTo>
                  <a:lnTo>
                    <a:pt x="12" y="81"/>
                  </a:lnTo>
                  <a:lnTo>
                    <a:pt x="10" y="87"/>
                  </a:lnTo>
                  <a:lnTo>
                    <a:pt x="10" y="93"/>
                  </a:lnTo>
                  <a:lnTo>
                    <a:pt x="10" y="104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6" y="155"/>
                  </a:lnTo>
                  <a:lnTo>
                    <a:pt x="27" y="156"/>
                  </a:lnTo>
                  <a:lnTo>
                    <a:pt x="30" y="157"/>
                  </a:lnTo>
                  <a:lnTo>
                    <a:pt x="34" y="159"/>
                  </a:lnTo>
                  <a:lnTo>
                    <a:pt x="38" y="159"/>
                  </a:lnTo>
                  <a:lnTo>
                    <a:pt x="47" y="157"/>
                  </a:lnTo>
                  <a:lnTo>
                    <a:pt x="59" y="152"/>
                  </a:lnTo>
                  <a:lnTo>
                    <a:pt x="59" y="151"/>
                  </a:lnTo>
                  <a:lnTo>
                    <a:pt x="60" y="151"/>
                  </a:lnTo>
                  <a:lnTo>
                    <a:pt x="63" y="150"/>
                  </a:lnTo>
                  <a:lnTo>
                    <a:pt x="65" y="147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82" y="129"/>
                  </a:lnTo>
                  <a:lnTo>
                    <a:pt x="93" y="114"/>
                  </a:lnTo>
                  <a:lnTo>
                    <a:pt x="102" y="95"/>
                  </a:lnTo>
                  <a:lnTo>
                    <a:pt x="111" y="71"/>
                  </a:lnTo>
                  <a:lnTo>
                    <a:pt x="118" y="42"/>
                  </a:lnTo>
                  <a:lnTo>
                    <a:pt x="116" y="41"/>
                  </a:lnTo>
                  <a:lnTo>
                    <a:pt x="116" y="40"/>
                  </a:lnTo>
                  <a:lnTo>
                    <a:pt x="116" y="37"/>
                  </a:lnTo>
                  <a:lnTo>
                    <a:pt x="115" y="33"/>
                  </a:lnTo>
                  <a:lnTo>
                    <a:pt x="111" y="27"/>
                  </a:lnTo>
                  <a:lnTo>
                    <a:pt x="106" y="21"/>
                  </a:lnTo>
                  <a:lnTo>
                    <a:pt x="98" y="16"/>
                  </a:lnTo>
                  <a:lnTo>
                    <a:pt x="86" y="12"/>
                  </a:lnTo>
                  <a:lnTo>
                    <a:pt x="69" y="9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87" y="2"/>
                  </a:lnTo>
                  <a:lnTo>
                    <a:pt x="102" y="7"/>
                  </a:lnTo>
                  <a:lnTo>
                    <a:pt x="112" y="13"/>
                  </a:lnTo>
                  <a:lnTo>
                    <a:pt x="119" y="21"/>
                  </a:lnTo>
                  <a:lnTo>
                    <a:pt x="123" y="27"/>
                  </a:lnTo>
                  <a:lnTo>
                    <a:pt x="125" y="33"/>
                  </a:lnTo>
                  <a:lnTo>
                    <a:pt x="127" y="37"/>
                  </a:lnTo>
                  <a:lnTo>
                    <a:pt x="127" y="41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0" y="74"/>
                  </a:lnTo>
                  <a:lnTo>
                    <a:pt x="111" y="99"/>
                  </a:lnTo>
                  <a:lnTo>
                    <a:pt x="101" y="119"/>
                  </a:lnTo>
                  <a:lnTo>
                    <a:pt x="90" y="135"/>
                  </a:lnTo>
                  <a:lnTo>
                    <a:pt x="80" y="147"/>
                  </a:lnTo>
                  <a:lnTo>
                    <a:pt x="72" y="155"/>
                  </a:lnTo>
                  <a:lnTo>
                    <a:pt x="65" y="159"/>
                  </a:lnTo>
                  <a:lnTo>
                    <a:pt x="64" y="160"/>
                  </a:lnTo>
                  <a:lnTo>
                    <a:pt x="50" y="167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1" y="168"/>
                  </a:lnTo>
                  <a:lnTo>
                    <a:pt x="27" y="167"/>
                  </a:lnTo>
                  <a:lnTo>
                    <a:pt x="23" y="165"/>
                  </a:lnTo>
                  <a:lnTo>
                    <a:pt x="21" y="164"/>
                  </a:lnTo>
                  <a:lnTo>
                    <a:pt x="18" y="163"/>
                  </a:lnTo>
                  <a:lnTo>
                    <a:pt x="18" y="161"/>
                  </a:lnTo>
                  <a:lnTo>
                    <a:pt x="17" y="161"/>
                  </a:lnTo>
                  <a:lnTo>
                    <a:pt x="17" y="160"/>
                  </a:lnTo>
                  <a:lnTo>
                    <a:pt x="9" y="139"/>
                  </a:lnTo>
                  <a:lnTo>
                    <a:pt x="4" y="121"/>
                  </a:lnTo>
                  <a:lnTo>
                    <a:pt x="1" y="105"/>
                  </a:lnTo>
                  <a:lnTo>
                    <a:pt x="0" y="93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4" y="70"/>
                  </a:lnTo>
                  <a:lnTo>
                    <a:pt x="10" y="47"/>
                  </a:lnTo>
                  <a:lnTo>
                    <a:pt x="19" y="32"/>
                  </a:lnTo>
                  <a:lnTo>
                    <a:pt x="30" y="19"/>
                  </a:lnTo>
                  <a:lnTo>
                    <a:pt x="42" y="11"/>
                  </a:lnTo>
                  <a:lnTo>
                    <a:pt x="55" y="3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4"/>
            <p:cNvSpPr>
              <a:spLocks/>
            </p:cNvSpPr>
            <p:nvPr/>
          </p:nvSpPr>
          <p:spPr bwMode="auto">
            <a:xfrm>
              <a:off x="7616825" y="1292225"/>
              <a:ext cx="80963" cy="46038"/>
            </a:xfrm>
            <a:custGeom>
              <a:avLst/>
              <a:gdLst>
                <a:gd name="T0" fmla="*/ 9 w 51"/>
                <a:gd name="T1" fmla="*/ 0 h 29"/>
                <a:gd name="T2" fmla="*/ 9 w 51"/>
                <a:gd name="T3" fmla="*/ 0 h 29"/>
                <a:gd name="T4" fmla="*/ 10 w 51"/>
                <a:gd name="T5" fmla="*/ 3 h 29"/>
                <a:gd name="T6" fmla="*/ 12 w 51"/>
                <a:gd name="T7" fmla="*/ 7 h 29"/>
                <a:gd name="T8" fmla="*/ 14 w 51"/>
                <a:gd name="T9" fmla="*/ 11 h 29"/>
                <a:gd name="T10" fmla="*/ 17 w 51"/>
                <a:gd name="T11" fmla="*/ 15 h 29"/>
                <a:gd name="T12" fmla="*/ 20 w 51"/>
                <a:gd name="T13" fmla="*/ 17 h 29"/>
                <a:gd name="T14" fmla="*/ 24 w 51"/>
                <a:gd name="T15" fmla="*/ 19 h 29"/>
                <a:gd name="T16" fmla="*/ 27 w 51"/>
                <a:gd name="T17" fmla="*/ 20 h 29"/>
                <a:gd name="T18" fmla="*/ 30 w 51"/>
                <a:gd name="T19" fmla="*/ 20 h 29"/>
                <a:gd name="T20" fmla="*/ 33 w 51"/>
                <a:gd name="T21" fmla="*/ 19 h 29"/>
                <a:gd name="T22" fmla="*/ 37 w 51"/>
                <a:gd name="T23" fmla="*/ 17 h 29"/>
                <a:gd name="T24" fmla="*/ 41 w 51"/>
                <a:gd name="T25" fmla="*/ 15 h 29"/>
                <a:gd name="T26" fmla="*/ 45 w 51"/>
                <a:gd name="T27" fmla="*/ 11 h 29"/>
                <a:gd name="T28" fmla="*/ 51 w 51"/>
                <a:gd name="T29" fmla="*/ 19 h 29"/>
                <a:gd name="T30" fmla="*/ 38 w 51"/>
                <a:gd name="T31" fmla="*/ 26 h 29"/>
                <a:gd name="T32" fmla="*/ 27 w 51"/>
                <a:gd name="T33" fmla="*/ 29 h 29"/>
                <a:gd name="T34" fmla="*/ 17 w 51"/>
                <a:gd name="T35" fmla="*/ 28 h 29"/>
                <a:gd name="T36" fmla="*/ 10 w 51"/>
                <a:gd name="T37" fmla="*/ 23 h 29"/>
                <a:gd name="T38" fmla="*/ 5 w 51"/>
                <a:gd name="T39" fmla="*/ 16 h 29"/>
                <a:gd name="T40" fmla="*/ 4 w 51"/>
                <a:gd name="T41" fmla="*/ 12 h 29"/>
                <a:gd name="T42" fmla="*/ 1 w 51"/>
                <a:gd name="T43" fmla="*/ 8 h 29"/>
                <a:gd name="T44" fmla="*/ 1 w 51"/>
                <a:gd name="T45" fmla="*/ 5 h 29"/>
                <a:gd name="T46" fmla="*/ 0 w 51"/>
                <a:gd name="T47" fmla="*/ 3 h 29"/>
                <a:gd name="T48" fmla="*/ 0 w 51"/>
                <a:gd name="T49" fmla="*/ 3 h 29"/>
                <a:gd name="T50" fmla="*/ 9 w 5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29">
                  <a:moveTo>
                    <a:pt x="9" y="0"/>
                  </a:moveTo>
                  <a:lnTo>
                    <a:pt x="9" y="0"/>
                  </a:lnTo>
                  <a:lnTo>
                    <a:pt x="10" y="3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7" y="15"/>
                  </a:lnTo>
                  <a:lnTo>
                    <a:pt x="20" y="17"/>
                  </a:lnTo>
                  <a:lnTo>
                    <a:pt x="24" y="19"/>
                  </a:lnTo>
                  <a:lnTo>
                    <a:pt x="27" y="20"/>
                  </a:lnTo>
                  <a:lnTo>
                    <a:pt x="30" y="20"/>
                  </a:lnTo>
                  <a:lnTo>
                    <a:pt x="33" y="19"/>
                  </a:lnTo>
                  <a:lnTo>
                    <a:pt x="37" y="17"/>
                  </a:lnTo>
                  <a:lnTo>
                    <a:pt x="41" y="15"/>
                  </a:lnTo>
                  <a:lnTo>
                    <a:pt x="45" y="11"/>
                  </a:lnTo>
                  <a:lnTo>
                    <a:pt x="51" y="19"/>
                  </a:lnTo>
                  <a:lnTo>
                    <a:pt x="38" y="26"/>
                  </a:lnTo>
                  <a:lnTo>
                    <a:pt x="27" y="29"/>
                  </a:lnTo>
                  <a:lnTo>
                    <a:pt x="17" y="28"/>
                  </a:lnTo>
                  <a:lnTo>
                    <a:pt x="10" y="23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5"/>
            <p:cNvSpPr>
              <a:spLocks/>
            </p:cNvSpPr>
            <p:nvPr/>
          </p:nvSpPr>
          <p:spPr bwMode="auto">
            <a:xfrm>
              <a:off x="7688263" y="1323975"/>
              <a:ext cx="209550" cy="127000"/>
            </a:xfrm>
            <a:custGeom>
              <a:avLst/>
              <a:gdLst>
                <a:gd name="T0" fmla="*/ 7 w 132"/>
                <a:gd name="T1" fmla="*/ 0 h 80"/>
                <a:gd name="T2" fmla="*/ 13 w 132"/>
                <a:gd name="T3" fmla="*/ 5 h 80"/>
                <a:gd name="T4" fmla="*/ 20 w 132"/>
                <a:gd name="T5" fmla="*/ 17 h 80"/>
                <a:gd name="T6" fmla="*/ 34 w 132"/>
                <a:gd name="T7" fmla="*/ 46 h 80"/>
                <a:gd name="T8" fmla="*/ 57 w 132"/>
                <a:gd name="T9" fmla="*/ 69 h 80"/>
                <a:gd name="T10" fmla="*/ 57 w 132"/>
                <a:gd name="T11" fmla="*/ 69 h 80"/>
                <a:gd name="T12" fmla="*/ 58 w 132"/>
                <a:gd name="T13" fmla="*/ 69 h 80"/>
                <a:gd name="T14" fmla="*/ 60 w 132"/>
                <a:gd name="T15" fmla="*/ 68 h 80"/>
                <a:gd name="T16" fmla="*/ 65 w 132"/>
                <a:gd name="T17" fmla="*/ 63 h 80"/>
                <a:gd name="T18" fmla="*/ 69 w 132"/>
                <a:gd name="T19" fmla="*/ 56 h 80"/>
                <a:gd name="T20" fmla="*/ 79 w 132"/>
                <a:gd name="T21" fmla="*/ 40 h 80"/>
                <a:gd name="T22" fmla="*/ 100 w 132"/>
                <a:gd name="T23" fmla="*/ 20 h 80"/>
                <a:gd name="T24" fmla="*/ 115 w 132"/>
                <a:gd name="T25" fmla="*/ 5 h 80"/>
                <a:gd name="T26" fmla="*/ 117 w 132"/>
                <a:gd name="T27" fmla="*/ 10 h 80"/>
                <a:gd name="T28" fmla="*/ 120 w 132"/>
                <a:gd name="T29" fmla="*/ 13 h 80"/>
                <a:gd name="T30" fmla="*/ 125 w 132"/>
                <a:gd name="T31" fmla="*/ 17 h 80"/>
                <a:gd name="T32" fmla="*/ 132 w 132"/>
                <a:gd name="T33" fmla="*/ 20 h 80"/>
                <a:gd name="T34" fmla="*/ 127 w 132"/>
                <a:gd name="T35" fmla="*/ 27 h 80"/>
                <a:gd name="T36" fmla="*/ 117 w 132"/>
                <a:gd name="T37" fmla="*/ 22 h 80"/>
                <a:gd name="T38" fmla="*/ 113 w 132"/>
                <a:gd name="T39" fmla="*/ 20 h 80"/>
                <a:gd name="T40" fmla="*/ 107 w 132"/>
                <a:gd name="T41" fmla="*/ 26 h 80"/>
                <a:gd name="T42" fmla="*/ 85 w 132"/>
                <a:gd name="T43" fmla="*/ 51 h 80"/>
                <a:gd name="T44" fmla="*/ 79 w 132"/>
                <a:gd name="T45" fmla="*/ 59 h 80"/>
                <a:gd name="T46" fmla="*/ 77 w 132"/>
                <a:gd name="T47" fmla="*/ 63 h 80"/>
                <a:gd name="T48" fmla="*/ 73 w 132"/>
                <a:gd name="T49" fmla="*/ 69 h 80"/>
                <a:gd name="T50" fmla="*/ 65 w 132"/>
                <a:gd name="T51" fmla="*/ 77 h 80"/>
                <a:gd name="T52" fmla="*/ 57 w 132"/>
                <a:gd name="T53" fmla="*/ 80 h 80"/>
                <a:gd name="T54" fmla="*/ 52 w 132"/>
                <a:gd name="T55" fmla="*/ 78 h 80"/>
                <a:gd name="T56" fmla="*/ 49 w 132"/>
                <a:gd name="T57" fmla="*/ 76 h 80"/>
                <a:gd name="T58" fmla="*/ 26 w 132"/>
                <a:gd name="T59" fmla="*/ 51 h 80"/>
                <a:gd name="T60" fmla="*/ 17 w 132"/>
                <a:gd name="T61" fmla="*/ 31 h 80"/>
                <a:gd name="T62" fmla="*/ 6 w 132"/>
                <a:gd name="T63" fmla="*/ 12 h 80"/>
                <a:gd name="T64" fmla="*/ 3 w 132"/>
                <a:gd name="T65" fmla="*/ 9 h 80"/>
                <a:gd name="T66" fmla="*/ 5 w 132"/>
                <a:gd name="T67" fmla="*/ 6 h 80"/>
                <a:gd name="T68" fmla="*/ 0 w 132"/>
                <a:gd name="T69" fmla="*/ 1 h 80"/>
                <a:gd name="T70" fmla="*/ 2 w 132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" h="80">
                  <a:moveTo>
                    <a:pt x="5" y="0"/>
                  </a:moveTo>
                  <a:lnTo>
                    <a:pt x="7" y="0"/>
                  </a:lnTo>
                  <a:lnTo>
                    <a:pt x="10" y="1"/>
                  </a:lnTo>
                  <a:lnTo>
                    <a:pt x="13" y="5"/>
                  </a:lnTo>
                  <a:lnTo>
                    <a:pt x="17" y="9"/>
                  </a:lnTo>
                  <a:lnTo>
                    <a:pt x="20" y="17"/>
                  </a:lnTo>
                  <a:lnTo>
                    <a:pt x="27" y="29"/>
                  </a:lnTo>
                  <a:lnTo>
                    <a:pt x="34" y="46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60" y="68"/>
                  </a:lnTo>
                  <a:lnTo>
                    <a:pt x="62" y="67"/>
                  </a:lnTo>
                  <a:lnTo>
                    <a:pt x="65" y="63"/>
                  </a:lnTo>
                  <a:lnTo>
                    <a:pt x="68" y="59"/>
                  </a:lnTo>
                  <a:lnTo>
                    <a:pt x="69" y="56"/>
                  </a:lnTo>
                  <a:lnTo>
                    <a:pt x="73" y="50"/>
                  </a:lnTo>
                  <a:lnTo>
                    <a:pt x="79" y="40"/>
                  </a:lnTo>
                  <a:lnTo>
                    <a:pt x="89" y="30"/>
                  </a:lnTo>
                  <a:lnTo>
                    <a:pt x="100" y="20"/>
                  </a:lnTo>
                  <a:lnTo>
                    <a:pt x="107" y="12"/>
                  </a:lnTo>
                  <a:lnTo>
                    <a:pt x="115" y="5"/>
                  </a:lnTo>
                  <a:lnTo>
                    <a:pt x="117" y="9"/>
                  </a:lnTo>
                  <a:lnTo>
                    <a:pt x="117" y="10"/>
                  </a:lnTo>
                  <a:lnTo>
                    <a:pt x="119" y="10"/>
                  </a:lnTo>
                  <a:lnTo>
                    <a:pt x="120" y="13"/>
                  </a:lnTo>
                  <a:lnTo>
                    <a:pt x="123" y="14"/>
                  </a:lnTo>
                  <a:lnTo>
                    <a:pt x="125" y="17"/>
                  </a:lnTo>
                  <a:lnTo>
                    <a:pt x="129" y="18"/>
                  </a:lnTo>
                  <a:lnTo>
                    <a:pt x="132" y="20"/>
                  </a:lnTo>
                  <a:lnTo>
                    <a:pt x="132" y="29"/>
                  </a:lnTo>
                  <a:lnTo>
                    <a:pt x="127" y="27"/>
                  </a:lnTo>
                  <a:lnTo>
                    <a:pt x="121" y="25"/>
                  </a:lnTo>
                  <a:lnTo>
                    <a:pt x="117" y="22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94" y="39"/>
                  </a:lnTo>
                  <a:lnTo>
                    <a:pt x="85" y="51"/>
                  </a:lnTo>
                  <a:lnTo>
                    <a:pt x="81" y="55"/>
                  </a:lnTo>
                  <a:lnTo>
                    <a:pt x="79" y="59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5" y="63"/>
                  </a:lnTo>
                  <a:lnTo>
                    <a:pt x="73" y="69"/>
                  </a:lnTo>
                  <a:lnTo>
                    <a:pt x="69" y="75"/>
                  </a:lnTo>
                  <a:lnTo>
                    <a:pt x="65" y="77"/>
                  </a:lnTo>
                  <a:lnTo>
                    <a:pt x="61" y="80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2" y="78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49" y="76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17" y="31"/>
                  </a:lnTo>
                  <a:lnTo>
                    <a:pt x="11" y="20"/>
                  </a:lnTo>
                  <a:lnTo>
                    <a:pt x="6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6"/>
            <p:cNvSpPr>
              <a:spLocks/>
            </p:cNvSpPr>
            <p:nvPr/>
          </p:nvSpPr>
          <p:spPr bwMode="auto">
            <a:xfrm>
              <a:off x="7419975" y="1292225"/>
              <a:ext cx="138113" cy="101600"/>
            </a:xfrm>
            <a:custGeom>
              <a:avLst/>
              <a:gdLst>
                <a:gd name="T0" fmla="*/ 19 w 87"/>
                <a:gd name="T1" fmla="*/ 0 h 64"/>
                <a:gd name="T2" fmla="*/ 22 w 87"/>
                <a:gd name="T3" fmla="*/ 0 h 64"/>
                <a:gd name="T4" fmla="*/ 23 w 87"/>
                <a:gd name="T5" fmla="*/ 0 h 64"/>
                <a:gd name="T6" fmla="*/ 26 w 87"/>
                <a:gd name="T7" fmla="*/ 0 h 64"/>
                <a:gd name="T8" fmla="*/ 48 w 87"/>
                <a:gd name="T9" fmla="*/ 43 h 64"/>
                <a:gd name="T10" fmla="*/ 48 w 87"/>
                <a:gd name="T11" fmla="*/ 43 h 64"/>
                <a:gd name="T12" fmla="*/ 49 w 87"/>
                <a:gd name="T13" fmla="*/ 47 h 64"/>
                <a:gd name="T14" fmla="*/ 52 w 87"/>
                <a:gd name="T15" fmla="*/ 51 h 64"/>
                <a:gd name="T16" fmla="*/ 53 w 87"/>
                <a:gd name="T17" fmla="*/ 53 h 64"/>
                <a:gd name="T18" fmla="*/ 55 w 87"/>
                <a:gd name="T19" fmla="*/ 54 h 64"/>
                <a:gd name="T20" fmla="*/ 55 w 87"/>
                <a:gd name="T21" fmla="*/ 54 h 64"/>
                <a:gd name="T22" fmla="*/ 55 w 87"/>
                <a:gd name="T23" fmla="*/ 54 h 64"/>
                <a:gd name="T24" fmla="*/ 56 w 87"/>
                <a:gd name="T25" fmla="*/ 54 h 64"/>
                <a:gd name="T26" fmla="*/ 57 w 87"/>
                <a:gd name="T27" fmla="*/ 54 h 64"/>
                <a:gd name="T28" fmla="*/ 57 w 87"/>
                <a:gd name="T29" fmla="*/ 53 h 64"/>
                <a:gd name="T30" fmla="*/ 57 w 87"/>
                <a:gd name="T31" fmla="*/ 53 h 64"/>
                <a:gd name="T32" fmla="*/ 58 w 87"/>
                <a:gd name="T33" fmla="*/ 51 h 64"/>
                <a:gd name="T34" fmla="*/ 81 w 87"/>
                <a:gd name="T35" fmla="*/ 33 h 64"/>
                <a:gd name="T36" fmla="*/ 81 w 87"/>
                <a:gd name="T37" fmla="*/ 33 h 64"/>
                <a:gd name="T38" fmla="*/ 87 w 87"/>
                <a:gd name="T39" fmla="*/ 40 h 64"/>
                <a:gd name="T40" fmla="*/ 65 w 87"/>
                <a:gd name="T41" fmla="*/ 59 h 64"/>
                <a:gd name="T42" fmla="*/ 64 w 87"/>
                <a:gd name="T43" fmla="*/ 60 h 64"/>
                <a:gd name="T44" fmla="*/ 62 w 87"/>
                <a:gd name="T45" fmla="*/ 62 h 64"/>
                <a:gd name="T46" fmla="*/ 58 w 87"/>
                <a:gd name="T47" fmla="*/ 63 h 64"/>
                <a:gd name="T48" fmla="*/ 55 w 87"/>
                <a:gd name="T49" fmla="*/ 64 h 64"/>
                <a:gd name="T50" fmla="*/ 55 w 87"/>
                <a:gd name="T51" fmla="*/ 64 h 64"/>
                <a:gd name="T52" fmla="*/ 52 w 87"/>
                <a:gd name="T53" fmla="*/ 63 h 64"/>
                <a:gd name="T54" fmla="*/ 49 w 87"/>
                <a:gd name="T55" fmla="*/ 62 h 64"/>
                <a:gd name="T56" fmla="*/ 45 w 87"/>
                <a:gd name="T57" fmla="*/ 59 h 64"/>
                <a:gd name="T58" fmla="*/ 44 w 87"/>
                <a:gd name="T59" fmla="*/ 57 h 64"/>
                <a:gd name="T60" fmla="*/ 41 w 87"/>
                <a:gd name="T61" fmla="*/ 53 h 64"/>
                <a:gd name="T62" fmla="*/ 39 w 87"/>
                <a:gd name="T63" fmla="*/ 47 h 64"/>
                <a:gd name="T64" fmla="*/ 19 w 87"/>
                <a:gd name="T65" fmla="*/ 9 h 64"/>
                <a:gd name="T66" fmla="*/ 17 w 87"/>
                <a:gd name="T67" fmla="*/ 11 h 64"/>
                <a:gd name="T68" fmla="*/ 13 w 87"/>
                <a:gd name="T69" fmla="*/ 11 h 64"/>
                <a:gd name="T70" fmla="*/ 9 w 87"/>
                <a:gd name="T71" fmla="*/ 12 h 64"/>
                <a:gd name="T72" fmla="*/ 3 w 87"/>
                <a:gd name="T73" fmla="*/ 15 h 64"/>
                <a:gd name="T74" fmla="*/ 0 w 87"/>
                <a:gd name="T75" fmla="*/ 5 h 64"/>
                <a:gd name="T76" fmla="*/ 6 w 87"/>
                <a:gd name="T77" fmla="*/ 3 h 64"/>
                <a:gd name="T78" fmla="*/ 11 w 87"/>
                <a:gd name="T79" fmla="*/ 2 h 64"/>
                <a:gd name="T80" fmla="*/ 15 w 87"/>
                <a:gd name="T81" fmla="*/ 0 h 64"/>
                <a:gd name="T82" fmla="*/ 19 w 87"/>
                <a:gd name="T8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" h="64">
                  <a:moveTo>
                    <a:pt x="19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9" y="47"/>
                  </a:lnTo>
                  <a:lnTo>
                    <a:pt x="52" y="51"/>
                  </a:lnTo>
                  <a:lnTo>
                    <a:pt x="53" y="53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5" y="54"/>
                  </a:lnTo>
                  <a:lnTo>
                    <a:pt x="56" y="54"/>
                  </a:lnTo>
                  <a:lnTo>
                    <a:pt x="57" y="54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1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7" y="40"/>
                  </a:lnTo>
                  <a:lnTo>
                    <a:pt x="65" y="59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58" y="63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2" y="63"/>
                  </a:lnTo>
                  <a:lnTo>
                    <a:pt x="49" y="62"/>
                  </a:lnTo>
                  <a:lnTo>
                    <a:pt x="45" y="59"/>
                  </a:lnTo>
                  <a:lnTo>
                    <a:pt x="44" y="57"/>
                  </a:lnTo>
                  <a:lnTo>
                    <a:pt x="41" y="53"/>
                  </a:lnTo>
                  <a:lnTo>
                    <a:pt x="39" y="47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3" y="11"/>
                  </a:lnTo>
                  <a:lnTo>
                    <a:pt x="9" y="12"/>
                  </a:lnTo>
                  <a:lnTo>
                    <a:pt x="3" y="15"/>
                  </a:lnTo>
                  <a:lnTo>
                    <a:pt x="0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7"/>
            <p:cNvSpPr>
              <a:spLocks/>
            </p:cNvSpPr>
            <p:nvPr/>
          </p:nvSpPr>
          <p:spPr bwMode="auto">
            <a:xfrm>
              <a:off x="7583488" y="1539875"/>
              <a:ext cx="85725" cy="355600"/>
            </a:xfrm>
            <a:custGeom>
              <a:avLst/>
              <a:gdLst>
                <a:gd name="T0" fmla="*/ 5 w 54"/>
                <a:gd name="T1" fmla="*/ 0 h 224"/>
                <a:gd name="T2" fmla="*/ 5 w 54"/>
                <a:gd name="T3" fmla="*/ 0 h 224"/>
                <a:gd name="T4" fmla="*/ 16 w 54"/>
                <a:gd name="T5" fmla="*/ 3 h 224"/>
                <a:gd name="T6" fmla="*/ 16 w 54"/>
                <a:gd name="T7" fmla="*/ 4 h 224"/>
                <a:gd name="T8" fmla="*/ 14 w 54"/>
                <a:gd name="T9" fmla="*/ 7 h 224"/>
                <a:gd name="T10" fmla="*/ 13 w 54"/>
                <a:gd name="T11" fmla="*/ 11 h 224"/>
                <a:gd name="T12" fmla="*/ 12 w 54"/>
                <a:gd name="T13" fmla="*/ 17 h 224"/>
                <a:gd name="T14" fmla="*/ 11 w 54"/>
                <a:gd name="T15" fmla="*/ 35 h 224"/>
                <a:gd name="T16" fmla="*/ 9 w 54"/>
                <a:gd name="T17" fmla="*/ 59 h 224"/>
                <a:gd name="T18" fmla="*/ 11 w 54"/>
                <a:gd name="T19" fmla="*/ 88 h 224"/>
                <a:gd name="T20" fmla="*/ 16 w 54"/>
                <a:gd name="T21" fmla="*/ 122 h 224"/>
                <a:gd name="T22" fmla="*/ 34 w 54"/>
                <a:gd name="T23" fmla="*/ 211 h 224"/>
                <a:gd name="T24" fmla="*/ 34 w 54"/>
                <a:gd name="T25" fmla="*/ 212 h 224"/>
                <a:gd name="T26" fmla="*/ 34 w 54"/>
                <a:gd name="T27" fmla="*/ 212 h 224"/>
                <a:gd name="T28" fmla="*/ 34 w 54"/>
                <a:gd name="T29" fmla="*/ 215 h 224"/>
                <a:gd name="T30" fmla="*/ 34 w 54"/>
                <a:gd name="T31" fmla="*/ 215 h 224"/>
                <a:gd name="T32" fmla="*/ 34 w 54"/>
                <a:gd name="T33" fmla="*/ 215 h 224"/>
                <a:gd name="T34" fmla="*/ 35 w 54"/>
                <a:gd name="T35" fmla="*/ 215 h 224"/>
                <a:gd name="T36" fmla="*/ 37 w 54"/>
                <a:gd name="T37" fmla="*/ 215 h 224"/>
                <a:gd name="T38" fmla="*/ 51 w 54"/>
                <a:gd name="T39" fmla="*/ 211 h 224"/>
                <a:gd name="T40" fmla="*/ 54 w 54"/>
                <a:gd name="T41" fmla="*/ 220 h 224"/>
                <a:gd name="T42" fmla="*/ 39 w 54"/>
                <a:gd name="T43" fmla="*/ 224 h 224"/>
                <a:gd name="T44" fmla="*/ 39 w 54"/>
                <a:gd name="T45" fmla="*/ 224 h 224"/>
                <a:gd name="T46" fmla="*/ 35 w 54"/>
                <a:gd name="T47" fmla="*/ 224 h 224"/>
                <a:gd name="T48" fmla="*/ 34 w 54"/>
                <a:gd name="T49" fmla="*/ 224 h 224"/>
                <a:gd name="T50" fmla="*/ 30 w 54"/>
                <a:gd name="T51" fmla="*/ 224 h 224"/>
                <a:gd name="T52" fmla="*/ 28 w 54"/>
                <a:gd name="T53" fmla="*/ 223 h 224"/>
                <a:gd name="T54" fmla="*/ 25 w 54"/>
                <a:gd name="T55" fmla="*/ 220 h 224"/>
                <a:gd name="T56" fmla="*/ 24 w 54"/>
                <a:gd name="T57" fmla="*/ 216 h 224"/>
                <a:gd name="T58" fmla="*/ 24 w 54"/>
                <a:gd name="T59" fmla="*/ 212 h 224"/>
                <a:gd name="T60" fmla="*/ 24 w 54"/>
                <a:gd name="T61" fmla="*/ 211 h 224"/>
                <a:gd name="T62" fmla="*/ 7 w 54"/>
                <a:gd name="T63" fmla="*/ 124 h 224"/>
                <a:gd name="T64" fmla="*/ 1 w 54"/>
                <a:gd name="T65" fmla="*/ 89 h 224"/>
                <a:gd name="T66" fmla="*/ 0 w 54"/>
                <a:gd name="T67" fmla="*/ 59 h 224"/>
                <a:gd name="T68" fmla="*/ 0 w 54"/>
                <a:gd name="T69" fmla="*/ 39 h 224"/>
                <a:gd name="T70" fmla="*/ 1 w 54"/>
                <a:gd name="T71" fmla="*/ 22 h 224"/>
                <a:gd name="T72" fmla="*/ 4 w 54"/>
                <a:gd name="T73" fmla="*/ 11 h 224"/>
                <a:gd name="T74" fmla="*/ 5 w 54"/>
                <a:gd name="T75" fmla="*/ 3 h 224"/>
                <a:gd name="T76" fmla="*/ 5 w 54"/>
                <a:gd name="T7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224">
                  <a:moveTo>
                    <a:pt x="5" y="0"/>
                  </a:moveTo>
                  <a:lnTo>
                    <a:pt x="5" y="0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4" y="7"/>
                  </a:lnTo>
                  <a:lnTo>
                    <a:pt x="13" y="11"/>
                  </a:lnTo>
                  <a:lnTo>
                    <a:pt x="12" y="17"/>
                  </a:lnTo>
                  <a:lnTo>
                    <a:pt x="11" y="35"/>
                  </a:lnTo>
                  <a:lnTo>
                    <a:pt x="9" y="59"/>
                  </a:lnTo>
                  <a:lnTo>
                    <a:pt x="11" y="88"/>
                  </a:lnTo>
                  <a:lnTo>
                    <a:pt x="16" y="122"/>
                  </a:lnTo>
                  <a:lnTo>
                    <a:pt x="34" y="211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4" y="215"/>
                  </a:lnTo>
                  <a:lnTo>
                    <a:pt x="35" y="215"/>
                  </a:lnTo>
                  <a:lnTo>
                    <a:pt x="37" y="215"/>
                  </a:lnTo>
                  <a:lnTo>
                    <a:pt x="51" y="211"/>
                  </a:lnTo>
                  <a:lnTo>
                    <a:pt x="54" y="220"/>
                  </a:lnTo>
                  <a:lnTo>
                    <a:pt x="39" y="224"/>
                  </a:lnTo>
                  <a:lnTo>
                    <a:pt x="39" y="224"/>
                  </a:lnTo>
                  <a:lnTo>
                    <a:pt x="35" y="224"/>
                  </a:lnTo>
                  <a:lnTo>
                    <a:pt x="34" y="224"/>
                  </a:lnTo>
                  <a:lnTo>
                    <a:pt x="30" y="224"/>
                  </a:lnTo>
                  <a:lnTo>
                    <a:pt x="28" y="223"/>
                  </a:lnTo>
                  <a:lnTo>
                    <a:pt x="25" y="220"/>
                  </a:lnTo>
                  <a:lnTo>
                    <a:pt x="24" y="216"/>
                  </a:lnTo>
                  <a:lnTo>
                    <a:pt x="24" y="212"/>
                  </a:lnTo>
                  <a:lnTo>
                    <a:pt x="24" y="211"/>
                  </a:lnTo>
                  <a:lnTo>
                    <a:pt x="7" y="124"/>
                  </a:lnTo>
                  <a:lnTo>
                    <a:pt x="1" y="89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1" y="22"/>
                  </a:lnTo>
                  <a:lnTo>
                    <a:pt x="4" y="11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38"/>
            <p:cNvSpPr>
              <a:spLocks/>
            </p:cNvSpPr>
            <p:nvPr/>
          </p:nvSpPr>
          <p:spPr bwMode="auto">
            <a:xfrm>
              <a:off x="7545388" y="1539875"/>
              <a:ext cx="57150" cy="361950"/>
            </a:xfrm>
            <a:custGeom>
              <a:avLst/>
              <a:gdLst>
                <a:gd name="T0" fmla="*/ 11 w 36"/>
                <a:gd name="T1" fmla="*/ 0 h 228"/>
                <a:gd name="T2" fmla="*/ 11 w 36"/>
                <a:gd name="T3" fmla="*/ 3 h 228"/>
                <a:gd name="T4" fmla="*/ 12 w 36"/>
                <a:gd name="T5" fmla="*/ 12 h 228"/>
                <a:gd name="T6" fmla="*/ 14 w 36"/>
                <a:gd name="T7" fmla="*/ 26 h 228"/>
                <a:gd name="T8" fmla="*/ 16 w 36"/>
                <a:gd name="T9" fmla="*/ 43 h 228"/>
                <a:gd name="T10" fmla="*/ 17 w 36"/>
                <a:gd name="T11" fmla="*/ 64 h 228"/>
                <a:gd name="T12" fmla="*/ 20 w 36"/>
                <a:gd name="T13" fmla="*/ 86 h 228"/>
                <a:gd name="T14" fmla="*/ 24 w 36"/>
                <a:gd name="T15" fmla="*/ 113 h 228"/>
                <a:gd name="T16" fmla="*/ 27 w 36"/>
                <a:gd name="T17" fmla="*/ 140 h 228"/>
                <a:gd name="T18" fmla="*/ 29 w 36"/>
                <a:gd name="T19" fmla="*/ 165 h 228"/>
                <a:gd name="T20" fmla="*/ 32 w 36"/>
                <a:gd name="T21" fmla="*/ 185 h 228"/>
                <a:gd name="T22" fmla="*/ 33 w 36"/>
                <a:gd name="T23" fmla="*/ 199 h 228"/>
                <a:gd name="T24" fmla="*/ 35 w 36"/>
                <a:gd name="T25" fmla="*/ 215 h 228"/>
                <a:gd name="T26" fmla="*/ 36 w 36"/>
                <a:gd name="T27" fmla="*/ 217 h 228"/>
                <a:gd name="T28" fmla="*/ 36 w 36"/>
                <a:gd name="T29" fmla="*/ 219 h 228"/>
                <a:gd name="T30" fmla="*/ 36 w 36"/>
                <a:gd name="T31" fmla="*/ 221 h 228"/>
                <a:gd name="T32" fmla="*/ 35 w 36"/>
                <a:gd name="T33" fmla="*/ 224 h 228"/>
                <a:gd name="T34" fmla="*/ 33 w 36"/>
                <a:gd name="T35" fmla="*/ 225 h 228"/>
                <a:gd name="T36" fmla="*/ 29 w 36"/>
                <a:gd name="T37" fmla="*/ 228 h 228"/>
                <a:gd name="T38" fmla="*/ 25 w 36"/>
                <a:gd name="T39" fmla="*/ 228 h 228"/>
                <a:gd name="T40" fmla="*/ 25 w 36"/>
                <a:gd name="T41" fmla="*/ 228 h 228"/>
                <a:gd name="T42" fmla="*/ 3 w 36"/>
                <a:gd name="T43" fmla="*/ 227 h 228"/>
                <a:gd name="T44" fmla="*/ 3 w 36"/>
                <a:gd name="T45" fmla="*/ 217 h 228"/>
                <a:gd name="T46" fmla="*/ 25 w 36"/>
                <a:gd name="T47" fmla="*/ 219 h 228"/>
                <a:gd name="T48" fmla="*/ 25 w 36"/>
                <a:gd name="T49" fmla="*/ 217 h 228"/>
                <a:gd name="T50" fmla="*/ 24 w 36"/>
                <a:gd name="T51" fmla="*/ 200 h 228"/>
                <a:gd name="T52" fmla="*/ 23 w 36"/>
                <a:gd name="T53" fmla="*/ 187 h 228"/>
                <a:gd name="T54" fmla="*/ 20 w 36"/>
                <a:gd name="T55" fmla="*/ 169 h 228"/>
                <a:gd name="T56" fmla="*/ 17 w 36"/>
                <a:gd name="T57" fmla="*/ 148 h 228"/>
                <a:gd name="T58" fmla="*/ 15 w 36"/>
                <a:gd name="T59" fmla="*/ 124 h 228"/>
                <a:gd name="T60" fmla="*/ 12 w 36"/>
                <a:gd name="T61" fmla="*/ 100 h 228"/>
                <a:gd name="T62" fmla="*/ 10 w 36"/>
                <a:gd name="T63" fmla="*/ 75 h 228"/>
                <a:gd name="T64" fmla="*/ 7 w 36"/>
                <a:gd name="T65" fmla="*/ 51 h 228"/>
                <a:gd name="T66" fmla="*/ 4 w 36"/>
                <a:gd name="T67" fmla="*/ 31 h 228"/>
                <a:gd name="T68" fmla="*/ 3 w 36"/>
                <a:gd name="T69" fmla="*/ 16 h 228"/>
                <a:gd name="T70" fmla="*/ 2 w 36"/>
                <a:gd name="T71" fmla="*/ 5 h 228"/>
                <a:gd name="T72" fmla="*/ 0 w 36"/>
                <a:gd name="T73" fmla="*/ 1 h 228"/>
                <a:gd name="T74" fmla="*/ 11 w 36"/>
                <a:gd name="T7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228">
                  <a:moveTo>
                    <a:pt x="11" y="0"/>
                  </a:moveTo>
                  <a:lnTo>
                    <a:pt x="11" y="3"/>
                  </a:lnTo>
                  <a:lnTo>
                    <a:pt x="12" y="12"/>
                  </a:lnTo>
                  <a:lnTo>
                    <a:pt x="14" y="26"/>
                  </a:lnTo>
                  <a:lnTo>
                    <a:pt x="16" y="43"/>
                  </a:lnTo>
                  <a:lnTo>
                    <a:pt x="17" y="64"/>
                  </a:lnTo>
                  <a:lnTo>
                    <a:pt x="20" y="86"/>
                  </a:lnTo>
                  <a:lnTo>
                    <a:pt x="24" y="113"/>
                  </a:lnTo>
                  <a:lnTo>
                    <a:pt x="27" y="140"/>
                  </a:lnTo>
                  <a:lnTo>
                    <a:pt x="29" y="165"/>
                  </a:lnTo>
                  <a:lnTo>
                    <a:pt x="32" y="185"/>
                  </a:lnTo>
                  <a:lnTo>
                    <a:pt x="33" y="199"/>
                  </a:lnTo>
                  <a:lnTo>
                    <a:pt x="35" y="215"/>
                  </a:lnTo>
                  <a:lnTo>
                    <a:pt x="36" y="217"/>
                  </a:lnTo>
                  <a:lnTo>
                    <a:pt x="36" y="219"/>
                  </a:lnTo>
                  <a:lnTo>
                    <a:pt x="36" y="221"/>
                  </a:lnTo>
                  <a:lnTo>
                    <a:pt x="35" y="224"/>
                  </a:lnTo>
                  <a:lnTo>
                    <a:pt x="33" y="225"/>
                  </a:lnTo>
                  <a:lnTo>
                    <a:pt x="29" y="228"/>
                  </a:lnTo>
                  <a:lnTo>
                    <a:pt x="25" y="228"/>
                  </a:lnTo>
                  <a:lnTo>
                    <a:pt x="25" y="228"/>
                  </a:lnTo>
                  <a:lnTo>
                    <a:pt x="3" y="227"/>
                  </a:lnTo>
                  <a:lnTo>
                    <a:pt x="3" y="217"/>
                  </a:lnTo>
                  <a:lnTo>
                    <a:pt x="25" y="219"/>
                  </a:lnTo>
                  <a:lnTo>
                    <a:pt x="25" y="217"/>
                  </a:lnTo>
                  <a:lnTo>
                    <a:pt x="24" y="200"/>
                  </a:lnTo>
                  <a:lnTo>
                    <a:pt x="23" y="187"/>
                  </a:lnTo>
                  <a:lnTo>
                    <a:pt x="20" y="169"/>
                  </a:lnTo>
                  <a:lnTo>
                    <a:pt x="17" y="148"/>
                  </a:lnTo>
                  <a:lnTo>
                    <a:pt x="15" y="124"/>
                  </a:lnTo>
                  <a:lnTo>
                    <a:pt x="12" y="100"/>
                  </a:lnTo>
                  <a:lnTo>
                    <a:pt x="10" y="75"/>
                  </a:lnTo>
                  <a:lnTo>
                    <a:pt x="7" y="51"/>
                  </a:lnTo>
                  <a:lnTo>
                    <a:pt x="4" y="31"/>
                  </a:lnTo>
                  <a:lnTo>
                    <a:pt x="3" y="16"/>
                  </a:lnTo>
                  <a:lnTo>
                    <a:pt x="2" y="5"/>
                  </a:lnTo>
                  <a:lnTo>
                    <a:pt x="0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39"/>
            <p:cNvSpPr>
              <a:spLocks noEditPoints="1"/>
            </p:cNvSpPr>
            <p:nvPr/>
          </p:nvSpPr>
          <p:spPr bwMode="auto">
            <a:xfrm>
              <a:off x="7874633" y="803484"/>
              <a:ext cx="476250" cy="552450"/>
            </a:xfrm>
            <a:custGeom>
              <a:avLst/>
              <a:gdLst>
                <a:gd name="T0" fmla="*/ 29 w 300"/>
                <a:gd name="T1" fmla="*/ 338 h 348"/>
                <a:gd name="T2" fmla="*/ 19 w 300"/>
                <a:gd name="T3" fmla="*/ 334 h 348"/>
                <a:gd name="T4" fmla="*/ 59 w 300"/>
                <a:gd name="T5" fmla="*/ 323 h 348"/>
                <a:gd name="T6" fmla="*/ 80 w 300"/>
                <a:gd name="T7" fmla="*/ 297 h 348"/>
                <a:gd name="T8" fmla="*/ 65 w 300"/>
                <a:gd name="T9" fmla="*/ 312 h 348"/>
                <a:gd name="T10" fmla="*/ 69 w 300"/>
                <a:gd name="T11" fmla="*/ 310 h 348"/>
                <a:gd name="T12" fmla="*/ 84 w 300"/>
                <a:gd name="T13" fmla="*/ 297 h 348"/>
                <a:gd name="T14" fmla="*/ 108 w 300"/>
                <a:gd name="T15" fmla="*/ 12 h 348"/>
                <a:gd name="T16" fmla="*/ 69 w 300"/>
                <a:gd name="T17" fmla="*/ 35 h 348"/>
                <a:gd name="T18" fmla="*/ 60 w 300"/>
                <a:gd name="T19" fmla="*/ 69 h 348"/>
                <a:gd name="T20" fmla="*/ 53 w 300"/>
                <a:gd name="T21" fmla="*/ 162 h 348"/>
                <a:gd name="T22" fmla="*/ 74 w 300"/>
                <a:gd name="T23" fmla="*/ 203 h 348"/>
                <a:gd name="T24" fmla="*/ 115 w 300"/>
                <a:gd name="T25" fmla="*/ 217 h 348"/>
                <a:gd name="T26" fmla="*/ 125 w 300"/>
                <a:gd name="T27" fmla="*/ 217 h 348"/>
                <a:gd name="T28" fmla="*/ 133 w 300"/>
                <a:gd name="T29" fmla="*/ 225 h 348"/>
                <a:gd name="T30" fmla="*/ 128 w 300"/>
                <a:gd name="T31" fmla="*/ 236 h 348"/>
                <a:gd name="T32" fmla="*/ 119 w 300"/>
                <a:gd name="T33" fmla="*/ 242 h 348"/>
                <a:gd name="T34" fmla="*/ 110 w 300"/>
                <a:gd name="T35" fmla="*/ 249 h 348"/>
                <a:gd name="T36" fmla="*/ 102 w 300"/>
                <a:gd name="T37" fmla="*/ 267 h 348"/>
                <a:gd name="T38" fmla="*/ 91 w 300"/>
                <a:gd name="T39" fmla="*/ 289 h 348"/>
                <a:gd name="T40" fmla="*/ 87 w 300"/>
                <a:gd name="T41" fmla="*/ 295 h 348"/>
                <a:gd name="T42" fmla="*/ 111 w 300"/>
                <a:gd name="T43" fmla="*/ 281 h 348"/>
                <a:gd name="T44" fmla="*/ 119 w 300"/>
                <a:gd name="T45" fmla="*/ 255 h 348"/>
                <a:gd name="T46" fmla="*/ 129 w 300"/>
                <a:gd name="T47" fmla="*/ 245 h 348"/>
                <a:gd name="T48" fmla="*/ 141 w 300"/>
                <a:gd name="T49" fmla="*/ 228 h 348"/>
                <a:gd name="T50" fmla="*/ 146 w 300"/>
                <a:gd name="T51" fmla="*/ 220 h 348"/>
                <a:gd name="T52" fmla="*/ 253 w 300"/>
                <a:gd name="T53" fmla="*/ 203 h 348"/>
                <a:gd name="T54" fmla="*/ 289 w 300"/>
                <a:gd name="T55" fmla="*/ 55 h 348"/>
                <a:gd name="T56" fmla="*/ 273 w 300"/>
                <a:gd name="T57" fmla="*/ 26 h 348"/>
                <a:gd name="T58" fmla="*/ 258 w 300"/>
                <a:gd name="T59" fmla="*/ 22 h 348"/>
                <a:gd name="T60" fmla="*/ 127 w 300"/>
                <a:gd name="T61" fmla="*/ 10 h 348"/>
                <a:gd name="T62" fmla="*/ 127 w 300"/>
                <a:gd name="T63" fmla="*/ 0 h 348"/>
                <a:gd name="T64" fmla="*/ 268 w 300"/>
                <a:gd name="T65" fmla="*/ 13 h 348"/>
                <a:gd name="T66" fmla="*/ 296 w 300"/>
                <a:gd name="T67" fmla="*/ 41 h 348"/>
                <a:gd name="T68" fmla="*/ 300 w 300"/>
                <a:gd name="T69" fmla="*/ 79 h 348"/>
                <a:gd name="T70" fmla="*/ 258 w 300"/>
                <a:gd name="T71" fmla="*/ 212 h 348"/>
                <a:gd name="T72" fmla="*/ 152 w 300"/>
                <a:gd name="T73" fmla="*/ 230 h 348"/>
                <a:gd name="T74" fmla="*/ 139 w 300"/>
                <a:gd name="T75" fmla="*/ 249 h 348"/>
                <a:gd name="T76" fmla="*/ 122 w 300"/>
                <a:gd name="T77" fmla="*/ 283 h 348"/>
                <a:gd name="T78" fmla="*/ 91 w 300"/>
                <a:gd name="T79" fmla="*/ 304 h 348"/>
                <a:gd name="T80" fmla="*/ 80 w 300"/>
                <a:gd name="T81" fmla="*/ 314 h 348"/>
                <a:gd name="T82" fmla="*/ 69 w 300"/>
                <a:gd name="T83" fmla="*/ 325 h 348"/>
                <a:gd name="T84" fmla="*/ 60 w 300"/>
                <a:gd name="T85" fmla="*/ 335 h 348"/>
                <a:gd name="T86" fmla="*/ 29 w 300"/>
                <a:gd name="T87" fmla="*/ 348 h 348"/>
                <a:gd name="T88" fmla="*/ 0 w 300"/>
                <a:gd name="T89" fmla="*/ 334 h 348"/>
                <a:gd name="T90" fmla="*/ 2 w 300"/>
                <a:gd name="T91" fmla="*/ 327 h 348"/>
                <a:gd name="T92" fmla="*/ 21 w 300"/>
                <a:gd name="T93" fmla="*/ 325 h 348"/>
                <a:gd name="T94" fmla="*/ 39 w 300"/>
                <a:gd name="T95" fmla="*/ 326 h 348"/>
                <a:gd name="T96" fmla="*/ 53 w 300"/>
                <a:gd name="T97" fmla="*/ 313 h 348"/>
                <a:gd name="T98" fmla="*/ 65 w 300"/>
                <a:gd name="T99" fmla="*/ 295 h 348"/>
                <a:gd name="T100" fmla="*/ 86 w 300"/>
                <a:gd name="T101" fmla="*/ 280 h 348"/>
                <a:gd name="T102" fmla="*/ 93 w 300"/>
                <a:gd name="T103" fmla="*/ 267 h 348"/>
                <a:gd name="T104" fmla="*/ 95 w 300"/>
                <a:gd name="T105" fmla="*/ 253 h 348"/>
                <a:gd name="T106" fmla="*/ 108 w 300"/>
                <a:gd name="T107" fmla="*/ 237 h 348"/>
                <a:gd name="T108" fmla="*/ 120 w 300"/>
                <a:gd name="T109" fmla="*/ 229 h 348"/>
                <a:gd name="T110" fmla="*/ 110 w 300"/>
                <a:gd name="T111" fmla="*/ 226 h 348"/>
                <a:gd name="T112" fmla="*/ 61 w 300"/>
                <a:gd name="T113" fmla="*/ 204 h 348"/>
                <a:gd name="T114" fmla="*/ 44 w 300"/>
                <a:gd name="T115" fmla="*/ 161 h 348"/>
                <a:gd name="T116" fmla="*/ 53 w 300"/>
                <a:gd name="T117" fmla="*/ 46 h 348"/>
                <a:gd name="T118" fmla="*/ 90 w 300"/>
                <a:gd name="T119" fmla="*/ 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48">
                  <a:moveTo>
                    <a:pt x="13" y="334"/>
                  </a:moveTo>
                  <a:lnTo>
                    <a:pt x="18" y="336"/>
                  </a:lnTo>
                  <a:lnTo>
                    <a:pt x="23" y="338"/>
                  </a:lnTo>
                  <a:lnTo>
                    <a:pt x="29" y="338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25" y="335"/>
                  </a:lnTo>
                  <a:lnTo>
                    <a:pt x="19" y="334"/>
                  </a:lnTo>
                  <a:lnTo>
                    <a:pt x="15" y="334"/>
                  </a:lnTo>
                  <a:lnTo>
                    <a:pt x="13" y="334"/>
                  </a:lnTo>
                  <a:close/>
                  <a:moveTo>
                    <a:pt x="60" y="322"/>
                  </a:moveTo>
                  <a:lnTo>
                    <a:pt x="59" y="323"/>
                  </a:lnTo>
                  <a:lnTo>
                    <a:pt x="60" y="322"/>
                  </a:lnTo>
                  <a:lnTo>
                    <a:pt x="60" y="322"/>
                  </a:lnTo>
                  <a:close/>
                  <a:moveTo>
                    <a:pt x="84" y="296"/>
                  </a:moveTo>
                  <a:lnTo>
                    <a:pt x="80" y="297"/>
                  </a:lnTo>
                  <a:lnTo>
                    <a:pt x="76" y="298"/>
                  </a:lnTo>
                  <a:lnTo>
                    <a:pt x="72" y="302"/>
                  </a:lnTo>
                  <a:lnTo>
                    <a:pt x="68" y="308"/>
                  </a:lnTo>
                  <a:lnTo>
                    <a:pt x="65" y="312"/>
                  </a:lnTo>
                  <a:lnTo>
                    <a:pt x="63" y="315"/>
                  </a:lnTo>
                  <a:lnTo>
                    <a:pt x="63" y="317"/>
                  </a:lnTo>
                  <a:lnTo>
                    <a:pt x="64" y="314"/>
                  </a:lnTo>
                  <a:lnTo>
                    <a:pt x="69" y="310"/>
                  </a:lnTo>
                  <a:lnTo>
                    <a:pt x="73" y="305"/>
                  </a:lnTo>
                  <a:lnTo>
                    <a:pt x="77" y="302"/>
                  </a:lnTo>
                  <a:lnTo>
                    <a:pt x="81" y="300"/>
                  </a:lnTo>
                  <a:lnTo>
                    <a:pt x="84" y="297"/>
                  </a:lnTo>
                  <a:lnTo>
                    <a:pt x="85" y="296"/>
                  </a:lnTo>
                  <a:lnTo>
                    <a:pt x="84" y="296"/>
                  </a:lnTo>
                  <a:close/>
                  <a:moveTo>
                    <a:pt x="125" y="10"/>
                  </a:moveTo>
                  <a:lnTo>
                    <a:pt x="108" y="12"/>
                  </a:lnTo>
                  <a:lnTo>
                    <a:pt x="94" y="16"/>
                  </a:lnTo>
                  <a:lnTo>
                    <a:pt x="84" y="21"/>
                  </a:lnTo>
                  <a:lnTo>
                    <a:pt x="74" y="27"/>
                  </a:lnTo>
                  <a:lnTo>
                    <a:pt x="69" y="35"/>
                  </a:lnTo>
                  <a:lnTo>
                    <a:pt x="63" y="48"/>
                  </a:lnTo>
                  <a:lnTo>
                    <a:pt x="60" y="60"/>
                  </a:lnTo>
                  <a:lnTo>
                    <a:pt x="60" y="68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71"/>
                  </a:lnTo>
                  <a:lnTo>
                    <a:pt x="53" y="161"/>
                  </a:lnTo>
                  <a:lnTo>
                    <a:pt x="53" y="162"/>
                  </a:lnTo>
                  <a:lnTo>
                    <a:pt x="55" y="175"/>
                  </a:lnTo>
                  <a:lnTo>
                    <a:pt x="60" y="187"/>
                  </a:lnTo>
                  <a:lnTo>
                    <a:pt x="67" y="196"/>
                  </a:lnTo>
                  <a:lnTo>
                    <a:pt x="74" y="203"/>
                  </a:lnTo>
                  <a:lnTo>
                    <a:pt x="87" y="209"/>
                  </a:lnTo>
                  <a:lnTo>
                    <a:pt x="99" y="213"/>
                  </a:lnTo>
                  <a:lnTo>
                    <a:pt x="111" y="216"/>
                  </a:lnTo>
                  <a:lnTo>
                    <a:pt x="115" y="217"/>
                  </a:lnTo>
                  <a:lnTo>
                    <a:pt x="119" y="217"/>
                  </a:lnTo>
                  <a:lnTo>
                    <a:pt x="122" y="217"/>
                  </a:lnTo>
                  <a:lnTo>
                    <a:pt x="122" y="217"/>
                  </a:lnTo>
                  <a:lnTo>
                    <a:pt x="125" y="217"/>
                  </a:lnTo>
                  <a:lnTo>
                    <a:pt x="129" y="219"/>
                  </a:lnTo>
                  <a:lnTo>
                    <a:pt x="132" y="220"/>
                  </a:lnTo>
                  <a:lnTo>
                    <a:pt x="133" y="223"/>
                  </a:lnTo>
                  <a:lnTo>
                    <a:pt x="133" y="225"/>
                  </a:lnTo>
                  <a:lnTo>
                    <a:pt x="133" y="229"/>
                  </a:lnTo>
                  <a:lnTo>
                    <a:pt x="132" y="230"/>
                  </a:lnTo>
                  <a:lnTo>
                    <a:pt x="131" y="233"/>
                  </a:lnTo>
                  <a:lnTo>
                    <a:pt x="128" y="236"/>
                  </a:lnTo>
                  <a:lnTo>
                    <a:pt x="125" y="237"/>
                  </a:lnTo>
                  <a:lnTo>
                    <a:pt x="123" y="240"/>
                  </a:lnTo>
                  <a:lnTo>
                    <a:pt x="120" y="241"/>
                  </a:lnTo>
                  <a:lnTo>
                    <a:pt x="119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10" y="249"/>
                  </a:lnTo>
                  <a:lnTo>
                    <a:pt x="105" y="257"/>
                  </a:lnTo>
                  <a:lnTo>
                    <a:pt x="103" y="264"/>
                  </a:lnTo>
                  <a:lnTo>
                    <a:pt x="102" y="266"/>
                  </a:lnTo>
                  <a:lnTo>
                    <a:pt x="102" y="267"/>
                  </a:lnTo>
                  <a:lnTo>
                    <a:pt x="101" y="274"/>
                  </a:lnTo>
                  <a:lnTo>
                    <a:pt x="98" y="280"/>
                  </a:lnTo>
                  <a:lnTo>
                    <a:pt x="94" y="285"/>
                  </a:lnTo>
                  <a:lnTo>
                    <a:pt x="91" y="289"/>
                  </a:lnTo>
                  <a:lnTo>
                    <a:pt x="90" y="292"/>
                  </a:lnTo>
                  <a:lnTo>
                    <a:pt x="89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101" y="289"/>
                  </a:lnTo>
                  <a:lnTo>
                    <a:pt x="108" y="285"/>
                  </a:lnTo>
                  <a:lnTo>
                    <a:pt x="111" y="281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2" y="279"/>
                  </a:lnTo>
                  <a:lnTo>
                    <a:pt x="119" y="255"/>
                  </a:lnTo>
                  <a:lnTo>
                    <a:pt x="120" y="254"/>
                  </a:lnTo>
                  <a:lnTo>
                    <a:pt x="123" y="253"/>
                  </a:lnTo>
                  <a:lnTo>
                    <a:pt x="127" y="249"/>
                  </a:lnTo>
                  <a:lnTo>
                    <a:pt x="129" y="245"/>
                  </a:lnTo>
                  <a:lnTo>
                    <a:pt x="133" y="241"/>
                  </a:lnTo>
                  <a:lnTo>
                    <a:pt x="136" y="236"/>
                  </a:lnTo>
                  <a:lnTo>
                    <a:pt x="139" y="232"/>
                  </a:lnTo>
                  <a:lnTo>
                    <a:pt x="141" y="228"/>
                  </a:lnTo>
                  <a:lnTo>
                    <a:pt x="142" y="225"/>
                  </a:lnTo>
                  <a:lnTo>
                    <a:pt x="144" y="224"/>
                  </a:lnTo>
                  <a:lnTo>
                    <a:pt x="145" y="223"/>
                  </a:lnTo>
                  <a:lnTo>
                    <a:pt x="146" y="220"/>
                  </a:lnTo>
                  <a:lnTo>
                    <a:pt x="216" y="219"/>
                  </a:lnTo>
                  <a:lnTo>
                    <a:pt x="232" y="216"/>
                  </a:lnTo>
                  <a:lnTo>
                    <a:pt x="245" y="209"/>
                  </a:lnTo>
                  <a:lnTo>
                    <a:pt x="253" y="203"/>
                  </a:lnTo>
                  <a:lnTo>
                    <a:pt x="258" y="199"/>
                  </a:lnTo>
                  <a:lnTo>
                    <a:pt x="290" y="77"/>
                  </a:lnTo>
                  <a:lnTo>
                    <a:pt x="290" y="69"/>
                  </a:lnTo>
                  <a:lnTo>
                    <a:pt x="289" y="55"/>
                  </a:lnTo>
                  <a:lnTo>
                    <a:pt x="287" y="43"/>
                  </a:lnTo>
                  <a:lnTo>
                    <a:pt x="283" y="35"/>
                  </a:lnTo>
                  <a:lnTo>
                    <a:pt x="279" y="30"/>
                  </a:lnTo>
                  <a:lnTo>
                    <a:pt x="273" y="26"/>
                  </a:lnTo>
                  <a:lnTo>
                    <a:pt x="268" y="24"/>
                  </a:lnTo>
                  <a:lnTo>
                    <a:pt x="264" y="24"/>
                  </a:lnTo>
                  <a:lnTo>
                    <a:pt x="260" y="22"/>
                  </a:lnTo>
                  <a:lnTo>
                    <a:pt x="258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127" y="10"/>
                  </a:lnTo>
                  <a:lnTo>
                    <a:pt x="125" y="10"/>
                  </a:lnTo>
                  <a:close/>
                  <a:moveTo>
                    <a:pt x="125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256" y="13"/>
                  </a:lnTo>
                  <a:lnTo>
                    <a:pt x="258" y="13"/>
                  </a:lnTo>
                  <a:lnTo>
                    <a:pt x="260" y="13"/>
                  </a:lnTo>
                  <a:lnTo>
                    <a:pt x="268" y="13"/>
                  </a:lnTo>
                  <a:lnTo>
                    <a:pt x="276" y="16"/>
                  </a:lnTo>
                  <a:lnTo>
                    <a:pt x="285" y="22"/>
                  </a:lnTo>
                  <a:lnTo>
                    <a:pt x="292" y="30"/>
                  </a:lnTo>
                  <a:lnTo>
                    <a:pt x="296" y="41"/>
                  </a:lnTo>
                  <a:lnTo>
                    <a:pt x="300" y="54"/>
                  </a:lnTo>
                  <a:lnTo>
                    <a:pt x="300" y="69"/>
                  </a:lnTo>
                  <a:lnTo>
                    <a:pt x="300" y="79"/>
                  </a:lnTo>
                  <a:lnTo>
                    <a:pt x="300" y="79"/>
                  </a:lnTo>
                  <a:lnTo>
                    <a:pt x="267" y="203"/>
                  </a:lnTo>
                  <a:lnTo>
                    <a:pt x="266" y="204"/>
                  </a:lnTo>
                  <a:lnTo>
                    <a:pt x="263" y="207"/>
                  </a:lnTo>
                  <a:lnTo>
                    <a:pt x="258" y="212"/>
                  </a:lnTo>
                  <a:lnTo>
                    <a:pt x="247" y="220"/>
                  </a:lnTo>
                  <a:lnTo>
                    <a:pt x="234" y="225"/>
                  </a:lnTo>
                  <a:lnTo>
                    <a:pt x="217" y="229"/>
                  </a:lnTo>
                  <a:lnTo>
                    <a:pt x="152" y="230"/>
                  </a:lnTo>
                  <a:lnTo>
                    <a:pt x="149" y="233"/>
                  </a:lnTo>
                  <a:lnTo>
                    <a:pt x="148" y="237"/>
                  </a:lnTo>
                  <a:lnTo>
                    <a:pt x="144" y="242"/>
                  </a:lnTo>
                  <a:lnTo>
                    <a:pt x="139" y="249"/>
                  </a:lnTo>
                  <a:lnTo>
                    <a:pt x="133" y="255"/>
                  </a:lnTo>
                  <a:lnTo>
                    <a:pt x="128" y="262"/>
                  </a:lnTo>
                  <a:lnTo>
                    <a:pt x="122" y="280"/>
                  </a:lnTo>
                  <a:lnTo>
                    <a:pt x="122" y="283"/>
                  </a:lnTo>
                  <a:lnTo>
                    <a:pt x="119" y="288"/>
                  </a:lnTo>
                  <a:lnTo>
                    <a:pt x="114" y="293"/>
                  </a:lnTo>
                  <a:lnTo>
                    <a:pt x="105" y="298"/>
                  </a:lnTo>
                  <a:lnTo>
                    <a:pt x="91" y="304"/>
                  </a:lnTo>
                  <a:lnTo>
                    <a:pt x="89" y="305"/>
                  </a:lnTo>
                  <a:lnTo>
                    <a:pt x="86" y="308"/>
                  </a:lnTo>
                  <a:lnTo>
                    <a:pt x="82" y="310"/>
                  </a:lnTo>
                  <a:lnTo>
                    <a:pt x="80" y="314"/>
                  </a:lnTo>
                  <a:lnTo>
                    <a:pt x="76" y="317"/>
                  </a:lnTo>
                  <a:lnTo>
                    <a:pt x="72" y="321"/>
                  </a:lnTo>
                  <a:lnTo>
                    <a:pt x="70" y="323"/>
                  </a:lnTo>
                  <a:lnTo>
                    <a:pt x="69" y="325"/>
                  </a:lnTo>
                  <a:lnTo>
                    <a:pt x="69" y="326"/>
                  </a:lnTo>
                  <a:lnTo>
                    <a:pt x="68" y="329"/>
                  </a:lnTo>
                  <a:lnTo>
                    <a:pt x="67" y="330"/>
                  </a:lnTo>
                  <a:lnTo>
                    <a:pt x="60" y="335"/>
                  </a:lnTo>
                  <a:lnTo>
                    <a:pt x="52" y="340"/>
                  </a:lnTo>
                  <a:lnTo>
                    <a:pt x="42" y="346"/>
                  </a:lnTo>
                  <a:lnTo>
                    <a:pt x="29" y="348"/>
                  </a:lnTo>
                  <a:lnTo>
                    <a:pt x="29" y="348"/>
                  </a:lnTo>
                  <a:lnTo>
                    <a:pt x="14" y="346"/>
                  </a:lnTo>
                  <a:lnTo>
                    <a:pt x="1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0" y="331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5" y="325"/>
                  </a:lnTo>
                  <a:lnTo>
                    <a:pt x="8" y="323"/>
                  </a:lnTo>
                  <a:lnTo>
                    <a:pt x="13" y="323"/>
                  </a:lnTo>
                  <a:lnTo>
                    <a:pt x="21" y="325"/>
                  </a:lnTo>
                  <a:lnTo>
                    <a:pt x="34" y="327"/>
                  </a:lnTo>
                  <a:lnTo>
                    <a:pt x="34" y="327"/>
                  </a:lnTo>
                  <a:lnTo>
                    <a:pt x="36" y="327"/>
                  </a:lnTo>
                  <a:lnTo>
                    <a:pt x="39" y="326"/>
                  </a:lnTo>
                  <a:lnTo>
                    <a:pt x="44" y="323"/>
                  </a:lnTo>
                  <a:lnTo>
                    <a:pt x="48" y="319"/>
                  </a:lnTo>
                  <a:lnTo>
                    <a:pt x="52" y="315"/>
                  </a:lnTo>
                  <a:lnTo>
                    <a:pt x="53" y="313"/>
                  </a:lnTo>
                  <a:lnTo>
                    <a:pt x="55" y="310"/>
                  </a:lnTo>
                  <a:lnTo>
                    <a:pt x="57" y="306"/>
                  </a:lnTo>
                  <a:lnTo>
                    <a:pt x="60" y="301"/>
                  </a:lnTo>
                  <a:lnTo>
                    <a:pt x="65" y="295"/>
                  </a:lnTo>
                  <a:lnTo>
                    <a:pt x="73" y="289"/>
                  </a:lnTo>
                  <a:lnTo>
                    <a:pt x="81" y="287"/>
                  </a:lnTo>
                  <a:lnTo>
                    <a:pt x="84" y="283"/>
                  </a:lnTo>
                  <a:lnTo>
                    <a:pt x="86" y="280"/>
                  </a:lnTo>
                  <a:lnTo>
                    <a:pt x="89" y="276"/>
                  </a:lnTo>
                  <a:lnTo>
                    <a:pt x="90" y="272"/>
                  </a:lnTo>
                  <a:lnTo>
                    <a:pt x="91" y="270"/>
                  </a:lnTo>
                  <a:lnTo>
                    <a:pt x="93" y="267"/>
                  </a:lnTo>
                  <a:lnTo>
                    <a:pt x="93" y="266"/>
                  </a:lnTo>
                  <a:lnTo>
                    <a:pt x="93" y="262"/>
                  </a:lnTo>
                  <a:lnTo>
                    <a:pt x="94" y="258"/>
                  </a:lnTo>
                  <a:lnTo>
                    <a:pt x="95" y="253"/>
                  </a:lnTo>
                  <a:lnTo>
                    <a:pt x="98" y="249"/>
                  </a:lnTo>
                  <a:lnTo>
                    <a:pt x="101" y="245"/>
                  </a:lnTo>
                  <a:lnTo>
                    <a:pt x="103" y="240"/>
                  </a:lnTo>
                  <a:lnTo>
                    <a:pt x="108" y="237"/>
                  </a:lnTo>
                  <a:lnTo>
                    <a:pt x="114" y="233"/>
                  </a:lnTo>
                  <a:lnTo>
                    <a:pt x="115" y="233"/>
                  </a:lnTo>
                  <a:lnTo>
                    <a:pt x="118" y="230"/>
                  </a:lnTo>
                  <a:lnTo>
                    <a:pt x="120" y="229"/>
                  </a:lnTo>
                  <a:lnTo>
                    <a:pt x="123" y="228"/>
                  </a:lnTo>
                  <a:lnTo>
                    <a:pt x="122" y="228"/>
                  </a:lnTo>
                  <a:lnTo>
                    <a:pt x="118" y="226"/>
                  </a:lnTo>
                  <a:lnTo>
                    <a:pt x="110" y="226"/>
                  </a:lnTo>
                  <a:lnTo>
                    <a:pt x="97" y="224"/>
                  </a:lnTo>
                  <a:lnTo>
                    <a:pt x="84" y="219"/>
                  </a:lnTo>
                  <a:lnTo>
                    <a:pt x="72" y="213"/>
                  </a:lnTo>
                  <a:lnTo>
                    <a:pt x="61" y="204"/>
                  </a:lnTo>
                  <a:lnTo>
                    <a:pt x="52" y="194"/>
                  </a:lnTo>
                  <a:lnTo>
                    <a:pt x="46" y="179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0" y="69"/>
                  </a:lnTo>
                  <a:lnTo>
                    <a:pt x="50" y="68"/>
                  </a:lnTo>
                  <a:lnTo>
                    <a:pt x="51" y="59"/>
                  </a:lnTo>
                  <a:lnTo>
                    <a:pt x="53" y="46"/>
                  </a:lnTo>
                  <a:lnTo>
                    <a:pt x="60" y="30"/>
                  </a:lnTo>
                  <a:lnTo>
                    <a:pt x="68" y="21"/>
                  </a:lnTo>
                  <a:lnTo>
                    <a:pt x="78" y="13"/>
                  </a:lnTo>
                  <a:lnTo>
                    <a:pt x="90" y="7"/>
                  </a:lnTo>
                  <a:lnTo>
                    <a:pt x="106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934160" y="1468072"/>
            <a:ext cx="37895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3915504" y="2390636"/>
            <a:ext cx="307039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Model Construction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9932" y="1924472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Three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90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20" y="102437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线性模型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asso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idge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Elastic-net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神经网络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集成学习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Gradient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oosting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/>
          </a:p>
          <a:p>
            <a:pPr algn="ctr"/>
            <a:endParaRPr lang="en-US" altLang="zh-CN" sz="14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40937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776" y="3887024"/>
            <a:ext cx="3636404" cy="10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109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Linear Model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：最简单且基础的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核心：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2" y="1924472"/>
            <a:ext cx="6896264" cy="2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2" y="1023952"/>
            <a:ext cx="4888880" cy="725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1716383"/>
            <a:ext cx="4446266" cy="1852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8" y="3576471"/>
            <a:ext cx="7884368" cy="9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599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OLS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的问题：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rank(x)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并不经常等于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这时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并不存在。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解决方法：</a:t>
                </a:r>
                <a:endPara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Ridge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:r>
                  <a:rPr lang="zh-CN" alt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Elastic-net</a:t>
                </a:r>
                <a:endParaRPr lang="en-US" altLang="zh-CN" sz="20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1785104"/>
              </a:xfrm>
              <a:prstGeom prst="rect">
                <a:avLst/>
              </a:prstGeom>
              <a:blipFill>
                <a:blip r:embed="rId3"/>
                <a:stretch>
                  <a:fillRect l="-567" t="-2048" b="-5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783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Linear Model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4" y="1575978"/>
            <a:ext cx="2940256" cy="69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60" y="1410470"/>
            <a:ext cx="3120276" cy="858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764" y="2649558"/>
            <a:ext cx="2916324" cy="890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04" y="3855800"/>
            <a:ext cx="4721788" cy="6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36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Construction</a:t>
            </a:r>
            <a:r>
              <a:rPr lang="en-US" altLang="zh-CN" sz="2000" dirty="0">
                <a:ea typeface="华文中宋" panose="02010600040101010101" pitchFamily="2" charset="-122"/>
              </a:rPr>
              <a:t>-Linear Model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1132384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：较大，原因：参数较多且特征矩阵过于稀疏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27534</a:t>
            </a:r>
          </a:p>
          <a:p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28056</a:t>
            </a:r>
          </a:p>
          <a:p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Elastic-net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26658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结论：可以明显看到，在添加正则项之后线性模型表现好了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很多。</a:t>
            </a: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841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Neural Network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880356"/>
            <a:ext cx="6291823" cy="40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540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348408"/>
            <a:ext cx="7483199" cy="2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197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0"/>
          <p:cNvGrpSpPr/>
          <p:nvPr/>
        </p:nvGrpSpPr>
        <p:grpSpPr>
          <a:xfrm>
            <a:off x="905622" y="2358578"/>
            <a:ext cx="1045190" cy="2554226"/>
            <a:chOff x="7856538" y="5075238"/>
            <a:chExt cx="274638" cy="635000"/>
          </a:xfrm>
          <a:solidFill>
            <a:schemeClr val="accent2"/>
          </a:solidFill>
        </p:grpSpPr>
        <p:sp>
          <p:nvSpPr>
            <p:cNvPr id="3" name="Freeform 2073"/>
            <p:cNvSpPr>
              <a:spLocks noEditPoints="1"/>
            </p:cNvSpPr>
            <p:nvPr/>
          </p:nvSpPr>
          <p:spPr bwMode="auto">
            <a:xfrm>
              <a:off x="7878763" y="5076825"/>
              <a:ext cx="168275" cy="187325"/>
            </a:xfrm>
            <a:custGeom>
              <a:avLst/>
              <a:gdLst>
                <a:gd name="T0" fmla="*/ 54 w 106"/>
                <a:gd name="T1" fmla="*/ 4 h 118"/>
                <a:gd name="T2" fmla="*/ 38 w 106"/>
                <a:gd name="T3" fmla="*/ 7 h 118"/>
                <a:gd name="T4" fmla="*/ 25 w 106"/>
                <a:gd name="T5" fmla="*/ 15 h 118"/>
                <a:gd name="T6" fmla="*/ 15 w 106"/>
                <a:gd name="T7" fmla="*/ 26 h 118"/>
                <a:gd name="T8" fmla="*/ 7 w 106"/>
                <a:gd name="T9" fmla="*/ 42 h 118"/>
                <a:gd name="T10" fmla="*/ 4 w 106"/>
                <a:gd name="T11" fmla="*/ 59 h 118"/>
                <a:gd name="T12" fmla="*/ 7 w 106"/>
                <a:gd name="T13" fmla="*/ 76 h 118"/>
                <a:gd name="T14" fmla="*/ 15 w 106"/>
                <a:gd name="T15" fmla="*/ 92 h 118"/>
                <a:gd name="T16" fmla="*/ 25 w 106"/>
                <a:gd name="T17" fmla="*/ 104 h 118"/>
                <a:gd name="T18" fmla="*/ 38 w 106"/>
                <a:gd name="T19" fmla="*/ 111 h 118"/>
                <a:gd name="T20" fmla="*/ 54 w 106"/>
                <a:gd name="T21" fmla="*/ 114 h 118"/>
                <a:gd name="T22" fmla="*/ 70 w 106"/>
                <a:gd name="T23" fmla="*/ 111 h 118"/>
                <a:gd name="T24" fmla="*/ 83 w 106"/>
                <a:gd name="T25" fmla="*/ 104 h 118"/>
                <a:gd name="T26" fmla="*/ 93 w 106"/>
                <a:gd name="T27" fmla="*/ 92 h 118"/>
                <a:gd name="T28" fmla="*/ 100 w 106"/>
                <a:gd name="T29" fmla="*/ 76 h 118"/>
                <a:gd name="T30" fmla="*/ 102 w 106"/>
                <a:gd name="T31" fmla="*/ 59 h 118"/>
                <a:gd name="T32" fmla="*/ 100 w 106"/>
                <a:gd name="T33" fmla="*/ 42 h 118"/>
                <a:gd name="T34" fmla="*/ 93 w 106"/>
                <a:gd name="T35" fmla="*/ 26 h 118"/>
                <a:gd name="T36" fmla="*/ 83 w 106"/>
                <a:gd name="T37" fmla="*/ 15 h 118"/>
                <a:gd name="T38" fmla="*/ 70 w 106"/>
                <a:gd name="T39" fmla="*/ 7 h 118"/>
                <a:gd name="T40" fmla="*/ 54 w 106"/>
                <a:gd name="T41" fmla="*/ 4 h 118"/>
                <a:gd name="T42" fmla="*/ 54 w 106"/>
                <a:gd name="T43" fmla="*/ 0 h 118"/>
                <a:gd name="T44" fmla="*/ 71 w 106"/>
                <a:gd name="T45" fmla="*/ 3 h 118"/>
                <a:gd name="T46" fmla="*/ 85 w 106"/>
                <a:gd name="T47" fmla="*/ 12 h 118"/>
                <a:gd name="T48" fmla="*/ 96 w 106"/>
                <a:gd name="T49" fmla="*/ 24 h 118"/>
                <a:gd name="T50" fmla="*/ 104 w 106"/>
                <a:gd name="T51" fmla="*/ 41 h 118"/>
                <a:gd name="T52" fmla="*/ 106 w 106"/>
                <a:gd name="T53" fmla="*/ 59 h 118"/>
                <a:gd name="T54" fmla="*/ 104 w 106"/>
                <a:gd name="T55" fmla="*/ 77 h 118"/>
                <a:gd name="T56" fmla="*/ 96 w 106"/>
                <a:gd name="T57" fmla="*/ 94 h 118"/>
                <a:gd name="T58" fmla="*/ 85 w 106"/>
                <a:gd name="T59" fmla="*/ 106 h 118"/>
                <a:gd name="T60" fmla="*/ 71 w 106"/>
                <a:gd name="T61" fmla="*/ 115 h 118"/>
                <a:gd name="T62" fmla="*/ 54 w 106"/>
                <a:gd name="T63" fmla="*/ 118 h 118"/>
                <a:gd name="T64" fmla="*/ 37 w 106"/>
                <a:gd name="T65" fmla="*/ 115 h 118"/>
                <a:gd name="T66" fmla="*/ 23 w 106"/>
                <a:gd name="T67" fmla="*/ 106 h 118"/>
                <a:gd name="T68" fmla="*/ 11 w 106"/>
                <a:gd name="T69" fmla="*/ 94 h 118"/>
                <a:gd name="T70" fmla="*/ 4 w 106"/>
                <a:gd name="T71" fmla="*/ 77 h 118"/>
                <a:gd name="T72" fmla="*/ 0 w 106"/>
                <a:gd name="T73" fmla="*/ 59 h 118"/>
                <a:gd name="T74" fmla="*/ 4 w 106"/>
                <a:gd name="T75" fmla="*/ 41 h 118"/>
                <a:gd name="T76" fmla="*/ 11 w 106"/>
                <a:gd name="T77" fmla="*/ 24 h 118"/>
                <a:gd name="T78" fmla="*/ 23 w 106"/>
                <a:gd name="T79" fmla="*/ 12 h 118"/>
                <a:gd name="T80" fmla="*/ 37 w 106"/>
                <a:gd name="T81" fmla="*/ 3 h 118"/>
                <a:gd name="T82" fmla="*/ 54 w 106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118">
                  <a:moveTo>
                    <a:pt x="54" y="4"/>
                  </a:moveTo>
                  <a:lnTo>
                    <a:pt x="38" y="7"/>
                  </a:lnTo>
                  <a:lnTo>
                    <a:pt x="25" y="15"/>
                  </a:lnTo>
                  <a:lnTo>
                    <a:pt x="15" y="26"/>
                  </a:lnTo>
                  <a:lnTo>
                    <a:pt x="7" y="42"/>
                  </a:lnTo>
                  <a:lnTo>
                    <a:pt x="4" y="59"/>
                  </a:lnTo>
                  <a:lnTo>
                    <a:pt x="7" y="76"/>
                  </a:lnTo>
                  <a:lnTo>
                    <a:pt x="15" y="92"/>
                  </a:lnTo>
                  <a:lnTo>
                    <a:pt x="25" y="104"/>
                  </a:lnTo>
                  <a:lnTo>
                    <a:pt x="38" y="111"/>
                  </a:lnTo>
                  <a:lnTo>
                    <a:pt x="54" y="114"/>
                  </a:lnTo>
                  <a:lnTo>
                    <a:pt x="70" y="111"/>
                  </a:lnTo>
                  <a:lnTo>
                    <a:pt x="83" y="104"/>
                  </a:lnTo>
                  <a:lnTo>
                    <a:pt x="93" y="92"/>
                  </a:lnTo>
                  <a:lnTo>
                    <a:pt x="100" y="76"/>
                  </a:lnTo>
                  <a:lnTo>
                    <a:pt x="102" y="59"/>
                  </a:lnTo>
                  <a:lnTo>
                    <a:pt x="100" y="42"/>
                  </a:lnTo>
                  <a:lnTo>
                    <a:pt x="93" y="26"/>
                  </a:lnTo>
                  <a:lnTo>
                    <a:pt x="83" y="15"/>
                  </a:lnTo>
                  <a:lnTo>
                    <a:pt x="70" y="7"/>
                  </a:lnTo>
                  <a:lnTo>
                    <a:pt x="54" y="4"/>
                  </a:lnTo>
                  <a:close/>
                  <a:moveTo>
                    <a:pt x="54" y="0"/>
                  </a:moveTo>
                  <a:lnTo>
                    <a:pt x="71" y="3"/>
                  </a:lnTo>
                  <a:lnTo>
                    <a:pt x="85" y="12"/>
                  </a:lnTo>
                  <a:lnTo>
                    <a:pt x="96" y="24"/>
                  </a:lnTo>
                  <a:lnTo>
                    <a:pt x="104" y="41"/>
                  </a:lnTo>
                  <a:lnTo>
                    <a:pt x="106" y="59"/>
                  </a:lnTo>
                  <a:lnTo>
                    <a:pt x="104" y="77"/>
                  </a:lnTo>
                  <a:lnTo>
                    <a:pt x="96" y="94"/>
                  </a:lnTo>
                  <a:lnTo>
                    <a:pt x="85" y="106"/>
                  </a:lnTo>
                  <a:lnTo>
                    <a:pt x="71" y="115"/>
                  </a:lnTo>
                  <a:lnTo>
                    <a:pt x="54" y="118"/>
                  </a:lnTo>
                  <a:lnTo>
                    <a:pt x="37" y="115"/>
                  </a:lnTo>
                  <a:lnTo>
                    <a:pt x="23" y="106"/>
                  </a:lnTo>
                  <a:lnTo>
                    <a:pt x="11" y="94"/>
                  </a:lnTo>
                  <a:lnTo>
                    <a:pt x="4" y="77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7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075"/>
            <p:cNvSpPr>
              <a:spLocks/>
            </p:cNvSpPr>
            <p:nvPr/>
          </p:nvSpPr>
          <p:spPr bwMode="auto">
            <a:xfrm>
              <a:off x="7915276" y="5114925"/>
              <a:ext cx="14288" cy="6350"/>
            </a:xfrm>
            <a:custGeom>
              <a:avLst/>
              <a:gdLst>
                <a:gd name="T0" fmla="*/ 1 w 9"/>
                <a:gd name="T1" fmla="*/ 0 h 4"/>
                <a:gd name="T2" fmla="*/ 7 w 9"/>
                <a:gd name="T3" fmla="*/ 0 h 4"/>
                <a:gd name="T4" fmla="*/ 9 w 9"/>
                <a:gd name="T5" fmla="*/ 1 h 4"/>
                <a:gd name="T6" fmla="*/ 9 w 9"/>
                <a:gd name="T7" fmla="*/ 2 h 4"/>
                <a:gd name="T8" fmla="*/ 9 w 9"/>
                <a:gd name="T9" fmla="*/ 4 h 4"/>
                <a:gd name="T10" fmla="*/ 7 w 9"/>
                <a:gd name="T11" fmla="*/ 4 h 4"/>
                <a:gd name="T12" fmla="*/ 1 w 9"/>
                <a:gd name="T13" fmla="*/ 4 h 4"/>
                <a:gd name="T14" fmla="*/ 0 w 9"/>
                <a:gd name="T15" fmla="*/ 4 h 4"/>
                <a:gd name="T16" fmla="*/ 0 w 9"/>
                <a:gd name="T17" fmla="*/ 2 h 4"/>
                <a:gd name="T18" fmla="*/ 0 w 9"/>
                <a:gd name="T19" fmla="*/ 1 h 4"/>
                <a:gd name="T20" fmla="*/ 1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76"/>
            <p:cNvSpPr>
              <a:spLocks noEditPoints="1"/>
            </p:cNvSpPr>
            <p:nvPr/>
          </p:nvSpPr>
          <p:spPr bwMode="auto">
            <a:xfrm>
              <a:off x="7912101" y="5111750"/>
              <a:ext cx="19050" cy="11113"/>
            </a:xfrm>
            <a:custGeom>
              <a:avLst/>
              <a:gdLst>
                <a:gd name="T0" fmla="*/ 3 w 12"/>
                <a:gd name="T1" fmla="*/ 3 h 7"/>
                <a:gd name="T2" fmla="*/ 3 w 12"/>
                <a:gd name="T3" fmla="*/ 4 h 7"/>
                <a:gd name="T4" fmla="*/ 3 w 12"/>
                <a:gd name="T5" fmla="*/ 4 h 7"/>
                <a:gd name="T6" fmla="*/ 9 w 12"/>
                <a:gd name="T7" fmla="*/ 4 h 7"/>
                <a:gd name="T8" fmla="*/ 9 w 12"/>
                <a:gd name="T9" fmla="*/ 4 h 7"/>
                <a:gd name="T10" fmla="*/ 9 w 12"/>
                <a:gd name="T11" fmla="*/ 3 h 7"/>
                <a:gd name="T12" fmla="*/ 3 w 12"/>
                <a:gd name="T13" fmla="*/ 3 h 7"/>
                <a:gd name="T14" fmla="*/ 3 w 12"/>
                <a:gd name="T15" fmla="*/ 0 h 7"/>
                <a:gd name="T16" fmla="*/ 9 w 12"/>
                <a:gd name="T17" fmla="*/ 0 h 7"/>
                <a:gd name="T18" fmla="*/ 11 w 12"/>
                <a:gd name="T19" fmla="*/ 0 h 7"/>
                <a:gd name="T20" fmla="*/ 12 w 12"/>
                <a:gd name="T21" fmla="*/ 2 h 7"/>
                <a:gd name="T22" fmla="*/ 12 w 12"/>
                <a:gd name="T23" fmla="*/ 4 h 7"/>
                <a:gd name="T24" fmla="*/ 12 w 12"/>
                <a:gd name="T25" fmla="*/ 6 h 7"/>
                <a:gd name="T26" fmla="*/ 11 w 12"/>
                <a:gd name="T27" fmla="*/ 7 h 7"/>
                <a:gd name="T28" fmla="*/ 9 w 12"/>
                <a:gd name="T29" fmla="*/ 7 h 7"/>
                <a:gd name="T30" fmla="*/ 3 w 12"/>
                <a:gd name="T31" fmla="*/ 7 h 7"/>
                <a:gd name="T32" fmla="*/ 2 w 12"/>
                <a:gd name="T33" fmla="*/ 7 h 7"/>
                <a:gd name="T34" fmla="*/ 0 w 12"/>
                <a:gd name="T35" fmla="*/ 6 h 7"/>
                <a:gd name="T36" fmla="*/ 0 w 12"/>
                <a:gd name="T37" fmla="*/ 4 h 7"/>
                <a:gd name="T38" fmla="*/ 0 w 12"/>
                <a:gd name="T39" fmla="*/ 2 h 7"/>
                <a:gd name="T40" fmla="*/ 2 w 12"/>
                <a:gd name="T41" fmla="*/ 0 h 7"/>
                <a:gd name="T42" fmla="*/ 3 w 12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7"/>
            <p:cNvSpPr>
              <a:spLocks/>
            </p:cNvSpPr>
            <p:nvPr/>
          </p:nvSpPr>
          <p:spPr bwMode="auto">
            <a:xfrm>
              <a:off x="7985126" y="5102225"/>
              <a:ext cx="11113" cy="6350"/>
            </a:xfrm>
            <a:custGeom>
              <a:avLst/>
              <a:gdLst>
                <a:gd name="T0" fmla="*/ 1 w 7"/>
                <a:gd name="T1" fmla="*/ 0 h 4"/>
                <a:gd name="T2" fmla="*/ 4 w 7"/>
                <a:gd name="T3" fmla="*/ 0 h 4"/>
                <a:gd name="T4" fmla="*/ 5 w 7"/>
                <a:gd name="T5" fmla="*/ 0 h 4"/>
                <a:gd name="T6" fmla="*/ 7 w 7"/>
                <a:gd name="T7" fmla="*/ 1 h 4"/>
                <a:gd name="T8" fmla="*/ 5 w 7"/>
                <a:gd name="T9" fmla="*/ 2 h 4"/>
                <a:gd name="T10" fmla="*/ 4 w 7"/>
                <a:gd name="T11" fmla="*/ 4 h 4"/>
                <a:gd name="T12" fmla="*/ 1 w 7"/>
                <a:gd name="T13" fmla="*/ 4 h 4"/>
                <a:gd name="T14" fmla="*/ 0 w 7"/>
                <a:gd name="T15" fmla="*/ 2 h 4"/>
                <a:gd name="T16" fmla="*/ 0 w 7"/>
                <a:gd name="T17" fmla="*/ 1 h 4"/>
                <a:gd name="T18" fmla="*/ 0 w 7"/>
                <a:gd name="T19" fmla="*/ 0 h 4"/>
                <a:gd name="T20" fmla="*/ 1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4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78"/>
            <p:cNvSpPr>
              <a:spLocks noEditPoints="1"/>
            </p:cNvSpPr>
            <p:nvPr/>
          </p:nvSpPr>
          <p:spPr bwMode="auto">
            <a:xfrm>
              <a:off x="7981951" y="5100638"/>
              <a:ext cx="15875" cy="9525"/>
            </a:xfrm>
            <a:custGeom>
              <a:avLst/>
              <a:gdLst>
                <a:gd name="T0" fmla="*/ 3 w 10"/>
                <a:gd name="T1" fmla="*/ 2 h 6"/>
                <a:gd name="T2" fmla="*/ 3 w 10"/>
                <a:gd name="T3" fmla="*/ 2 h 6"/>
                <a:gd name="T4" fmla="*/ 3 w 10"/>
                <a:gd name="T5" fmla="*/ 3 h 6"/>
                <a:gd name="T6" fmla="*/ 6 w 10"/>
                <a:gd name="T7" fmla="*/ 3 h 6"/>
                <a:gd name="T8" fmla="*/ 6 w 10"/>
                <a:gd name="T9" fmla="*/ 2 h 6"/>
                <a:gd name="T10" fmla="*/ 6 w 10"/>
                <a:gd name="T11" fmla="*/ 2 h 6"/>
                <a:gd name="T12" fmla="*/ 3 w 10"/>
                <a:gd name="T13" fmla="*/ 2 h 6"/>
                <a:gd name="T14" fmla="*/ 3 w 10"/>
                <a:gd name="T15" fmla="*/ 0 h 6"/>
                <a:gd name="T16" fmla="*/ 6 w 10"/>
                <a:gd name="T17" fmla="*/ 0 h 6"/>
                <a:gd name="T18" fmla="*/ 7 w 10"/>
                <a:gd name="T19" fmla="*/ 0 h 6"/>
                <a:gd name="T20" fmla="*/ 9 w 10"/>
                <a:gd name="T21" fmla="*/ 1 h 6"/>
                <a:gd name="T22" fmla="*/ 10 w 10"/>
                <a:gd name="T23" fmla="*/ 2 h 6"/>
                <a:gd name="T24" fmla="*/ 9 w 10"/>
                <a:gd name="T25" fmla="*/ 5 h 6"/>
                <a:gd name="T26" fmla="*/ 7 w 10"/>
                <a:gd name="T27" fmla="*/ 6 h 6"/>
                <a:gd name="T28" fmla="*/ 6 w 10"/>
                <a:gd name="T29" fmla="*/ 6 h 6"/>
                <a:gd name="T30" fmla="*/ 3 w 10"/>
                <a:gd name="T31" fmla="*/ 6 h 6"/>
                <a:gd name="T32" fmla="*/ 2 w 10"/>
                <a:gd name="T33" fmla="*/ 6 h 6"/>
                <a:gd name="T34" fmla="*/ 1 w 10"/>
                <a:gd name="T35" fmla="*/ 5 h 6"/>
                <a:gd name="T36" fmla="*/ 0 w 10"/>
                <a:gd name="T37" fmla="*/ 2 h 6"/>
                <a:gd name="T38" fmla="*/ 1 w 10"/>
                <a:gd name="T39" fmla="*/ 1 h 6"/>
                <a:gd name="T40" fmla="*/ 2 w 10"/>
                <a:gd name="T41" fmla="*/ 0 h 6"/>
                <a:gd name="T42" fmla="*/ 3 w 10"/>
                <a:gd name="T4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6">
                  <a:moveTo>
                    <a:pt x="3" y="2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9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9"/>
            <p:cNvSpPr>
              <a:spLocks/>
            </p:cNvSpPr>
            <p:nvPr/>
          </p:nvSpPr>
          <p:spPr bwMode="auto">
            <a:xfrm>
              <a:off x="7902576" y="5130800"/>
              <a:ext cx="96838" cy="47625"/>
            </a:xfrm>
            <a:custGeom>
              <a:avLst/>
              <a:gdLst>
                <a:gd name="T0" fmla="*/ 60 w 61"/>
                <a:gd name="T1" fmla="*/ 0 h 30"/>
                <a:gd name="T2" fmla="*/ 60 w 61"/>
                <a:gd name="T3" fmla="*/ 1 h 30"/>
                <a:gd name="T4" fmla="*/ 61 w 61"/>
                <a:gd name="T5" fmla="*/ 3 h 30"/>
                <a:gd name="T6" fmla="*/ 60 w 61"/>
                <a:gd name="T7" fmla="*/ 4 h 30"/>
                <a:gd name="T8" fmla="*/ 59 w 61"/>
                <a:gd name="T9" fmla="*/ 7 h 30"/>
                <a:gd name="T10" fmla="*/ 57 w 61"/>
                <a:gd name="T11" fmla="*/ 9 h 30"/>
                <a:gd name="T12" fmla="*/ 53 w 61"/>
                <a:gd name="T13" fmla="*/ 13 h 30"/>
                <a:gd name="T14" fmla="*/ 48 w 61"/>
                <a:gd name="T15" fmla="*/ 18 h 30"/>
                <a:gd name="T16" fmla="*/ 38 w 61"/>
                <a:gd name="T17" fmla="*/ 26 h 30"/>
                <a:gd name="T18" fmla="*/ 27 w 61"/>
                <a:gd name="T19" fmla="*/ 30 h 30"/>
                <a:gd name="T20" fmla="*/ 18 w 61"/>
                <a:gd name="T21" fmla="*/ 28 h 30"/>
                <a:gd name="T22" fmla="*/ 9 w 61"/>
                <a:gd name="T23" fmla="*/ 24 h 30"/>
                <a:gd name="T24" fmla="*/ 4 w 61"/>
                <a:gd name="T25" fmla="*/ 20 h 30"/>
                <a:gd name="T26" fmla="*/ 1 w 61"/>
                <a:gd name="T27" fmla="*/ 18 h 30"/>
                <a:gd name="T28" fmla="*/ 0 w 61"/>
                <a:gd name="T29" fmla="*/ 17 h 30"/>
                <a:gd name="T30" fmla="*/ 1 w 61"/>
                <a:gd name="T31" fmla="*/ 16 h 30"/>
                <a:gd name="T32" fmla="*/ 2 w 61"/>
                <a:gd name="T33" fmla="*/ 16 h 30"/>
                <a:gd name="T34" fmla="*/ 4 w 61"/>
                <a:gd name="T35" fmla="*/ 16 h 30"/>
                <a:gd name="T36" fmla="*/ 4 w 61"/>
                <a:gd name="T37" fmla="*/ 16 h 30"/>
                <a:gd name="T38" fmla="*/ 5 w 61"/>
                <a:gd name="T39" fmla="*/ 17 h 30"/>
                <a:gd name="T40" fmla="*/ 8 w 61"/>
                <a:gd name="T41" fmla="*/ 18 h 30"/>
                <a:gd name="T42" fmla="*/ 12 w 61"/>
                <a:gd name="T43" fmla="*/ 21 h 30"/>
                <a:gd name="T44" fmla="*/ 15 w 61"/>
                <a:gd name="T45" fmla="*/ 24 h 30"/>
                <a:gd name="T46" fmla="*/ 22 w 61"/>
                <a:gd name="T47" fmla="*/ 25 h 30"/>
                <a:gd name="T48" fmla="*/ 27 w 61"/>
                <a:gd name="T49" fmla="*/ 26 h 30"/>
                <a:gd name="T50" fmla="*/ 30 w 61"/>
                <a:gd name="T51" fmla="*/ 26 h 30"/>
                <a:gd name="T52" fmla="*/ 34 w 61"/>
                <a:gd name="T53" fmla="*/ 24 h 30"/>
                <a:gd name="T54" fmla="*/ 38 w 61"/>
                <a:gd name="T55" fmla="*/ 22 h 30"/>
                <a:gd name="T56" fmla="*/ 42 w 61"/>
                <a:gd name="T57" fmla="*/ 20 h 30"/>
                <a:gd name="T58" fmla="*/ 44 w 61"/>
                <a:gd name="T59" fmla="*/ 16 h 30"/>
                <a:gd name="T60" fmla="*/ 48 w 61"/>
                <a:gd name="T61" fmla="*/ 13 h 30"/>
                <a:gd name="T62" fmla="*/ 52 w 61"/>
                <a:gd name="T63" fmla="*/ 9 h 30"/>
                <a:gd name="T64" fmla="*/ 55 w 61"/>
                <a:gd name="T65" fmla="*/ 7 h 30"/>
                <a:gd name="T66" fmla="*/ 56 w 61"/>
                <a:gd name="T67" fmla="*/ 4 h 30"/>
                <a:gd name="T68" fmla="*/ 57 w 61"/>
                <a:gd name="T69" fmla="*/ 3 h 30"/>
                <a:gd name="T70" fmla="*/ 57 w 61"/>
                <a:gd name="T71" fmla="*/ 3 h 30"/>
                <a:gd name="T72" fmla="*/ 57 w 61"/>
                <a:gd name="T73" fmla="*/ 1 h 30"/>
                <a:gd name="T74" fmla="*/ 60 w 61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30">
                  <a:moveTo>
                    <a:pt x="60" y="0"/>
                  </a:moveTo>
                  <a:lnTo>
                    <a:pt x="60" y="1"/>
                  </a:lnTo>
                  <a:lnTo>
                    <a:pt x="61" y="3"/>
                  </a:lnTo>
                  <a:lnTo>
                    <a:pt x="60" y="4"/>
                  </a:lnTo>
                  <a:lnTo>
                    <a:pt x="59" y="7"/>
                  </a:lnTo>
                  <a:lnTo>
                    <a:pt x="57" y="9"/>
                  </a:lnTo>
                  <a:lnTo>
                    <a:pt x="53" y="13"/>
                  </a:lnTo>
                  <a:lnTo>
                    <a:pt x="48" y="18"/>
                  </a:lnTo>
                  <a:lnTo>
                    <a:pt x="38" y="26"/>
                  </a:lnTo>
                  <a:lnTo>
                    <a:pt x="27" y="30"/>
                  </a:lnTo>
                  <a:lnTo>
                    <a:pt x="18" y="28"/>
                  </a:lnTo>
                  <a:lnTo>
                    <a:pt x="9" y="24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8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2" y="25"/>
                  </a:lnTo>
                  <a:lnTo>
                    <a:pt x="27" y="26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22"/>
                  </a:lnTo>
                  <a:lnTo>
                    <a:pt x="42" y="20"/>
                  </a:lnTo>
                  <a:lnTo>
                    <a:pt x="44" y="16"/>
                  </a:lnTo>
                  <a:lnTo>
                    <a:pt x="48" y="13"/>
                  </a:lnTo>
                  <a:lnTo>
                    <a:pt x="52" y="9"/>
                  </a:lnTo>
                  <a:lnTo>
                    <a:pt x="55" y="7"/>
                  </a:lnTo>
                  <a:lnTo>
                    <a:pt x="56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081"/>
            <p:cNvSpPr>
              <a:spLocks/>
            </p:cNvSpPr>
            <p:nvPr/>
          </p:nvSpPr>
          <p:spPr bwMode="auto">
            <a:xfrm>
              <a:off x="7986713" y="5127625"/>
              <a:ext cx="19050" cy="9525"/>
            </a:xfrm>
            <a:custGeom>
              <a:avLst/>
              <a:gdLst>
                <a:gd name="T0" fmla="*/ 3 w 12"/>
                <a:gd name="T1" fmla="*/ 0 h 6"/>
                <a:gd name="T2" fmla="*/ 11 w 12"/>
                <a:gd name="T3" fmla="*/ 2 h 6"/>
                <a:gd name="T4" fmla="*/ 12 w 12"/>
                <a:gd name="T5" fmla="*/ 3 h 6"/>
                <a:gd name="T6" fmla="*/ 12 w 12"/>
                <a:gd name="T7" fmla="*/ 5 h 6"/>
                <a:gd name="T8" fmla="*/ 12 w 12"/>
                <a:gd name="T9" fmla="*/ 6 h 6"/>
                <a:gd name="T10" fmla="*/ 11 w 12"/>
                <a:gd name="T11" fmla="*/ 6 h 6"/>
                <a:gd name="T12" fmla="*/ 11 w 12"/>
                <a:gd name="T13" fmla="*/ 6 h 6"/>
                <a:gd name="T14" fmla="*/ 2 w 12"/>
                <a:gd name="T15" fmla="*/ 3 h 6"/>
                <a:gd name="T16" fmla="*/ 0 w 12"/>
                <a:gd name="T17" fmla="*/ 2 h 6"/>
                <a:gd name="T18" fmla="*/ 0 w 12"/>
                <a:gd name="T19" fmla="*/ 1 h 6"/>
                <a:gd name="T20" fmla="*/ 0 w 12"/>
                <a:gd name="T21" fmla="*/ 0 h 6"/>
                <a:gd name="T22" fmla="*/ 3 w 12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3" y="0"/>
                  </a:moveTo>
                  <a:lnTo>
                    <a:pt x="11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082"/>
            <p:cNvSpPr>
              <a:spLocks noEditPoints="1"/>
            </p:cNvSpPr>
            <p:nvPr/>
          </p:nvSpPr>
          <p:spPr bwMode="auto">
            <a:xfrm>
              <a:off x="7985126" y="5124450"/>
              <a:ext cx="25400" cy="14288"/>
            </a:xfrm>
            <a:custGeom>
              <a:avLst/>
              <a:gdLst>
                <a:gd name="T0" fmla="*/ 3 w 16"/>
                <a:gd name="T1" fmla="*/ 3 h 9"/>
                <a:gd name="T2" fmla="*/ 3 w 16"/>
                <a:gd name="T3" fmla="*/ 4 h 9"/>
                <a:gd name="T4" fmla="*/ 3 w 16"/>
                <a:gd name="T5" fmla="*/ 4 h 9"/>
                <a:gd name="T6" fmla="*/ 3 w 16"/>
                <a:gd name="T7" fmla="*/ 4 h 9"/>
                <a:gd name="T8" fmla="*/ 12 w 16"/>
                <a:gd name="T9" fmla="*/ 7 h 9"/>
                <a:gd name="T10" fmla="*/ 12 w 16"/>
                <a:gd name="T11" fmla="*/ 8 h 9"/>
                <a:gd name="T12" fmla="*/ 12 w 16"/>
                <a:gd name="T13" fmla="*/ 7 h 9"/>
                <a:gd name="T14" fmla="*/ 12 w 16"/>
                <a:gd name="T15" fmla="*/ 7 h 9"/>
                <a:gd name="T16" fmla="*/ 12 w 16"/>
                <a:gd name="T17" fmla="*/ 7 h 9"/>
                <a:gd name="T18" fmla="*/ 12 w 16"/>
                <a:gd name="T19" fmla="*/ 7 h 9"/>
                <a:gd name="T20" fmla="*/ 12 w 16"/>
                <a:gd name="T21" fmla="*/ 7 h 9"/>
                <a:gd name="T22" fmla="*/ 3 w 16"/>
                <a:gd name="T23" fmla="*/ 3 h 9"/>
                <a:gd name="T24" fmla="*/ 3 w 16"/>
                <a:gd name="T25" fmla="*/ 3 h 9"/>
                <a:gd name="T26" fmla="*/ 3 w 16"/>
                <a:gd name="T27" fmla="*/ 0 h 9"/>
                <a:gd name="T28" fmla="*/ 4 w 16"/>
                <a:gd name="T29" fmla="*/ 0 h 9"/>
                <a:gd name="T30" fmla="*/ 13 w 16"/>
                <a:gd name="T31" fmla="*/ 3 h 9"/>
                <a:gd name="T32" fmla="*/ 15 w 16"/>
                <a:gd name="T33" fmla="*/ 4 h 9"/>
                <a:gd name="T34" fmla="*/ 16 w 16"/>
                <a:gd name="T35" fmla="*/ 7 h 9"/>
                <a:gd name="T36" fmla="*/ 15 w 16"/>
                <a:gd name="T37" fmla="*/ 8 h 9"/>
                <a:gd name="T38" fmla="*/ 13 w 16"/>
                <a:gd name="T39" fmla="*/ 9 h 9"/>
                <a:gd name="T40" fmla="*/ 12 w 16"/>
                <a:gd name="T41" fmla="*/ 9 h 9"/>
                <a:gd name="T42" fmla="*/ 12 w 16"/>
                <a:gd name="T43" fmla="*/ 9 h 9"/>
                <a:gd name="T44" fmla="*/ 11 w 16"/>
                <a:gd name="T45" fmla="*/ 9 h 9"/>
                <a:gd name="T46" fmla="*/ 1 w 16"/>
                <a:gd name="T47" fmla="*/ 7 h 9"/>
                <a:gd name="T48" fmla="*/ 0 w 16"/>
                <a:gd name="T49" fmla="*/ 5 h 9"/>
                <a:gd name="T50" fmla="*/ 0 w 16"/>
                <a:gd name="T51" fmla="*/ 4 h 9"/>
                <a:gd name="T52" fmla="*/ 0 w 16"/>
                <a:gd name="T53" fmla="*/ 3 h 9"/>
                <a:gd name="T54" fmla="*/ 1 w 16"/>
                <a:gd name="T55" fmla="*/ 2 h 9"/>
                <a:gd name="T56" fmla="*/ 3 w 16"/>
                <a:gd name="T5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" h="9">
                  <a:moveTo>
                    <a:pt x="3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5" y="8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083"/>
            <p:cNvSpPr>
              <a:spLocks/>
            </p:cNvSpPr>
            <p:nvPr/>
          </p:nvSpPr>
          <p:spPr bwMode="auto">
            <a:xfrm>
              <a:off x="7902576" y="5145088"/>
              <a:ext cx="12700" cy="20638"/>
            </a:xfrm>
            <a:custGeom>
              <a:avLst/>
              <a:gdLst>
                <a:gd name="T0" fmla="*/ 5 w 8"/>
                <a:gd name="T1" fmla="*/ 0 h 13"/>
                <a:gd name="T2" fmla="*/ 8 w 8"/>
                <a:gd name="T3" fmla="*/ 0 h 13"/>
                <a:gd name="T4" fmla="*/ 8 w 8"/>
                <a:gd name="T5" fmla="*/ 2 h 13"/>
                <a:gd name="T6" fmla="*/ 8 w 8"/>
                <a:gd name="T7" fmla="*/ 3 h 13"/>
                <a:gd name="T8" fmla="*/ 4 w 8"/>
                <a:gd name="T9" fmla="*/ 12 h 13"/>
                <a:gd name="T10" fmla="*/ 2 w 8"/>
                <a:gd name="T11" fmla="*/ 13 h 13"/>
                <a:gd name="T12" fmla="*/ 2 w 8"/>
                <a:gd name="T13" fmla="*/ 13 h 13"/>
                <a:gd name="T14" fmla="*/ 1 w 8"/>
                <a:gd name="T15" fmla="*/ 13 h 13"/>
                <a:gd name="T16" fmla="*/ 0 w 8"/>
                <a:gd name="T17" fmla="*/ 12 h 13"/>
                <a:gd name="T18" fmla="*/ 0 w 8"/>
                <a:gd name="T19" fmla="*/ 11 h 13"/>
                <a:gd name="T20" fmla="*/ 5 w 8"/>
                <a:gd name="T21" fmla="*/ 2 h 13"/>
                <a:gd name="T22" fmla="*/ 5 w 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4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084"/>
            <p:cNvSpPr>
              <a:spLocks noEditPoints="1"/>
            </p:cNvSpPr>
            <p:nvPr/>
          </p:nvSpPr>
          <p:spPr bwMode="auto">
            <a:xfrm>
              <a:off x="7899401" y="5143500"/>
              <a:ext cx="19050" cy="25400"/>
            </a:xfrm>
            <a:custGeom>
              <a:avLst/>
              <a:gdLst>
                <a:gd name="T0" fmla="*/ 8 w 12"/>
                <a:gd name="T1" fmla="*/ 3 h 16"/>
                <a:gd name="T2" fmla="*/ 8 w 12"/>
                <a:gd name="T3" fmla="*/ 4 h 16"/>
                <a:gd name="T4" fmla="*/ 3 w 12"/>
                <a:gd name="T5" fmla="*/ 12 h 16"/>
                <a:gd name="T6" fmla="*/ 3 w 12"/>
                <a:gd name="T7" fmla="*/ 13 h 16"/>
                <a:gd name="T8" fmla="*/ 4 w 12"/>
                <a:gd name="T9" fmla="*/ 13 h 16"/>
                <a:gd name="T10" fmla="*/ 4 w 12"/>
                <a:gd name="T11" fmla="*/ 13 h 16"/>
                <a:gd name="T12" fmla="*/ 4 w 12"/>
                <a:gd name="T13" fmla="*/ 13 h 16"/>
                <a:gd name="T14" fmla="*/ 8 w 12"/>
                <a:gd name="T15" fmla="*/ 4 h 16"/>
                <a:gd name="T16" fmla="*/ 8 w 12"/>
                <a:gd name="T17" fmla="*/ 4 h 16"/>
                <a:gd name="T18" fmla="*/ 8 w 12"/>
                <a:gd name="T19" fmla="*/ 3 h 16"/>
                <a:gd name="T20" fmla="*/ 8 w 12"/>
                <a:gd name="T21" fmla="*/ 3 h 16"/>
                <a:gd name="T22" fmla="*/ 8 w 12"/>
                <a:gd name="T23" fmla="*/ 0 h 16"/>
                <a:gd name="T24" fmla="*/ 10 w 12"/>
                <a:gd name="T25" fmla="*/ 0 h 16"/>
                <a:gd name="T26" fmla="*/ 11 w 12"/>
                <a:gd name="T27" fmla="*/ 1 h 16"/>
                <a:gd name="T28" fmla="*/ 12 w 12"/>
                <a:gd name="T29" fmla="*/ 4 h 16"/>
                <a:gd name="T30" fmla="*/ 11 w 12"/>
                <a:gd name="T31" fmla="*/ 5 h 16"/>
                <a:gd name="T32" fmla="*/ 7 w 12"/>
                <a:gd name="T33" fmla="*/ 14 h 16"/>
                <a:gd name="T34" fmla="*/ 6 w 12"/>
                <a:gd name="T35" fmla="*/ 16 h 16"/>
                <a:gd name="T36" fmla="*/ 4 w 12"/>
                <a:gd name="T37" fmla="*/ 16 h 16"/>
                <a:gd name="T38" fmla="*/ 3 w 12"/>
                <a:gd name="T39" fmla="*/ 16 h 16"/>
                <a:gd name="T40" fmla="*/ 2 w 12"/>
                <a:gd name="T41" fmla="*/ 14 h 16"/>
                <a:gd name="T42" fmla="*/ 0 w 12"/>
                <a:gd name="T43" fmla="*/ 13 h 16"/>
                <a:gd name="T44" fmla="*/ 0 w 12"/>
                <a:gd name="T45" fmla="*/ 10 h 16"/>
                <a:gd name="T46" fmla="*/ 6 w 12"/>
                <a:gd name="T47" fmla="*/ 3 h 16"/>
                <a:gd name="T48" fmla="*/ 7 w 12"/>
                <a:gd name="T49" fmla="*/ 0 h 16"/>
                <a:gd name="T50" fmla="*/ 8 w 12"/>
                <a:gd name="T5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16">
                  <a:moveTo>
                    <a:pt x="8" y="3"/>
                  </a:moveTo>
                  <a:lnTo>
                    <a:pt x="8" y="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6" y="3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085"/>
            <p:cNvSpPr>
              <a:spLocks/>
            </p:cNvSpPr>
            <p:nvPr/>
          </p:nvSpPr>
          <p:spPr bwMode="auto">
            <a:xfrm>
              <a:off x="7958138" y="5257800"/>
              <a:ext cx="4763" cy="28575"/>
            </a:xfrm>
            <a:custGeom>
              <a:avLst/>
              <a:gdLst>
                <a:gd name="T0" fmla="*/ 1 w 3"/>
                <a:gd name="T1" fmla="*/ 0 h 18"/>
                <a:gd name="T2" fmla="*/ 3 w 3"/>
                <a:gd name="T3" fmla="*/ 1 h 18"/>
                <a:gd name="T4" fmla="*/ 3 w 3"/>
                <a:gd name="T5" fmla="*/ 3 h 18"/>
                <a:gd name="T6" fmla="*/ 3 w 3"/>
                <a:gd name="T7" fmla="*/ 17 h 18"/>
                <a:gd name="T8" fmla="*/ 3 w 3"/>
                <a:gd name="T9" fmla="*/ 18 h 18"/>
                <a:gd name="T10" fmla="*/ 1 w 3"/>
                <a:gd name="T11" fmla="*/ 18 h 18"/>
                <a:gd name="T12" fmla="*/ 0 w 3"/>
                <a:gd name="T13" fmla="*/ 18 h 18"/>
                <a:gd name="T14" fmla="*/ 0 w 3"/>
                <a:gd name="T15" fmla="*/ 17 h 18"/>
                <a:gd name="T16" fmla="*/ 0 w 3"/>
                <a:gd name="T17" fmla="*/ 3 h 18"/>
                <a:gd name="T18" fmla="*/ 0 w 3"/>
                <a:gd name="T19" fmla="*/ 1 h 18"/>
                <a:gd name="T20" fmla="*/ 1 w 3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1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086"/>
            <p:cNvSpPr>
              <a:spLocks noEditPoints="1"/>
            </p:cNvSpPr>
            <p:nvPr/>
          </p:nvSpPr>
          <p:spPr bwMode="auto">
            <a:xfrm>
              <a:off x="7953376" y="5256213"/>
              <a:ext cx="12700" cy="34925"/>
            </a:xfrm>
            <a:custGeom>
              <a:avLst/>
              <a:gdLst>
                <a:gd name="T0" fmla="*/ 4 w 8"/>
                <a:gd name="T1" fmla="*/ 4 h 22"/>
                <a:gd name="T2" fmla="*/ 4 w 8"/>
                <a:gd name="T3" fmla="*/ 4 h 22"/>
                <a:gd name="T4" fmla="*/ 4 w 8"/>
                <a:gd name="T5" fmla="*/ 18 h 22"/>
                <a:gd name="T6" fmla="*/ 4 w 8"/>
                <a:gd name="T7" fmla="*/ 18 h 22"/>
                <a:gd name="T8" fmla="*/ 4 w 8"/>
                <a:gd name="T9" fmla="*/ 18 h 22"/>
                <a:gd name="T10" fmla="*/ 4 w 8"/>
                <a:gd name="T11" fmla="*/ 4 h 22"/>
                <a:gd name="T12" fmla="*/ 4 w 8"/>
                <a:gd name="T13" fmla="*/ 4 h 22"/>
                <a:gd name="T14" fmla="*/ 4 w 8"/>
                <a:gd name="T15" fmla="*/ 0 h 22"/>
                <a:gd name="T16" fmla="*/ 6 w 8"/>
                <a:gd name="T17" fmla="*/ 1 h 22"/>
                <a:gd name="T18" fmla="*/ 7 w 8"/>
                <a:gd name="T19" fmla="*/ 1 h 22"/>
                <a:gd name="T20" fmla="*/ 8 w 8"/>
                <a:gd name="T21" fmla="*/ 4 h 22"/>
                <a:gd name="T22" fmla="*/ 8 w 8"/>
                <a:gd name="T23" fmla="*/ 18 h 22"/>
                <a:gd name="T24" fmla="*/ 7 w 8"/>
                <a:gd name="T25" fmla="*/ 19 h 22"/>
                <a:gd name="T26" fmla="*/ 6 w 8"/>
                <a:gd name="T27" fmla="*/ 21 h 22"/>
                <a:gd name="T28" fmla="*/ 4 w 8"/>
                <a:gd name="T29" fmla="*/ 22 h 22"/>
                <a:gd name="T30" fmla="*/ 3 w 8"/>
                <a:gd name="T31" fmla="*/ 21 h 22"/>
                <a:gd name="T32" fmla="*/ 2 w 8"/>
                <a:gd name="T33" fmla="*/ 19 h 22"/>
                <a:gd name="T34" fmla="*/ 0 w 8"/>
                <a:gd name="T35" fmla="*/ 18 h 22"/>
                <a:gd name="T36" fmla="*/ 0 w 8"/>
                <a:gd name="T37" fmla="*/ 4 h 22"/>
                <a:gd name="T38" fmla="*/ 2 w 8"/>
                <a:gd name="T39" fmla="*/ 1 h 22"/>
                <a:gd name="T40" fmla="*/ 3 w 8"/>
                <a:gd name="T41" fmla="*/ 1 h 22"/>
                <a:gd name="T42" fmla="*/ 4 w 8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22">
                  <a:moveTo>
                    <a:pt x="4" y="4"/>
                  </a:moveTo>
                  <a:lnTo>
                    <a:pt x="4" y="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4"/>
                  </a:lnTo>
                  <a:lnTo>
                    <a:pt x="4" y="4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1"/>
                  </a:lnTo>
                  <a:lnTo>
                    <a:pt x="8" y="4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6" y="21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087"/>
            <p:cNvSpPr>
              <a:spLocks noEditPoints="1"/>
            </p:cNvSpPr>
            <p:nvPr/>
          </p:nvSpPr>
          <p:spPr bwMode="auto">
            <a:xfrm>
              <a:off x="7902576" y="5276850"/>
              <a:ext cx="117475" cy="184150"/>
            </a:xfrm>
            <a:custGeom>
              <a:avLst/>
              <a:gdLst>
                <a:gd name="T0" fmla="*/ 38 w 74"/>
                <a:gd name="T1" fmla="*/ 4 h 116"/>
                <a:gd name="T2" fmla="*/ 27 w 74"/>
                <a:gd name="T3" fmla="*/ 5 h 116"/>
                <a:gd name="T4" fmla="*/ 18 w 74"/>
                <a:gd name="T5" fmla="*/ 9 h 116"/>
                <a:gd name="T6" fmla="*/ 10 w 74"/>
                <a:gd name="T7" fmla="*/ 17 h 116"/>
                <a:gd name="T8" fmla="*/ 6 w 74"/>
                <a:gd name="T9" fmla="*/ 27 h 116"/>
                <a:gd name="T10" fmla="*/ 4 w 74"/>
                <a:gd name="T11" fmla="*/ 43 h 116"/>
                <a:gd name="T12" fmla="*/ 6 w 74"/>
                <a:gd name="T13" fmla="*/ 68 h 116"/>
                <a:gd name="T14" fmla="*/ 14 w 74"/>
                <a:gd name="T15" fmla="*/ 90 h 116"/>
                <a:gd name="T16" fmla="*/ 22 w 74"/>
                <a:gd name="T17" fmla="*/ 102 h 116"/>
                <a:gd name="T18" fmla="*/ 30 w 74"/>
                <a:gd name="T19" fmla="*/ 110 h 116"/>
                <a:gd name="T20" fmla="*/ 38 w 74"/>
                <a:gd name="T21" fmla="*/ 112 h 116"/>
                <a:gd name="T22" fmla="*/ 47 w 74"/>
                <a:gd name="T23" fmla="*/ 110 h 116"/>
                <a:gd name="T24" fmla="*/ 53 w 74"/>
                <a:gd name="T25" fmla="*/ 102 h 116"/>
                <a:gd name="T26" fmla="*/ 61 w 74"/>
                <a:gd name="T27" fmla="*/ 90 h 116"/>
                <a:gd name="T28" fmla="*/ 68 w 74"/>
                <a:gd name="T29" fmla="*/ 68 h 116"/>
                <a:gd name="T30" fmla="*/ 70 w 74"/>
                <a:gd name="T31" fmla="*/ 43 h 116"/>
                <a:gd name="T32" fmla="*/ 69 w 74"/>
                <a:gd name="T33" fmla="*/ 27 h 116"/>
                <a:gd name="T34" fmla="*/ 64 w 74"/>
                <a:gd name="T35" fmla="*/ 17 h 116"/>
                <a:gd name="T36" fmla="*/ 57 w 74"/>
                <a:gd name="T37" fmla="*/ 9 h 116"/>
                <a:gd name="T38" fmla="*/ 48 w 74"/>
                <a:gd name="T39" fmla="*/ 5 h 116"/>
                <a:gd name="T40" fmla="*/ 38 w 74"/>
                <a:gd name="T41" fmla="*/ 4 h 116"/>
                <a:gd name="T42" fmla="*/ 38 w 74"/>
                <a:gd name="T43" fmla="*/ 0 h 116"/>
                <a:gd name="T44" fmla="*/ 52 w 74"/>
                <a:gd name="T45" fmla="*/ 2 h 116"/>
                <a:gd name="T46" fmla="*/ 64 w 74"/>
                <a:gd name="T47" fmla="*/ 10 h 116"/>
                <a:gd name="T48" fmla="*/ 69 w 74"/>
                <a:gd name="T49" fmla="*/ 18 h 116"/>
                <a:gd name="T50" fmla="*/ 73 w 74"/>
                <a:gd name="T51" fmla="*/ 30 h 116"/>
                <a:gd name="T52" fmla="*/ 74 w 74"/>
                <a:gd name="T53" fmla="*/ 43 h 116"/>
                <a:gd name="T54" fmla="*/ 72 w 74"/>
                <a:gd name="T55" fmla="*/ 68 h 116"/>
                <a:gd name="T56" fmla="*/ 64 w 74"/>
                <a:gd name="T57" fmla="*/ 91 h 116"/>
                <a:gd name="T58" fmla="*/ 57 w 74"/>
                <a:gd name="T59" fmla="*/ 103 h 116"/>
                <a:gd name="T60" fmla="*/ 48 w 74"/>
                <a:gd name="T61" fmla="*/ 112 h 116"/>
                <a:gd name="T62" fmla="*/ 38 w 74"/>
                <a:gd name="T63" fmla="*/ 116 h 116"/>
                <a:gd name="T64" fmla="*/ 29 w 74"/>
                <a:gd name="T65" fmla="*/ 112 h 116"/>
                <a:gd name="T66" fmla="*/ 19 w 74"/>
                <a:gd name="T67" fmla="*/ 103 h 116"/>
                <a:gd name="T68" fmla="*/ 12 w 74"/>
                <a:gd name="T69" fmla="*/ 91 h 116"/>
                <a:gd name="T70" fmla="*/ 4 w 74"/>
                <a:gd name="T71" fmla="*/ 68 h 116"/>
                <a:gd name="T72" fmla="*/ 0 w 74"/>
                <a:gd name="T73" fmla="*/ 43 h 116"/>
                <a:gd name="T74" fmla="*/ 1 w 74"/>
                <a:gd name="T75" fmla="*/ 30 h 116"/>
                <a:gd name="T76" fmla="*/ 5 w 74"/>
                <a:gd name="T77" fmla="*/ 18 h 116"/>
                <a:gd name="T78" fmla="*/ 12 w 74"/>
                <a:gd name="T79" fmla="*/ 10 h 116"/>
                <a:gd name="T80" fmla="*/ 25 w 74"/>
                <a:gd name="T81" fmla="*/ 2 h 116"/>
                <a:gd name="T82" fmla="*/ 38 w 74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16">
                  <a:moveTo>
                    <a:pt x="38" y="4"/>
                  </a:moveTo>
                  <a:lnTo>
                    <a:pt x="27" y="5"/>
                  </a:lnTo>
                  <a:lnTo>
                    <a:pt x="18" y="9"/>
                  </a:lnTo>
                  <a:lnTo>
                    <a:pt x="10" y="17"/>
                  </a:lnTo>
                  <a:lnTo>
                    <a:pt x="6" y="27"/>
                  </a:lnTo>
                  <a:lnTo>
                    <a:pt x="4" y="43"/>
                  </a:lnTo>
                  <a:lnTo>
                    <a:pt x="6" y="68"/>
                  </a:lnTo>
                  <a:lnTo>
                    <a:pt x="14" y="90"/>
                  </a:lnTo>
                  <a:lnTo>
                    <a:pt x="22" y="102"/>
                  </a:lnTo>
                  <a:lnTo>
                    <a:pt x="30" y="110"/>
                  </a:lnTo>
                  <a:lnTo>
                    <a:pt x="38" y="112"/>
                  </a:lnTo>
                  <a:lnTo>
                    <a:pt x="47" y="110"/>
                  </a:lnTo>
                  <a:lnTo>
                    <a:pt x="53" y="102"/>
                  </a:lnTo>
                  <a:lnTo>
                    <a:pt x="61" y="90"/>
                  </a:lnTo>
                  <a:lnTo>
                    <a:pt x="68" y="68"/>
                  </a:lnTo>
                  <a:lnTo>
                    <a:pt x="70" y="43"/>
                  </a:lnTo>
                  <a:lnTo>
                    <a:pt x="69" y="27"/>
                  </a:lnTo>
                  <a:lnTo>
                    <a:pt x="64" y="17"/>
                  </a:lnTo>
                  <a:lnTo>
                    <a:pt x="57" y="9"/>
                  </a:lnTo>
                  <a:lnTo>
                    <a:pt x="48" y="5"/>
                  </a:lnTo>
                  <a:lnTo>
                    <a:pt x="38" y="4"/>
                  </a:lnTo>
                  <a:close/>
                  <a:moveTo>
                    <a:pt x="38" y="0"/>
                  </a:moveTo>
                  <a:lnTo>
                    <a:pt x="52" y="2"/>
                  </a:lnTo>
                  <a:lnTo>
                    <a:pt x="64" y="10"/>
                  </a:lnTo>
                  <a:lnTo>
                    <a:pt x="69" y="18"/>
                  </a:lnTo>
                  <a:lnTo>
                    <a:pt x="73" y="30"/>
                  </a:lnTo>
                  <a:lnTo>
                    <a:pt x="74" y="43"/>
                  </a:lnTo>
                  <a:lnTo>
                    <a:pt x="72" y="68"/>
                  </a:lnTo>
                  <a:lnTo>
                    <a:pt x="64" y="91"/>
                  </a:lnTo>
                  <a:lnTo>
                    <a:pt x="57" y="103"/>
                  </a:lnTo>
                  <a:lnTo>
                    <a:pt x="48" y="112"/>
                  </a:lnTo>
                  <a:lnTo>
                    <a:pt x="38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2" y="91"/>
                  </a:lnTo>
                  <a:lnTo>
                    <a:pt x="4" y="68"/>
                  </a:lnTo>
                  <a:lnTo>
                    <a:pt x="0" y="43"/>
                  </a:lnTo>
                  <a:lnTo>
                    <a:pt x="1" y="30"/>
                  </a:lnTo>
                  <a:lnTo>
                    <a:pt x="5" y="18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89"/>
            <p:cNvSpPr>
              <a:spLocks/>
            </p:cNvSpPr>
            <p:nvPr/>
          </p:nvSpPr>
          <p:spPr bwMode="auto">
            <a:xfrm>
              <a:off x="7929563" y="5278438"/>
              <a:ext cx="55563" cy="34925"/>
            </a:xfrm>
            <a:custGeom>
              <a:avLst/>
              <a:gdLst>
                <a:gd name="T0" fmla="*/ 17 w 35"/>
                <a:gd name="T1" fmla="*/ 0 h 22"/>
                <a:gd name="T2" fmla="*/ 26 w 35"/>
                <a:gd name="T3" fmla="*/ 13 h 22"/>
                <a:gd name="T4" fmla="*/ 31 w 35"/>
                <a:gd name="T5" fmla="*/ 3 h 22"/>
                <a:gd name="T6" fmla="*/ 33 w 35"/>
                <a:gd name="T7" fmla="*/ 3 h 22"/>
                <a:gd name="T8" fmla="*/ 34 w 35"/>
                <a:gd name="T9" fmla="*/ 3 h 22"/>
                <a:gd name="T10" fmla="*/ 35 w 35"/>
                <a:gd name="T11" fmla="*/ 4 h 22"/>
                <a:gd name="T12" fmla="*/ 34 w 35"/>
                <a:gd name="T13" fmla="*/ 5 h 22"/>
                <a:gd name="T14" fmla="*/ 26 w 35"/>
                <a:gd name="T15" fmla="*/ 20 h 22"/>
                <a:gd name="T16" fmla="*/ 17 w 35"/>
                <a:gd name="T17" fmla="*/ 8 h 22"/>
                <a:gd name="T18" fmla="*/ 9 w 35"/>
                <a:gd name="T19" fmla="*/ 22 h 22"/>
                <a:gd name="T20" fmla="*/ 1 w 35"/>
                <a:gd name="T21" fmla="*/ 12 h 22"/>
                <a:gd name="T22" fmla="*/ 0 w 35"/>
                <a:gd name="T23" fmla="*/ 9 h 22"/>
                <a:gd name="T24" fmla="*/ 1 w 35"/>
                <a:gd name="T25" fmla="*/ 9 h 22"/>
                <a:gd name="T26" fmla="*/ 2 w 35"/>
                <a:gd name="T27" fmla="*/ 8 h 22"/>
                <a:gd name="T28" fmla="*/ 4 w 35"/>
                <a:gd name="T29" fmla="*/ 9 h 22"/>
                <a:gd name="T30" fmla="*/ 9 w 35"/>
                <a:gd name="T31" fmla="*/ 16 h 22"/>
                <a:gd name="T32" fmla="*/ 17 w 35"/>
                <a:gd name="T3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22">
                  <a:moveTo>
                    <a:pt x="17" y="0"/>
                  </a:moveTo>
                  <a:lnTo>
                    <a:pt x="26" y="1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5"/>
                  </a:lnTo>
                  <a:lnTo>
                    <a:pt x="26" y="20"/>
                  </a:lnTo>
                  <a:lnTo>
                    <a:pt x="17" y="8"/>
                  </a:lnTo>
                  <a:lnTo>
                    <a:pt x="9" y="22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2" y="8"/>
                  </a:lnTo>
                  <a:lnTo>
                    <a:pt x="4" y="9"/>
                  </a:lnTo>
                  <a:lnTo>
                    <a:pt x="9" y="1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1"/>
            <p:cNvSpPr>
              <a:spLocks noEditPoints="1"/>
            </p:cNvSpPr>
            <p:nvPr/>
          </p:nvSpPr>
          <p:spPr bwMode="auto">
            <a:xfrm>
              <a:off x="7939088" y="5284788"/>
              <a:ext cx="46038" cy="142875"/>
            </a:xfrm>
            <a:custGeom>
              <a:avLst/>
              <a:gdLst>
                <a:gd name="T0" fmla="*/ 12 w 29"/>
                <a:gd name="T1" fmla="*/ 9 h 90"/>
                <a:gd name="T2" fmla="*/ 4 w 29"/>
                <a:gd name="T3" fmla="*/ 64 h 90"/>
                <a:gd name="T4" fmla="*/ 13 w 29"/>
                <a:gd name="T5" fmla="*/ 82 h 90"/>
                <a:gd name="T6" fmla="*/ 25 w 29"/>
                <a:gd name="T7" fmla="*/ 60 h 90"/>
                <a:gd name="T8" fmla="*/ 12 w 29"/>
                <a:gd name="T9" fmla="*/ 9 h 90"/>
                <a:gd name="T10" fmla="*/ 13 w 29"/>
                <a:gd name="T11" fmla="*/ 0 h 90"/>
                <a:gd name="T12" fmla="*/ 29 w 29"/>
                <a:gd name="T13" fmla="*/ 60 h 90"/>
                <a:gd name="T14" fmla="*/ 13 w 29"/>
                <a:gd name="T15" fmla="*/ 90 h 90"/>
                <a:gd name="T16" fmla="*/ 2 w 29"/>
                <a:gd name="T17" fmla="*/ 69 h 90"/>
                <a:gd name="T18" fmla="*/ 2 w 29"/>
                <a:gd name="T19" fmla="*/ 69 h 90"/>
                <a:gd name="T20" fmla="*/ 0 w 29"/>
                <a:gd name="T21" fmla="*/ 68 h 90"/>
                <a:gd name="T22" fmla="*/ 0 w 29"/>
                <a:gd name="T23" fmla="*/ 67 h 90"/>
                <a:gd name="T24" fmla="*/ 0 w 29"/>
                <a:gd name="T25" fmla="*/ 65 h 90"/>
                <a:gd name="T26" fmla="*/ 0 w 29"/>
                <a:gd name="T27" fmla="*/ 65 h 90"/>
                <a:gd name="T28" fmla="*/ 0 w 29"/>
                <a:gd name="T29" fmla="*/ 64 h 90"/>
                <a:gd name="T30" fmla="*/ 0 w 29"/>
                <a:gd name="T31" fmla="*/ 63 h 90"/>
                <a:gd name="T32" fmla="*/ 9 w 29"/>
                <a:gd name="T33" fmla="*/ 0 h 90"/>
                <a:gd name="T34" fmla="*/ 13 w 29"/>
                <a:gd name="T3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90">
                  <a:moveTo>
                    <a:pt x="12" y="9"/>
                  </a:moveTo>
                  <a:lnTo>
                    <a:pt x="4" y="64"/>
                  </a:lnTo>
                  <a:lnTo>
                    <a:pt x="13" y="82"/>
                  </a:lnTo>
                  <a:lnTo>
                    <a:pt x="25" y="60"/>
                  </a:lnTo>
                  <a:lnTo>
                    <a:pt x="12" y="9"/>
                  </a:lnTo>
                  <a:close/>
                  <a:moveTo>
                    <a:pt x="13" y="0"/>
                  </a:moveTo>
                  <a:lnTo>
                    <a:pt x="29" y="60"/>
                  </a:lnTo>
                  <a:lnTo>
                    <a:pt x="13" y="90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93"/>
            <p:cNvSpPr>
              <a:spLocks/>
            </p:cNvSpPr>
            <p:nvPr/>
          </p:nvSpPr>
          <p:spPr bwMode="auto">
            <a:xfrm>
              <a:off x="7856538" y="5311775"/>
              <a:ext cx="52388" cy="93663"/>
            </a:xfrm>
            <a:custGeom>
              <a:avLst/>
              <a:gdLst>
                <a:gd name="T0" fmla="*/ 3 w 33"/>
                <a:gd name="T1" fmla="*/ 0 h 59"/>
                <a:gd name="T2" fmla="*/ 4 w 33"/>
                <a:gd name="T3" fmla="*/ 0 h 59"/>
                <a:gd name="T4" fmla="*/ 10 w 33"/>
                <a:gd name="T5" fmla="*/ 13 h 59"/>
                <a:gd name="T6" fmla="*/ 9 w 33"/>
                <a:gd name="T7" fmla="*/ 21 h 59"/>
                <a:gd name="T8" fmla="*/ 9 w 33"/>
                <a:gd name="T9" fmla="*/ 25 h 59"/>
                <a:gd name="T10" fmla="*/ 9 w 33"/>
                <a:gd name="T11" fmla="*/ 30 h 59"/>
                <a:gd name="T12" fmla="*/ 10 w 33"/>
                <a:gd name="T13" fmla="*/ 37 h 59"/>
                <a:gd name="T14" fmla="*/ 12 w 33"/>
                <a:gd name="T15" fmla="*/ 43 h 59"/>
                <a:gd name="T16" fmla="*/ 13 w 33"/>
                <a:gd name="T17" fmla="*/ 48 h 59"/>
                <a:gd name="T18" fmla="*/ 14 w 33"/>
                <a:gd name="T19" fmla="*/ 52 h 59"/>
                <a:gd name="T20" fmla="*/ 16 w 33"/>
                <a:gd name="T21" fmla="*/ 54 h 59"/>
                <a:gd name="T22" fmla="*/ 17 w 33"/>
                <a:gd name="T23" fmla="*/ 55 h 59"/>
                <a:gd name="T24" fmla="*/ 17 w 33"/>
                <a:gd name="T25" fmla="*/ 55 h 59"/>
                <a:gd name="T26" fmla="*/ 17 w 33"/>
                <a:gd name="T27" fmla="*/ 55 h 59"/>
                <a:gd name="T28" fmla="*/ 18 w 33"/>
                <a:gd name="T29" fmla="*/ 54 h 59"/>
                <a:gd name="T30" fmla="*/ 20 w 33"/>
                <a:gd name="T31" fmla="*/ 52 h 59"/>
                <a:gd name="T32" fmla="*/ 21 w 33"/>
                <a:gd name="T33" fmla="*/ 50 h 59"/>
                <a:gd name="T34" fmla="*/ 24 w 33"/>
                <a:gd name="T35" fmla="*/ 45 h 59"/>
                <a:gd name="T36" fmla="*/ 25 w 33"/>
                <a:gd name="T37" fmla="*/ 37 h 59"/>
                <a:gd name="T38" fmla="*/ 26 w 33"/>
                <a:gd name="T39" fmla="*/ 33 h 59"/>
                <a:gd name="T40" fmla="*/ 27 w 33"/>
                <a:gd name="T41" fmla="*/ 28 h 59"/>
                <a:gd name="T42" fmla="*/ 27 w 33"/>
                <a:gd name="T43" fmla="*/ 24 h 59"/>
                <a:gd name="T44" fmla="*/ 29 w 33"/>
                <a:gd name="T45" fmla="*/ 21 h 59"/>
                <a:gd name="T46" fmla="*/ 29 w 33"/>
                <a:gd name="T47" fmla="*/ 18 h 59"/>
                <a:gd name="T48" fmla="*/ 29 w 33"/>
                <a:gd name="T49" fmla="*/ 17 h 59"/>
                <a:gd name="T50" fmla="*/ 30 w 33"/>
                <a:gd name="T51" fmla="*/ 16 h 59"/>
                <a:gd name="T52" fmla="*/ 31 w 33"/>
                <a:gd name="T53" fmla="*/ 16 h 59"/>
                <a:gd name="T54" fmla="*/ 33 w 33"/>
                <a:gd name="T55" fmla="*/ 17 h 59"/>
                <a:gd name="T56" fmla="*/ 33 w 33"/>
                <a:gd name="T57" fmla="*/ 18 h 59"/>
                <a:gd name="T58" fmla="*/ 33 w 33"/>
                <a:gd name="T59" fmla="*/ 22 h 59"/>
                <a:gd name="T60" fmla="*/ 30 w 33"/>
                <a:gd name="T61" fmla="*/ 30 h 59"/>
                <a:gd name="T62" fmla="*/ 27 w 33"/>
                <a:gd name="T63" fmla="*/ 42 h 59"/>
                <a:gd name="T64" fmla="*/ 24 w 33"/>
                <a:gd name="T65" fmla="*/ 51 h 59"/>
                <a:gd name="T66" fmla="*/ 22 w 33"/>
                <a:gd name="T67" fmla="*/ 54 h 59"/>
                <a:gd name="T68" fmla="*/ 21 w 33"/>
                <a:gd name="T69" fmla="*/ 56 h 59"/>
                <a:gd name="T70" fmla="*/ 20 w 33"/>
                <a:gd name="T71" fmla="*/ 58 h 59"/>
                <a:gd name="T72" fmla="*/ 17 w 33"/>
                <a:gd name="T73" fmla="*/ 59 h 59"/>
                <a:gd name="T74" fmla="*/ 17 w 33"/>
                <a:gd name="T75" fmla="*/ 59 h 59"/>
                <a:gd name="T76" fmla="*/ 14 w 33"/>
                <a:gd name="T77" fmla="*/ 58 h 59"/>
                <a:gd name="T78" fmla="*/ 12 w 33"/>
                <a:gd name="T79" fmla="*/ 55 h 59"/>
                <a:gd name="T80" fmla="*/ 10 w 33"/>
                <a:gd name="T81" fmla="*/ 52 h 59"/>
                <a:gd name="T82" fmla="*/ 9 w 33"/>
                <a:gd name="T83" fmla="*/ 48 h 59"/>
                <a:gd name="T84" fmla="*/ 8 w 33"/>
                <a:gd name="T85" fmla="*/ 45 h 59"/>
                <a:gd name="T86" fmla="*/ 6 w 33"/>
                <a:gd name="T87" fmla="*/ 37 h 59"/>
                <a:gd name="T88" fmla="*/ 6 w 33"/>
                <a:gd name="T89" fmla="*/ 30 h 59"/>
                <a:gd name="T90" fmla="*/ 6 w 33"/>
                <a:gd name="T91" fmla="*/ 25 h 59"/>
                <a:gd name="T92" fmla="*/ 6 w 33"/>
                <a:gd name="T93" fmla="*/ 21 h 59"/>
                <a:gd name="T94" fmla="*/ 6 w 33"/>
                <a:gd name="T95" fmla="*/ 13 h 59"/>
                <a:gd name="T96" fmla="*/ 1 w 33"/>
                <a:gd name="T97" fmla="*/ 3 h 59"/>
                <a:gd name="T98" fmla="*/ 0 w 33"/>
                <a:gd name="T99" fmla="*/ 1 h 59"/>
                <a:gd name="T100" fmla="*/ 1 w 33"/>
                <a:gd name="T101" fmla="*/ 0 h 59"/>
                <a:gd name="T102" fmla="*/ 3 w 33"/>
                <a:gd name="T10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9">
                  <a:moveTo>
                    <a:pt x="3" y="0"/>
                  </a:moveTo>
                  <a:lnTo>
                    <a:pt x="4" y="0"/>
                  </a:lnTo>
                  <a:lnTo>
                    <a:pt x="10" y="13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0" y="37"/>
                  </a:lnTo>
                  <a:lnTo>
                    <a:pt x="12" y="43"/>
                  </a:lnTo>
                  <a:lnTo>
                    <a:pt x="13" y="48"/>
                  </a:lnTo>
                  <a:lnTo>
                    <a:pt x="14" y="52"/>
                  </a:lnTo>
                  <a:lnTo>
                    <a:pt x="16" y="54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8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4" y="45"/>
                  </a:lnTo>
                  <a:lnTo>
                    <a:pt x="25" y="37"/>
                  </a:lnTo>
                  <a:lnTo>
                    <a:pt x="26" y="33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9" y="21"/>
                  </a:lnTo>
                  <a:lnTo>
                    <a:pt x="29" y="18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1" y="16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0" y="30"/>
                  </a:lnTo>
                  <a:lnTo>
                    <a:pt x="27" y="42"/>
                  </a:lnTo>
                  <a:lnTo>
                    <a:pt x="24" y="51"/>
                  </a:lnTo>
                  <a:lnTo>
                    <a:pt x="22" y="54"/>
                  </a:lnTo>
                  <a:lnTo>
                    <a:pt x="21" y="56"/>
                  </a:lnTo>
                  <a:lnTo>
                    <a:pt x="20" y="58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4" y="58"/>
                  </a:lnTo>
                  <a:lnTo>
                    <a:pt x="12" y="55"/>
                  </a:lnTo>
                  <a:lnTo>
                    <a:pt x="10" y="52"/>
                  </a:lnTo>
                  <a:lnTo>
                    <a:pt x="9" y="48"/>
                  </a:lnTo>
                  <a:lnTo>
                    <a:pt x="8" y="45"/>
                  </a:lnTo>
                  <a:lnTo>
                    <a:pt x="6" y="37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1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95"/>
            <p:cNvSpPr>
              <a:spLocks/>
            </p:cNvSpPr>
            <p:nvPr/>
          </p:nvSpPr>
          <p:spPr bwMode="auto">
            <a:xfrm>
              <a:off x="7866063" y="5311775"/>
              <a:ext cx="15875" cy="26988"/>
            </a:xfrm>
            <a:custGeom>
              <a:avLst/>
              <a:gdLst>
                <a:gd name="T0" fmla="*/ 8 w 10"/>
                <a:gd name="T1" fmla="*/ 0 h 17"/>
                <a:gd name="T2" fmla="*/ 10 w 10"/>
                <a:gd name="T3" fmla="*/ 0 h 17"/>
                <a:gd name="T4" fmla="*/ 10 w 10"/>
                <a:gd name="T5" fmla="*/ 1 h 17"/>
                <a:gd name="T6" fmla="*/ 4 w 10"/>
                <a:gd name="T7" fmla="*/ 16 h 17"/>
                <a:gd name="T8" fmla="*/ 3 w 10"/>
                <a:gd name="T9" fmla="*/ 17 h 17"/>
                <a:gd name="T10" fmla="*/ 3 w 10"/>
                <a:gd name="T11" fmla="*/ 17 h 17"/>
                <a:gd name="T12" fmla="*/ 2 w 10"/>
                <a:gd name="T13" fmla="*/ 17 h 17"/>
                <a:gd name="T14" fmla="*/ 0 w 10"/>
                <a:gd name="T15" fmla="*/ 16 h 17"/>
                <a:gd name="T16" fmla="*/ 0 w 10"/>
                <a:gd name="T17" fmla="*/ 14 h 17"/>
                <a:gd name="T18" fmla="*/ 6 w 10"/>
                <a:gd name="T19" fmla="*/ 1 h 17"/>
                <a:gd name="T20" fmla="*/ 7 w 10"/>
                <a:gd name="T21" fmla="*/ 0 h 17"/>
                <a:gd name="T22" fmla="*/ 8 w 1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7">
                  <a:moveTo>
                    <a:pt x="8" y="0"/>
                  </a:moveTo>
                  <a:lnTo>
                    <a:pt x="10" y="0"/>
                  </a:lnTo>
                  <a:lnTo>
                    <a:pt x="10" y="1"/>
                  </a:lnTo>
                  <a:lnTo>
                    <a:pt x="4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1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096"/>
            <p:cNvSpPr>
              <a:spLocks noEditPoints="1"/>
            </p:cNvSpPr>
            <p:nvPr/>
          </p:nvSpPr>
          <p:spPr bwMode="auto">
            <a:xfrm>
              <a:off x="7864476" y="5307013"/>
              <a:ext cx="19050" cy="33338"/>
            </a:xfrm>
            <a:custGeom>
              <a:avLst/>
              <a:gdLst>
                <a:gd name="T0" fmla="*/ 8 w 12"/>
                <a:gd name="T1" fmla="*/ 4 h 21"/>
                <a:gd name="T2" fmla="*/ 8 w 12"/>
                <a:gd name="T3" fmla="*/ 4 h 21"/>
                <a:gd name="T4" fmla="*/ 3 w 12"/>
                <a:gd name="T5" fmla="*/ 17 h 21"/>
                <a:gd name="T6" fmla="*/ 3 w 12"/>
                <a:gd name="T7" fmla="*/ 17 h 21"/>
                <a:gd name="T8" fmla="*/ 3 w 12"/>
                <a:gd name="T9" fmla="*/ 19 h 21"/>
                <a:gd name="T10" fmla="*/ 3 w 12"/>
                <a:gd name="T11" fmla="*/ 20 h 21"/>
                <a:gd name="T12" fmla="*/ 4 w 12"/>
                <a:gd name="T13" fmla="*/ 19 h 21"/>
                <a:gd name="T14" fmla="*/ 4 w 12"/>
                <a:gd name="T15" fmla="*/ 19 h 21"/>
                <a:gd name="T16" fmla="*/ 4 w 12"/>
                <a:gd name="T17" fmla="*/ 19 h 21"/>
                <a:gd name="T18" fmla="*/ 9 w 12"/>
                <a:gd name="T19" fmla="*/ 4 h 21"/>
                <a:gd name="T20" fmla="*/ 9 w 12"/>
                <a:gd name="T21" fmla="*/ 4 h 21"/>
                <a:gd name="T22" fmla="*/ 8 w 12"/>
                <a:gd name="T23" fmla="*/ 4 h 21"/>
                <a:gd name="T24" fmla="*/ 8 w 12"/>
                <a:gd name="T25" fmla="*/ 4 h 21"/>
                <a:gd name="T26" fmla="*/ 8 w 12"/>
                <a:gd name="T27" fmla="*/ 0 h 21"/>
                <a:gd name="T28" fmla="*/ 9 w 12"/>
                <a:gd name="T29" fmla="*/ 2 h 21"/>
                <a:gd name="T30" fmla="*/ 11 w 12"/>
                <a:gd name="T31" fmla="*/ 3 h 21"/>
                <a:gd name="T32" fmla="*/ 12 w 12"/>
                <a:gd name="T33" fmla="*/ 4 h 21"/>
                <a:gd name="T34" fmla="*/ 12 w 12"/>
                <a:gd name="T35" fmla="*/ 6 h 21"/>
                <a:gd name="T36" fmla="*/ 7 w 12"/>
                <a:gd name="T37" fmla="*/ 19 h 21"/>
                <a:gd name="T38" fmla="*/ 5 w 12"/>
                <a:gd name="T39" fmla="*/ 21 h 21"/>
                <a:gd name="T40" fmla="*/ 4 w 12"/>
                <a:gd name="T41" fmla="*/ 21 h 21"/>
                <a:gd name="T42" fmla="*/ 3 w 12"/>
                <a:gd name="T43" fmla="*/ 21 h 21"/>
                <a:gd name="T44" fmla="*/ 0 w 12"/>
                <a:gd name="T45" fmla="*/ 20 h 21"/>
                <a:gd name="T46" fmla="*/ 0 w 12"/>
                <a:gd name="T47" fmla="*/ 17 h 21"/>
                <a:gd name="T48" fmla="*/ 0 w 12"/>
                <a:gd name="T49" fmla="*/ 17 h 21"/>
                <a:gd name="T50" fmla="*/ 5 w 12"/>
                <a:gd name="T51" fmla="*/ 3 h 21"/>
                <a:gd name="T52" fmla="*/ 7 w 12"/>
                <a:gd name="T53" fmla="*/ 2 h 21"/>
                <a:gd name="T54" fmla="*/ 8 w 12"/>
                <a:gd name="T5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" h="21">
                  <a:moveTo>
                    <a:pt x="8" y="4"/>
                  </a:moveTo>
                  <a:lnTo>
                    <a:pt x="8" y="4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7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5" y="3"/>
                  </a:lnTo>
                  <a:lnTo>
                    <a:pt x="7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97"/>
            <p:cNvSpPr>
              <a:spLocks/>
            </p:cNvSpPr>
            <p:nvPr/>
          </p:nvSpPr>
          <p:spPr bwMode="auto">
            <a:xfrm>
              <a:off x="7866063" y="5305425"/>
              <a:ext cx="9525" cy="26988"/>
            </a:xfrm>
            <a:custGeom>
              <a:avLst/>
              <a:gdLst>
                <a:gd name="T0" fmla="*/ 2 w 6"/>
                <a:gd name="T1" fmla="*/ 0 h 17"/>
                <a:gd name="T2" fmla="*/ 3 w 6"/>
                <a:gd name="T3" fmla="*/ 0 h 17"/>
                <a:gd name="T4" fmla="*/ 4 w 6"/>
                <a:gd name="T5" fmla="*/ 1 h 17"/>
                <a:gd name="T6" fmla="*/ 6 w 6"/>
                <a:gd name="T7" fmla="*/ 15 h 17"/>
                <a:gd name="T8" fmla="*/ 6 w 6"/>
                <a:gd name="T9" fmla="*/ 16 h 17"/>
                <a:gd name="T10" fmla="*/ 4 w 6"/>
                <a:gd name="T11" fmla="*/ 17 h 17"/>
                <a:gd name="T12" fmla="*/ 4 w 6"/>
                <a:gd name="T13" fmla="*/ 17 h 17"/>
                <a:gd name="T14" fmla="*/ 3 w 6"/>
                <a:gd name="T15" fmla="*/ 17 h 17"/>
                <a:gd name="T16" fmla="*/ 2 w 6"/>
                <a:gd name="T17" fmla="*/ 16 h 17"/>
                <a:gd name="T18" fmla="*/ 0 w 6"/>
                <a:gd name="T19" fmla="*/ 3 h 17"/>
                <a:gd name="T20" fmla="*/ 0 w 6"/>
                <a:gd name="T21" fmla="*/ 1 h 17"/>
                <a:gd name="T22" fmla="*/ 2 w 6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7">
                  <a:moveTo>
                    <a:pt x="2" y="0"/>
                  </a:moveTo>
                  <a:lnTo>
                    <a:pt x="3" y="0"/>
                  </a:lnTo>
                  <a:lnTo>
                    <a:pt x="4" y="1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98"/>
            <p:cNvSpPr>
              <a:spLocks noEditPoints="1"/>
            </p:cNvSpPr>
            <p:nvPr/>
          </p:nvSpPr>
          <p:spPr bwMode="auto">
            <a:xfrm>
              <a:off x="7864476" y="5303838"/>
              <a:ext cx="12700" cy="30163"/>
            </a:xfrm>
            <a:custGeom>
              <a:avLst/>
              <a:gdLst>
                <a:gd name="T0" fmla="*/ 4 w 8"/>
                <a:gd name="T1" fmla="*/ 2 h 19"/>
                <a:gd name="T2" fmla="*/ 4 w 8"/>
                <a:gd name="T3" fmla="*/ 2 h 19"/>
                <a:gd name="T4" fmla="*/ 3 w 8"/>
                <a:gd name="T5" fmla="*/ 2 h 19"/>
                <a:gd name="T6" fmla="*/ 3 w 8"/>
                <a:gd name="T7" fmla="*/ 2 h 19"/>
                <a:gd name="T8" fmla="*/ 4 w 8"/>
                <a:gd name="T9" fmla="*/ 17 h 19"/>
                <a:gd name="T10" fmla="*/ 5 w 8"/>
                <a:gd name="T11" fmla="*/ 17 h 19"/>
                <a:gd name="T12" fmla="*/ 5 w 8"/>
                <a:gd name="T13" fmla="*/ 17 h 19"/>
                <a:gd name="T14" fmla="*/ 5 w 8"/>
                <a:gd name="T15" fmla="*/ 16 h 19"/>
                <a:gd name="T16" fmla="*/ 4 w 8"/>
                <a:gd name="T17" fmla="*/ 2 h 19"/>
                <a:gd name="T18" fmla="*/ 4 w 8"/>
                <a:gd name="T19" fmla="*/ 2 h 19"/>
                <a:gd name="T20" fmla="*/ 4 w 8"/>
                <a:gd name="T21" fmla="*/ 2 h 19"/>
                <a:gd name="T22" fmla="*/ 4 w 8"/>
                <a:gd name="T23" fmla="*/ 0 h 19"/>
                <a:gd name="T24" fmla="*/ 5 w 8"/>
                <a:gd name="T25" fmla="*/ 1 h 19"/>
                <a:gd name="T26" fmla="*/ 7 w 8"/>
                <a:gd name="T27" fmla="*/ 2 h 19"/>
                <a:gd name="T28" fmla="*/ 8 w 8"/>
                <a:gd name="T29" fmla="*/ 16 h 19"/>
                <a:gd name="T30" fmla="*/ 8 w 8"/>
                <a:gd name="T31" fmla="*/ 17 h 19"/>
                <a:gd name="T32" fmla="*/ 8 w 8"/>
                <a:gd name="T33" fmla="*/ 18 h 19"/>
                <a:gd name="T34" fmla="*/ 5 w 8"/>
                <a:gd name="T35" fmla="*/ 19 h 19"/>
                <a:gd name="T36" fmla="*/ 5 w 8"/>
                <a:gd name="T37" fmla="*/ 19 h 19"/>
                <a:gd name="T38" fmla="*/ 3 w 8"/>
                <a:gd name="T39" fmla="*/ 18 h 19"/>
                <a:gd name="T40" fmla="*/ 1 w 8"/>
                <a:gd name="T41" fmla="*/ 17 h 19"/>
                <a:gd name="T42" fmla="*/ 3 w 8"/>
                <a:gd name="T43" fmla="*/ 17 h 19"/>
                <a:gd name="T44" fmla="*/ 1 w 8"/>
                <a:gd name="T45" fmla="*/ 17 h 19"/>
                <a:gd name="T46" fmla="*/ 0 w 8"/>
                <a:gd name="T47" fmla="*/ 4 h 19"/>
                <a:gd name="T48" fmla="*/ 0 w 8"/>
                <a:gd name="T49" fmla="*/ 2 h 19"/>
                <a:gd name="T50" fmla="*/ 1 w 8"/>
                <a:gd name="T51" fmla="*/ 1 h 19"/>
                <a:gd name="T52" fmla="*/ 3 w 8"/>
                <a:gd name="T53" fmla="*/ 0 h 19"/>
                <a:gd name="T54" fmla="*/ 4 w 8"/>
                <a:gd name="T5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19">
                  <a:moveTo>
                    <a:pt x="4" y="2"/>
                  </a:move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4" y="0"/>
                  </a:moveTo>
                  <a:lnTo>
                    <a:pt x="5" y="1"/>
                  </a:lnTo>
                  <a:lnTo>
                    <a:pt x="7" y="2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18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99"/>
            <p:cNvSpPr>
              <a:spLocks/>
            </p:cNvSpPr>
            <p:nvPr/>
          </p:nvSpPr>
          <p:spPr bwMode="auto">
            <a:xfrm>
              <a:off x="7993063" y="5102225"/>
              <a:ext cx="120650" cy="184150"/>
            </a:xfrm>
            <a:custGeom>
              <a:avLst/>
              <a:gdLst>
                <a:gd name="T0" fmla="*/ 74 w 76"/>
                <a:gd name="T1" fmla="*/ 0 h 116"/>
                <a:gd name="T2" fmla="*/ 75 w 76"/>
                <a:gd name="T3" fmla="*/ 0 h 116"/>
                <a:gd name="T4" fmla="*/ 76 w 76"/>
                <a:gd name="T5" fmla="*/ 1 h 116"/>
                <a:gd name="T6" fmla="*/ 76 w 76"/>
                <a:gd name="T7" fmla="*/ 2 h 116"/>
                <a:gd name="T8" fmla="*/ 75 w 76"/>
                <a:gd name="T9" fmla="*/ 5 h 116"/>
                <a:gd name="T10" fmla="*/ 71 w 76"/>
                <a:gd name="T11" fmla="*/ 13 h 116"/>
                <a:gd name="T12" fmla="*/ 67 w 76"/>
                <a:gd name="T13" fmla="*/ 22 h 116"/>
                <a:gd name="T14" fmla="*/ 61 w 76"/>
                <a:gd name="T15" fmla="*/ 34 h 116"/>
                <a:gd name="T16" fmla="*/ 55 w 76"/>
                <a:gd name="T17" fmla="*/ 46 h 116"/>
                <a:gd name="T18" fmla="*/ 50 w 76"/>
                <a:gd name="T19" fmla="*/ 56 h 116"/>
                <a:gd name="T20" fmla="*/ 46 w 76"/>
                <a:gd name="T21" fmla="*/ 63 h 116"/>
                <a:gd name="T22" fmla="*/ 41 w 76"/>
                <a:gd name="T23" fmla="*/ 69 h 116"/>
                <a:gd name="T24" fmla="*/ 34 w 76"/>
                <a:gd name="T25" fmla="*/ 78 h 116"/>
                <a:gd name="T26" fmla="*/ 27 w 76"/>
                <a:gd name="T27" fmla="*/ 89 h 116"/>
                <a:gd name="T28" fmla="*/ 17 w 76"/>
                <a:gd name="T29" fmla="*/ 99 h 116"/>
                <a:gd name="T30" fmla="*/ 11 w 76"/>
                <a:gd name="T31" fmla="*/ 107 h 116"/>
                <a:gd name="T32" fmla="*/ 6 w 76"/>
                <a:gd name="T33" fmla="*/ 114 h 116"/>
                <a:gd name="T34" fmla="*/ 3 w 76"/>
                <a:gd name="T35" fmla="*/ 116 h 116"/>
                <a:gd name="T36" fmla="*/ 2 w 76"/>
                <a:gd name="T37" fmla="*/ 116 h 116"/>
                <a:gd name="T38" fmla="*/ 0 w 76"/>
                <a:gd name="T39" fmla="*/ 116 h 116"/>
                <a:gd name="T40" fmla="*/ 0 w 76"/>
                <a:gd name="T41" fmla="*/ 115 h 116"/>
                <a:gd name="T42" fmla="*/ 0 w 76"/>
                <a:gd name="T43" fmla="*/ 114 h 116"/>
                <a:gd name="T44" fmla="*/ 3 w 76"/>
                <a:gd name="T45" fmla="*/ 111 h 116"/>
                <a:gd name="T46" fmla="*/ 8 w 76"/>
                <a:gd name="T47" fmla="*/ 106 h 116"/>
                <a:gd name="T48" fmla="*/ 15 w 76"/>
                <a:gd name="T49" fmla="*/ 97 h 116"/>
                <a:gd name="T50" fmla="*/ 24 w 76"/>
                <a:gd name="T51" fmla="*/ 86 h 116"/>
                <a:gd name="T52" fmla="*/ 32 w 76"/>
                <a:gd name="T53" fmla="*/ 77 h 116"/>
                <a:gd name="T54" fmla="*/ 38 w 76"/>
                <a:gd name="T55" fmla="*/ 68 h 116"/>
                <a:gd name="T56" fmla="*/ 44 w 76"/>
                <a:gd name="T57" fmla="*/ 61 h 116"/>
                <a:gd name="T58" fmla="*/ 47 w 76"/>
                <a:gd name="T59" fmla="*/ 53 h 116"/>
                <a:gd name="T60" fmla="*/ 53 w 76"/>
                <a:gd name="T61" fmla="*/ 44 h 116"/>
                <a:gd name="T62" fmla="*/ 58 w 76"/>
                <a:gd name="T63" fmla="*/ 33 h 116"/>
                <a:gd name="T64" fmla="*/ 63 w 76"/>
                <a:gd name="T65" fmla="*/ 21 h 116"/>
                <a:gd name="T66" fmla="*/ 68 w 76"/>
                <a:gd name="T67" fmla="*/ 10 h 116"/>
                <a:gd name="T68" fmla="*/ 71 w 76"/>
                <a:gd name="T69" fmla="*/ 4 h 116"/>
                <a:gd name="T70" fmla="*/ 72 w 76"/>
                <a:gd name="T71" fmla="*/ 1 h 116"/>
                <a:gd name="T72" fmla="*/ 74 w 76"/>
                <a:gd name="T7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116">
                  <a:moveTo>
                    <a:pt x="74" y="0"/>
                  </a:moveTo>
                  <a:lnTo>
                    <a:pt x="75" y="0"/>
                  </a:lnTo>
                  <a:lnTo>
                    <a:pt x="76" y="1"/>
                  </a:lnTo>
                  <a:lnTo>
                    <a:pt x="76" y="2"/>
                  </a:lnTo>
                  <a:lnTo>
                    <a:pt x="75" y="5"/>
                  </a:lnTo>
                  <a:lnTo>
                    <a:pt x="71" y="13"/>
                  </a:lnTo>
                  <a:lnTo>
                    <a:pt x="67" y="22"/>
                  </a:lnTo>
                  <a:lnTo>
                    <a:pt x="61" y="34"/>
                  </a:lnTo>
                  <a:lnTo>
                    <a:pt x="55" y="46"/>
                  </a:lnTo>
                  <a:lnTo>
                    <a:pt x="50" y="56"/>
                  </a:lnTo>
                  <a:lnTo>
                    <a:pt x="46" y="63"/>
                  </a:lnTo>
                  <a:lnTo>
                    <a:pt x="41" y="69"/>
                  </a:lnTo>
                  <a:lnTo>
                    <a:pt x="34" y="78"/>
                  </a:lnTo>
                  <a:lnTo>
                    <a:pt x="27" y="89"/>
                  </a:lnTo>
                  <a:lnTo>
                    <a:pt x="17" y="99"/>
                  </a:lnTo>
                  <a:lnTo>
                    <a:pt x="11" y="107"/>
                  </a:lnTo>
                  <a:lnTo>
                    <a:pt x="6" y="114"/>
                  </a:lnTo>
                  <a:lnTo>
                    <a:pt x="3" y="116"/>
                  </a:lnTo>
                  <a:lnTo>
                    <a:pt x="2" y="116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4"/>
                  </a:lnTo>
                  <a:lnTo>
                    <a:pt x="3" y="111"/>
                  </a:lnTo>
                  <a:lnTo>
                    <a:pt x="8" y="106"/>
                  </a:lnTo>
                  <a:lnTo>
                    <a:pt x="15" y="97"/>
                  </a:lnTo>
                  <a:lnTo>
                    <a:pt x="24" y="86"/>
                  </a:lnTo>
                  <a:lnTo>
                    <a:pt x="32" y="77"/>
                  </a:lnTo>
                  <a:lnTo>
                    <a:pt x="38" y="68"/>
                  </a:lnTo>
                  <a:lnTo>
                    <a:pt x="44" y="61"/>
                  </a:lnTo>
                  <a:lnTo>
                    <a:pt x="47" y="53"/>
                  </a:lnTo>
                  <a:lnTo>
                    <a:pt x="53" y="44"/>
                  </a:lnTo>
                  <a:lnTo>
                    <a:pt x="58" y="33"/>
                  </a:lnTo>
                  <a:lnTo>
                    <a:pt x="63" y="21"/>
                  </a:lnTo>
                  <a:lnTo>
                    <a:pt x="68" y="10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1"/>
            <p:cNvSpPr>
              <a:spLocks/>
            </p:cNvSpPr>
            <p:nvPr/>
          </p:nvSpPr>
          <p:spPr bwMode="auto">
            <a:xfrm>
              <a:off x="8099426" y="5084763"/>
              <a:ext cx="14288" cy="26988"/>
            </a:xfrm>
            <a:custGeom>
              <a:avLst/>
              <a:gdLst>
                <a:gd name="T0" fmla="*/ 1 w 9"/>
                <a:gd name="T1" fmla="*/ 0 h 17"/>
                <a:gd name="T2" fmla="*/ 3 w 9"/>
                <a:gd name="T3" fmla="*/ 0 h 17"/>
                <a:gd name="T4" fmla="*/ 4 w 9"/>
                <a:gd name="T5" fmla="*/ 2 h 17"/>
                <a:gd name="T6" fmla="*/ 9 w 9"/>
                <a:gd name="T7" fmla="*/ 15 h 17"/>
                <a:gd name="T8" fmla="*/ 9 w 9"/>
                <a:gd name="T9" fmla="*/ 16 h 17"/>
                <a:gd name="T10" fmla="*/ 8 w 9"/>
                <a:gd name="T11" fmla="*/ 17 h 17"/>
                <a:gd name="T12" fmla="*/ 8 w 9"/>
                <a:gd name="T13" fmla="*/ 17 h 17"/>
                <a:gd name="T14" fmla="*/ 7 w 9"/>
                <a:gd name="T15" fmla="*/ 17 h 17"/>
                <a:gd name="T16" fmla="*/ 5 w 9"/>
                <a:gd name="T17" fmla="*/ 16 h 17"/>
                <a:gd name="T18" fmla="*/ 0 w 9"/>
                <a:gd name="T19" fmla="*/ 3 h 17"/>
                <a:gd name="T20" fmla="*/ 0 w 9"/>
                <a:gd name="T21" fmla="*/ 2 h 17"/>
                <a:gd name="T22" fmla="*/ 1 w 9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7">
                  <a:moveTo>
                    <a:pt x="1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6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02"/>
            <p:cNvSpPr>
              <a:spLocks noEditPoints="1"/>
            </p:cNvSpPr>
            <p:nvPr/>
          </p:nvSpPr>
          <p:spPr bwMode="auto">
            <a:xfrm>
              <a:off x="8097838" y="5083175"/>
              <a:ext cx="19050" cy="31750"/>
            </a:xfrm>
            <a:custGeom>
              <a:avLst/>
              <a:gdLst>
                <a:gd name="T0" fmla="*/ 2 w 12"/>
                <a:gd name="T1" fmla="*/ 3 h 20"/>
                <a:gd name="T2" fmla="*/ 2 w 12"/>
                <a:gd name="T3" fmla="*/ 3 h 20"/>
                <a:gd name="T4" fmla="*/ 2 w 12"/>
                <a:gd name="T5" fmla="*/ 3 h 20"/>
                <a:gd name="T6" fmla="*/ 8 w 12"/>
                <a:gd name="T7" fmla="*/ 17 h 20"/>
                <a:gd name="T8" fmla="*/ 8 w 12"/>
                <a:gd name="T9" fmla="*/ 17 h 20"/>
                <a:gd name="T10" fmla="*/ 9 w 12"/>
                <a:gd name="T11" fmla="*/ 17 h 20"/>
                <a:gd name="T12" fmla="*/ 9 w 12"/>
                <a:gd name="T13" fmla="*/ 17 h 20"/>
                <a:gd name="T14" fmla="*/ 9 w 12"/>
                <a:gd name="T15" fmla="*/ 17 h 20"/>
                <a:gd name="T16" fmla="*/ 9 w 12"/>
                <a:gd name="T17" fmla="*/ 16 h 20"/>
                <a:gd name="T18" fmla="*/ 4 w 12"/>
                <a:gd name="T19" fmla="*/ 3 h 20"/>
                <a:gd name="T20" fmla="*/ 4 w 12"/>
                <a:gd name="T21" fmla="*/ 3 h 20"/>
                <a:gd name="T22" fmla="*/ 2 w 12"/>
                <a:gd name="T23" fmla="*/ 3 h 20"/>
                <a:gd name="T24" fmla="*/ 4 w 12"/>
                <a:gd name="T25" fmla="*/ 0 h 20"/>
                <a:gd name="T26" fmla="*/ 5 w 12"/>
                <a:gd name="T27" fmla="*/ 0 h 20"/>
                <a:gd name="T28" fmla="*/ 6 w 12"/>
                <a:gd name="T29" fmla="*/ 1 h 20"/>
                <a:gd name="T30" fmla="*/ 12 w 12"/>
                <a:gd name="T31" fmla="*/ 16 h 20"/>
                <a:gd name="T32" fmla="*/ 12 w 12"/>
                <a:gd name="T33" fmla="*/ 17 h 20"/>
                <a:gd name="T34" fmla="*/ 12 w 12"/>
                <a:gd name="T35" fmla="*/ 18 h 20"/>
                <a:gd name="T36" fmla="*/ 9 w 12"/>
                <a:gd name="T37" fmla="*/ 20 h 20"/>
                <a:gd name="T38" fmla="*/ 9 w 12"/>
                <a:gd name="T39" fmla="*/ 20 h 20"/>
                <a:gd name="T40" fmla="*/ 6 w 12"/>
                <a:gd name="T41" fmla="*/ 20 h 20"/>
                <a:gd name="T42" fmla="*/ 5 w 12"/>
                <a:gd name="T43" fmla="*/ 17 h 20"/>
                <a:gd name="T44" fmla="*/ 0 w 12"/>
                <a:gd name="T45" fmla="*/ 4 h 20"/>
                <a:gd name="T46" fmla="*/ 0 w 12"/>
                <a:gd name="T47" fmla="*/ 3 h 20"/>
                <a:gd name="T48" fmla="*/ 0 w 12"/>
                <a:gd name="T49" fmla="*/ 1 h 20"/>
                <a:gd name="T50" fmla="*/ 2 w 12"/>
                <a:gd name="T51" fmla="*/ 0 h 20"/>
                <a:gd name="T52" fmla="*/ 4 w 12"/>
                <a:gd name="T5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20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7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03"/>
            <p:cNvSpPr>
              <a:spLocks/>
            </p:cNvSpPr>
            <p:nvPr/>
          </p:nvSpPr>
          <p:spPr bwMode="auto">
            <a:xfrm>
              <a:off x="8107363" y="5089525"/>
              <a:ext cx="20638" cy="19050"/>
            </a:xfrm>
            <a:custGeom>
              <a:avLst/>
              <a:gdLst>
                <a:gd name="T0" fmla="*/ 12 w 13"/>
                <a:gd name="T1" fmla="*/ 0 h 12"/>
                <a:gd name="T2" fmla="*/ 13 w 13"/>
                <a:gd name="T3" fmla="*/ 1 h 12"/>
                <a:gd name="T4" fmla="*/ 13 w 13"/>
                <a:gd name="T5" fmla="*/ 3 h 12"/>
                <a:gd name="T6" fmla="*/ 13 w 13"/>
                <a:gd name="T7" fmla="*/ 4 h 12"/>
                <a:gd name="T8" fmla="*/ 3 w 13"/>
                <a:gd name="T9" fmla="*/ 10 h 12"/>
                <a:gd name="T10" fmla="*/ 3 w 13"/>
                <a:gd name="T11" fmla="*/ 12 h 12"/>
                <a:gd name="T12" fmla="*/ 0 w 13"/>
                <a:gd name="T13" fmla="*/ 10 h 12"/>
                <a:gd name="T14" fmla="*/ 0 w 13"/>
                <a:gd name="T15" fmla="*/ 9 h 12"/>
                <a:gd name="T16" fmla="*/ 2 w 13"/>
                <a:gd name="T17" fmla="*/ 8 h 12"/>
                <a:gd name="T18" fmla="*/ 11 w 13"/>
                <a:gd name="T19" fmla="*/ 1 h 12"/>
                <a:gd name="T20" fmla="*/ 12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12" y="0"/>
                  </a:moveTo>
                  <a:lnTo>
                    <a:pt x="13" y="1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" y="8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04"/>
            <p:cNvSpPr>
              <a:spLocks noEditPoints="1"/>
            </p:cNvSpPr>
            <p:nvPr/>
          </p:nvSpPr>
          <p:spPr bwMode="auto">
            <a:xfrm>
              <a:off x="8105776" y="5087938"/>
              <a:ext cx="25400" cy="22225"/>
            </a:xfrm>
            <a:custGeom>
              <a:avLst/>
              <a:gdLst>
                <a:gd name="T0" fmla="*/ 13 w 16"/>
                <a:gd name="T1" fmla="*/ 2 h 14"/>
                <a:gd name="T2" fmla="*/ 13 w 16"/>
                <a:gd name="T3" fmla="*/ 2 h 14"/>
                <a:gd name="T4" fmla="*/ 3 w 16"/>
                <a:gd name="T5" fmla="*/ 10 h 14"/>
                <a:gd name="T6" fmla="*/ 3 w 16"/>
                <a:gd name="T7" fmla="*/ 10 h 14"/>
                <a:gd name="T8" fmla="*/ 3 w 16"/>
                <a:gd name="T9" fmla="*/ 11 h 14"/>
                <a:gd name="T10" fmla="*/ 4 w 16"/>
                <a:gd name="T11" fmla="*/ 11 h 14"/>
                <a:gd name="T12" fmla="*/ 4 w 16"/>
                <a:gd name="T13" fmla="*/ 11 h 14"/>
                <a:gd name="T14" fmla="*/ 13 w 16"/>
                <a:gd name="T15" fmla="*/ 4 h 14"/>
                <a:gd name="T16" fmla="*/ 13 w 16"/>
                <a:gd name="T17" fmla="*/ 4 h 14"/>
                <a:gd name="T18" fmla="*/ 13 w 16"/>
                <a:gd name="T19" fmla="*/ 4 h 14"/>
                <a:gd name="T20" fmla="*/ 13 w 16"/>
                <a:gd name="T21" fmla="*/ 2 h 14"/>
                <a:gd name="T22" fmla="*/ 13 w 16"/>
                <a:gd name="T23" fmla="*/ 0 h 14"/>
                <a:gd name="T24" fmla="*/ 14 w 16"/>
                <a:gd name="T25" fmla="*/ 0 h 14"/>
                <a:gd name="T26" fmla="*/ 16 w 16"/>
                <a:gd name="T27" fmla="*/ 1 h 14"/>
                <a:gd name="T28" fmla="*/ 16 w 16"/>
                <a:gd name="T29" fmla="*/ 4 h 14"/>
                <a:gd name="T30" fmla="*/ 16 w 16"/>
                <a:gd name="T31" fmla="*/ 5 h 14"/>
                <a:gd name="T32" fmla="*/ 14 w 16"/>
                <a:gd name="T33" fmla="*/ 6 h 14"/>
                <a:gd name="T34" fmla="*/ 5 w 16"/>
                <a:gd name="T35" fmla="*/ 13 h 14"/>
                <a:gd name="T36" fmla="*/ 4 w 16"/>
                <a:gd name="T37" fmla="*/ 14 h 14"/>
                <a:gd name="T38" fmla="*/ 4 w 16"/>
                <a:gd name="T39" fmla="*/ 14 h 14"/>
                <a:gd name="T40" fmla="*/ 1 w 16"/>
                <a:gd name="T41" fmla="*/ 14 h 14"/>
                <a:gd name="T42" fmla="*/ 0 w 16"/>
                <a:gd name="T43" fmla="*/ 13 h 14"/>
                <a:gd name="T44" fmla="*/ 0 w 16"/>
                <a:gd name="T45" fmla="*/ 10 h 14"/>
                <a:gd name="T46" fmla="*/ 0 w 16"/>
                <a:gd name="T47" fmla="*/ 9 h 14"/>
                <a:gd name="T48" fmla="*/ 1 w 16"/>
                <a:gd name="T49" fmla="*/ 8 h 14"/>
                <a:gd name="T50" fmla="*/ 11 w 16"/>
                <a:gd name="T51" fmla="*/ 1 h 14"/>
                <a:gd name="T52" fmla="*/ 13 w 16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14">
                  <a:moveTo>
                    <a:pt x="13" y="2"/>
                  </a:moveTo>
                  <a:lnTo>
                    <a:pt x="13" y="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6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05"/>
            <p:cNvSpPr>
              <a:spLocks/>
            </p:cNvSpPr>
            <p:nvPr/>
          </p:nvSpPr>
          <p:spPr bwMode="auto">
            <a:xfrm>
              <a:off x="8110538" y="5076825"/>
              <a:ext cx="9525" cy="28575"/>
            </a:xfrm>
            <a:custGeom>
              <a:avLst/>
              <a:gdLst>
                <a:gd name="T0" fmla="*/ 5 w 6"/>
                <a:gd name="T1" fmla="*/ 0 h 18"/>
                <a:gd name="T2" fmla="*/ 6 w 6"/>
                <a:gd name="T3" fmla="*/ 0 h 18"/>
                <a:gd name="T4" fmla="*/ 6 w 6"/>
                <a:gd name="T5" fmla="*/ 1 h 18"/>
                <a:gd name="T6" fmla="*/ 4 w 6"/>
                <a:gd name="T7" fmla="*/ 17 h 18"/>
                <a:gd name="T8" fmla="*/ 4 w 6"/>
                <a:gd name="T9" fmla="*/ 18 h 18"/>
                <a:gd name="T10" fmla="*/ 2 w 6"/>
                <a:gd name="T11" fmla="*/ 18 h 18"/>
                <a:gd name="T12" fmla="*/ 1 w 6"/>
                <a:gd name="T13" fmla="*/ 18 h 18"/>
                <a:gd name="T14" fmla="*/ 0 w 6"/>
                <a:gd name="T15" fmla="*/ 17 h 18"/>
                <a:gd name="T16" fmla="*/ 0 w 6"/>
                <a:gd name="T17" fmla="*/ 16 h 18"/>
                <a:gd name="T18" fmla="*/ 4 w 6"/>
                <a:gd name="T19" fmla="*/ 1 h 18"/>
                <a:gd name="T20" fmla="*/ 4 w 6"/>
                <a:gd name="T21" fmla="*/ 0 h 18"/>
                <a:gd name="T22" fmla="*/ 5 w 6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8"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06"/>
            <p:cNvSpPr>
              <a:spLocks noEditPoints="1"/>
            </p:cNvSpPr>
            <p:nvPr/>
          </p:nvSpPr>
          <p:spPr bwMode="auto">
            <a:xfrm>
              <a:off x="8107363" y="5075238"/>
              <a:ext cx="17463" cy="33338"/>
            </a:xfrm>
            <a:custGeom>
              <a:avLst/>
              <a:gdLst>
                <a:gd name="T0" fmla="*/ 7 w 11"/>
                <a:gd name="T1" fmla="*/ 2 h 21"/>
                <a:gd name="T2" fmla="*/ 7 w 11"/>
                <a:gd name="T3" fmla="*/ 2 h 21"/>
                <a:gd name="T4" fmla="*/ 3 w 11"/>
                <a:gd name="T5" fmla="*/ 18 h 21"/>
                <a:gd name="T6" fmla="*/ 4 w 11"/>
                <a:gd name="T7" fmla="*/ 18 h 21"/>
                <a:gd name="T8" fmla="*/ 4 w 11"/>
                <a:gd name="T9" fmla="*/ 18 h 21"/>
                <a:gd name="T10" fmla="*/ 4 w 11"/>
                <a:gd name="T11" fmla="*/ 18 h 21"/>
                <a:gd name="T12" fmla="*/ 7 w 11"/>
                <a:gd name="T13" fmla="*/ 2 h 21"/>
                <a:gd name="T14" fmla="*/ 7 w 11"/>
                <a:gd name="T15" fmla="*/ 2 h 21"/>
                <a:gd name="T16" fmla="*/ 7 w 11"/>
                <a:gd name="T17" fmla="*/ 2 h 21"/>
                <a:gd name="T18" fmla="*/ 7 w 11"/>
                <a:gd name="T19" fmla="*/ 0 h 21"/>
                <a:gd name="T20" fmla="*/ 8 w 11"/>
                <a:gd name="T21" fmla="*/ 0 h 21"/>
                <a:gd name="T22" fmla="*/ 10 w 11"/>
                <a:gd name="T23" fmla="*/ 1 h 21"/>
                <a:gd name="T24" fmla="*/ 11 w 11"/>
                <a:gd name="T25" fmla="*/ 2 h 21"/>
                <a:gd name="T26" fmla="*/ 11 w 11"/>
                <a:gd name="T27" fmla="*/ 4 h 21"/>
                <a:gd name="T28" fmla="*/ 7 w 11"/>
                <a:gd name="T29" fmla="*/ 18 h 21"/>
                <a:gd name="T30" fmla="*/ 6 w 11"/>
                <a:gd name="T31" fmla="*/ 19 h 21"/>
                <a:gd name="T32" fmla="*/ 4 w 11"/>
                <a:gd name="T33" fmla="*/ 21 h 21"/>
                <a:gd name="T34" fmla="*/ 3 w 11"/>
                <a:gd name="T35" fmla="*/ 21 h 21"/>
                <a:gd name="T36" fmla="*/ 2 w 11"/>
                <a:gd name="T37" fmla="*/ 19 h 21"/>
                <a:gd name="T38" fmla="*/ 0 w 11"/>
                <a:gd name="T39" fmla="*/ 18 h 21"/>
                <a:gd name="T40" fmla="*/ 0 w 11"/>
                <a:gd name="T41" fmla="*/ 17 h 21"/>
                <a:gd name="T42" fmla="*/ 4 w 11"/>
                <a:gd name="T43" fmla="*/ 2 h 21"/>
                <a:gd name="T44" fmla="*/ 4 w 11"/>
                <a:gd name="T45" fmla="*/ 0 h 21"/>
                <a:gd name="T46" fmla="*/ 7 w 11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" h="21">
                  <a:moveTo>
                    <a:pt x="7" y="2"/>
                  </a:moveTo>
                  <a:lnTo>
                    <a:pt x="7" y="2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4" y="2"/>
                  </a:lnTo>
                  <a:lnTo>
                    <a:pt x="4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07"/>
            <p:cNvSpPr>
              <a:spLocks/>
            </p:cNvSpPr>
            <p:nvPr/>
          </p:nvSpPr>
          <p:spPr bwMode="auto">
            <a:xfrm>
              <a:off x="7935913" y="5454650"/>
              <a:ext cx="28575" cy="254000"/>
            </a:xfrm>
            <a:custGeom>
              <a:avLst/>
              <a:gdLst>
                <a:gd name="T0" fmla="*/ 8 w 18"/>
                <a:gd name="T1" fmla="*/ 0 h 160"/>
                <a:gd name="T2" fmla="*/ 9 w 18"/>
                <a:gd name="T3" fmla="*/ 0 h 160"/>
                <a:gd name="T4" fmla="*/ 10 w 18"/>
                <a:gd name="T5" fmla="*/ 2 h 160"/>
                <a:gd name="T6" fmla="*/ 18 w 18"/>
                <a:gd name="T7" fmla="*/ 160 h 160"/>
                <a:gd name="T8" fmla="*/ 1 w 18"/>
                <a:gd name="T9" fmla="*/ 160 h 160"/>
                <a:gd name="T10" fmla="*/ 0 w 18"/>
                <a:gd name="T11" fmla="*/ 160 h 160"/>
                <a:gd name="T12" fmla="*/ 0 w 18"/>
                <a:gd name="T13" fmla="*/ 159 h 160"/>
                <a:gd name="T14" fmla="*/ 0 w 18"/>
                <a:gd name="T15" fmla="*/ 157 h 160"/>
                <a:gd name="T16" fmla="*/ 1 w 18"/>
                <a:gd name="T17" fmla="*/ 156 h 160"/>
                <a:gd name="T18" fmla="*/ 14 w 18"/>
                <a:gd name="T19" fmla="*/ 156 h 160"/>
                <a:gd name="T20" fmla="*/ 6 w 18"/>
                <a:gd name="T21" fmla="*/ 2 h 160"/>
                <a:gd name="T22" fmla="*/ 6 w 18"/>
                <a:gd name="T23" fmla="*/ 0 h 160"/>
                <a:gd name="T24" fmla="*/ 8 w 18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60">
                  <a:moveTo>
                    <a:pt x="8" y="0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8" y="160"/>
                  </a:lnTo>
                  <a:lnTo>
                    <a:pt x="1" y="160"/>
                  </a:lnTo>
                  <a:lnTo>
                    <a:pt x="0" y="160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4" y="156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08"/>
            <p:cNvSpPr>
              <a:spLocks noEditPoints="1"/>
            </p:cNvSpPr>
            <p:nvPr/>
          </p:nvSpPr>
          <p:spPr bwMode="auto">
            <a:xfrm>
              <a:off x="7932738" y="5451475"/>
              <a:ext cx="33338" cy="258763"/>
            </a:xfrm>
            <a:custGeom>
              <a:avLst/>
              <a:gdLst>
                <a:gd name="T0" fmla="*/ 10 w 21"/>
                <a:gd name="T1" fmla="*/ 4 h 163"/>
                <a:gd name="T2" fmla="*/ 10 w 21"/>
                <a:gd name="T3" fmla="*/ 4 h 163"/>
                <a:gd name="T4" fmla="*/ 10 w 21"/>
                <a:gd name="T5" fmla="*/ 4 h 163"/>
                <a:gd name="T6" fmla="*/ 10 w 21"/>
                <a:gd name="T7" fmla="*/ 8 h 163"/>
                <a:gd name="T8" fmla="*/ 10 w 21"/>
                <a:gd name="T9" fmla="*/ 8 h 163"/>
                <a:gd name="T10" fmla="*/ 17 w 21"/>
                <a:gd name="T11" fmla="*/ 159 h 163"/>
                <a:gd name="T12" fmla="*/ 3 w 21"/>
                <a:gd name="T13" fmla="*/ 159 h 163"/>
                <a:gd name="T14" fmla="*/ 3 w 21"/>
                <a:gd name="T15" fmla="*/ 161 h 163"/>
                <a:gd name="T16" fmla="*/ 3 w 21"/>
                <a:gd name="T17" fmla="*/ 161 h 163"/>
                <a:gd name="T18" fmla="*/ 19 w 21"/>
                <a:gd name="T19" fmla="*/ 161 h 163"/>
                <a:gd name="T20" fmla="*/ 10 w 21"/>
                <a:gd name="T21" fmla="*/ 4 h 163"/>
                <a:gd name="T22" fmla="*/ 10 w 21"/>
                <a:gd name="T23" fmla="*/ 4 h 163"/>
                <a:gd name="T24" fmla="*/ 10 w 21"/>
                <a:gd name="T25" fmla="*/ 4 h 163"/>
                <a:gd name="T26" fmla="*/ 7 w 21"/>
                <a:gd name="T27" fmla="*/ 0 h 163"/>
                <a:gd name="T28" fmla="*/ 8 w 21"/>
                <a:gd name="T29" fmla="*/ 1 h 163"/>
                <a:gd name="T30" fmla="*/ 10 w 21"/>
                <a:gd name="T31" fmla="*/ 1 h 163"/>
                <a:gd name="T32" fmla="*/ 10 w 21"/>
                <a:gd name="T33" fmla="*/ 1 h 163"/>
                <a:gd name="T34" fmla="*/ 12 w 21"/>
                <a:gd name="T35" fmla="*/ 1 h 163"/>
                <a:gd name="T36" fmla="*/ 13 w 21"/>
                <a:gd name="T37" fmla="*/ 4 h 163"/>
                <a:gd name="T38" fmla="*/ 21 w 21"/>
                <a:gd name="T39" fmla="*/ 163 h 163"/>
                <a:gd name="T40" fmla="*/ 3 w 21"/>
                <a:gd name="T41" fmla="*/ 163 h 163"/>
                <a:gd name="T42" fmla="*/ 2 w 21"/>
                <a:gd name="T43" fmla="*/ 163 h 163"/>
                <a:gd name="T44" fmla="*/ 0 w 21"/>
                <a:gd name="T45" fmla="*/ 162 h 163"/>
                <a:gd name="T46" fmla="*/ 0 w 21"/>
                <a:gd name="T47" fmla="*/ 161 h 163"/>
                <a:gd name="T48" fmla="*/ 0 w 21"/>
                <a:gd name="T49" fmla="*/ 158 h 163"/>
                <a:gd name="T50" fmla="*/ 2 w 21"/>
                <a:gd name="T51" fmla="*/ 157 h 163"/>
                <a:gd name="T52" fmla="*/ 3 w 21"/>
                <a:gd name="T53" fmla="*/ 157 h 163"/>
                <a:gd name="T54" fmla="*/ 15 w 21"/>
                <a:gd name="T55" fmla="*/ 157 h 163"/>
                <a:gd name="T56" fmla="*/ 7 w 21"/>
                <a:gd name="T5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163">
                  <a:moveTo>
                    <a:pt x="10" y="4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7" y="159"/>
                  </a:lnTo>
                  <a:lnTo>
                    <a:pt x="3" y="159"/>
                  </a:lnTo>
                  <a:lnTo>
                    <a:pt x="3" y="161"/>
                  </a:lnTo>
                  <a:lnTo>
                    <a:pt x="3" y="161"/>
                  </a:lnTo>
                  <a:lnTo>
                    <a:pt x="19" y="16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close/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2" y="1"/>
                  </a:lnTo>
                  <a:lnTo>
                    <a:pt x="13" y="4"/>
                  </a:lnTo>
                  <a:lnTo>
                    <a:pt x="21" y="163"/>
                  </a:lnTo>
                  <a:lnTo>
                    <a:pt x="3" y="163"/>
                  </a:lnTo>
                  <a:lnTo>
                    <a:pt x="2" y="163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7"/>
                  </a:lnTo>
                  <a:lnTo>
                    <a:pt x="15" y="157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09"/>
            <p:cNvSpPr>
              <a:spLocks/>
            </p:cNvSpPr>
            <p:nvPr/>
          </p:nvSpPr>
          <p:spPr bwMode="auto">
            <a:xfrm>
              <a:off x="7966076" y="5454650"/>
              <a:ext cx="42863" cy="252413"/>
            </a:xfrm>
            <a:custGeom>
              <a:avLst/>
              <a:gdLst>
                <a:gd name="T0" fmla="*/ 2 w 27"/>
                <a:gd name="T1" fmla="*/ 0 h 159"/>
                <a:gd name="T2" fmla="*/ 3 w 27"/>
                <a:gd name="T3" fmla="*/ 0 h 159"/>
                <a:gd name="T4" fmla="*/ 4 w 27"/>
                <a:gd name="T5" fmla="*/ 2 h 159"/>
                <a:gd name="T6" fmla="*/ 4 w 27"/>
                <a:gd name="T7" fmla="*/ 7 h 159"/>
                <a:gd name="T8" fmla="*/ 4 w 27"/>
                <a:gd name="T9" fmla="*/ 19 h 159"/>
                <a:gd name="T10" fmla="*/ 4 w 27"/>
                <a:gd name="T11" fmla="*/ 37 h 159"/>
                <a:gd name="T12" fmla="*/ 6 w 27"/>
                <a:gd name="T13" fmla="*/ 59 h 159"/>
                <a:gd name="T14" fmla="*/ 7 w 27"/>
                <a:gd name="T15" fmla="*/ 82 h 159"/>
                <a:gd name="T16" fmla="*/ 7 w 27"/>
                <a:gd name="T17" fmla="*/ 105 h 159"/>
                <a:gd name="T18" fmla="*/ 8 w 27"/>
                <a:gd name="T19" fmla="*/ 126 h 159"/>
                <a:gd name="T20" fmla="*/ 10 w 27"/>
                <a:gd name="T21" fmla="*/ 138 h 159"/>
                <a:gd name="T22" fmla="*/ 11 w 27"/>
                <a:gd name="T23" fmla="*/ 147 h 159"/>
                <a:gd name="T24" fmla="*/ 11 w 27"/>
                <a:gd name="T25" fmla="*/ 152 h 159"/>
                <a:gd name="T26" fmla="*/ 13 w 27"/>
                <a:gd name="T27" fmla="*/ 154 h 159"/>
                <a:gd name="T28" fmla="*/ 17 w 27"/>
                <a:gd name="T29" fmla="*/ 154 h 159"/>
                <a:gd name="T30" fmla="*/ 21 w 27"/>
                <a:gd name="T31" fmla="*/ 155 h 159"/>
                <a:gd name="T32" fmla="*/ 24 w 27"/>
                <a:gd name="T33" fmla="*/ 155 h 159"/>
                <a:gd name="T34" fmla="*/ 25 w 27"/>
                <a:gd name="T35" fmla="*/ 155 h 159"/>
                <a:gd name="T36" fmla="*/ 27 w 27"/>
                <a:gd name="T37" fmla="*/ 155 h 159"/>
                <a:gd name="T38" fmla="*/ 27 w 27"/>
                <a:gd name="T39" fmla="*/ 156 h 159"/>
                <a:gd name="T40" fmla="*/ 27 w 27"/>
                <a:gd name="T41" fmla="*/ 157 h 159"/>
                <a:gd name="T42" fmla="*/ 25 w 27"/>
                <a:gd name="T43" fmla="*/ 157 h 159"/>
                <a:gd name="T44" fmla="*/ 24 w 27"/>
                <a:gd name="T45" fmla="*/ 159 h 159"/>
                <a:gd name="T46" fmla="*/ 24 w 27"/>
                <a:gd name="T47" fmla="*/ 159 h 159"/>
                <a:gd name="T48" fmla="*/ 21 w 27"/>
                <a:gd name="T49" fmla="*/ 157 h 159"/>
                <a:gd name="T50" fmla="*/ 19 w 27"/>
                <a:gd name="T51" fmla="*/ 157 h 159"/>
                <a:gd name="T52" fmla="*/ 15 w 27"/>
                <a:gd name="T53" fmla="*/ 157 h 159"/>
                <a:gd name="T54" fmla="*/ 11 w 27"/>
                <a:gd name="T55" fmla="*/ 156 h 159"/>
                <a:gd name="T56" fmla="*/ 8 w 27"/>
                <a:gd name="T57" fmla="*/ 155 h 159"/>
                <a:gd name="T58" fmla="*/ 8 w 27"/>
                <a:gd name="T59" fmla="*/ 152 h 159"/>
                <a:gd name="T60" fmla="*/ 7 w 27"/>
                <a:gd name="T61" fmla="*/ 151 h 159"/>
                <a:gd name="T62" fmla="*/ 7 w 27"/>
                <a:gd name="T63" fmla="*/ 148 h 159"/>
                <a:gd name="T64" fmla="*/ 7 w 27"/>
                <a:gd name="T65" fmla="*/ 146 h 159"/>
                <a:gd name="T66" fmla="*/ 6 w 27"/>
                <a:gd name="T67" fmla="*/ 138 h 159"/>
                <a:gd name="T68" fmla="*/ 6 w 27"/>
                <a:gd name="T69" fmla="*/ 127 h 159"/>
                <a:gd name="T70" fmla="*/ 4 w 27"/>
                <a:gd name="T71" fmla="*/ 104 h 159"/>
                <a:gd name="T72" fmla="*/ 3 w 27"/>
                <a:gd name="T73" fmla="*/ 76 h 159"/>
                <a:gd name="T74" fmla="*/ 2 w 27"/>
                <a:gd name="T75" fmla="*/ 54 h 159"/>
                <a:gd name="T76" fmla="*/ 2 w 27"/>
                <a:gd name="T77" fmla="*/ 34 h 159"/>
                <a:gd name="T78" fmla="*/ 0 w 27"/>
                <a:gd name="T79" fmla="*/ 17 h 159"/>
                <a:gd name="T80" fmla="*/ 0 w 27"/>
                <a:gd name="T81" fmla="*/ 6 h 159"/>
                <a:gd name="T82" fmla="*/ 0 w 27"/>
                <a:gd name="T83" fmla="*/ 2 h 159"/>
                <a:gd name="T84" fmla="*/ 0 w 27"/>
                <a:gd name="T85" fmla="*/ 2 h 159"/>
                <a:gd name="T86" fmla="*/ 0 w 27"/>
                <a:gd name="T87" fmla="*/ 0 h 159"/>
                <a:gd name="T88" fmla="*/ 2 w 27"/>
                <a:gd name="T8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" h="159">
                  <a:moveTo>
                    <a:pt x="2" y="0"/>
                  </a:moveTo>
                  <a:lnTo>
                    <a:pt x="3" y="0"/>
                  </a:lnTo>
                  <a:lnTo>
                    <a:pt x="4" y="2"/>
                  </a:lnTo>
                  <a:lnTo>
                    <a:pt x="4" y="7"/>
                  </a:lnTo>
                  <a:lnTo>
                    <a:pt x="4" y="19"/>
                  </a:lnTo>
                  <a:lnTo>
                    <a:pt x="4" y="37"/>
                  </a:lnTo>
                  <a:lnTo>
                    <a:pt x="6" y="59"/>
                  </a:lnTo>
                  <a:lnTo>
                    <a:pt x="7" y="82"/>
                  </a:lnTo>
                  <a:lnTo>
                    <a:pt x="7" y="105"/>
                  </a:lnTo>
                  <a:lnTo>
                    <a:pt x="8" y="126"/>
                  </a:lnTo>
                  <a:lnTo>
                    <a:pt x="10" y="138"/>
                  </a:lnTo>
                  <a:lnTo>
                    <a:pt x="11" y="147"/>
                  </a:lnTo>
                  <a:lnTo>
                    <a:pt x="11" y="152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1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7" y="155"/>
                  </a:lnTo>
                  <a:lnTo>
                    <a:pt x="27" y="156"/>
                  </a:lnTo>
                  <a:lnTo>
                    <a:pt x="27" y="157"/>
                  </a:lnTo>
                  <a:lnTo>
                    <a:pt x="25" y="157"/>
                  </a:lnTo>
                  <a:lnTo>
                    <a:pt x="24" y="159"/>
                  </a:lnTo>
                  <a:lnTo>
                    <a:pt x="24" y="159"/>
                  </a:lnTo>
                  <a:lnTo>
                    <a:pt x="21" y="157"/>
                  </a:lnTo>
                  <a:lnTo>
                    <a:pt x="19" y="157"/>
                  </a:lnTo>
                  <a:lnTo>
                    <a:pt x="15" y="157"/>
                  </a:lnTo>
                  <a:lnTo>
                    <a:pt x="11" y="156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7" y="151"/>
                  </a:lnTo>
                  <a:lnTo>
                    <a:pt x="7" y="148"/>
                  </a:lnTo>
                  <a:lnTo>
                    <a:pt x="7" y="146"/>
                  </a:lnTo>
                  <a:lnTo>
                    <a:pt x="6" y="138"/>
                  </a:lnTo>
                  <a:lnTo>
                    <a:pt x="6" y="127"/>
                  </a:lnTo>
                  <a:lnTo>
                    <a:pt x="4" y="104"/>
                  </a:lnTo>
                  <a:lnTo>
                    <a:pt x="3" y="76"/>
                  </a:lnTo>
                  <a:lnTo>
                    <a:pt x="2" y="54"/>
                  </a:lnTo>
                  <a:lnTo>
                    <a:pt x="2" y="34"/>
                  </a:lnTo>
                  <a:lnTo>
                    <a:pt x="0" y="17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10"/>
            <p:cNvSpPr>
              <a:spLocks noEditPoints="1"/>
            </p:cNvSpPr>
            <p:nvPr/>
          </p:nvSpPr>
          <p:spPr bwMode="auto">
            <a:xfrm>
              <a:off x="7964488" y="5453063"/>
              <a:ext cx="46038" cy="255588"/>
            </a:xfrm>
            <a:custGeom>
              <a:avLst/>
              <a:gdLst>
                <a:gd name="T0" fmla="*/ 3 w 29"/>
                <a:gd name="T1" fmla="*/ 3 h 161"/>
                <a:gd name="T2" fmla="*/ 3 w 29"/>
                <a:gd name="T3" fmla="*/ 5 h 161"/>
                <a:gd name="T4" fmla="*/ 4 w 29"/>
                <a:gd name="T5" fmla="*/ 33 h 161"/>
                <a:gd name="T6" fmla="*/ 5 w 29"/>
                <a:gd name="T7" fmla="*/ 77 h 161"/>
                <a:gd name="T8" fmla="*/ 8 w 29"/>
                <a:gd name="T9" fmla="*/ 128 h 161"/>
                <a:gd name="T10" fmla="*/ 9 w 29"/>
                <a:gd name="T11" fmla="*/ 147 h 161"/>
                <a:gd name="T12" fmla="*/ 9 w 29"/>
                <a:gd name="T13" fmla="*/ 152 h 161"/>
                <a:gd name="T14" fmla="*/ 11 w 29"/>
                <a:gd name="T15" fmla="*/ 153 h 161"/>
                <a:gd name="T16" fmla="*/ 14 w 29"/>
                <a:gd name="T17" fmla="*/ 156 h 161"/>
                <a:gd name="T18" fmla="*/ 22 w 29"/>
                <a:gd name="T19" fmla="*/ 157 h 161"/>
                <a:gd name="T20" fmla="*/ 26 w 29"/>
                <a:gd name="T21" fmla="*/ 157 h 161"/>
                <a:gd name="T22" fmla="*/ 26 w 29"/>
                <a:gd name="T23" fmla="*/ 157 h 161"/>
                <a:gd name="T24" fmla="*/ 25 w 29"/>
                <a:gd name="T25" fmla="*/ 157 h 161"/>
                <a:gd name="T26" fmla="*/ 24 w 29"/>
                <a:gd name="T27" fmla="*/ 157 h 161"/>
                <a:gd name="T28" fmla="*/ 17 w 29"/>
                <a:gd name="T29" fmla="*/ 156 h 161"/>
                <a:gd name="T30" fmla="*/ 11 w 29"/>
                <a:gd name="T31" fmla="*/ 155 h 161"/>
                <a:gd name="T32" fmla="*/ 11 w 29"/>
                <a:gd name="T33" fmla="*/ 153 h 161"/>
                <a:gd name="T34" fmla="*/ 9 w 29"/>
                <a:gd name="T35" fmla="*/ 148 h 161"/>
                <a:gd name="T36" fmla="*/ 9 w 29"/>
                <a:gd name="T37" fmla="*/ 136 h 161"/>
                <a:gd name="T38" fmla="*/ 7 w 29"/>
                <a:gd name="T39" fmla="*/ 106 h 161"/>
                <a:gd name="T40" fmla="*/ 5 w 29"/>
                <a:gd name="T41" fmla="*/ 62 h 161"/>
                <a:gd name="T42" fmla="*/ 4 w 29"/>
                <a:gd name="T43" fmla="*/ 21 h 161"/>
                <a:gd name="T44" fmla="*/ 4 w 29"/>
                <a:gd name="T45" fmla="*/ 3 h 161"/>
                <a:gd name="T46" fmla="*/ 4 w 29"/>
                <a:gd name="T47" fmla="*/ 3 h 161"/>
                <a:gd name="T48" fmla="*/ 3 w 29"/>
                <a:gd name="T49" fmla="*/ 3 h 161"/>
                <a:gd name="T50" fmla="*/ 3 w 29"/>
                <a:gd name="T51" fmla="*/ 0 h 161"/>
                <a:gd name="T52" fmla="*/ 5 w 29"/>
                <a:gd name="T53" fmla="*/ 0 h 161"/>
                <a:gd name="T54" fmla="*/ 7 w 29"/>
                <a:gd name="T55" fmla="*/ 3 h 161"/>
                <a:gd name="T56" fmla="*/ 7 w 29"/>
                <a:gd name="T57" fmla="*/ 20 h 161"/>
                <a:gd name="T58" fmla="*/ 8 w 29"/>
                <a:gd name="T59" fmla="*/ 60 h 161"/>
                <a:gd name="T60" fmla="*/ 11 w 29"/>
                <a:gd name="T61" fmla="*/ 106 h 161"/>
                <a:gd name="T62" fmla="*/ 12 w 29"/>
                <a:gd name="T63" fmla="*/ 136 h 161"/>
                <a:gd name="T64" fmla="*/ 13 w 29"/>
                <a:gd name="T65" fmla="*/ 148 h 161"/>
                <a:gd name="T66" fmla="*/ 13 w 29"/>
                <a:gd name="T67" fmla="*/ 152 h 161"/>
                <a:gd name="T68" fmla="*/ 18 w 29"/>
                <a:gd name="T69" fmla="*/ 153 h 161"/>
                <a:gd name="T70" fmla="*/ 24 w 29"/>
                <a:gd name="T71" fmla="*/ 155 h 161"/>
                <a:gd name="T72" fmla="*/ 26 w 29"/>
                <a:gd name="T73" fmla="*/ 155 h 161"/>
                <a:gd name="T74" fmla="*/ 28 w 29"/>
                <a:gd name="T75" fmla="*/ 155 h 161"/>
                <a:gd name="T76" fmla="*/ 29 w 29"/>
                <a:gd name="T77" fmla="*/ 157 h 161"/>
                <a:gd name="T78" fmla="*/ 29 w 29"/>
                <a:gd name="T79" fmla="*/ 158 h 161"/>
                <a:gd name="T80" fmla="*/ 26 w 29"/>
                <a:gd name="T81" fmla="*/ 161 h 161"/>
                <a:gd name="T82" fmla="*/ 25 w 29"/>
                <a:gd name="T83" fmla="*/ 161 h 161"/>
                <a:gd name="T84" fmla="*/ 20 w 29"/>
                <a:gd name="T85" fmla="*/ 160 h 161"/>
                <a:gd name="T86" fmla="*/ 12 w 29"/>
                <a:gd name="T87" fmla="*/ 158 h 161"/>
                <a:gd name="T88" fmla="*/ 9 w 29"/>
                <a:gd name="T89" fmla="*/ 156 h 161"/>
                <a:gd name="T90" fmla="*/ 7 w 29"/>
                <a:gd name="T91" fmla="*/ 155 h 161"/>
                <a:gd name="T92" fmla="*/ 7 w 29"/>
                <a:gd name="T93" fmla="*/ 149 h 161"/>
                <a:gd name="T94" fmla="*/ 5 w 29"/>
                <a:gd name="T95" fmla="*/ 139 h 161"/>
                <a:gd name="T96" fmla="*/ 3 w 29"/>
                <a:gd name="T97" fmla="*/ 105 h 161"/>
                <a:gd name="T98" fmla="*/ 1 w 29"/>
                <a:gd name="T99" fmla="*/ 55 h 161"/>
                <a:gd name="T100" fmla="*/ 0 w 29"/>
                <a:gd name="T101" fmla="*/ 18 h 161"/>
                <a:gd name="T102" fmla="*/ 0 w 29"/>
                <a:gd name="T103" fmla="*/ 3 h 161"/>
                <a:gd name="T104" fmla="*/ 0 w 29"/>
                <a:gd name="T105" fmla="*/ 1 h 161"/>
                <a:gd name="T106" fmla="*/ 3 w 29"/>
                <a:gd name="T10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161">
                  <a:moveTo>
                    <a:pt x="3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16"/>
                  </a:lnTo>
                  <a:lnTo>
                    <a:pt x="4" y="33"/>
                  </a:lnTo>
                  <a:lnTo>
                    <a:pt x="4" y="54"/>
                  </a:lnTo>
                  <a:lnTo>
                    <a:pt x="5" y="77"/>
                  </a:lnTo>
                  <a:lnTo>
                    <a:pt x="7" y="105"/>
                  </a:lnTo>
                  <a:lnTo>
                    <a:pt x="8" y="128"/>
                  </a:lnTo>
                  <a:lnTo>
                    <a:pt x="8" y="139"/>
                  </a:lnTo>
                  <a:lnTo>
                    <a:pt x="9" y="147"/>
                  </a:lnTo>
                  <a:lnTo>
                    <a:pt x="9" y="149"/>
                  </a:lnTo>
                  <a:lnTo>
                    <a:pt x="9" y="152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4" y="156"/>
                  </a:lnTo>
                  <a:lnTo>
                    <a:pt x="18" y="157"/>
                  </a:lnTo>
                  <a:lnTo>
                    <a:pt x="22" y="157"/>
                  </a:lnTo>
                  <a:lnTo>
                    <a:pt x="25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6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5" y="157"/>
                  </a:lnTo>
                  <a:lnTo>
                    <a:pt x="24" y="157"/>
                  </a:lnTo>
                  <a:lnTo>
                    <a:pt x="21" y="157"/>
                  </a:lnTo>
                  <a:lnTo>
                    <a:pt x="17" y="156"/>
                  </a:lnTo>
                  <a:lnTo>
                    <a:pt x="14" y="156"/>
                  </a:lnTo>
                  <a:lnTo>
                    <a:pt x="11" y="155"/>
                  </a:lnTo>
                  <a:lnTo>
                    <a:pt x="11" y="153"/>
                  </a:lnTo>
                  <a:lnTo>
                    <a:pt x="11" y="153"/>
                  </a:lnTo>
                  <a:lnTo>
                    <a:pt x="11" y="152"/>
                  </a:lnTo>
                  <a:lnTo>
                    <a:pt x="9" y="148"/>
                  </a:lnTo>
                  <a:lnTo>
                    <a:pt x="9" y="144"/>
                  </a:lnTo>
                  <a:lnTo>
                    <a:pt x="9" y="136"/>
                  </a:lnTo>
                  <a:lnTo>
                    <a:pt x="8" y="127"/>
                  </a:lnTo>
                  <a:lnTo>
                    <a:pt x="7" y="106"/>
                  </a:lnTo>
                  <a:lnTo>
                    <a:pt x="5" y="84"/>
                  </a:lnTo>
                  <a:lnTo>
                    <a:pt x="5" y="62"/>
                  </a:lnTo>
                  <a:lnTo>
                    <a:pt x="4" y="39"/>
                  </a:lnTo>
                  <a:lnTo>
                    <a:pt x="4" y="21"/>
                  </a:lnTo>
                  <a:lnTo>
                    <a:pt x="4" y="9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38"/>
                  </a:lnTo>
                  <a:lnTo>
                    <a:pt x="8" y="60"/>
                  </a:lnTo>
                  <a:lnTo>
                    <a:pt x="9" y="83"/>
                  </a:lnTo>
                  <a:lnTo>
                    <a:pt x="11" y="106"/>
                  </a:lnTo>
                  <a:lnTo>
                    <a:pt x="11" y="127"/>
                  </a:lnTo>
                  <a:lnTo>
                    <a:pt x="12" y="136"/>
                  </a:lnTo>
                  <a:lnTo>
                    <a:pt x="12" y="144"/>
                  </a:lnTo>
                  <a:lnTo>
                    <a:pt x="13" y="148"/>
                  </a:lnTo>
                  <a:lnTo>
                    <a:pt x="13" y="151"/>
                  </a:lnTo>
                  <a:lnTo>
                    <a:pt x="13" y="152"/>
                  </a:lnTo>
                  <a:lnTo>
                    <a:pt x="16" y="153"/>
                  </a:lnTo>
                  <a:lnTo>
                    <a:pt x="18" y="153"/>
                  </a:lnTo>
                  <a:lnTo>
                    <a:pt x="21" y="153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28" y="155"/>
                  </a:lnTo>
                  <a:lnTo>
                    <a:pt x="29" y="156"/>
                  </a:lnTo>
                  <a:lnTo>
                    <a:pt x="29" y="157"/>
                  </a:lnTo>
                  <a:lnTo>
                    <a:pt x="29" y="157"/>
                  </a:lnTo>
                  <a:lnTo>
                    <a:pt x="29" y="158"/>
                  </a:lnTo>
                  <a:lnTo>
                    <a:pt x="28" y="160"/>
                  </a:lnTo>
                  <a:lnTo>
                    <a:pt x="26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2" y="161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2" y="158"/>
                  </a:lnTo>
                  <a:lnTo>
                    <a:pt x="8" y="157"/>
                  </a:lnTo>
                  <a:lnTo>
                    <a:pt x="9" y="156"/>
                  </a:lnTo>
                  <a:lnTo>
                    <a:pt x="8" y="156"/>
                  </a:lnTo>
                  <a:lnTo>
                    <a:pt x="7" y="155"/>
                  </a:lnTo>
                  <a:lnTo>
                    <a:pt x="7" y="152"/>
                  </a:lnTo>
                  <a:lnTo>
                    <a:pt x="7" y="149"/>
                  </a:lnTo>
                  <a:lnTo>
                    <a:pt x="5" y="147"/>
                  </a:lnTo>
                  <a:lnTo>
                    <a:pt x="5" y="139"/>
                  </a:lnTo>
                  <a:lnTo>
                    <a:pt x="4" y="128"/>
                  </a:lnTo>
                  <a:lnTo>
                    <a:pt x="3" y="105"/>
                  </a:lnTo>
                  <a:lnTo>
                    <a:pt x="1" y="77"/>
                  </a:lnTo>
                  <a:lnTo>
                    <a:pt x="1" y="55"/>
                  </a:lnTo>
                  <a:lnTo>
                    <a:pt x="0" y="35"/>
                  </a:lnTo>
                  <a:lnTo>
                    <a:pt x="0" y="18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7"/>
          <p:cNvGrpSpPr/>
          <p:nvPr/>
        </p:nvGrpSpPr>
        <p:grpSpPr>
          <a:xfrm>
            <a:off x="813858" y="614228"/>
            <a:ext cx="1135697" cy="1870192"/>
            <a:chOff x="6202534" y="114992"/>
            <a:chExt cx="1734828" cy="2855917"/>
          </a:xfrm>
        </p:grpSpPr>
        <p:sp>
          <p:nvSpPr>
            <p:cNvPr id="49" name="任意多边形 48"/>
            <p:cNvSpPr/>
            <p:nvPr/>
          </p:nvSpPr>
          <p:spPr>
            <a:xfrm>
              <a:off x="7049356" y="1357744"/>
              <a:ext cx="888006" cy="1613165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bright="9000" contrast="20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51"/>
          <p:cNvGrpSpPr/>
          <p:nvPr/>
        </p:nvGrpSpPr>
        <p:grpSpPr>
          <a:xfrm rot="1181140">
            <a:off x="1549504" y="404459"/>
            <a:ext cx="898655" cy="2077432"/>
            <a:chOff x="6202534" y="114992"/>
            <a:chExt cx="1372734" cy="3172388"/>
          </a:xfrm>
        </p:grpSpPr>
        <p:sp>
          <p:nvSpPr>
            <p:cNvPr id="53" name="任意多边形 52"/>
            <p:cNvSpPr/>
            <p:nvPr/>
          </p:nvSpPr>
          <p:spPr>
            <a:xfrm>
              <a:off x="6932994" y="1357746"/>
              <a:ext cx="437154" cy="1929634"/>
            </a:xfrm>
            <a:custGeom>
              <a:avLst/>
              <a:gdLst>
                <a:gd name="connsiteX0" fmla="*/ 71990 w 842245"/>
                <a:gd name="connsiteY0" fmla="*/ 2937164 h 2937164"/>
                <a:gd name="connsiteX1" fmla="*/ 71990 w 842245"/>
                <a:gd name="connsiteY1" fmla="*/ 2438400 h 2937164"/>
                <a:gd name="connsiteX2" fmla="*/ 820135 w 842245"/>
                <a:gd name="connsiteY2" fmla="*/ 1034473 h 2937164"/>
                <a:gd name="connsiteX3" fmla="*/ 570753 w 842245"/>
                <a:gd name="connsiteY3" fmla="*/ 0 h 2937164"/>
                <a:gd name="connsiteX0" fmla="*/ 3882319 w 3882319"/>
                <a:gd name="connsiteY0" fmla="*/ 2726966 h 2726966"/>
                <a:gd name="connsiteX1" fmla="*/ 124809 w 3882319"/>
                <a:gd name="connsiteY1" fmla="*/ 2438400 h 2726966"/>
                <a:gd name="connsiteX2" fmla="*/ 872954 w 3882319"/>
                <a:gd name="connsiteY2" fmla="*/ 1034473 h 2726966"/>
                <a:gd name="connsiteX3" fmla="*/ 623572 w 3882319"/>
                <a:gd name="connsiteY3" fmla="*/ 0 h 2726966"/>
                <a:gd name="connsiteX0" fmla="*/ 3258746 w 3258746"/>
                <a:gd name="connsiteY0" fmla="*/ 2726966 h 2726966"/>
                <a:gd name="connsiteX1" fmla="*/ 1010158 w 3258746"/>
                <a:gd name="connsiteY1" fmla="*/ 2260541 h 2726966"/>
                <a:gd name="connsiteX2" fmla="*/ 249381 w 3258746"/>
                <a:gd name="connsiteY2" fmla="*/ 1034473 h 2726966"/>
                <a:gd name="connsiteX3" fmla="*/ -1 w 3258746"/>
                <a:gd name="connsiteY3" fmla="*/ 0 h 2726966"/>
                <a:gd name="connsiteX0" fmla="*/ 2844533 w 2844533"/>
                <a:gd name="connsiteY0" fmla="*/ 2823980 h 2823980"/>
                <a:gd name="connsiteX1" fmla="*/ 1010158 w 2844533"/>
                <a:gd name="connsiteY1" fmla="*/ 2260541 h 2823980"/>
                <a:gd name="connsiteX2" fmla="*/ 249381 w 2844533"/>
                <a:gd name="connsiteY2" fmla="*/ 1034473 h 2823980"/>
                <a:gd name="connsiteX3" fmla="*/ -1 w 2844533"/>
                <a:gd name="connsiteY3" fmla="*/ 0 h 28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533" h="2823980">
                  <a:moveTo>
                    <a:pt x="2844533" y="2823980"/>
                  </a:moveTo>
                  <a:cubicBezTo>
                    <a:pt x="2782187" y="2733155"/>
                    <a:pt x="1442683" y="2558792"/>
                    <a:pt x="1010158" y="2260541"/>
                  </a:cubicBezTo>
                  <a:cubicBezTo>
                    <a:pt x="577633" y="1962290"/>
                    <a:pt x="417741" y="1411230"/>
                    <a:pt x="249381" y="1034473"/>
                  </a:cubicBezTo>
                  <a:cubicBezTo>
                    <a:pt x="81021" y="657716"/>
                    <a:pt x="166253" y="314036"/>
                    <a:pt x="-1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20875152">
              <a:off x="6202534" y="114992"/>
              <a:ext cx="1372734" cy="1612327"/>
            </a:xfrm>
            <a:prstGeom prst="ellipse">
              <a:avLst/>
            </a:prstGeom>
            <a:blipFill>
              <a:blip r:embed="rId4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14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80"/>
          <p:cNvSpPr txBox="1"/>
          <p:nvPr/>
        </p:nvSpPr>
        <p:spPr>
          <a:xfrm>
            <a:off x="4514974" y="2111411"/>
            <a:ext cx="35643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数据预处理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58" name="文本框 81"/>
          <p:cNvSpPr txBox="1"/>
          <p:nvPr/>
        </p:nvSpPr>
        <p:spPr>
          <a:xfrm>
            <a:off x="4653041" y="2792517"/>
            <a:ext cx="275637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模型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选择</a:t>
            </a:r>
          </a:p>
        </p:txBody>
      </p:sp>
      <p:sp>
        <p:nvSpPr>
          <p:cNvPr id="60" name="文本框 83"/>
          <p:cNvSpPr txBox="1"/>
          <p:nvPr/>
        </p:nvSpPr>
        <p:spPr>
          <a:xfrm>
            <a:off x="4609271" y="3491568"/>
            <a:ext cx="266429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后续工作</a:t>
            </a:r>
          </a:p>
        </p:txBody>
      </p:sp>
      <p:sp>
        <p:nvSpPr>
          <p:cNvPr id="61" name="Freeform 5"/>
          <p:cNvSpPr/>
          <p:nvPr/>
        </p:nvSpPr>
        <p:spPr bwMode="auto">
          <a:xfrm>
            <a:off x="4102799" y="1828696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2" name="Freeform 5"/>
          <p:cNvSpPr/>
          <p:nvPr/>
        </p:nvSpPr>
        <p:spPr bwMode="auto">
          <a:xfrm>
            <a:off x="4088042" y="2539795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3" name="Freeform 5"/>
          <p:cNvSpPr/>
          <p:nvPr/>
        </p:nvSpPr>
        <p:spPr bwMode="auto">
          <a:xfrm>
            <a:off x="4088042" y="3246904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4" name="Freeform 5"/>
          <p:cNvSpPr/>
          <p:nvPr/>
        </p:nvSpPr>
        <p:spPr bwMode="auto">
          <a:xfrm>
            <a:off x="4062982" y="392135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65" name="文本框 104"/>
          <p:cNvSpPr txBox="1"/>
          <p:nvPr/>
        </p:nvSpPr>
        <p:spPr>
          <a:xfrm>
            <a:off x="3733013" y="1413882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5"/>
          <p:cNvSpPr txBox="1"/>
          <p:nvPr/>
        </p:nvSpPr>
        <p:spPr>
          <a:xfrm>
            <a:off x="3733013" y="209795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06"/>
          <p:cNvSpPr txBox="1"/>
          <p:nvPr/>
        </p:nvSpPr>
        <p:spPr>
          <a:xfrm>
            <a:off x="3733013" y="2831360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框 107"/>
          <p:cNvSpPr txBox="1"/>
          <p:nvPr/>
        </p:nvSpPr>
        <p:spPr>
          <a:xfrm>
            <a:off x="3733013" y="350864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8407" y="539951"/>
            <a:ext cx="369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Content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F864A7CA-FC1E-4C64-BE16-EB073E120E4E}"/>
              </a:ext>
            </a:extLst>
          </p:cNvPr>
          <p:cNvSpPr txBox="1"/>
          <p:nvPr/>
        </p:nvSpPr>
        <p:spPr>
          <a:xfrm>
            <a:off x="4609271" y="1399545"/>
            <a:ext cx="198596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描述</a:t>
            </a:r>
          </a:p>
        </p:txBody>
      </p:sp>
      <p:sp>
        <p:nvSpPr>
          <p:cNvPr id="56" name="Freeform 5"/>
          <p:cNvSpPr/>
          <p:nvPr/>
        </p:nvSpPr>
        <p:spPr bwMode="auto">
          <a:xfrm>
            <a:off x="4088042" y="4543048"/>
            <a:ext cx="2716206" cy="4572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200"/>
          </a:p>
        </p:txBody>
      </p:sp>
      <p:sp>
        <p:nvSpPr>
          <p:cNvPr id="59" name="文本框 107"/>
          <p:cNvSpPr txBox="1"/>
          <p:nvPr/>
        </p:nvSpPr>
        <p:spPr>
          <a:xfrm>
            <a:off x="3758073" y="4130338"/>
            <a:ext cx="370935" cy="4385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14974" y="4097218"/>
            <a:ext cx="23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总结与反思</a:t>
            </a:r>
            <a:endParaRPr lang="zh-CN" altLang="en-US" sz="20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954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55" grpId="0"/>
      <p:bldP spid="56" grpId="0" animBg="1"/>
      <p:bldP spid="5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神经元有两种状态：激活或未激活。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实际的神经网络中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，使用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来表示处理单元是否处于激活状态，我们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选用了</a:t>
                </a:r>
                <a:r>
                  <a:rPr lang="en-US" altLang="zh-CN" sz="2400" dirty="0" err="1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Relu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函数作为</a:t>
                </a:r>
                <a:r>
                  <a:rPr lang="zh-CN" altLang="en-US" sz="2400" dirty="0" smtClean="0">
                    <a:solidFill>
                      <a:schemeClr val="accent1"/>
                    </a:solidFill>
                    <a:latin typeface="+mj-lt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激活函数：</a:t>
                </a:r>
                <a:endParaRPr lang="en-US" altLang="zh-CN" sz="2400" dirty="0" smtClean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accent1"/>
                  </a:solidFill>
                  <a:latin typeface="+mj-lt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en-US" altLang="zh-CN" sz="2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132384"/>
                <a:ext cx="7524836" cy="2729273"/>
              </a:xfrm>
              <a:prstGeom prst="rect">
                <a:avLst/>
              </a:prstGeom>
              <a:blipFill>
                <a:blip r:embed="rId3"/>
                <a:stretch>
                  <a:fillRect l="-1135" t="-2013" r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93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Neural Network</a:t>
            </a:r>
          </a:p>
          <a:p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952364"/>
            <a:ext cx="7524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结果评估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41634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结论：在本组数据中神经网络问题比较明显，因为特征较多，数据相比特征却相对稀少，所以出现了过拟合的问题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244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Construction-</a:t>
            </a:r>
            <a:r>
              <a:rPr lang="en-US" altLang="zh-CN" sz="2000" dirty="0" smtClean="0">
                <a:latin typeface="+mj-lt"/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1780456"/>
            <a:ext cx="75248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79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1761194"/>
            <a:ext cx="6012668" cy="27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175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目标函数：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536540"/>
            <a:ext cx="4666604" cy="17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55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1276400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优化：每一步增加一个基分类器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，贪心地去优化这个目标函数，使得每次增加，都使得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变小。如此一来，我们就得到了一个可以用于评价当前分类器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性能的一个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评价函数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2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处二阶泰勒展开：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6580"/>
            <a:ext cx="3780420" cy="6906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708" y="4012704"/>
            <a:ext cx="5923869" cy="73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376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由于我们的目标函数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只受函数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的影响，上一次的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对本次迭代并没有影响，于是我们可以删除掉常数项，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得到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由于每个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(xi)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都对应着一个叶子结点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，于是我们可以用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wi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来代替一个个</a:t>
            </a:r>
            <a:r>
              <a:rPr lang="en-US" altLang="zh-CN" dirty="0" err="1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ft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，所以我们将该目标函数改写一下可以得到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35" y="2163012"/>
            <a:ext cx="4414116" cy="714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4" y="3614821"/>
            <a:ext cx="4426807" cy="12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358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解得：</a:t>
            </a: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88" y="2110110"/>
            <a:ext cx="3401863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92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参数调整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n_estimators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：决策树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max_depth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：最大树深度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min_child_weight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：最小样本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ta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：缩减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权重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colsample_bytree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：树取样比例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037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Model </a:t>
            </a:r>
            <a:r>
              <a:rPr lang="en-US" altLang="zh-CN" sz="2800" dirty="0" smtClean="0">
                <a:latin typeface="+mj-lt"/>
              </a:rPr>
              <a:t>Construction</a:t>
            </a:r>
            <a:r>
              <a:rPr lang="en-US" altLang="zh-CN" sz="2800" dirty="0"/>
              <a:t>-</a:t>
            </a:r>
            <a:r>
              <a:rPr lang="en-US" altLang="zh-CN" sz="2000" dirty="0">
                <a:ea typeface="华文中宋" panose="02010600040101010101" pitchFamily="2" charset="-122"/>
              </a:rPr>
              <a:t>Ensemble method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Gradient Boosting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19006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19899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可以看到在房价预测的数据中，集成学习的表现是相当不错的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544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813560" y="2563267"/>
            <a:ext cx="3826432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Data  Description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87924" y="2030596"/>
            <a:ext cx="1404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2015716" y="1276400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2051720" y="3400636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9474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968" y="1787125"/>
            <a:ext cx="300805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. Follow-up Work</a:t>
            </a:r>
            <a:endParaRPr lang="zh-CN" altLang="en-US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69"/>
          <p:cNvGrpSpPr/>
          <p:nvPr/>
        </p:nvGrpSpPr>
        <p:grpSpPr>
          <a:xfrm rot="8582432">
            <a:off x="2464323" y="2265990"/>
            <a:ext cx="1060084" cy="486042"/>
            <a:chOff x="4024313" y="3409951"/>
            <a:chExt cx="920187" cy="421770"/>
          </a:xfrm>
          <a:solidFill>
            <a:schemeClr val="accent2"/>
          </a:solidFill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244667" y="3501880"/>
              <a:ext cx="699833" cy="329841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74"/>
          <p:cNvGrpSpPr/>
          <p:nvPr/>
        </p:nvGrpSpPr>
        <p:grpSpPr>
          <a:xfrm rot="9373123">
            <a:off x="4262215" y="2102736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79"/>
          <p:cNvGrpSpPr/>
          <p:nvPr/>
        </p:nvGrpSpPr>
        <p:grpSpPr>
          <a:xfrm rot="10428957">
            <a:off x="6075182" y="2435531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6B8582D-15A5-4AA1-9922-129BD911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" y="2357940"/>
            <a:ext cx="1771096" cy="22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80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075" y="877627"/>
            <a:ext cx="75248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目的：连接模型，来达到单一模型无法达到的好结果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1" y="2824572"/>
            <a:ext cx="7686339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622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Follow-up Work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步骤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初始数据输入该算法：模型、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划分为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训练一个模型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为例，利用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训练出的模型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分别对剩下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fold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 data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预测值形成新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训练集</a:t>
            </a: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之前训练出的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个模型分别对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进行预测并取均值，作为新的测试集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新模型、新训练集（来自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）、新测试集（来自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）输入算法，重复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没有</a:t>
            </a: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新模型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208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5"/>
          <p:cNvSpPr txBox="1"/>
          <p:nvPr/>
        </p:nvSpPr>
        <p:spPr>
          <a:xfrm>
            <a:off x="3203848" y="2500536"/>
            <a:ext cx="482183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rPr>
              <a:t>Summary &amp; Reflection</a:t>
            </a:r>
            <a:endParaRPr kumimoji="1" lang="zh-CN" altLang="en-US" sz="4000" b="1" dirty="0">
              <a:solidFill>
                <a:schemeClr val="accent1"/>
              </a:solidFill>
              <a:latin typeface="Tekton Pro" panose="020F06030202080209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8212" y="1967865"/>
            <a:ext cx="12961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</a:t>
            </a:r>
            <a:r>
              <a:rPr lang="en-US" altLang="zh-CN" dirty="0" smtClean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1406004" y="1213669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21"/>
          <p:cNvSpPr>
            <a:spLocks/>
          </p:cNvSpPr>
          <p:nvPr/>
        </p:nvSpPr>
        <p:spPr bwMode="auto">
          <a:xfrm>
            <a:off x="1442008" y="3337905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623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3588" y="772344"/>
            <a:ext cx="75248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18393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模型总结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最开始的数据预处理中将所有分类变量均使用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，然而因为得到特征矩阵过于稀疏，神经网络和集成学习的模型都过拟合严重，而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等线性模型均无显著变化。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曾经试图对分类变量做交互检验并将新的交互变量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处理，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然而效果并不明显，在实际使用中，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均未采用这些新的变量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（即系数为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）（其他模型因为无法看到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变量所以无法确定是否采样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79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3588" y="772344"/>
            <a:ext cx="75248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回顾与反思</a:t>
            </a:r>
            <a:endParaRPr lang="en-US" altLang="zh-CN" sz="24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我们的工作主要集中在数据预处理、模型构建和模型提升三个方面。正如老师所言，我们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的时间都投入进了数据预处理中。构建综合评价变量更是经过了多次试验，并且发挥了重要作用。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数据预处理策略和模型的选择是相匹配的，我们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训练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了许多模型，与之相对应的，我们的数据也多达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版，每一种数据预处理结果都能在某一个模型中发挥地最好。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单个模型可以做的很好，但是模型提升将多个模型的优势互补，最终实现了更好的结果。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2798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Summary &amp; Reflection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1132384"/>
            <a:ext cx="7524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分工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李泽坤：选题、预处理方式的探索、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、模型集成和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制作、报告撰写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伍维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晨：预处理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、综合评价变量的生成、</a:t>
            </a:r>
            <a:r>
              <a:rPr lang="en-US" altLang="zh-CN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报告撰写、模型集成、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演讲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严祚宇：选题、预处理方式的探索、神经网络、</a:t>
            </a:r>
            <a:r>
              <a:rPr lang="en-US" altLang="zh-CN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制作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窦鹏飞：预处理、</a:t>
            </a:r>
            <a:r>
              <a:rPr lang="en-US" altLang="zh-CN" dirty="0" err="1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报告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撰写、模型测评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8868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835621" y="915422"/>
            <a:ext cx="1565672" cy="2155697"/>
            <a:chOff x="1558" y="1280"/>
            <a:chExt cx="1315" cy="1810"/>
          </a:xfrm>
          <a:solidFill>
            <a:srgbClr val="4A67AA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29"/>
          <p:cNvSpPr txBox="1"/>
          <p:nvPr/>
        </p:nvSpPr>
        <p:spPr>
          <a:xfrm>
            <a:off x="3779912" y="1456420"/>
            <a:ext cx="2824943" cy="16625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0400" dirty="0">
                <a:ln>
                  <a:solidFill>
                    <a:srgbClr val="4A67AA"/>
                  </a:solidFill>
                </a:ln>
                <a:blipFill>
                  <a:blip r:embed="rId3"/>
                  <a:stretch>
                    <a:fillRect/>
                  </a:stretch>
                </a:blipFill>
                <a:latin typeface="Impact" panose="020B0806030902050204" pitchFamily="34" charset="0"/>
              </a:rPr>
              <a:t>2017</a:t>
            </a:r>
            <a:endParaRPr lang="zh-CN" altLang="en-US" sz="10400" dirty="0">
              <a:ln>
                <a:solidFill>
                  <a:srgbClr val="4A67AA"/>
                </a:solidFill>
              </a:ln>
              <a:blipFill>
                <a:blip r:embed="rId3"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2093987" y="3023311"/>
            <a:ext cx="5506640" cy="265928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599892" y="520316"/>
            <a:ext cx="901870" cy="1053896"/>
            <a:chOff x="3082" y="1214"/>
            <a:chExt cx="1623" cy="1896"/>
          </a:xfrm>
          <a:solidFill>
            <a:schemeClr val="accent1"/>
          </a:solidFill>
        </p:grpSpPr>
        <p:grpSp>
          <p:nvGrpSpPr>
            <p:cNvPr id="19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267" name="Freeform 5"/>
              <p:cNvSpPr/>
              <p:nvPr/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8" name="Freeform 6"/>
              <p:cNvSpPr/>
              <p:nvPr/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9" name="Freeform 7"/>
              <p:cNvSpPr/>
              <p:nvPr/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0" name="Freeform 8"/>
              <p:cNvSpPr/>
              <p:nvPr/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1" name="Freeform 9"/>
              <p:cNvSpPr/>
              <p:nvPr/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2" name="Freeform 10"/>
              <p:cNvSpPr/>
              <p:nvPr/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3" name="Freeform 11"/>
              <p:cNvSpPr/>
              <p:nvPr/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4" name="Freeform 12"/>
              <p:cNvSpPr/>
              <p:nvPr/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5" name="Freeform 13"/>
              <p:cNvSpPr/>
              <p:nvPr/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6" name="Freeform 14"/>
              <p:cNvSpPr/>
              <p:nvPr/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7" name="Freeform 15"/>
              <p:cNvSpPr/>
              <p:nvPr/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8" name="Freeform 16"/>
              <p:cNvSpPr/>
              <p:nvPr/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79" name="Freeform 17"/>
              <p:cNvSpPr/>
              <p:nvPr/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0" name="Freeform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1" name="Freeform 19"/>
              <p:cNvSpPr/>
              <p:nvPr/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2" name="Freeform 20"/>
              <p:cNvSpPr/>
              <p:nvPr/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3" name="Freeform 21"/>
              <p:cNvSpPr/>
              <p:nvPr/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4" name="Freeform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5" name="Freeform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6" name="Freeform 24"/>
              <p:cNvSpPr/>
              <p:nvPr/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7" name="Freeform 25"/>
              <p:cNvSpPr/>
              <p:nvPr/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8" name="Freeform 26"/>
              <p:cNvSpPr/>
              <p:nvPr/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89" name="Freeform 27"/>
              <p:cNvSpPr/>
              <p:nvPr/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0" name="Freeform 28"/>
              <p:cNvSpPr/>
              <p:nvPr/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1" name="Freeform 29"/>
              <p:cNvSpPr/>
              <p:nvPr/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2" name="Freeform 30"/>
              <p:cNvSpPr/>
              <p:nvPr/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3" name="Freeform 31"/>
              <p:cNvSpPr/>
              <p:nvPr/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4" name="Freeform 32"/>
              <p:cNvSpPr/>
              <p:nvPr/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5" name="Freeform 33"/>
              <p:cNvSpPr/>
              <p:nvPr/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6" name="Freeform 34"/>
              <p:cNvSpPr/>
              <p:nvPr/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7" name="Freeform 35"/>
              <p:cNvSpPr/>
              <p:nvPr/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8" name="Freeform 36"/>
              <p:cNvSpPr/>
              <p:nvPr/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99" name="Freeform 37"/>
              <p:cNvSpPr/>
              <p:nvPr/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0" name="Freeform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1" name="Freeform 39"/>
              <p:cNvSpPr/>
              <p:nvPr/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2" name="Freeform 40"/>
              <p:cNvSpPr/>
              <p:nvPr/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3" name="Freeform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4" name="Freeform 42"/>
              <p:cNvSpPr/>
              <p:nvPr/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5" name="Freeform 43"/>
              <p:cNvSpPr/>
              <p:nvPr/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6" name="Freeform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7" name="Freeform 45"/>
              <p:cNvSpPr/>
              <p:nvPr/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8" name="Freeform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09" name="Freeform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0" name="Freeform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1" name="Freeform 49"/>
              <p:cNvSpPr/>
              <p:nvPr/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2" name="Freeform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3" name="Freeform 51"/>
              <p:cNvSpPr/>
              <p:nvPr/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4" name="Freeform 52"/>
              <p:cNvSpPr/>
              <p:nvPr/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5" name="Freeform 53"/>
              <p:cNvSpPr/>
              <p:nvPr/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6" name="Freeform 54"/>
              <p:cNvSpPr/>
              <p:nvPr/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7" name="Freeform 55"/>
              <p:cNvSpPr/>
              <p:nvPr/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8" name="Freeform 56"/>
              <p:cNvSpPr/>
              <p:nvPr/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19" name="Freeform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0" name="Freeform 58"/>
              <p:cNvSpPr/>
              <p:nvPr/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1" name="Freeform 59"/>
              <p:cNvSpPr/>
              <p:nvPr/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2" name="Freeform 60"/>
              <p:cNvSpPr/>
              <p:nvPr/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3" name="Freeform 61"/>
              <p:cNvSpPr/>
              <p:nvPr/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4" name="Freeform 62"/>
              <p:cNvSpPr/>
              <p:nvPr/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5" name="Freeform 63"/>
              <p:cNvSpPr/>
              <p:nvPr/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6" name="Freeform 64"/>
              <p:cNvSpPr/>
              <p:nvPr/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7" name="Freeform 65"/>
              <p:cNvSpPr/>
              <p:nvPr/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8" name="Freeform 66"/>
              <p:cNvSpPr/>
              <p:nvPr/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29" name="Freeform 67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0" name="Freeform 68"/>
              <p:cNvSpPr/>
              <p:nvPr/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1" name="Freeform 69"/>
              <p:cNvSpPr/>
              <p:nvPr/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2" name="Freeform 70"/>
              <p:cNvSpPr/>
              <p:nvPr/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3" name="Freeform 71"/>
              <p:cNvSpPr/>
              <p:nvPr/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4" name="Freeform 72"/>
              <p:cNvSpPr/>
              <p:nvPr/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5" name="Freeform 73"/>
              <p:cNvSpPr/>
              <p:nvPr/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6" name="Freeform 74"/>
              <p:cNvSpPr/>
              <p:nvPr/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7" name="Freeform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8" name="Freeform 76"/>
              <p:cNvSpPr/>
              <p:nvPr/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39" name="Rectangle 77"/>
              <p:cNvSpPr>
                <a:spLocks noChangeArrowheads="1"/>
              </p:cNvSpPr>
              <p:nvPr/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0" name="Freeform 78"/>
              <p:cNvSpPr/>
              <p:nvPr/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1" name="Freeform 79"/>
              <p:cNvSpPr/>
              <p:nvPr/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2" name="Freeform 80"/>
              <p:cNvSpPr/>
              <p:nvPr/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3" name="Freeform 81"/>
              <p:cNvSpPr/>
              <p:nvPr/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4" name="Freeform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5" name="Freeform 83"/>
              <p:cNvSpPr/>
              <p:nvPr/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6" name="Freeform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7" name="Freeform 85"/>
              <p:cNvSpPr/>
              <p:nvPr/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8" name="Freeform 86"/>
              <p:cNvSpPr/>
              <p:nvPr/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49" name="Freeform 87"/>
              <p:cNvSpPr/>
              <p:nvPr/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0" name="Freeform 88"/>
              <p:cNvSpPr/>
              <p:nvPr/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1" name="Freeform 89"/>
              <p:cNvSpPr/>
              <p:nvPr/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2" name="Freeform 90"/>
              <p:cNvSpPr/>
              <p:nvPr/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3" name="Oval 91"/>
              <p:cNvSpPr>
                <a:spLocks noChangeArrowheads="1"/>
              </p:cNvSpPr>
              <p:nvPr/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4" name="Freeform 92"/>
              <p:cNvSpPr/>
              <p:nvPr/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5" name="Freeform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6" name="Freeform 94"/>
              <p:cNvSpPr/>
              <p:nvPr/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7" name="Freeform 95"/>
              <p:cNvSpPr/>
              <p:nvPr/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8" name="Freeform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59" name="Freeform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0" name="Freeform 98"/>
              <p:cNvSpPr/>
              <p:nvPr/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1" name="Freeform 99"/>
              <p:cNvSpPr/>
              <p:nvPr/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2" name="Freeform 100"/>
              <p:cNvSpPr/>
              <p:nvPr/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3" name="Freeform 101"/>
              <p:cNvSpPr/>
              <p:nvPr/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4" name="Freeform 102"/>
              <p:cNvSpPr/>
              <p:nvPr/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5" name="Freeform 103"/>
              <p:cNvSpPr/>
              <p:nvPr/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6" name="Freeform 104"/>
              <p:cNvSpPr/>
              <p:nvPr/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7" name="Freeform 105"/>
              <p:cNvSpPr/>
              <p:nvPr/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8" name="Freeform 106"/>
              <p:cNvSpPr/>
              <p:nvPr/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69" name="Freeform 107"/>
              <p:cNvSpPr/>
              <p:nvPr/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0" name="Freeform 108"/>
              <p:cNvSpPr/>
              <p:nvPr/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1" name="Freeform 109"/>
              <p:cNvSpPr/>
              <p:nvPr/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2" name="Freeform 110"/>
              <p:cNvSpPr/>
              <p:nvPr/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3" name="Freeform 111"/>
              <p:cNvSpPr/>
              <p:nvPr/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4" name="Freeform 112"/>
              <p:cNvSpPr/>
              <p:nvPr/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5" name="Freeform 113"/>
              <p:cNvSpPr/>
              <p:nvPr/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6" name="Freeform 114"/>
              <p:cNvSpPr/>
              <p:nvPr/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7" name="Freeform 115"/>
              <p:cNvSpPr/>
              <p:nvPr/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8" name="Freeform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79" name="Freeform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0" name="Freeform 118"/>
              <p:cNvSpPr/>
              <p:nvPr/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1" name="Freeform 119"/>
              <p:cNvSpPr/>
              <p:nvPr/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2" name="Freeform 120"/>
              <p:cNvSpPr/>
              <p:nvPr/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3" name="Freeform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4" name="Freeform 122"/>
              <p:cNvSpPr/>
              <p:nvPr/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5" name="Freeform 123"/>
              <p:cNvSpPr/>
              <p:nvPr/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6" name="Freeform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7" name="Freeform 125"/>
              <p:cNvSpPr/>
              <p:nvPr/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8" name="Rectangle 126"/>
              <p:cNvSpPr>
                <a:spLocks noChangeArrowheads="1"/>
              </p:cNvSpPr>
              <p:nvPr/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89" name="Freeform 127"/>
              <p:cNvSpPr/>
              <p:nvPr/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0" name="Freeform 128"/>
              <p:cNvSpPr/>
              <p:nvPr/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1" name="Freeform 129"/>
              <p:cNvSpPr/>
              <p:nvPr/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2" name="Freeform 130"/>
              <p:cNvSpPr/>
              <p:nvPr/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3" name="Freeform 131"/>
              <p:cNvSpPr/>
              <p:nvPr/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4" name="Freeform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5" name="Freeform 133"/>
              <p:cNvSpPr/>
              <p:nvPr/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6" name="Freeform 134"/>
              <p:cNvSpPr/>
              <p:nvPr/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7" name="Freeform 135"/>
              <p:cNvSpPr/>
              <p:nvPr/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8" name="Freeform 136"/>
              <p:cNvSpPr/>
              <p:nvPr/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399" name="Freeform 137"/>
              <p:cNvSpPr/>
              <p:nvPr/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0" name="Freeform 138"/>
              <p:cNvSpPr/>
              <p:nvPr/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1" name="Freeform 139"/>
              <p:cNvSpPr/>
              <p:nvPr/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2" name="Freeform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3" name="Freeform 141"/>
              <p:cNvSpPr/>
              <p:nvPr/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4" name="Freeform 142"/>
              <p:cNvSpPr/>
              <p:nvPr/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5" name="Freeform 143"/>
              <p:cNvSpPr/>
              <p:nvPr/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6" name="Freeform 144"/>
              <p:cNvSpPr/>
              <p:nvPr/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7" name="Freeform 145"/>
              <p:cNvSpPr/>
              <p:nvPr/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8" name="Freeform 146"/>
              <p:cNvSpPr/>
              <p:nvPr/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09" name="Freeform 147"/>
              <p:cNvSpPr/>
              <p:nvPr/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0" name="Freeform 148"/>
              <p:cNvSpPr/>
              <p:nvPr/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1" name="Freeform 149"/>
              <p:cNvSpPr/>
              <p:nvPr/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2" name="Freeform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3" name="Freeform 151"/>
              <p:cNvSpPr/>
              <p:nvPr/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4" name="Freeform 152"/>
              <p:cNvSpPr/>
              <p:nvPr/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5" name="Freeform 153"/>
              <p:cNvSpPr/>
              <p:nvPr/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6" name="Freeform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7" name="Rectangle 155"/>
              <p:cNvSpPr>
                <a:spLocks noChangeArrowheads="1"/>
              </p:cNvSpPr>
              <p:nvPr/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8" name="Freeform 156"/>
              <p:cNvSpPr/>
              <p:nvPr/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19" name="Freeform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0" name="Freeform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1" name="Freeform 159"/>
              <p:cNvSpPr/>
              <p:nvPr/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2" name="Freeform 160"/>
              <p:cNvSpPr/>
              <p:nvPr/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3" name="Freeform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4" name="Freeform 162"/>
              <p:cNvSpPr/>
              <p:nvPr/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5" name="Freeform 163"/>
              <p:cNvSpPr/>
              <p:nvPr/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6" name="Freeform 164"/>
              <p:cNvSpPr/>
              <p:nvPr/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7" name="Freeform 165"/>
              <p:cNvSpPr/>
              <p:nvPr/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8" name="Freeform 166"/>
              <p:cNvSpPr/>
              <p:nvPr/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29" name="Freeform 167"/>
              <p:cNvSpPr/>
              <p:nvPr/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0" name="Freeform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1" name="Freeform 169"/>
              <p:cNvSpPr/>
              <p:nvPr/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2" name="Freeform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3" name="Freeform 171"/>
              <p:cNvSpPr/>
              <p:nvPr/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4" name="Freeform 172"/>
              <p:cNvSpPr/>
              <p:nvPr/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5" name="Freeform 173"/>
              <p:cNvSpPr/>
              <p:nvPr/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6" name="Freeform 174"/>
              <p:cNvSpPr/>
              <p:nvPr/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7" name="Freeform 175"/>
              <p:cNvSpPr/>
              <p:nvPr/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8" name="Freeform 176"/>
              <p:cNvSpPr/>
              <p:nvPr/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39" name="Freeform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0" name="Freeform 178"/>
              <p:cNvSpPr/>
              <p:nvPr/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1" name="Freeform 179"/>
              <p:cNvSpPr/>
              <p:nvPr/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2" name="Freeform 180"/>
              <p:cNvSpPr/>
              <p:nvPr/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3" name="Freeform 181"/>
              <p:cNvSpPr/>
              <p:nvPr/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4" name="Freeform 182"/>
              <p:cNvSpPr/>
              <p:nvPr/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5" name="Freeform 183"/>
              <p:cNvSpPr/>
              <p:nvPr/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6" name="Freeform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7" name="Freeform 185"/>
              <p:cNvSpPr/>
              <p:nvPr/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8" name="Freeform 186"/>
              <p:cNvSpPr/>
              <p:nvPr/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49" name="Freeform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0" name="Freeform 188"/>
              <p:cNvSpPr/>
              <p:nvPr/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1" name="Freeform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2" name="Freeform 190"/>
              <p:cNvSpPr/>
              <p:nvPr/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3" name="Freeform 191"/>
              <p:cNvSpPr/>
              <p:nvPr/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4" name="Freeform 192"/>
              <p:cNvSpPr/>
              <p:nvPr/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5" name="Freeform 193"/>
              <p:cNvSpPr/>
              <p:nvPr/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6" name="Freeform 194"/>
              <p:cNvSpPr/>
              <p:nvPr/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7" name="Freeform 195"/>
              <p:cNvSpPr/>
              <p:nvPr/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8" name="Freeform 196"/>
              <p:cNvSpPr/>
              <p:nvPr/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59" name="Freeform 197"/>
              <p:cNvSpPr/>
              <p:nvPr/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0" name="Freeform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1" name="Freeform 199"/>
              <p:cNvSpPr/>
              <p:nvPr/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2" name="Freeform 200"/>
              <p:cNvSpPr/>
              <p:nvPr/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3" name="Freeform 201"/>
              <p:cNvSpPr/>
              <p:nvPr/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4" name="Freeform 202"/>
              <p:cNvSpPr/>
              <p:nvPr/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5" name="Freeform 203"/>
              <p:cNvSpPr/>
              <p:nvPr/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466" name="Freeform 204"/>
              <p:cNvSpPr/>
              <p:nvPr/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grpSp>
          <p:nvGrpSpPr>
            <p:cNvPr id="20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7" name="Freeform 206"/>
              <p:cNvSpPr/>
              <p:nvPr/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8" name="Freeform 207"/>
              <p:cNvSpPr/>
              <p:nvPr/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69" name="Freeform 208"/>
              <p:cNvSpPr/>
              <p:nvPr/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0" name="Freeform 209"/>
              <p:cNvSpPr/>
              <p:nvPr/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1" name="Freeform 210"/>
              <p:cNvSpPr/>
              <p:nvPr/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2" name="Freeform 211"/>
              <p:cNvSpPr/>
              <p:nvPr/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3" name="Freeform 212"/>
              <p:cNvSpPr/>
              <p:nvPr/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4" name="Freeform 213"/>
              <p:cNvSpPr/>
              <p:nvPr/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5" name="Freeform 214"/>
              <p:cNvSpPr/>
              <p:nvPr/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6" name="Freeform 215"/>
              <p:cNvSpPr/>
              <p:nvPr/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7" name="Freeform 216"/>
              <p:cNvSpPr/>
              <p:nvPr/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8" name="Freeform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79" name="Freeform 218"/>
              <p:cNvSpPr/>
              <p:nvPr/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0" name="Freeform 219"/>
              <p:cNvSpPr/>
              <p:nvPr/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1" name="Freeform 220"/>
              <p:cNvSpPr/>
              <p:nvPr/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2" name="Freeform 221"/>
              <p:cNvSpPr/>
              <p:nvPr/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3" name="Freeform 222"/>
              <p:cNvSpPr/>
              <p:nvPr/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4" name="Freeform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5" name="Freeform 224"/>
              <p:cNvSpPr/>
              <p:nvPr/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6" name="Freeform 225"/>
              <p:cNvSpPr/>
              <p:nvPr/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7" name="Freeform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8" name="Freeform 227"/>
              <p:cNvSpPr/>
              <p:nvPr/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89" name="Rectangle 228"/>
              <p:cNvSpPr>
                <a:spLocks noChangeArrowheads="1"/>
              </p:cNvSpPr>
              <p:nvPr/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0" name="Freeform 229"/>
              <p:cNvSpPr/>
              <p:nvPr/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1" name="Freeform 230"/>
              <p:cNvSpPr/>
              <p:nvPr/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2" name="Freeform 231"/>
              <p:cNvSpPr/>
              <p:nvPr/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3" name="Freeform 232"/>
              <p:cNvSpPr/>
              <p:nvPr/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4" name="Freeform 233"/>
              <p:cNvSpPr/>
              <p:nvPr/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5" name="Freeform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6" name="Freeform 235"/>
              <p:cNvSpPr/>
              <p:nvPr/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7" name="Freeform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8" name="Freeform 237"/>
              <p:cNvSpPr/>
              <p:nvPr/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99" name="Oval 238"/>
              <p:cNvSpPr>
                <a:spLocks noChangeArrowheads="1"/>
              </p:cNvSpPr>
              <p:nvPr/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0" name="Freeform 239"/>
              <p:cNvSpPr/>
              <p:nvPr/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1" name="Freeform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2" name="Freeform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3" name="Freeform 242"/>
              <p:cNvSpPr/>
              <p:nvPr/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4" name="Freeform 243"/>
              <p:cNvSpPr/>
              <p:nvPr/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5" name="Freeform 244"/>
              <p:cNvSpPr/>
              <p:nvPr/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6" name="Freeform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7" name="Freeform 246"/>
              <p:cNvSpPr/>
              <p:nvPr/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8" name="Freeform 247"/>
              <p:cNvSpPr/>
              <p:nvPr/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09" name="Freeform 248"/>
              <p:cNvSpPr/>
              <p:nvPr/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0" name="Freeform 249"/>
              <p:cNvSpPr/>
              <p:nvPr/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1" name="Freeform 250"/>
              <p:cNvSpPr/>
              <p:nvPr/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2" name="Freeform 251"/>
              <p:cNvSpPr/>
              <p:nvPr/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3" name="Freeform 252"/>
              <p:cNvSpPr/>
              <p:nvPr/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4" name="Freeform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5" name="Freeform 254"/>
              <p:cNvSpPr>
                <a:spLocks noEditPoints="1"/>
              </p:cNvSpPr>
              <p:nvPr/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6" name="Freeform 255"/>
              <p:cNvSpPr/>
              <p:nvPr/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7" name="Freeform 256"/>
              <p:cNvSpPr/>
              <p:nvPr/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8" name="Freeform 257"/>
              <p:cNvSpPr/>
              <p:nvPr/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19" name="Oval 258"/>
              <p:cNvSpPr>
                <a:spLocks noChangeArrowheads="1"/>
              </p:cNvSpPr>
              <p:nvPr/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0" name="Freeform 259"/>
              <p:cNvSpPr/>
              <p:nvPr/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1" name="Freeform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2" name="Freeform 261"/>
              <p:cNvSpPr/>
              <p:nvPr/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3" name="Freeform 262"/>
              <p:cNvSpPr/>
              <p:nvPr/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4" name="Freeform 263"/>
              <p:cNvSpPr/>
              <p:nvPr/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5" name="Rectangle 264"/>
              <p:cNvSpPr>
                <a:spLocks noChangeArrowheads="1"/>
              </p:cNvSpPr>
              <p:nvPr/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6" name="Freeform 265"/>
              <p:cNvSpPr/>
              <p:nvPr/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7" name="Freeform 266"/>
              <p:cNvSpPr/>
              <p:nvPr/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8" name="Freeform 267"/>
              <p:cNvSpPr/>
              <p:nvPr/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29" name="Freeform 268"/>
              <p:cNvSpPr/>
              <p:nvPr/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0" name="Freeform 269"/>
              <p:cNvSpPr/>
              <p:nvPr/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1" name="Freeform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2" name="Freeform 271"/>
              <p:cNvSpPr/>
              <p:nvPr/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3" name="Freeform 272"/>
              <p:cNvSpPr/>
              <p:nvPr/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4" name="Freeform 273"/>
              <p:cNvSpPr/>
              <p:nvPr/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5" name="Freeform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6" name="Freeform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7" name="Freeform 276"/>
              <p:cNvSpPr/>
              <p:nvPr/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8" name="Freeform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39" name="Freeform 278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0" name="Freeform 279"/>
              <p:cNvSpPr/>
              <p:nvPr/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1" name="Freeform 280"/>
              <p:cNvSpPr/>
              <p:nvPr/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2" name="Freeform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3" name="Freeform 282"/>
              <p:cNvSpPr/>
              <p:nvPr/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4" name="Freeform 283"/>
              <p:cNvSpPr/>
              <p:nvPr/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5" name="Freeform 284"/>
              <p:cNvSpPr/>
              <p:nvPr/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6" name="Freeform 285"/>
              <p:cNvSpPr/>
              <p:nvPr/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7" name="Freeform 286"/>
              <p:cNvSpPr>
                <a:spLocks noEditPoints="1"/>
              </p:cNvSpPr>
              <p:nvPr/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8" name="Freeform 287"/>
              <p:cNvSpPr/>
              <p:nvPr/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49" name="Freeform 288"/>
              <p:cNvSpPr/>
              <p:nvPr/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0" name="Freeform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1" name="Freeform 290"/>
              <p:cNvSpPr/>
              <p:nvPr/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2" name="Freeform 291"/>
              <p:cNvSpPr/>
              <p:nvPr/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3" name="Freeform 292"/>
              <p:cNvSpPr/>
              <p:nvPr/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4" name="Freeform 293"/>
              <p:cNvSpPr/>
              <p:nvPr/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5" name="Freeform 294"/>
              <p:cNvSpPr/>
              <p:nvPr/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6" name="Freeform 295"/>
              <p:cNvSpPr/>
              <p:nvPr/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7" name="Freeform 296"/>
              <p:cNvSpPr/>
              <p:nvPr/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8" name="Oval 297"/>
              <p:cNvSpPr>
                <a:spLocks noChangeArrowheads="1"/>
              </p:cNvSpPr>
              <p:nvPr/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59" name="Oval 298"/>
              <p:cNvSpPr>
                <a:spLocks noChangeArrowheads="1"/>
              </p:cNvSpPr>
              <p:nvPr/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0" name="Freeform 299"/>
              <p:cNvSpPr/>
              <p:nvPr/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1" name="Oval 300"/>
              <p:cNvSpPr>
                <a:spLocks noChangeArrowheads="1"/>
              </p:cNvSpPr>
              <p:nvPr/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2" name="Freeform 301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3" name="Freeform 302"/>
              <p:cNvSpPr/>
              <p:nvPr/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4" name="Oval 303"/>
              <p:cNvSpPr>
                <a:spLocks noChangeArrowheads="1"/>
              </p:cNvSpPr>
              <p:nvPr/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5" name="Freeform 304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6" name="Freeform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7" name="Oval 306"/>
              <p:cNvSpPr>
                <a:spLocks noChangeArrowheads="1"/>
              </p:cNvSpPr>
              <p:nvPr/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8" name="Freeform 307"/>
              <p:cNvSpPr/>
              <p:nvPr/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69" name="Freeform 308"/>
              <p:cNvSpPr/>
              <p:nvPr/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0" name="Freeform 309"/>
              <p:cNvSpPr/>
              <p:nvPr/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1" name="Freeform 310"/>
              <p:cNvSpPr/>
              <p:nvPr/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2" name="Freeform 311"/>
              <p:cNvSpPr/>
              <p:nvPr/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3" name="Freeform 312"/>
              <p:cNvSpPr/>
              <p:nvPr/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4" name="Freeform 313"/>
              <p:cNvSpPr/>
              <p:nvPr/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5" name="Freeform 314"/>
              <p:cNvSpPr/>
              <p:nvPr/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6" name="Freeform 315"/>
              <p:cNvSpPr/>
              <p:nvPr/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7" name="Freeform 316"/>
              <p:cNvSpPr/>
              <p:nvPr/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8" name="Freeform 317"/>
              <p:cNvSpPr/>
              <p:nvPr/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79" name="Freeform 318"/>
              <p:cNvSpPr/>
              <p:nvPr/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0" name="Freeform 319"/>
              <p:cNvSpPr/>
              <p:nvPr/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1" name="Freeform 320"/>
              <p:cNvSpPr/>
              <p:nvPr/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2" name="Freeform 321"/>
              <p:cNvSpPr/>
              <p:nvPr/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3" name="Freeform 322"/>
              <p:cNvSpPr/>
              <p:nvPr/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4" name="Freeform 323"/>
              <p:cNvSpPr/>
              <p:nvPr/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5" name="Freeform 324"/>
              <p:cNvSpPr/>
              <p:nvPr/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6" name="Freeform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7" name="Freeform 326"/>
              <p:cNvSpPr/>
              <p:nvPr/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8" name="Freeform 327"/>
              <p:cNvSpPr/>
              <p:nvPr/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89" name="Freeform 328"/>
              <p:cNvSpPr/>
              <p:nvPr/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0" name="Freeform 329"/>
              <p:cNvSpPr/>
              <p:nvPr/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1" name="Freeform 330"/>
              <p:cNvSpPr/>
              <p:nvPr/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2" name="Freeform 331"/>
              <p:cNvSpPr/>
              <p:nvPr/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3" name="Freeform 332"/>
              <p:cNvSpPr/>
              <p:nvPr/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4" name="Freeform 333"/>
              <p:cNvSpPr/>
              <p:nvPr/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5" name="Freeform 334"/>
              <p:cNvSpPr/>
              <p:nvPr/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6" name="Freeform 335"/>
              <p:cNvSpPr/>
              <p:nvPr/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7" name="Rectangle 336"/>
              <p:cNvSpPr>
                <a:spLocks noChangeArrowheads="1"/>
              </p:cNvSpPr>
              <p:nvPr/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8" name="Freeform 337"/>
              <p:cNvSpPr/>
              <p:nvPr/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199" name="Freeform 338"/>
              <p:cNvSpPr/>
              <p:nvPr/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0" name="Freeform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1" name="Freeform 340"/>
              <p:cNvSpPr/>
              <p:nvPr/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2" name="Freeform 341"/>
              <p:cNvSpPr/>
              <p:nvPr/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3" name="Freeform 342"/>
              <p:cNvSpPr/>
              <p:nvPr/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4" name="Freeform 343"/>
              <p:cNvSpPr/>
              <p:nvPr/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5" name="Freeform 344"/>
              <p:cNvSpPr/>
              <p:nvPr/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6" name="Freeform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7" name="Freeform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8" name="Freeform 347"/>
              <p:cNvSpPr/>
              <p:nvPr/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09" name="Freeform 348"/>
              <p:cNvSpPr/>
              <p:nvPr/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0" name="Freeform 349"/>
              <p:cNvSpPr/>
              <p:nvPr/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1" name="Freeform 350"/>
              <p:cNvSpPr/>
              <p:nvPr/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2" name="Freeform 351"/>
              <p:cNvSpPr/>
              <p:nvPr/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3" name="Freeform 352"/>
              <p:cNvSpPr/>
              <p:nvPr/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4" name="Freeform 353"/>
              <p:cNvSpPr/>
              <p:nvPr/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5" name="Freeform 354"/>
              <p:cNvSpPr/>
              <p:nvPr/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6" name="Freeform 355"/>
              <p:cNvSpPr/>
              <p:nvPr/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7" name="Freeform 356"/>
              <p:cNvSpPr/>
              <p:nvPr/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8" name="Freeform 357"/>
              <p:cNvSpPr/>
              <p:nvPr/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19" name="Freeform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0" name="Freeform 359"/>
              <p:cNvSpPr/>
              <p:nvPr/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1" name="Freeform 360"/>
              <p:cNvSpPr/>
              <p:nvPr/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2" name="Freeform 361"/>
              <p:cNvSpPr/>
              <p:nvPr/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3" name="Freeform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4" name="Freeform 363"/>
              <p:cNvSpPr/>
              <p:nvPr/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5" name="Freeform 364"/>
              <p:cNvSpPr/>
              <p:nvPr/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6" name="Freeform 365"/>
              <p:cNvSpPr/>
              <p:nvPr/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7" name="Freeform 366"/>
              <p:cNvSpPr/>
              <p:nvPr/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8" name="Freeform 367"/>
              <p:cNvSpPr/>
              <p:nvPr/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29" name="Rectangle 368"/>
              <p:cNvSpPr>
                <a:spLocks noChangeArrowheads="1"/>
              </p:cNvSpPr>
              <p:nvPr/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1" name="Freeform 370"/>
              <p:cNvSpPr/>
              <p:nvPr/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2" name="Freeform 371"/>
              <p:cNvSpPr/>
              <p:nvPr/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3" name="Freeform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4" name="Freeform 373"/>
              <p:cNvSpPr/>
              <p:nvPr/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5" name="Freeform 374"/>
              <p:cNvSpPr/>
              <p:nvPr/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6" name="Freeform 375"/>
              <p:cNvSpPr/>
              <p:nvPr/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7" name="Freeform 376"/>
              <p:cNvSpPr/>
              <p:nvPr/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8" name="Freeform 377"/>
              <p:cNvSpPr/>
              <p:nvPr/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39" name="Freeform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0" name="Freeform 379"/>
              <p:cNvSpPr/>
              <p:nvPr/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1" name="Freeform 380"/>
              <p:cNvSpPr/>
              <p:nvPr/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2" name="Oval 381"/>
              <p:cNvSpPr>
                <a:spLocks noChangeArrowheads="1"/>
              </p:cNvSpPr>
              <p:nvPr/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3" name="Freeform 382"/>
              <p:cNvSpPr/>
              <p:nvPr/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4" name="Freeform 383"/>
              <p:cNvSpPr/>
              <p:nvPr/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5" name="Freeform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6" name="Freeform 385"/>
              <p:cNvSpPr/>
              <p:nvPr/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7" name="Freeform 386"/>
              <p:cNvSpPr/>
              <p:nvPr/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8" name="Freeform 387"/>
              <p:cNvSpPr/>
              <p:nvPr/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49" name="Freeform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0" name="Freeform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1" name="Freeform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2" name="Rectangle 391"/>
              <p:cNvSpPr>
                <a:spLocks noChangeArrowheads="1"/>
              </p:cNvSpPr>
              <p:nvPr/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3" name="Freeform 392"/>
              <p:cNvSpPr/>
              <p:nvPr/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4" name="Freeform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5" name="Freeform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6" name="Freeform 395"/>
              <p:cNvSpPr/>
              <p:nvPr/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7" name="Freeform 396"/>
              <p:cNvSpPr/>
              <p:nvPr/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8" name="Freeform 397"/>
              <p:cNvSpPr/>
              <p:nvPr/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59" name="Freeform 398"/>
              <p:cNvSpPr/>
              <p:nvPr/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0" name="Freeform 399"/>
              <p:cNvSpPr/>
              <p:nvPr/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1" name="Freeform 400"/>
              <p:cNvSpPr/>
              <p:nvPr/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2" name="Freeform 401"/>
              <p:cNvSpPr/>
              <p:nvPr/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3" name="Freeform 402"/>
              <p:cNvSpPr/>
              <p:nvPr/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4" name="Freeform 403"/>
              <p:cNvSpPr/>
              <p:nvPr/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5" name="Freeform 404"/>
              <p:cNvSpPr/>
              <p:nvPr/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  <p:sp>
            <p:nvSpPr>
              <p:cNvPr id="266" name="Freeform 405"/>
              <p:cNvSpPr/>
              <p:nvPr/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方正卡通简体" panose="03000509000000000000" pitchFamily="65" charset="-122"/>
                  <a:ea typeface="方正卡通简体" panose="03000509000000000000" pitchFamily="65" charset="-122"/>
                  <a:sym typeface="方正卡通简体" panose="03000509000000000000" pitchFamily="65" charset="-122"/>
                </a:endParaRPr>
              </a:p>
            </p:txBody>
          </p:sp>
        </p:grpSp>
        <p:sp>
          <p:nvSpPr>
            <p:cNvPr id="21" name="Freeform 407"/>
            <p:cNvSpPr/>
            <p:nvPr/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2" name="Freeform 408"/>
            <p:cNvSpPr/>
            <p:nvPr/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3" name="Freeform 409"/>
            <p:cNvSpPr/>
            <p:nvPr/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4" name="Freeform 410"/>
            <p:cNvSpPr/>
            <p:nvPr/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5" name="Freeform 411"/>
            <p:cNvSpPr/>
            <p:nvPr/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6" name="Freeform 412"/>
            <p:cNvSpPr/>
            <p:nvPr/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7" name="Freeform 413"/>
            <p:cNvSpPr/>
            <p:nvPr/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8" name="Freeform 414"/>
            <p:cNvSpPr/>
            <p:nvPr/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29" name="Freeform 415"/>
            <p:cNvSpPr/>
            <p:nvPr/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0" name="Freeform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1" name="Freeform 417"/>
            <p:cNvSpPr/>
            <p:nvPr/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2" name="Freeform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3" name="Freeform 419"/>
            <p:cNvSpPr/>
            <p:nvPr/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4" name="Freeform 420"/>
            <p:cNvSpPr/>
            <p:nvPr/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5" name="Freeform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6" name="Rectangle 422"/>
            <p:cNvSpPr>
              <a:spLocks noChangeArrowheads="1"/>
            </p:cNvSpPr>
            <p:nvPr/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7" name="Freeform 423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8" name="Freeform 424"/>
            <p:cNvSpPr/>
            <p:nvPr/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39" name="Freeform 425"/>
            <p:cNvSpPr/>
            <p:nvPr/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0" name="Freeform 426"/>
            <p:cNvSpPr/>
            <p:nvPr/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1" name="Freeform 427"/>
            <p:cNvSpPr/>
            <p:nvPr/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2" name="Freeform 428"/>
            <p:cNvSpPr/>
            <p:nvPr/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3" name="Freeform 429"/>
            <p:cNvSpPr/>
            <p:nvPr/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4" name="Freeform 430"/>
            <p:cNvSpPr/>
            <p:nvPr/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5" name="Freeform 431"/>
            <p:cNvSpPr/>
            <p:nvPr/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6" name="Freeform 432"/>
            <p:cNvSpPr/>
            <p:nvPr/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7" name="Freeform 433"/>
            <p:cNvSpPr/>
            <p:nvPr/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8" name="Freeform 434"/>
            <p:cNvSpPr>
              <a:spLocks noEditPoints="1"/>
            </p:cNvSpPr>
            <p:nvPr/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49" name="Freeform 435"/>
            <p:cNvSpPr/>
            <p:nvPr/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0" name="Freeform 436"/>
            <p:cNvSpPr>
              <a:spLocks noEditPoints="1"/>
            </p:cNvSpPr>
            <p:nvPr/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1" name="Freeform 437"/>
            <p:cNvSpPr/>
            <p:nvPr/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2" name="Freeform 438"/>
            <p:cNvSpPr/>
            <p:nvPr/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3" name="Freeform 439"/>
            <p:cNvSpPr/>
            <p:nvPr/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4" name="Freeform 440"/>
            <p:cNvSpPr/>
            <p:nvPr/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5" name="Freeform 441"/>
            <p:cNvSpPr/>
            <p:nvPr/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6" name="Freeform 442"/>
            <p:cNvSpPr/>
            <p:nvPr/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7" name="Freeform 443"/>
            <p:cNvSpPr/>
            <p:nvPr/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8" name="Freeform 444"/>
            <p:cNvSpPr/>
            <p:nvPr/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59" name="Freeform 445"/>
            <p:cNvSpPr/>
            <p:nvPr/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0" name="Freeform 446"/>
            <p:cNvSpPr/>
            <p:nvPr/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1" name="Freeform 447"/>
            <p:cNvSpPr/>
            <p:nvPr/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2" name="Freeform 448"/>
            <p:cNvSpPr/>
            <p:nvPr/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3" name="Freeform 449"/>
            <p:cNvSpPr/>
            <p:nvPr/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4" name="Freeform 450"/>
            <p:cNvSpPr/>
            <p:nvPr/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5" name="Freeform 451"/>
            <p:cNvSpPr/>
            <p:nvPr/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  <p:sp>
          <p:nvSpPr>
            <p:cNvPr id="66" name="Freeform 452"/>
            <p:cNvSpPr/>
            <p:nvPr/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卡通简体" panose="03000509000000000000" pitchFamily="65" charset="-122"/>
                <a:ea typeface="方正卡通简体" panose="03000509000000000000" pitchFamily="65" charset="-122"/>
                <a:sym typeface="方正卡通简体" panose="03000509000000000000" pitchFamily="65" charset="-122"/>
              </a:endParaRPr>
            </a:p>
          </p:txBody>
        </p:sp>
      </p:grpSp>
      <p:sp>
        <p:nvSpPr>
          <p:cNvPr id="467" name="文本框 1"/>
          <p:cNvSpPr txBox="1"/>
          <p:nvPr/>
        </p:nvSpPr>
        <p:spPr>
          <a:xfrm>
            <a:off x="3854826" y="3336885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defRPr>
            </a:lvl1pPr>
          </a:lstStyle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谢谢大家！</a:t>
            </a:r>
            <a:endParaRPr kumimoji="1" lang="zh-CN" altLang="en-US" sz="28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</p:txBody>
      </p:sp>
      <p:sp>
        <p:nvSpPr>
          <p:cNvPr id="469" name="文本框 14"/>
          <p:cNvSpPr txBox="1"/>
          <p:nvPr/>
        </p:nvSpPr>
        <p:spPr>
          <a:xfrm>
            <a:off x="2878939" y="4018890"/>
            <a:ext cx="372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元培学院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窦鹏飞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伍维晨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李泽坤</a:t>
            </a:r>
            <a:r>
              <a:rPr kumimoji="1"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 </a:t>
            </a:r>
            <a:r>
              <a:rPr kumimoji="1"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Wawati SC" charset="-122"/>
              </a:rPr>
              <a:t>严祚宇</a:t>
            </a:r>
            <a:endParaRPr kumimoji="1" lang="en-US" altLang="zh-CN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Wawati SC" charset="-122"/>
            </a:endParaRPr>
          </a:p>
          <a:p>
            <a:pPr algn="ctr"/>
            <a:r>
              <a:rPr kumimoji="1" lang="en-US" altLang="zh-CN" dirty="0" smtClean="0">
                <a:solidFill>
                  <a:schemeClr val="accent1"/>
                </a:solidFill>
                <a:latin typeface="Tekton Pro" panose="020F0603020208020904" pitchFamily="34" charset="0"/>
                <a:ea typeface="Wawati SC" charset="-122"/>
                <a:cs typeface="Wawati SC" charset="-122"/>
              </a:rPr>
              <a:t>2017.12.28</a:t>
            </a:r>
            <a:endParaRPr kumimoji="1" lang="zh-CN" altLang="en-US" dirty="0">
              <a:solidFill>
                <a:schemeClr val="accent1"/>
              </a:solidFill>
              <a:latin typeface="Tekton Pro" panose="020F0603020208020904" pitchFamily="34" charset="0"/>
              <a:ea typeface="Wawati SC" charset="-122"/>
              <a:cs typeface="Wawati SC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67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8202" y="1010429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数据来源：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竞赛名称：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Iowa 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House Prices: Regression Techniques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挖掘任务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利用房屋的各种自身属性，成交环境等数据预测房价（回归任务）</a:t>
            </a:r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600436"/>
            <a:ext cx="1143160" cy="60968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390302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latin typeface="+mj-lt"/>
              </a:rPr>
              <a:t>Data </a:t>
            </a:r>
            <a:r>
              <a:rPr lang="en-US" altLang="zh-CN" sz="2800" dirty="0" smtClean="0">
                <a:latin typeface="+mj-lt"/>
              </a:rPr>
              <a:t>Description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6360"/>
            <a:ext cx="6696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1460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条记录，其中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training data 1160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test data 300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solidFill>
                <a:schemeClr val="accent1"/>
              </a:solidFill>
              <a:latin typeface="+mj-lt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77</a:t>
            </a:r>
            <a:r>
              <a:rPr lang="zh-CN" altLang="en-US" sz="2000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个属性：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定类变量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预测：房屋售价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81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9612" y="1024372"/>
            <a:ext cx="1224444" cy="3082326"/>
            <a:chOff x="1080654" y="998304"/>
            <a:chExt cx="1224444" cy="3082326"/>
          </a:xfrm>
        </p:grpSpPr>
        <p:sp>
          <p:nvSpPr>
            <p:cNvPr id="8" name="Freeform 4175"/>
            <p:cNvSpPr>
              <a:spLocks noEditPoints="1"/>
            </p:cNvSpPr>
            <p:nvPr/>
          </p:nvSpPr>
          <p:spPr bwMode="auto">
            <a:xfrm>
              <a:off x="1413116" y="1119972"/>
              <a:ext cx="746017" cy="900366"/>
            </a:xfrm>
            <a:custGeom>
              <a:avLst/>
              <a:gdLst>
                <a:gd name="T0" fmla="*/ 50 w 92"/>
                <a:gd name="T1" fmla="*/ 2 h 111"/>
                <a:gd name="T2" fmla="*/ 34 w 92"/>
                <a:gd name="T3" fmla="*/ 8 h 111"/>
                <a:gd name="T4" fmla="*/ 19 w 92"/>
                <a:gd name="T5" fmla="*/ 18 h 111"/>
                <a:gd name="T6" fmla="*/ 11 w 92"/>
                <a:gd name="T7" fmla="*/ 29 h 111"/>
                <a:gd name="T8" fmla="*/ 6 w 92"/>
                <a:gd name="T9" fmla="*/ 42 h 111"/>
                <a:gd name="T10" fmla="*/ 3 w 92"/>
                <a:gd name="T11" fmla="*/ 56 h 111"/>
                <a:gd name="T12" fmla="*/ 7 w 92"/>
                <a:gd name="T13" fmla="*/ 76 h 111"/>
                <a:gd name="T14" fmla="*/ 15 w 92"/>
                <a:gd name="T15" fmla="*/ 93 h 111"/>
                <a:gd name="T16" fmla="*/ 28 w 92"/>
                <a:gd name="T17" fmla="*/ 104 h 111"/>
                <a:gd name="T18" fmla="*/ 44 w 92"/>
                <a:gd name="T19" fmla="*/ 108 h 111"/>
                <a:gd name="T20" fmla="*/ 59 w 92"/>
                <a:gd name="T21" fmla="*/ 104 h 111"/>
                <a:gd name="T22" fmla="*/ 74 w 92"/>
                <a:gd name="T23" fmla="*/ 93 h 111"/>
                <a:gd name="T24" fmla="*/ 82 w 92"/>
                <a:gd name="T25" fmla="*/ 82 h 111"/>
                <a:gd name="T26" fmla="*/ 87 w 92"/>
                <a:gd name="T27" fmla="*/ 69 h 111"/>
                <a:gd name="T28" fmla="*/ 88 w 92"/>
                <a:gd name="T29" fmla="*/ 56 h 111"/>
                <a:gd name="T30" fmla="*/ 86 w 92"/>
                <a:gd name="T31" fmla="*/ 35 h 111"/>
                <a:gd name="T32" fmla="*/ 78 w 92"/>
                <a:gd name="T33" fmla="*/ 18 h 111"/>
                <a:gd name="T34" fmla="*/ 70 w 92"/>
                <a:gd name="T35" fmla="*/ 10 h 111"/>
                <a:gd name="T36" fmla="*/ 61 w 92"/>
                <a:gd name="T37" fmla="*/ 5 h 111"/>
                <a:gd name="T38" fmla="*/ 50 w 92"/>
                <a:gd name="T39" fmla="*/ 2 h 111"/>
                <a:gd name="T40" fmla="*/ 50 w 92"/>
                <a:gd name="T41" fmla="*/ 2 h 111"/>
                <a:gd name="T42" fmla="*/ 50 w 92"/>
                <a:gd name="T43" fmla="*/ 0 h 111"/>
                <a:gd name="T44" fmla="*/ 65 w 92"/>
                <a:gd name="T45" fmla="*/ 2 h 111"/>
                <a:gd name="T46" fmla="*/ 75 w 92"/>
                <a:gd name="T47" fmla="*/ 10 h 111"/>
                <a:gd name="T48" fmla="*/ 84 w 92"/>
                <a:gd name="T49" fmla="*/ 23 h 111"/>
                <a:gd name="T50" fmla="*/ 89 w 92"/>
                <a:gd name="T51" fmla="*/ 38 h 111"/>
                <a:gd name="T52" fmla="*/ 92 w 92"/>
                <a:gd name="T53" fmla="*/ 56 h 111"/>
                <a:gd name="T54" fmla="*/ 89 w 92"/>
                <a:gd name="T55" fmla="*/ 73 h 111"/>
                <a:gd name="T56" fmla="*/ 82 w 92"/>
                <a:gd name="T57" fmla="*/ 89 h 111"/>
                <a:gd name="T58" fmla="*/ 71 w 92"/>
                <a:gd name="T59" fmla="*/ 101 h 111"/>
                <a:gd name="T60" fmla="*/ 58 w 92"/>
                <a:gd name="T61" fmla="*/ 108 h 111"/>
                <a:gd name="T62" fmla="*/ 44 w 92"/>
                <a:gd name="T63" fmla="*/ 111 h 111"/>
                <a:gd name="T64" fmla="*/ 29 w 92"/>
                <a:gd name="T65" fmla="*/ 108 h 111"/>
                <a:gd name="T66" fmla="*/ 17 w 92"/>
                <a:gd name="T67" fmla="*/ 101 h 111"/>
                <a:gd name="T68" fmla="*/ 8 w 92"/>
                <a:gd name="T69" fmla="*/ 89 h 111"/>
                <a:gd name="T70" fmla="*/ 3 w 92"/>
                <a:gd name="T71" fmla="*/ 73 h 111"/>
                <a:gd name="T72" fmla="*/ 0 w 92"/>
                <a:gd name="T73" fmla="*/ 56 h 111"/>
                <a:gd name="T74" fmla="*/ 3 w 92"/>
                <a:gd name="T75" fmla="*/ 38 h 111"/>
                <a:gd name="T76" fmla="*/ 11 w 92"/>
                <a:gd name="T77" fmla="*/ 22 h 111"/>
                <a:gd name="T78" fmla="*/ 23 w 92"/>
                <a:gd name="T79" fmla="*/ 10 h 111"/>
                <a:gd name="T80" fmla="*/ 36 w 92"/>
                <a:gd name="T81" fmla="*/ 2 h 111"/>
                <a:gd name="T82" fmla="*/ 50 w 92"/>
                <a:gd name="T8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1">
                  <a:moveTo>
                    <a:pt x="50" y="2"/>
                  </a:moveTo>
                  <a:lnTo>
                    <a:pt x="34" y="8"/>
                  </a:lnTo>
                  <a:lnTo>
                    <a:pt x="19" y="18"/>
                  </a:lnTo>
                  <a:lnTo>
                    <a:pt x="11" y="29"/>
                  </a:lnTo>
                  <a:lnTo>
                    <a:pt x="6" y="42"/>
                  </a:lnTo>
                  <a:lnTo>
                    <a:pt x="3" y="56"/>
                  </a:lnTo>
                  <a:lnTo>
                    <a:pt x="7" y="76"/>
                  </a:lnTo>
                  <a:lnTo>
                    <a:pt x="15" y="93"/>
                  </a:lnTo>
                  <a:lnTo>
                    <a:pt x="28" y="104"/>
                  </a:lnTo>
                  <a:lnTo>
                    <a:pt x="44" y="108"/>
                  </a:lnTo>
                  <a:lnTo>
                    <a:pt x="59" y="104"/>
                  </a:lnTo>
                  <a:lnTo>
                    <a:pt x="74" y="93"/>
                  </a:lnTo>
                  <a:lnTo>
                    <a:pt x="82" y="82"/>
                  </a:lnTo>
                  <a:lnTo>
                    <a:pt x="87" y="69"/>
                  </a:lnTo>
                  <a:lnTo>
                    <a:pt x="88" y="56"/>
                  </a:lnTo>
                  <a:lnTo>
                    <a:pt x="86" y="35"/>
                  </a:lnTo>
                  <a:lnTo>
                    <a:pt x="78" y="18"/>
                  </a:lnTo>
                  <a:lnTo>
                    <a:pt x="70" y="10"/>
                  </a:lnTo>
                  <a:lnTo>
                    <a:pt x="61" y="5"/>
                  </a:lnTo>
                  <a:lnTo>
                    <a:pt x="50" y="2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5" y="10"/>
                  </a:lnTo>
                  <a:lnTo>
                    <a:pt x="84" y="23"/>
                  </a:lnTo>
                  <a:lnTo>
                    <a:pt x="89" y="38"/>
                  </a:lnTo>
                  <a:lnTo>
                    <a:pt x="92" y="56"/>
                  </a:lnTo>
                  <a:lnTo>
                    <a:pt x="89" y="73"/>
                  </a:lnTo>
                  <a:lnTo>
                    <a:pt x="82" y="89"/>
                  </a:lnTo>
                  <a:lnTo>
                    <a:pt x="71" y="101"/>
                  </a:lnTo>
                  <a:lnTo>
                    <a:pt x="58" y="108"/>
                  </a:lnTo>
                  <a:lnTo>
                    <a:pt x="44" y="111"/>
                  </a:lnTo>
                  <a:lnTo>
                    <a:pt x="29" y="108"/>
                  </a:lnTo>
                  <a:lnTo>
                    <a:pt x="17" y="101"/>
                  </a:lnTo>
                  <a:lnTo>
                    <a:pt x="8" y="89"/>
                  </a:lnTo>
                  <a:lnTo>
                    <a:pt x="3" y="73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0"/>
                  </a:lnTo>
                  <a:lnTo>
                    <a:pt x="36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176"/>
            <p:cNvSpPr>
              <a:spLocks noEditPoints="1"/>
            </p:cNvSpPr>
            <p:nvPr/>
          </p:nvSpPr>
          <p:spPr bwMode="auto">
            <a:xfrm>
              <a:off x="1405009" y="1103749"/>
              <a:ext cx="762235" cy="924698"/>
            </a:xfrm>
            <a:custGeom>
              <a:avLst/>
              <a:gdLst>
                <a:gd name="T0" fmla="*/ 60 w 94"/>
                <a:gd name="T1" fmla="*/ 108 h 114"/>
                <a:gd name="T2" fmla="*/ 60 w 94"/>
                <a:gd name="T3" fmla="*/ 108 h 114"/>
                <a:gd name="T4" fmla="*/ 11 w 94"/>
                <a:gd name="T5" fmla="*/ 88 h 114"/>
                <a:gd name="T6" fmla="*/ 32 w 94"/>
                <a:gd name="T7" fmla="*/ 109 h 114"/>
                <a:gd name="T8" fmla="*/ 45 w 94"/>
                <a:gd name="T9" fmla="*/ 112 h 114"/>
                <a:gd name="T10" fmla="*/ 32 w 94"/>
                <a:gd name="T11" fmla="*/ 109 h 114"/>
                <a:gd name="T12" fmla="*/ 11 w 94"/>
                <a:gd name="T13" fmla="*/ 88 h 114"/>
                <a:gd name="T14" fmla="*/ 83 w 94"/>
                <a:gd name="T15" fmla="*/ 88 h 114"/>
                <a:gd name="T16" fmla="*/ 83 w 94"/>
                <a:gd name="T17" fmla="*/ 88 h 114"/>
                <a:gd name="T18" fmla="*/ 15 w 94"/>
                <a:gd name="T19" fmla="*/ 24 h 114"/>
                <a:gd name="T20" fmla="*/ 15 w 94"/>
                <a:gd name="T21" fmla="*/ 25 h 114"/>
                <a:gd name="T22" fmla="*/ 25 w 94"/>
                <a:gd name="T23" fmla="*/ 14 h 114"/>
                <a:gd name="T24" fmla="*/ 24 w 94"/>
                <a:gd name="T25" fmla="*/ 14 h 114"/>
                <a:gd name="T26" fmla="*/ 51 w 94"/>
                <a:gd name="T27" fmla="*/ 7 h 114"/>
                <a:gd name="T28" fmla="*/ 35 w 94"/>
                <a:gd name="T29" fmla="*/ 11 h 114"/>
                <a:gd name="T30" fmla="*/ 13 w 94"/>
                <a:gd name="T31" fmla="*/ 32 h 114"/>
                <a:gd name="T32" fmla="*/ 7 w 94"/>
                <a:gd name="T33" fmla="*/ 58 h 114"/>
                <a:gd name="T34" fmla="*/ 17 w 94"/>
                <a:gd name="T35" fmla="*/ 93 h 114"/>
                <a:gd name="T36" fmla="*/ 45 w 94"/>
                <a:gd name="T37" fmla="*/ 109 h 114"/>
                <a:gd name="T38" fmla="*/ 60 w 94"/>
                <a:gd name="T39" fmla="*/ 105 h 114"/>
                <a:gd name="T40" fmla="*/ 84 w 94"/>
                <a:gd name="T41" fmla="*/ 78 h 114"/>
                <a:gd name="T42" fmla="*/ 85 w 94"/>
                <a:gd name="T43" fmla="*/ 37 h 114"/>
                <a:gd name="T44" fmla="*/ 66 w 94"/>
                <a:gd name="T45" fmla="*/ 11 h 114"/>
                <a:gd name="T46" fmla="*/ 51 w 94"/>
                <a:gd name="T47" fmla="*/ 0 h 114"/>
                <a:gd name="T48" fmla="*/ 77 w 94"/>
                <a:gd name="T49" fmla="*/ 12 h 114"/>
                <a:gd name="T50" fmla="*/ 92 w 94"/>
                <a:gd name="T51" fmla="*/ 40 h 114"/>
                <a:gd name="T52" fmla="*/ 92 w 94"/>
                <a:gd name="T53" fmla="*/ 75 h 114"/>
                <a:gd name="T54" fmla="*/ 72 w 94"/>
                <a:gd name="T55" fmla="*/ 104 h 114"/>
                <a:gd name="T56" fmla="*/ 45 w 94"/>
                <a:gd name="T57" fmla="*/ 114 h 114"/>
                <a:gd name="T58" fmla="*/ 18 w 94"/>
                <a:gd name="T59" fmla="*/ 104 h 114"/>
                <a:gd name="T60" fmla="*/ 3 w 94"/>
                <a:gd name="T61" fmla="*/ 75 h 114"/>
                <a:gd name="T62" fmla="*/ 1 w 94"/>
                <a:gd name="T63" fmla="*/ 58 h 114"/>
                <a:gd name="T64" fmla="*/ 3 w 94"/>
                <a:gd name="T65" fmla="*/ 40 h 114"/>
                <a:gd name="T66" fmla="*/ 22 w 94"/>
                <a:gd name="T67" fmla="*/ 11 h 114"/>
                <a:gd name="T68" fmla="*/ 51 w 94"/>
                <a:gd name="T6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14">
                  <a:moveTo>
                    <a:pt x="76" y="96"/>
                  </a:moveTo>
                  <a:lnTo>
                    <a:pt x="60" y="108"/>
                  </a:lnTo>
                  <a:lnTo>
                    <a:pt x="47" y="110"/>
                  </a:lnTo>
                  <a:lnTo>
                    <a:pt x="60" y="108"/>
                  </a:lnTo>
                  <a:lnTo>
                    <a:pt x="76" y="96"/>
                  </a:lnTo>
                  <a:close/>
                  <a:moveTo>
                    <a:pt x="11" y="88"/>
                  </a:moveTo>
                  <a:lnTo>
                    <a:pt x="20" y="101"/>
                  </a:lnTo>
                  <a:lnTo>
                    <a:pt x="32" y="109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32" y="109"/>
                  </a:lnTo>
                  <a:lnTo>
                    <a:pt x="20" y="101"/>
                  </a:lnTo>
                  <a:lnTo>
                    <a:pt x="11" y="88"/>
                  </a:lnTo>
                  <a:close/>
                  <a:moveTo>
                    <a:pt x="85" y="83"/>
                  </a:moveTo>
                  <a:lnTo>
                    <a:pt x="83" y="88"/>
                  </a:lnTo>
                  <a:lnTo>
                    <a:pt x="79" y="92"/>
                  </a:lnTo>
                  <a:lnTo>
                    <a:pt x="83" y="88"/>
                  </a:lnTo>
                  <a:lnTo>
                    <a:pt x="85" y="83"/>
                  </a:lnTo>
                  <a:close/>
                  <a:moveTo>
                    <a:pt x="15" y="24"/>
                  </a:moveTo>
                  <a:lnTo>
                    <a:pt x="15" y="24"/>
                  </a:lnTo>
                  <a:lnTo>
                    <a:pt x="15" y="25"/>
                  </a:lnTo>
                  <a:lnTo>
                    <a:pt x="15" y="24"/>
                  </a:lnTo>
                  <a:close/>
                  <a:moveTo>
                    <a:pt x="25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5" y="14"/>
                  </a:lnTo>
                  <a:close/>
                  <a:moveTo>
                    <a:pt x="51" y="7"/>
                  </a:moveTo>
                  <a:lnTo>
                    <a:pt x="51" y="7"/>
                  </a:lnTo>
                  <a:lnTo>
                    <a:pt x="35" y="11"/>
                  </a:lnTo>
                  <a:lnTo>
                    <a:pt x="21" y="21"/>
                  </a:lnTo>
                  <a:lnTo>
                    <a:pt x="13" y="32"/>
                  </a:lnTo>
                  <a:lnTo>
                    <a:pt x="8" y="44"/>
                  </a:lnTo>
                  <a:lnTo>
                    <a:pt x="7" y="58"/>
                  </a:lnTo>
                  <a:lnTo>
                    <a:pt x="9" y="78"/>
                  </a:lnTo>
                  <a:lnTo>
                    <a:pt x="17" y="93"/>
                  </a:lnTo>
                  <a:lnTo>
                    <a:pt x="30" y="104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60" y="105"/>
                  </a:lnTo>
                  <a:lnTo>
                    <a:pt x="73" y="93"/>
                  </a:lnTo>
                  <a:lnTo>
                    <a:pt x="84" y="78"/>
                  </a:lnTo>
                  <a:lnTo>
                    <a:pt x="88" y="58"/>
                  </a:lnTo>
                  <a:lnTo>
                    <a:pt x="85" y="37"/>
                  </a:lnTo>
                  <a:lnTo>
                    <a:pt x="77" y="21"/>
                  </a:lnTo>
                  <a:lnTo>
                    <a:pt x="66" y="11"/>
                  </a:lnTo>
                  <a:lnTo>
                    <a:pt x="51" y="7"/>
                  </a:lnTo>
                  <a:close/>
                  <a:moveTo>
                    <a:pt x="51" y="0"/>
                  </a:moveTo>
                  <a:lnTo>
                    <a:pt x="66" y="3"/>
                  </a:lnTo>
                  <a:lnTo>
                    <a:pt x="77" y="12"/>
                  </a:lnTo>
                  <a:lnTo>
                    <a:pt x="87" y="24"/>
                  </a:lnTo>
                  <a:lnTo>
                    <a:pt x="92" y="40"/>
                  </a:lnTo>
                  <a:lnTo>
                    <a:pt x="94" y="58"/>
                  </a:lnTo>
                  <a:lnTo>
                    <a:pt x="92" y="75"/>
                  </a:lnTo>
                  <a:lnTo>
                    <a:pt x="84" y="91"/>
                  </a:lnTo>
                  <a:lnTo>
                    <a:pt x="72" y="104"/>
                  </a:lnTo>
                  <a:lnTo>
                    <a:pt x="59" y="112"/>
                  </a:lnTo>
                  <a:lnTo>
                    <a:pt x="45" y="114"/>
                  </a:lnTo>
                  <a:lnTo>
                    <a:pt x="30" y="112"/>
                  </a:lnTo>
                  <a:lnTo>
                    <a:pt x="18" y="104"/>
                  </a:lnTo>
                  <a:lnTo>
                    <a:pt x="8" y="91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2" y="11"/>
                  </a:lnTo>
                  <a:lnTo>
                    <a:pt x="37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77"/>
            <p:cNvSpPr>
              <a:spLocks/>
            </p:cNvSpPr>
            <p:nvPr/>
          </p:nvSpPr>
          <p:spPr bwMode="auto">
            <a:xfrm>
              <a:off x="1818560" y="1022636"/>
              <a:ext cx="170289" cy="137896"/>
            </a:xfrm>
            <a:custGeom>
              <a:avLst/>
              <a:gdLst>
                <a:gd name="T0" fmla="*/ 15 w 21"/>
                <a:gd name="T1" fmla="*/ 0 h 17"/>
                <a:gd name="T2" fmla="*/ 8 w 21"/>
                <a:gd name="T3" fmla="*/ 13 h 17"/>
                <a:gd name="T4" fmla="*/ 21 w 21"/>
                <a:gd name="T5" fmla="*/ 3 h 17"/>
                <a:gd name="T6" fmla="*/ 15 w 21"/>
                <a:gd name="T7" fmla="*/ 17 h 17"/>
                <a:gd name="T8" fmla="*/ 0 w 21"/>
                <a:gd name="T9" fmla="*/ 13 h 17"/>
                <a:gd name="T10" fmla="*/ 15 w 2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7">
                  <a:moveTo>
                    <a:pt x="15" y="0"/>
                  </a:moveTo>
                  <a:lnTo>
                    <a:pt x="8" y="13"/>
                  </a:lnTo>
                  <a:lnTo>
                    <a:pt x="21" y="3"/>
                  </a:lnTo>
                  <a:lnTo>
                    <a:pt x="15" y="17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78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179"/>
            <p:cNvSpPr>
              <a:spLocks/>
            </p:cNvSpPr>
            <p:nvPr/>
          </p:nvSpPr>
          <p:spPr bwMode="auto">
            <a:xfrm>
              <a:off x="1810453" y="1014527"/>
              <a:ext cx="186507" cy="146005"/>
            </a:xfrm>
            <a:custGeom>
              <a:avLst/>
              <a:gdLst>
                <a:gd name="T0" fmla="*/ 14 w 23"/>
                <a:gd name="T1" fmla="*/ 0 h 18"/>
                <a:gd name="T2" fmla="*/ 17 w 23"/>
                <a:gd name="T3" fmla="*/ 2 h 18"/>
                <a:gd name="T4" fmla="*/ 13 w 23"/>
                <a:gd name="T5" fmla="*/ 9 h 18"/>
                <a:gd name="T6" fmla="*/ 21 w 23"/>
                <a:gd name="T7" fmla="*/ 2 h 18"/>
                <a:gd name="T8" fmla="*/ 23 w 23"/>
                <a:gd name="T9" fmla="*/ 5 h 18"/>
                <a:gd name="T10" fmla="*/ 17 w 23"/>
                <a:gd name="T11" fmla="*/ 18 h 18"/>
                <a:gd name="T12" fmla="*/ 14 w 23"/>
                <a:gd name="T13" fmla="*/ 17 h 18"/>
                <a:gd name="T14" fmla="*/ 17 w 23"/>
                <a:gd name="T15" fmla="*/ 10 h 18"/>
                <a:gd name="T16" fmla="*/ 10 w 23"/>
                <a:gd name="T17" fmla="*/ 15 h 18"/>
                <a:gd name="T18" fmla="*/ 8 w 23"/>
                <a:gd name="T19" fmla="*/ 14 h 18"/>
                <a:gd name="T20" fmla="*/ 10 w 23"/>
                <a:gd name="T21" fmla="*/ 8 h 18"/>
                <a:gd name="T22" fmla="*/ 2 w 23"/>
                <a:gd name="T23" fmla="*/ 15 h 18"/>
                <a:gd name="T24" fmla="*/ 0 w 23"/>
                <a:gd name="T25" fmla="*/ 13 h 18"/>
                <a:gd name="T26" fmla="*/ 14 w 23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lnTo>
                    <a:pt x="17" y="2"/>
                  </a:lnTo>
                  <a:lnTo>
                    <a:pt x="13" y="9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17" y="18"/>
                  </a:lnTo>
                  <a:lnTo>
                    <a:pt x="14" y="17"/>
                  </a:lnTo>
                  <a:lnTo>
                    <a:pt x="17" y="10"/>
                  </a:lnTo>
                  <a:lnTo>
                    <a:pt x="10" y="15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180"/>
            <p:cNvSpPr>
              <a:spLocks noEditPoints="1"/>
            </p:cNvSpPr>
            <p:nvPr/>
          </p:nvSpPr>
          <p:spPr bwMode="auto">
            <a:xfrm>
              <a:off x="1802342" y="998304"/>
              <a:ext cx="210831" cy="186564"/>
            </a:xfrm>
            <a:custGeom>
              <a:avLst/>
              <a:gdLst>
                <a:gd name="T0" fmla="*/ 13 w 26"/>
                <a:gd name="T1" fmla="*/ 11 h 23"/>
                <a:gd name="T2" fmla="*/ 11 w 26"/>
                <a:gd name="T3" fmla="*/ 15 h 23"/>
                <a:gd name="T4" fmla="*/ 11 w 26"/>
                <a:gd name="T5" fmla="*/ 16 h 23"/>
                <a:gd name="T6" fmla="*/ 15 w 26"/>
                <a:gd name="T7" fmla="*/ 12 h 23"/>
                <a:gd name="T8" fmla="*/ 13 w 26"/>
                <a:gd name="T9" fmla="*/ 11 h 23"/>
                <a:gd name="T10" fmla="*/ 22 w 26"/>
                <a:gd name="T11" fmla="*/ 7 h 23"/>
                <a:gd name="T12" fmla="*/ 17 w 26"/>
                <a:gd name="T13" fmla="*/ 11 h 23"/>
                <a:gd name="T14" fmla="*/ 19 w 26"/>
                <a:gd name="T15" fmla="*/ 12 h 23"/>
                <a:gd name="T16" fmla="*/ 19 w 26"/>
                <a:gd name="T17" fmla="*/ 13 h 23"/>
                <a:gd name="T18" fmla="*/ 22 w 26"/>
                <a:gd name="T19" fmla="*/ 7 h 23"/>
                <a:gd name="T20" fmla="*/ 22 w 26"/>
                <a:gd name="T21" fmla="*/ 7 h 23"/>
                <a:gd name="T22" fmla="*/ 15 w 26"/>
                <a:gd name="T23" fmla="*/ 4 h 23"/>
                <a:gd name="T24" fmla="*/ 6 w 26"/>
                <a:gd name="T25" fmla="*/ 13 h 23"/>
                <a:gd name="T26" fmla="*/ 11 w 26"/>
                <a:gd name="T27" fmla="*/ 8 h 23"/>
                <a:gd name="T28" fmla="*/ 13 w 26"/>
                <a:gd name="T29" fmla="*/ 10 h 23"/>
                <a:gd name="T30" fmla="*/ 15 w 26"/>
                <a:gd name="T31" fmla="*/ 4 h 23"/>
                <a:gd name="T32" fmla="*/ 15 w 26"/>
                <a:gd name="T33" fmla="*/ 4 h 23"/>
                <a:gd name="T34" fmla="*/ 15 w 26"/>
                <a:gd name="T35" fmla="*/ 0 h 23"/>
                <a:gd name="T36" fmla="*/ 19 w 26"/>
                <a:gd name="T37" fmla="*/ 3 h 23"/>
                <a:gd name="T38" fmla="*/ 19 w 26"/>
                <a:gd name="T39" fmla="*/ 4 h 23"/>
                <a:gd name="T40" fmla="*/ 18 w 26"/>
                <a:gd name="T41" fmla="*/ 6 h 23"/>
                <a:gd name="T42" fmla="*/ 22 w 26"/>
                <a:gd name="T43" fmla="*/ 3 h 23"/>
                <a:gd name="T44" fmla="*/ 26 w 26"/>
                <a:gd name="T45" fmla="*/ 6 h 23"/>
                <a:gd name="T46" fmla="*/ 18 w 26"/>
                <a:gd name="T47" fmla="*/ 23 h 23"/>
                <a:gd name="T48" fmla="*/ 14 w 26"/>
                <a:gd name="T49" fmla="*/ 20 h 23"/>
                <a:gd name="T50" fmla="*/ 13 w 26"/>
                <a:gd name="T51" fmla="*/ 20 h 23"/>
                <a:gd name="T52" fmla="*/ 13 w 26"/>
                <a:gd name="T53" fmla="*/ 19 h 23"/>
                <a:gd name="T54" fmla="*/ 11 w 26"/>
                <a:gd name="T55" fmla="*/ 20 h 23"/>
                <a:gd name="T56" fmla="*/ 7 w 26"/>
                <a:gd name="T57" fmla="*/ 16 h 23"/>
                <a:gd name="T58" fmla="*/ 7 w 26"/>
                <a:gd name="T59" fmla="*/ 16 h 23"/>
                <a:gd name="T60" fmla="*/ 3 w 26"/>
                <a:gd name="T61" fmla="*/ 20 h 23"/>
                <a:gd name="T62" fmla="*/ 0 w 26"/>
                <a:gd name="T63" fmla="*/ 15 h 23"/>
                <a:gd name="T64" fmla="*/ 15 w 26"/>
                <a:gd name="T6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23">
                  <a:moveTo>
                    <a:pt x="13" y="11"/>
                  </a:moveTo>
                  <a:lnTo>
                    <a:pt x="11" y="15"/>
                  </a:lnTo>
                  <a:lnTo>
                    <a:pt x="11" y="16"/>
                  </a:lnTo>
                  <a:lnTo>
                    <a:pt x="15" y="12"/>
                  </a:lnTo>
                  <a:lnTo>
                    <a:pt x="13" y="11"/>
                  </a:lnTo>
                  <a:close/>
                  <a:moveTo>
                    <a:pt x="22" y="7"/>
                  </a:moveTo>
                  <a:lnTo>
                    <a:pt x="17" y="11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22" y="7"/>
                  </a:lnTo>
                  <a:lnTo>
                    <a:pt x="22" y="7"/>
                  </a:lnTo>
                  <a:close/>
                  <a:moveTo>
                    <a:pt x="15" y="4"/>
                  </a:moveTo>
                  <a:lnTo>
                    <a:pt x="6" y="13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15" y="0"/>
                  </a:moveTo>
                  <a:lnTo>
                    <a:pt x="19" y="3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22" y="3"/>
                  </a:lnTo>
                  <a:lnTo>
                    <a:pt x="26" y="6"/>
                  </a:lnTo>
                  <a:lnTo>
                    <a:pt x="18" y="23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4181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82"/>
            <p:cNvSpPr>
              <a:spLocks noChangeArrowheads="1"/>
            </p:cNvSpPr>
            <p:nvPr/>
          </p:nvSpPr>
          <p:spPr bwMode="auto">
            <a:xfrm>
              <a:off x="1648276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4183"/>
            <p:cNvSpPr>
              <a:spLocks noChangeArrowheads="1"/>
            </p:cNvSpPr>
            <p:nvPr/>
          </p:nvSpPr>
          <p:spPr bwMode="auto">
            <a:xfrm>
              <a:off x="1640164" y="1322759"/>
              <a:ext cx="48653" cy="48668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84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185"/>
            <p:cNvSpPr>
              <a:spLocks noChangeArrowheads="1"/>
            </p:cNvSpPr>
            <p:nvPr/>
          </p:nvSpPr>
          <p:spPr bwMode="auto">
            <a:xfrm>
              <a:off x="1818560" y="1338982"/>
              <a:ext cx="32436" cy="24337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186"/>
            <p:cNvSpPr>
              <a:spLocks noEditPoints="1"/>
            </p:cNvSpPr>
            <p:nvPr/>
          </p:nvSpPr>
          <p:spPr bwMode="auto">
            <a:xfrm>
              <a:off x="1810453" y="1322759"/>
              <a:ext cx="48653" cy="48668"/>
            </a:xfrm>
            <a:custGeom>
              <a:avLst/>
              <a:gdLst>
                <a:gd name="T0" fmla="*/ 2 w 6"/>
                <a:gd name="T1" fmla="*/ 4 h 6"/>
                <a:gd name="T2" fmla="*/ 2 w 6"/>
                <a:gd name="T3" fmla="*/ 4 h 6"/>
                <a:gd name="T4" fmla="*/ 4 w 6"/>
                <a:gd name="T5" fmla="*/ 4 h 6"/>
                <a:gd name="T6" fmla="*/ 4 w 6"/>
                <a:gd name="T7" fmla="*/ 4 h 6"/>
                <a:gd name="T8" fmla="*/ 2 w 6"/>
                <a:gd name="T9" fmla="*/ 4 h 6"/>
                <a:gd name="T10" fmla="*/ 0 w 6"/>
                <a:gd name="T11" fmla="*/ 0 h 6"/>
                <a:gd name="T12" fmla="*/ 6 w 6"/>
                <a:gd name="T13" fmla="*/ 0 h 6"/>
                <a:gd name="T14" fmla="*/ 6 w 6"/>
                <a:gd name="T15" fmla="*/ 6 h 6"/>
                <a:gd name="T16" fmla="*/ 0 w 6"/>
                <a:gd name="T17" fmla="*/ 6 h 6"/>
                <a:gd name="T18" fmla="*/ 0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7"/>
            <p:cNvSpPr>
              <a:spLocks/>
            </p:cNvSpPr>
            <p:nvPr/>
          </p:nvSpPr>
          <p:spPr bwMode="auto">
            <a:xfrm>
              <a:off x="1550969" y="1647215"/>
              <a:ext cx="445991" cy="178450"/>
            </a:xfrm>
            <a:custGeom>
              <a:avLst/>
              <a:gdLst>
                <a:gd name="T0" fmla="*/ 53 w 55"/>
                <a:gd name="T1" fmla="*/ 0 h 22"/>
                <a:gd name="T2" fmla="*/ 55 w 55"/>
                <a:gd name="T3" fmla="*/ 2 h 22"/>
                <a:gd name="T4" fmla="*/ 54 w 55"/>
                <a:gd name="T5" fmla="*/ 3 h 22"/>
                <a:gd name="T6" fmla="*/ 52 w 55"/>
                <a:gd name="T7" fmla="*/ 8 h 22"/>
                <a:gd name="T8" fmla="*/ 46 w 55"/>
                <a:gd name="T9" fmla="*/ 15 h 22"/>
                <a:gd name="T10" fmla="*/ 38 w 55"/>
                <a:gd name="T11" fmla="*/ 20 h 22"/>
                <a:gd name="T12" fmla="*/ 29 w 55"/>
                <a:gd name="T13" fmla="*/ 22 h 22"/>
                <a:gd name="T14" fmla="*/ 27 w 55"/>
                <a:gd name="T15" fmla="*/ 22 h 22"/>
                <a:gd name="T16" fmla="*/ 19 w 55"/>
                <a:gd name="T17" fmla="*/ 21 h 22"/>
                <a:gd name="T18" fmla="*/ 11 w 55"/>
                <a:gd name="T19" fmla="*/ 16 h 22"/>
                <a:gd name="T20" fmla="*/ 6 w 55"/>
                <a:gd name="T21" fmla="*/ 11 h 22"/>
                <a:gd name="T22" fmla="*/ 2 w 55"/>
                <a:gd name="T23" fmla="*/ 7 h 22"/>
                <a:gd name="T24" fmla="*/ 0 w 55"/>
                <a:gd name="T25" fmla="*/ 4 h 22"/>
                <a:gd name="T26" fmla="*/ 3 w 55"/>
                <a:gd name="T27" fmla="*/ 3 h 22"/>
                <a:gd name="T28" fmla="*/ 3 w 55"/>
                <a:gd name="T29" fmla="*/ 3 h 22"/>
                <a:gd name="T30" fmla="*/ 4 w 55"/>
                <a:gd name="T31" fmla="*/ 5 h 22"/>
                <a:gd name="T32" fmla="*/ 7 w 55"/>
                <a:gd name="T33" fmla="*/ 8 h 22"/>
                <a:gd name="T34" fmla="*/ 10 w 55"/>
                <a:gd name="T35" fmla="*/ 11 h 22"/>
                <a:gd name="T36" fmla="*/ 14 w 55"/>
                <a:gd name="T37" fmla="*/ 15 h 22"/>
                <a:gd name="T38" fmla="*/ 17 w 55"/>
                <a:gd name="T39" fmla="*/ 17 h 22"/>
                <a:gd name="T40" fmla="*/ 23 w 55"/>
                <a:gd name="T41" fmla="*/ 19 h 22"/>
                <a:gd name="T42" fmla="*/ 27 w 55"/>
                <a:gd name="T43" fmla="*/ 20 h 22"/>
                <a:gd name="T44" fmla="*/ 29 w 55"/>
                <a:gd name="T45" fmla="*/ 20 h 22"/>
                <a:gd name="T46" fmla="*/ 34 w 55"/>
                <a:gd name="T47" fmla="*/ 19 h 22"/>
                <a:gd name="T48" fmla="*/ 38 w 55"/>
                <a:gd name="T49" fmla="*/ 16 h 22"/>
                <a:gd name="T50" fmla="*/ 42 w 55"/>
                <a:gd name="T51" fmla="*/ 13 h 22"/>
                <a:gd name="T52" fmla="*/ 46 w 55"/>
                <a:gd name="T53" fmla="*/ 9 h 22"/>
                <a:gd name="T54" fmla="*/ 49 w 55"/>
                <a:gd name="T55" fmla="*/ 5 h 22"/>
                <a:gd name="T56" fmla="*/ 52 w 55"/>
                <a:gd name="T57" fmla="*/ 3 h 22"/>
                <a:gd name="T58" fmla="*/ 53 w 55"/>
                <a:gd name="T59" fmla="*/ 0 h 22"/>
                <a:gd name="T60" fmla="*/ 53 w 55"/>
                <a:gd name="T6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2">
                  <a:moveTo>
                    <a:pt x="53" y="0"/>
                  </a:moveTo>
                  <a:lnTo>
                    <a:pt x="55" y="2"/>
                  </a:lnTo>
                  <a:lnTo>
                    <a:pt x="54" y="3"/>
                  </a:lnTo>
                  <a:lnTo>
                    <a:pt x="52" y="8"/>
                  </a:lnTo>
                  <a:lnTo>
                    <a:pt x="46" y="15"/>
                  </a:lnTo>
                  <a:lnTo>
                    <a:pt x="38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19" y="21"/>
                  </a:lnTo>
                  <a:lnTo>
                    <a:pt x="11" y="16"/>
                  </a:lnTo>
                  <a:lnTo>
                    <a:pt x="6" y="11"/>
                  </a:lnTo>
                  <a:lnTo>
                    <a:pt x="2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5"/>
                  </a:lnTo>
                  <a:lnTo>
                    <a:pt x="7" y="8"/>
                  </a:lnTo>
                  <a:lnTo>
                    <a:pt x="10" y="11"/>
                  </a:lnTo>
                  <a:lnTo>
                    <a:pt x="14" y="15"/>
                  </a:lnTo>
                  <a:lnTo>
                    <a:pt x="17" y="1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34" y="19"/>
                  </a:lnTo>
                  <a:lnTo>
                    <a:pt x="38" y="16"/>
                  </a:lnTo>
                  <a:lnTo>
                    <a:pt x="42" y="13"/>
                  </a:lnTo>
                  <a:lnTo>
                    <a:pt x="46" y="9"/>
                  </a:lnTo>
                  <a:lnTo>
                    <a:pt x="49" y="5"/>
                  </a:lnTo>
                  <a:lnTo>
                    <a:pt x="52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188"/>
            <p:cNvSpPr>
              <a:spLocks noEditPoints="1"/>
            </p:cNvSpPr>
            <p:nvPr/>
          </p:nvSpPr>
          <p:spPr bwMode="auto">
            <a:xfrm>
              <a:off x="1526640" y="1630992"/>
              <a:ext cx="494644" cy="219010"/>
            </a:xfrm>
            <a:custGeom>
              <a:avLst/>
              <a:gdLst>
                <a:gd name="T0" fmla="*/ 30 w 61"/>
                <a:gd name="T1" fmla="*/ 23 h 27"/>
                <a:gd name="T2" fmla="*/ 30 w 61"/>
                <a:gd name="T3" fmla="*/ 23 h 27"/>
                <a:gd name="T4" fmla="*/ 30 w 61"/>
                <a:gd name="T5" fmla="*/ 23 h 27"/>
                <a:gd name="T6" fmla="*/ 7 w 61"/>
                <a:gd name="T7" fmla="*/ 10 h 27"/>
                <a:gd name="T8" fmla="*/ 11 w 61"/>
                <a:gd name="T9" fmla="*/ 14 h 27"/>
                <a:gd name="T10" fmla="*/ 18 w 61"/>
                <a:gd name="T11" fmla="*/ 19 h 27"/>
                <a:gd name="T12" fmla="*/ 11 w 61"/>
                <a:gd name="T13" fmla="*/ 14 h 27"/>
                <a:gd name="T14" fmla="*/ 7 w 61"/>
                <a:gd name="T15" fmla="*/ 10 h 27"/>
                <a:gd name="T16" fmla="*/ 51 w 61"/>
                <a:gd name="T17" fmla="*/ 13 h 27"/>
                <a:gd name="T18" fmla="*/ 51 w 61"/>
                <a:gd name="T19" fmla="*/ 13 h 27"/>
                <a:gd name="T20" fmla="*/ 56 w 61"/>
                <a:gd name="T21" fmla="*/ 0 h 27"/>
                <a:gd name="T22" fmla="*/ 60 w 61"/>
                <a:gd name="T23" fmla="*/ 4 h 27"/>
                <a:gd name="T24" fmla="*/ 58 w 61"/>
                <a:gd name="T25" fmla="*/ 6 h 27"/>
                <a:gd name="T26" fmla="*/ 56 w 61"/>
                <a:gd name="T27" fmla="*/ 10 h 27"/>
                <a:gd name="T28" fmla="*/ 49 w 61"/>
                <a:gd name="T29" fmla="*/ 18 h 27"/>
                <a:gd name="T30" fmla="*/ 39 w 61"/>
                <a:gd name="T31" fmla="*/ 24 h 27"/>
                <a:gd name="T32" fmla="*/ 30 w 61"/>
                <a:gd name="T33" fmla="*/ 27 h 27"/>
                <a:gd name="T34" fmla="*/ 11 w 61"/>
                <a:gd name="T35" fmla="*/ 18 h 27"/>
                <a:gd name="T36" fmla="*/ 2 w 61"/>
                <a:gd name="T37" fmla="*/ 7 h 27"/>
                <a:gd name="T38" fmla="*/ 5 w 61"/>
                <a:gd name="T39" fmla="*/ 4 h 27"/>
                <a:gd name="T40" fmla="*/ 7 w 61"/>
                <a:gd name="T41" fmla="*/ 4 h 27"/>
                <a:gd name="T42" fmla="*/ 7 w 61"/>
                <a:gd name="T43" fmla="*/ 4 h 27"/>
                <a:gd name="T44" fmla="*/ 7 w 61"/>
                <a:gd name="T45" fmla="*/ 4 h 27"/>
                <a:gd name="T46" fmla="*/ 7 w 61"/>
                <a:gd name="T47" fmla="*/ 4 h 27"/>
                <a:gd name="T48" fmla="*/ 9 w 61"/>
                <a:gd name="T49" fmla="*/ 6 h 27"/>
                <a:gd name="T50" fmla="*/ 14 w 61"/>
                <a:gd name="T51" fmla="*/ 13 h 27"/>
                <a:gd name="T52" fmla="*/ 22 w 61"/>
                <a:gd name="T53" fmla="*/ 18 h 27"/>
                <a:gd name="T54" fmla="*/ 30 w 61"/>
                <a:gd name="T55" fmla="*/ 21 h 27"/>
                <a:gd name="T56" fmla="*/ 32 w 61"/>
                <a:gd name="T57" fmla="*/ 21 h 27"/>
                <a:gd name="T58" fmla="*/ 41 w 61"/>
                <a:gd name="T59" fmla="*/ 17 h 27"/>
                <a:gd name="T60" fmla="*/ 48 w 61"/>
                <a:gd name="T61" fmla="*/ 10 h 27"/>
                <a:gd name="T62" fmla="*/ 53 w 61"/>
                <a:gd name="T63" fmla="*/ 4 h 27"/>
                <a:gd name="T64" fmla="*/ 55 w 61"/>
                <a:gd name="T65" fmla="*/ 1 h 27"/>
                <a:gd name="T66" fmla="*/ 55 w 61"/>
                <a:gd name="T6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27">
                  <a:moveTo>
                    <a:pt x="31" y="23"/>
                  </a:move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3"/>
                  </a:lnTo>
                  <a:close/>
                  <a:moveTo>
                    <a:pt x="7" y="10"/>
                  </a:moveTo>
                  <a:lnTo>
                    <a:pt x="10" y="13"/>
                  </a:lnTo>
                  <a:lnTo>
                    <a:pt x="11" y="14"/>
                  </a:lnTo>
                  <a:lnTo>
                    <a:pt x="15" y="17"/>
                  </a:lnTo>
                  <a:lnTo>
                    <a:pt x="18" y="19"/>
                  </a:lnTo>
                  <a:lnTo>
                    <a:pt x="15" y="17"/>
                  </a:lnTo>
                  <a:lnTo>
                    <a:pt x="11" y="14"/>
                  </a:lnTo>
                  <a:lnTo>
                    <a:pt x="10" y="11"/>
                  </a:lnTo>
                  <a:lnTo>
                    <a:pt x="7" y="10"/>
                  </a:lnTo>
                  <a:close/>
                  <a:moveTo>
                    <a:pt x="53" y="9"/>
                  </a:moveTo>
                  <a:lnTo>
                    <a:pt x="51" y="13"/>
                  </a:lnTo>
                  <a:lnTo>
                    <a:pt x="48" y="15"/>
                  </a:lnTo>
                  <a:lnTo>
                    <a:pt x="51" y="13"/>
                  </a:lnTo>
                  <a:lnTo>
                    <a:pt x="53" y="9"/>
                  </a:lnTo>
                  <a:close/>
                  <a:moveTo>
                    <a:pt x="56" y="0"/>
                  </a:moveTo>
                  <a:lnTo>
                    <a:pt x="61" y="4"/>
                  </a:lnTo>
                  <a:lnTo>
                    <a:pt x="60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58" y="7"/>
                  </a:lnTo>
                  <a:lnTo>
                    <a:pt x="56" y="10"/>
                  </a:lnTo>
                  <a:lnTo>
                    <a:pt x="53" y="14"/>
                  </a:lnTo>
                  <a:lnTo>
                    <a:pt x="49" y="18"/>
                  </a:lnTo>
                  <a:lnTo>
                    <a:pt x="44" y="22"/>
                  </a:lnTo>
                  <a:lnTo>
                    <a:pt x="39" y="24"/>
                  </a:lnTo>
                  <a:lnTo>
                    <a:pt x="32" y="26"/>
                  </a:lnTo>
                  <a:lnTo>
                    <a:pt x="30" y="27"/>
                  </a:lnTo>
                  <a:lnTo>
                    <a:pt x="19" y="23"/>
                  </a:lnTo>
                  <a:lnTo>
                    <a:pt x="11" y="18"/>
                  </a:lnTo>
                  <a:lnTo>
                    <a:pt x="5" y="11"/>
                  </a:lnTo>
                  <a:lnTo>
                    <a:pt x="2" y="7"/>
                  </a:lnTo>
                  <a:lnTo>
                    <a:pt x="0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4" y="13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6" y="19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6" y="19"/>
                  </a:lnTo>
                  <a:lnTo>
                    <a:pt x="41" y="17"/>
                  </a:lnTo>
                  <a:lnTo>
                    <a:pt x="45" y="14"/>
                  </a:lnTo>
                  <a:lnTo>
                    <a:pt x="48" y="10"/>
                  </a:lnTo>
                  <a:lnTo>
                    <a:pt x="51" y="7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189"/>
            <p:cNvSpPr>
              <a:spLocks/>
            </p:cNvSpPr>
            <p:nvPr/>
          </p:nvSpPr>
          <p:spPr bwMode="auto">
            <a:xfrm>
              <a:off x="1721253" y="2012224"/>
              <a:ext cx="105418" cy="146005"/>
            </a:xfrm>
            <a:custGeom>
              <a:avLst/>
              <a:gdLst>
                <a:gd name="T0" fmla="*/ 0 w 13"/>
                <a:gd name="T1" fmla="*/ 0 h 18"/>
                <a:gd name="T2" fmla="*/ 4 w 13"/>
                <a:gd name="T3" fmla="*/ 0 h 18"/>
                <a:gd name="T4" fmla="*/ 4 w 13"/>
                <a:gd name="T5" fmla="*/ 9 h 18"/>
                <a:gd name="T6" fmla="*/ 4 w 13"/>
                <a:gd name="T7" fmla="*/ 9 h 18"/>
                <a:gd name="T8" fmla="*/ 4 w 13"/>
                <a:gd name="T9" fmla="*/ 10 h 18"/>
                <a:gd name="T10" fmla="*/ 4 w 13"/>
                <a:gd name="T11" fmla="*/ 12 h 18"/>
                <a:gd name="T12" fmla="*/ 4 w 13"/>
                <a:gd name="T13" fmla="*/ 13 h 18"/>
                <a:gd name="T14" fmla="*/ 4 w 13"/>
                <a:gd name="T15" fmla="*/ 14 h 18"/>
                <a:gd name="T16" fmla="*/ 7 w 13"/>
                <a:gd name="T17" fmla="*/ 15 h 18"/>
                <a:gd name="T18" fmla="*/ 7 w 13"/>
                <a:gd name="T19" fmla="*/ 15 h 18"/>
                <a:gd name="T20" fmla="*/ 8 w 13"/>
                <a:gd name="T21" fmla="*/ 14 h 18"/>
                <a:gd name="T22" fmla="*/ 10 w 13"/>
                <a:gd name="T23" fmla="*/ 14 h 18"/>
                <a:gd name="T24" fmla="*/ 11 w 13"/>
                <a:gd name="T25" fmla="*/ 12 h 18"/>
                <a:gd name="T26" fmla="*/ 11 w 13"/>
                <a:gd name="T27" fmla="*/ 10 h 18"/>
                <a:gd name="T28" fmla="*/ 11 w 13"/>
                <a:gd name="T29" fmla="*/ 10 h 18"/>
                <a:gd name="T30" fmla="*/ 11 w 13"/>
                <a:gd name="T31" fmla="*/ 10 h 18"/>
                <a:gd name="T32" fmla="*/ 13 w 13"/>
                <a:gd name="T33" fmla="*/ 9 h 18"/>
                <a:gd name="T34" fmla="*/ 13 w 13"/>
                <a:gd name="T35" fmla="*/ 10 h 18"/>
                <a:gd name="T36" fmla="*/ 13 w 13"/>
                <a:gd name="T37" fmla="*/ 10 h 18"/>
                <a:gd name="T38" fmla="*/ 13 w 13"/>
                <a:gd name="T39" fmla="*/ 13 h 18"/>
                <a:gd name="T40" fmla="*/ 13 w 13"/>
                <a:gd name="T41" fmla="*/ 14 h 18"/>
                <a:gd name="T42" fmla="*/ 12 w 13"/>
                <a:gd name="T43" fmla="*/ 15 h 18"/>
                <a:gd name="T44" fmla="*/ 10 w 13"/>
                <a:gd name="T45" fmla="*/ 18 h 18"/>
                <a:gd name="T46" fmla="*/ 7 w 13"/>
                <a:gd name="T47" fmla="*/ 18 h 18"/>
                <a:gd name="T48" fmla="*/ 7 w 13"/>
                <a:gd name="T49" fmla="*/ 18 h 18"/>
                <a:gd name="T50" fmla="*/ 6 w 13"/>
                <a:gd name="T51" fmla="*/ 18 h 18"/>
                <a:gd name="T52" fmla="*/ 3 w 13"/>
                <a:gd name="T53" fmla="*/ 18 h 18"/>
                <a:gd name="T54" fmla="*/ 2 w 13"/>
                <a:gd name="T55" fmla="*/ 15 h 18"/>
                <a:gd name="T56" fmla="*/ 0 w 13"/>
                <a:gd name="T57" fmla="*/ 14 h 18"/>
                <a:gd name="T58" fmla="*/ 0 w 13"/>
                <a:gd name="T59" fmla="*/ 12 h 18"/>
                <a:gd name="T60" fmla="*/ 0 w 13"/>
                <a:gd name="T61" fmla="*/ 10 h 18"/>
                <a:gd name="T62" fmla="*/ 0 w 13"/>
                <a:gd name="T63" fmla="*/ 9 h 18"/>
                <a:gd name="T64" fmla="*/ 0 w 13"/>
                <a:gd name="T6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18">
                  <a:moveTo>
                    <a:pt x="0" y="0"/>
                  </a:moveTo>
                  <a:lnTo>
                    <a:pt x="4" y="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190"/>
            <p:cNvSpPr>
              <a:spLocks noEditPoints="1"/>
            </p:cNvSpPr>
            <p:nvPr/>
          </p:nvSpPr>
          <p:spPr bwMode="auto">
            <a:xfrm>
              <a:off x="1713147" y="1996002"/>
              <a:ext cx="129742" cy="170342"/>
            </a:xfrm>
            <a:custGeom>
              <a:avLst/>
              <a:gdLst>
                <a:gd name="T0" fmla="*/ 8 w 16"/>
                <a:gd name="T1" fmla="*/ 19 h 21"/>
                <a:gd name="T2" fmla="*/ 8 w 16"/>
                <a:gd name="T3" fmla="*/ 19 h 21"/>
                <a:gd name="T4" fmla="*/ 8 w 16"/>
                <a:gd name="T5" fmla="*/ 19 h 21"/>
                <a:gd name="T6" fmla="*/ 8 w 16"/>
                <a:gd name="T7" fmla="*/ 19 h 21"/>
                <a:gd name="T8" fmla="*/ 8 w 16"/>
                <a:gd name="T9" fmla="*/ 19 h 21"/>
                <a:gd name="T10" fmla="*/ 4 w 16"/>
                <a:gd name="T11" fmla="*/ 17 h 21"/>
                <a:gd name="T12" fmla="*/ 3 w 16"/>
                <a:gd name="T13" fmla="*/ 17 h 21"/>
                <a:gd name="T14" fmla="*/ 4 w 16"/>
                <a:gd name="T15" fmla="*/ 17 h 21"/>
                <a:gd name="T16" fmla="*/ 4 w 16"/>
                <a:gd name="T17" fmla="*/ 17 h 21"/>
                <a:gd name="T18" fmla="*/ 13 w 16"/>
                <a:gd name="T19" fmla="*/ 14 h 21"/>
                <a:gd name="T20" fmla="*/ 13 w 16"/>
                <a:gd name="T21" fmla="*/ 15 h 21"/>
                <a:gd name="T22" fmla="*/ 13 w 16"/>
                <a:gd name="T23" fmla="*/ 14 h 21"/>
                <a:gd name="T24" fmla="*/ 13 w 16"/>
                <a:gd name="T25" fmla="*/ 14 h 21"/>
                <a:gd name="T26" fmla="*/ 4 w 16"/>
                <a:gd name="T27" fmla="*/ 11 h 21"/>
                <a:gd name="T28" fmla="*/ 3 w 16"/>
                <a:gd name="T29" fmla="*/ 11 h 21"/>
                <a:gd name="T30" fmla="*/ 3 w 16"/>
                <a:gd name="T31" fmla="*/ 12 h 21"/>
                <a:gd name="T32" fmla="*/ 3 w 16"/>
                <a:gd name="T33" fmla="*/ 11 h 21"/>
                <a:gd name="T34" fmla="*/ 4 w 16"/>
                <a:gd name="T35" fmla="*/ 11 h 21"/>
                <a:gd name="T36" fmla="*/ 0 w 16"/>
                <a:gd name="T37" fmla="*/ 0 h 21"/>
                <a:gd name="T38" fmla="*/ 7 w 16"/>
                <a:gd name="T39" fmla="*/ 0 h 21"/>
                <a:gd name="T40" fmla="*/ 7 w 16"/>
                <a:gd name="T41" fmla="*/ 11 h 21"/>
                <a:gd name="T42" fmla="*/ 7 w 16"/>
                <a:gd name="T43" fmla="*/ 11 h 21"/>
                <a:gd name="T44" fmla="*/ 7 w 16"/>
                <a:gd name="T45" fmla="*/ 12 h 21"/>
                <a:gd name="T46" fmla="*/ 7 w 16"/>
                <a:gd name="T47" fmla="*/ 12 h 21"/>
                <a:gd name="T48" fmla="*/ 7 w 16"/>
                <a:gd name="T49" fmla="*/ 14 h 21"/>
                <a:gd name="T50" fmla="*/ 7 w 16"/>
                <a:gd name="T51" fmla="*/ 15 h 21"/>
                <a:gd name="T52" fmla="*/ 7 w 16"/>
                <a:gd name="T53" fmla="*/ 15 h 21"/>
                <a:gd name="T54" fmla="*/ 7 w 16"/>
                <a:gd name="T55" fmla="*/ 15 h 21"/>
                <a:gd name="T56" fmla="*/ 8 w 16"/>
                <a:gd name="T57" fmla="*/ 16 h 21"/>
                <a:gd name="T58" fmla="*/ 8 w 16"/>
                <a:gd name="T59" fmla="*/ 16 h 21"/>
                <a:gd name="T60" fmla="*/ 9 w 16"/>
                <a:gd name="T61" fmla="*/ 15 h 21"/>
                <a:gd name="T62" fmla="*/ 9 w 16"/>
                <a:gd name="T63" fmla="*/ 15 h 21"/>
                <a:gd name="T64" fmla="*/ 9 w 16"/>
                <a:gd name="T65" fmla="*/ 14 h 21"/>
                <a:gd name="T66" fmla="*/ 11 w 16"/>
                <a:gd name="T67" fmla="*/ 12 h 21"/>
                <a:gd name="T68" fmla="*/ 11 w 16"/>
                <a:gd name="T69" fmla="*/ 12 h 21"/>
                <a:gd name="T70" fmla="*/ 9 w 16"/>
                <a:gd name="T71" fmla="*/ 11 h 21"/>
                <a:gd name="T72" fmla="*/ 16 w 16"/>
                <a:gd name="T73" fmla="*/ 10 h 21"/>
                <a:gd name="T74" fmla="*/ 16 w 16"/>
                <a:gd name="T75" fmla="*/ 11 h 21"/>
                <a:gd name="T76" fmla="*/ 16 w 16"/>
                <a:gd name="T77" fmla="*/ 11 h 21"/>
                <a:gd name="T78" fmla="*/ 16 w 16"/>
                <a:gd name="T79" fmla="*/ 12 h 21"/>
                <a:gd name="T80" fmla="*/ 16 w 16"/>
                <a:gd name="T81" fmla="*/ 14 h 21"/>
                <a:gd name="T82" fmla="*/ 16 w 16"/>
                <a:gd name="T83" fmla="*/ 15 h 21"/>
                <a:gd name="T84" fmla="*/ 16 w 16"/>
                <a:gd name="T85" fmla="*/ 17 h 21"/>
                <a:gd name="T86" fmla="*/ 13 w 16"/>
                <a:gd name="T87" fmla="*/ 19 h 21"/>
                <a:gd name="T88" fmla="*/ 12 w 16"/>
                <a:gd name="T89" fmla="*/ 21 h 21"/>
                <a:gd name="T90" fmla="*/ 8 w 16"/>
                <a:gd name="T91" fmla="*/ 21 h 21"/>
                <a:gd name="T92" fmla="*/ 8 w 16"/>
                <a:gd name="T93" fmla="*/ 21 h 21"/>
                <a:gd name="T94" fmla="*/ 7 w 16"/>
                <a:gd name="T95" fmla="*/ 21 h 21"/>
                <a:gd name="T96" fmla="*/ 5 w 16"/>
                <a:gd name="T97" fmla="*/ 21 h 21"/>
                <a:gd name="T98" fmla="*/ 3 w 16"/>
                <a:gd name="T99" fmla="*/ 20 h 21"/>
                <a:gd name="T100" fmla="*/ 1 w 16"/>
                <a:gd name="T101" fmla="*/ 19 h 21"/>
                <a:gd name="T102" fmla="*/ 1 w 16"/>
                <a:gd name="T103" fmla="*/ 19 h 21"/>
                <a:gd name="T104" fmla="*/ 0 w 16"/>
                <a:gd name="T105" fmla="*/ 16 h 21"/>
                <a:gd name="T106" fmla="*/ 0 w 16"/>
                <a:gd name="T107" fmla="*/ 14 h 21"/>
                <a:gd name="T108" fmla="*/ 0 w 16"/>
                <a:gd name="T109" fmla="*/ 12 h 21"/>
                <a:gd name="T110" fmla="*/ 0 w 16"/>
                <a:gd name="T111" fmla="*/ 11 h 21"/>
                <a:gd name="T112" fmla="*/ 0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4" y="17"/>
                  </a:moveTo>
                  <a:lnTo>
                    <a:pt x="3" y="17"/>
                  </a:lnTo>
                  <a:lnTo>
                    <a:pt x="4" y="17"/>
                  </a:lnTo>
                  <a:lnTo>
                    <a:pt x="4" y="17"/>
                  </a:lnTo>
                  <a:close/>
                  <a:moveTo>
                    <a:pt x="13" y="14"/>
                  </a:move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close/>
                  <a:moveTo>
                    <a:pt x="4" y="11"/>
                  </a:moveTo>
                  <a:lnTo>
                    <a:pt x="3" y="11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3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191"/>
            <p:cNvSpPr>
              <a:spLocks noEditPoints="1"/>
            </p:cNvSpPr>
            <p:nvPr/>
          </p:nvSpPr>
          <p:spPr bwMode="auto">
            <a:xfrm>
              <a:off x="1437445" y="2052784"/>
              <a:ext cx="543298" cy="835475"/>
            </a:xfrm>
            <a:custGeom>
              <a:avLst/>
              <a:gdLst>
                <a:gd name="T0" fmla="*/ 37 w 67"/>
                <a:gd name="T1" fmla="*/ 4 h 103"/>
                <a:gd name="T2" fmla="*/ 28 w 67"/>
                <a:gd name="T3" fmla="*/ 7 h 103"/>
                <a:gd name="T4" fmla="*/ 18 w 67"/>
                <a:gd name="T5" fmla="*/ 14 h 103"/>
                <a:gd name="T6" fmla="*/ 11 w 67"/>
                <a:gd name="T7" fmla="*/ 26 h 103"/>
                <a:gd name="T8" fmla="*/ 4 w 67"/>
                <a:gd name="T9" fmla="*/ 44 h 103"/>
                <a:gd name="T10" fmla="*/ 4 w 67"/>
                <a:gd name="T11" fmla="*/ 52 h 103"/>
                <a:gd name="T12" fmla="*/ 3 w 67"/>
                <a:gd name="T13" fmla="*/ 59 h 103"/>
                <a:gd name="T14" fmla="*/ 4 w 67"/>
                <a:gd name="T15" fmla="*/ 75 h 103"/>
                <a:gd name="T16" fmla="*/ 9 w 67"/>
                <a:gd name="T17" fmla="*/ 88 h 103"/>
                <a:gd name="T18" fmla="*/ 14 w 67"/>
                <a:gd name="T19" fmla="*/ 97 h 103"/>
                <a:gd name="T20" fmla="*/ 22 w 67"/>
                <a:gd name="T21" fmla="*/ 101 h 103"/>
                <a:gd name="T22" fmla="*/ 24 w 67"/>
                <a:gd name="T23" fmla="*/ 101 h 103"/>
                <a:gd name="T24" fmla="*/ 30 w 67"/>
                <a:gd name="T25" fmla="*/ 98 h 103"/>
                <a:gd name="T26" fmla="*/ 38 w 67"/>
                <a:gd name="T27" fmla="*/ 93 h 103"/>
                <a:gd name="T28" fmla="*/ 46 w 67"/>
                <a:gd name="T29" fmla="*/ 82 h 103"/>
                <a:gd name="T30" fmla="*/ 56 w 67"/>
                <a:gd name="T31" fmla="*/ 65 h 103"/>
                <a:gd name="T32" fmla="*/ 63 w 67"/>
                <a:gd name="T33" fmla="*/ 46 h 103"/>
                <a:gd name="T34" fmla="*/ 64 w 67"/>
                <a:gd name="T35" fmla="*/ 41 h 103"/>
                <a:gd name="T36" fmla="*/ 64 w 67"/>
                <a:gd name="T37" fmla="*/ 37 h 103"/>
                <a:gd name="T38" fmla="*/ 62 w 67"/>
                <a:gd name="T39" fmla="*/ 22 h 103"/>
                <a:gd name="T40" fmla="*/ 55 w 67"/>
                <a:gd name="T41" fmla="*/ 12 h 103"/>
                <a:gd name="T42" fmla="*/ 46 w 67"/>
                <a:gd name="T43" fmla="*/ 5 h 103"/>
                <a:gd name="T44" fmla="*/ 37 w 67"/>
                <a:gd name="T45" fmla="*/ 4 h 103"/>
                <a:gd name="T46" fmla="*/ 37 w 67"/>
                <a:gd name="T47" fmla="*/ 4 h 103"/>
                <a:gd name="T48" fmla="*/ 37 w 67"/>
                <a:gd name="T49" fmla="*/ 0 h 103"/>
                <a:gd name="T50" fmla="*/ 38 w 67"/>
                <a:gd name="T51" fmla="*/ 0 h 103"/>
                <a:gd name="T52" fmla="*/ 47 w 67"/>
                <a:gd name="T53" fmla="*/ 3 h 103"/>
                <a:gd name="T54" fmla="*/ 58 w 67"/>
                <a:gd name="T55" fmla="*/ 10 h 103"/>
                <a:gd name="T56" fmla="*/ 64 w 67"/>
                <a:gd name="T57" fmla="*/ 21 h 103"/>
                <a:gd name="T58" fmla="*/ 67 w 67"/>
                <a:gd name="T59" fmla="*/ 37 h 103"/>
                <a:gd name="T60" fmla="*/ 67 w 67"/>
                <a:gd name="T61" fmla="*/ 42 h 103"/>
                <a:gd name="T62" fmla="*/ 67 w 67"/>
                <a:gd name="T63" fmla="*/ 46 h 103"/>
                <a:gd name="T64" fmla="*/ 60 w 67"/>
                <a:gd name="T65" fmla="*/ 67 h 103"/>
                <a:gd name="T66" fmla="*/ 48 w 67"/>
                <a:gd name="T67" fmla="*/ 85 h 103"/>
                <a:gd name="T68" fmla="*/ 41 w 67"/>
                <a:gd name="T69" fmla="*/ 94 h 103"/>
                <a:gd name="T70" fmla="*/ 31 w 67"/>
                <a:gd name="T71" fmla="*/ 101 h 103"/>
                <a:gd name="T72" fmla="*/ 24 w 67"/>
                <a:gd name="T73" fmla="*/ 103 h 103"/>
                <a:gd name="T74" fmla="*/ 21 w 67"/>
                <a:gd name="T75" fmla="*/ 103 h 103"/>
                <a:gd name="T76" fmla="*/ 13 w 67"/>
                <a:gd name="T77" fmla="*/ 98 h 103"/>
                <a:gd name="T78" fmla="*/ 7 w 67"/>
                <a:gd name="T79" fmla="*/ 89 h 103"/>
                <a:gd name="T80" fmla="*/ 1 w 67"/>
                <a:gd name="T81" fmla="*/ 75 h 103"/>
                <a:gd name="T82" fmla="*/ 0 w 67"/>
                <a:gd name="T83" fmla="*/ 59 h 103"/>
                <a:gd name="T84" fmla="*/ 0 w 67"/>
                <a:gd name="T85" fmla="*/ 51 h 103"/>
                <a:gd name="T86" fmla="*/ 1 w 67"/>
                <a:gd name="T87" fmla="*/ 43 h 103"/>
                <a:gd name="T88" fmla="*/ 7 w 67"/>
                <a:gd name="T89" fmla="*/ 25 h 103"/>
                <a:gd name="T90" fmla="*/ 16 w 67"/>
                <a:gd name="T91" fmla="*/ 12 h 103"/>
                <a:gd name="T92" fmla="*/ 26 w 67"/>
                <a:gd name="T93" fmla="*/ 4 h 103"/>
                <a:gd name="T94" fmla="*/ 37 w 67"/>
                <a:gd name="T9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" h="103">
                  <a:moveTo>
                    <a:pt x="37" y="4"/>
                  </a:moveTo>
                  <a:lnTo>
                    <a:pt x="28" y="7"/>
                  </a:lnTo>
                  <a:lnTo>
                    <a:pt x="18" y="14"/>
                  </a:lnTo>
                  <a:lnTo>
                    <a:pt x="11" y="26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3" y="59"/>
                  </a:lnTo>
                  <a:lnTo>
                    <a:pt x="4" y="75"/>
                  </a:lnTo>
                  <a:lnTo>
                    <a:pt x="9" y="88"/>
                  </a:lnTo>
                  <a:lnTo>
                    <a:pt x="14" y="97"/>
                  </a:lnTo>
                  <a:lnTo>
                    <a:pt x="22" y="101"/>
                  </a:lnTo>
                  <a:lnTo>
                    <a:pt x="24" y="101"/>
                  </a:lnTo>
                  <a:lnTo>
                    <a:pt x="30" y="98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56" y="65"/>
                  </a:lnTo>
                  <a:lnTo>
                    <a:pt x="63" y="46"/>
                  </a:lnTo>
                  <a:lnTo>
                    <a:pt x="64" y="41"/>
                  </a:lnTo>
                  <a:lnTo>
                    <a:pt x="64" y="37"/>
                  </a:lnTo>
                  <a:lnTo>
                    <a:pt x="62" y="22"/>
                  </a:lnTo>
                  <a:lnTo>
                    <a:pt x="55" y="12"/>
                  </a:lnTo>
                  <a:lnTo>
                    <a:pt x="46" y="5"/>
                  </a:lnTo>
                  <a:lnTo>
                    <a:pt x="37" y="4"/>
                  </a:lnTo>
                  <a:lnTo>
                    <a:pt x="37" y="4"/>
                  </a:lnTo>
                  <a:close/>
                  <a:moveTo>
                    <a:pt x="37" y="0"/>
                  </a:moveTo>
                  <a:lnTo>
                    <a:pt x="38" y="0"/>
                  </a:lnTo>
                  <a:lnTo>
                    <a:pt x="47" y="3"/>
                  </a:lnTo>
                  <a:lnTo>
                    <a:pt x="58" y="10"/>
                  </a:lnTo>
                  <a:lnTo>
                    <a:pt x="64" y="21"/>
                  </a:lnTo>
                  <a:lnTo>
                    <a:pt x="67" y="37"/>
                  </a:lnTo>
                  <a:lnTo>
                    <a:pt x="67" y="42"/>
                  </a:lnTo>
                  <a:lnTo>
                    <a:pt x="67" y="46"/>
                  </a:lnTo>
                  <a:lnTo>
                    <a:pt x="60" y="67"/>
                  </a:lnTo>
                  <a:lnTo>
                    <a:pt x="48" y="85"/>
                  </a:lnTo>
                  <a:lnTo>
                    <a:pt x="41" y="94"/>
                  </a:lnTo>
                  <a:lnTo>
                    <a:pt x="31" y="101"/>
                  </a:lnTo>
                  <a:lnTo>
                    <a:pt x="24" y="103"/>
                  </a:lnTo>
                  <a:lnTo>
                    <a:pt x="21" y="103"/>
                  </a:lnTo>
                  <a:lnTo>
                    <a:pt x="13" y="98"/>
                  </a:lnTo>
                  <a:lnTo>
                    <a:pt x="7" y="89"/>
                  </a:lnTo>
                  <a:lnTo>
                    <a:pt x="1" y="75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" y="43"/>
                  </a:lnTo>
                  <a:lnTo>
                    <a:pt x="7" y="25"/>
                  </a:lnTo>
                  <a:lnTo>
                    <a:pt x="16" y="12"/>
                  </a:lnTo>
                  <a:lnTo>
                    <a:pt x="2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92"/>
            <p:cNvSpPr>
              <a:spLocks noEditPoints="1"/>
            </p:cNvSpPr>
            <p:nvPr/>
          </p:nvSpPr>
          <p:spPr bwMode="auto">
            <a:xfrm>
              <a:off x="1429333" y="2044670"/>
              <a:ext cx="567622" cy="859807"/>
            </a:xfrm>
            <a:custGeom>
              <a:avLst/>
              <a:gdLst>
                <a:gd name="T0" fmla="*/ 23 w 70"/>
                <a:gd name="T1" fmla="*/ 103 h 106"/>
                <a:gd name="T2" fmla="*/ 25 w 70"/>
                <a:gd name="T3" fmla="*/ 103 h 106"/>
                <a:gd name="T4" fmla="*/ 25 w 70"/>
                <a:gd name="T5" fmla="*/ 103 h 106"/>
                <a:gd name="T6" fmla="*/ 19 w 70"/>
                <a:gd name="T7" fmla="*/ 102 h 106"/>
                <a:gd name="T8" fmla="*/ 29 w 70"/>
                <a:gd name="T9" fmla="*/ 102 h 106"/>
                <a:gd name="T10" fmla="*/ 32 w 70"/>
                <a:gd name="T11" fmla="*/ 100 h 106"/>
                <a:gd name="T12" fmla="*/ 67 w 70"/>
                <a:gd name="T13" fmla="*/ 47 h 106"/>
                <a:gd name="T14" fmla="*/ 48 w 70"/>
                <a:gd name="T15" fmla="*/ 85 h 106"/>
                <a:gd name="T16" fmla="*/ 36 w 70"/>
                <a:gd name="T17" fmla="*/ 98 h 106"/>
                <a:gd name="T18" fmla="*/ 48 w 70"/>
                <a:gd name="T19" fmla="*/ 85 h 106"/>
                <a:gd name="T20" fmla="*/ 67 w 70"/>
                <a:gd name="T21" fmla="*/ 47 h 106"/>
                <a:gd name="T22" fmla="*/ 65 w 70"/>
                <a:gd name="T23" fmla="*/ 31 h 106"/>
                <a:gd name="T24" fmla="*/ 67 w 70"/>
                <a:gd name="T25" fmla="*/ 38 h 106"/>
                <a:gd name="T26" fmla="*/ 38 w 70"/>
                <a:gd name="T27" fmla="*/ 6 h 106"/>
                <a:gd name="T28" fmla="*/ 19 w 70"/>
                <a:gd name="T29" fmla="*/ 15 h 106"/>
                <a:gd name="T30" fmla="*/ 8 w 70"/>
                <a:gd name="T31" fmla="*/ 45 h 106"/>
                <a:gd name="T32" fmla="*/ 5 w 70"/>
                <a:gd name="T33" fmla="*/ 60 h 106"/>
                <a:gd name="T34" fmla="*/ 8 w 70"/>
                <a:gd name="T35" fmla="*/ 76 h 106"/>
                <a:gd name="T36" fmla="*/ 17 w 70"/>
                <a:gd name="T37" fmla="*/ 97 h 106"/>
                <a:gd name="T38" fmla="*/ 25 w 70"/>
                <a:gd name="T39" fmla="*/ 100 h 106"/>
                <a:gd name="T40" fmla="*/ 25 w 70"/>
                <a:gd name="T41" fmla="*/ 100 h 106"/>
                <a:gd name="T42" fmla="*/ 25 w 70"/>
                <a:gd name="T43" fmla="*/ 100 h 106"/>
                <a:gd name="T44" fmla="*/ 39 w 70"/>
                <a:gd name="T45" fmla="*/ 93 h 106"/>
                <a:gd name="T46" fmla="*/ 47 w 70"/>
                <a:gd name="T47" fmla="*/ 83 h 106"/>
                <a:gd name="T48" fmla="*/ 56 w 70"/>
                <a:gd name="T49" fmla="*/ 65 h 106"/>
                <a:gd name="T50" fmla="*/ 64 w 70"/>
                <a:gd name="T51" fmla="*/ 42 h 106"/>
                <a:gd name="T52" fmla="*/ 64 w 70"/>
                <a:gd name="T53" fmla="*/ 38 h 106"/>
                <a:gd name="T54" fmla="*/ 55 w 70"/>
                <a:gd name="T55" fmla="*/ 14 h 106"/>
                <a:gd name="T56" fmla="*/ 38 w 70"/>
                <a:gd name="T57" fmla="*/ 6 h 106"/>
                <a:gd name="T58" fmla="*/ 38 w 70"/>
                <a:gd name="T59" fmla="*/ 2 h 106"/>
                <a:gd name="T60" fmla="*/ 38 w 70"/>
                <a:gd name="T61" fmla="*/ 2 h 106"/>
                <a:gd name="T62" fmla="*/ 38 w 70"/>
                <a:gd name="T63" fmla="*/ 0 h 106"/>
                <a:gd name="T64" fmla="*/ 49 w 70"/>
                <a:gd name="T65" fmla="*/ 2 h 106"/>
                <a:gd name="T66" fmla="*/ 67 w 70"/>
                <a:gd name="T67" fmla="*/ 22 h 106"/>
                <a:gd name="T68" fmla="*/ 70 w 70"/>
                <a:gd name="T69" fmla="*/ 38 h 106"/>
                <a:gd name="T70" fmla="*/ 69 w 70"/>
                <a:gd name="T71" fmla="*/ 48 h 106"/>
                <a:gd name="T72" fmla="*/ 51 w 70"/>
                <a:gd name="T73" fmla="*/ 87 h 106"/>
                <a:gd name="T74" fmla="*/ 34 w 70"/>
                <a:gd name="T75" fmla="*/ 103 h 106"/>
                <a:gd name="T76" fmla="*/ 22 w 70"/>
                <a:gd name="T77" fmla="*/ 106 h 106"/>
                <a:gd name="T78" fmla="*/ 22 w 70"/>
                <a:gd name="T79" fmla="*/ 106 h 106"/>
                <a:gd name="T80" fmla="*/ 5 w 70"/>
                <a:gd name="T81" fmla="*/ 90 h 106"/>
                <a:gd name="T82" fmla="*/ 0 w 70"/>
                <a:gd name="T83" fmla="*/ 60 h 106"/>
                <a:gd name="T84" fmla="*/ 1 w 70"/>
                <a:gd name="T85" fmla="*/ 44 h 106"/>
                <a:gd name="T86" fmla="*/ 15 w 70"/>
                <a:gd name="T87" fmla="*/ 11 h 106"/>
                <a:gd name="T88" fmla="*/ 38 w 70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" h="106">
                  <a:moveTo>
                    <a:pt x="19" y="102"/>
                  </a:moveTo>
                  <a:lnTo>
                    <a:pt x="23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03"/>
                  </a:lnTo>
                  <a:lnTo>
                    <a:pt x="19" y="102"/>
                  </a:lnTo>
                  <a:close/>
                  <a:moveTo>
                    <a:pt x="32" y="100"/>
                  </a:moveTo>
                  <a:lnTo>
                    <a:pt x="29" y="102"/>
                  </a:lnTo>
                  <a:lnTo>
                    <a:pt x="32" y="100"/>
                  </a:lnTo>
                  <a:lnTo>
                    <a:pt x="32" y="100"/>
                  </a:lnTo>
                  <a:close/>
                  <a:moveTo>
                    <a:pt x="67" y="47"/>
                  </a:moveTo>
                  <a:lnTo>
                    <a:pt x="67" y="47"/>
                  </a:lnTo>
                  <a:lnTo>
                    <a:pt x="59" y="66"/>
                  </a:lnTo>
                  <a:lnTo>
                    <a:pt x="48" y="85"/>
                  </a:lnTo>
                  <a:lnTo>
                    <a:pt x="40" y="94"/>
                  </a:lnTo>
                  <a:lnTo>
                    <a:pt x="36" y="98"/>
                  </a:lnTo>
                  <a:lnTo>
                    <a:pt x="40" y="94"/>
                  </a:lnTo>
                  <a:lnTo>
                    <a:pt x="48" y="85"/>
                  </a:lnTo>
                  <a:lnTo>
                    <a:pt x="59" y="66"/>
                  </a:lnTo>
                  <a:lnTo>
                    <a:pt x="67" y="47"/>
                  </a:lnTo>
                  <a:lnTo>
                    <a:pt x="67" y="47"/>
                  </a:lnTo>
                  <a:close/>
                  <a:moveTo>
                    <a:pt x="65" y="31"/>
                  </a:moveTo>
                  <a:lnTo>
                    <a:pt x="67" y="38"/>
                  </a:lnTo>
                  <a:lnTo>
                    <a:pt x="67" y="38"/>
                  </a:lnTo>
                  <a:lnTo>
                    <a:pt x="65" y="31"/>
                  </a:lnTo>
                  <a:close/>
                  <a:moveTo>
                    <a:pt x="38" y="6"/>
                  </a:moveTo>
                  <a:lnTo>
                    <a:pt x="29" y="9"/>
                  </a:lnTo>
                  <a:lnTo>
                    <a:pt x="19" y="15"/>
                  </a:lnTo>
                  <a:lnTo>
                    <a:pt x="13" y="28"/>
                  </a:lnTo>
                  <a:lnTo>
                    <a:pt x="8" y="45"/>
                  </a:lnTo>
                  <a:lnTo>
                    <a:pt x="6" y="53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8" y="76"/>
                  </a:lnTo>
                  <a:lnTo>
                    <a:pt x="12" y="87"/>
                  </a:lnTo>
                  <a:lnTo>
                    <a:pt x="17" y="97"/>
                  </a:lnTo>
                  <a:lnTo>
                    <a:pt x="23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25" y="100"/>
                  </a:lnTo>
                  <a:lnTo>
                    <a:pt x="31" y="98"/>
                  </a:lnTo>
                  <a:lnTo>
                    <a:pt x="39" y="93"/>
                  </a:lnTo>
                  <a:lnTo>
                    <a:pt x="46" y="83"/>
                  </a:lnTo>
                  <a:lnTo>
                    <a:pt x="47" y="83"/>
                  </a:lnTo>
                  <a:lnTo>
                    <a:pt x="46" y="83"/>
                  </a:lnTo>
                  <a:lnTo>
                    <a:pt x="56" y="65"/>
                  </a:lnTo>
                  <a:lnTo>
                    <a:pt x="63" y="47"/>
                  </a:lnTo>
                  <a:lnTo>
                    <a:pt x="64" y="42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1" y="25"/>
                  </a:lnTo>
                  <a:lnTo>
                    <a:pt x="55" y="14"/>
                  </a:lnTo>
                  <a:lnTo>
                    <a:pt x="47" y="9"/>
                  </a:lnTo>
                  <a:lnTo>
                    <a:pt x="38" y="6"/>
                  </a:lnTo>
                  <a:lnTo>
                    <a:pt x="38" y="6"/>
                  </a:lnTo>
                  <a:close/>
                  <a:moveTo>
                    <a:pt x="38" y="2"/>
                  </a:moveTo>
                  <a:lnTo>
                    <a:pt x="38" y="4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39" y="0"/>
                  </a:lnTo>
                  <a:lnTo>
                    <a:pt x="49" y="2"/>
                  </a:lnTo>
                  <a:lnTo>
                    <a:pt x="60" y="10"/>
                  </a:lnTo>
                  <a:lnTo>
                    <a:pt x="67" y="22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9" y="43"/>
                  </a:lnTo>
                  <a:lnTo>
                    <a:pt x="69" y="48"/>
                  </a:lnTo>
                  <a:lnTo>
                    <a:pt x="63" y="68"/>
                  </a:lnTo>
                  <a:lnTo>
                    <a:pt x="51" y="87"/>
                  </a:lnTo>
                  <a:lnTo>
                    <a:pt x="43" y="97"/>
                  </a:lnTo>
                  <a:lnTo>
                    <a:pt x="34" y="103"/>
                  </a:lnTo>
                  <a:lnTo>
                    <a:pt x="25" y="106"/>
                  </a:lnTo>
                  <a:lnTo>
                    <a:pt x="22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13" y="100"/>
                  </a:lnTo>
                  <a:lnTo>
                    <a:pt x="5" y="90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1" y="44"/>
                  </a:lnTo>
                  <a:lnTo>
                    <a:pt x="6" y="26"/>
                  </a:lnTo>
                  <a:lnTo>
                    <a:pt x="15" y="11"/>
                  </a:lnTo>
                  <a:lnTo>
                    <a:pt x="26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193"/>
            <p:cNvSpPr>
              <a:spLocks/>
            </p:cNvSpPr>
            <p:nvPr/>
          </p:nvSpPr>
          <p:spPr bwMode="auto">
            <a:xfrm>
              <a:off x="1615840" y="2060893"/>
              <a:ext cx="105418" cy="97337"/>
            </a:xfrm>
            <a:custGeom>
              <a:avLst/>
              <a:gdLst>
                <a:gd name="T0" fmla="*/ 11 w 13"/>
                <a:gd name="T1" fmla="*/ 0 h 12"/>
                <a:gd name="T2" fmla="*/ 13 w 13"/>
                <a:gd name="T3" fmla="*/ 2 h 12"/>
                <a:gd name="T4" fmla="*/ 12 w 13"/>
                <a:gd name="T5" fmla="*/ 3 h 12"/>
                <a:gd name="T6" fmla="*/ 12 w 13"/>
                <a:gd name="T7" fmla="*/ 4 h 12"/>
                <a:gd name="T8" fmla="*/ 11 w 13"/>
                <a:gd name="T9" fmla="*/ 6 h 12"/>
                <a:gd name="T10" fmla="*/ 9 w 13"/>
                <a:gd name="T11" fmla="*/ 7 h 12"/>
                <a:gd name="T12" fmla="*/ 7 w 13"/>
                <a:gd name="T13" fmla="*/ 9 h 12"/>
                <a:gd name="T14" fmla="*/ 6 w 13"/>
                <a:gd name="T15" fmla="*/ 11 h 12"/>
                <a:gd name="T16" fmla="*/ 3 w 13"/>
                <a:gd name="T17" fmla="*/ 12 h 12"/>
                <a:gd name="T18" fmla="*/ 3 w 13"/>
                <a:gd name="T19" fmla="*/ 12 h 12"/>
                <a:gd name="T20" fmla="*/ 2 w 13"/>
                <a:gd name="T21" fmla="*/ 12 h 12"/>
                <a:gd name="T22" fmla="*/ 0 w 13"/>
                <a:gd name="T23" fmla="*/ 11 h 12"/>
                <a:gd name="T24" fmla="*/ 0 w 13"/>
                <a:gd name="T25" fmla="*/ 9 h 12"/>
                <a:gd name="T26" fmla="*/ 0 w 13"/>
                <a:gd name="T27" fmla="*/ 7 h 12"/>
                <a:gd name="T28" fmla="*/ 0 w 13"/>
                <a:gd name="T29" fmla="*/ 6 h 12"/>
                <a:gd name="T30" fmla="*/ 2 w 13"/>
                <a:gd name="T31" fmla="*/ 4 h 12"/>
                <a:gd name="T32" fmla="*/ 4 w 13"/>
                <a:gd name="T33" fmla="*/ 6 h 12"/>
                <a:gd name="T34" fmla="*/ 4 w 13"/>
                <a:gd name="T35" fmla="*/ 6 h 12"/>
                <a:gd name="T36" fmla="*/ 3 w 13"/>
                <a:gd name="T37" fmla="*/ 7 h 12"/>
                <a:gd name="T38" fmla="*/ 3 w 13"/>
                <a:gd name="T39" fmla="*/ 9 h 12"/>
                <a:gd name="T40" fmla="*/ 4 w 13"/>
                <a:gd name="T41" fmla="*/ 8 h 12"/>
                <a:gd name="T42" fmla="*/ 6 w 13"/>
                <a:gd name="T43" fmla="*/ 7 h 12"/>
                <a:gd name="T44" fmla="*/ 7 w 13"/>
                <a:gd name="T45" fmla="*/ 6 h 12"/>
                <a:gd name="T46" fmla="*/ 8 w 13"/>
                <a:gd name="T47" fmla="*/ 3 h 12"/>
                <a:gd name="T48" fmla="*/ 9 w 13"/>
                <a:gd name="T49" fmla="*/ 2 h 12"/>
                <a:gd name="T50" fmla="*/ 11 w 13"/>
                <a:gd name="T51" fmla="*/ 0 h 12"/>
                <a:gd name="T52" fmla="*/ 11 w 13"/>
                <a:gd name="T5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12">
                  <a:moveTo>
                    <a:pt x="11" y="0"/>
                  </a:moveTo>
                  <a:lnTo>
                    <a:pt x="13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9" y="7"/>
                  </a:lnTo>
                  <a:lnTo>
                    <a:pt x="7" y="9"/>
                  </a:lnTo>
                  <a:lnTo>
                    <a:pt x="6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3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194"/>
            <p:cNvSpPr>
              <a:spLocks noEditPoints="1"/>
            </p:cNvSpPr>
            <p:nvPr/>
          </p:nvSpPr>
          <p:spPr bwMode="auto">
            <a:xfrm>
              <a:off x="1599622" y="2052784"/>
              <a:ext cx="137854" cy="113559"/>
            </a:xfrm>
            <a:custGeom>
              <a:avLst/>
              <a:gdLst>
                <a:gd name="T0" fmla="*/ 4 w 17"/>
                <a:gd name="T1" fmla="*/ 12 h 14"/>
                <a:gd name="T2" fmla="*/ 2 w 17"/>
                <a:gd name="T3" fmla="*/ 12 h 14"/>
                <a:gd name="T4" fmla="*/ 4 w 17"/>
                <a:gd name="T5" fmla="*/ 12 h 14"/>
                <a:gd name="T6" fmla="*/ 4 w 17"/>
                <a:gd name="T7" fmla="*/ 12 h 14"/>
                <a:gd name="T8" fmla="*/ 4 w 17"/>
                <a:gd name="T9" fmla="*/ 8 h 14"/>
                <a:gd name="T10" fmla="*/ 4 w 17"/>
                <a:gd name="T11" fmla="*/ 8 h 14"/>
                <a:gd name="T12" fmla="*/ 4 w 17"/>
                <a:gd name="T13" fmla="*/ 9 h 14"/>
                <a:gd name="T14" fmla="*/ 4 w 17"/>
                <a:gd name="T15" fmla="*/ 8 h 14"/>
                <a:gd name="T16" fmla="*/ 4 w 17"/>
                <a:gd name="T17" fmla="*/ 8 h 14"/>
                <a:gd name="T18" fmla="*/ 13 w 17"/>
                <a:gd name="T19" fmla="*/ 0 h 14"/>
                <a:gd name="T20" fmla="*/ 13 w 17"/>
                <a:gd name="T21" fmla="*/ 0 h 14"/>
                <a:gd name="T22" fmla="*/ 17 w 17"/>
                <a:gd name="T23" fmla="*/ 3 h 14"/>
                <a:gd name="T24" fmla="*/ 17 w 17"/>
                <a:gd name="T25" fmla="*/ 4 h 14"/>
                <a:gd name="T26" fmla="*/ 15 w 17"/>
                <a:gd name="T27" fmla="*/ 4 h 14"/>
                <a:gd name="T28" fmla="*/ 15 w 17"/>
                <a:gd name="T29" fmla="*/ 5 h 14"/>
                <a:gd name="T30" fmla="*/ 14 w 17"/>
                <a:gd name="T31" fmla="*/ 7 h 14"/>
                <a:gd name="T32" fmla="*/ 13 w 17"/>
                <a:gd name="T33" fmla="*/ 9 h 14"/>
                <a:gd name="T34" fmla="*/ 10 w 17"/>
                <a:gd name="T35" fmla="*/ 10 h 14"/>
                <a:gd name="T36" fmla="*/ 9 w 17"/>
                <a:gd name="T37" fmla="*/ 13 h 14"/>
                <a:gd name="T38" fmla="*/ 8 w 17"/>
                <a:gd name="T39" fmla="*/ 14 h 14"/>
                <a:gd name="T40" fmla="*/ 5 w 17"/>
                <a:gd name="T41" fmla="*/ 14 h 14"/>
                <a:gd name="T42" fmla="*/ 5 w 17"/>
                <a:gd name="T43" fmla="*/ 14 h 14"/>
                <a:gd name="T44" fmla="*/ 2 w 17"/>
                <a:gd name="T45" fmla="*/ 14 h 14"/>
                <a:gd name="T46" fmla="*/ 1 w 17"/>
                <a:gd name="T47" fmla="*/ 13 h 14"/>
                <a:gd name="T48" fmla="*/ 1 w 17"/>
                <a:gd name="T49" fmla="*/ 13 h 14"/>
                <a:gd name="T50" fmla="*/ 0 w 17"/>
                <a:gd name="T51" fmla="*/ 12 h 14"/>
                <a:gd name="T52" fmla="*/ 0 w 17"/>
                <a:gd name="T53" fmla="*/ 10 h 14"/>
                <a:gd name="T54" fmla="*/ 1 w 17"/>
                <a:gd name="T55" fmla="*/ 8 h 14"/>
                <a:gd name="T56" fmla="*/ 1 w 17"/>
                <a:gd name="T57" fmla="*/ 7 h 14"/>
                <a:gd name="T58" fmla="*/ 1 w 17"/>
                <a:gd name="T59" fmla="*/ 5 h 14"/>
                <a:gd name="T60" fmla="*/ 2 w 17"/>
                <a:gd name="T61" fmla="*/ 3 h 14"/>
                <a:gd name="T62" fmla="*/ 4 w 17"/>
                <a:gd name="T63" fmla="*/ 4 h 14"/>
                <a:gd name="T64" fmla="*/ 6 w 17"/>
                <a:gd name="T65" fmla="*/ 5 h 14"/>
                <a:gd name="T66" fmla="*/ 6 w 17"/>
                <a:gd name="T67" fmla="*/ 5 h 14"/>
                <a:gd name="T68" fmla="*/ 6 w 17"/>
                <a:gd name="T69" fmla="*/ 5 h 14"/>
                <a:gd name="T70" fmla="*/ 6 w 17"/>
                <a:gd name="T71" fmla="*/ 5 h 14"/>
                <a:gd name="T72" fmla="*/ 8 w 17"/>
                <a:gd name="T73" fmla="*/ 5 h 14"/>
                <a:gd name="T74" fmla="*/ 8 w 17"/>
                <a:gd name="T75" fmla="*/ 5 h 14"/>
                <a:gd name="T76" fmla="*/ 8 w 17"/>
                <a:gd name="T77" fmla="*/ 5 h 14"/>
                <a:gd name="T78" fmla="*/ 9 w 17"/>
                <a:gd name="T79" fmla="*/ 3 h 14"/>
                <a:gd name="T80" fmla="*/ 10 w 17"/>
                <a:gd name="T81" fmla="*/ 1 h 14"/>
                <a:gd name="T82" fmla="*/ 11 w 17"/>
                <a:gd name="T83" fmla="*/ 0 h 14"/>
                <a:gd name="T84" fmla="*/ 11 w 17"/>
                <a:gd name="T85" fmla="*/ 0 h 14"/>
                <a:gd name="T86" fmla="*/ 11 w 17"/>
                <a:gd name="T87" fmla="*/ 0 h 14"/>
                <a:gd name="T88" fmla="*/ 13 w 17"/>
                <a:gd name="T8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" h="14">
                  <a:moveTo>
                    <a:pt x="4" y="12"/>
                  </a:move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4" y="7"/>
                  </a:lnTo>
                  <a:lnTo>
                    <a:pt x="13" y="9"/>
                  </a:lnTo>
                  <a:lnTo>
                    <a:pt x="10" y="10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195"/>
            <p:cNvSpPr>
              <a:spLocks/>
            </p:cNvSpPr>
            <p:nvPr/>
          </p:nvSpPr>
          <p:spPr bwMode="auto">
            <a:xfrm>
              <a:off x="1583405" y="2109561"/>
              <a:ext cx="170289" cy="632688"/>
            </a:xfrm>
            <a:custGeom>
              <a:avLst/>
              <a:gdLst>
                <a:gd name="T0" fmla="*/ 17 w 21"/>
                <a:gd name="T1" fmla="*/ 0 h 78"/>
                <a:gd name="T2" fmla="*/ 21 w 21"/>
                <a:gd name="T3" fmla="*/ 0 h 78"/>
                <a:gd name="T4" fmla="*/ 21 w 21"/>
                <a:gd name="T5" fmla="*/ 53 h 78"/>
                <a:gd name="T6" fmla="*/ 7 w 21"/>
                <a:gd name="T7" fmla="*/ 78 h 78"/>
                <a:gd name="T8" fmla="*/ 0 w 21"/>
                <a:gd name="T9" fmla="*/ 57 h 78"/>
                <a:gd name="T10" fmla="*/ 10 w 21"/>
                <a:gd name="T11" fmla="*/ 1 h 78"/>
                <a:gd name="T12" fmla="*/ 12 w 21"/>
                <a:gd name="T13" fmla="*/ 2 h 78"/>
                <a:gd name="T14" fmla="*/ 3 w 21"/>
                <a:gd name="T15" fmla="*/ 56 h 78"/>
                <a:gd name="T16" fmla="*/ 8 w 21"/>
                <a:gd name="T17" fmla="*/ 70 h 78"/>
                <a:gd name="T18" fmla="*/ 17 w 21"/>
                <a:gd name="T19" fmla="*/ 52 h 78"/>
                <a:gd name="T20" fmla="*/ 17 w 21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78">
                  <a:moveTo>
                    <a:pt x="17" y="0"/>
                  </a:moveTo>
                  <a:lnTo>
                    <a:pt x="21" y="0"/>
                  </a:lnTo>
                  <a:lnTo>
                    <a:pt x="21" y="53"/>
                  </a:lnTo>
                  <a:lnTo>
                    <a:pt x="7" y="78"/>
                  </a:lnTo>
                  <a:lnTo>
                    <a:pt x="0" y="57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3" y="56"/>
                  </a:lnTo>
                  <a:lnTo>
                    <a:pt x="8" y="70"/>
                  </a:lnTo>
                  <a:lnTo>
                    <a:pt x="17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96"/>
            <p:cNvSpPr>
              <a:spLocks noEditPoints="1"/>
            </p:cNvSpPr>
            <p:nvPr/>
          </p:nvSpPr>
          <p:spPr bwMode="auto">
            <a:xfrm>
              <a:off x="1567187" y="2093338"/>
              <a:ext cx="202725" cy="673247"/>
            </a:xfrm>
            <a:custGeom>
              <a:avLst/>
              <a:gdLst>
                <a:gd name="T0" fmla="*/ 4 w 25"/>
                <a:gd name="T1" fmla="*/ 59 h 83"/>
                <a:gd name="T2" fmla="*/ 4 w 25"/>
                <a:gd name="T3" fmla="*/ 59 h 83"/>
                <a:gd name="T4" fmla="*/ 9 w 25"/>
                <a:gd name="T5" fmla="*/ 76 h 83"/>
                <a:gd name="T6" fmla="*/ 13 w 25"/>
                <a:gd name="T7" fmla="*/ 68 h 83"/>
                <a:gd name="T8" fmla="*/ 9 w 25"/>
                <a:gd name="T9" fmla="*/ 76 h 83"/>
                <a:gd name="T10" fmla="*/ 4 w 25"/>
                <a:gd name="T11" fmla="*/ 59 h 83"/>
                <a:gd name="T12" fmla="*/ 18 w 25"/>
                <a:gd name="T13" fmla="*/ 0 h 83"/>
                <a:gd name="T14" fmla="*/ 25 w 25"/>
                <a:gd name="T15" fmla="*/ 0 h 83"/>
                <a:gd name="T16" fmla="*/ 25 w 25"/>
                <a:gd name="T17" fmla="*/ 55 h 83"/>
                <a:gd name="T18" fmla="*/ 9 w 25"/>
                <a:gd name="T19" fmla="*/ 83 h 83"/>
                <a:gd name="T20" fmla="*/ 1 w 25"/>
                <a:gd name="T21" fmla="*/ 59 h 83"/>
                <a:gd name="T22" fmla="*/ 0 w 25"/>
                <a:gd name="T23" fmla="*/ 59 h 83"/>
                <a:gd name="T24" fmla="*/ 10 w 25"/>
                <a:gd name="T25" fmla="*/ 2 h 83"/>
                <a:gd name="T26" fmla="*/ 12 w 25"/>
                <a:gd name="T27" fmla="*/ 2 h 83"/>
                <a:gd name="T28" fmla="*/ 15 w 25"/>
                <a:gd name="T29" fmla="*/ 3 h 83"/>
                <a:gd name="T30" fmla="*/ 6 w 25"/>
                <a:gd name="T31" fmla="*/ 58 h 83"/>
                <a:gd name="T32" fmla="*/ 10 w 25"/>
                <a:gd name="T33" fmla="*/ 68 h 83"/>
                <a:gd name="T34" fmla="*/ 18 w 25"/>
                <a:gd name="T35" fmla="*/ 54 h 83"/>
                <a:gd name="T36" fmla="*/ 18 w 25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83">
                  <a:moveTo>
                    <a:pt x="4" y="59"/>
                  </a:moveTo>
                  <a:lnTo>
                    <a:pt x="4" y="59"/>
                  </a:lnTo>
                  <a:lnTo>
                    <a:pt x="9" y="76"/>
                  </a:lnTo>
                  <a:lnTo>
                    <a:pt x="13" y="68"/>
                  </a:lnTo>
                  <a:lnTo>
                    <a:pt x="9" y="76"/>
                  </a:lnTo>
                  <a:lnTo>
                    <a:pt x="4" y="59"/>
                  </a:lnTo>
                  <a:close/>
                  <a:moveTo>
                    <a:pt x="18" y="0"/>
                  </a:moveTo>
                  <a:lnTo>
                    <a:pt x="25" y="0"/>
                  </a:lnTo>
                  <a:lnTo>
                    <a:pt x="25" y="55"/>
                  </a:lnTo>
                  <a:lnTo>
                    <a:pt x="9" y="83"/>
                  </a:lnTo>
                  <a:lnTo>
                    <a:pt x="1" y="59"/>
                  </a:lnTo>
                  <a:lnTo>
                    <a:pt x="0" y="59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5" y="3"/>
                  </a:lnTo>
                  <a:lnTo>
                    <a:pt x="6" y="58"/>
                  </a:lnTo>
                  <a:lnTo>
                    <a:pt x="10" y="68"/>
                  </a:lnTo>
                  <a:lnTo>
                    <a:pt x="18" y="5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97"/>
            <p:cNvSpPr>
              <a:spLocks/>
            </p:cNvSpPr>
            <p:nvPr/>
          </p:nvSpPr>
          <p:spPr bwMode="auto">
            <a:xfrm>
              <a:off x="1883431" y="2125784"/>
              <a:ext cx="413556" cy="681356"/>
            </a:xfrm>
            <a:custGeom>
              <a:avLst/>
              <a:gdLst>
                <a:gd name="T0" fmla="*/ 1 w 51"/>
                <a:gd name="T1" fmla="*/ 0 h 84"/>
                <a:gd name="T2" fmla="*/ 4 w 51"/>
                <a:gd name="T3" fmla="*/ 1 h 84"/>
                <a:gd name="T4" fmla="*/ 11 w 51"/>
                <a:gd name="T5" fmla="*/ 5 h 84"/>
                <a:gd name="T6" fmla="*/ 21 w 51"/>
                <a:gd name="T7" fmla="*/ 12 h 84"/>
                <a:gd name="T8" fmla="*/ 31 w 51"/>
                <a:gd name="T9" fmla="*/ 18 h 84"/>
                <a:gd name="T10" fmla="*/ 41 w 51"/>
                <a:gd name="T11" fmla="*/ 25 h 84"/>
                <a:gd name="T12" fmla="*/ 48 w 51"/>
                <a:gd name="T13" fmla="*/ 30 h 84"/>
                <a:gd name="T14" fmla="*/ 50 w 51"/>
                <a:gd name="T15" fmla="*/ 33 h 84"/>
                <a:gd name="T16" fmla="*/ 51 w 51"/>
                <a:gd name="T17" fmla="*/ 34 h 84"/>
                <a:gd name="T18" fmla="*/ 51 w 51"/>
                <a:gd name="T19" fmla="*/ 35 h 84"/>
                <a:gd name="T20" fmla="*/ 51 w 51"/>
                <a:gd name="T21" fmla="*/ 35 h 84"/>
                <a:gd name="T22" fmla="*/ 51 w 51"/>
                <a:gd name="T23" fmla="*/ 35 h 84"/>
                <a:gd name="T24" fmla="*/ 48 w 51"/>
                <a:gd name="T25" fmla="*/ 38 h 84"/>
                <a:gd name="T26" fmla="*/ 46 w 51"/>
                <a:gd name="T27" fmla="*/ 41 h 84"/>
                <a:gd name="T28" fmla="*/ 42 w 51"/>
                <a:gd name="T29" fmla="*/ 45 h 84"/>
                <a:gd name="T30" fmla="*/ 37 w 51"/>
                <a:gd name="T31" fmla="*/ 49 h 84"/>
                <a:gd name="T32" fmla="*/ 26 w 51"/>
                <a:gd name="T33" fmla="*/ 58 h 84"/>
                <a:gd name="T34" fmla="*/ 16 w 51"/>
                <a:gd name="T35" fmla="*/ 66 h 84"/>
                <a:gd name="T36" fmla="*/ 13 w 51"/>
                <a:gd name="T37" fmla="*/ 68 h 84"/>
                <a:gd name="T38" fmla="*/ 11 w 51"/>
                <a:gd name="T39" fmla="*/ 70 h 84"/>
                <a:gd name="T40" fmla="*/ 9 w 51"/>
                <a:gd name="T41" fmla="*/ 71 h 84"/>
                <a:gd name="T42" fmla="*/ 8 w 51"/>
                <a:gd name="T43" fmla="*/ 72 h 84"/>
                <a:gd name="T44" fmla="*/ 9 w 51"/>
                <a:gd name="T45" fmla="*/ 75 h 84"/>
                <a:gd name="T46" fmla="*/ 9 w 51"/>
                <a:gd name="T47" fmla="*/ 77 h 84"/>
                <a:gd name="T48" fmla="*/ 9 w 51"/>
                <a:gd name="T49" fmla="*/ 80 h 84"/>
                <a:gd name="T50" fmla="*/ 11 w 51"/>
                <a:gd name="T51" fmla="*/ 83 h 84"/>
                <a:gd name="T52" fmla="*/ 11 w 51"/>
                <a:gd name="T53" fmla="*/ 83 h 84"/>
                <a:gd name="T54" fmla="*/ 8 w 51"/>
                <a:gd name="T55" fmla="*/ 84 h 84"/>
                <a:gd name="T56" fmla="*/ 7 w 51"/>
                <a:gd name="T57" fmla="*/ 83 h 84"/>
                <a:gd name="T58" fmla="*/ 7 w 51"/>
                <a:gd name="T59" fmla="*/ 80 h 84"/>
                <a:gd name="T60" fmla="*/ 7 w 51"/>
                <a:gd name="T61" fmla="*/ 77 h 84"/>
                <a:gd name="T62" fmla="*/ 5 w 51"/>
                <a:gd name="T63" fmla="*/ 75 h 84"/>
                <a:gd name="T64" fmla="*/ 5 w 51"/>
                <a:gd name="T65" fmla="*/ 72 h 84"/>
                <a:gd name="T66" fmla="*/ 5 w 51"/>
                <a:gd name="T67" fmla="*/ 70 h 84"/>
                <a:gd name="T68" fmla="*/ 7 w 51"/>
                <a:gd name="T69" fmla="*/ 70 h 84"/>
                <a:gd name="T70" fmla="*/ 9 w 51"/>
                <a:gd name="T71" fmla="*/ 67 h 84"/>
                <a:gd name="T72" fmla="*/ 14 w 51"/>
                <a:gd name="T73" fmla="*/ 63 h 84"/>
                <a:gd name="T74" fmla="*/ 18 w 51"/>
                <a:gd name="T75" fmla="*/ 59 h 84"/>
                <a:gd name="T76" fmla="*/ 30 w 51"/>
                <a:gd name="T77" fmla="*/ 50 h 84"/>
                <a:gd name="T78" fmla="*/ 41 w 51"/>
                <a:gd name="T79" fmla="*/ 42 h 84"/>
                <a:gd name="T80" fmla="*/ 43 w 51"/>
                <a:gd name="T81" fmla="*/ 39 h 84"/>
                <a:gd name="T82" fmla="*/ 46 w 51"/>
                <a:gd name="T83" fmla="*/ 37 h 84"/>
                <a:gd name="T84" fmla="*/ 47 w 51"/>
                <a:gd name="T85" fmla="*/ 35 h 84"/>
                <a:gd name="T86" fmla="*/ 47 w 51"/>
                <a:gd name="T87" fmla="*/ 34 h 84"/>
                <a:gd name="T88" fmla="*/ 47 w 51"/>
                <a:gd name="T89" fmla="*/ 34 h 84"/>
                <a:gd name="T90" fmla="*/ 47 w 51"/>
                <a:gd name="T91" fmla="*/ 34 h 84"/>
                <a:gd name="T92" fmla="*/ 47 w 51"/>
                <a:gd name="T93" fmla="*/ 34 h 84"/>
                <a:gd name="T94" fmla="*/ 46 w 51"/>
                <a:gd name="T95" fmla="*/ 33 h 84"/>
                <a:gd name="T96" fmla="*/ 43 w 51"/>
                <a:gd name="T97" fmla="*/ 30 h 84"/>
                <a:gd name="T98" fmla="*/ 41 w 51"/>
                <a:gd name="T99" fmla="*/ 28 h 84"/>
                <a:gd name="T100" fmla="*/ 35 w 51"/>
                <a:gd name="T101" fmla="*/ 25 h 84"/>
                <a:gd name="T102" fmla="*/ 30 w 51"/>
                <a:gd name="T103" fmla="*/ 21 h 84"/>
                <a:gd name="T104" fmla="*/ 24 w 51"/>
                <a:gd name="T105" fmla="*/ 17 h 84"/>
                <a:gd name="T106" fmla="*/ 14 w 51"/>
                <a:gd name="T107" fmla="*/ 12 h 84"/>
                <a:gd name="T108" fmla="*/ 7 w 51"/>
                <a:gd name="T109" fmla="*/ 7 h 84"/>
                <a:gd name="T110" fmla="*/ 1 w 51"/>
                <a:gd name="T111" fmla="*/ 4 h 84"/>
                <a:gd name="T112" fmla="*/ 0 w 51"/>
                <a:gd name="T113" fmla="*/ 3 h 84"/>
                <a:gd name="T114" fmla="*/ 1 w 51"/>
                <a:gd name="T1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" h="84">
                  <a:moveTo>
                    <a:pt x="1" y="0"/>
                  </a:moveTo>
                  <a:lnTo>
                    <a:pt x="4" y="1"/>
                  </a:lnTo>
                  <a:lnTo>
                    <a:pt x="11" y="5"/>
                  </a:lnTo>
                  <a:lnTo>
                    <a:pt x="21" y="12"/>
                  </a:lnTo>
                  <a:lnTo>
                    <a:pt x="31" y="18"/>
                  </a:lnTo>
                  <a:lnTo>
                    <a:pt x="41" y="25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1" y="34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48" y="38"/>
                  </a:lnTo>
                  <a:lnTo>
                    <a:pt x="46" y="41"/>
                  </a:lnTo>
                  <a:lnTo>
                    <a:pt x="42" y="45"/>
                  </a:lnTo>
                  <a:lnTo>
                    <a:pt x="37" y="49"/>
                  </a:lnTo>
                  <a:lnTo>
                    <a:pt x="26" y="58"/>
                  </a:lnTo>
                  <a:lnTo>
                    <a:pt x="16" y="66"/>
                  </a:lnTo>
                  <a:lnTo>
                    <a:pt x="13" y="68"/>
                  </a:lnTo>
                  <a:lnTo>
                    <a:pt x="11" y="70"/>
                  </a:lnTo>
                  <a:lnTo>
                    <a:pt x="9" y="71"/>
                  </a:lnTo>
                  <a:lnTo>
                    <a:pt x="8" y="72"/>
                  </a:lnTo>
                  <a:lnTo>
                    <a:pt x="9" y="75"/>
                  </a:lnTo>
                  <a:lnTo>
                    <a:pt x="9" y="77"/>
                  </a:lnTo>
                  <a:lnTo>
                    <a:pt x="9" y="80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7" y="80"/>
                  </a:lnTo>
                  <a:lnTo>
                    <a:pt x="7" y="77"/>
                  </a:lnTo>
                  <a:lnTo>
                    <a:pt x="5" y="75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9" y="67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30" y="50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46" y="37"/>
                  </a:lnTo>
                  <a:lnTo>
                    <a:pt x="47" y="35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4" y="17"/>
                  </a:lnTo>
                  <a:lnTo>
                    <a:pt x="14" y="12"/>
                  </a:lnTo>
                  <a:lnTo>
                    <a:pt x="7" y="7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198"/>
            <p:cNvSpPr>
              <a:spLocks noEditPoints="1"/>
            </p:cNvSpPr>
            <p:nvPr/>
          </p:nvSpPr>
          <p:spPr bwMode="auto">
            <a:xfrm>
              <a:off x="1859107" y="2109561"/>
              <a:ext cx="445991" cy="705693"/>
            </a:xfrm>
            <a:custGeom>
              <a:avLst/>
              <a:gdLst>
                <a:gd name="T0" fmla="*/ 11 w 55"/>
                <a:gd name="T1" fmla="*/ 81 h 87"/>
                <a:gd name="T2" fmla="*/ 11 w 55"/>
                <a:gd name="T3" fmla="*/ 78 h 87"/>
                <a:gd name="T4" fmla="*/ 12 w 55"/>
                <a:gd name="T5" fmla="*/ 72 h 87"/>
                <a:gd name="T6" fmla="*/ 11 w 55"/>
                <a:gd name="T7" fmla="*/ 72 h 87"/>
                <a:gd name="T8" fmla="*/ 29 w 55"/>
                <a:gd name="T9" fmla="*/ 57 h 87"/>
                <a:gd name="T10" fmla="*/ 19 w 55"/>
                <a:gd name="T11" fmla="*/ 65 h 87"/>
                <a:gd name="T12" fmla="*/ 29 w 55"/>
                <a:gd name="T13" fmla="*/ 57 h 87"/>
                <a:gd name="T14" fmla="*/ 36 w 55"/>
                <a:gd name="T15" fmla="*/ 52 h 87"/>
                <a:gd name="T16" fmla="*/ 45 w 55"/>
                <a:gd name="T17" fmla="*/ 45 h 87"/>
                <a:gd name="T18" fmla="*/ 51 w 55"/>
                <a:gd name="T19" fmla="*/ 39 h 87"/>
                <a:gd name="T20" fmla="*/ 51 w 55"/>
                <a:gd name="T21" fmla="*/ 39 h 87"/>
                <a:gd name="T22" fmla="*/ 42 w 55"/>
                <a:gd name="T23" fmla="*/ 27 h 87"/>
                <a:gd name="T24" fmla="*/ 42 w 55"/>
                <a:gd name="T25" fmla="*/ 27 h 87"/>
                <a:gd name="T26" fmla="*/ 31 w 55"/>
                <a:gd name="T27" fmla="*/ 19 h 87"/>
                <a:gd name="T28" fmla="*/ 32 w 55"/>
                <a:gd name="T29" fmla="*/ 20 h 87"/>
                <a:gd name="T30" fmla="*/ 19 w 55"/>
                <a:gd name="T31" fmla="*/ 13 h 87"/>
                <a:gd name="T32" fmla="*/ 21 w 55"/>
                <a:gd name="T33" fmla="*/ 14 h 87"/>
                <a:gd name="T34" fmla="*/ 4 w 55"/>
                <a:gd name="T35" fmla="*/ 3 h 87"/>
                <a:gd name="T36" fmla="*/ 10 w 55"/>
                <a:gd name="T37" fmla="*/ 7 h 87"/>
                <a:gd name="T38" fmla="*/ 11 w 55"/>
                <a:gd name="T39" fmla="*/ 7 h 87"/>
                <a:gd name="T40" fmla="*/ 3 w 55"/>
                <a:gd name="T41" fmla="*/ 0 h 87"/>
                <a:gd name="T42" fmla="*/ 6 w 55"/>
                <a:gd name="T43" fmla="*/ 1 h 87"/>
                <a:gd name="T44" fmla="*/ 8 w 55"/>
                <a:gd name="T45" fmla="*/ 2 h 87"/>
                <a:gd name="T46" fmla="*/ 15 w 55"/>
                <a:gd name="T47" fmla="*/ 6 h 87"/>
                <a:gd name="T48" fmla="*/ 25 w 55"/>
                <a:gd name="T49" fmla="*/ 13 h 87"/>
                <a:gd name="T50" fmla="*/ 45 w 55"/>
                <a:gd name="T51" fmla="*/ 26 h 87"/>
                <a:gd name="T52" fmla="*/ 54 w 55"/>
                <a:gd name="T53" fmla="*/ 34 h 87"/>
                <a:gd name="T54" fmla="*/ 55 w 55"/>
                <a:gd name="T55" fmla="*/ 35 h 87"/>
                <a:gd name="T56" fmla="*/ 55 w 55"/>
                <a:gd name="T57" fmla="*/ 37 h 87"/>
                <a:gd name="T58" fmla="*/ 55 w 55"/>
                <a:gd name="T59" fmla="*/ 37 h 87"/>
                <a:gd name="T60" fmla="*/ 53 w 55"/>
                <a:gd name="T61" fmla="*/ 41 h 87"/>
                <a:gd name="T62" fmla="*/ 46 w 55"/>
                <a:gd name="T63" fmla="*/ 48 h 87"/>
                <a:gd name="T64" fmla="*/ 29 w 55"/>
                <a:gd name="T65" fmla="*/ 61 h 87"/>
                <a:gd name="T66" fmla="*/ 16 w 55"/>
                <a:gd name="T67" fmla="*/ 72 h 87"/>
                <a:gd name="T68" fmla="*/ 14 w 55"/>
                <a:gd name="T69" fmla="*/ 74 h 87"/>
                <a:gd name="T70" fmla="*/ 14 w 55"/>
                <a:gd name="T71" fmla="*/ 79 h 87"/>
                <a:gd name="T72" fmla="*/ 15 w 55"/>
                <a:gd name="T73" fmla="*/ 83 h 87"/>
                <a:gd name="T74" fmla="*/ 8 w 55"/>
                <a:gd name="T75" fmla="*/ 87 h 87"/>
                <a:gd name="T76" fmla="*/ 8 w 55"/>
                <a:gd name="T77" fmla="*/ 86 h 87"/>
                <a:gd name="T78" fmla="*/ 8 w 55"/>
                <a:gd name="T79" fmla="*/ 81 h 87"/>
                <a:gd name="T80" fmla="*/ 7 w 55"/>
                <a:gd name="T81" fmla="*/ 74 h 87"/>
                <a:gd name="T82" fmla="*/ 7 w 55"/>
                <a:gd name="T83" fmla="*/ 73 h 87"/>
                <a:gd name="T84" fmla="*/ 8 w 55"/>
                <a:gd name="T85" fmla="*/ 70 h 87"/>
                <a:gd name="T86" fmla="*/ 12 w 55"/>
                <a:gd name="T87" fmla="*/ 68 h 87"/>
                <a:gd name="T88" fmla="*/ 21 w 55"/>
                <a:gd name="T89" fmla="*/ 60 h 87"/>
                <a:gd name="T90" fmla="*/ 44 w 55"/>
                <a:gd name="T91" fmla="*/ 43 h 87"/>
                <a:gd name="T92" fmla="*/ 48 w 55"/>
                <a:gd name="T93" fmla="*/ 37 h 87"/>
                <a:gd name="T94" fmla="*/ 48 w 55"/>
                <a:gd name="T95" fmla="*/ 36 h 87"/>
                <a:gd name="T96" fmla="*/ 42 w 55"/>
                <a:gd name="T97" fmla="*/ 31 h 87"/>
                <a:gd name="T98" fmla="*/ 32 w 55"/>
                <a:gd name="T99" fmla="*/ 24 h 87"/>
                <a:gd name="T100" fmla="*/ 17 w 55"/>
                <a:gd name="T101" fmla="*/ 15 h 87"/>
                <a:gd name="T102" fmla="*/ 4 w 55"/>
                <a:gd name="T103" fmla="*/ 7 h 87"/>
                <a:gd name="T104" fmla="*/ 0 w 55"/>
                <a:gd name="T105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87">
                  <a:moveTo>
                    <a:pt x="11" y="78"/>
                  </a:moveTo>
                  <a:lnTo>
                    <a:pt x="11" y="81"/>
                  </a:lnTo>
                  <a:lnTo>
                    <a:pt x="11" y="81"/>
                  </a:lnTo>
                  <a:lnTo>
                    <a:pt x="11" y="78"/>
                  </a:lnTo>
                  <a:close/>
                  <a:moveTo>
                    <a:pt x="14" y="70"/>
                  </a:move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4" y="70"/>
                  </a:lnTo>
                  <a:close/>
                  <a:moveTo>
                    <a:pt x="29" y="57"/>
                  </a:moveTo>
                  <a:lnTo>
                    <a:pt x="23" y="62"/>
                  </a:lnTo>
                  <a:lnTo>
                    <a:pt x="19" y="65"/>
                  </a:lnTo>
                  <a:lnTo>
                    <a:pt x="28" y="58"/>
                  </a:lnTo>
                  <a:lnTo>
                    <a:pt x="29" y="57"/>
                  </a:lnTo>
                  <a:close/>
                  <a:moveTo>
                    <a:pt x="45" y="45"/>
                  </a:moveTo>
                  <a:lnTo>
                    <a:pt x="36" y="52"/>
                  </a:lnTo>
                  <a:lnTo>
                    <a:pt x="38" y="49"/>
                  </a:lnTo>
                  <a:lnTo>
                    <a:pt x="45" y="45"/>
                  </a:lnTo>
                  <a:close/>
                  <a:moveTo>
                    <a:pt x="51" y="37"/>
                  </a:moveTo>
                  <a:lnTo>
                    <a:pt x="51" y="39"/>
                  </a:lnTo>
                  <a:lnTo>
                    <a:pt x="50" y="40"/>
                  </a:lnTo>
                  <a:lnTo>
                    <a:pt x="51" y="39"/>
                  </a:lnTo>
                  <a:lnTo>
                    <a:pt x="51" y="37"/>
                  </a:lnTo>
                  <a:close/>
                  <a:moveTo>
                    <a:pt x="42" y="27"/>
                  </a:moveTo>
                  <a:lnTo>
                    <a:pt x="44" y="28"/>
                  </a:lnTo>
                  <a:lnTo>
                    <a:pt x="42" y="27"/>
                  </a:lnTo>
                  <a:lnTo>
                    <a:pt x="42" y="27"/>
                  </a:lnTo>
                  <a:close/>
                  <a:moveTo>
                    <a:pt x="31" y="19"/>
                  </a:moveTo>
                  <a:lnTo>
                    <a:pt x="33" y="20"/>
                  </a:lnTo>
                  <a:lnTo>
                    <a:pt x="32" y="20"/>
                  </a:lnTo>
                  <a:lnTo>
                    <a:pt x="31" y="19"/>
                  </a:lnTo>
                  <a:close/>
                  <a:moveTo>
                    <a:pt x="19" y="13"/>
                  </a:moveTo>
                  <a:lnTo>
                    <a:pt x="24" y="15"/>
                  </a:lnTo>
                  <a:lnTo>
                    <a:pt x="21" y="14"/>
                  </a:lnTo>
                  <a:lnTo>
                    <a:pt x="19" y="13"/>
                  </a:lnTo>
                  <a:close/>
                  <a:moveTo>
                    <a:pt x="4" y="3"/>
                  </a:moveTo>
                  <a:lnTo>
                    <a:pt x="4" y="3"/>
                  </a:lnTo>
                  <a:lnTo>
                    <a:pt x="10" y="7"/>
                  </a:lnTo>
                  <a:lnTo>
                    <a:pt x="15" y="10"/>
                  </a:lnTo>
                  <a:lnTo>
                    <a:pt x="11" y="7"/>
                  </a:lnTo>
                  <a:lnTo>
                    <a:pt x="4" y="3"/>
                  </a:lnTo>
                  <a:close/>
                  <a:moveTo>
                    <a:pt x="3" y="0"/>
                  </a:moveTo>
                  <a:lnTo>
                    <a:pt x="4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9"/>
                  </a:lnTo>
                  <a:lnTo>
                    <a:pt x="25" y="13"/>
                  </a:lnTo>
                  <a:lnTo>
                    <a:pt x="36" y="19"/>
                  </a:lnTo>
                  <a:lnTo>
                    <a:pt x="45" y="26"/>
                  </a:lnTo>
                  <a:lnTo>
                    <a:pt x="53" y="31"/>
                  </a:lnTo>
                  <a:lnTo>
                    <a:pt x="54" y="34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6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54" y="40"/>
                  </a:lnTo>
                  <a:lnTo>
                    <a:pt x="53" y="41"/>
                  </a:lnTo>
                  <a:lnTo>
                    <a:pt x="50" y="44"/>
                  </a:lnTo>
                  <a:lnTo>
                    <a:pt x="46" y="48"/>
                  </a:lnTo>
                  <a:lnTo>
                    <a:pt x="41" y="52"/>
                  </a:lnTo>
                  <a:lnTo>
                    <a:pt x="29" y="61"/>
                  </a:lnTo>
                  <a:lnTo>
                    <a:pt x="19" y="69"/>
                  </a:lnTo>
                  <a:lnTo>
                    <a:pt x="16" y="72"/>
                  </a:lnTo>
                  <a:lnTo>
                    <a:pt x="15" y="73"/>
                  </a:lnTo>
                  <a:lnTo>
                    <a:pt x="14" y="74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5" y="82"/>
                  </a:lnTo>
                  <a:lnTo>
                    <a:pt x="15" y="83"/>
                  </a:lnTo>
                  <a:lnTo>
                    <a:pt x="17" y="86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7" y="77"/>
                  </a:lnTo>
                  <a:lnTo>
                    <a:pt x="7" y="74"/>
                  </a:lnTo>
                  <a:lnTo>
                    <a:pt x="8" y="74"/>
                  </a:lnTo>
                  <a:lnTo>
                    <a:pt x="7" y="73"/>
                  </a:lnTo>
                  <a:lnTo>
                    <a:pt x="7" y="72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2" y="68"/>
                  </a:lnTo>
                  <a:lnTo>
                    <a:pt x="16" y="64"/>
                  </a:lnTo>
                  <a:lnTo>
                    <a:pt x="21" y="60"/>
                  </a:lnTo>
                  <a:lnTo>
                    <a:pt x="33" y="51"/>
                  </a:lnTo>
                  <a:lnTo>
                    <a:pt x="44" y="43"/>
                  </a:lnTo>
                  <a:lnTo>
                    <a:pt x="45" y="40"/>
                  </a:lnTo>
                  <a:lnTo>
                    <a:pt x="48" y="37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6" y="34"/>
                  </a:lnTo>
                  <a:lnTo>
                    <a:pt x="42" y="31"/>
                  </a:lnTo>
                  <a:lnTo>
                    <a:pt x="37" y="28"/>
                  </a:lnTo>
                  <a:lnTo>
                    <a:pt x="32" y="24"/>
                  </a:lnTo>
                  <a:lnTo>
                    <a:pt x="27" y="20"/>
                  </a:lnTo>
                  <a:lnTo>
                    <a:pt x="17" y="15"/>
                  </a:lnTo>
                  <a:lnTo>
                    <a:pt x="10" y="10"/>
                  </a:lnTo>
                  <a:lnTo>
                    <a:pt x="4" y="7"/>
                  </a:lnTo>
                  <a:lnTo>
                    <a:pt x="2" y="6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199"/>
            <p:cNvSpPr>
              <a:spLocks/>
            </p:cNvSpPr>
            <p:nvPr/>
          </p:nvSpPr>
          <p:spPr bwMode="auto">
            <a:xfrm>
              <a:off x="1923978" y="2701695"/>
              <a:ext cx="72982" cy="73005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8 h 9"/>
                <a:gd name="T4" fmla="*/ 7 w 9"/>
                <a:gd name="T5" fmla="*/ 9 h 9"/>
                <a:gd name="T6" fmla="*/ 0 w 9"/>
                <a:gd name="T7" fmla="*/ 1 h 9"/>
                <a:gd name="T8" fmla="*/ 3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lnTo>
                    <a:pt x="9" y="8"/>
                  </a:lnTo>
                  <a:lnTo>
                    <a:pt x="7" y="9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200"/>
            <p:cNvSpPr>
              <a:spLocks/>
            </p:cNvSpPr>
            <p:nvPr/>
          </p:nvSpPr>
          <p:spPr bwMode="auto">
            <a:xfrm>
              <a:off x="1915866" y="2677358"/>
              <a:ext cx="105418" cy="121673"/>
            </a:xfrm>
            <a:custGeom>
              <a:avLst/>
              <a:gdLst>
                <a:gd name="T0" fmla="*/ 4 w 13"/>
                <a:gd name="T1" fmla="*/ 0 h 15"/>
                <a:gd name="T2" fmla="*/ 13 w 13"/>
                <a:gd name="T3" fmla="*/ 11 h 15"/>
                <a:gd name="T4" fmla="*/ 8 w 13"/>
                <a:gd name="T5" fmla="*/ 15 h 15"/>
                <a:gd name="T6" fmla="*/ 0 w 13"/>
                <a:gd name="T7" fmla="*/ 5 h 15"/>
                <a:gd name="T8" fmla="*/ 0 w 13"/>
                <a:gd name="T9" fmla="*/ 4 h 15"/>
                <a:gd name="T10" fmla="*/ 4 w 13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4" y="0"/>
                  </a:moveTo>
                  <a:lnTo>
                    <a:pt x="13" y="11"/>
                  </a:lnTo>
                  <a:lnTo>
                    <a:pt x="8" y="15"/>
                  </a:lnTo>
                  <a:lnTo>
                    <a:pt x="0" y="5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01"/>
            <p:cNvSpPr>
              <a:spLocks/>
            </p:cNvSpPr>
            <p:nvPr/>
          </p:nvSpPr>
          <p:spPr bwMode="auto">
            <a:xfrm>
              <a:off x="1948302" y="2677358"/>
              <a:ext cx="81089" cy="40559"/>
            </a:xfrm>
            <a:custGeom>
              <a:avLst/>
              <a:gdLst>
                <a:gd name="T0" fmla="*/ 1 w 10"/>
                <a:gd name="T1" fmla="*/ 0 h 5"/>
                <a:gd name="T2" fmla="*/ 10 w 10"/>
                <a:gd name="T3" fmla="*/ 2 h 5"/>
                <a:gd name="T4" fmla="*/ 9 w 10"/>
                <a:gd name="T5" fmla="*/ 5 h 5"/>
                <a:gd name="T6" fmla="*/ 0 w 10"/>
                <a:gd name="T7" fmla="*/ 3 h 5"/>
                <a:gd name="T8" fmla="*/ 1 w 1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" y="0"/>
                  </a:moveTo>
                  <a:lnTo>
                    <a:pt x="10" y="2"/>
                  </a:lnTo>
                  <a:lnTo>
                    <a:pt x="9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202"/>
            <p:cNvSpPr>
              <a:spLocks noEditPoints="1"/>
            </p:cNvSpPr>
            <p:nvPr/>
          </p:nvSpPr>
          <p:spPr bwMode="auto">
            <a:xfrm>
              <a:off x="1940196" y="2661135"/>
              <a:ext cx="113524" cy="73005"/>
            </a:xfrm>
            <a:custGeom>
              <a:avLst/>
              <a:gdLst>
                <a:gd name="T0" fmla="*/ 4 w 14"/>
                <a:gd name="T1" fmla="*/ 4 h 9"/>
                <a:gd name="T2" fmla="*/ 4 w 14"/>
                <a:gd name="T3" fmla="*/ 4 h 9"/>
                <a:gd name="T4" fmla="*/ 10 w 14"/>
                <a:gd name="T5" fmla="*/ 5 h 9"/>
                <a:gd name="T6" fmla="*/ 4 w 14"/>
                <a:gd name="T7" fmla="*/ 4 h 9"/>
                <a:gd name="T8" fmla="*/ 1 w 14"/>
                <a:gd name="T9" fmla="*/ 0 h 9"/>
                <a:gd name="T10" fmla="*/ 14 w 14"/>
                <a:gd name="T11" fmla="*/ 4 h 9"/>
                <a:gd name="T12" fmla="*/ 11 w 14"/>
                <a:gd name="T13" fmla="*/ 9 h 9"/>
                <a:gd name="T14" fmla="*/ 1 w 14"/>
                <a:gd name="T15" fmla="*/ 6 h 9"/>
                <a:gd name="T16" fmla="*/ 0 w 14"/>
                <a:gd name="T17" fmla="*/ 6 h 9"/>
                <a:gd name="T18" fmla="*/ 1 w 14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4" y="4"/>
                  </a:moveTo>
                  <a:lnTo>
                    <a:pt x="4" y="4"/>
                  </a:lnTo>
                  <a:lnTo>
                    <a:pt x="10" y="5"/>
                  </a:lnTo>
                  <a:lnTo>
                    <a:pt x="4" y="4"/>
                  </a:lnTo>
                  <a:close/>
                  <a:moveTo>
                    <a:pt x="1" y="0"/>
                  </a:moveTo>
                  <a:lnTo>
                    <a:pt x="14" y="4"/>
                  </a:lnTo>
                  <a:lnTo>
                    <a:pt x="11" y="9"/>
                  </a:lnTo>
                  <a:lnTo>
                    <a:pt x="1" y="6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203"/>
            <p:cNvSpPr>
              <a:spLocks/>
            </p:cNvSpPr>
            <p:nvPr/>
          </p:nvSpPr>
          <p:spPr bwMode="auto">
            <a:xfrm>
              <a:off x="1169849" y="1744551"/>
              <a:ext cx="381120" cy="616465"/>
            </a:xfrm>
            <a:custGeom>
              <a:avLst/>
              <a:gdLst>
                <a:gd name="T0" fmla="*/ 7 w 47"/>
                <a:gd name="T1" fmla="*/ 0 h 76"/>
                <a:gd name="T2" fmla="*/ 9 w 47"/>
                <a:gd name="T3" fmla="*/ 3 h 76"/>
                <a:gd name="T4" fmla="*/ 4 w 47"/>
                <a:gd name="T5" fmla="*/ 9 h 76"/>
                <a:gd name="T6" fmla="*/ 6 w 47"/>
                <a:gd name="T7" fmla="*/ 16 h 76"/>
                <a:gd name="T8" fmla="*/ 7 w 47"/>
                <a:gd name="T9" fmla="*/ 25 h 76"/>
                <a:gd name="T10" fmla="*/ 9 w 47"/>
                <a:gd name="T11" fmla="*/ 38 h 76"/>
                <a:gd name="T12" fmla="*/ 13 w 47"/>
                <a:gd name="T13" fmla="*/ 52 h 76"/>
                <a:gd name="T14" fmla="*/ 17 w 47"/>
                <a:gd name="T15" fmla="*/ 64 h 76"/>
                <a:gd name="T16" fmla="*/ 20 w 47"/>
                <a:gd name="T17" fmla="*/ 72 h 76"/>
                <a:gd name="T18" fmla="*/ 21 w 47"/>
                <a:gd name="T19" fmla="*/ 73 h 76"/>
                <a:gd name="T20" fmla="*/ 23 w 47"/>
                <a:gd name="T21" fmla="*/ 73 h 76"/>
                <a:gd name="T22" fmla="*/ 25 w 47"/>
                <a:gd name="T23" fmla="*/ 73 h 76"/>
                <a:gd name="T24" fmla="*/ 28 w 47"/>
                <a:gd name="T25" fmla="*/ 72 h 76"/>
                <a:gd name="T26" fmla="*/ 30 w 47"/>
                <a:gd name="T27" fmla="*/ 69 h 76"/>
                <a:gd name="T28" fmla="*/ 33 w 47"/>
                <a:gd name="T29" fmla="*/ 67 h 76"/>
                <a:gd name="T30" fmla="*/ 36 w 47"/>
                <a:gd name="T31" fmla="*/ 64 h 76"/>
                <a:gd name="T32" fmla="*/ 38 w 47"/>
                <a:gd name="T33" fmla="*/ 62 h 76"/>
                <a:gd name="T34" fmla="*/ 41 w 47"/>
                <a:gd name="T35" fmla="*/ 59 h 76"/>
                <a:gd name="T36" fmla="*/ 44 w 47"/>
                <a:gd name="T37" fmla="*/ 56 h 76"/>
                <a:gd name="T38" fmla="*/ 44 w 47"/>
                <a:gd name="T39" fmla="*/ 55 h 76"/>
                <a:gd name="T40" fmla="*/ 45 w 47"/>
                <a:gd name="T41" fmla="*/ 55 h 76"/>
                <a:gd name="T42" fmla="*/ 45 w 47"/>
                <a:gd name="T43" fmla="*/ 55 h 76"/>
                <a:gd name="T44" fmla="*/ 47 w 47"/>
                <a:gd name="T45" fmla="*/ 56 h 76"/>
                <a:gd name="T46" fmla="*/ 46 w 47"/>
                <a:gd name="T47" fmla="*/ 58 h 76"/>
                <a:gd name="T48" fmla="*/ 45 w 47"/>
                <a:gd name="T49" fmla="*/ 59 h 76"/>
                <a:gd name="T50" fmla="*/ 44 w 47"/>
                <a:gd name="T51" fmla="*/ 62 h 76"/>
                <a:gd name="T52" fmla="*/ 41 w 47"/>
                <a:gd name="T53" fmla="*/ 64 h 76"/>
                <a:gd name="T54" fmla="*/ 38 w 47"/>
                <a:gd name="T55" fmla="*/ 67 h 76"/>
                <a:gd name="T56" fmla="*/ 34 w 47"/>
                <a:gd name="T57" fmla="*/ 71 h 76"/>
                <a:gd name="T58" fmla="*/ 30 w 47"/>
                <a:gd name="T59" fmla="*/ 73 h 76"/>
                <a:gd name="T60" fmla="*/ 27 w 47"/>
                <a:gd name="T61" fmla="*/ 76 h 76"/>
                <a:gd name="T62" fmla="*/ 23 w 47"/>
                <a:gd name="T63" fmla="*/ 76 h 76"/>
                <a:gd name="T64" fmla="*/ 23 w 47"/>
                <a:gd name="T65" fmla="*/ 76 h 76"/>
                <a:gd name="T66" fmla="*/ 20 w 47"/>
                <a:gd name="T67" fmla="*/ 76 h 76"/>
                <a:gd name="T68" fmla="*/ 17 w 47"/>
                <a:gd name="T69" fmla="*/ 73 h 76"/>
                <a:gd name="T70" fmla="*/ 15 w 47"/>
                <a:gd name="T71" fmla="*/ 65 h 76"/>
                <a:gd name="T72" fmla="*/ 11 w 47"/>
                <a:gd name="T73" fmla="*/ 52 h 76"/>
                <a:gd name="T74" fmla="*/ 7 w 47"/>
                <a:gd name="T75" fmla="*/ 38 h 76"/>
                <a:gd name="T76" fmla="*/ 4 w 47"/>
                <a:gd name="T77" fmla="*/ 27 h 76"/>
                <a:gd name="T78" fmla="*/ 3 w 47"/>
                <a:gd name="T79" fmla="*/ 18 h 76"/>
                <a:gd name="T80" fmla="*/ 2 w 47"/>
                <a:gd name="T81" fmla="*/ 12 h 76"/>
                <a:gd name="T82" fmla="*/ 0 w 47"/>
                <a:gd name="T83" fmla="*/ 9 h 76"/>
                <a:gd name="T84" fmla="*/ 0 w 47"/>
                <a:gd name="T85" fmla="*/ 9 h 76"/>
                <a:gd name="T86" fmla="*/ 7 w 47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76">
                  <a:moveTo>
                    <a:pt x="7" y="0"/>
                  </a:moveTo>
                  <a:lnTo>
                    <a:pt x="9" y="3"/>
                  </a:lnTo>
                  <a:lnTo>
                    <a:pt x="4" y="9"/>
                  </a:lnTo>
                  <a:lnTo>
                    <a:pt x="6" y="16"/>
                  </a:lnTo>
                  <a:lnTo>
                    <a:pt x="7" y="25"/>
                  </a:lnTo>
                  <a:lnTo>
                    <a:pt x="9" y="38"/>
                  </a:lnTo>
                  <a:lnTo>
                    <a:pt x="13" y="52"/>
                  </a:lnTo>
                  <a:lnTo>
                    <a:pt x="17" y="64"/>
                  </a:lnTo>
                  <a:lnTo>
                    <a:pt x="20" y="72"/>
                  </a:lnTo>
                  <a:lnTo>
                    <a:pt x="21" y="73"/>
                  </a:lnTo>
                  <a:lnTo>
                    <a:pt x="23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7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1" y="59"/>
                  </a:lnTo>
                  <a:lnTo>
                    <a:pt x="44" y="56"/>
                  </a:lnTo>
                  <a:lnTo>
                    <a:pt x="44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6"/>
                  </a:lnTo>
                  <a:lnTo>
                    <a:pt x="46" y="58"/>
                  </a:lnTo>
                  <a:lnTo>
                    <a:pt x="45" y="59"/>
                  </a:lnTo>
                  <a:lnTo>
                    <a:pt x="44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4" y="71"/>
                  </a:lnTo>
                  <a:lnTo>
                    <a:pt x="30" y="73"/>
                  </a:lnTo>
                  <a:lnTo>
                    <a:pt x="27" y="76"/>
                  </a:lnTo>
                  <a:lnTo>
                    <a:pt x="23" y="76"/>
                  </a:lnTo>
                  <a:lnTo>
                    <a:pt x="23" y="76"/>
                  </a:lnTo>
                  <a:lnTo>
                    <a:pt x="20" y="76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1" y="52"/>
                  </a:lnTo>
                  <a:lnTo>
                    <a:pt x="7" y="38"/>
                  </a:lnTo>
                  <a:lnTo>
                    <a:pt x="4" y="27"/>
                  </a:lnTo>
                  <a:lnTo>
                    <a:pt x="3" y="18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204"/>
            <p:cNvSpPr>
              <a:spLocks noEditPoints="1"/>
            </p:cNvSpPr>
            <p:nvPr/>
          </p:nvSpPr>
          <p:spPr bwMode="auto">
            <a:xfrm>
              <a:off x="1161743" y="1736437"/>
              <a:ext cx="405444" cy="648911"/>
            </a:xfrm>
            <a:custGeom>
              <a:avLst/>
              <a:gdLst>
                <a:gd name="T0" fmla="*/ 18 w 50"/>
                <a:gd name="T1" fmla="*/ 74 h 80"/>
                <a:gd name="T2" fmla="*/ 20 w 50"/>
                <a:gd name="T3" fmla="*/ 74 h 80"/>
                <a:gd name="T4" fmla="*/ 41 w 50"/>
                <a:gd name="T5" fmla="*/ 64 h 80"/>
                <a:gd name="T6" fmla="*/ 35 w 50"/>
                <a:gd name="T7" fmla="*/ 69 h 80"/>
                <a:gd name="T8" fmla="*/ 29 w 50"/>
                <a:gd name="T9" fmla="*/ 74 h 80"/>
                <a:gd name="T10" fmla="*/ 29 w 50"/>
                <a:gd name="T11" fmla="*/ 74 h 80"/>
                <a:gd name="T12" fmla="*/ 35 w 50"/>
                <a:gd name="T13" fmla="*/ 69 h 80"/>
                <a:gd name="T14" fmla="*/ 41 w 50"/>
                <a:gd name="T15" fmla="*/ 64 h 80"/>
                <a:gd name="T16" fmla="*/ 45 w 50"/>
                <a:gd name="T17" fmla="*/ 60 h 80"/>
                <a:gd name="T18" fmla="*/ 46 w 50"/>
                <a:gd name="T19" fmla="*/ 59 h 80"/>
                <a:gd name="T20" fmla="*/ 3 w 50"/>
                <a:gd name="T21" fmla="*/ 10 h 80"/>
                <a:gd name="T22" fmla="*/ 3 w 50"/>
                <a:gd name="T23" fmla="*/ 10 h 80"/>
                <a:gd name="T24" fmla="*/ 8 w 50"/>
                <a:gd name="T25" fmla="*/ 4 h 80"/>
                <a:gd name="T26" fmla="*/ 12 w 50"/>
                <a:gd name="T27" fmla="*/ 2 h 80"/>
                <a:gd name="T28" fmla="*/ 8 w 50"/>
                <a:gd name="T29" fmla="*/ 17 h 80"/>
                <a:gd name="T30" fmla="*/ 13 w 50"/>
                <a:gd name="T31" fmla="*/ 38 h 80"/>
                <a:gd name="T32" fmla="*/ 20 w 50"/>
                <a:gd name="T33" fmla="*/ 65 h 80"/>
                <a:gd name="T34" fmla="*/ 24 w 50"/>
                <a:gd name="T35" fmla="*/ 73 h 80"/>
                <a:gd name="T36" fmla="*/ 24 w 50"/>
                <a:gd name="T37" fmla="*/ 73 h 80"/>
                <a:gd name="T38" fmla="*/ 25 w 50"/>
                <a:gd name="T39" fmla="*/ 73 h 80"/>
                <a:gd name="T40" fmla="*/ 30 w 50"/>
                <a:gd name="T41" fmla="*/ 69 h 80"/>
                <a:gd name="T42" fmla="*/ 37 w 50"/>
                <a:gd name="T43" fmla="*/ 64 h 80"/>
                <a:gd name="T44" fmla="*/ 42 w 50"/>
                <a:gd name="T45" fmla="*/ 59 h 80"/>
                <a:gd name="T46" fmla="*/ 45 w 50"/>
                <a:gd name="T47" fmla="*/ 55 h 80"/>
                <a:gd name="T48" fmla="*/ 45 w 50"/>
                <a:gd name="T49" fmla="*/ 55 h 80"/>
                <a:gd name="T50" fmla="*/ 45 w 50"/>
                <a:gd name="T51" fmla="*/ 56 h 80"/>
                <a:gd name="T52" fmla="*/ 46 w 50"/>
                <a:gd name="T53" fmla="*/ 56 h 80"/>
                <a:gd name="T54" fmla="*/ 50 w 50"/>
                <a:gd name="T55" fmla="*/ 57 h 80"/>
                <a:gd name="T56" fmla="*/ 48 w 50"/>
                <a:gd name="T57" fmla="*/ 60 h 80"/>
                <a:gd name="T58" fmla="*/ 46 w 50"/>
                <a:gd name="T59" fmla="*/ 63 h 80"/>
                <a:gd name="T60" fmla="*/ 41 w 50"/>
                <a:gd name="T61" fmla="*/ 69 h 80"/>
                <a:gd name="T62" fmla="*/ 33 w 50"/>
                <a:gd name="T63" fmla="*/ 76 h 80"/>
                <a:gd name="T64" fmla="*/ 24 w 50"/>
                <a:gd name="T65" fmla="*/ 80 h 80"/>
                <a:gd name="T66" fmla="*/ 21 w 50"/>
                <a:gd name="T67" fmla="*/ 78 h 80"/>
                <a:gd name="T68" fmla="*/ 17 w 50"/>
                <a:gd name="T69" fmla="*/ 76 h 80"/>
                <a:gd name="T70" fmla="*/ 14 w 50"/>
                <a:gd name="T71" fmla="*/ 68 h 80"/>
                <a:gd name="T72" fmla="*/ 7 w 50"/>
                <a:gd name="T73" fmla="*/ 39 h 80"/>
                <a:gd name="T74" fmla="*/ 1 w 50"/>
                <a:gd name="T75" fmla="*/ 17 h 80"/>
                <a:gd name="T76" fmla="*/ 0 w 50"/>
                <a:gd name="T77" fmla="*/ 11 h 80"/>
                <a:gd name="T78" fmla="*/ 0 w 50"/>
                <a:gd name="T79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" h="80">
                  <a:moveTo>
                    <a:pt x="20" y="74"/>
                  </a:moveTo>
                  <a:lnTo>
                    <a:pt x="18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close/>
                  <a:moveTo>
                    <a:pt x="41" y="64"/>
                  </a:moveTo>
                  <a:lnTo>
                    <a:pt x="38" y="66"/>
                  </a:lnTo>
                  <a:lnTo>
                    <a:pt x="35" y="69"/>
                  </a:lnTo>
                  <a:lnTo>
                    <a:pt x="31" y="72"/>
                  </a:lnTo>
                  <a:lnTo>
                    <a:pt x="29" y="74"/>
                  </a:lnTo>
                  <a:lnTo>
                    <a:pt x="25" y="76"/>
                  </a:lnTo>
                  <a:lnTo>
                    <a:pt x="29" y="74"/>
                  </a:lnTo>
                  <a:lnTo>
                    <a:pt x="31" y="72"/>
                  </a:lnTo>
                  <a:lnTo>
                    <a:pt x="35" y="69"/>
                  </a:lnTo>
                  <a:lnTo>
                    <a:pt x="38" y="66"/>
                  </a:lnTo>
                  <a:lnTo>
                    <a:pt x="41" y="64"/>
                  </a:lnTo>
                  <a:close/>
                  <a:moveTo>
                    <a:pt x="46" y="59"/>
                  </a:moveTo>
                  <a:lnTo>
                    <a:pt x="45" y="60"/>
                  </a:lnTo>
                  <a:lnTo>
                    <a:pt x="43" y="61"/>
                  </a:lnTo>
                  <a:lnTo>
                    <a:pt x="46" y="59"/>
                  </a:lnTo>
                  <a:close/>
                  <a:moveTo>
                    <a:pt x="8" y="4"/>
                  </a:move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8" y="4"/>
                  </a:lnTo>
                  <a:close/>
                  <a:moveTo>
                    <a:pt x="8" y="0"/>
                  </a:moveTo>
                  <a:lnTo>
                    <a:pt x="12" y="2"/>
                  </a:lnTo>
                  <a:lnTo>
                    <a:pt x="7" y="11"/>
                  </a:lnTo>
                  <a:lnTo>
                    <a:pt x="8" y="17"/>
                  </a:lnTo>
                  <a:lnTo>
                    <a:pt x="10" y="27"/>
                  </a:lnTo>
                  <a:lnTo>
                    <a:pt x="13" y="38"/>
                  </a:lnTo>
                  <a:lnTo>
                    <a:pt x="16" y="52"/>
                  </a:lnTo>
                  <a:lnTo>
                    <a:pt x="20" y="65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5" y="73"/>
                  </a:lnTo>
                  <a:lnTo>
                    <a:pt x="28" y="72"/>
                  </a:lnTo>
                  <a:lnTo>
                    <a:pt x="30" y="69"/>
                  </a:lnTo>
                  <a:lnTo>
                    <a:pt x="33" y="66"/>
                  </a:lnTo>
                  <a:lnTo>
                    <a:pt x="37" y="64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3" y="56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46" y="56"/>
                  </a:lnTo>
                  <a:lnTo>
                    <a:pt x="47" y="55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0"/>
                  </a:lnTo>
                  <a:lnTo>
                    <a:pt x="47" y="61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9"/>
                  </a:lnTo>
                  <a:lnTo>
                    <a:pt x="37" y="72"/>
                  </a:lnTo>
                  <a:lnTo>
                    <a:pt x="33" y="76"/>
                  </a:lnTo>
                  <a:lnTo>
                    <a:pt x="29" y="78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1" y="78"/>
                  </a:lnTo>
                  <a:lnTo>
                    <a:pt x="20" y="77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4" y="68"/>
                  </a:lnTo>
                  <a:lnTo>
                    <a:pt x="10" y="55"/>
                  </a:lnTo>
                  <a:lnTo>
                    <a:pt x="7" y="39"/>
                  </a:lnTo>
                  <a:lnTo>
                    <a:pt x="4" y="26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205"/>
            <p:cNvSpPr>
              <a:spLocks/>
            </p:cNvSpPr>
            <p:nvPr/>
          </p:nvSpPr>
          <p:spPr bwMode="auto">
            <a:xfrm>
              <a:off x="1088760" y="1687769"/>
              <a:ext cx="113524" cy="154119"/>
            </a:xfrm>
            <a:custGeom>
              <a:avLst/>
              <a:gdLst>
                <a:gd name="T0" fmla="*/ 10 w 14"/>
                <a:gd name="T1" fmla="*/ 0 h 19"/>
                <a:gd name="T2" fmla="*/ 14 w 14"/>
                <a:gd name="T3" fmla="*/ 0 h 19"/>
                <a:gd name="T4" fmla="*/ 14 w 14"/>
                <a:gd name="T5" fmla="*/ 19 h 19"/>
                <a:gd name="T6" fmla="*/ 0 w 14"/>
                <a:gd name="T7" fmla="*/ 12 h 19"/>
                <a:gd name="T8" fmla="*/ 1 w 14"/>
                <a:gd name="T9" fmla="*/ 10 h 19"/>
                <a:gd name="T10" fmla="*/ 10 w 14"/>
                <a:gd name="T11" fmla="*/ 14 h 19"/>
                <a:gd name="T12" fmla="*/ 10 w 1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0" y="0"/>
                  </a:moveTo>
                  <a:lnTo>
                    <a:pt x="14" y="0"/>
                  </a:lnTo>
                  <a:lnTo>
                    <a:pt x="14" y="19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06"/>
            <p:cNvSpPr>
              <a:spLocks noEditPoints="1"/>
            </p:cNvSpPr>
            <p:nvPr/>
          </p:nvSpPr>
          <p:spPr bwMode="auto">
            <a:xfrm>
              <a:off x="1080654" y="1671546"/>
              <a:ext cx="137854" cy="186564"/>
            </a:xfrm>
            <a:custGeom>
              <a:avLst/>
              <a:gdLst>
                <a:gd name="T0" fmla="*/ 3 w 17"/>
                <a:gd name="T1" fmla="*/ 13 h 23"/>
                <a:gd name="T2" fmla="*/ 3 w 17"/>
                <a:gd name="T3" fmla="*/ 13 h 23"/>
                <a:gd name="T4" fmla="*/ 13 w 17"/>
                <a:gd name="T5" fmla="*/ 18 h 23"/>
                <a:gd name="T6" fmla="*/ 13 w 17"/>
                <a:gd name="T7" fmla="*/ 18 h 23"/>
                <a:gd name="T8" fmla="*/ 3 w 17"/>
                <a:gd name="T9" fmla="*/ 13 h 23"/>
                <a:gd name="T10" fmla="*/ 10 w 17"/>
                <a:gd name="T11" fmla="*/ 0 h 23"/>
                <a:gd name="T12" fmla="*/ 17 w 17"/>
                <a:gd name="T13" fmla="*/ 0 h 23"/>
                <a:gd name="T14" fmla="*/ 17 w 17"/>
                <a:gd name="T15" fmla="*/ 23 h 23"/>
                <a:gd name="T16" fmla="*/ 1 w 17"/>
                <a:gd name="T17" fmla="*/ 16 h 23"/>
                <a:gd name="T18" fmla="*/ 0 w 17"/>
                <a:gd name="T19" fmla="*/ 14 h 23"/>
                <a:gd name="T20" fmla="*/ 2 w 17"/>
                <a:gd name="T21" fmla="*/ 9 h 23"/>
                <a:gd name="T22" fmla="*/ 10 w 17"/>
                <a:gd name="T23" fmla="*/ 13 h 23"/>
                <a:gd name="T24" fmla="*/ 10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3" y="13"/>
                  </a:moveTo>
                  <a:lnTo>
                    <a:pt x="3" y="13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3" y="13"/>
                  </a:lnTo>
                  <a:close/>
                  <a:moveTo>
                    <a:pt x="10" y="0"/>
                  </a:moveTo>
                  <a:lnTo>
                    <a:pt x="17" y="0"/>
                  </a:lnTo>
                  <a:lnTo>
                    <a:pt x="17" y="23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2" y="9"/>
                  </a:lnTo>
                  <a:lnTo>
                    <a:pt x="1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07"/>
            <p:cNvSpPr>
              <a:spLocks/>
            </p:cNvSpPr>
            <p:nvPr/>
          </p:nvSpPr>
          <p:spPr bwMode="auto">
            <a:xfrm>
              <a:off x="1469880" y="2831477"/>
              <a:ext cx="137854" cy="1241044"/>
            </a:xfrm>
            <a:custGeom>
              <a:avLst/>
              <a:gdLst>
                <a:gd name="T0" fmla="*/ 10 w 17"/>
                <a:gd name="T1" fmla="*/ 0 h 153"/>
                <a:gd name="T2" fmla="*/ 17 w 17"/>
                <a:gd name="T3" fmla="*/ 153 h 153"/>
                <a:gd name="T4" fmla="*/ 0 w 17"/>
                <a:gd name="T5" fmla="*/ 153 h 153"/>
                <a:gd name="T6" fmla="*/ 0 w 17"/>
                <a:gd name="T7" fmla="*/ 149 h 153"/>
                <a:gd name="T8" fmla="*/ 14 w 17"/>
                <a:gd name="T9" fmla="*/ 149 h 153"/>
                <a:gd name="T10" fmla="*/ 8 w 17"/>
                <a:gd name="T11" fmla="*/ 1 h 153"/>
                <a:gd name="T12" fmla="*/ 10 w 17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3">
                  <a:moveTo>
                    <a:pt x="10" y="0"/>
                  </a:moveTo>
                  <a:lnTo>
                    <a:pt x="17" y="153"/>
                  </a:lnTo>
                  <a:lnTo>
                    <a:pt x="0" y="153"/>
                  </a:lnTo>
                  <a:lnTo>
                    <a:pt x="0" y="149"/>
                  </a:lnTo>
                  <a:lnTo>
                    <a:pt x="14" y="149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08"/>
            <p:cNvSpPr>
              <a:spLocks noEditPoints="1"/>
            </p:cNvSpPr>
            <p:nvPr/>
          </p:nvSpPr>
          <p:spPr bwMode="auto">
            <a:xfrm>
              <a:off x="1461769" y="2815254"/>
              <a:ext cx="154071" cy="1265376"/>
            </a:xfrm>
            <a:custGeom>
              <a:avLst/>
              <a:gdLst>
                <a:gd name="T0" fmla="*/ 2 w 19"/>
                <a:gd name="T1" fmla="*/ 153 h 156"/>
                <a:gd name="T2" fmla="*/ 2 w 19"/>
                <a:gd name="T3" fmla="*/ 153 h 156"/>
                <a:gd name="T4" fmla="*/ 17 w 19"/>
                <a:gd name="T5" fmla="*/ 153 h 156"/>
                <a:gd name="T6" fmla="*/ 2 w 19"/>
                <a:gd name="T7" fmla="*/ 153 h 156"/>
                <a:gd name="T8" fmla="*/ 13 w 19"/>
                <a:gd name="T9" fmla="*/ 0 h 156"/>
                <a:gd name="T10" fmla="*/ 19 w 19"/>
                <a:gd name="T11" fmla="*/ 156 h 156"/>
                <a:gd name="T12" fmla="*/ 0 w 19"/>
                <a:gd name="T13" fmla="*/ 156 h 156"/>
                <a:gd name="T14" fmla="*/ 0 w 19"/>
                <a:gd name="T15" fmla="*/ 149 h 156"/>
                <a:gd name="T16" fmla="*/ 13 w 19"/>
                <a:gd name="T17" fmla="*/ 149 h 156"/>
                <a:gd name="T18" fmla="*/ 6 w 19"/>
                <a:gd name="T19" fmla="*/ 0 h 156"/>
                <a:gd name="T20" fmla="*/ 13 w 1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56">
                  <a:moveTo>
                    <a:pt x="2" y="153"/>
                  </a:moveTo>
                  <a:lnTo>
                    <a:pt x="2" y="153"/>
                  </a:lnTo>
                  <a:lnTo>
                    <a:pt x="17" y="153"/>
                  </a:lnTo>
                  <a:lnTo>
                    <a:pt x="2" y="153"/>
                  </a:lnTo>
                  <a:close/>
                  <a:moveTo>
                    <a:pt x="13" y="0"/>
                  </a:moveTo>
                  <a:lnTo>
                    <a:pt x="19" y="156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13" y="149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09"/>
            <p:cNvSpPr>
              <a:spLocks/>
            </p:cNvSpPr>
            <p:nvPr/>
          </p:nvSpPr>
          <p:spPr bwMode="auto">
            <a:xfrm>
              <a:off x="1664494" y="2872031"/>
              <a:ext cx="218942" cy="1200485"/>
            </a:xfrm>
            <a:custGeom>
              <a:avLst/>
              <a:gdLst>
                <a:gd name="T0" fmla="*/ 3 w 27"/>
                <a:gd name="T1" fmla="*/ 0 h 148"/>
                <a:gd name="T2" fmla="*/ 13 w 27"/>
                <a:gd name="T3" fmla="*/ 144 h 148"/>
                <a:gd name="T4" fmla="*/ 27 w 27"/>
                <a:gd name="T5" fmla="*/ 144 h 148"/>
                <a:gd name="T6" fmla="*/ 27 w 27"/>
                <a:gd name="T7" fmla="*/ 148 h 148"/>
                <a:gd name="T8" fmla="*/ 10 w 27"/>
                <a:gd name="T9" fmla="*/ 148 h 148"/>
                <a:gd name="T10" fmla="*/ 0 w 27"/>
                <a:gd name="T11" fmla="*/ 0 h 148"/>
                <a:gd name="T12" fmla="*/ 3 w 27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8">
                  <a:moveTo>
                    <a:pt x="3" y="0"/>
                  </a:moveTo>
                  <a:lnTo>
                    <a:pt x="13" y="144"/>
                  </a:lnTo>
                  <a:lnTo>
                    <a:pt x="27" y="144"/>
                  </a:lnTo>
                  <a:lnTo>
                    <a:pt x="27" y="148"/>
                  </a:lnTo>
                  <a:lnTo>
                    <a:pt x="10" y="148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10"/>
            <p:cNvSpPr>
              <a:spLocks noEditPoints="1"/>
            </p:cNvSpPr>
            <p:nvPr/>
          </p:nvSpPr>
          <p:spPr bwMode="auto">
            <a:xfrm>
              <a:off x="1648276" y="2855808"/>
              <a:ext cx="243266" cy="1224822"/>
            </a:xfrm>
            <a:custGeom>
              <a:avLst/>
              <a:gdLst>
                <a:gd name="T0" fmla="*/ 13 w 30"/>
                <a:gd name="T1" fmla="*/ 148 h 151"/>
                <a:gd name="T2" fmla="*/ 13 w 30"/>
                <a:gd name="T3" fmla="*/ 148 h 151"/>
                <a:gd name="T4" fmla="*/ 28 w 30"/>
                <a:gd name="T5" fmla="*/ 148 h 151"/>
                <a:gd name="T6" fmla="*/ 13 w 30"/>
                <a:gd name="T7" fmla="*/ 148 h 151"/>
                <a:gd name="T8" fmla="*/ 7 w 30"/>
                <a:gd name="T9" fmla="*/ 0 h 151"/>
                <a:gd name="T10" fmla="*/ 16 w 30"/>
                <a:gd name="T11" fmla="*/ 144 h 151"/>
                <a:gd name="T12" fmla="*/ 30 w 30"/>
                <a:gd name="T13" fmla="*/ 144 h 151"/>
                <a:gd name="T14" fmla="*/ 30 w 30"/>
                <a:gd name="T15" fmla="*/ 151 h 151"/>
                <a:gd name="T16" fmla="*/ 9 w 30"/>
                <a:gd name="T17" fmla="*/ 151 h 151"/>
                <a:gd name="T18" fmla="*/ 0 w 30"/>
                <a:gd name="T19" fmla="*/ 0 h 151"/>
                <a:gd name="T20" fmla="*/ 7 w 30"/>
                <a:gd name="T2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51">
                  <a:moveTo>
                    <a:pt x="13" y="148"/>
                  </a:moveTo>
                  <a:lnTo>
                    <a:pt x="13" y="148"/>
                  </a:lnTo>
                  <a:lnTo>
                    <a:pt x="28" y="148"/>
                  </a:lnTo>
                  <a:lnTo>
                    <a:pt x="13" y="148"/>
                  </a:lnTo>
                  <a:close/>
                  <a:moveTo>
                    <a:pt x="7" y="0"/>
                  </a:moveTo>
                  <a:lnTo>
                    <a:pt x="16" y="144"/>
                  </a:lnTo>
                  <a:lnTo>
                    <a:pt x="30" y="144"/>
                  </a:lnTo>
                  <a:lnTo>
                    <a:pt x="30" y="151"/>
                  </a:lnTo>
                  <a:lnTo>
                    <a:pt x="9" y="15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4" name="Freeform 4211"/>
          <p:cNvSpPr>
            <a:spLocks noEditPoints="1"/>
          </p:cNvSpPr>
          <p:nvPr/>
        </p:nvSpPr>
        <p:spPr bwMode="auto">
          <a:xfrm>
            <a:off x="2267744" y="2356520"/>
            <a:ext cx="1152128" cy="1636876"/>
          </a:xfrm>
          <a:custGeom>
            <a:avLst/>
            <a:gdLst>
              <a:gd name="T0" fmla="*/ 145 w 150"/>
              <a:gd name="T1" fmla="*/ 4 h 215"/>
              <a:gd name="T2" fmla="*/ 4 w 150"/>
              <a:gd name="T3" fmla="*/ 10 h 215"/>
              <a:gd name="T4" fmla="*/ 22 w 150"/>
              <a:gd name="T5" fmla="*/ 212 h 215"/>
              <a:gd name="T6" fmla="*/ 148 w 150"/>
              <a:gd name="T7" fmla="*/ 204 h 215"/>
              <a:gd name="T8" fmla="*/ 145 w 150"/>
              <a:gd name="T9" fmla="*/ 4 h 215"/>
              <a:gd name="T10" fmla="*/ 148 w 150"/>
              <a:gd name="T11" fmla="*/ 0 h 215"/>
              <a:gd name="T12" fmla="*/ 150 w 150"/>
              <a:gd name="T13" fmla="*/ 207 h 215"/>
              <a:gd name="T14" fmla="*/ 18 w 150"/>
              <a:gd name="T15" fmla="*/ 215 h 215"/>
              <a:gd name="T16" fmla="*/ 0 w 150"/>
              <a:gd name="T17" fmla="*/ 9 h 215"/>
              <a:gd name="T18" fmla="*/ 0 w 150"/>
              <a:gd name="T19" fmla="*/ 8 h 215"/>
              <a:gd name="T20" fmla="*/ 148 w 150"/>
              <a:gd name="T21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" h="215">
                <a:moveTo>
                  <a:pt x="145" y="4"/>
                </a:moveTo>
                <a:lnTo>
                  <a:pt x="4" y="10"/>
                </a:lnTo>
                <a:lnTo>
                  <a:pt x="22" y="212"/>
                </a:lnTo>
                <a:lnTo>
                  <a:pt x="148" y="204"/>
                </a:lnTo>
                <a:lnTo>
                  <a:pt x="145" y="4"/>
                </a:lnTo>
                <a:close/>
                <a:moveTo>
                  <a:pt x="148" y="0"/>
                </a:moveTo>
                <a:lnTo>
                  <a:pt x="150" y="207"/>
                </a:lnTo>
                <a:lnTo>
                  <a:pt x="18" y="215"/>
                </a:lnTo>
                <a:lnTo>
                  <a:pt x="0" y="9"/>
                </a:lnTo>
                <a:lnTo>
                  <a:pt x="0" y="8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591780" y="2896580"/>
            <a:ext cx="619400" cy="56169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25"/>
          <p:cNvSpPr txBox="1"/>
          <p:nvPr/>
        </p:nvSpPr>
        <p:spPr>
          <a:xfrm>
            <a:off x="4131530" y="2737089"/>
            <a:ext cx="298152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Data Preprocessing</a:t>
            </a:r>
          </a:p>
        </p:txBody>
      </p:sp>
      <p:sp>
        <p:nvSpPr>
          <p:cNvPr id="67" name="矩形 66"/>
          <p:cNvSpPr/>
          <p:nvPr/>
        </p:nvSpPr>
        <p:spPr>
          <a:xfrm>
            <a:off x="4175958" y="2305041"/>
            <a:ext cx="15481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radley Hand ITC" panose="03070402050302030203" pitchFamily="66" charset="0"/>
                <a:ea typeface="叶根友小京楷简体" panose="0201060103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63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548" y="124272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Data Preprocessing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580" y="844352"/>
            <a:ext cx="75248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缺失值补全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定比变量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因为缺失值较少，简单地以均值代替。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定序变量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该部分中有几个变量涉及对房屋各方面的评价，例如对地下室状态的评价，对于没有地下室的房产，这一属性缺失是正常的，我们直接将其视为最差的一种评价。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定类变量</a:t>
            </a:r>
            <a:endParaRPr lang="en-US" altLang="zh-CN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有些属性值显示为“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，但其实并不代表数据缺失。例如，“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Alley”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变量代表“连接到房屋的后街的类型”，若房屋不与后街相连则显示为“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NA”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。处理方式：如无特定描述，则将</a:t>
            </a:r>
            <a:r>
              <a:rPr lang="en-US" altLang="zh-CN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看做独立的一类。</a:t>
            </a: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删去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变量</a:t>
            </a:r>
            <a:endParaRPr lang="en-US" altLang="zh-CN" sz="2000" dirty="0" smtClean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车库建造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年份   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一来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不少房屋在这一变量上有缺失，二来通过相关性检查发现相关性并不高，所以删去该变量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22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变量数值化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1580" y="916360"/>
            <a:ext cx="7524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对分类变量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序变量选择整数排列表示，非定序变量使用</a:t>
            </a:r>
            <a:r>
              <a:rPr lang="en-US" altLang="zh-CN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特例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“车库类别” 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：通过比较均值将分类变量定序化。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不全部使用</a:t>
            </a:r>
            <a:r>
              <a:rPr lang="en-US" altLang="zh-CN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防止变量过多，导致拥有每一组变量对应的数据减少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，矩阵过于稀疏，误导模型提取出不正确的特征。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24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580" y="16027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000" b="1">
                <a:solidFill>
                  <a:schemeClr val="accent1"/>
                </a:solidFill>
                <a:latin typeface="Tekton Pro" panose="020F06030202080209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 smtClean="0">
                <a:latin typeface="+mj-lt"/>
              </a:rPr>
              <a:t>Preprocessing-</a:t>
            </a:r>
            <a:r>
              <a:rPr lang="zh-CN" altLang="en-US" sz="2000" dirty="0" smtClean="0">
                <a:latin typeface="+mj-lt"/>
                <a:ea typeface="华文中宋" panose="02010600040101010101" pitchFamily="2" charset="-122"/>
              </a:rPr>
              <a:t>构建新变量</a:t>
            </a:r>
            <a:endParaRPr lang="zh-CN" altLang="en-US" sz="2000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923" y="1204392"/>
            <a:ext cx="75248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综合评价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对各类评价得分进行加权平均或交互相乘，得到综合评价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合零散于一体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例如将地上、地下的房间数相加，得到房间总数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等。 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/>
                </a:solidFill>
                <a:latin typeface="+mj-lt"/>
                <a:ea typeface="华文中宋" panose="02010600040101010101" pitchFamily="2" charset="-122"/>
                <a:cs typeface="Times New Roman" panose="02020603050405020304" pitchFamily="18" charset="0"/>
              </a:rPr>
              <a:t>生成其他相关性更强的变量</a:t>
            </a:r>
            <a:r>
              <a:rPr lang="zh-CN" alt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例如用交易年份减去房屋建成年份得到房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龄。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45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heme/theme1.xml><?xml version="1.0" encoding="utf-8"?>
<a:theme xmlns:a="http://schemas.openxmlformats.org/drawingml/2006/main" name="Office 主题">
  <a:themeElements>
    <a:clrScheme name="自定义 497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4A67AA"/>
      </a:accent1>
      <a:accent2>
        <a:srgbClr val="4A67AA"/>
      </a:accent2>
      <a:accent3>
        <a:srgbClr val="4A67AA"/>
      </a:accent3>
      <a:accent4>
        <a:srgbClr val="4A67AA"/>
      </a:accent4>
      <a:accent5>
        <a:srgbClr val="4A67AA"/>
      </a:accent5>
      <a:accent6>
        <a:srgbClr val="4A67AA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2067</Words>
  <Application>Microsoft Office PowerPoint</Application>
  <PresentationFormat>自定义</PresentationFormat>
  <Paragraphs>358</Paragraphs>
  <Slides>37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Wawati SC</vt:lpstr>
      <vt:lpstr>方正卡通简体</vt:lpstr>
      <vt:lpstr>华文中宋</vt:lpstr>
      <vt:lpstr>楷体</vt:lpstr>
      <vt:lpstr>宋体</vt:lpstr>
      <vt:lpstr>微软雅黑</vt:lpstr>
      <vt:lpstr>叶根友小京楷简体</vt:lpstr>
      <vt:lpstr>Arial</vt:lpstr>
      <vt:lpstr>Bradley Hand ITC</vt:lpstr>
      <vt:lpstr>Calibri</vt:lpstr>
      <vt:lpstr>Cambria Math</vt:lpstr>
      <vt:lpstr>Impact</vt:lpstr>
      <vt:lpstr>Tekton Pro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窦鹏飞</dc:creator>
  <cp:keywords>http:/www.ypppt.com</cp:keywords>
  <dc:description>http://www.ypppt.com/</dc:description>
  <cp:lastModifiedBy>zekun li</cp:lastModifiedBy>
  <cp:revision>336</cp:revision>
  <dcterms:created xsi:type="dcterms:W3CDTF">2017-04-28T05:23:28Z</dcterms:created>
  <dcterms:modified xsi:type="dcterms:W3CDTF">2017-12-27T23:56:10Z</dcterms:modified>
</cp:coreProperties>
</file>