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6" r:id="rId2"/>
    <p:sldId id="258" r:id="rId3"/>
    <p:sldId id="355" r:id="rId4"/>
    <p:sldId id="382" r:id="rId5"/>
    <p:sldId id="381" r:id="rId6"/>
    <p:sldId id="383" r:id="rId7"/>
    <p:sldId id="384" r:id="rId8"/>
    <p:sldId id="385" r:id="rId9"/>
    <p:sldId id="312" r:id="rId10"/>
    <p:sldId id="386" r:id="rId11"/>
    <p:sldId id="387" r:id="rId12"/>
    <p:sldId id="388" r:id="rId13"/>
    <p:sldId id="260" r:id="rId14"/>
    <p:sldId id="391" r:id="rId15"/>
    <p:sldId id="389" r:id="rId16"/>
    <p:sldId id="392" r:id="rId17"/>
    <p:sldId id="393" r:id="rId18"/>
    <p:sldId id="395" r:id="rId19"/>
    <p:sldId id="307" r:id="rId2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344" autoAdjust="0"/>
  </p:normalViewPr>
  <p:slideViewPr>
    <p:cSldViewPr>
      <p:cViewPr varScale="1">
        <p:scale>
          <a:sx n="130" d="100"/>
          <a:sy n="130" d="100"/>
        </p:scale>
        <p:origin x="132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House Price Prediction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2017.12.07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988368"/>
            <a:ext cx="75248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清理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缺失值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数据集中不存在缺失值，但有一些变量存在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取值，比如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basement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变量，该值表示无地下室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异常值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该数据集中表现不明显，主要是有一些房屋具有“豪宅”属性，其价格往往是其他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房屋的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2-3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。这些样本应当是我们详细关注并建模的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不一致性：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的来源是统一的，不存在不一致性。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48" y="661110"/>
            <a:ext cx="82048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变量取值有次序性，我们直接按照对应的顺序用相应的数字代替。这些变量主要是表示房屋某部分状态和质量的变量，如之前提到的</a:t>
            </a:r>
            <a:r>
              <a:rPr lang="en-US" altLang="zh-CN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ExterCond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该类变量取值不具有次序性，上述处理方法不恰当。比较好的处理办法是进行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编码，即如果变量有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个取值，就创建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个新变量表示他们。每个变量取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代表一个取值，全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代表最后一种取值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数值变量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根据分析的需要，我们对面积等进行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规范化。对一些变量进行取对数操作。有些变量看似是数值变量，但是其本质上是类别变量。比如年份数字之间并不代表一种次序关系。所以仍然要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one-hot.</a:t>
            </a:r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zh-CN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可能的操作还</a:t>
            </a:r>
            <a:r>
              <a:rPr lang="zh-CN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包括添加属性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之间的交互</a:t>
            </a:r>
            <a:r>
              <a:rPr lang="zh-CN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项，考虑一些变量取对数等。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186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数据离散化与概念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分层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初步探索，我们认为一些连续变量的取值可以进行离散化，比如地下室面积，经过离散化之后我们可以分为大、中、小三类，这样看似损失了一些信息，但可能使得模型更能抓住实质。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规约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地下室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面积部分几个数据有重复现象，我们删除了可以通过其他变量推知的变量。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数据的来源是唯一的，我们目前没有利用其他数据集的类似数据，所以没有数据集成方面的工作。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3" name="PA_矩形 206"/>
          <p:cNvSpPr/>
          <p:nvPr>
            <p:custDataLst>
              <p:tags r:id="rId2"/>
            </p:custDataLst>
          </p:nvPr>
        </p:nvSpPr>
        <p:spPr>
          <a:xfrm>
            <a:off x="611560" y="880356"/>
            <a:ext cx="8082156" cy="374441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模型构建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根据想要尝试的模型，采取相应的数据预处理策略。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将数据分为验证集和训练集，在训练集上进行训练得到一组参数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根据模型在验证集上的表现，调整参数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在测试集上测试，用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作为评价标准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8" b="11655"/>
          <a:stretch/>
        </p:blipFill>
        <p:spPr>
          <a:xfrm>
            <a:off x="2549279" y="3575953"/>
            <a:ext cx="420671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首先我们希望通过线性模型来观察各变量对预测效果的“贡献”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之后的模型选择和变量选择提供借鉴。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lm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y~.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效果：测试集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31400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评价：模型的预测能力相对来讲不强，但是我们通过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语言汇报的各变量的显著程度制定了下一步筛选变量的策略。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岭回归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Ridge Regression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ython 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Sklearn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Package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linear_model.RidgeRegression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(alpha = 1).fit(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效果：测试集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30100</a:t>
            </a: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评价：我们可以看到岭回归对模型的效果有了一些提升，但这同样不是最主要的作用。岭回归的变量选择特性可以与之前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的结果结合为变量筛选提供了帮助。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84" y="1672444"/>
            <a:ext cx="2983003" cy="666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4362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7857" y="1751319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Future </a:t>
            </a:r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76"/>
          <p:cNvSpPr>
            <a:spLocks/>
          </p:cNvSpPr>
          <p:nvPr/>
        </p:nvSpPr>
        <p:spPr bwMode="auto">
          <a:xfrm>
            <a:off x="4439186" y="1668801"/>
            <a:ext cx="218445" cy="388381"/>
          </a:xfrm>
          <a:custGeom>
            <a:avLst/>
            <a:gdLst>
              <a:gd name="T0" fmla="*/ 3 w 25"/>
              <a:gd name="T1" fmla="*/ 33 h 41"/>
              <a:gd name="T2" fmla="*/ 25 w 25"/>
              <a:gd name="T3" fmla="*/ 2 h 41"/>
              <a:gd name="T4" fmla="*/ 22 w 25"/>
              <a:gd name="T5" fmla="*/ 1 h 41"/>
              <a:gd name="T6" fmla="*/ 16 w 25"/>
              <a:gd name="T7" fmla="*/ 38 h 41"/>
              <a:gd name="T8" fmla="*/ 18 w 25"/>
              <a:gd name="T9" fmla="*/ 39 h 41"/>
              <a:gd name="T10" fmla="*/ 25 w 25"/>
              <a:gd name="T11" fmla="*/ 3 h 41"/>
              <a:gd name="T12" fmla="*/ 22 w 25"/>
              <a:gd name="T13" fmla="*/ 2 h 41"/>
              <a:gd name="T14" fmla="*/ 2 w 25"/>
              <a:gd name="T15" fmla="*/ 31 h 41"/>
              <a:gd name="T16" fmla="*/ 3 w 25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41">
                <a:moveTo>
                  <a:pt x="3" y="33"/>
                </a:moveTo>
                <a:cubicBezTo>
                  <a:pt x="15" y="27"/>
                  <a:pt x="24" y="15"/>
                  <a:pt x="25" y="2"/>
                </a:cubicBezTo>
                <a:cubicBezTo>
                  <a:pt x="25" y="1"/>
                  <a:pt x="23" y="0"/>
                  <a:pt x="22" y="1"/>
                </a:cubicBezTo>
                <a:cubicBezTo>
                  <a:pt x="17" y="13"/>
                  <a:pt x="21" y="26"/>
                  <a:pt x="16" y="38"/>
                </a:cubicBezTo>
                <a:cubicBezTo>
                  <a:pt x="15" y="40"/>
                  <a:pt x="17" y="41"/>
                  <a:pt x="18" y="39"/>
                </a:cubicBezTo>
                <a:cubicBezTo>
                  <a:pt x="24" y="28"/>
                  <a:pt x="19" y="14"/>
                  <a:pt x="25" y="3"/>
                </a:cubicBezTo>
                <a:cubicBezTo>
                  <a:pt x="24" y="2"/>
                  <a:pt x="23" y="2"/>
                  <a:pt x="22" y="2"/>
                </a:cubicBezTo>
                <a:cubicBezTo>
                  <a:pt x="21" y="15"/>
                  <a:pt x="13" y="25"/>
                  <a:pt x="2" y="31"/>
                </a:cubicBezTo>
                <a:cubicBezTo>
                  <a:pt x="0" y="32"/>
                  <a:pt x="2" y="34"/>
                  <a:pt x="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1277"/>
          <p:cNvSpPr>
            <a:spLocks/>
          </p:cNvSpPr>
          <p:nvPr/>
        </p:nvSpPr>
        <p:spPr bwMode="auto">
          <a:xfrm>
            <a:off x="3933080" y="2542780"/>
            <a:ext cx="263400" cy="322159"/>
          </a:xfrm>
          <a:custGeom>
            <a:avLst/>
            <a:gdLst>
              <a:gd name="T0" fmla="*/ 6 w 25"/>
              <a:gd name="T1" fmla="*/ 9 h 30"/>
              <a:gd name="T2" fmla="*/ 8 w 25"/>
              <a:gd name="T3" fmla="*/ 6 h 30"/>
              <a:gd name="T4" fmla="*/ 8 w 25"/>
              <a:gd name="T5" fmla="*/ 10 h 30"/>
              <a:gd name="T6" fmla="*/ 3 w 25"/>
              <a:gd name="T7" fmla="*/ 16 h 30"/>
              <a:gd name="T8" fmla="*/ 3 w 25"/>
              <a:gd name="T9" fmla="*/ 25 h 30"/>
              <a:gd name="T10" fmla="*/ 23 w 25"/>
              <a:gd name="T11" fmla="*/ 25 h 30"/>
              <a:gd name="T12" fmla="*/ 24 w 25"/>
              <a:gd name="T13" fmla="*/ 22 h 30"/>
              <a:gd name="T14" fmla="*/ 12 w 25"/>
              <a:gd name="T15" fmla="*/ 24 h 30"/>
              <a:gd name="T16" fmla="*/ 5 w 25"/>
              <a:gd name="T17" fmla="*/ 24 h 30"/>
              <a:gd name="T18" fmla="*/ 8 w 25"/>
              <a:gd name="T19" fmla="*/ 14 h 30"/>
              <a:gd name="T20" fmla="*/ 11 w 25"/>
              <a:gd name="T21" fmla="*/ 4 h 30"/>
              <a:gd name="T22" fmla="*/ 3 w 25"/>
              <a:gd name="T23" fmla="*/ 8 h 30"/>
              <a:gd name="T24" fmla="*/ 6 w 25"/>
              <a:gd name="T25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0">
                <a:moveTo>
                  <a:pt x="6" y="9"/>
                </a:moveTo>
                <a:cubicBezTo>
                  <a:pt x="6" y="8"/>
                  <a:pt x="7" y="7"/>
                  <a:pt x="8" y="6"/>
                </a:cubicBezTo>
                <a:cubicBezTo>
                  <a:pt x="10" y="4"/>
                  <a:pt x="8" y="10"/>
                  <a:pt x="8" y="10"/>
                </a:cubicBezTo>
                <a:cubicBezTo>
                  <a:pt x="7" y="12"/>
                  <a:pt x="5" y="14"/>
                  <a:pt x="3" y="16"/>
                </a:cubicBezTo>
                <a:cubicBezTo>
                  <a:pt x="2" y="19"/>
                  <a:pt x="0" y="23"/>
                  <a:pt x="3" y="25"/>
                </a:cubicBezTo>
                <a:cubicBezTo>
                  <a:pt x="8" y="30"/>
                  <a:pt x="17" y="24"/>
                  <a:pt x="23" y="25"/>
                </a:cubicBezTo>
                <a:cubicBezTo>
                  <a:pt x="25" y="25"/>
                  <a:pt x="25" y="23"/>
                  <a:pt x="24" y="22"/>
                </a:cubicBezTo>
                <a:cubicBezTo>
                  <a:pt x="20" y="22"/>
                  <a:pt x="16" y="23"/>
                  <a:pt x="12" y="24"/>
                </a:cubicBezTo>
                <a:cubicBezTo>
                  <a:pt x="10" y="25"/>
                  <a:pt x="7" y="25"/>
                  <a:pt x="5" y="24"/>
                </a:cubicBezTo>
                <a:cubicBezTo>
                  <a:pt x="2" y="22"/>
                  <a:pt x="7" y="16"/>
                  <a:pt x="8" y="14"/>
                </a:cubicBezTo>
                <a:cubicBezTo>
                  <a:pt x="10" y="12"/>
                  <a:pt x="13" y="7"/>
                  <a:pt x="11" y="4"/>
                </a:cubicBezTo>
                <a:cubicBezTo>
                  <a:pt x="8" y="0"/>
                  <a:pt x="4" y="6"/>
                  <a:pt x="3" y="8"/>
                </a:cubicBezTo>
                <a:cubicBezTo>
                  <a:pt x="3" y="9"/>
                  <a:pt x="5" y="11"/>
                  <a:pt x="6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4" name="Freeform 1278"/>
          <p:cNvSpPr>
            <a:spLocks/>
          </p:cNvSpPr>
          <p:nvPr/>
        </p:nvSpPr>
        <p:spPr bwMode="auto">
          <a:xfrm>
            <a:off x="4102685" y="3349514"/>
            <a:ext cx="270280" cy="436428"/>
          </a:xfrm>
          <a:custGeom>
            <a:avLst/>
            <a:gdLst>
              <a:gd name="T0" fmla="*/ 3 w 31"/>
              <a:gd name="T1" fmla="*/ 13 h 46"/>
              <a:gd name="T2" fmla="*/ 8 w 31"/>
              <a:gd name="T3" fmla="*/ 20 h 46"/>
              <a:gd name="T4" fmla="*/ 8 w 31"/>
              <a:gd name="T5" fmla="*/ 22 h 46"/>
              <a:gd name="T6" fmla="*/ 22 w 31"/>
              <a:gd name="T7" fmla="*/ 37 h 46"/>
              <a:gd name="T8" fmla="*/ 3 w 31"/>
              <a:gd name="T9" fmla="*/ 43 h 46"/>
              <a:gd name="T10" fmla="*/ 4 w 31"/>
              <a:gd name="T11" fmla="*/ 45 h 46"/>
              <a:gd name="T12" fmla="*/ 27 w 31"/>
              <a:gd name="T13" fmla="*/ 35 h 46"/>
              <a:gd name="T14" fmla="*/ 9 w 31"/>
              <a:gd name="T15" fmla="*/ 20 h 46"/>
              <a:gd name="T16" fmla="*/ 9 w 31"/>
              <a:gd name="T17" fmla="*/ 22 h 46"/>
              <a:gd name="T18" fmla="*/ 2 w 31"/>
              <a:gd name="T19" fmla="*/ 11 h 46"/>
              <a:gd name="T20" fmla="*/ 3 w 31"/>
              <a:gd name="T21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46">
                <a:moveTo>
                  <a:pt x="3" y="13"/>
                </a:moveTo>
                <a:cubicBezTo>
                  <a:pt x="11" y="5"/>
                  <a:pt x="17" y="18"/>
                  <a:pt x="8" y="20"/>
                </a:cubicBezTo>
                <a:cubicBezTo>
                  <a:pt x="7" y="20"/>
                  <a:pt x="7" y="22"/>
                  <a:pt x="8" y="22"/>
                </a:cubicBezTo>
                <a:cubicBezTo>
                  <a:pt x="13" y="24"/>
                  <a:pt x="31" y="30"/>
                  <a:pt x="22" y="37"/>
                </a:cubicBezTo>
                <a:cubicBezTo>
                  <a:pt x="17" y="41"/>
                  <a:pt x="9" y="41"/>
                  <a:pt x="3" y="43"/>
                </a:cubicBezTo>
                <a:cubicBezTo>
                  <a:pt x="2" y="43"/>
                  <a:pt x="3" y="46"/>
                  <a:pt x="4" y="45"/>
                </a:cubicBezTo>
                <a:cubicBezTo>
                  <a:pt x="10" y="43"/>
                  <a:pt x="24" y="43"/>
                  <a:pt x="27" y="35"/>
                </a:cubicBezTo>
                <a:cubicBezTo>
                  <a:pt x="30" y="26"/>
                  <a:pt x="15" y="22"/>
                  <a:pt x="9" y="20"/>
                </a:cubicBezTo>
                <a:cubicBezTo>
                  <a:pt x="9" y="21"/>
                  <a:pt x="9" y="22"/>
                  <a:pt x="9" y="22"/>
                </a:cubicBezTo>
                <a:cubicBezTo>
                  <a:pt x="22" y="19"/>
                  <a:pt x="12" y="0"/>
                  <a:pt x="2" y="11"/>
                </a:cubicBezTo>
                <a:cubicBezTo>
                  <a:pt x="0" y="12"/>
                  <a:pt x="2" y="14"/>
                  <a:pt x="3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21"/>
          <p:cNvGrpSpPr/>
          <p:nvPr/>
        </p:nvGrpSpPr>
        <p:grpSpPr>
          <a:xfrm>
            <a:off x="730969" y="1204392"/>
            <a:ext cx="3530575" cy="3045759"/>
            <a:chOff x="1293431" y="2240868"/>
            <a:chExt cx="4388627" cy="3808175"/>
          </a:xfrm>
          <a:solidFill>
            <a:schemeClr val="accent2"/>
          </a:solidFill>
        </p:grpSpPr>
        <p:sp>
          <p:nvSpPr>
            <p:cNvPr id="6" name="Freeform 1268"/>
            <p:cNvSpPr>
              <a:spLocks/>
            </p:cNvSpPr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69"/>
            <p:cNvSpPr>
              <a:spLocks/>
            </p:cNvSpPr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70"/>
            <p:cNvSpPr>
              <a:spLocks/>
            </p:cNvSpPr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71"/>
            <p:cNvSpPr>
              <a:spLocks/>
            </p:cNvSpPr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72"/>
            <p:cNvSpPr>
              <a:spLocks/>
            </p:cNvSpPr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73"/>
            <p:cNvSpPr>
              <a:spLocks/>
            </p:cNvSpPr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74"/>
            <p:cNvSpPr>
              <a:spLocks/>
            </p:cNvSpPr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75"/>
            <p:cNvSpPr>
              <a:spLocks/>
            </p:cNvSpPr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9"/>
            <p:cNvSpPr>
              <a:spLocks/>
            </p:cNvSpPr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0"/>
            <p:cNvSpPr>
              <a:spLocks/>
            </p:cNvSpPr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81"/>
            <p:cNvSpPr>
              <a:spLocks/>
            </p:cNvSpPr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82"/>
            <p:cNvSpPr>
              <a:spLocks/>
            </p:cNvSpPr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3"/>
            <p:cNvSpPr>
              <a:spLocks/>
            </p:cNvSpPr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84"/>
            <p:cNvSpPr>
              <a:spLocks/>
            </p:cNvSpPr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F59C3DD-3364-4AC6-9D7F-9C3C24F6E4FB}"/>
              </a:ext>
            </a:extLst>
          </p:cNvPr>
          <p:cNvSpPr txBox="1"/>
          <p:nvPr/>
        </p:nvSpPr>
        <p:spPr>
          <a:xfrm>
            <a:off x="4833549" y="1450944"/>
            <a:ext cx="213420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预处理方法</a:t>
            </a:r>
            <a:r>
              <a:rPr lang="zh-CN" altLang="en-US" b="1" dirty="0" smtClean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endParaRPr lang="zh-CN" altLang="en-US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686F9F-AF8E-49D8-8561-9D00CCF56F1A}"/>
              </a:ext>
            </a:extLst>
          </p:cNvPr>
          <p:cNvSpPr txBox="1"/>
          <p:nvPr/>
        </p:nvSpPr>
        <p:spPr>
          <a:xfrm>
            <a:off x="4743145" y="1751646"/>
            <a:ext cx="396240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一些变量的离散化与否有待商榷，另外结合一些变量做交互的处理也还没有做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236A22-7FA6-4F76-B67E-22B50D471FC6}"/>
              </a:ext>
            </a:extLst>
          </p:cNvPr>
          <p:cNvSpPr txBox="1"/>
          <p:nvPr/>
        </p:nvSpPr>
        <p:spPr>
          <a:xfrm>
            <a:off x="4372965" y="2447786"/>
            <a:ext cx="279647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变量选择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351DB2-43E7-455D-A8D9-40D61B71EF96}"/>
              </a:ext>
            </a:extLst>
          </p:cNvPr>
          <p:cNvSpPr txBox="1"/>
          <p:nvPr/>
        </p:nvSpPr>
        <p:spPr>
          <a:xfrm>
            <a:off x="4364801" y="2797913"/>
            <a:ext cx="441021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我们在采用其他模型时，打算先去除在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和岭回归中作用甚微的变量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B7924D-7282-4865-A0EC-5EC667217754}"/>
              </a:ext>
            </a:extLst>
          </p:cNvPr>
          <p:cNvSpPr txBox="1"/>
          <p:nvPr/>
        </p:nvSpPr>
        <p:spPr>
          <a:xfrm>
            <a:off x="4439186" y="3409239"/>
            <a:ext cx="455229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模型选择</a:t>
            </a:r>
            <a:endParaRPr lang="en-US" altLang="zh-CN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51E90A-8216-4993-B828-1B8FE6A689A1}"/>
              </a:ext>
            </a:extLst>
          </p:cNvPr>
          <p:cNvSpPr txBox="1"/>
          <p:nvPr/>
        </p:nvSpPr>
        <p:spPr>
          <a:xfrm>
            <a:off x="4237824" y="3847161"/>
            <a:ext cx="4753655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下一步我们打算转向其他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更加 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powerful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器，比如一些集成方法，如 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 Forest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，还有 </a:t>
            </a:r>
            <a:r>
              <a:rPr lang="en-US" altLang="zh-CN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Kaggle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上有名的 </a:t>
            </a:r>
            <a:r>
              <a:rPr lang="en-US" altLang="zh-CN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，这些都可以在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中实现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505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2017.12.07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391980" y="2416046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数据预处理与初步探索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08004" y="3111358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模型构建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60" name="文本框 83"/>
          <p:cNvSpPr txBox="1"/>
          <p:nvPr/>
        </p:nvSpPr>
        <p:spPr>
          <a:xfrm>
            <a:off x="4499992" y="3853014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下一步任务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218873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89983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60694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428139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77392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45799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319140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86868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2922" y="756879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75958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数据描述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604" y="1204392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变量类型：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604" y="1204392"/>
            <a:ext cx="8460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变量举例：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TotalBsmtSF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: Total square feet of basement 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area</a:t>
            </a: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地下室的总面积（单位：平方米）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TotRmsAbvGrd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: Total rooms above grade (does not include bathrooms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房屋的总房间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GarageCars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: Size of garage in car 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capacity</a:t>
            </a: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车库内的车位数量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0246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604" y="1204392"/>
            <a:ext cx="6696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变量举例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ExterCond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: Evaluates the present condition of the material on the 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exterior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房屋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外层材料的维持状态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	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Ex            Excellent       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Gd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Good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TA	Average/Typical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Fa	Fair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Po	Poor</a:t>
            </a: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87001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256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18470"/>
              </p:ext>
            </p:extLst>
          </p:nvPr>
        </p:nvGraphicFramePr>
        <p:xfrm>
          <a:off x="2483768" y="2526648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190440" imgH="139680" progId="Equation.DSMT4">
                  <p:embed/>
                </p:oleObj>
              </mc:Choice>
              <mc:Fallback>
                <p:oleObj name="Equation" r:id="rId6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2526648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46032"/>
              </p:ext>
            </p:extLst>
          </p:nvPr>
        </p:nvGraphicFramePr>
        <p:xfrm>
          <a:off x="2483768" y="2828298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190440" imgH="139680" progId="Equation.DSMT4">
                  <p:embed/>
                </p:oleObj>
              </mc:Choice>
              <mc:Fallback>
                <p:oleObj name="Equation" r:id="rId8" imgW="190440" imgH="1396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2828298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43324"/>
              </p:ext>
            </p:extLst>
          </p:nvPr>
        </p:nvGraphicFramePr>
        <p:xfrm>
          <a:off x="2477294" y="3122715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190440" imgH="139680" progId="Equation.DSMT4">
                  <p:embed/>
                </p:oleObj>
              </mc:Choice>
              <mc:Fallback>
                <p:oleObj name="Equation" r:id="rId9" imgW="190440" imgH="1396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7294" y="3122715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85137"/>
              </p:ext>
            </p:extLst>
          </p:nvPr>
        </p:nvGraphicFramePr>
        <p:xfrm>
          <a:off x="2477294" y="3449951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190440" imgH="139680" progId="Equation.DSMT4">
                  <p:embed/>
                </p:oleObj>
              </mc:Choice>
              <mc:Fallback>
                <p:oleObj name="Equation" r:id="rId10" imgW="190440" imgH="1396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7294" y="3449951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88839"/>
              </p:ext>
            </p:extLst>
          </p:nvPr>
        </p:nvGraphicFramePr>
        <p:xfrm>
          <a:off x="2483768" y="3744368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1" imgW="190440" imgH="139680" progId="Equation.DSMT4">
                  <p:embed/>
                </p:oleObj>
              </mc:Choice>
              <mc:Fallback>
                <p:oleObj name="Equation" r:id="rId11" imgW="190440" imgH="1396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3744368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0581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167514"/>
            <a:ext cx="7488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定类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变量举例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MSZoning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: Identifies the general zoning classification of the sale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Agriculture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C	Commercial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FV	Floating Village Residential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I	Industrial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RH	Residential High Density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RL	Residential Low Density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RP	Residential Low Density Park       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RM	Residential Medium Density</a:t>
            </a: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38114"/>
              </p:ext>
            </p:extLst>
          </p:nvPr>
        </p:nvGraphicFramePr>
        <p:xfrm>
          <a:off x="2447764" y="1935117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90440" imgH="139680" progId="Equation.DSMT4">
                  <p:embed/>
                </p:oleObj>
              </mc:Choice>
              <mc:Fallback>
                <p:oleObj name="Equation" r:id="rId3" imgW="190440" imgH="1396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1935117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06167"/>
              </p:ext>
            </p:extLst>
          </p:nvPr>
        </p:nvGraphicFramePr>
        <p:xfrm>
          <a:off x="2447764" y="2261496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90440" imgH="139680" progId="Equation.DSMT4">
                  <p:embed/>
                </p:oleObj>
              </mc:Choice>
              <mc:Fallback>
                <p:oleObj name="Equation" r:id="rId5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2261496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06780"/>
              </p:ext>
            </p:extLst>
          </p:nvPr>
        </p:nvGraphicFramePr>
        <p:xfrm>
          <a:off x="2447764" y="2565533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190440" imgH="139680" progId="Equation.DSMT4">
                  <p:embed/>
                </p:oleObj>
              </mc:Choice>
              <mc:Fallback>
                <p:oleObj name="Equation" r:id="rId6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2565533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39324"/>
              </p:ext>
            </p:extLst>
          </p:nvPr>
        </p:nvGraphicFramePr>
        <p:xfrm>
          <a:off x="2447764" y="2888515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7" imgW="190440" imgH="139680" progId="Equation.DSMT4">
                  <p:embed/>
                </p:oleObj>
              </mc:Choice>
              <mc:Fallback>
                <p:oleObj name="Equation" r:id="rId7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2888515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83187"/>
              </p:ext>
            </p:extLst>
          </p:nvPr>
        </p:nvGraphicFramePr>
        <p:xfrm>
          <a:off x="2447764" y="3165177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8" imgW="190440" imgH="139680" progId="Equation.DSMT4">
                  <p:embed/>
                </p:oleObj>
              </mc:Choice>
              <mc:Fallback>
                <p:oleObj name="Equation" r:id="rId8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3165177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53501"/>
              </p:ext>
            </p:extLst>
          </p:nvPr>
        </p:nvGraphicFramePr>
        <p:xfrm>
          <a:off x="2447764" y="3491556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9" imgW="190440" imgH="139680" progId="Equation.DSMT4">
                  <p:embed/>
                </p:oleObj>
              </mc:Choice>
              <mc:Fallback>
                <p:oleObj name="Equation" r:id="rId9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3491556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11075"/>
              </p:ext>
            </p:extLst>
          </p:nvPr>
        </p:nvGraphicFramePr>
        <p:xfrm>
          <a:off x="2447764" y="3768569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0" imgW="190440" imgH="139680" progId="Equation.DSMT4">
                  <p:embed/>
                </p:oleObj>
              </mc:Choice>
              <mc:Fallback>
                <p:oleObj name="Equation" r:id="rId10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3768569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56501"/>
              </p:ext>
            </p:extLst>
          </p:nvPr>
        </p:nvGraphicFramePr>
        <p:xfrm>
          <a:off x="2447764" y="4071530"/>
          <a:ext cx="255042" cy="1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190440" imgH="139680" progId="Equation.DSMT4">
                  <p:embed/>
                </p:oleObj>
              </mc:Choice>
              <mc:Fallback>
                <p:oleObj name="Equation" r:id="rId11" imgW="190440" imgH="1396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764" y="4071530"/>
                        <a:ext cx="255042" cy="18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9163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540</Words>
  <Application>Microsoft Office PowerPoint</Application>
  <PresentationFormat>自定义</PresentationFormat>
  <Paragraphs>152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zekun li</cp:lastModifiedBy>
  <cp:revision>314</cp:revision>
  <dcterms:created xsi:type="dcterms:W3CDTF">2017-04-28T05:23:28Z</dcterms:created>
  <dcterms:modified xsi:type="dcterms:W3CDTF">2017-12-06T16:20:45Z</dcterms:modified>
</cp:coreProperties>
</file>