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ppt/drawings/drawing2.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3.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78" r:id="rId6"/>
    <p:sldId id="279" r:id="rId7"/>
    <p:sldId id="280" r:id="rId8"/>
    <p:sldId id="281" r:id="rId9"/>
    <p:sldId id="282" r:id="rId10"/>
    <p:sldId id="283" r:id="rId11"/>
    <p:sldId id="285" r:id="rId12"/>
    <p:sldId id="288" r:id="rId13"/>
    <p:sldId id="284" r:id="rId14"/>
    <p:sldId id="319" r:id="rId15"/>
    <p:sldId id="264" r:id="rId16"/>
    <p:sldId id="289" r:id="rId17"/>
    <p:sldId id="290" r:id="rId18"/>
    <p:sldId id="286" r:id="rId19"/>
    <p:sldId id="287" r:id="rId20"/>
    <p:sldId id="320" r:id="rId21"/>
    <p:sldId id="266" r:id="rId22"/>
    <p:sldId id="321" r:id="rId23"/>
    <p:sldId id="292" r:id="rId24"/>
    <p:sldId id="296" r:id="rId25"/>
    <p:sldId id="293" r:id="rId26"/>
    <p:sldId id="297" r:id="rId27"/>
    <p:sldId id="302" r:id="rId28"/>
    <p:sldId id="294" r:id="rId29"/>
    <p:sldId id="304" r:id="rId30"/>
    <p:sldId id="306" r:id="rId31"/>
    <p:sldId id="305" r:id="rId32"/>
    <p:sldId id="295" r:id="rId33"/>
    <p:sldId id="322" r:id="rId34"/>
    <p:sldId id="275" r:id="rId35"/>
    <p:sldId id="307" r:id="rId36"/>
    <p:sldId id="308" r:id="rId37"/>
    <p:sldId id="309" r:id="rId38"/>
    <p:sldId id="310" r:id="rId39"/>
    <p:sldId id="323" r:id="rId40"/>
    <p:sldId id="274" r:id="rId41"/>
    <p:sldId id="311" r:id="rId42"/>
    <p:sldId id="313" r:id="rId43"/>
    <p:sldId id="312" r:id="rId44"/>
    <p:sldId id="314" r:id="rId45"/>
    <p:sldId id="315" r:id="rId46"/>
    <p:sldId id="316" r:id="rId47"/>
    <p:sldId id="317" r:id="rId48"/>
    <p:sldId id="324" r:id="rId49"/>
    <p:sldId id="331" r:id="rId50"/>
    <p:sldId id="336" r:id="rId51"/>
    <p:sldId id="337" r:id="rId52"/>
    <p:sldId id="338" r:id="rId53"/>
    <p:sldId id="332" r:id="rId54"/>
    <p:sldId id="339" r:id="rId55"/>
    <p:sldId id="340" r:id="rId56"/>
    <p:sldId id="341" r:id="rId57"/>
    <p:sldId id="333" r:id="rId58"/>
    <p:sldId id="334" r:id="rId59"/>
    <p:sldId id="342" r:id="rId60"/>
    <p:sldId id="335" r:id="rId61"/>
    <p:sldId id="343" r:id="rId62"/>
    <p:sldId id="344" r:id="rId63"/>
    <p:sldId id="345" r:id="rId64"/>
    <p:sldId id="325" r:id="rId65"/>
    <p:sldId id="364" r:id="rId66"/>
    <p:sldId id="365" r:id="rId67"/>
    <p:sldId id="366" r:id="rId68"/>
    <p:sldId id="367" r:id="rId69"/>
    <p:sldId id="368" r:id="rId70"/>
    <p:sldId id="374" r:id="rId71"/>
    <p:sldId id="369" r:id="rId72"/>
    <p:sldId id="370" r:id="rId73"/>
    <p:sldId id="371" r:id="rId74"/>
    <p:sldId id="372" r:id="rId75"/>
    <p:sldId id="375" r:id="rId76"/>
    <p:sldId id="373" r:id="rId77"/>
    <p:sldId id="376" r:id="rId78"/>
    <p:sldId id="326" r:id="rId79"/>
    <p:sldId id="346" r:id="rId80"/>
    <p:sldId id="347" r:id="rId81"/>
    <p:sldId id="348" r:id="rId82"/>
    <p:sldId id="350" r:id="rId83"/>
    <p:sldId id="349" r:id="rId84"/>
    <p:sldId id="327" r:id="rId85"/>
    <p:sldId id="351" r:id="rId86"/>
    <p:sldId id="379" r:id="rId87"/>
    <p:sldId id="380" r:id="rId88"/>
    <p:sldId id="378" r:id="rId89"/>
    <p:sldId id="381" r:id="rId90"/>
    <p:sldId id="328" r:id="rId91"/>
    <p:sldId id="377" r:id="rId92"/>
    <p:sldId id="359" r:id="rId93"/>
    <p:sldId id="360" r:id="rId94"/>
    <p:sldId id="353" r:id="rId95"/>
    <p:sldId id="354" r:id="rId96"/>
    <p:sldId id="355" r:id="rId97"/>
    <p:sldId id="356" r:id="rId98"/>
    <p:sldId id="361" r:id="rId99"/>
    <p:sldId id="357" r:id="rId100"/>
    <p:sldId id="358" r:id="rId101"/>
    <p:sldId id="362" r:id="rId102"/>
    <p:sldId id="270" r:id="rId10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个性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主题样式 1 - 个性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26" autoAdjust="0"/>
    <p:restoredTop sz="94660"/>
  </p:normalViewPr>
  <p:slideViewPr>
    <p:cSldViewPr snapToGrid="0">
      <p:cViewPr varScale="1">
        <p:scale>
          <a:sx n="73" d="100"/>
          <a:sy n="73" d="100"/>
        </p:scale>
        <p:origin x="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harts/_rels/chart1.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embeddings/oleObject1.bin"/></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3.xml"/><Relationship Id="rId1" Type="http://schemas.microsoft.com/office/2011/relationships/chartStyle" Target="style3.xml"/><Relationship Id="rId5" Type="http://schemas.openxmlformats.org/officeDocument/2006/relationships/chartUserShapes" Target="../drawings/drawing2.xml"/><Relationship Id="rId4" Type="http://schemas.openxmlformats.org/officeDocument/2006/relationships/oleObject" Target="../embeddings/oleObject2.bin"/></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E:\&#36130;&#21153;&#25253;&#34920;&#20998;&#26512;\&#20316;&#19994;\&#25688;&#35201;&#20998;&#26512;\&#28023;&#23572;&#21644;&#32654;&#30340;&#36130;&#21153;&#25351;&#26631;&#27604;&#36739;&#20998;&#26512;.xlsx" TargetMode="External"/><Relationship Id="rId4" Type="http://schemas.openxmlformats.org/officeDocument/2006/relationships/themeOverride" Target="../theme/themeOverride3.xml"/></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E:\&#36130;&#21153;&#25253;&#34920;&#20998;&#26512;\&#20316;&#19994;\&#25688;&#35201;&#20998;&#26512;\&#28023;&#23572;&#21644;&#32654;&#30340;&#36130;&#21153;&#25351;&#26631;&#27604;&#36739;&#20998;&#26512;.xlsx" TargetMode="External"/></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E:\&#36130;&#21153;&#25253;&#34920;&#20998;&#26512;\&#20316;&#19994;\&#25688;&#35201;&#20998;&#26512;\&#28023;&#23572;&#21644;&#32654;&#30340;&#36130;&#21153;&#25351;&#26631;&#27604;&#36739;&#20998;&#26512;.xlsx" TargetMode="External"/></Relationships>
</file>

<file path=ppt/charts/_rels/chart7.xml.rels><?xml version="1.0" encoding="UTF-8" standalone="yes"?>
<Relationships xmlns="http://schemas.openxmlformats.org/package/2006/relationships"><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24037;&#20316;&#31807;5"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huaan\Desktop\&#26032;&#24314;%20Microsoft%20Excel%2097-2003%20&#24037;&#20316;&#34920;%20(2).xls"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0440285620659"/>
          <c:y val="6.5468011110510996E-2"/>
          <c:w val="0.887894490572118"/>
          <c:h val="0.83066220411361502"/>
        </c:manualLayout>
      </c:layout>
      <c:lineChart>
        <c:grouping val="standard"/>
        <c:varyColors val="0"/>
        <c:ser>
          <c:idx val="0"/>
          <c:order val="0"/>
          <c:tx>
            <c:strRef>
              <c:f>Sheet2!$G$1</c:f>
              <c:strCache>
                <c:ptCount val="1"/>
                <c:pt idx="0">
                  <c:v>房地产开发额累计增长</c:v>
                </c:pt>
              </c:strCache>
            </c:strRef>
          </c:tx>
          <c:spPr>
            <a:ln w="28575" cap="rnd">
              <a:solidFill>
                <a:schemeClr val="accent1"/>
              </a:solidFill>
              <a:round/>
            </a:ln>
            <a:effectLst/>
          </c:spPr>
          <c:marker>
            <c:symbol val="none"/>
          </c:marker>
          <c:cat>
            <c:numRef>
              <c:f>Sheet2!$F$2:$F$13</c:f>
              <c:numCache>
                <c:formatCode>General</c:formatCode>
                <c:ptCount val="12"/>
                <c:pt idx="0">
                  <c:v>201502</c:v>
                </c:pt>
                <c:pt idx="1">
                  <c:v>201503</c:v>
                </c:pt>
                <c:pt idx="2">
                  <c:v>201504</c:v>
                </c:pt>
                <c:pt idx="3">
                  <c:v>201505</c:v>
                </c:pt>
                <c:pt idx="4">
                  <c:v>201506</c:v>
                </c:pt>
                <c:pt idx="5">
                  <c:v>201507</c:v>
                </c:pt>
                <c:pt idx="6">
                  <c:v>201508</c:v>
                </c:pt>
                <c:pt idx="7">
                  <c:v>201509</c:v>
                </c:pt>
                <c:pt idx="8">
                  <c:v>201510</c:v>
                </c:pt>
                <c:pt idx="9">
                  <c:v>201511</c:v>
                </c:pt>
                <c:pt idx="10">
                  <c:v>201512</c:v>
                </c:pt>
                <c:pt idx="11">
                  <c:v>201602</c:v>
                </c:pt>
              </c:numCache>
            </c:numRef>
          </c:cat>
          <c:val>
            <c:numRef>
              <c:f>Sheet2!$G$2:$G$13</c:f>
              <c:numCache>
                <c:formatCode>General</c:formatCode>
                <c:ptCount val="12"/>
                <c:pt idx="0">
                  <c:v>10.4</c:v>
                </c:pt>
                <c:pt idx="1">
                  <c:v>8.5</c:v>
                </c:pt>
                <c:pt idx="2">
                  <c:v>6</c:v>
                </c:pt>
                <c:pt idx="3">
                  <c:v>5.0999999999999996</c:v>
                </c:pt>
                <c:pt idx="4">
                  <c:v>4.5999999999999996</c:v>
                </c:pt>
                <c:pt idx="5">
                  <c:v>4.3</c:v>
                </c:pt>
                <c:pt idx="6">
                  <c:v>3.5</c:v>
                </c:pt>
                <c:pt idx="7">
                  <c:v>2.6</c:v>
                </c:pt>
                <c:pt idx="8">
                  <c:v>2</c:v>
                </c:pt>
                <c:pt idx="9">
                  <c:v>1.3</c:v>
                </c:pt>
                <c:pt idx="10">
                  <c:v>1</c:v>
                </c:pt>
                <c:pt idx="11">
                  <c:v>3</c:v>
                </c:pt>
              </c:numCache>
            </c:numRef>
          </c:val>
          <c:smooth val="0"/>
          <c:extLst>
            <c:ext xmlns:c16="http://schemas.microsoft.com/office/drawing/2014/chart" uri="{C3380CC4-5D6E-409C-BE32-E72D297353CC}">
              <c16:uniqueId val="{00000000-4B31-4022-9297-6BBBF23BE9F0}"/>
            </c:ext>
          </c:extLst>
        </c:ser>
        <c:ser>
          <c:idx val="1"/>
          <c:order val="1"/>
          <c:tx>
            <c:strRef>
              <c:f>Sheet2!$H$1</c:f>
              <c:strCache>
                <c:ptCount val="1"/>
                <c:pt idx="0">
                  <c:v>固定资产投资完成额累计增长</c:v>
                </c:pt>
              </c:strCache>
            </c:strRef>
          </c:tx>
          <c:spPr>
            <a:ln w="28575" cap="rnd">
              <a:solidFill>
                <a:schemeClr val="accent2"/>
              </a:solidFill>
              <a:round/>
            </a:ln>
            <a:effectLst/>
          </c:spPr>
          <c:marker>
            <c:symbol val="none"/>
          </c:marker>
          <c:cat>
            <c:numRef>
              <c:f>Sheet2!$F$2:$F$13</c:f>
              <c:numCache>
                <c:formatCode>General</c:formatCode>
                <c:ptCount val="12"/>
                <c:pt idx="0">
                  <c:v>201502</c:v>
                </c:pt>
                <c:pt idx="1">
                  <c:v>201503</c:v>
                </c:pt>
                <c:pt idx="2">
                  <c:v>201504</c:v>
                </c:pt>
                <c:pt idx="3">
                  <c:v>201505</c:v>
                </c:pt>
                <c:pt idx="4">
                  <c:v>201506</c:v>
                </c:pt>
                <c:pt idx="5">
                  <c:v>201507</c:v>
                </c:pt>
                <c:pt idx="6">
                  <c:v>201508</c:v>
                </c:pt>
                <c:pt idx="7">
                  <c:v>201509</c:v>
                </c:pt>
                <c:pt idx="8">
                  <c:v>201510</c:v>
                </c:pt>
                <c:pt idx="9">
                  <c:v>201511</c:v>
                </c:pt>
                <c:pt idx="10">
                  <c:v>201512</c:v>
                </c:pt>
                <c:pt idx="11">
                  <c:v>201602</c:v>
                </c:pt>
              </c:numCache>
            </c:numRef>
          </c:cat>
          <c:val>
            <c:numRef>
              <c:f>Sheet2!$H$2:$H$13</c:f>
              <c:numCache>
                <c:formatCode>General</c:formatCode>
                <c:ptCount val="12"/>
                <c:pt idx="0">
                  <c:v>13.9</c:v>
                </c:pt>
                <c:pt idx="1">
                  <c:v>13.5</c:v>
                </c:pt>
                <c:pt idx="2">
                  <c:v>12</c:v>
                </c:pt>
                <c:pt idx="3">
                  <c:v>11.4</c:v>
                </c:pt>
                <c:pt idx="4">
                  <c:v>11.4</c:v>
                </c:pt>
                <c:pt idx="5">
                  <c:v>11.2</c:v>
                </c:pt>
                <c:pt idx="6">
                  <c:v>10.9</c:v>
                </c:pt>
                <c:pt idx="7">
                  <c:v>10.3</c:v>
                </c:pt>
                <c:pt idx="8">
                  <c:v>10.199999999999999</c:v>
                </c:pt>
                <c:pt idx="9">
                  <c:v>10.3</c:v>
                </c:pt>
                <c:pt idx="10">
                  <c:v>10</c:v>
                </c:pt>
                <c:pt idx="11">
                  <c:v>10.199999999999999</c:v>
                </c:pt>
              </c:numCache>
            </c:numRef>
          </c:val>
          <c:smooth val="0"/>
          <c:extLst>
            <c:ext xmlns:c16="http://schemas.microsoft.com/office/drawing/2014/chart" uri="{C3380CC4-5D6E-409C-BE32-E72D297353CC}">
              <c16:uniqueId val="{00000001-4B31-4022-9297-6BBBF23BE9F0}"/>
            </c:ext>
          </c:extLst>
        </c:ser>
        <c:dLbls>
          <c:showLegendKey val="0"/>
          <c:showVal val="0"/>
          <c:showCatName val="0"/>
          <c:showSerName val="0"/>
          <c:showPercent val="0"/>
          <c:showBubbleSize val="0"/>
        </c:dLbls>
        <c:smooth val="0"/>
        <c:axId val="-2105860080"/>
        <c:axId val="-2089401984"/>
      </c:lineChart>
      <c:catAx>
        <c:axId val="-2105860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89401984"/>
        <c:crosses val="autoZero"/>
        <c:auto val="1"/>
        <c:lblAlgn val="ctr"/>
        <c:lblOffset val="100"/>
        <c:noMultiLvlLbl val="0"/>
      </c:catAx>
      <c:valAx>
        <c:axId val="-2089401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105860080"/>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zh-CN"/>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0"/>
          <c:order val="0"/>
          <c:tx>
            <c:strRef>
              <c:f>Sheet1!$B$12</c:f>
              <c:strCache>
                <c:ptCount val="1"/>
                <c:pt idx="0">
                  <c:v>国内</c:v>
                </c:pt>
              </c:strCache>
            </c:strRef>
          </c:tx>
          <c:spPr>
            <a:solidFill>
              <a:schemeClr val="accent1">
                <a:lumMod val="60000"/>
                <a:lumOff val="40000"/>
              </a:schemeClr>
            </a:solidFill>
            <a:ln>
              <a:noFill/>
            </a:ln>
            <a:effectLst/>
          </c:spPr>
          <c:invertIfNegative val="0"/>
          <c:cat>
            <c:strRef>
              <c:f>Sheet1!$A$13:$A$19</c:f>
              <c:strCache>
                <c:ptCount val="7"/>
                <c:pt idx="0">
                  <c:v>海尔</c:v>
                </c:pt>
                <c:pt idx="1">
                  <c:v>格力</c:v>
                </c:pt>
                <c:pt idx="2">
                  <c:v>美的</c:v>
                </c:pt>
                <c:pt idx="3">
                  <c:v>海信</c:v>
                </c:pt>
                <c:pt idx="4">
                  <c:v>TCL</c:v>
                </c:pt>
                <c:pt idx="5">
                  <c:v>康佳</c:v>
                </c:pt>
                <c:pt idx="6">
                  <c:v>老板电器</c:v>
                </c:pt>
              </c:strCache>
            </c:strRef>
          </c:cat>
          <c:val>
            <c:numRef>
              <c:f>Sheet1!$B$13:$B$19</c:f>
              <c:numCache>
                <c:formatCode>#,##0.00</c:formatCode>
                <c:ptCount val="7"/>
                <c:pt idx="0">
                  <c:v>7750306.5</c:v>
                </c:pt>
                <c:pt idx="1">
                  <c:v>10893455.060000001</c:v>
                </c:pt>
                <c:pt idx="2">
                  <c:v>8127723.9100000001</c:v>
                </c:pt>
                <c:pt idx="3">
                  <c:v>1946429.8</c:v>
                </c:pt>
                <c:pt idx="4">
                  <c:v>5209370.7</c:v>
                </c:pt>
                <c:pt idx="5">
                  <c:v>1436285.13</c:v>
                </c:pt>
                <c:pt idx="6">
                  <c:v>352755.65</c:v>
                </c:pt>
              </c:numCache>
            </c:numRef>
          </c:val>
          <c:extLst>
            <c:ext xmlns:c16="http://schemas.microsoft.com/office/drawing/2014/chart" uri="{C3380CC4-5D6E-409C-BE32-E72D297353CC}">
              <c16:uniqueId val="{00000000-D6AB-450F-AF2E-C244DE275463}"/>
            </c:ext>
          </c:extLst>
        </c:ser>
        <c:ser>
          <c:idx val="1"/>
          <c:order val="1"/>
          <c:tx>
            <c:strRef>
              <c:f>Sheet1!$C$12</c:f>
              <c:strCache>
                <c:ptCount val="1"/>
                <c:pt idx="0">
                  <c:v>国外</c:v>
                </c:pt>
              </c:strCache>
            </c:strRef>
          </c:tx>
          <c:spPr>
            <a:solidFill>
              <a:schemeClr val="bg2">
                <a:lumMod val="9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Sheet1!$A$13:$A$19</c:f>
              <c:strCache>
                <c:ptCount val="7"/>
                <c:pt idx="0">
                  <c:v>海尔</c:v>
                </c:pt>
                <c:pt idx="1">
                  <c:v>格力</c:v>
                </c:pt>
                <c:pt idx="2">
                  <c:v>美的</c:v>
                </c:pt>
                <c:pt idx="3">
                  <c:v>海信</c:v>
                </c:pt>
                <c:pt idx="4">
                  <c:v>TCL</c:v>
                </c:pt>
                <c:pt idx="5">
                  <c:v>康佳</c:v>
                </c:pt>
                <c:pt idx="6">
                  <c:v>老板电器</c:v>
                </c:pt>
              </c:strCache>
            </c:strRef>
          </c:cat>
          <c:val>
            <c:numRef>
              <c:f>Sheet1!$C$13:$C$19</c:f>
              <c:numCache>
                <c:formatCode>#,##0.00</c:formatCode>
                <c:ptCount val="7"/>
                <c:pt idx="0">
                  <c:v>1070232.71</c:v>
                </c:pt>
                <c:pt idx="1">
                  <c:v>1381048.6</c:v>
                </c:pt>
                <c:pt idx="2">
                  <c:v>4978480.9400000004</c:v>
                </c:pt>
                <c:pt idx="3">
                  <c:v>728146.82</c:v>
                </c:pt>
                <c:pt idx="4">
                  <c:v>4546212.8</c:v>
                </c:pt>
                <c:pt idx="5">
                  <c:v>471253.92</c:v>
                </c:pt>
                <c:pt idx="6">
                  <c:v>678.81999999999994</c:v>
                </c:pt>
              </c:numCache>
            </c:numRef>
          </c:val>
          <c:extLst>
            <c:ext xmlns:c16="http://schemas.microsoft.com/office/drawing/2014/chart" uri="{C3380CC4-5D6E-409C-BE32-E72D297353CC}">
              <c16:uniqueId val="{00000001-D6AB-450F-AF2E-C244DE275463}"/>
            </c:ext>
          </c:extLst>
        </c:ser>
        <c:dLbls>
          <c:showLegendKey val="0"/>
          <c:showVal val="0"/>
          <c:showCatName val="0"/>
          <c:showSerName val="0"/>
          <c:showPercent val="0"/>
          <c:showBubbleSize val="0"/>
        </c:dLbls>
        <c:gapWidth val="150"/>
        <c:overlap val="100"/>
        <c:axId val="-2074288320"/>
        <c:axId val="-2074482560"/>
      </c:barChart>
      <c:catAx>
        <c:axId val="-2074288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crossAx val="-2074482560"/>
        <c:crosses val="autoZero"/>
        <c:auto val="1"/>
        <c:lblAlgn val="ctr"/>
        <c:lblOffset val="100"/>
        <c:noMultiLvlLbl val="0"/>
      </c:catAx>
      <c:valAx>
        <c:axId val="-20744825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sz="1400" dirty="0"/>
                  <a:t>2014</a:t>
                </a:r>
                <a:r>
                  <a:rPr lang="zh-CN" altLang="en-US" sz="1400" dirty="0"/>
                  <a:t>年分地区主营业务收入</a:t>
                </a:r>
                <a:endParaRPr lang="en-US" altLang="zh-CN" sz="1400" dirty="0"/>
              </a:p>
              <a:p>
                <a:pPr>
                  <a:defRPr/>
                </a:pPr>
                <a:r>
                  <a:rPr lang="zh-CN" altLang="en-US" dirty="0"/>
                  <a:t>（单位：万元）</a:t>
                </a:r>
              </a:p>
            </c:rich>
          </c:tx>
          <c:layout>
            <c:manualLayout>
              <c:xMode val="edge"/>
              <c:yMode val="edge"/>
              <c:x val="3.05555555555556E-2"/>
              <c:y val="9.7222222222222196E-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74288320"/>
        <c:crosses val="autoZero"/>
        <c:crossBetween val="between"/>
        <c:dispUnits>
          <c:builtInUnit val="tenThousands"/>
        </c:dispUnits>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noFill/>
      <a:round/>
    </a:ln>
    <a:effectLst/>
  </c:spPr>
  <c:txPr>
    <a:bodyPr/>
    <a:lstStyle/>
    <a:p>
      <a:pPr>
        <a:defRPr/>
      </a:pPr>
      <a:endParaRPr lang="zh-CN"/>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5651159230096201"/>
          <c:y val="2.8094775824254799E-2"/>
          <c:w val="0.79071062992125996"/>
          <c:h val="0.79224482356372095"/>
        </c:manualLayout>
      </c:layout>
      <c:scatterChart>
        <c:scatterStyle val="lineMarker"/>
        <c:varyColors val="0"/>
        <c:ser>
          <c:idx val="0"/>
          <c:order val="0"/>
          <c:tx>
            <c:strRef>
              <c:f>Sheet1!$F$12</c:f>
              <c:strCache>
                <c:ptCount val="1"/>
                <c:pt idx="0">
                  <c:v>国内毛利率</c:v>
                </c:pt>
              </c:strCache>
            </c:strRef>
          </c:tx>
          <c:spPr>
            <a:ln w="25400" cap="rnd">
              <a:noFill/>
              <a:round/>
            </a:ln>
            <a:effectLst/>
          </c:spPr>
          <c:marker>
            <c:symbol val="circle"/>
            <c:size val="5"/>
            <c:spPr>
              <a:solidFill>
                <a:schemeClr val="accent1"/>
              </a:solidFill>
              <a:ln w="9525">
                <a:solidFill>
                  <a:schemeClr val="accent1"/>
                </a:solidFill>
              </a:ln>
              <a:effectLst/>
            </c:spPr>
          </c:marker>
          <c:xVal>
            <c:strRef>
              <c:f>Sheet1!$E$13:$E$19</c:f>
              <c:strCache>
                <c:ptCount val="7"/>
                <c:pt idx="0">
                  <c:v>海尔</c:v>
                </c:pt>
                <c:pt idx="1">
                  <c:v>格力</c:v>
                </c:pt>
                <c:pt idx="2">
                  <c:v>美的</c:v>
                </c:pt>
                <c:pt idx="3">
                  <c:v>海信</c:v>
                </c:pt>
                <c:pt idx="4">
                  <c:v>TCL</c:v>
                </c:pt>
                <c:pt idx="5">
                  <c:v>康佳</c:v>
                </c:pt>
                <c:pt idx="6">
                  <c:v>老板电器</c:v>
                </c:pt>
              </c:strCache>
            </c:strRef>
          </c:xVal>
          <c:yVal>
            <c:numRef>
              <c:f>Sheet1!$F$13:$F$19</c:f>
              <c:numCache>
                <c:formatCode>0.00%</c:formatCode>
                <c:ptCount val="7"/>
                <c:pt idx="0">
                  <c:v>0.3024</c:v>
                </c:pt>
                <c:pt idx="1">
                  <c:v>0.41570000000000001</c:v>
                </c:pt>
                <c:pt idx="2">
                  <c:v>0.27889999999999998</c:v>
                </c:pt>
                <c:pt idx="3">
                  <c:v>0.23319999999999999</c:v>
                </c:pt>
                <c:pt idx="4">
                  <c:v>0.21379999999999999</c:v>
                </c:pt>
                <c:pt idx="5">
                  <c:v>0.16539999999999999</c:v>
                </c:pt>
                <c:pt idx="6">
                  <c:v>0.56669999999999998</c:v>
                </c:pt>
              </c:numCache>
            </c:numRef>
          </c:yVal>
          <c:smooth val="0"/>
          <c:extLst>
            <c:ext xmlns:c16="http://schemas.microsoft.com/office/drawing/2014/chart" uri="{C3380CC4-5D6E-409C-BE32-E72D297353CC}">
              <c16:uniqueId val="{00000000-A36F-4053-AD7C-AD2E9C177155}"/>
            </c:ext>
          </c:extLst>
        </c:ser>
        <c:ser>
          <c:idx val="1"/>
          <c:order val="1"/>
          <c:tx>
            <c:strRef>
              <c:f>Sheet1!$G$12</c:f>
              <c:strCache>
                <c:ptCount val="1"/>
                <c:pt idx="0">
                  <c:v>国外毛利率</c:v>
                </c:pt>
              </c:strCache>
            </c:strRef>
          </c:tx>
          <c:spPr>
            <a:ln w="19050" cap="rnd">
              <a:noFill/>
              <a:round/>
            </a:ln>
            <a:effectLst/>
          </c:spPr>
          <c:marker>
            <c:symbol val="circle"/>
            <c:size val="5"/>
            <c:spPr>
              <a:solidFill>
                <a:schemeClr val="accent2"/>
              </a:solidFill>
              <a:ln w="9525">
                <a:solidFill>
                  <a:schemeClr val="accent2"/>
                </a:solidFill>
              </a:ln>
              <a:effectLst/>
            </c:spPr>
          </c:marker>
          <c:xVal>
            <c:strRef>
              <c:f>Sheet1!$E$13:$E$19</c:f>
              <c:strCache>
                <c:ptCount val="7"/>
                <c:pt idx="0">
                  <c:v>海尔</c:v>
                </c:pt>
                <c:pt idx="1">
                  <c:v>格力</c:v>
                </c:pt>
                <c:pt idx="2">
                  <c:v>美的</c:v>
                </c:pt>
                <c:pt idx="3">
                  <c:v>海信</c:v>
                </c:pt>
                <c:pt idx="4">
                  <c:v>TCL</c:v>
                </c:pt>
                <c:pt idx="5">
                  <c:v>康佳</c:v>
                </c:pt>
                <c:pt idx="6">
                  <c:v>老板电器</c:v>
                </c:pt>
              </c:strCache>
            </c:strRef>
          </c:xVal>
          <c:yVal>
            <c:numRef>
              <c:f>Sheet1!$G$13:$G$19</c:f>
              <c:numCache>
                <c:formatCode>0.00%</c:formatCode>
                <c:ptCount val="7"/>
                <c:pt idx="0">
                  <c:v>5.9900000000000002E-2</c:v>
                </c:pt>
                <c:pt idx="1">
                  <c:v>0.19719999999999999</c:v>
                </c:pt>
                <c:pt idx="2">
                  <c:v>0.223</c:v>
                </c:pt>
                <c:pt idx="3">
                  <c:v>2.76E-2</c:v>
                </c:pt>
                <c:pt idx="4">
                  <c:v>0.13420000000000001</c:v>
                </c:pt>
                <c:pt idx="5">
                  <c:v>4.87E-2</c:v>
                </c:pt>
                <c:pt idx="6">
                  <c:v>0.16980000000000001</c:v>
                </c:pt>
              </c:numCache>
            </c:numRef>
          </c:yVal>
          <c:smooth val="0"/>
          <c:extLst>
            <c:ext xmlns:c16="http://schemas.microsoft.com/office/drawing/2014/chart" uri="{C3380CC4-5D6E-409C-BE32-E72D297353CC}">
              <c16:uniqueId val="{00000001-A36F-4053-AD7C-AD2E9C177155}"/>
            </c:ext>
          </c:extLst>
        </c:ser>
        <c:dLbls>
          <c:showLegendKey val="0"/>
          <c:showVal val="0"/>
          <c:showCatName val="0"/>
          <c:showSerName val="0"/>
          <c:showPercent val="0"/>
          <c:showBubbleSize val="0"/>
        </c:dLbls>
        <c:axId val="1810571104"/>
        <c:axId val="-2082341824"/>
      </c:scatterChart>
      <c:valAx>
        <c:axId val="1810571104"/>
        <c:scaling>
          <c:orientation val="minMax"/>
        </c:scaling>
        <c:delete val="1"/>
        <c:axPos val="b"/>
        <c:majorGridlines>
          <c:spPr>
            <a:ln w="9525" cap="flat" cmpd="sng" algn="ctr">
              <a:solidFill>
                <a:schemeClr val="tx1">
                  <a:lumMod val="15000"/>
                  <a:lumOff val="85000"/>
                </a:schemeClr>
              </a:solidFill>
              <a:round/>
            </a:ln>
            <a:effectLst/>
          </c:spPr>
        </c:majorGridlines>
        <c:numFmt formatCode="@" sourceLinked="0"/>
        <c:majorTickMark val="none"/>
        <c:minorTickMark val="none"/>
        <c:tickLblPos val="nextTo"/>
        <c:crossAx val="-2082341824"/>
        <c:crosses val="autoZero"/>
        <c:crossBetween val="midCat"/>
      </c:valAx>
      <c:valAx>
        <c:axId val="-20823418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sz="1600" dirty="0">
                    <a:latin typeface="宋体" panose="02010600030101010101" pitchFamily="2" charset="-122"/>
                    <a:ea typeface="宋体" panose="02010600030101010101" pitchFamily="2" charset="-122"/>
                  </a:rPr>
                  <a:t>2014</a:t>
                </a:r>
                <a:r>
                  <a:rPr lang="zh-CN" altLang="en-US" sz="1600" dirty="0">
                    <a:latin typeface="宋体" panose="02010600030101010101" pitchFamily="2" charset="-122"/>
                    <a:ea typeface="宋体" panose="02010600030101010101" pitchFamily="2" charset="-122"/>
                  </a:rPr>
                  <a:t>年分地区毛利率</a:t>
                </a:r>
              </a:p>
            </c:rich>
          </c:tx>
          <c:layout>
            <c:manualLayout>
              <c:xMode val="edge"/>
              <c:yMode val="edge"/>
              <c:x val="3.1923319682603299E-2"/>
              <c:y val="0.21782886463950801"/>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10571104"/>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noFill/>
      <a:round/>
    </a:ln>
    <a:effectLst/>
  </c:spPr>
  <c:txPr>
    <a:bodyPr/>
    <a:lstStyle/>
    <a:p>
      <a:pPr>
        <a:defRPr/>
      </a:pPr>
      <a:endParaRPr lang="zh-CN"/>
    </a:p>
  </c:txPr>
  <c:externalData r:id="rId4">
    <c:autoUpdate val="0"/>
  </c:externalData>
  <c:userShapes r:id="rId5"/>
</c:chartSpace>
</file>

<file path=ppt/charts/chart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利润!$A$2:$A$8</cx:f>
        <cx:lvl ptCount="7">
          <cx:pt idx="0">2008</cx:pt>
          <cx:pt idx="1">2009</cx:pt>
          <cx:pt idx="2">2010</cx:pt>
          <cx:pt idx="3">2011</cx:pt>
          <cx:pt idx="4">2012</cx:pt>
          <cx:pt idx="5">2013</cx:pt>
          <cx:pt idx="6">2014</cx:pt>
        </cx:lvl>
      </cx:strDim>
      <cx:numDim type="val">
        <cx:f>利润!$B$2:$B$8</cx:f>
        <cx:lvl ptCount="7" formatCode="#,##0.00">
          <cx:pt idx="0">97869.860000000001</cx:pt>
          <cx:pt idx="1">187873.26000000001</cx:pt>
          <cx:pt idx="2">282428.41999999998</cx:pt>
          <cx:pt idx="3">365064.77000000002</cx:pt>
          <cx:pt idx="4">436061.06</cx:pt>
          <cx:pt idx="5">555128.10999999999</cx:pt>
          <cx:pt idx="6">669226.21999999997</cx:pt>
        </cx:lvl>
      </cx:numDim>
    </cx:data>
  </cx:chartData>
  <cx:chart>
    <cx:plotArea>
      <cx:plotAreaRegion>
        <cx:series layoutId="waterfall" uniqueId="{B0539063-7589-4647-B68C-99281B151A3B}">
          <cx:tx>
            <cx:txData>
              <cx:f>利润!$B$1</cx:f>
              <cx:v>净利润</cx:v>
            </cx:txData>
          </cx:tx>
          <cx:dataLabels pos="outEnd">
            <cx:visibility seriesName="0" categoryName="0" value="1"/>
          </cx:dataLabels>
          <cx:dataId val="0"/>
          <cx:layoutPr>
            <cx:subtotals/>
          </cx:layoutPr>
        </cx:series>
      </cx:plotAreaRegion>
      <cx:axis id="0">
        <cx:catScaling gapWidth="0.5"/>
        <cx:tickLabels/>
        <cx:txPr>
          <a:bodyPr spcFirstLastPara="1" vertOverflow="ellipsis" wrap="square" lIns="0" tIns="0" rIns="0" bIns="0" anchor="ctr" anchorCtr="1"/>
          <a:lstStyle/>
          <a:p>
            <a:pPr>
              <a:defRPr sz="1800"/>
            </a:pPr>
            <a:endParaRPr lang="zh-CN" sz="1800"/>
          </a:p>
        </cx:txPr>
      </cx:axis>
      <cx:axis id="1">
        <cx:valScaling/>
        <cx:title>
          <cx:tx>
            <cx:rich>
              <a:bodyPr spcFirstLastPara="1" vertOverflow="ellipsis" wrap="square" lIns="0" tIns="0" rIns="0" bIns="0" anchor="ctr" anchorCtr="1"/>
              <a:lstStyle/>
              <a:p>
                <a:pPr algn="ctr">
                  <a:defRPr sz="1800"/>
                </a:pPr>
                <a:r>
                  <a:rPr lang="en-US" altLang="zh-CN" sz="1800"/>
                  <a:t>2008-2014</a:t>
                </a:r>
                <a:r>
                  <a:rPr lang="zh-CN" altLang="en-US" sz="1800"/>
                  <a:t>净利润（单位：万元）</a:t>
                </a:r>
                <a:endParaRPr lang="zh-CN"/>
              </a:p>
            </cx:rich>
          </cx:tx>
        </cx:title>
        <cx:units unit="tenThousands"/>
        <cx:majorGridlines/>
        <cx:tickLabels/>
        <cx:numFmt formatCode="#,##0_);[红色](#,##0)" sourceLinked="0"/>
      </cx:axis>
    </cx:plotArea>
  </cx:chart>
  <cx:spPr>
    <a:ln>
      <a:noFill/>
    </a:ln>
  </cx:spPr>
  <cx:clrMapOvr bg1="lt1" tx1="dk1" bg2="lt2" tx2="dk2" accent1="accent1" accent2="accent2" accent3="accent3" accent4="accent4" accent5="accent5" accent6="accent6" hlink="hlink" folHlink="folHlink"/>
</cx:chartSpace>
</file>

<file path=ppt/charts/chart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未分配利润!$B$9:$C$9</cx:f>
        <cx:lvl ptCount="2">
          <cx:pt idx="0">费用化研发支出</cx:pt>
          <cx:pt idx="1">资本化研发支出</cx:pt>
        </cx:lvl>
      </cx:strDim>
      <cx:numDim type="size">
        <cx:f dir="row">未分配利润!$B$10:$C$10</cx:f>
        <cx:lvl ptCount="2" formatCode="G/通用格式">
          <cx:pt idx="0">2093060000</cx:pt>
          <cx:pt idx="1">0</cx:pt>
        </cx:lvl>
      </cx:numDim>
    </cx:data>
  </cx:chartData>
  <cx:chart>
    <cx:plotArea>
      <cx:plotAreaRegion>
        <cx:series layoutId="sunburst" uniqueId="{468FD3E9-86A8-4400-9858-939AC95F0AC3}">
          <cx:tx>
            <cx:txData>
              <cx:f>未分配利润!$A$10</cx:f>
              <cx:v>2013</cx:v>
            </cx:txData>
          </cx:tx>
          <cx:dataId val="0"/>
        </cx:series>
      </cx:plotAreaRegion>
    </cx:plotArea>
    <cx:legend pos="b" align="ctr" overlay="0">
      <cx:txPr>
        <a:bodyPr spcFirstLastPara="1" vertOverflow="ellipsis" wrap="square" lIns="0" tIns="0" rIns="0" bIns="0" anchor="ctr" anchorCtr="1"/>
        <a:lstStyle/>
        <a:p>
          <a:pPr>
            <a:defRPr sz="1800">
              <a:latin typeface="宋体" panose="02010600030101010101" pitchFamily="2" charset="-122"/>
              <a:ea typeface="宋体" panose="02010600030101010101" pitchFamily="2" charset="-122"/>
              <a:cs typeface="宋体" panose="02010600030101010101" pitchFamily="2" charset="-122"/>
            </a:defRPr>
          </a:pPr>
          <a:endParaRPr lang="zh-CN" sz="1800">
            <a:latin typeface="宋体" panose="02010600030101010101" pitchFamily="2" charset="-122"/>
            <a:ea typeface="宋体" panose="02010600030101010101" pitchFamily="2" charset="-122"/>
          </a:endParaRPr>
        </a:p>
      </cx:txPr>
    </cx:legend>
  </cx:chart>
  <cx:spPr>
    <a:ln>
      <a:noFill/>
    </a:ln>
  </cx:spPr>
  <cx:clrMapOvr bg1="lt1" tx1="dk1" bg2="lt2" tx2="dk2" accent1="accent1" accent2="accent2" accent3="accent3" accent4="accent4" accent5="accent5" accent6="accent6" hlink="hlink" folHlink="folHlink"/>
</cx:chartSpace>
</file>

<file path=ppt/charts/chart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未分配利润!$B$11:$C$11</cx:f>
        <cx:lvl ptCount="2">
          <cx:pt idx="0">费用化研发支出</cx:pt>
          <cx:pt idx="1">资本化研发支出</cx:pt>
        </cx:lvl>
      </cx:strDim>
      <cx:numDim type="size">
        <cx:f dir="row">未分配利润!$B$12:$C$12</cx:f>
        <cx:lvl ptCount="2" formatCode="G/通用格式">
          <cx:pt idx="0">2331312280</cx:pt>
          <cx:pt idx="1">68341845</cx:pt>
        </cx:lvl>
      </cx:numDim>
    </cx:data>
  </cx:chartData>
  <cx:chart>
    <cx:plotArea>
      <cx:plotAreaRegion>
        <cx:series layoutId="sunburst" uniqueId="{3D1EC619-7B5E-49C0-85A6-A77C8ABD7252}">
          <cx:tx>
            <cx:txData>
              <cx:f>未分配利润!$A$12</cx:f>
              <cx:v>2014</cx:v>
            </cx:txData>
          </cx:tx>
          <cx:dataLabels>
            <cx:visibility seriesName="0" categoryName="1" value="0"/>
            <cx:separator>, </cx:separator>
            <cx:dataLabelHidden idx="0"/>
          </cx:dataLabels>
          <cx:dataId val="0"/>
        </cx:series>
      </cx:plotAreaRegion>
    </cx:plotArea>
    <cx:legend pos="b" align="ctr" overlay="0">
      <cx:txPr>
        <a:bodyPr spcFirstLastPara="1" vertOverflow="ellipsis" wrap="square" lIns="0" tIns="0" rIns="0" bIns="0" anchor="ctr" anchorCtr="1"/>
        <a:lstStyle/>
        <a:p>
          <a:pPr>
            <a:defRPr sz="1800">
              <a:latin typeface="宋体" panose="02010600030101010101" pitchFamily="2" charset="-122"/>
              <a:ea typeface="宋体" panose="02010600030101010101" pitchFamily="2" charset="-122"/>
              <a:cs typeface="宋体" panose="02010600030101010101" pitchFamily="2" charset="-122"/>
            </a:defRPr>
          </a:pPr>
          <a:endParaRPr lang="zh-CN" sz="1800">
            <a:latin typeface="宋体" panose="02010600030101010101" pitchFamily="2" charset="-122"/>
            <a:ea typeface="宋体" panose="02010600030101010101" pitchFamily="2" charset="-122"/>
          </a:endParaRPr>
        </a:p>
      </cx:txPr>
    </cx:legend>
  </cx:chart>
  <cx:spPr>
    <a:ln>
      <a:noFill/>
    </a:ln>
  </cx:spPr>
  <cx:clrMapOvr bg1="lt1" tx1="dk1" bg2="lt2" tx2="dk2" accent1="accent1" accent2="accent2" accent3="accent3" accent4="accent4" accent5="accent5" accent6="accent6" hlink="hlink" folHlink="folHlink"/>
</cx:chartSpace>
</file>

<file path=ppt/charts/chart7.xml><?xml version="1.0" encoding="utf-8"?>
<cx:chartSpace xmlns:a="http://schemas.openxmlformats.org/drawingml/2006/main" xmlns:r="http://schemas.openxmlformats.org/officeDocument/2006/relationships" xmlns:cx="http://schemas.microsoft.com/office/drawing/2014/chartex">
  <cx:chart>
    <cx:plotArea>
      <cx:plotAreaRegion/>
    </cx:plotArea>
    <cx:legend pos="b" align="ctr" overlay="0">
      <cx:txPr>
        <a:bodyPr spcFirstLastPara="1" vertOverflow="ellipsis" wrap="square" lIns="0" tIns="0" rIns="0" bIns="0" anchor="ctr" anchorCtr="1"/>
        <a:lstStyle/>
        <a:p>
          <a:pPr>
            <a:defRPr sz="1800">
              <a:latin typeface="宋体" panose="02010600030101010101" pitchFamily="2" charset="-122"/>
              <a:ea typeface="宋体" panose="02010600030101010101" pitchFamily="2" charset="-122"/>
              <a:cs typeface="宋体" panose="02010600030101010101" pitchFamily="2" charset="-122"/>
            </a:defRPr>
          </a:pPr>
          <a:endParaRPr lang="zh-CN" sz="1800">
            <a:latin typeface="宋体" panose="02010600030101010101" pitchFamily="2" charset="-122"/>
            <a:ea typeface="宋体" panose="02010600030101010101" pitchFamily="2" charset="-122"/>
          </a:endParaRPr>
        </a:p>
      </cx:txPr>
    </cx:legend>
  </cx:chart>
  <cx:spPr>
    <a:ln>
      <a:noFill/>
    </a:ln>
  </cx:spPr>
  <cx:clrMapOvr bg1="lt1" tx1="dk1" bg2="lt2" tx2="dk2" accent1="accent1" accent2="accent2" accent3="accent3" accent4="accent4" accent5="accent5" accent6="accent6" hlink="hlink" folHlink="folHlink"/>
</cx: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none"/>
          </c:marker>
          <c:dLbls>
            <c:spPr>
              <a:noFill/>
              <a:ln>
                <a:noFill/>
              </a:ln>
              <a:effectLst/>
            </c:spPr>
            <c:txPr>
              <a:bodyPr rot="0" spcFirstLastPara="0" vertOverflow="ellipsis" horzOverflow="overflow" vert="horz" wrap="square" anchor="ctr" anchorCtr="1"/>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cat>
            <c:strRef>
              <c:f>[工作簿5]Sheet1!$A$2:$E$2</c:f>
              <c:strCache>
                <c:ptCount val="5"/>
                <c:pt idx="0">
                  <c:v>2011年</c:v>
                </c:pt>
                <c:pt idx="1">
                  <c:v>2012年</c:v>
                </c:pt>
                <c:pt idx="2">
                  <c:v>2013年</c:v>
                </c:pt>
                <c:pt idx="3">
                  <c:v>2014年</c:v>
                </c:pt>
                <c:pt idx="4">
                  <c:v>2015年</c:v>
                </c:pt>
              </c:strCache>
            </c:strRef>
          </c:cat>
          <c:val>
            <c:numRef>
              <c:f>[工作簿5]Sheet1!$A$3:$E$3</c:f>
              <c:numCache>
                <c:formatCode>0.00%</c:formatCode>
                <c:ptCount val="5"/>
                <c:pt idx="0">
                  <c:v>0.15029999999999999</c:v>
                </c:pt>
                <c:pt idx="1">
                  <c:v>0.1429</c:v>
                </c:pt>
                <c:pt idx="2">
                  <c:v>0.1125</c:v>
                </c:pt>
                <c:pt idx="3">
                  <c:v>0.1008</c:v>
                </c:pt>
                <c:pt idx="4">
                  <c:v>0.1128</c:v>
                </c:pt>
              </c:numCache>
            </c:numRef>
          </c:val>
          <c:smooth val="0"/>
          <c:extLst>
            <c:ext xmlns:c16="http://schemas.microsoft.com/office/drawing/2014/chart" uri="{C3380CC4-5D6E-409C-BE32-E72D297353CC}">
              <c16:uniqueId val="{00000000-1873-4D2F-8E17-F88C47D0AAAA}"/>
            </c:ext>
          </c:extLst>
        </c:ser>
        <c:dLbls>
          <c:dLblPos val="t"/>
          <c:showLegendKey val="0"/>
          <c:showVal val="1"/>
          <c:showCatName val="0"/>
          <c:showSerName val="0"/>
          <c:showPercent val="0"/>
          <c:showBubbleSize val="0"/>
        </c:dLbls>
        <c:smooth val="0"/>
        <c:axId val="1722914208"/>
        <c:axId val="1752113728"/>
      </c:lineChart>
      <c:catAx>
        <c:axId val="1722914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horzOverflow="overflow"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752113728"/>
        <c:crosses val="autoZero"/>
        <c:auto val="1"/>
        <c:lblAlgn val="ctr"/>
        <c:lblOffset val="100"/>
        <c:tickMarkSkip val="1"/>
        <c:noMultiLvlLbl val="0"/>
      </c:catAx>
      <c:valAx>
        <c:axId val="175211372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0" vertOverflow="ellipsis" horzOverflow="overflow"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722914208"/>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rot="0" spcFirstLastPara="0" vertOverflow="ellipsis" horzOverflow="overflow" vert="horz" wrap="square" anchor="ctr" anchorCtr="1"/>
    <a:lstStyle/>
    <a:p>
      <a:pPr>
        <a:defRPr lang="zh-CN" sz="1000" kern="1200">
          <a:solidFill>
            <a:schemeClr val="tx1"/>
          </a:solidFill>
          <a:latin typeface="+mn-lt"/>
          <a:ea typeface="+mn-ea"/>
          <a:cs typeface="+mn-cs"/>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'[新建 Microsoft Excel 97-2003 工作表 (2).xls]Sheet1'!$F$9</c:f>
              <c:strCache>
                <c:ptCount val="1"/>
                <c:pt idx="0">
                  <c:v>固定资产</c:v>
                </c:pt>
              </c:strCache>
            </c:strRef>
          </c:tx>
          <c:spPr>
            <a:solidFill>
              <a:schemeClr val="accent1"/>
            </a:solidFill>
            <a:ln>
              <a:noFill/>
            </a:ln>
            <a:effectLst/>
          </c:spPr>
          <c:invertIfNegative val="0"/>
          <c:dLbls>
            <c:spPr>
              <a:noFill/>
              <a:ln>
                <a:noFill/>
              </a:ln>
              <a:effectLst/>
            </c:spPr>
            <c:txPr>
              <a:bodyPr rot="0" spcFirstLastPara="0" vertOverflow="ellipsis" horzOverflow="overflow" vert="horz" wrap="square" anchor="ctr" anchorCtr="1"/>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'[新建 Microsoft Excel 97-2003 工作表 (2).xls]Sheet1'!$G$8:$I$8</c:f>
              <c:strCache>
                <c:ptCount val="3"/>
                <c:pt idx="0">
                  <c:v>2013年</c:v>
                </c:pt>
                <c:pt idx="1">
                  <c:v>2014年</c:v>
                </c:pt>
                <c:pt idx="2">
                  <c:v>2015年</c:v>
                </c:pt>
              </c:strCache>
            </c:strRef>
          </c:cat>
          <c:val>
            <c:numRef>
              <c:f>'[新建 Microsoft Excel 97-2003 工作表 (2).xls]Sheet1'!$G$9:$I$9</c:f>
              <c:numCache>
                <c:formatCode>General</c:formatCode>
                <c:ptCount val="3"/>
                <c:pt idx="0">
                  <c:v>5453</c:v>
                </c:pt>
                <c:pt idx="1">
                  <c:v>6971</c:v>
                </c:pt>
                <c:pt idx="2">
                  <c:v>8421</c:v>
                </c:pt>
              </c:numCache>
            </c:numRef>
          </c:val>
          <c:extLst>
            <c:ext xmlns:c16="http://schemas.microsoft.com/office/drawing/2014/chart" uri="{C3380CC4-5D6E-409C-BE32-E72D297353CC}">
              <c16:uniqueId val="{00000000-A306-4110-8341-3248A3BE19BC}"/>
            </c:ext>
          </c:extLst>
        </c:ser>
        <c:dLbls>
          <c:dLblPos val="outEnd"/>
          <c:showLegendKey val="0"/>
          <c:showVal val="1"/>
          <c:showCatName val="0"/>
          <c:showSerName val="0"/>
          <c:showPercent val="0"/>
          <c:showBubbleSize val="0"/>
        </c:dLbls>
        <c:gapWidth val="219"/>
        <c:overlap val="-27"/>
        <c:axId val="-2102771792"/>
        <c:axId val="-2030352736"/>
      </c:barChart>
      <c:lineChart>
        <c:grouping val="standard"/>
        <c:varyColors val="0"/>
        <c:ser>
          <c:idx val="1"/>
          <c:order val="1"/>
          <c:tx>
            <c:strRef>
              <c:f>'[新建 Microsoft Excel 97-2003 工作表 (2).xls]Sheet1'!$F$10</c:f>
              <c:strCache>
                <c:ptCount val="1"/>
                <c:pt idx="0">
                  <c:v>固定资产占比</c:v>
                </c:pt>
              </c:strCache>
            </c:strRef>
          </c:tx>
          <c:spPr>
            <a:ln w="28575" cap="rnd">
              <a:solidFill>
                <a:schemeClr val="accent2"/>
              </a:solidFill>
              <a:round/>
            </a:ln>
            <a:effectLst/>
          </c:spPr>
          <c:marker>
            <c:symbol val="none"/>
          </c:marker>
          <c:dLbls>
            <c:spPr>
              <a:noFill/>
              <a:ln>
                <a:noFill/>
              </a:ln>
              <a:effectLst/>
            </c:spPr>
            <c:txPr>
              <a:bodyPr rot="0" spcFirstLastPara="0" vertOverflow="ellipsis" horzOverflow="overflow" vert="horz" wrap="square" anchor="ctr" anchorCtr="1"/>
              <a:lstStyle/>
              <a:p>
                <a:pPr>
                  <a:defRPr lang="zh-CN" sz="900" b="0" i="0" u="none" strike="noStrike" kern="1200" baseline="0">
                    <a:solidFill>
                      <a:schemeClr val="tx1">
                        <a:lumMod val="75000"/>
                        <a:lumOff val="25000"/>
                      </a:schemeClr>
                    </a:solidFill>
                    <a:latin typeface="+mn-lt"/>
                    <a:ea typeface="+mn-ea"/>
                    <a:cs typeface="+mn-cs"/>
                  </a:defRPr>
                </a:pPr>
                <a:endParaRPr lang="zh-CN"/>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'[新建 Microsoft Excel 97-2003 工作表 (2).xls]Sheet1'!$G$8:$I$8</c:f>
              <c:strCache>
                <c:ptCount val="3"/>
                <c:pt idx="0">
                  <c:v>2013年</c:v>
                </c:pt>
                <c:pt idx="1">
                  <c:v>2014年</c:v>
                </c:pt>
                <c:pt idx="2">
                  <c:v>2015年</c:v>
                </c:pt>
              </c:strCache>
            </c:strRef>
          </c:cat>
          <c:val>
            <c:numRef>
              <c:f>'[新建 Microsoft Excel 97-2003 工作表 (2).xls]Sheet1'!$G$10:$I$10</c:f>
              <c:numCache>
                <c:formatCode>0.00%</c:formatCode>
                <c:ptCount val="3"/>
                <c:pt idx="0">
                  <c:v>8.9399999999999993E-2</c:v>
                </c:pt>
                <c:pt idx="1">
                  <c:v>9.2899999999999996E-2</c:v>
                </c:pt>
                <c:pt idx="2">
                  <c:v>0.1108</c:v>
                </c:pt>
              </c:numCache>
            </c:numRef>
          </c:val>
          <c:smooth val="0"/>
          <c:extLst>
            <c:ext xmlns:c16="http://schemas.microsoft.com/office/drawing/2014/chart" uri="{C3380CC4-5D6E-409C-BE32-E72D297353CC}">
              <c16:uniqueId val="{00000001-A306-4110-8341-3248A3BE19BC}"/>
            </c:ext>
          </c:extLst>
        </c:ser>
        <c:dLbls>
          <c:dLblPos val="r"/>
          <c:showLegendKey val="0"/>
          <c:showVal val="1"/>
          <c:showCatName val="0"/>
          <c:showSerName val="0"/>
          <c:showPercent val="0"/>
          <c:showBubbleSize val="0"/>
        </c:dLbls>
        <c:marker val="1"/>
        <c:smooth val="0"/>
        <c:axId val="1751482992"/>
        <c:axId val="1751485648"/>
      </c:lineChart>
      <c:catAx>
        <c:axId val="-2102771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horzOverflow="overflow"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030352736"/>
        <c:crosses val="autoZero"/>
        <c:auto val="1"/>
        <c:lblAlgn val="ctr"/>
        <c:lblOffset val="100"/>
        <c:tickMarkSkip val="1"/>
        <c:noMultiLvlLbl val="0"/>
      </c:catAx>
      <c:valAx>
        <c:axId val="-2030352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horzOverflow="overflow"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2102771792"/>
        <c:crosses val="autoZero"/>
        <c:crossBetween val="between"/>
      </c:valAx>
      <c:catAx>
        <c:axId val="1751482992"/>
        <c:scaling>
          <c:orientation val="minMax"/>
        </c:scaling>
        <c:delete val="1"/>
        <c:axPos val="b"/>
        <c:numFmt formatCode="General" sourceLinked="1"/>
        <c:majorTickMark val="none"/>
        <c:minorTickMark val="none"/>
        <c:tickLblPos val="nextTo"/>
        <c:crossAx val="1751485648"/>
        <c:crosses val="autoZero"/>
        <c:auto val="1"/>
        <c:lblAlgn val="ctr"/>
        <c:lblOffset val="100"/>
        <c:tickMarkSkip val="1"/>
        <c:noMultiLvlLbl val="0"/>
      </c:catAx>
      <c:valAx>
        <c:axId val="1751485648"/>
        <c:scaling>
          <c:orientation val="minMax"/>
        </c:scaling>
        <c:delete val="0"/>
        <c:axPos val="r"/>
        <c:numFmt formatCode="0.00%" sourceLinked="1"/>
        <c:majorTickMark val="none"/>
        <c:minorTickMark val="none"/>
        <c:tickLblPos val="nextTo"/>
        <c:spPr>
          <a:noFill/>
          <a:ln>
            <a:noFill/>
          </a:ln>
          <a:effectLst/>
        </c:spPr>
        <c:txPr>
          <a:bodyPr rot="-60000000" spcFirstLastPara="0" vertOverflow="ellipsis" horzOverflow="overflow"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1751482992"/>
        <c:crosses val="max"/>
        <c:crossBetween val="between"/>
      </c:valAx>
      <c:spPr>
        <a:noFill/>
        <a:ln>
          <a:noFill/>
        </a:ln>
        <a:effectLst/>
      </c:spPr>
    </c:plotArea>
    <c:legend>
      <c:legendPos val="b"/>
      <c:layout/>
      <c:overlay val="0"/>
      <c:spPr>
        <a:noFill/>
        <a:ln>
          <a:noFill/>
        </a:ln>
        <a:effectLst/>
      </c:spPr>
      <c:txPr>
        <a:bodyPr rot="0" spcFirstLastPara="0" vertOverflow="ellipsis" horzOverflow="overflow"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noFill/>
      <a:round/>
    </a:ln>
    <a:effectLst/>
  </c:spPr>
  <c:txPr>
    <a:bodyPr rot="0" spcFirstLastPara="0" vertOverflow="ellipsis" horzOverflow="overflow" vert="horz" wrap="square" anchor="ctr" anchorCtr="1"/>
    <a:lstStyle/>
    <a:p>
      <a:pPr>
        <a:defRPr lang="zh-CN" sz="1000" kern="1200">
          <a:solidFill>
            <a:schemeClr val="tx1"/>
          </a:solidFill>
          <a:latin typeface="+mn-lt"/>
          <a:ea typeface="+mn-ea"/>
          <a:cs typeface="+mn-cs"/>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bodyPr/>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bodyPr wrap="square" lIns="38100" tIns="19050" rIns="38100" bIns="19050" anchor="ctr">
      <a:spAutoFit/>
    </cs:bodyPr>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bodyPr/>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body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bodyPr/>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850" kern="1200"/>
    <cs:bodyPr wrap="square" lIns="38100" tIns="19050" rIns="38100" bIns="19050" anchor="ctr">
      <a:spAutoFit/>
    </cs:bodyPr>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9525">
        <a:solidFill>
          <a:schemeClr val="lt1"/>
        </a:solidFill>
      </a:ln>
    </cs:spPr>
  </cs:dataPoint>
  <cs:dataPoint3D>
    <cs:lnRef idx="0"/>
    <cs:fillRef idx="0">
      <cs:styleClr val="auto"/>
    </cs:fillRef>
    <cs:effectRef idx="0"/>
    <cs:fontRef idx="minor">
      <a:schemeClr val="tx1"/>
    </cs:fontRef>
    <cs:spPr>
      <a:solidFill>
        <a:schemeClr val="phClr"/>
      </a:solidFill>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defRPr sz="900"/>
  </cs:dataTable>
  <cs:downBar>
    <cs:lnRef idx="0"/>
    <cs:fillRef idx="0"/>
    <cs:effectRef idx="0"/>
    <cs:fontRef idx="minor">
      <a:schemeClr val="tx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lumOff val="10000"/>
          </a:schemeClr>
        </a:solidFill>
        <a:round/>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body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tx1"/>
    </cs:fontRef>
    <cs:spPr>
      <a:solidFill>
        <a:schemeClr val="lt1"/>
      </a:solidFill>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850" kern="1200"/>
    <cs:bodyPr wrap="square" lIns="38100" tIns="19050" rIns="38100" bIns="19050" anchor="ctr">
      <a:spAutoFit/>
    </cs:bodyPr>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9525">
        <a:solidFill>
          <a:schemeClr val="lt1"/>
        </a:solidFill>
      </a:ln>
    </cs:spPr>
  </cs:dataPoint>
  <cs:dataPoint3D>
    <cs:lnRef idx="0"/>
    <cs:fillRef idx="0">
      <cs:styleClr val="auto"/>
    </cs:fillRef>
    <cs:effectRef idx="0"/>
    <cs:fontRef idx="minor">
      <a:schemeClr val="tx1"/>
    </cs:fontRef>
    <cs:spPr>
      <a:solidFill>
        <a:schemeClr val="phClr"/>
      </a:solidFill>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defRPr sz="900"/>
  </cs:dataTable>
  <cs:downBar>
    <cs:lnRef idx="0"/>
    <cs:fillRef idx="0"/>
    <cs:effectRef idx="0"/>
    <cs:fontRef idx="minor">
      <a:schemeClr val="tx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lumOff val="10000"/>
          </a:schemeClr>
        </a:solidFill>
        <a:round/>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body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tx1"/>
    </cs:fontRef>
    <cs:spPr>
      <a:solidFill>
        <a:schemeClr val="lt1"/>
      </a:solidFill>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850" kern="1200"/>
    <cs:bodyPr wrap="square" lIns="38100" tIns="19050" rIns="38100" bIns="19050" anchor="ctr">
      <a:spAutoFit/>
    </cs:bodyPr>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9525">
        <a:solidFill>
          <a:schemeClr val="lt1"/>
        </a:solidFill>
      </a:ln>
    </cs:spPr>
  </cs:dataPoint>
  <cs:dataPoint3D>
    <cs:lnRef idx="0"/>
    <cs:fillRef idx="0">
      <cs:styleClr val="auto"/>
    </cs:fillRef>
    <cs:effectRef idx="0"/>
    <cs:fontRef idx="minor">
      <a:schemeClr val="tx1"/>
    </cs:fontRef>
    <cs:spPr>
      <a:solidFill>
        <a:schemeClr val="phClr"/>
      </a:solidFill>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defRPr sz="900"/>
  </cs:dataTable>
  <cs:downBar>
    <cs:lnRef idx="0"/>
    <cs:fillRef idx="0"/>
    <cs:effectRef idx="0"/>
    <cs:fontRef idx="minor">
      <a:schemeClr val="tx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lumOff val="10000"/>
          </a:schemeClr>
        </a:solidFill>
        <a:round/>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body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tx1"/>
    </cs:fontRef>
    <cs:spPr>
      <a:solidFill>
        <a:schemeClr val="lt1"/>
      </a:solidFill>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0.14526</cdr:x>
      <cdr:y>0.70264</cdr:y>
    </cdr:from>
    <cdr:to>
      <cdr:x>0.86945</cdr:x>
      <cdr:y>0.81005</cdr:y>
    </cdr:to>
    <cdr:sp macro="" textlink="">
      <cdr:nvSpPr>
        <cdr:cNvPr id="2" name="文本框 7"/>
        <cdr:cNvSpPr txBox="1"/>
      </cdr:nvSpPr>
      <cdr:spPr>
        <a:xfrm xmlns:a="http://schemas.openxmlformats.org/drawingml/2006/main">
          <a:off x="836535" y="2416034"/>
          <a:ext cx="4170362"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zh-CN" altLang="en-US" dirty="0" smtClean="0"/>
            <a:t>房地产开发额累计增长</a:t>
          </a:r>
          <a:endParaRPr lang="zh-CN" alt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0.21354</cdr:x>
      <cdr:y>0.81616</cdr:y>
    </cdr:from>
    <cdr:to>
      <cdr:x>0.34479</cdr:x>
      <cdr:y>0.93422</cdr:y>
    </cdr:to>
    <cdr:sp macro="" textlink="">
      <cdr:nvSpPr>
        <cdr:cNvPr id="2" name="文本框 1"/>
        <cdr:cNvSpPr txBox="1"/>
      </cdr:nvSpPr>
      <cdr:spPr>
        <a:xfrm xmlns:a="http://schemas.openxmlformats.org/drawingml/2006/main">
          <a:off x="976313" y="2269993"/>
          <a:ext cx="600075" cy="32834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zh-CN" altLang="en-US" sz="1400" dirty="0">
              <a:latin typeface="宋体" panose="02010600030101010101" pitchFamily="2" charset="-122"/>
              <a:ea typeface="宋体" panose="02010600030101010101" pitchFamily="2" charset="-122"/>
            </a:rPr>
            <a:t>海尔</a:t>
          </a:r>
          <a:endParaRPr lang="zh-CN" altLang="en-US" sz="1000" dirty="0">
            <a:latin typeface="宋体" panose="02010600030101010101" pitchFamily="2" charset="-122"/>
            <a:ea typeface="宋体" panose="02010600030101010101" pitchFamily="2" charset="-122"/>
          </a:endParaRPr>
        </a:p>
      </cdr:txBody>
    </cdr:sp>
  </cdr:relSizeAnchor>
  <cdr:relSizeAnchor xmlns:cdr="http://schemas.openxmlformats.org/drawingml/2006/chartDrawing">
    <cdr:from>
      <cdr:x>0.35729</cdr:x>
      <cdr:y>0.84375</cdr:y>
    </cdr:from>
    <cdr:to>
      <cdr:x>0.43854</cdr:x>
      <cdr:y>0.97222</cdr:y>
    </cdr:to>
    <cdr:sp macro="" textlink="">
      <cdr:nvSpPr>
        <cdr:cNvPr id="3" name="文本框 2"/>
        <cdr:cNvSpPr txBox="1"/>
      </cdr:nvSpPr>
      <cdr:spPr>
        <a:xfrm xmlns:a="http://schemas.openxmlformats.org/drawingml/2006/main">
          <a:off x="1633538" y="2314575"/>
          <a:ext cx="371475" cy="35242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zh-CN" altLang="en-US" sz="1100"/>
        </a:p>
      </cdr:txBody>
    </cdr:sp>
  </cdr:relSizeAnchor>
  <cdr:relSizeAnchor xmlns:cdr="http://schemas.openxmlformats.org/drawingml/2006/chartDrawing">
    <cdr:from>
      <cdr:x>0.30521</cdr:x>
      <cdr:y>0.81274</cdr:y>
    </cdr:from>
    <cdr:to>
      <cdr:x>0.42604</cdr:x>
      <cdr:y>0.93427</cdr:y>
    </cdr:to>
    <cdr:sp macro="" textlink="">
      <cdr:nvSpPr>
        <cdr:cNvPr id="4" name="文本框 3"/>
        <cdr:cNvSpPr txBox="1"/>
      </cdr:nvSpPr>
      <cdr:spPr>
        <a:xfrm xmlns:a="http://schemas.openxmlformats.org/drawingml/2006/main">
          <a:off x="1395413" y="2260468"/>
          <a:ext cx="552450" cy="33800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zh-CN" altLang="en-US" sz="1400" dirty="0">
              <a:latin typeface="宋体" panose="02010600030101010101" pitchFamily="2" charset="-122"/>
              <a:ea typeface="宋体" panose="02010600030101010101" pitchFamily="2" charset="-122"/>
            </a:rPr>
            <a:t>格力</a:t>
          </a:r>
        </a:p>
      </cdr:txBody>
    </cdr:sp>
  </cdr:relSizeAnchor>
  <cdr:relSizeAnchor xmlns:cdr="http://schemas.openxmlformats.org/drawingml/2006/chartDrawing">
    <cdr:from>
      <cdr:x>0.40104</cdr:x>
      <cdr:y>0.81849</cdr:y>
    </cdr:from>
    <cdr:to>
      <cdr:x>0.50104</cdr:x>
      <cdr:y>0.89041</cdr:y>
    </cdr:to>
    <cdr:sp macro="" textlink="">
      <cdr:nvSpPr>
        <cdr:cNvPr id="5" name="文本框 4"/>
        <cdr:cNvSpPr txBox="1"/>
      </cdr:nvSpPr>
      <cdr:spPr>
        <a:xfrm xmlns:a="http://schemas.openxmlformats.org/drawingml/2006/main">
          <a:off x="1833564" y="2276474"/>
          <a:ext cx="457200" cy="20002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zh-CN" altLang="en-US" sz="1400" dirty="0">
              <a:latin typeface="宋体" panose="02010600030101010101" pitchFamily="2" charset="-122"/>
              <a:ea typeface="宋体" panose="02010600030101010101" pitchFamily="2" charset="-122"/>
            </a:rPr>
            <a:t>美的</a:t>
          </a:r>
        </a:p>
      </cdr:txBody>
    </cdr:sp>
  </cdr:relSizeAnchor>
  <cdr:relSizeAnchor xmlns:cdr="http://schemas.openxmlformats.org/drawingml/2006/chartDrawing">
    <cdr:from>
      <cdr:x>0.50729</cdr:x>
      <cdr:y>0.81849</cdr:y>
    </cdr:from>
    <cdr:to>
      <cdr:x>0.62188</cdr:x>
      <cdr:y>0.94863</cdr:y>
    </cdr:to>
    <cdr:sp macro="" textlink="">
      <cdr:nvSpPr>
        <cdr:cNvPr id="6" name="文本框 5"/>
        <cdr:cNvSpPr txBox="1"/>
      </cdr:nvSpPr>
      <cdr:spPr>
        <a:xfrm xmlns:a="http://schemas.openxmlformats.org/drawingml/2006/main">
          <a:off x="2319338" y="2276475"/>
          <a:ext cx="523875" cy="36195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zh-CN" altLang="en-US" sz="1400" dirty="0">
              <a:latin typeface="宋体" panose="02010600030101010101" pitchFamily="2" charset="-122"/>
              <a:ea typeface="宋体" panose="02010600030101010101" pitchFamily="2" charset="-122"/>
            </a:rPr>
            <a:t>海信</a:t>
          </a:r>
        </a:p>
      </cdr:txBody>
    </cdr:sp>
  </cdr:relSizeAnchor>
  <cdr:relSizeAnchor xmlns:cdr="http://schemas.openxmlformats.org/drawingml/2006/chartDrawing">
    <cdr:from>
      <cdr:x>0.60521</cdr:x>
      <cdr:y>0.81164</cdr:y>
    </cdr:from>
    <cdr:to>
      <cdr:x>0.77188</cdr:x>
      <cdr:y>0.96233</cdr:y>
    </cdr:to>
    <cdr:sp macro="" textlink="">
      <cdr:nvSpPr>
        <cdr:cNvPr id="7" name="文本框 6"/>
        <cdr:cNvSpPr txBox="1"/>
      </cdr:nvSpPr>
      <cdr:spPr>
        <a:xfrm xmlns:a="http://schemas.openxmlformats.org/drawingml/2006/main">
          <a:off x="2767013" y="2257425"/>
          <a:ext cx="762000" cy="4191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CN" sz="1800" dirty="0"/>
            <a:t>TCL</a:t>
          </a:r>
          <a:endParaRPr lang="zh-CN" altLang="en-US" sz="1800" dirty="0"/>
        </a:p>
      </cdr:txBody>
    </cdr:sp>
  </cdr:relSizeAnchor>
  <cdr:relSizeAnchor xmlns:cdr="http://schemas.openxmlformats.org/drawingml/2006/chartDrawing">
    <cdr:from>
      <cdr:x>0.70313</cdr:x>
      <cdr:y>0.81164</cdr:y>
    </cdr:from>
    <cdr:to>
      <cdr:x>0.84896</cdr:x>
      <cdr:y>0.97603</cdr:y>
    </cdr:to>
    <cdr:sp macro="" textlink="">
      <cdr:nvSpPr>
        <cdr:cNvPr id="8" name="文本框 7"/>
        <cdr:cNvSpPr txBox="1"/>
      </cdr:nvSpPr>
      <cdr:spPr>
        <a:xfrm xmlns:a="http://schemas.openxmlformats.org/drawingml/2006/main">
          <a:off x="3214688" y="2257425"/>
          <a:ext cx="666750" cy="4572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zh-CN" altLang="en-US" sz="1400" dirty="0">
              <a:latin typeface="宋体" panose="02010600030101010101" pitchFamily="2" charset="-122"/>
              <a:ea typeface="宋体" panose="02010600030101010101" pitchFamily="2" charset="-122"/>
            </a:rPr>
            <a:t>康佳</a:t>
          </a:r>
        </a:p>
      </cdr:txBody>
    </cdr:sp>
  </cdr:relSizeAnchor>
  <cdr:relSizeAnchor xmlns:cdr="http://schemas.openxmlformats.org/drawingml/2006/chartDrawing">
    <cdr:from>
      <cdr:x>0.79184</cdr:x>
      <cdr:y>0.81332</cdr:y>
    </cdr:from>
    <cdr:to>
      <cdr:x>0.95225</cdr:x>
      <cdr:y>0.97428</cdr:y>
    </cdr:to>
    <cdr:sp macro="" textlink="">
      <cdr:nvSpPr>
        <cdr:cNvPr id="9" name="文本框 8"/>
        <cdr:cNvSpPr txBox="1"/>
      </cdr:nvSpPr>
      <cdr:spPr>
        <a:xfrm xmlns:a="http://schemas.openxmlformats.org/drawingml/2006/main">
          <a:off x="3789984" y="2409270"/>
          <a:ext cx="767804" cy="47680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zh-CN" altLang="en-US" sz="1400" dirty="0">
              <a:latin typeface="宋体" panose="02010600030101010101" pitchFamily="2" charset="-122"/>
              <a:ea typeface="宋体" panose="02010600030101010101" pitchFamily="2" charset="-122"/>
            </a:rPr>
            <a:t>老板电器</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568CFB6C-9946-4D64-9EA1-9089A0F9310B}" type="datetimeFigureOut">
              <a:rPr lang="zh-CN" altLang="en-US" smtClean="0"/>
              <a:t>2016/5/29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CE0234-4CFD-4CA1-96E3-5CF961B0E971}" type="slidenum">
              <a:rPr lang="zh-CN" altLang="en-US" smtClean="0"/>
              <a:t>‹#›</a:t>
            </a:fld>
            <a:endParaRPr lang="zh-CN" altLang="en-US"/>
          </a:p>
        </p:txBody>
      </p:sp>
    </p:spTree>
    <p:extLst>
      <p:ext uri="{BB962C8B-B14F-4D97-AF65-F5344CB8AC3E}">
        <p14:creationId xmlns:p14="http://schemas.microsoft.com/office/powerpoint/2010/main" val="1663590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68CFB6C-9946-4D64-9EA1-9089A0F9310B}" type="datetimeFigureOut">
              <a:rPr lang="zh-CN" altLang="en-US" smtClean="0"/>
              <a:t>2016/5/29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CE0234-4CFD-4CA1-96E3-5CF961B0E971}" type="slidenum">
              <a:rPr lang="zh-CN" altLang="en-US" smtClean="0"/>
              <a:t>‹#›</a:t>
            </a:fld>
            <a:endParaRPr lang="zh-CN" altLang="en-US"/>
          </a:p>
        </p:txBody>
      </p:sp>
    </p:spTree>
    <p:extLst>
      <p:ext uri="{BB962C8B-B14F-4D97-AF65-F5344CB8AC3E}">
        <p14:creationId xmlns:p14="http://schemas.microsoft.com/office/powerpoint/2010/main" val="361695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8CFB6C-9946-4D64-9EA1-9089A0F9310B}" type="datetimeFigureOut">
              <a:rPr lang="zh-CN" altLang="en-US" smtClean="0"/>
              <a:t>2016/5/29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CE0234-4CFD-4CA1-96E3-5CF961B0E971}" type="slidenum">
              <a:rPr lang="zh-CN" altLang="en-US" smtClean="0"/>
              <a:t>‹#›</a:t>
            </a:fld>
            <a:endParaRPr lang="zh-CN" altLang="en-US"/>
          </a:p>
        </p:txBody>
      </p:sp>
    </p:spTree>
    <p:extLst>
      <p:ext uri="{BB962C8B-B14F-4D97-AF65-F5344CB8AC3E}">
        <p14:creationId xmlns:p14="http://schemas.microsoft.com/office/powerpoint/2010/main" val="25201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8CFB6C-9946-4D64-9EA1-9089A0F9310B}" type="datetimeFigureOut">
              <a:rPr lang="zh-CN" altLang="en-US" smtClean="0"/>
              <a:t>2016/5/29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CE0234-4CFD-4CA1-96E3-5CF961B0E971}" type="slidenum">
              <a:rPr lang="zh-CN" altLang="en-US" smtClean="0"/>
              <a:t>‹#›</a:t>
            </a:fld>
            <a:endParaRPr lang="zh-CN" altLang="en-US"/>
          </a:p>
        </p:txBody>
      </p:sp>
    </p:spTree>
    <p:extLst>
      <p:ext uri="{BB962C8B-B14F-4D97-AF65-F5344CB8AC3E}">
        <p14:creationId xmlns:p14="http://schemas.microsoft.com/office/powerpoint/2010/main" val="708045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68CFB6C-9946-4D64-9EA1-9089A0F9310B}" type="datetimeFigureOut">
              <a:rPr lang="zh-CN" altLang="en-US" smtClean="0"/>
              <a:t>2016/5/29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CE0234-4CFD-4CA1-96E3-5CF961B0E971}" type="slidenum">
              <a:rPr lang="zh-CN" altLang="en-US" smtClean="0"/>
              <a:t>‹#›</a:t>
            </a:fld>
            <a:endParaRPr lang="zh-CN" altLang="en-US"/>
          </a:p>
        </p:txBody>
      </p:sp>
    </p:spTree>
    <p:extLst>
      <p:ext uri="{BB962C8B-B14F-4D97-AF65-F5344CB8AC3E}">
        <p14:creationId xmlns:p14="http://schemas.microsoft.com/office/powerpoint/2010/main" val="1631796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8CFB6C-9946-4D64-9EA1-9089A0F9310B}" type="datetimeFigureOut">
              <a:rPr lang="zh-CN" altLang="en-US" smtClean="0"/>
              <a:t>2016/5/29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CE0234-4CFD-4CA1-96E3-5CF961B0E971}" type="slidenum">
              <a:rPr lang="zh-CN" altLang="en-US" smtClean="0"/>
              <a:t>‹#›</a:t>
            </a:fld>
            <a:endParaRPr lang="zh-CN" altLang="en-US"/>
          </a:p>
        </p:txBody>
      </p:sp>
    </p:spTree>
    <p:extLst>
      <p:ext uri="{BB962C8B-B14F-4D97-AF65-F5344CB8AC3E}">
        <p14:creationId xmlns:p14="http://schemas.microsoft.com/office/powerpoint/2010/main" val="440168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568CFB6C-9946-4D64-9EA1-9089A0F9310B}" type="datetimeFigureOut">
              <a:rPr lang="zh-CN" altLang="en-US" smtClean="0"/>
              <a:t>2016/5/29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CE0234-4CFD-4CA1-96E3-5CF961B0E971}" type="slidenum">
              <a:rPr lang="zh-CN" altLang="en-US" smtClean="0"/>
              <a:t>‹#›</a:t>
            </a:fld>
            <a:endParaRPr lang="zh-CN" altLang="en-US"/>
          </a:p>
        </p:txBody>
      </p:sp>
    </p:spTree>
    <p:extLst>
      <p:ext uri="{BB962C8B-B14F-4D97-AF65-F5344CB8AC3E}">
        <p14:creationId xmlns:p14="http://schemas.microsoft.com/office/powerpoint/2010/main" val="611913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68CFB6C-9946-4D64-9EA1-9089A0F9310B}" type="datetimeFigureOut">
              <a:rPr lang="zh-CN" altLang="en-US" smtClean="0"/>
              <a:t>2016/5/29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CE0234-4CFD-4CA1-96E3-5CF961B0E971}" type="slidenum">
              <a:rPr lang="zh-CN" altLang="en-US" smtClean="0"/>
              <a:t>‹#›</a:t>
            </a:fld>
            <a:endParaRPr lang="zh-CN" altLang="en-US"/>
          </a:p>
        </p:txBody>
      </p:sp>
    </p:spTree>
    <p:extLst>
      <p:ext uri="{BB962C8B-B14F-4D97-AF65-F5344CB8AC3E}">
        <p14:creationId xmlns:p14="http://schemas.microsoft.com/office/powerpoint/2010/main" val="706103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68CFB6C-9946-4D64-9EA1-9089A0F9310B}" type="datetimeFigureOut">
              <a:rPr lang="zh-CN" altLang="en-US" smtClean="0"/>
              <a:t>2016/5/29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CE0234-4CFD-4CA1-96E3-5CF961B0E971}" type="slidenum">
              <a:rPr lang="zh-CN" altLang="en-US" smtClean="0"/>
              <a:t>‹#›</a:t>
            </a:fld>
            <a:endParaRPr lang="zh-CN" altLang="en-US"/>
          </a:p>
        </p:txBody>
      </p:sp>
    </p:spTree>
    <p:extLst>
      <p:ext uri="{BB962C8B-B14F-4D97-AF65-F5344CB8AC3E}">
        <p14:creationId xmlns:p14="http://schemas.microsoft.com/office/powerpoint/2010/main" val="2072464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68CFB6C-9946-4D64-9EA1-9089A0F9310B}" type="datetimeFigureOut">
              <a:rPr lang="zh-CN" altLang="en-US" smtClean="0"/>
              <a:t>2016/5/29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CE0234-4CFD-4CA1-96E3-5CF961B0E971}" type="slidenum">
              <a:rPr lang="zh-CN" altLang="en-US" smtClean="0"/>
              <a:t>‹#›</a:t>
            </a:fld>
            <a:endParaRPr lang="zh-CN" altLang="en-US"/>
          </a:p>
        </p:txBody>
      </p:sp>
    </p:spTree>
    <p:extLst>
      <p:ext uri="{BB962C8B-B14F-4D97-AF65-F5344CB8AC3E}">
        <p14:creationId xmlns:p14="http://schemas.microsoft.com/office/powerpoint/2010/main" val="4004051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8CFB6C-9946-4D64-9EA1-9089A0F9310B}" type="datetimeFigureOut">
              <a:rPr lang="zh-CN" altLang="en-US" smtClean="0"/>
              <a:t>2016/5/29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CE0234-4CFD-4CA1-96E3-5CF961B0E971}" type="slidenum">
              <a:rPr lang="zh-CN" altLang="en-US" smtClean="0"/>
              <a:t>‹#›</a:t>
            </a:fld>
            <a:endParaRPr lang="zh-CN" altLang="en-US"/>
          </a:p>
        </p:txBody>
      </p:sp>
    </p:spTree>
    <p:extLst>
      <p:ext uri="{BB962C8B-B14F-4D97-AF65-F5344CB8AC3E}">
        <p14:creationId xmlns:p14="http://schemas.microsoft.com/office/powerpoint/2010/main" val="2566017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68CFB6C-9946-4D64-9EA1-9089A0F9310B}" type="datetimeFigureOut">
              <a:rPr lang="zh-CN" altLang="en-US" smtClean="0"/>
              <a:t>2016/5/29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CE0234-4CFD-4CA1-96E3-5CF961B0E971}" type="slidenum">
              <a:rPr lang="zh-CN" altLang="en-US" smtClean="0"/>
              <a:t>‹#›</a:t>
            </a:fld>
            <a:endParaRPr lang="zh-CN" altLang="en-US"/>
          </a:p>
        </p:txBody>
      </p:sp>
    </p:spTree>
    <p:extLst>
      <p:ext uri="{BB962C8B-B14F-4D97-AF65-F5344CB8AC3E}">
        <p14:creationId xmlns:p14="http://schemas.microsoft.com/office/powerpoint/2010/main" val="47763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CFB6C-9946-4D64-9EA1-9089A0F9310B}" type="datetimeFigureOut">
              <a:rPr lang="zh-CN" altLang="en-US" smtClean="0"/>
              <a:t>2016/5/29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E0234-4CFD-4CA1-96E3-5CF961B0E971}" type="slidenum">
              <a:rPr lang="zh-CN" altLang="en-US" smtClean="0"/>
              <a:t>‹#›</a:t>
            </a:fld>
            <a:endParaRPr lang="zh-CN" altLang="en-US"/>
          </a:p>
        </p:txBody>
      </p:sp>
    </p:spTree>
    <p:extLst>
      <p:ext uri="{BB962C8B-B14F-4D97-AF65-F5344CB8AC3E}">
        <p14:creationId xmlns:p14="http://schemas.microsoft.com/office/powerpoint/2010/main" val="429156802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chart" Target="../charts/chart6.xml"/><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3371314" y="3389812"/>
            <a:ext cx="5449372" cy="78377"/>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圆角矩形 10"/>
          <p:cNvSpPr/>
          <p:nvPr/>
        </p:nvSpPr>
        <p:spPr>
          <a:xfrm>
            <a:off x="3366958" y="3529149"/>
            <a:ext cx="5449372" cy="78377"/>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 name="文本框 1"/>
          <p:cNvSpPr txBox="1"/>
          <p:nvPr/>
        </p:nvSpPr>
        <p:spPr>
          <a:xfrm>
            <a:off x="3426291" y="2620966"/>
            <a:ext cx="6962502" cy="707886"/>
          </a:xfrm>
          <a:prstGeom prst="rect">
            <a:avLst/>
          </a:prstGeom>
          <a:noFill/>
        </p:spPr>
        <p:txBody>
          <a:bodyPr wrap="square" rtlCol="0">
            <a:spAutoFit/>
          </a:bodyPr>
          <a:lstStyle/>
          <a:p>
            <a:r>
              <a:rPr lang="zh-CN" altLang="en-US" sz="4000" dirty="0" smtClean="0"/>
              <a:t>青岛海尔财务报表分析</a:t>
            </a:r>
            <a:endParaRPr lang="zh-CN" altLang="en-US" sz="4000" dirty="0"/>
          </a:p>
        </p:txBody>
      </p:sp>
      <p:sp>
        <p:nvSpPr>
          <p:cNvPr id="3" name="文本框 2"/>
          <p:cNvSpPr txBox="1"/>
          <p:nvPr/>
        </p:nvSpPr>
        <p:spPr>
          <a:xfrm>
            <a:off x="4386438" y="3668486"/>
            <a:ext cx="4018989" cy="523220"/>
          </a:xfrm>
          <a:prstGeom prst="rect">
            <a:avLst/>
          </a:prstGeom>
          <a:noFill/>
        </p:spPr>
        <p:txBody>
          <a:bodyPr wrap="square" rtlCol="0">
            <a:spAutoFit/>
          </a:bodyPr>
          <a:lstStyle/>
          <a:p>
            <a:r>
              <a:rPr lang="zh-CN" altLang="en-US" sz="2800" dirty="0" smtClean="0"/>
              <a:t>对比公司：美的集团</a:t>
            </a:r>
            <a:endParaRPr lang="zh-CN" altLang="en-US" sz="2800" dirty="0"/>
          </a:p>
        </p:txBody>
      </p:sp>
      <p:sp>
        <p:nvSpPr>
          <p:cNvPr id="12" name="文本框 11"/>
          <p:cNvSpPr txBox="1"/>
          <p:nvPr/>
        </p:nvSpPr>
        <p:spPr>
          <a:xfrm>
            <a:off x="4517065" y="4939090"/>
            <a:ext cx="4018989" cy="461665"/>
          </a:xfrm>
          <a:prstGeom prst="rect">
            <a:avLst/>
          </a:prstGeom>
          <a:noFill/>
        </p:spPr>
        <p:txBody>
          <a:bodyPr wrap="square" rtlCol="0">
            <a:spAutoFit/>
          </a:bodyPr>
          <a:lstStyle/>
          <a:p>
            <a:r>
              <a:rPr lang="zh-CN" altLang="en-US" sz="2400" dirty="0" smtClean="0"/>
              <a:t>第</a:t>
            </a:r>
            <a:r>
              <a:rPr lang="en-US" altLang="zh-CN" sz="2400" dirty="0" smtClean="0"/>
              <a:t>21</a:t>
            </a:r>
            <a:r>
              <a:rPr lang="zh-CN" altLang="en-US" sz="2400" dirty="0" smtClean="0"/>
              <a:t>组 陈俊廷 何健榕</a:t>
            </a:r>
            <a:endParaRPr lang="zh-CN" altLang="en-US" sz="2400" dirty="0"/>
          </a:p>
        </p:txBody>
      </p:sp>
      <p:sp>
        <p:nvSpPr>
          <p:cNvPr id="13" name="文本框 12"/>
          <p:cNvSpPr txBox="1"/>
          <p:nvPr/>
        </p:nvSpPr>
        <p:spPr>
          <a:xfrm>
            <a:off x="5340025" y="5318578"/>
            <a:ext cx="4018989" cy="461665"/>
          </a:xfrm>
          <a:prstGeom prst="rect">
            <a:avLst/>
          </a:prstGeom>
          <a:noFill/>
        </p:spPr>
        <p:txBody>
          <a:bodyPr wrap="square" rtlCol="0">
            <a:spAutoFit/>
          </a:bodyPr>
          <a:lstStyle/>
          <a:p>
            <a:r>
              <a:rPr lang="en-US" altLang="zh-CN" sz="2400" dirty="0" smtClean="0"/>
              <a:t>2016</a:t>
            </a:r>
            <a:r>
              <a:rPr lang="zh-CN" altLang="en-US" sz="2400" dirty="0" smtClean="0"/>
              <a:t>年</a:t>
            </a:r>
            <a:r>
              <a:rPr lang="en-US" altLang="zh-CN" sz="2400" dirty="0" smtClean="0"/>
              <a:t>4</a:t>
            </a:r>
            <a:r>
              <a:rPr lang="zh-CN" altLang="en-US" sz="2400" dirty="0" smtClean="0"/>
              <a:t>月</a:t>
            </a:r>
            <a:endParaRPr lang="zh-CN" altLang="en-US" sz="2400" dirty="0"/>
          </a:p>
        </p:txBody>
      </p:sp>
    </p:spTree>
    <p:extLst>
      <p:ext uri="{BB962C8B-B14F-4D97-AF65-F5344CB8AC3E}">
        <p14:creationId xmlns:p14="http://schemas.microsoft.com/office/powerpoint/2010/main" val="36360569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b.hiphotos.baidu.com/baike/w%3D268/sign=2063b70dd71373f0f53f68999c0f4b8b/dbb44aed2e738bd4423c9d47a78b87d6277ff9a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9149" y="5570431"/>
            <a:ext cx="1196884" cy="119688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640080" y="640080"/>
            <a:ext cx="248194" cy="6662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文本框 2"/>
          <p:cNvSpPr txBox="1"/>
          <p:nvPr/>
        </p:nvSpPr>
        <p:spPr>
          <a:xfrm>
            <a:off x="1069675" y="640080"/>
            <a:ext cx="4192438" cy="707886"/>
          </a:xfrm>
          <a:prstGeom prst="rect">
            <a:avLst/>
          </a:prstGeom>
          <a:noFill/>
        </p:spPr>
        <p:txBody>
          <a:bodyPr wrap="square" rtlCol="0">
            <a:spAutoFit/>
          </a:bodyPr>
          <a:lstStyle/>
          <a:p>
            <a:r>
              <a:rPr lang="zh-CN" altLang="en-US" sz="4000" dirty="0" smtClean="0"/>
              <a:t>宏观环境分析 </a:t>
            </a:r>
            <a:endParaRPr lang="zh-CN" altLang="en-US" sz="4000" dirty="0"/>
          </a:p>
        </p:txBody>
      </p:sp>
      <p:sp>
        <p:nvSpPr>
          <p:cNvPr id="12" name="矩形 11"/>
          <p:cNvSpPr/>
          <p:nvPr/>
        </p:nvSpPr>
        <p:spPr>
          <a:xfrm rot="16200000" flipV="1">
            <a:off x="3615160" y="3679589"/>
            <a:ext cx="4437894" cy="7287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840309" y="1576676"/>
            <a:ext cx="759124" cy="7137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S</a:t>
            </a:r>
            <a:endParaRPr lang="zh-CN" altLang="en-US" sz="3200" dirty="0"/>
          </a:p>
        </p:txBody>
      </p:sp>
      <p:sp>
        <p:nvSpPr>
          <p:cNvPr id="13" name="文本框 12"/>
          <p:cNvSpPr txBox="1"/>
          <p:nvPr/>
        </p:nvSpPr>
        <p:spPr>
          <a:xfrm>
            <a:off x="2719843" y="1608497"/>
            <a:ext cx="2173857" cy="584775"/>
          </a:xfrm>
          <a:prstGeom prst="rect">
            <a:avLst/>
          </a:prstGeom>
          <a:noFill/>
        </p:spPr>
        <p:txBody>
          <a:bodyPr wrap="square" rtlCol="0">
            <a:spAutoFit/>
          </a:bodyPr>
          <a:lstStyle/>
          <a:p>
            <a:r>
              <a:rPr lang="zh-CN" altLang="en-US" sz="3200" dirty="0" smtClean="0"/>
              <a:t>社会因素</a:t>
            </a:r>
            <a:endParaRPr lang="zh-CN" altLang="en-US" sz="3200" dirty="0"/>
          </a:p>
        </p:txBody>
      </p:sp>
      <p:sp>
        <p:nvSpPr>
          <p:cNvPr id="14" name="文本框 13"/>
          <p:cNvSpPr txBox="1"/>
          <p:nvPr/>
        </p:nvSpPr>
        <p:spPr>
          <a:xfrm>
            <a:off x="1305241" y="2640058"/>
            <a:ext cx="4256252" cy="2677656"/>
          </a:xfrm>
          <a:prstGeom prst="rect">
            <a:avLst/>
          </a:prstGeom>
          <a:noFill/>
        </p:spPr>
        <p:txBody>
          <a:bodyPr wrap="square" rtlCol="0">
            <a:spAutoFit/>
          </a:bodyPr>
          <a:lstStyle/>
          <a:p>
            <a:pPr marL="285750" indent="-285750">
              <a:lnSpc>
                <a:spcPct val="150000"/>
              </a:lnSpc>
              <a:buClr>
                <a:schemeClr val="accent2"/>
              </a:buClr>
              <a:buFont typeface="Wingdings" panose="05000000000000000000" pitchFamily="2" charset="2"/>
              <a:buChar char="Ø"/>
            </a:pPr>
            <a:r>
              <a:rPr lang="zh-CN" altLang="en-US" sz="2800" dirty="0" smtClean="0"/>
              <a:t>消费观念转变形成新的消费热点</a:t>
            </a:r>
            <a:endParaRPr lang="en-US" altLang="zh-CN" sz="2800" dirty="0" smtClean="0"/>
          </a:p>
          <a:p>
            <a:pPr marL="285750" indent="-285750">
              <a:lnSpc>
                <a:spcPct val="150000"/>
              </a:lnSpc>
              <a:buClr>
                <a:schemeClr val="accent2"/>
              </a:buClr>
              <a:buFont typeface="Wingdings" panose="05000000000000000000" pitchFamily="2" charset="2"/>
              <a:buChar char="Ø"/>
            </a:pPr>
            <a:r>
              <a:rPr lang="zh-CN" altLang="en-US" sz="2800" dirty="0" smtClean="0">
                <a:solidFill>
                  <a:schemeClr val="accent2"/>
                </a:solidFill>
              </a:rPr>
              <a:t>人口结构转变刺激特定市场需求</a:t>
            </a:r>
            <a:endParaRPr lang="zh-CN" altLang="en-US" sz="2800" dirty="0">
              <a:solidFill>
                <a:schemeClr val="accent2"/>
              </a:solidFill>
            </a:endParaRPr>
          </a:p>
        </p:txBody>
      </p:sp>
      <p:sp>
        <p:nvSpPr>
          <p:cNvPr id="15" name="文本框 14"/>
          <p:cNvSpPr txBox="1"/>
          <p:nvPr/>
        </p:nvSpPr>
        <p:spPr>
          <a:xfrm>
            <a:off x="6199986" y="1730867"/>
            <a:ext cx="5233097" cy="3970318"/>
          </a:xfrm>
          <a:prstGeom prst="rect">
            <a:avLst/>
          </a:prstGeom>
          <a:noFill/>
        </p:spPr>
        <p:txBody>
          <a:bodyPr wrap="square" rtlCol="0">
            <a:spAutoFit/>
          </a:bodyPr>
          <a:lstStyle/>
          <a:p>
            <a:pPr>
              <a:lnSpc>
                <a:spcPct val="150000"/>
              </a:lnSpc>
              <a:buClr>
                <a:schemeClr val="accent2"/>
              </a:buClr>
            </a:pPr>
            <a:r>
              <a:rPr lang="en-US" altLang="zh-CN" sz="2400" dirty="0" smtClean="0"/>
              <a:t>2015</a:t>
            </a:r>
            <a:r>
              <a:rPr lang="zh-CN" altLang="en-US" sz="2400" dirty="0" smtClean="0"/>
              <a:t>全面放开二孩</a:t>
            </a:r>
            <a:r>
              <a:rPr lang="en-US" altLang="zh-CN" sz="2400" dirty="0" smtClean="0"/>
              <a:t>—</a:t>
            </a:r>
            <a:r>
              <a:rPr lang="zh-CN" altLang="en-US" sz="2400" dirty="0" smtClean="0">
                <a:solidFill>
                  <a:schemeClr val="accent2"/>
                </a:solidFill>
              </a:rPr>
              <a:t>儿童家电</a:t>
            </a:r>
            <a:r>
              <a:rPr lang="zh-CN" altLang="en-US" sz="2400" dirty="0" smtClean="0"/>
              <a:t>（两三年后效应显现）</a:t>
            </a:r>
            <a:endParaRPr lang="en-US" altLang="zh-CN" sz="2400" dirty="0" smtClean="0"/>
          </a:p>
          <a:p>
            <a:pPr>
              <a:lnSpc>
                <a:spcPct val="150000"/>
              </a:lnSpc>
              <a:buClr>
                <a:schemeClr val="accent2"/>
              </a:buClr>
            </a:pPr>
            <a:r>
              <a:rPr lang="zh-CN" altLang="en-US" sz="2400" dirty="0" smtClean="0"/>
              <a:t>积极应对老龄化（</a:t>
            </a:r>
            <a:r>
              <a:rPr lang="en-US" altLang="zh-CN" sz="2400" dirty="0" smtClean="0"/>
              <a:t>2014</a:t>
            </a:r>
            <a:r>
              <a:rPr lang="zh-CN" altLang="en-US" sz="2400" dirty="0" smtClean="0"/>
              <a:t>年老龄化人口占比</a:t>
            </a:r>
            <a:r>
              <a:rPr lang="en-US" altLang="zh-CN" sz="2400" dirty="0" smtClean="0"/>
              <a:t>15.5%</a:t>
            </a:r>
            <a:r>
              <a:rPr lang="zh-CN" altLang="en-US" sz="2400" dirty="0" smtClean="0"/>
              <a:t>）</a:t>
            </a:r>
            <a:r>
              <a:rPr lang="en-US" altLang="zh-CN" sz="2400" dirty="0" smtClean="0"/>
              <a:t>—</a:t>
            </a:r>
            <a:r>
              <a:rPr lang="zh-CN" altLang="en-US" sz="2400" dirty="0" smtClean="0">
                <a:solidFill>
                  <a:schemeClr val="accent2"/>
                </a:solidFill>
              </a:rPr>
              <a:t>老年家电</a:t>
            </a:r>
            <a:r>
              <a:rPr lang="zh-CN" altLang="en-US" sz="2400" dirty="0" smtClean="0"/>
              <a:t>（有待挖掘）</a:t>
            </a:r>
            <a:endParaRPr lang="en-US" altLang="zh-CN" sz="2400" dirty="0" smtClean="0"/>
          </a:p>
          <a:p>
            <a:pPr>
              <a:lnSpc>
                <a:spcPct val="150000"/>
              </a:lnSpc>
              <a:buClr>
                <a:schemeClr val="accent2"/>
              </a:buClr>
            </a:pPr>
            <a:r>
              <a:rPr lang="zh-CN" altLang="en-US" sz="2400" dirty="0" smtClean="0"/>
              <a:t>据</a:t>
            </a:r>
            <a:r>
              <a:rPr lang="zh-CN" altLang="zh-CN" sz="2400" dirty="0" smtClean="0"/>
              <a:t>中</a:t>
            </a:r>
            <a:r>
              <a:rPr lang="zh-CN" altLang="zh-CN" sz="2400" dirty="0"/>
              <a:t>怡康（全国性家电调查机构）预计，到</a:t>
            </a:r>
            <a:r>
              <a:rPr lang="en-US" altLang="zh-CN" sz="2400" dirty="0"/>
              <a:t>2020</a:t>
            </a:r>
            <a:r>
              <a:rPr lang="zh-CN" altLang="zh-CN" sz="2400" dirty="0"/>
              <a:t>年，这两大细分市场或累计带动</a:t>
            </a:r>
            <a:r>
              <a:rPr lang="en-US" altLang="zh-CN" sz="2400" dirty="0">
                <a:solidFill>
                  <a:schemeClr val="accent2"/>
                </a:solidFill>
              </a:rPr>
              <a:t>2200</a:t>
            </a:r>
            <a:r>
              <a:rPr lang="zh-CN" altLang="zh-CN" sz="2400" dirty="0">
                <a:solidFill>
                  <a:schemeClr val="accent2"/>
                </a:solidFill>
              </a:rPr>
              <a:t>亿元的新增需求</a:t>
            </a:r>
            <a:r>
              <a:rPr lang="zh-CN" altLang="zh-CN" sz="2400" dirty="0"/>
              <a:t>。</a:t>
            </a:r>
            <a:endParaRPr lang="en-US" altLang="zh-CN" sz="2400" dirty="0" smtClean="0"/>
          </a:p>
        </p:txBody>
      </p:sp>
      <p:sp>
        <p:nvSpPr>
          <p:cNvPr id="16" name="文本框 15"/>
          <p:cNvSpPr txBox="1"/>
          <p:nvPr/>
        </p:nvSpPr>
        <p:spPr>
          <a:xfrm>
            <a:off x="1813432" y="5878414"/>
            <a:ext cx="9024820" cy="646331"/>
          </a:xfrm>
          <a:prstGeom prst="rect">
            <a:avLst/>
          </a:prstGeom>
          <a:noFill/>
        </p:spPr>
        <p:txBody>
          <a:bodyPr wrap="square" rtlCol="0">
            <a:spAutoFit/>
          </a:bodyPr>
          <a:lstStyle/>
          <a:p>
            <a:r>
              <a:rPr lang="zh-CN" altLang="en-US" dirty="0" smtClean="0"/>
              <a:t>数据来源：</a:t>
            </a:r>
            <a:r>
              <a:rPr lang="zh-CN" altLang="zh-CN" dirty="0"/>
              <a:t>十三五期间我国家电发展趋势解析</a:t>
            </a:r>
            <a:r>
              <a:rPr lang="en-US" altLang="zh-CN" dirty="0"/>
              <a:t>. </a:t>
            </a:r>
            <a:r>
              <a:rPr lang="zh-CN" altLang="zh-CN" dirty="0"/>
              <a:t>中国产业信息网</a:t>
            </a:r>
            <a:r>
              <a:rPr lang="en-US" altLang="zh-CN" dirty="0"/>
              <a:t>. http://www.chyxx.com/industry/201512/373063.html </a:t>
            </a:r>
            <a:r>
              <a:rPr lang="zh-CN" altLang="zh-CN" dirty="0"/>
              <a:t>访问时间：</a:t>
            </a:r>
            <a:r>
              <a:rPr lang="en-US" altLang="zh-CN" dirty="0"/>
              <a:t>2016</a:t>
            </a:r>
            <a:r>
              <a:rPr lang="zh-CN" altLang="zh-CN" dirty="0"/>
              <a:t>年</a:t>
            </a:r>
            <a:r>
              <a:rPr lang="en-US" altLang="zh-CN" dirty="0"/>
              <a:t>3</a:t>
            </a:r>
            <a:r>
              <a:rPr lang="zh-CN" altLang="zh-CN" dirty="0"/>
              <a:t>月</a:t>
            </a:r>
            <a:r>
              <a:rPr lang="en-US" altLang="zh-CN" dirty="0"/>
              <a:t>15</a:t>
            </a:r>
            <a:r>
              <a:rPr lang="zh-CN" altLang="zh-CN" dirty="0"/>
              <a:t>日</a:t>
            </a:r>
          </a:p>
        </p:txBody>
      </p:sp>
    </p:spTree>
    <p:extLst>
      <p:ext uri="{BB962C8B-B14F-4D97-AF65-F5344CB8AC3E}">
        <p14:creationId xmlns:p14="http://schemas.microsoft.com/office/powerpoint/2010/main" val="170384245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416296" y="527126"/>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rot="257006">
            <a:off x="880234" y="525564"/>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2096050" y="354184"/>
            <a:ext cx="6382932" cy="646331"/>
          </a:xfrm>
          <a:prstGeom prst="rect">
            <a:avLst/>
          </a:prstGeom>
          <a:noFill/>
        </p:spPr>
        <p:txBody>
          <a:bodyPr wrap="square" rtlCol="0">
            <a:spAutoFit/>
          </a:bodyPr>
          <a:lstStyle/>
          <a:p>
            <a:r>
              <a:rPr lang="zh-CN" altLang="en-US" sz="3600" dirty="0" smtClean="0"/>
              <a:t>偿债能力分析</a:t>
            </a:r>
            <a:r>
              <a:rPr lang="en-US" altLang="zh-CN" dirty="0" smtClean="0"/>
              <a:t>——</a:t>
            </a:r>
            <a:r>
              <a:rPr lang="zh-CN" altLang="en-US" dirty="0" smtClean="0"/>
              <a:t>其他情况分析</a:t>
            </a:r>
            <a:endParaRPr lang="zh-CN" altLang="zh-CN" sz="3600" dirty="0"/>
          </a:p>
        </p:txBody>
      </p:sp>
      <p:graphicFrame>
        <p:nvGraphicFramePr>
          <p:cNvPr id="2" name="表格 1"/>
          <p:cNvGraphicFramePr>
            <a:graphicFrameLocks noGrp="1"/>
          </p:cNvGraphicFramePr>
          <p:nvPr>
            <p:extLst>
              <p:ext uri="{D42A27DB-BD31-4B8C-83A1-F6EECF244321}">
                <p14:modId xmlns:p14="http://schemas.microsoft.com/office/powerpoint/2010/main" val="996807585"/>
              </p:ext>
            </p:extLst>
          </p:nvPr>
        </p:nvGraphicFramePr>
        <p:xfrm>
          <a:off x="1416296" y="1377539"/>
          <a:ext cx="6187342" cy="2912322"/>
        </p:xfrm>
        <a:graphic>
          <a:graphicData uri="http://schemas.openxmlformats.org/drawingml/2006/table">
            <a:tbl>
              <a:tblPr firstRow="1" firstCol="1" bandRow="1">
                <a:tableStyleId>{5C22544A-7EE6-4342-B048-85BDC9FD1C3A}</a:tableStyleId>
              </a:tblPr>
              <a:tblGrid>
                <a:gridCol w="1643816">
                  <a:extLst>
                    <a:ext uri="{9D8B030D-6E8A-4147-A177-3AD203B41FA5}">
                      <a16:colId xmlns:a16="http://schemas.microsoft.com/office/drawing/2014/main" val="20000"/>
                    </a:ext>
                  </a:extLst>
                </a:gridCol>
                <a:gridCol w="1649473">
                  <a:extLst>
                    <a:ext uri="{9D8B030D-6E8A-4147-A177-3AD203B41FA5}">
                      <a16:colId xmlns:a16="http://schemas.microsoft.com/office/drawing/2014/main" val="20001"/>
                    </a:ext>
                  </a:extLst>
                </a:gridCol>
                <a:gridCol w="1525015">
                  <a:extLst>
                    <a:ext uri="{9D8B030D-6E8A-4147-A177-3AD203B41FA5}">
                      <a16:colId xmlns:a16="http://schemas.microsoft.com/office/drawing/2014/main" val="20002"/>
                    </a:ext>
                  </a:extLst>
                </a:gridCol>
                <a:gridCol w="1369038">
                  <a:extLst>
                    <a:ext uri="{9D8B030D-6E8A-4147-A177-3AD203B41FA5}">
                      <a16:colId xmlns:a16="http://schemas.microsoft.com/office/drawing/2014/main" val="20003"/>
                    </a:ext>
                  </a:extLst>
                </a:gridCol>
              </a:tblGrid>
              <a:tr h="416046">
                <a:tc>
                  <a:txBody>
                    <a:bodyPr/>
                    <a:lstStyle/>
                    <a:p>
                      <a:pPr algn="ctr">
                        <a:spcAft>
                          <a:spcPts val="0"/>
                        </a:spcAft>
                      </a:pPr>
                      <a:r>
                        <a:rPr lang="zh-CN" sz="1600" kern="100" smtClean="0">
                          <a:effectLst/>
                        </a:rPr>
                        <a:t>项目</a:t>
                      </a:r>
                      <a:endParaRPr lang="zh-CN" sz="1600" kern="100" dirty="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2015</a:t>
                      </a:r>
                      <a:r>
                        <a:rPr lang="zh-CN" sz="1600" kern="100" smtClean="0">
                          <a:effectLst/>
                        </a:rPr>
                        <a:t>海尔</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2015</a:t>
                      </a:r>
                      <a:r>
                        <a:rPr lang="zh-CN" sz="1600" kern="100" smtClean="0">
                          <a:effectLst/>
                        </a:rPr>
                        <a:t>美的</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zh-CN" sz="1600" kern="100" smtClean="0">
                          <a:effectLst/>
                        </a:rPr>
                        <a:t>二者相比</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0"/>
                  </a:ext>
                </a:extLst>
              </a:tr>
              <a:tr h="416046">
                <a:tc>
                  <a:txBody>
                    <a:bodyPr/>
                    <a:lstStyle/>
                    <a:p>
                      <a:pPr algn="ctr">
                        <a:spcAft>
                          <a:spcPts val="0"/>
                        </a:spcAft>
                      </a:pPr>
                      <a:r>
                        <a:rPr lang="zh-CN" sz="1600" kern="100" smtClean="0">
                          <a:effectLst/>
                        </a:rPr>
                        <a:t>流动资产</a:t>
                      </a:r>
                      <a:r>
                        <a:rPr lang="en-US" sz="1600" kern="100" smtClean="0">
                          <a:effectLst/>
                        </a:rPr>
                        <a:t>(</a:t>
                      </a:r>
                      <a:r>
                        <a:rPr lang="zh-CN" sz="1600" kern="100" smtClean="0">
                          <a:effectLst/>
                        </a:rPr>
                        <a:t>千元</a:t>
                      </a:r>
                      <a:r>
                        <a:rPr lang="en-US" sz="1600" kern="100" smtClean="0">
                          <a:effectLst/>
                        </a:rPr>
                        <a:t>)</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54,867,240</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93,367,706</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0.59</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1"/>
                  </a:ext>
                </a:extLst>
              </a:tr>
              <a:tr h="416046">
                <a:tc>
                  <a:txBody>
                    <a:bodyPr/>
                    <a:lstStyle/>
                    <a:p>
                      <a:pPr algn="ctr">
                        <a:spcAft>
                          <a:spcPts val="0"/>
                        </a:spcAft>
                      </a:pPr>
                      <a:r>
                        <a:rPr lang="zh-CN" sz="1600" kern="100" smtClean="0">
                          <a:effectLst/>
                        </a:rPr>
                        <a:t>流动负债</a:t>
                      </a:r>
                      <a:r>
                        <a:rPr lang="en-US" sz="1600" kern="100" smtClean="0">
                          <a:effectLst/>
                        </a:rPr>
                        <a:t>(</a:t>
                      </a:r>
                      <a:r>
                        <a:rPr lang="zh-CN" sz="1600" kern="100" smtClean="0">
                          <a:effectLst/>
                        </a:rPr>
                        <a:t>千元</a:t>
                      </a:r>
                      <a:r>
                        <a:rPr lang="en-US" sz="1600" kern="100" smtClean="0">
                          <a:effectLst/>
                        </a:rPr>
                        <a:t>)</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39,783,314</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72,003,849</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0.55</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2"/>
                  </a:ext>
                </a:extLst>
              </a:tr>
              <a:tr h="416046">
                <a:tc>
                  <a:txBody>
                    <a:bodyPr/>
                    <a:lstStyle/>
                    <a:p>
                      <a:pPr algn="ctr">
                        <a:spcAft>
                          <a:spcPts val="0"/>
                        </a:spcAft>
                      </a:pPr>
                      <a:r>
                        <a:rPr lang="zh-CN" sz="1600" kern="100" smtClean="0">
                          <a:effectLst/>
                        </a:rPr>
                        <a:t>营运资本</a:t>
                      </a:r>
                      <a:r>
                        <a:rPr lang="en-US" sz="1600" kern="100" smtClean="0">
                          <a:effectLst/>
                        </a:rPr>
                        <a:t>(</a:t>
                      </a:r>
                      <a:r>
                        <a:rPr lang="zh-CN" sz="1600" kern="100" smtClean="0">
                          <a:effectLst/>
                        </a:rPr>
                        <a:t>千元</a:t>
                      </a:r>
                      <a:r>
                        <a:rPr lang="en-US" sz="1600" kern="100" smtClean="0">
                          <a:effectLst/>
                        </a:rPr>
                        <a:t>)</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15,083,926</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21,363,857</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0.71</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3"/>
                  </a:ext>
                </a:extLst>
              </a:tr>
              <a:tr h="416046">
                <a:tc>
                  <a:txBody>
                    <a:bodyPr/>
                    <a:lstStyle/>
                    <a:p>
                      <a:pPr algn="ctr">
                        <a:spcAft>
                          <a:spcPts val="0"/>
                        </a:spcAft>
                      </a:pPr>
                      <a:r>
                        <a:rPr lang="zh-CN" sz="1600" kern="100" smtClean="0">
                          <a:effectLst/>
                        </a:rPr>
                        <a:t>存货</a:t>
                      </a:r>
                      <a:r>
                        <a:rPr lang="en-US" sz="1600" kern="100" smtClean="0">
                          <a:effectLst/>
                        </a:rPr>
                        <a:t>(</a:t>
                      </a:r>
                      <a:r>
                        <a:rPr lang="zh-CN" sz="1600" kern="100" smtClean="0">
                          <a:effectLst/>
                        </a:rPr>
                        <a:t>千元</a:t>
                      </a:r>
                      <a:r>
                        <a:rPr lang="en-US" sz="1600" kern="100" smtClean="0">
                          <a:effectLst/>
                        </a:rPr>
                        <a:t>)</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8,559,244</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10,448,937</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0.82</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4"/>
                  </a:ext>
                </a:extLst>
              </a:tr>
              <a:tr h="416046">
                <a:tc>
                  <a:txBody>
                    <a:bodyPr/>
                    <a:lstStyle/>
                    <a:p>
                      <a:pPr algn="ctr">
                        <a:spcAft>
                          <a:spcPts val="0"/>
                        </a:spcAft>
                      </a:pPr>
                      <a:r>
                        <a:rPr lang="zh-CN" sz="1600" kern="100" smtClean="0">
                          <a:effectLst/>
                        </a:rPr>
                        <a:t>流动比率</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1.38</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1.30</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1.06</a:t>
                      </a:r>
                      <a:endParaRPr lang="zh-CN" sz="1600" kern="100" dirty="0">
                        <a:effectLst/>
                        <a:latin typeface="Times New Roman" charset="0"/>
                        <a:ea typeface="宋体" charset="-122"/>
                      </a:endParaRPr>
                    </a:p>
                  </a:txBody>
                  <a:tcPr marL="68580" marR="68580" marT="0" marB="0" anchor="ctr"/>
                </a:tc>
                <a:extLst>
                  <a:ext uri="{0D108BD9-81ED-4DB2-BD59-A6C34878D82A}">
                    <a16:rowId xmlns:a16="http://schemas.microsoft.com/office/drawing/2014/main" val="10005"/>
                  </a:ext>
                </a:extLst>
              </a:tr>
              <a:tr h="416046">
                <a:tc>
                  <a:txBody>
                    <a:bodyPr/>
                    <a:lstStyle/>
                    <a:p>
                      <a:pPr algn="ctr">
                        <a:spcAft>
                          <a:spcPts val="0"/>
                        </a:spcAft>
                      </a:pPr>
                      <a:r>
                        <a:rPr lang="zh-CN" sz="1600" kern="100" smtClean="0">
                          <a:effectLst/>
                        </a:rPr>
                        <a:t>速动比率</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1.16</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1.15</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dirty="0" smtClean="0">
                          <a:effectLst/>
                        </a:rPr>
                        <a:t>1.01</a:t>
                      </a:r>
                      <a:endParaRPr lang="zh-CN" sz="1600" kern="100" dirty="0">
                        <a:effectLst/>
                        <a:latin typeface="Times New Roman" charset="0"/>
                        <a:ea typeface="宋体" charset="-122"/>
                      </a:endParaRPr>
                    </a:p>
                  </a:txBody>
                  <a:tcPr marL="68580" marR="68580" marT="0" marB="0" anchor="ctr"/>
                </a:tc>
                <a:extLst>
                  <a:ext uri="{0D108BD9-81ED-4DB2-BD59-A6C34878D82A}">
                    <a16:rowId xmlns:a16="http://schemas.microsoft.com/office/drawing/2014/main" val="10006"/>
                  </a:ext>
                </a:extLst>
              </a:tr>
            </a:tbl>
          </a:graphicData>
        </a:graphic>
      </p:graphicFrame>
      <p:sp>
        <p:nvSpPr>
          <p:cNvPr id="3" name="矩形 2"/>
          <p:cNvSpPr/>
          <p:nvPr/>
        </p:nvSpPr>
        <p:spPr>
          <a:xfrm>
            <a:off x="1544749" y="4518658"/>
            <a:ext cx="6096000" cy="1338828"/>
          </a:xfrm>
          <a:prstGeom prst="rect">
            <a:avLst/>
          </a:prstGeom>
        </p:spPr>
        <p:txBody>
          <a:bodyPr>
            <a:spAutoFit/>
          </a:bodyPr>
          <a:lstStyle/>
          <a:p>
            <a:pPr>
              <a:lnSpc>
                <a:spcPct val="150000"/>
              </a:lnSpc>
              <a:spcAft>
                <a:spcPts val="0"/>
              </a:spcAft>
            </a:pPr>
            <a:r>
              <a:rPr lang="zh-CN" altLang="zh-CN" dirty="0">
                <a:latin typeface="+mn-ea"/>
              </a:rPr>
              <a:t>海尔的流动比率和速动比率都比美的高，意味着海尔</a:t>
            </a:r>
            <a:r>
              <a:rPr lang="zh-CN" altLang="zh-CN" dirty="0">
                <a:solidFill>
                  <a:schemeClr val="accent2"/>
                </a:solidFill>
                <a:latin typeface="+mn-ea"/>
              </a:rPr>
              <a:t>用于偿还流动负债的可用资源稍多</a:t>
            </a:r>
            <a:r>
              <a:rPr lang="zh-CN" altLang="zh-CN" dirty="0">
                <a:latin typeface="+mn-ea"/>
              </a:rPr>
              <a:t>，这和海尔的</a:t>
            </a:r>
            <a:r>
              <a:rPr lang="zh-CN" altLang="zh-CN" dirty="0">
                <a:solidFill>
                  <a:schemeClr val="accent2"/>
                </a:solidFill>
                <a:latin typeface="+mn-ea"/>
              </a:rPr>
              <a:t>负债率更高</a:t>
            </a:r>
            <a:r>
              <a:rPr lang="zh-CN" altLang="zh-CN" dirty="0">
                <a:latin typeface="+mn-ea"/>
              </a:rPr>
              <a:t>是相匹配的。</a:t>
            </a:r>
            <a:endParaRPr lang="zh-CN" altLang="zh-CN" dirty="0">
              <a:effectLst/>
              <a:latin typeface="+mn-ea"/>
            </a:endParaRPr>
          </a:p>
        </p:txBody>
      </p:sp>
    </p:spTree>
    <p:extLst>
      <p:ext uri="{BB962C8B-B14F-4D97-AF65-F5344CB8AC3E}">
        <p14:creationId xmlns:p14="http://schemas.microsoft.com/office/powerpoint/2010/main" val="96964281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b.hiphotos.baidu.com/baike/w%3D268/sign=2063b70dd71373f0f53f68999c0f4b8b/dbb44aed2e738bd4423c9d47a78b87d6277ff9a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9149" y="5570431"/>
            <a:ext cx="1196884" cy="119688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640080" y="640080"/>
            <a:ext cx="248194" cy="6662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文本框 2"/>
          <p:cNvSpPr txBox="1"/>
          <p:nvPr/>
        </p:nvSpPr>
        <p:spPr>
          <a:xfrm>
            <a:off x="1071154" y="640080"/>
            <a:ext cx="2390503" cy="707886"/>
          </a:xfrm>
          <a:prstGeom prst="rect">
            <a:avLst/>
          </a:prstGeom>
          <a:noFill/>
        </p:spPr>
        <p:txBody>
          <a:bodyPr wrap="square" rtlCol="0">
            <a:spAutoFit/>
          </a:bodyPr>
          <a:lstStyle/>
          <a:p>
            <a:r>
              <a:rPr lang="zh-CN" altLang="en-US" sz="4000" dirty="0" smtClean="0"/>
              <a:t>资料来源</a:t>
            </a:r>
            <a:endParaRPr lang="zh-CN" altLang="en-US" sz="4000" dirty="0"/>
          </a:p>
        </p:txBody>
      </p:sp>
      <p:sp>
        <p:nvSpPr>
          <p:cNvPr id="10" name="文本框 9"/>
          <p:cNvSpPr txBox="1"/>
          <p:nvPr/>
        </p:nvSpPr>
        <p:spPr>
          <a:xfrm>
            <a:off x="1862917" y="2626752"/>
            <a:ext cx="8235423" cy="1569660"/>
          </a:xfrm>
          <a:prstGeom prst="rect">
            <a:avLst/>
          </a:prstGeom>
          <a:noFill/>
        </p:spPr>
        <p:txBody>
          <a:bodyPr wrap="square" rtlCol="0">
            <a:spAutoFit/>
          </a:bodyPr>
          <a:lstStyle/>
          <a:p>
            <a:r>
              <a:rPr lang="en-US" altLang="zh-CN" sz="2400" dirty="0"/>
              <a:t>Wind</a:t>
            </a:r>
            <a:r>
              <a:rPr lang="zh-CN" altLang="zh-CN" sz="2400" dirty="0"/>
              <a:t>数据库、国家统计局、国家工信部、国家知识产权局、中商情报网、中国产业信息网、家电中国资讯网、腾讯家居网、中国报告大厅、新华网、人民网、中商产业研究院大数据库、美的官网、海尔官</a:t>
            </a:r>
            <a:r>
              <a:rPr lang="zh-CN" altLang="zh-CN" sz="2400" dirty="0" smtClean="0"/>
              <a:t>网</a:t>
            </a:r>
            <a:r>
              <a:rPr lang="zh-CN" altLang="en-US" sz="2400" dirty="0" smtClean="0"/>
              <a:t>、美的及海尔年报</a:t>
            </a:r>
            <a:r>
              <a:rPr lang="zh-CN" altLang="zh-CN" sz="2400" dirty="0" smtClean="0"/>
              <a:t>等</a:t>
            </a:r>
            <a:r>
              <a:rPr lang="zh-CN" altLang="zh-CN" sz="2400" dirty="0"/>
              <a:t>。</a:t>
            </a:r>
          </a:p>
        </p:txBody>
      </p:sp>
    </p:spTree>
    <p:extLst>
      <p:ext uri="{BB962C8B-B14F-4D97-AF65-F5344CB8AC3E}">
        <p14:creationId xmlns:p14="http://schemas.microsoft.com/office/powerpoint/2010/main" val="252787300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http://b.hiphotos.baidu.com/baike/w%3D268/sign=2063b70dd71373f0f53f68999c0f4b8b/dbb44aed2e738bd4423c9d47a78b87d6277ff9a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9149" y="5570431"/>
            <a:ext cx="1196884" cy="119688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312125" y="2598003"/>
            <a:ext cx="5760720" cy="830997"/>
          </a:xfrm>
          <a:prstGeom prst="rect">
            <a:avLst/>
          </a:prstGeom>
          <a:noFill/>
        </p:spPr>
        <p:txBody>
          <a:bodyPr wrap="square" rtlCol="0">
            <a:spAutoFit/>
          </a:bodyPr>
          <a:lstStyle/>
          <a:p>
            <a:r>
              <a:rPr lang="en-US" altLang="zh-CN" sz="4800" dirty="0" smtClean="0">
                <a:latin typeface="+mj-ea"/>
                <a:ea typeface="+mj-ea"/>
              </a:rPr>
              <a:t>Thank you all</a:t>
            </a:r>
            <a:endParaRPr lang="zh-CN" altLang="en-US" sz="4800" dirty="0">
              <a:latin typeface="+mj-ea"/>
              <a:ea typeface="+mj-ea"/>
            </a:endParaRPr>
          </a:p>
        </p:txBody>
      </p:sp>
      <p:sp>
        <p:nvSpPr>
          <p:cNvPr id="10" name="矩形 9"/>
          <p:cNvSpPr/>
          <p:nvPr/>
        </p:nvSpPr>
        <p:spPr>
          <a:xfrm>
            <a:off x="6531429" y="2481273"/>
            <a:ext cx="169816" cy="9688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圆角矩形标注 12"/>
          <p:cNvSpPr/>
          <p:nvPr/>
        </p:nvSpPr>
        <p:spPr>
          <a:xfrm>
            <a:off x="7058312" y="2560738"/>
            <a:ext cx="2429692" cy="809897"/>
          </a:xfrm>
          <a:prstGeom prst="wedgeRoundRectCallout">
            <a:avLst>
              <a:gd name="adj1" fmla="val -39112"/>
              <a:gd name="adj2" fmla="val 85081"/>
              <a:gd name="adj3" fmla="val 16667"/>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smtClean="0">
                <a:latin typeface="+mj-ea"/>
                <a:ea typeface="+mj-ea"/>
              </a:rPr>
              <a:t>Q&amp;A</a:t>
            </a:r>
            <a:endParaRPr lang="zh-CN" altLang="en-US" sz="3200" dirty="0">
              <a:latin typeface="+mj-ea"/>
              <a:ea typeface="+mj-ea"/>
            </a:endParaRPr>
          </a:p>
        </p:txBody>
      </p:sp>
      <p:sp>
        <p:nvSpPr>
          <p:cNvPr id="11" name="文本框 10"/>
          <p:cNvSpPr txBox="1"/>
          <p:nvPr/>
        </p:nvSpPr>
        <p:spPr>
          <a:xfrm>
            <a:off x="4517065" y="4939090"/>
            <a:ext cx="4018989" cy="461665"/>
          </a:xfrm>
          <a:prstGeom prst="rect">
            <a:avLst/>
          </a:prstGeom>
          <a:noFill/>
        </p:spPr>
        <p:txBody>
          <a:bodyPr wrap="square" rtlCol="0">
            <a:spAutoFit/>
          </a:bodyPr>
          <a:lstStyle/>
          <a:p>
            <a:r>
              <a:rPr lang="zh-CN" altLang="en-US" sz="2400" dirty="0" smtClean="0"/>
              <a:t>第</a:t>
            </a:r>
            <a:r>
              <a:rPr lang="en-US" altLang="zh-CN" sz="2400" dirty="0" smtClean="0"/>
              <a:t>21</a:t>
            </a:r>
            <a:r>
              <a:rPr lang="zh-CN" altLang="en-US" sz="2400" dirty="0" smtClean="0"/>
              <a:t>组 陈俊廷 何健榕</a:t>
            </a:r>
            <a:endParaRPr lang="zh-CN" altLang="en-US" sz="2400" dirty="0"/>
          </a:p>
        </p:txBody>
      </p:sp>
    </p:spTree>
    <p:extLst>
      <p:ext uri="{BB962C8B-B14F-4D97-AF65-F5344CB8AC3E}">
        <p14:creationId xmlns:p14="http://schemas.microsoft.com/office/powerpoint/2010/main" val="3887567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b.hiphotos.baidu.com/baike/w%3D268/sign=2063b70dd71373f0f53f68999c0f4b8b/dbb44aed2e738bd4423c9d47a78b87d6277ff9a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9149" y="5570431"/>
            <a:ext cx="1196884" cy="119688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640080" y="640080"/>
            <a:ext cx="248194" cy="6662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文本框 2"/>
          <p:cNvSpPr txBox="1"/>
          <p:nvPr/>
        </p:nvSpPr>
        <p:spPr>
          <a:xfrm>
            <a:off x="1069675" y="640080"/>
            <a:ext cx="4192438" cy="707886"/>
          </a:xfrm>
          <a:prstGeom prst="rect">
            <a:avLst/>
          </a:prstGeom>
          <a:noFill/>
        </p:spPr>
        <p:txBody>
          <a:bodyPr wrap="square" rtlCol="0">
            <a:spAutoFit/>
          </a:bodyPr>
          <a:lstStyle/>
          <a:p>
            <a:r>
              <a:rPr lang="zh-CN" altLang="en-US" sz="4000" dirty="0" smtClean="0"/>
              <a:t>宏观环境分析 </a:t>
            </a:r>
            <a:endParaRPr lang="zh-CN" altLang="en-US" sz="4000" dirty="0"/>
          </a:p>
        </p:txBody>
      </p:sp>
      <p:sp>
        <p:nvSpPr>
          <p:cNvPr id="12" name="矩形 11"/>
          <p:cNvSpPr/>
          <p:nvPr/>
        </p:nvSpPr>
        <p:spPr>
          <a:xfrm rot="16200000" flipV="1">
            <a:off x="3466010" y="3654738"/>
            <a:ext cx="4694161" cy="8061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840309" y="1576676"/>
            <a:ext cx="759124" cy="7137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t>T</a:t>
            </a:r>
            <a:endParaRPr lang="zh-CN" altLang="en-US" sz="3200" dirty="0"/>
          </a:p>
        </p:txBody>
      </p:sp>
      <p:sp>
        <p:nvSpPr>
          <p:cNvPr id="13" name="文本框 12"/>
          <p:cNvSpPr txBox="1"/>
          <p:nvPr/>
        </p:nvSpPr>
        <p:spPr>
          <a:xfrm>
            <a:off x="2719843" y="1608497"/>
            <a:ext cx="2173857" cy="584775"/>
          </a:xfrm>
          <a:prstGeom prst="rect">
            <a:avLst/>
          </a:prstGeom>
          <a:noFill/>
        </p:spPr>
        <p:txBody>
          <a:bodyPr wrap="square" rtlCol="0">
            <a:spAutoFit/>
          </a:bodyPr>
          <a:lstStyle/>
          <a:p>
            <a:r>
              <a:rPr lang="zh-CN" altLang="en-US" sz="3200" dirty="0"/>
              <a:t>技术</a:t>
            </a:r>
            <a:r>
              <a:rPr lang="zh-CN" altLang="en-US" sz="3200" dirty="0" smtClean="0"/>
              <a:t>因素</a:t>
            </a:r>
            <a:endParaRPr lang="zh-CN" altLang="en-US" sz="3200" dirty="0"/>
          </a:p>
        </p:txBody>
      </p:sp>
      <p:sp>
        <p:nvSpPr>
          <p:cNvPr id="19" name="文本框 18"/>
          <p:cNvSpPr txBox="1"/>
          <p:nvPr/>
        </p:nvSpPr>
        <p:spPr>
          <a:xfrm>
            <a:off x="6461067" y="5984207"/>
            <a:ext cx="6209210" cy="369332"/>
          </a:xfrm>
          <a:prstGeom prst="rect">
            <a:avLst/>
          </a:prstGeom>
          <a:noFill/>
        </p:spPr>
        <p:txBody>
          <a:bodyPr wrap="square" rtlCol="0">
            <a:spAutoFit/>
          </a:bodyPr>
          <a:lstStyle/>
          <a:p>
            <a:r>
              <a:rPr lang="zh-CN" altLang="en-US" dirty="0" smtClean="0"/>
              <a:t>数据来源：腾讯家居网、中国报告大厅</a:t>
            </a:r>
            <a:endParaRPr lang="zh-CN" altLang="en-US" dirty="0"/>
          </a:p>
        </p:txBody>
      </p:sp>
      <p:sp>
        <p:nvSpPr>
          <p:cNvPr id="8" name="矩形 7"/>
          <p:cNvSpPr/>
          <p:nvPr/>
        </p:nvSpPr>
        <p:spPr>
          <a:xfrm>
            <a:off x="639396" y="2383221"/>
            <a:ext cx="6493230" cy="3970318"/>
          </a:xfrm>
          <a:prstGeom prst="rect">
            <a:avLst/>
          </a:prstGeom>
        </p:spPr>
        <p:txBody>
          <a:bodyPr wrap="square">
            <a:spAutoFit/>
          </a:bodyPr>
          <a:lstStyle/>
          <a:p>
            <a:pPr marL="285750" indent="-285750">
              <a:lnSpc>
                <a:spcPct val="150000"/>
              </a:lnSpc>
              <a:buClr>
                <a:schemeClr val="accent2"/>
              </a:buClr>
              <a:buFont typeface="Wingdings" panose="05000000000000000000" pitchFamily="2" charset="2"/>
              <a:buChar char="Ø"/>
            </a:pPr>
            <a:r>
              <a:rPr lang="zh-CN" altLang="en-US" sz="2800" dirty="0">
                <a:solidFill>
                  <a:schemeClr val="accent2"/>
                </a:solidFill>
              </a:rPr>
              <a:t>互联网</a:t>
            </a:r>
            <a:r>
              <a:rPr lang="en-US" altLang="zh-CN" sz="2800" dirty="0">
                <a:solidFill>
                  <a:schemeClr val="accent2"/>
                </a:solidFill>
              </a:rPr>
              <a:t>+</a:t>
            </a:r>
            <a:r>
              <a:rPr lang="zh-CN" altLang="en-US" sz="2800" dirty="0">
                <a:solidFill>
                  <a:schemeClr val="accent2"/>
                </a:solidFill>
              </a:rPr>
              <a:t>拓宽销售渠道</a:t>
            </a:r>
            <a:endParaRPr lang="en-US" altLang="zh-CN" sz="2800" dirty="0">
              <a:solidFill>
                <a:schemeClr val="accent2"/>
              </a:solidFill>
            </a:endParaRPr>
          </a:p>
          <a:p>
            <a:pPr marL="285750" indent="-285750">
              <a:lnSpc>
                <a:spcPct val="150000"/>
              </a:lnSpc>
              <a:buClr>
                <a:schemeClr val="accent2"/>
              </a:buClr>
              <a:buFont typeface="Wingdings" panose="05000000000000000000" pitchFamily="2" charset="2"/>
              <a:buChar char="Ø"/>
            </a:pPr>
            <a:r>
              <a:rPr lang="zh-CN" altLang="en-US" sz="2800" dirty="0"/>
              <a:t>智能化、高</a:t>
            </a:r>
            <a:r>
              <a:rPr lang="zh-CN" altLang="en-US" sz="2800" dirty="0" smtClean="0"/>
              <a:t>端化带来</a:t>
            </a:r>
            <a:r>
              <a:rPr lang="zh-CN" altLang="en-US" sz="2800" dirty="0"/>
              <a:t>新增长点</a:t>
            </a:r>
            <a:endParaRPr lang="en-US" altLang="zh-CN" sz="2800" dirty="0"/>
          </a:p>
          <a:p>
            <a:pPr marL="285750" indent="-285750">
              <a:lnSpc>
                <a:spcPct val="150000"/>
              </a:lnSpc>
              <a:buClr>
                <a:schemeClr val="accent2"/>
              </a:buClr>
              <a:buFont typeface="Wingdings" panose="05000000000000000000" pitchFamily="2" charset="2"/>
              <a:buChar char="Ø"/>
            </a:pPr>
            <a:r>
              <a:rPr lang="zh-CN" altLang="en-US" sz="2800" dirty="0"/>
              <a:t>研发投入</a:t>
            </a:r>
            <a:r>
              <a:rPr lang="zh-CN" altLang="en-US" sz="2800" dirty="0" smtClean="0"/>
              <a:t>增长</a:t>
            </a:r>
            <a:endParaRPr lang="en-US" altLang="zh-CN" sz="2800" dirty="0" smtClean="0"/>
          </a:p>
          <a:p>
            <a:pPr>
              <a:lnSpc>
                <a:spcPct val="150000"/>
              </a:lnSpc>
              <a:buClr>
                <a:schemeClr val="accent2"/>
              </a:buClr>
            </a:pPr>
            <a:r>
              <a:rPr lang="zh-CN" altLang="en-US" sz="2800" dirty="0" smtClean="0"/>
              <a:t>   自主</a:t>
            </a:r>
            <a:r>
              <a:rPr lang="zh-CN" altLang="en-US" sz="2800" dirty="0"/>
              <a:t>创新能力增强</a:t>
            </a:r>
            <a:endParaRPr lang="en-US" altLang="zh-CN" sz="2800" dirty="0"/>
          </a:p>
          <a:p>
            <a:pPr marL="285750" indent="-285750">
              <a:lnSpc>
                <a:spcPct val="150000"/>
              </a:lnSpc>
              <a:buClr>
                <a:schemeClr val="accent2"/>
              </a:buClr>
              <a:buFont typeface="Wingdings" panose="05000000000000000000" pitchFamily="2" charset="2"/>
              <a:buChar char="Ø"/>
            </a:pPr>
            <a:r>
              <a:rPr lang="zh-CN" altLang="en-US" sz="2800" dirty="0" smtClean="0"/>
              <a:t>国际化遭遇</a:t>
            </a:r>
            <a:r>
              <a:rPr lang="zh-CN" altLang="en-US" sz="2800" dirty="0"/>
              <a:t>知识产权壁垒</a:t>
            </a:r>
            <a:endParaRPr lang="en-US" altLang="zh-CN" sz="2800" dirty="0"/>
          </a:p>
          <a:p>
            <a:pPr marL="285750" indent="-285750">
              <a:lnSpc>
                <a:spcPct val="150000"/>
              </a:lnSpc>
              <a:buClr>
                <a:schemeClr val="accent2"/>
              </a:buClr>
              <a:buFont typeface="Wingdings" panose="05000000000000000000" pitchFamily="2" charset="2"/>
              <a:buChar char="Ø"/>
            </a:pPr>
            <a:endParaRPr lang="zh-CN" altLang="en-US" sz="2800" dirty="0"/>
          </a:p>
        </p:txBody>
      </p:sp>
      <p:sp>
        <p:nvSpPr>
          <p:cNvPr id="16" name="矩形 15"/>
          <p:cNvSpPr/>
          <p:nvPr/>
        </p:nvSpPr>
        <p:spPr>
          <a:xfrm>
            <a:off x="6128740" y="994023"/>
            <a:ext cx="5421086" cy="5078313"/>
          </a:xfrm>
          <a:prstGeom prst="rect">
            <a:avLst/>
          </a:prstGeom>
        </p:spPr>
        <p:txBody>
          <a:bodyPr wrap="square">
            <a:spAutoFit/>
          </a:bodyPr>
          <a:lstStyle/>
          <a:p>
            <a:pPr>
              <a:lnSpc>
                <a:spcPct val="150000"/>
              </a:lnSpc>
              <a:buClr>
                <a:schemeClr val="accent2"/>
              </a:buClr>
            </a:pPr>
            <a:r>
              <a:rPr lang="en-US" altLang="zh-CN" sz="2400" dirty="0"/>
              <a:t>2015</a:t>
            </a:r>
            <a:r>
              <a:rPr lang="zh-CN" altLang="en-US" sz="2400" dirty="0"/>
              <a:t>年上半年，我国</a:t>
            </a:r>
            <a:r>
              <a:rPr lang="en-US" altLang="zh-CN" sz="2400" dirty="0"/>
              <a:t>B2C</a:t>
            </a:r>
            <a:r>
              <a:rPr lang="zh-CN" altLang="en-US" sz="2400" dirty="0"/>
              <a:t>家电网购市场规模达到</a:t>
            </a:r>
            <a:r>
              <a:rPr lang="en-US" altLang="zh-CN" sz="2400" dirty="0">
                <a:solidFill>
                  <a:schemeClr val="accent2"/>
                </a:solidFill>
              </a:rPr>
              <a:t>1361</a:t>
            </a:r>
            <a:r>
              <a:rPr lang="zh-CN" altLang="en-US" sz="2400" dirty="0">
                <a:solidFill>
                  <a:schemeClr val="accent2"/>
                </a:solidFill>
              </a:rPr>
              <a:t>亿元</a:t>
            </a:r>
            <a:r>
              <a:rPr lang="zh-CN" altLang="en-US" sz="2400" dirty="0"/>
              <a:t>，同比增长</a:t>
            </a:r>
            <a:r>
              <a:rPr lang="en-US" altLang="zh-CN" sz="2400" dirty="0">
                <a:solidFill>
                  <a:schemeClr val="accent2"/>
                </a:solidFill>
              </a:rPr>
              <a:t>64</a:t>
            </a:r>
            <a:r>
              <a:rPr lang="en-US" altLang="zh-CN" sz="2400" dirty="0" smtClean="0">
                <a:solidFill>
                  <a:schemeClr val="accent2"/>
                </a:solidFill>
              </a:rPr>
              <a:t>%</a:t>
            </a:r>
            <a:r>
              <a:rPr lang="zh-CN" altLang="en-US" sz="2400" dirty="0" smtClean="0"/>
              <a:t>。</a:t>
            </a:r>
            <a:r>
              <a:rPr lang="zh-CN" altLang="en-US" sz="2400" dirty="0"/>
              <a:t>具体来说</a:t>
            </a:r>
            <a:r>
              <a:rPr lang="zh-CN" altLang="en-US" sz="2400" dirty="0" smtClean="0"/>
              <a:t>，空调</a:t>
            </a:r>
            <a:r>
              <a:rPr lang="zh-CN" altLang="en-US" sz="2400" dirty="0"/>
              <a:t>产品线上零售量占整体零售量的</a:t>
            </a:r>
            <a:r>
              <a:rPr lang="en-US" altLang="zh-CN" sz="2400" dirty="0"/>
              <a:t>12%</a:t>
            </a:r>
            <a:r>
              <a:rPr lang="zh-CN" altLang="en-US" sz="2400" dirty="0"/>
              <a:t>，冰箱占</a:t>
            </a:r>
            <a:r>
              <a:rPr lang="en-US" altLang="zh-CN" sz="2400" dirty="0"/>
              <a:t>17</a:t>
            </a:r>
            <a:r>
              <a:rPr lang="en-US" altLang="zh-CN" sz="2400" dirty="0" smtClean="0"/>
              <a:t>%</a:t>
            </a:r>
            <a:r>
              <a:rPr lang="zh-CN" altLang="en-US" sz="2400" dirty="0" smtClean="0"/>
              <a:t>，洗衣机</a:t>
            </a:r>
            <a:r>
              <a:rPr lang="zh-CN" altLang="en-US" sz="2400" dirty="0"/>
              <a:t>占</a:t>
            </a:r>
            <a:r>
              <a:rPr lang="en-US" altLang="zh-CN" sz="2400" dirty="0"/>
              <a:t>20.4%</a:t>
            </a:r>
            <a:r>
              <a:rPr lang="zh-CN" altLang="en-US" sz="2400" dirty="0"/>
              <a:t>，平板电视占</a:t>
            </a:r>
            <a:r>
              <a:rPr lang="en-US" altLang="zh-CN" sz="2400" dirty="0"/>
              <a:t>24%</a:t>
            </a:r>
            <a:r>
              <a:rPr lang="zh-CN" altLang="en-US" sz="2400" dirty="0"/>
              <a:t>，各单项产品的销售量也高于去年同期</a:t>
            </a:r>
            <a:r>
              <a:rPr lang="zh-CN" altLang="en-US" sz="2400" dirty="0" smtClean="0"/>
              <a:t>。</a:t>
            </a:r>
            <a:endParaRPr lang="en-US" altLang="zh-CN" sz="2400" dirty="0" smtClean="0"/>
          </a:p>
          <a:p>
            <a:pPr>
              <a:lnSpc>
                <a:spcPct val="150000"/>
              </a:lnSpc>
              <a:buClr>
                <a:schemeClr val="accent2"/>
              </a:buClr>
            </a:pPr>
            <a:r>
              <a:rPr lang="zh-CN" altLang="en-US" sz="2400" dirty="0" smtClean="0"/>
              <a:t>互联网家博会：引入互联网</a:t>
            </a:r>
            <a:r>
              <a:rPr lang="en-US" altLang="zh-CN" sz="2400" dirty="0" smtClean="0"/>
              <a:t>+</a:t>
            </a:r>
            <a:r>
              <a:rPr lang="zh-CN" altLang="en-US" sz="2400" dirty="0" smtClean="0"/>
              <a:t>概念，打造</a:t>
            </a:r>
            <a:r>
              <a:rPr lang="en-US" altLang="zh-CN" sz="2400" dirty="0" smtClean="0"/>
              <a:t>O2O</a:t>
            </a:r>
            <a:r>
              <a:rPr lang="zh-CN" altLang="en-US" sz="2400" dirty="0" smtClean="0"/>
              <a:t>一站式购物平台（</a:t>
            </a:r>
            <a:r>
              <a:rPr lang="en-US" altLang="zh-CN" sz="2400" dirty="0" smtClean="0"/>
              <a:t>2015</a:t>
            </a:r>
            <a:r>
              <a:rPr lang="zh-CN" altLang="en-US" sz="2400" dirty="0" smtClean="0"/>
              <a:t>年上海首届家博会</a:t>
            </a:r>
            <a:r>
              <a:rPr lang="en-US" altLang="zh-CN" sz="2400" dirty="0" smtClean="0">
                <a:solidFill>
                  <a:schemeClr val="accent2"/>
                </a:solidFill>
              </a:rPr>
              <a:t>3</a:t>
            </a:r>
            <a:r>
              <a:rPr lang="zh-CN" altLang="en-US" sz="2400" dirty="0" smtClean="0">
                <a:solidFill>
                  <a:schemeClr val="accent2"/>
                </a:solidFill>
              </a:rPr>
              <a:t>日成交额近</a:t>
            </a:r>
            <a:r>
              <a:rPr lang="en-US" altLang="zh-CN" sz="2400" dirty="0" smtClean="0">
                <a:solidFill>
                  <a:schemeClr val="accent2"/>
                </a:solidFill>
              </a:rPr>
              <a:t>2</a:t>
            </a:r>
            <a:r>
              <a:rPr lang="zh-CN" altLang="en-US" sz="2400" dirty="0" smtClean="0">
                <a:solidFill>
                  <a:schemeClr val="accent2"/>
                </a:solidFill>
              </a:rPr>
              <a:t>亿</a:t>
            </a:r>
            <a:r>
              <a:rPr lang="zh-CN" altLang="en-US" sz="2400" dirty="0" smtClean="0"/>
              <a:t>）</a:t>
            </a:r>
            <a:endParaRPr lang="zh-CN" altLang="en-US" sz="2400" dirty="0"/>
          </a:p>
        </p:txBody>
      </p:sp>
    </p:spTree>
    <p:extLst>
      <p:ext uri="{BB962C8B-B14F-4D97-AF65-F5344CB8AC3E}">
        <p14:creationId xmlns:p14="http://schemas.microsoft.com/office/powerpoint/2010/main" val="19467090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b.hiphotos.baidu.com/baike/w%3D268/sign=2063b70dd71373f0f53f68999c0f4b8b/dbb44aed2e738bd4423c9d47a78b87d6277ff9a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9149" y="5570431"/>
            <a:ext cx="1196884" cy="119688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640080" y="640080"/>
            <a:ext cx="248194" cy="6662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文本框 2"/>
          <p:cNvSpPr txBox="1"/>
          <p:nvPr/>
        </p:nvSpPr>
        <p:spPr>
          <a:xfrm>
            <a:off x="1069675" y="640080"/>
            <a:ext cx="4192438" cy="707886"/>
          </a:xfrm>
          <a:prstGeom prst="rect">
            <a:avLst/>
          </a:prstGeom>
          <a:noFill/>
        </p:spPr>
        <p:txBody>
          <a:bodyPr wrap="square" rtlCol="0">
            <a:spAutoFit/>
          </a:bodyPr>
          <a:lstStyle/>
          <a:p>
            <a:r>
              <a:rPr lang="zh-CN" altLang="en-US" sz="4000" dirty="0" smtClean="0"/>
              <a:t>宏观环境分析 </a:t>
            </a:r>
            <a:endParaRPr lang="zh-CN" altLang="en-US" sz="4000" dirty="0"/>
          </a:p>
        </p:txBody>
      </p:sp>
      <p:sp>
        <p:nvSpPr>
          <p:cNvPr id="12" name="矩形 11"/>
          <p:cNvSpPr/>
          <p:nvPr/>
        </p:nvSpPr>
        <p:spPr>
          <a:xfrm rot="16200000" flipV="1">
            <a:off x="3466010" y="3654738"/>
            <a:ext cx="4694161" cy="8061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840309" y="1576676"/>
            <a:ext cx="759124" cy="7137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t>T</a:t>
            </a:r>
            <a:endParaRPr lang="zh-CN" altLang="en-US" sz="3200" dirty="0"/>
          </a:p>
        </p:txBody>
      </p:sp>
      <p:sp>
        <p:nvSpPr>
          <p:cNvPr id="13" name="文本框 12"/>
          <p:cNvSpPr txBox="1"/>
          <p:nvPr/>
        </p:nvSpPr>
        <p:spPr>
          <a:xfrm>
            <a:off x="2719843" y="1608497"/>
            <a:ext cx="2173857" cy="584775"/>
          </a:xfrm>
          <a:prstGeom prst="rect">
            <a:avLst/>
          </a:prstGeom>
          <a:noFill/>
        </p:spPr>
        <p:txBody>
          <a:bodyPr wrap="square" rtlCol="0">
            <a:spAutoFit/>
          </a:bodyPr>
          <a:lstStyle/>
          <a:p>
            <a:r>
              <a:rPr lang="zh-CN" altLang="en-US" sz="3200" dirty="0"/>
              <a:t>技术</a:t>
            </a:r>
            <a:r>
              <a:rPr lang="zh-CN" altLang="en-US" sz="3200" dirty="0" smtClean="0"/>
              <a:t>因素</a:t>
            </a:r>
            <a:endParaRPr lang="zh-CN" altLang="en-US" sz="3200" dirty="0"/>
          </a:p>
        </p:txBody>
      </p:sp>
      <p:sp>
        <p:nvSpPr>
          <p:cNvPr id="19" name="文本框 18"/>
          <p:cNvSpPr txBox="1"/>
          <p:nvPr/>
        </p:nvSpPr>
        <p:spPr>
          <a:xfrm>
            <a:off x="7695860" y="5984207"/>
            <a:ext cx="6209210" cy="369332"/>
          </a:xfrm>
          <a:prstGeom prst="rect">
            <a:avLst/>
          </a:prstGeom>
          <a:noFill/>
        </p:spPr>
        <p:txBody>
          <a:bodyPr wrap="square" rtlCol="0">
            <a:spAutoFit/>
          </a:bodyPr>
          <a:lstStyle/>
          <a:p>
            <a:r>
              <a:rPr lang="zh-CN" altLang="en-US" dirty="0" smtClean="0"/>
              <a:t>数据来源：中国报告大厅</a:t>
            </a:r>
            <a:endParaRPr lang="zh-CN" altLang="en-US" dirty="0"/>
          </a:p>
        </p:txBody>
      </p:sp>
      <p:sp>
        <p:nvSpPr>
          <p:cNvPr id="8" name="矩形 7"/>
          <p:cNvSpPr/>
          <p:nvPr/>
        </p:nvSpPr>
        <p:spPr>
          <a:xfrm>
            <a:off x="639396" y="2383221"/>
            <a:ext cx="6493230" cy="3970318"/>
          </a:xfrm>
          <a:prstGeom prst="rect">
            <a:avLst/>
          </a:prstGeom>
        </p:spPr>
        <p:txBody>
          <a:bodyPr wrap="square">
            <a:spAutoFit/>
          </a:bodyPr>
          <a:lstStyle/>
          <a:p>
            <a:pPr marL="285750" indent="-285750">
              <a:lnSpc>
                <a:spcPct val="150000"/>
              </a:lnSpc>
              <a:buClr>
                <a:schemeClr val="accent2"/>
              </a:buClr>
              <a:buFont typeface="Wingdings" panose="05000000000000000000" pitchFamily="2" charset="2"/>
              <a:buChar char="Ø"/>
            </a:pPr>
            <a:r>
              <a:rPr lang="zh-CN" altLang="en-US" sz="2800" dirty="0"/>
              <a:t>互联网</a:t>
            </a:r>
            <a:r>
              <a:rPr lang="en-US" altLang="zh-CN" sz="2800" dirty="0"/>
              <a:t>+</a:t>
            </a:r>
            <a:r>
              <a:rPr lang="zh-CN" altLang="en-US" sz="2800" dirty="0"/>
              <a:t>拓宽销售渠道</a:t>
            </a:r>
            <a:endParaRPr lang="en-US" altLang="zh-CN" sz="2800" dirty="0"/>
          </a:p>
          <a:p>
            <a:pPr marL="285750" indent="-285750">
              <a:lnSpc>
                <a:spcPct val="150000"/>
              </a:lnSpc>
              <a:buClr>
                <a:schemeClr val="accent2"/>
              </a:buClr>
              <a:buFont typeface="Wingdings" panose="05000000000000000000" pitchFamily="2" charset="2"/>
              <a:buChar char="Ø"/>
            </a:pPr>
            <a:r>
              <a:rPr lang="zh-CN" altLang="en-US" sz="2800" dirty="0">
                <a:solidFill>
                  <a:schemeClr val="accent2"/>
                </a:solidFill>
              </a:rPr>
              <a:t>智能化、高</a:t>
            </a:r>
            <a:r>
              <a:rPr lang="zh-CN" altLang="en-US" sz="2800" dirty="0" smtClean="0">
                <a:solidFill>
                  <a:schemeClr val="accent2"/>
                </a:solidFill>
              </a:rPr>
              <a:t>端化带来</a:t>
            </a:r>
            <a:r>
              <a:rPr lang="zh-CN" altLang="en-US" sz="2800" dirty="0">
                <a:solidFill>
                  <a:schemeClr val="accent2"/>
                </a:solidFill>
              </a:rPr>
              <a:t>新增长点</a:t>
            </a:r>
            <a:endParaRPr lang="en-US" altLang="zh-CN" sz="2800" dirty="0">
              <a:solidFill>
                <a:schemeClr val="accent2"/>
              </a:solidFill>
            </a:endParaRPr>
          </a:p>
          <a:p>
            <a:pPr marL="285750" indent="-285750">
              <a:lnSpc>
                <a:spcPct val="150000"/>
              </a:lnSpc>
              <a:buClr>
                <a:schemeClr val="accent2"/>
              </a:buClr>
              <a:buFont typeface="Wingdings" panose="05000000000000000000" pitchFamily="2" charset="2"/>
              <a:buChar char="Ø"/>
            </a:pPr>
            <a:r>
              <a:rPr lang="zh-CN" altLang="en-US" sz="2800" dirty="0"/>
              <a:t>研发投入</a:t>
            </a:r>
            <a:r>
              <a:rPr lang="zh-CN" altLang="en-US" sz="2800" dirty="0" smtClean="0"/>
              <a:t>增长</a:t>
            </a:r>
            <a:endParaRPr lang="en-US" altLang="zh-CN" sz="2800" dirty="0" smtClean="0"/>
          </a:p>
          <a:p>
            <a:pPr>
              <a:lnSpc>
                <a:spcPct val="150000"/>
              </a:lnSpc>
              <a:buClr>
                <a:schemeClr val="accent2"/>
              </a:buClr>
            </a:pPr>
            <a:r>
              <a:rPr lang="zh-CN" altLang="en-US" sz="2800" dirty="0" smtClean="0"/>
              <a:t>   自主</a:t>
            </a:r>
            <a:r>
              <a:rPr lang="zh-CN" altLang="en-US" sz="2800" dirty="0"/>
              <a:t>创新能力增强</a:t>
            </a:r>
            <a:endParaRPr lang="en-US" altLang="zh-CN" sz="2800" dirty="0"/>
          </a:p>
          <a:p>
            <a:pPr marL="285750" indent="-285750">
              <a:lnSpc>
                <a:spcPct val="150000"/>
              </a:lnSpc>
              <a:buClr>
                <a:schemeClr val="accent2"/>
              </a:buClr>
              <a:buFont typeface="Wingdings" panose="05000000000000000000" pitchFamily="2" charset="2"/>
              <a:buChar char="Ø"/>
            </a:pPr>
            <a:r>
              <a:rPr lang="zh-CN" altLang="en-US" sz="2800" dirty="0" smtClean="0"/>
              <a:t>国际化遭遇</a:t>
            </a:r>
            <a:r>
              <a:rPr lang="zh-CN" altLang="en-US" sz="2800" dirty="0"/>
              <a:t>知识产权壁垒</a:t>
            </a:r>
            <a:endParaRPr lang="en-US" altLang="zh-CN" sz="2800" dirty="0"/>
          </a:p>
          <a:p>
            <a:pPr marL="285750" indent="-285750">
              <a:lnSpc>
                <a:spcPct val="150000"/>
              </a:lnSpc>
              <a:buClr>
                <a:schemeClr val="accent2"/>
              </a:buClr>
              <a:buFont typeface="Wingdings" panose="05000000000000000000" pitchFamily="2" charset="2"/>
              <a:buChar char="Ø"/>
            </a:pPr>
            <a:endParaRPr lang="zh-CN" altLang="en-US" sz="2800" dirty="0"/>
          </a:p>
        </p:txBody>
      </p:sp>
      <p:sp>
        <p:nvSpPr>
          <p:cNvPr id="16" name="矩形 15"/>
          <p:cNvSpPr/>
          <p:nvPr/>
        </p:nvSpPr>
        <p:spPr>
          <a:xfrm>
            <a:off x="6027542" y="1576676"/>
            <a:ext cx="5421086" cy="4192943"/>
          </a:xfrm>
          <a:prstGeom prst="rect">
            <a:avLst/>
          </a:prstGeom>
        </p:spPr>
        <p:txBody>
          <a:bodyPr wrap="square">
            <a:spAutoFit/>
          </a:bodyPr>
          <a:lstStyle/>
          <a:p>
            <a:pPr>
              <a:lnSpc>
                <a:spcPct val="150000"/>
              </a:lnSpc>
            </a:pPr>
            <a:r>
              <a:rPr lang="zh-CN" altLang="zh-CN" sz="2000" dirty="0"/>
              <a:t>智能</a:t>
            </a:r>
            <a:r>
              <a:rPr lang="zh-CN" altLang="zh-CN" sz="2000" dirty="0" smtClean="0"/>
              <a:t>电视线</a:t>
            </a:r>
            <a:r>
              <a:rPr lang="zh-CN" altLang="zh-CN" sz="2000" dirty="0"/>
              <a:t>上渗透率已达</a:t>
            </a:r>
            <a:r>
              <a:rPr lang="en-US" altLang="zh-CN" sz="2000" dirty="0"/>
              <a:t>75%</a:t>
            </a:r>
            <a:r>
              <a:rPr lang="zh-CN" altLang="zh-CN" sz="2000" dirty="0"/>
              <a:t>以上，智能</a:t>
            </a:r>
            <a:r>
              <a:rPr lang="zh-CN" altLang="zh-CN" sz="2000" dirty="0" smtClean="0"/>
              <a:t>空调超过</a:t>
            </a:r>
            <a:r>
              <a:rPr lang="en-US" altLang="zh-CN" sz="2000" dirty="0" smtClean="0"/>
              <a:t>13%</a:t>
            </a:r>
            <a:r>
              <a:rPr lang="zh-CN" altLang="en-US" sz="2000" dirty="0" smtClean="0"/>
              <a:t>。</a:t>
            </a:r>
            <a:r>
              <a:rPr lang="en-US" altLang="zh-CN" sz="2000" dirty="0" smtClean="0"/>
              <a:t>2015</a:t>
            </a:r>
            <a:r>
              <a:rPr lang="zh-CN" altLang="zh-CN" sz="2000" dirty="0" smtClean="0"/>
              <a:t>年空调</a:t>
            </a:r>
            <a:r>
              <a:rPr lang="zh-CN" altLang="zh-CN" sz="2000" dirty="0"/>
              <a:t>市场负增长的情况下，智能空调销量同比增长</a:t>
            </a:r>
            <a:r>
              <a:rPr lang="en-US" altLang="zh-CN" sz="2000" dirty="0"/>
              <a:t>173.5%</a:t>
            </a:r>
            <a:r>
              <a:rPr lang="zh-CN" altLang="zh-CN" sz="2000" dirty="0"/>
              <a:t>，且均价超过国内整体空调市场均价</a:t>
            </a:r>
            <a:r>
              <a:rPr lang="en-US" altLang="zh-CN" sz="2000" dirty="0"/>
              <a:t>154</a:t>
            </a:r>
            <a:r>
              <a:rPr lang="en-US" altLang="zh-CN" sz="2000" dirty="0" smtClean="0"/>
              <a:t>%</a:t>
            </a:r>
            <a:r>
              <a:rPr lang="zh-CN" altLang="en-US" sz="2000" dirty="0" smtClean="0"/>
              <a:t>。</a:t>
            </a:r>
            <a:endParaRPr lang="en-US" altLang="zh-CN" sz="2000" dirty="0" smtClean="0"/>
          </a:p>
          <a:p>
            <a:pPr>
              <a:lnSpc>
                <a:spcPct val="150000"/>
              </a:lnSpc>
            </a:pPr>
            <a:r>
              <a:rPr lang="en-US" altLang="zh-CN" sz="2000" dirty="0" smtClean="0"/>
              <a:t>2020</a:t>
            </a:r>
            <a:r>
              <a:rPr lang="zh-CN" altLang="zh-CN" sz="2000" dirty="0" smtClean="0"/>
              <a:t>年全球智能硬件的产值将达</a:t>
            </a:r>
            <a:r>
              <a:rPr lang="en-US" altLang="zh-CN" sz="2000" dirty="0" smtClean="0"/>
              <a:t>6000</a:t>
            </a:r>
            <a:r>
              <a:rPr lang="zh-CN" altLang="zh-CN" sz="2000" dirty="0" smtClean="0"/>
              <a:t>亿元。家电</a:t>
            </a:r>
            <a:r>
              <a:rPr lang="zh-CN" altLang="zh-CN" sz="2000" dirty="0"/>
              <a:t>产业将加速与互联网、大数据、云计算等新信息技术的跨界融合，智能化将是未来家电产业发展的首要方向</a:t>
            </a:r>
            <a:r>
              <a:rPr lang="zh-CN" altLang="zh-CN" sz="2000" dirty="0" smtClean="0"/>
              <a:t>。</a:t>
            </a:r>
            <a:r>
              <a:rPr lang="en-US" altLang="zh-CN" sz="2000" dirty="0" smtClean="0"/>
              <a:t>——</a:t>
            </a:r>
            <a:r>
              <a:rPr lang="zh-CN" altLang="en-US" sz="2000" dirty="0" smtClean="0"/>
              <a:t>中国家电协会理事长姜风</a:t>
            </a:r>
            <a:endParaRPr lang="en-US" altLang="zh-CN" sz="2000" dirty="0" smtClean="0"/>
          </a:p>
        </p:txBody>
      </p:sp>
    </p:spTree>
    <p:extLst>
      <p:ext uri="{BB962C8B-B14F-4D97-AF65-F5344CB8AC3E}">
        <p14:creationId xmlns:p14="http://schemas.microsoft.com/office/powerpoint/2010/main" val="40568005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b.hiphotos.baidu.com/baike/w%3D268/sign=2063b70dd71373f0f53f68999c0f4b8b/dbb44aed2e738bd4423c9d47a78b87d6277ff9a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9149" y="5570431"/>
            <a:ext cx="1196884" cy="119688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640080" y="640080"/>
            <a:ext cx="248194" cy="6662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文本框 2"/>
          <p:cNvSpPr txBox="1"/>
          <p:nvPr/>
        </p:nvSpPr>
        <p:spPr>
          <a:xfrm>
            <a:off x="1069675" y="640080"/>
            <a:ext cx="4192438" cy="707886"/>
          </a:xfrm>
          <a:prstGeom prst="rect">
            <a:avLst/>
          </a:prstGeom>
          <a:noFill/>
        </p:spPr>
        <p:txBody>
          <a:bodyPr wrap="square" rtlCol="0">
            <a:spAutoFit/>
          </a:bodyPr>
          <a:lstStyle/>
          <a:p>
            <a:r>
              <a:rPr lang="zh-CN" altLang="en-US" sz="4000" dirty="0" smtClean="0"/>
              <a:t>宏观环境分析 </a:t>
            </a:r>
            <a:endParaRPr lang="zh-CN" altLang="en-US" sz="4000" dirty="0"/>
          </a:p>
        </p:txBody>
      </p:sp>
      <p:sp>
        <p:nvSpPr>
          <p:cNvPr id="12" name="矩形 11"/>
          <p:cNvSpPr/>
          <p:nvPr/>
        </p:nvSpPr>
        <p:spPr>
          <a:xfrm rot="16200000" flipV="1">
            <a:off x="3466010" y="3654738"/>
            <a:ext cx="4694161" cy="8061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840309" y="1576676"/>
            <a:ext cx="759124" cy="7137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t>T</a:t>
            </a:r>
            <a:endParaRPr lang="zh-CN" altLang="en-US" sz="3200" dirty="0"/>
          </a:p>
        </p:txBody>
      </p:sp>
      <p:sp>
        <p:nvSpPr>
          <p:cNvPr id="13" name="文本框 12"/>
          <p:cNvSpPr txBox="1"/>
          <p:nvPr/>
        </p:nvSpPr>
        <p:spPr>
          <a:xfrm>
            <a:off x="2719843" y="1608497"/>
            <a:ext cx="2173857" cy="584775"/>
          </a:xfrm>
          <a:prstGeom prst="rect">
            <a:avLst/>
          </a:prstGeom>
          <a:noFill/>
        </p:spPr>
        <p:txBody>
          <a:bodyPr wrap="square" rtlCol="0">
            <a:spAutoFit/>
          </a:bodyPr>
          <a:lstStyle/>
          <a:p>
            <a:r>
              <a:rPr lang="zh-CN" altLang="en-US" sz="3200" dirty="0"/>
              <a:t>技术</a:t>
            </a:r>
            <a:r>
              <a:rPr lang="zh-CN" altLang="en-US" sz="3200" dirty="0" smtClean="0"/>
              <a:t>因素</a:t>
            </a:r>
            <a:endParaRPr lang="zh-CN" altLang="en-US" sz="3200" dirty="0"/>
          </a:p>
        </p:txBody>
      </p:sp>
      <p:sp>
        <p:nvSpPr>
          <p:cNvPr id="19" name="文本框 18"/>
          <p:cNvSpPr txBox="1"/>
          <p:nvPr/>
        </p:nvSpPr>
        <p:spPr>
          <a:xfrm>
            <a:off x="5391376" y="6134873"/>
            <a:ext cx="6209210" cy="369332"/>
          </a:xfrm>
          <a:prstGeom prst="rect">
            <a:avLst/>
          </a:prstGeom>
          <a:noFill/>
        </p:spPr>
        <p:txBody>
          <a:bodyPr wrap="square" rtlCol="0">
            <a:spAutoFit/>
          </a:bodyPr>
          <a:lstStyle/>
          <a:p>
            <a:r>
              <a:rPr lang="zh-CN" altLang="en-US" dirty="0" smtClean="0"/>
              <a:t>数据来源：国家知识产权局（截至</a:t>
            </a:r>
            <a:r>
              <a:rPr lang="en-US" altLang="zh-CN" dirty="0" smtClean="0"/>
              <a:t>2014</a:t>
            </a:r>
            <a:r>
              <a:rPr lang="zh-CN" altLang="en-US" dirty="0" smtClean="0"/>
              <a:t>年</a:t>
            </a:r>
            <a:r>
              <a:rPr lang="en-US" altLang="zh-CN" dirty="0" smtClean="0"/>
              <a:t>2</a:t>
            </a:r>
            <a:r>
              <a:rPr lang="zh-CN" altLang="en-US" dirty="0" smtClean="0"/>
              <a:t>月）</a:t>
            </a:r>
            <a:endParaRPr lang="zh-CN" altLang="en-US" dirty="0"/>
          </a:p>
        </p:txBody>
      </p:sp>
      <p:sp>
        <p:nvSpPr>
          <p:cNvPr id="8" name="矩形 7"/>
          <p:cNvSpPr/>
          <p:nvPr/>
        </p:nvSpPr>
        <p:spPr>
          <a:xfrm>
            <a:off x="639396" y="2383221"/>
            <a:ext cx="6493230" cy="3970318"/>
          </a:xfrm>
          <a:prstGeom prst="rect">
            <a:avLst/>
          </a:prstGeom>
        </p:spPr>
        <p:txBody>
          <a:bodyPr wrap="square">
            <a:spAutoFit/>
          </a:bodyPr>
          <a:lstStyle/>
          <a:p>
            <a:pPr marL="285750" indent="-285750">
              <a:lnSpc>
                <a:spcPct val="150000"/>
              </a:lnSpc>
              <a:buClr>
                <a:schemeClr val="accent2"/>
              </a:buClr>
              <a:buFont typeface="Wingdings" panose="05000000000000000000" pitchFamily="2" charset="2"/>
              <a:buChar char="Ø"/>
            </a:pPr>
            <a:r>
              <a:rPr lang="zh-CN" altLang="en-US" sz="2800" dirty="0"/>
              <a:t>互联网</a:t>
            </a:r>
            <a:r>
              <a:rPr lang="en-US" altLang="zh-CN" sz="2800" dirty="0"/>
              <a:t>+</a:t>
            </a:r>
            <a:r>
              <a:rPr lang="zh-CN" altLang="en-US" sz="2800" dirty="0"/>
              <a:t>拓宽销售渠道</a:t>
            </a:r>
            <a:endParaRPr lang="en-US" altLang="zh-CN" sz="2800" dirty="0"/>
          </a:p>
          <a:p>
            <a:pPr marL="285750" indent="-285750">
              <a:lnSpc>
                <a:spcPct val="150000"/>
              </a:lnSpc>
              <a:buClr>
                <a:schemeClr val="accent2"/>
              </a:buClr>
              <a:buFont typeface="Wingdings" panose="05000000000000000000" pitchFamily="2" charset="2"/>
              <a:buChar char="Ø"/>
            </a:pPr>
            <a:r>
              <a:rPr lang="zh-CN" altLang="en-US" sz="2800" dirty="0"/>
              <a:t>智能化、高</a:t>
            </a:r>
            <a:r>
              <a:rPr lang="zh-CN" altLang="en-US" sz="2800" dirty="0" smtClean="0"/>
              <a:t>端化带来</a:t>
            </a:r>
            <a:r>
              <a:rPr lang="zh-CN" altLang="en-US" sz="2800" dirty="0"/>
              <a:t>新增长点</a:t>
            </a:r>
            <a:endParaRPr lang="en-US" altLang="zh-CN" sz="2800" dirty="0"/>
          </a:p>
          <a:p>
            <a:pPr marL="285750" indent="-285750">
              <a:lnSpc>
                <a:spcPct val="150000"/>
              </a:lnSpc>
              <a:buClr>
                <a:schemeClr val="accent2"/>
              </a:buClr>
              <a:buFont typeface="Wingdings" panose="05000000000000000000" pitchFamily="2" charset="2"/>
              <a:buChar char="Ø"/>
            </a:pPr>
            <a:r>
              <a:rPr lang="zh-CN" altLang="en-US" sz="2800" dirty="0"/>
              <a:t>研发投入</a:t>
            </a:r>
            <a:r>
              <a:rPr lang="zh-CN" altLang="en-US" sz="2800" dirty="0" smtClean="0"/>
              <a:t>增长</a:t>
            </a:r>
            <a:endParaRPr lang="en-US" altLang="zh-CN" sz="2800" dirty="0" smtClean="0"/>
          </a:p>
          <a:p>
            <a:pPr>
              <a:lnSpc>
                <a:spcPct val="150000"/>
              </a:lnSpc>
              <a:buClr>
                <a:schemeClr val="accent2"/>
              </a:buClr>
            </a:pPr>
            <a:r>
              <a:rPr lang="zh-CN" altLang="en-US" sz="2800" dirty="0" smtClean="0"/>
              <a:t>   </a:t>
            </a:r>
            <a:r>
              <a:rPr lang="zh-CN" altLang="en-US" sz="2800" dirty="0" smtClean="0">
                <a:solidFill>
                  <a:schemeClr val="accent2"/>
                </a:solidFill>
              </a:rPr>
              <a:t>自主</a:t>
            </a:r>
            <a:r>
              <a:rPr lang="zh-CN" altLang="en-US" sz="2800" dirty="0">
                <a:solidFill>
                  <a:schemeClr val="accent2"/>
                </a:solidFill>
              </a:rPr>
              <a:t>创新能力增强</a:t>
            </a:r>
            <a:endParaRPr lang="en-US" altLang="zh-CN" sz="2800" dirty="0">
              <a:solidFill>
                <a:schemeClr val="accent2"/>
              </a:solidFill>
            </a:endParaRPr>
          </a:p>
          <a:p>
            <a:pPr marL="285750" indent="-285750">
              <a:lnSpc>
                <a:spcPct val="150000"/>
              </a:lnSpc>
              <a:buClr>
                <a:schemeClr val="accent2"/>
              </a:buClr>
              <a:buFont typeface="Wingdings" panose="05000000000000000000" pitchFamily="2" charset="2"/>
              <a:buChar char="Ø"/>
            </a:pPr>
            <a:r>
              <a:rPr lang="zh-CN" altLang="en-US" sz="2800" dirty="0" smtClean="0"/>
              <a:t>国际化遭遇</a:t>
            </a:r>
            <a:r>
              <a:rPr lang="zh-CN" altLang="en-US" sz="2800" dirty="0"/>
              <a:t>知识产权壁垒</a:t>
            </a:r>
            <a:endParaRPr lang="en-US" altLang="zh-CN" sz="2800" dirty="0"/>
          </a:p>
          <a:p>
            <a:pPr marL="285750" indent="-285750">
              <a:lnSpc>
                <a:spcPct val="150000"/>
              </a:lnSpc>
              <a:buClr>
                <a:schemeClr val="accent2"/>
              </a:buClr>
              <a:buFont typeface="Wingdings" panose="05000000000000000000" pitchFamily="2" charset="2"/>
              <a:buChar char="Ø"/>
            </a:pPr>
            <a:endParaRPr lang="zh-CN" altLang="en-US" sz="2800" dirty="0"/>
          </a:p>
        </p:txBody>
      </p:sp>
      <p:graphicFrame>
        <p:nvGraphicFramePr>
          <p:cNvPr id="11" name="表格 10"/>
          <p:cNvGraphicFramePr>
            <a:graphicFrameLocks noGrp="1"/>
          </p:cNvGraphicFramePr>
          <p:nvPr>
            <p:extLst>
              <p:ext uri="{D42A27DB-BD31-4B8C-83A1-F6EECF244321}">
                <p14:modId xmlns:p14="http://schemas.microsoft.com/office/powerpoint/2010/main" val="1013431612"/>
              </p:ext>
            </p:extLst>
          </p:nvPr>
        </p:nvGraphicFramePr>
        <p:xfrm>
          <a:off x="6175032" y="1192207"/>
          <a:ext cx="5022559" cy="4937760"/>
        </p:xfrm>
        <a:graphic>
          <a:graphicData uri="http://schemas.openxmlformats.org/drawingml/2006/table">
            <a:tbl>
              <a:tblPr firstRow="1" firstCol="1" bandRow="1"/>
              <a:tblGrid>
                <a:gridCol w="849650">
                  <a:extLst>
                    <a:ext uri="{9D8B030D-6E8A-4147-A177-3AD203B41FA5}">
                      <a16:colId xmlns:a16="http://schemas.microsoft.com/office/drawing/2014/main" val="8606768"/>
                    </a:ext>
                  </a:extLst>
                </a:gridCol>
                <a:gridCol w="1005840">
                  <a:extLst>
                    <a:ext uri="{9D8B030D-6E8A-4147-A177-3AD203B41FA5}">
                      <a16:colId xmlns:a16="http://schemas.microsoft.com/office/drawing/2014/main" val="699649779"/>
                    </a:ext>
                  </a:extLst>
                </a:gridCol>
                <a:gridCol w="1162594">
                  <a:extLst>
                    <a:ext uri="{9D8B030D-6E8A-4147-A177-3AD203B41FA5}">
                      <a16:colId xmlns:a16="http://schemas.microsoft.com/office/drawing/2014/main" val="2239263410"/>
                    </a:ext>
                  </a:extLst>
                </a:gridCol>
                <a:gridCol w="1149531">
                  <a:extLst>
                    <a:ext uri="{9D8B030D-6E8A-4147-A177-3AD203B41FA5}">
                      <a16:colId xmlns:a16="http://schemas.microsoft.com/office/drawing/2014/main" val="1990025675"/>
                    </a:ext>
                  </a:extLst>
                </a:gridCol>
                <a:gridCol w="854944">
                  <a:extLst>
                    <a:ext uri="{9D8B030D-6E8A-4147-A177-3AD203B41FA5}">
                      <a16:colId xmlns:a16="http://schemas.microsoft.com/office/drawing/2014/main" val="4029913605"/>
                    </a:ext>
                  </a:extLst>
                </a:gridCol>
              </a:tblGrid>
              <a:tr h="368603">
                <a:tc>
                  <a:txBody>
                    <a:bodyPr/>
                    <a:lstStyle/>
                    <a:p>
                      <a:pPr algn="ctr">
                        <a:lnSpc>
                          <a:spcPct val="150000"/>
                        </a:lnSpc>
                        <a:spcAft>
                          <a:spcPts val="0"/>
                        </a:spcAft>
                      </a:pPr>
                      <a:r>
                        <a:rPr lang="zh-CN" sz="1800" kern="100" dirty="0" smtClean="0">
                          <a:effectLst/>
                          <a:latin typeface="+mj-ea"/>
                          <a:ea typeface="+mj-ea"/>
                          <a:cs typeface="Times New Roman" panose="02020603050405020304" pitchFamily="18" charset="0"/>
                        </a:rPr>
                        <a:t>企业</a:t>
                      </a:r>
                      <a:endParaRPr lang="en-US" altLang="zh-CN" sz="1800" kern="100" dirty="0" smtClean="0">
                        <a:effectLst/>
                        <a:latin typeface="+mj-ea"/>
                        <a:ea typeface="+mj-ea"/>
                        <a:cs typeface="Times New Roman" panose="02020603050405020304" pitchFamily="18" charset="0"/>
                      </a:endParaRPr>
                    </a:p>
                    <a:p>
                      <a:pPr algn="ctr">
                        <a:lnSpc>
                          <a:spcPct val="150000"/>
                        </a:lnSpc>
                        <a:spcAft>
                          <a:spcPts val="0"/>
                        </a:spcAft>
                      </a:pPr>
                      <a:r>
                        <a:rPr lang="zh-CN" sz="1800" kern="100" dirty="0" smtClean="0">
                          <a:effectLst/>
                          <a:latin typeface="+mj-ea"/>
                          <a:ea typeface="+mj-ea"/>
                          <a:cs typeface="Times New Roman" panose="02020603050405020304" pitchFamily="18" charset="0"/>
                        </a:rPr>
                        <a:t>名称</a:t>
                      </a:r>
                      <a:endParaRPr lang="zh-CN" sz="1400" kern="100" dirty="0">
                        <a:effectLst/>
                        <a:latin typeface="+mj-ea"/>
                        <a:ea typeface="+mj-ea"/>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kern="100" dirty="0" smtClean="0">
                          <a:effectLst/>
                          <a:latin typeface="+mj-ea"/>
                          <a:ea typeface="+mj-ea"/>
                          <a:cs typeface="Times New Roman" panose="02020603050405020304" pitchFamily="18" charset="0"/>
                        </a:rPr>
                        <a:t>发明</a:t>
                      </a:r>
                      <a:endParaRPr lang="en-US" altLang="zh-CN" sz="1800" kern="100" dirty="0" smtClean="0">
                        <a:effectLst/>
                        <a:latin typeface="+mj-ea"/>
                        <a:ea typeface="+mj-ea"/>
                        <a:cs typeface="Times New Roman" panose="02020603050405020304" pitchFamily="18" charset="0"/>
                      </a:endParaRPr>
                    </a:p>
                    <a:p>
                      <a:pPr algn="ctr">
                        <a:lnSpc>
                          <a:spcPct val="150000"/>
                        </a:lnSpc>
                        <a:spcAft>
                          <a:spcPts val="0"/>
                        </a:spcAft>
                      </a:pPr>
                      <a:r>
                        <a:rPr lang="zh-CN" sz="1800" kern="100" dirty="0" smtClean="0">
                          <a:effectLst/>
                          <a:latin typeface="+mj-ea"/>
                          <a:ea typeface="+mj-ea"/>
                          <a:cs typeface="Times New Roman" panose="02020603050405020304" pitchFamily="18" charset="0"/>
                        </a:rPr>
                        <a:t>专利</a:t>
                      </a:r>
                      <a:endParaRPr lang="zh-CN" sz="1400" kern="100" dirty="0">
                        <a:effectLst/>
                        <a:latin typeface="+mj-ea"/>
                        <a:ea typeface="+mj-ea"/>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kern="100" dirty="0">
                          <a:effectLst/>
                          <a:latin typeface="+mj-ea"/>
                          <a:ea typeface="+mj-ea"/>
                          <a:cs typeface="Times New Roman" panose="02020603050405020304" pitchFamily="18" charset="0"/>
                        </a:rPr>
                        <a:t>实用新型专利</a:t>
                      </a:r>
                      <a:endParaRPr lang="zh-CN" sz="1400" kern="100" dirty="0">
                        <a:effectLst/>
                        <a:latin typeface="+mj-ea"/>
                        <a:ea typeface="+mj-ea"/>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kern="100" dirty="0">
                          <a:effectLst/>
                          <a:latin typeface="+mj-ea"/>
                          <a:ea typeface="+mj-ea"/>
                          <a:cs typeface="Times New Roman" panose="02020603050405020304" pitchFamily="18" charset="0"/>
                        </a:rPr>
                        <a:t>外观设计专利</a:t>
                      </a:r>
                      <a:endParaRPr lang="zh-CN" sz="1400" kern="100" dirty="0">
                        <a:effectLst/>
                        <a:latin typeface="+mj-ea"/>
                        <a:ea typeface="+mj-ea"/>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kern="100" dirty="0">
                          <a:effectLst/>
                          <a:latin typeface="+mj-ea"/>
                          <a:ea typeface="+mj-ea"/>
                          <a:cs typeface="Times New Roman" panose="02020603050405020304" pitchFamily="18" charset="0"/>
                        </a:rPr>
                        <a:t>合计</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6814727"/>
                  </a:ext>
                </a:extLst>
              </a:tr>
              <a:tr h="368603">
                <a:tc>
                  <a:txBody>
                    <a:bodyPr/>
                    <a:lstStyle/>
                    <a:p>
                      <a:pPr algn="ctr">
                        <a:lnSpc>
                          <a:spcPct val="150000"/>
                        </a:lnSpc>
                        <a:spcAft>
                          <a:spcPts val="0"/>
                        </a:spcAft>
                      </a:pPr>
                      <a:r>
                        <a:rPr lang="zh-CN" sz="1800" kern="100">
                          <a:effectLst/>
                          <a:latin typeface="+mj-ea"/>
                          <a:ea typeface="+mj-ea"/>
                          <a:cs typeface="Times New Roman" panose="02020603050405020304" pitchFamily="18" charset="0"/>
                        </a:rPr>
                        <a:t>海尔</a:t>
                      </a:r>
                      <a:endParaRPr lang="zh-CN" sz="1400" kern="100">
                        <a:effectLst/>
                        <a:latin typeface="+mj-ea"/>
                        <a:ea typeface="+mj-ea"/>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800" kern="100">
                          <a:effectLst/>
                          <a:latin typeface="+mj-ea"/>
                          <a:ea typeface="+mj-ea"/>
                          <a:cs typeface="Times New Roman" panose="02020603050405020304" pitchFamily="18" charset="0"/>
                        </a:rPr>
                        <a:t>3049</a:t>
                      </a:r>
                      <a:endParaRPr lang="zh-CN" sz="1400" kern="100">
                        <a:effectLst/>
                        <a:latin typeface="+mj-ea"/>
                        <a:ea typeface="+mj-ea"/>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800" kern="100">
                          <a:effectLst/>
                          <a:latin typeface="+mj-ea"/>
                          <a:ea typeface="+mj-ea"/>
                          <a:cs typeface="Times New Roman" panose="02020603050405020304" pitchFamily="18" charset="0"/>
                        </a:rPr>
                        <a:t>3998</a:t>
                      </a:r>
                      <a:endParaRPr lang="zh-CN" sz="1400" kern="100">
                        <a:effectLst/>
                        <a:latin typeface="+mj-ea"/>
                        <a:ea typeface="+mj-ea"/>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800" kern="100">
                          <a:effectLst/>
                          <a:latin typeface="+mj-ea"/>
                          <a:ea typeface="+mj-ea"/>
                          <a:cs typeface="Times New Roman" panose="02020603050405020304" pitchFamily="18" charset="0"/>
                        </a:rPr>
                        <a:t>4313</a:t>
                      </a:r>
                      <a:endParaRPr lang="zh-CN" sz="1400" kern="100">
                        <a:effectLst/>
                        <a:latin typeface="+mj-ea"/>
                        <a:ea typeface="+mj-ea"/>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800" kern="100">
                          <a:effectLst/>
                          <a:latin typeface="+mj-ea"/>
                          <a:ea typeface="+mj-ea"/>
                          <a:cs typeface="Times New Roman" panose="02020603050405020304" pitchFamily="18" charset="0"/>
                        </a:rPr>
                        <a:t>11360</a:t>
                      </a:r>
                      <a:endParaRPr lang="zh-CN" sz="1400" kern="100">
                        <a:effectLst/>
                        <a:latin typeface="+mj-ea"/>
                        <a:ea typeface="+mj-ea"/>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347744874"/>
                  </a:ext>
                </a:extLst>
              </a:tr>
              <a:tr h="368603">
                <a:tc>
                  <a:txBody>
                    <a:bodyPr/>
                    <a:lstStyle/>
                    <a:p>
                      <a:pPr algn="ctr">
                        <a:lnSpc>
                          <a:spcPct val="150000"/>
                        </a:lnSpc>
                        <a:spcAft>
                          <a:spcPts val="0"/>
                        </a:spcAft>
                      </a:pPr>
                      <a:r>
                        <a:rPr lang="zh-CN" sz="1800" kern="100">
                          <a:effectLst/>
                          <a:latin typeface="+mj-ea"/>
                          <a:ea typeface="+mj-ea"/>
                          <a:cs typeface="Times New Roman" panose="02020603050405020304" pitchFamily="18" charset="0"/>
                        </a:rPr>
                        <a:t>美的</a:t>
                      </a:r>
                      <a:endParaRPr lang="zh-CN" sz="1400" kern="100">
                        <a:effectLst/>
                        <a:latin typeface="+mj-ea"/>
                        <a:ea typeface="+mj-ea"/>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en-US" sz="1800" kern="100" dirty="0">
                          <a:effectLst/>
                          <a:latin typeface="+mj-ea"/>
                          <a:ea typeface="+mj-ea"/>
                          <a:cs typeface="Times New Roman" panose="02020603050405020304" pitchFamily="18" charset="0"/>
                        </a:rPr>
                        <a:t>2819</a:t>
                      </a:r>
                      <a:endParaRPr lang="zh-CN" sz="1400" kern="100" dirty="0">
                        <a:effectLst/>
                        <a:latin typeface="+mj-ea"/>
                        <a:ea typeface="+mj-ea"/>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en-US" sz="1800" kern="100">
                          <a:effectLst/>
                          <a:latin typeface="+mj-ea"/>
                          <a:ea typeface="+mj-ea"/>
                          <a:cs typeface="Times New Roman" panose="02020603050405020304" pitchFamily="18" charset="0"/>
                        </a:rPr>
                        <a:t>6820</a:t>
                      </a:r>
                      <a:endParaRPr lang="zh-CN" sz="1400" kern="100">
                        <a:effectLst/>
                        <a:latin typeface="+mj-ea"/>
                        <a:ea typeface="+mj-ea"/>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en-US" sz="1800" kern="100">
                          <a:effectLst/>
                          <a:latin typeface="+mj-ea"/>
                          <a:ea typeface="+mj-ea"/>
                          <a:cs typeface="Times New Roman" panose="02020603050405020304" pitchFamily="18" charset="0"/>
                        </a:rPr>
                        <a:t>6902</a:t>
                      </a:r>
                      <a:endParaRPr lang="zh-CN" sz="1400" kern="100">
                        <a:effectLst/>
                        <a:latin typeface="+mj-ea"/>
                        <a:ea typeface="+mj-ea"/>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en-US" sz="1800" kern="100">
                          <a:effectLst/>
                          <a:latin typeface="+mj-ea"/>
                          <a:ea typeface="+mj-ea"/>
                          <a:cs typeface="Times New Roman" panose="02020603050405020304" pitchFamily="18" charset="0"/>
                        </a:rPr>
                        <a:t>16541</a:t>
                      </a:r>
                      <a:endParaRPr lang="zh-CN" sz="1400" kern="100">
                        <a:effectLst/>
                        <a:latin typeface="+mj-ea"/>
                        <a:ea typeface="+mj-ea"/>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681637858"/>
                  </a:ext>
                </a:extLst>
              </a:tr>
              <a:tr h="368603">
                <a:tc>
                  <a:txBody>
                    <a:bodyPr/>
                    <a:lstStyle/>
                    <a:p>
                      <a:pPr algn="ctr">
                        <a:lnSpc>
                          <a:spcPct val="150000"/>
                        </a:lnSpc>
                        <a:spcAft>
                          <a:spcPts val="0"/>
                        </a:spcAft>
                      </a:pPr>
                      <a:r>
                        <a:rPr lang="zh-CN" sz="1800" kern="100">
                          <a:effectLst/>
                          <a:latin typeface="+mj-ea"/>
                          <a:ea typeface="+mj-ea"/>
                          <a:cs typeface="Times New Roman" panose="02020603050405020304" pitchFamily="18" charset="0"/>
                        </a:rPr>
                        <a:t>格力</a:t>
                      </a:r>
                      <a:endParaRPr lang="zh-CN" sz="1400" kern="100">
                        <a:effectLst/>
                        <a:latin typeface="+mj-ea"/>
                        <a:ea typeface="+mj-ea"/>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en-US" sz="1800" kern="100" dirty="0">
                          <a:effectLst/>
                          <a:latin typeface="+mj-ea"/>
                          <a:ea typeface="+mj-ea"/>
                          <a:cs typeface="Times New Roman" panose="02020603050405020304" pitchFamily="18" charset="0"/>
                        </a:rPr>
                        <a:t>1820</a:t>
                      </a:r>
                      <a:endParaRPr lang="zh-CN" sz="1400" kern="100" dirty="0">
                        <a:effectLst/>
                        <a:latin typeface="+mj-ea"/>
                        <a:ea typeface="+mj-ea"/>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en-US" sz="1800" kern="100">
                          <a:effectLst/>
                          <a:latin typeface="+mj-ea"/>
                          <a:ea typeface="+mj-ea"/>
                          <a:cs typeface="Times New Roman" panose="02020603050405020304" pitchFamily="18" charset="0"/>
                        </a:rPr>
                        <a:t>4248</a:t>
                      </a:r>
                      <a:endParaRPr lang="zh-CN" sz="1400" kern="100">
                        <a:effectLst/>
                        <a:latin typeface="+mj-ea"/>
                        <a:ea typeface="+mj-ea"/>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en-US" sz="1800" kern="100">
                          <a:effectLst/>
                          <a:latin typeface="+mj-ea"/>
                          <a:ea typeface="+mj-ea"/>
                          <a:cs typeface="Times New Roman" panose="02020603050405020304" pitchFamily="18" charset="0"/>
                        </a:rPr>
                        <a:t>3232</a:t>
                      </a:r>
                      <a:endParaRPr lang="zh-CN" sz="1400" kern="100">
                        <a:effectLst/>
                        <a:latin typeface="+mj-ea"/>
                        <a:ea typeface="+mj-ea"/>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en-US" sz="1800" kern="100">
                          <a:effectLst/>
                          <a:latin typeface="+mj-ea"/>
                          <a:ea typeface="+mj-ea"/>
                          <a:cs typeface="Times New Roman" panose="02020603050405020304" pitchFamily="18" charset="0"/>
                        </a:rPr>
                        <a:t>9300</a:t>
                      </a:r>
                      <a:endParaRPr lang="zh-CN" sz="1400" kern="100">
                        <a:effectLst/>
                        <a:latin typeface="+mj-ea"/>
                        <a:ea typeface="+mj-ea"/>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391532742"/>
                  </a:ext>
                </a:extLst>
              </a:tr>
              <a:tr h="368603">
                <a:tc>
                  <a:txBody>
                    <a:bodyPr/>
                    <a:lstStyle/>
                    <a:p>
                      <a:pPr algn="ctr">
                        <a:lnSpc>
                          <a:spcPct val="150000"/>
                        </a:lnSpc>
                        <a:spcAft>
                          <a:spcPts val="0"/>
                        </a:spcAft>
                      </a:pPr>
                      <a:r>
                        <a:rPr lang="zh-CN" sz="1800" kern="100">
                          <a:effectLst/>
                          <a:latin typeface="+mj-ea"/>
                          <a:ea typeface="+mj-ea"/>
                          <a:cs typeface="Times New Roman" panose="02020603050405020304" pitchFamily="18" charset="0"/>
                        </a:rPr>
                        <a:t>长虹</a:t>
                      </a:r>
                      <a:endParaRPr lang="zh-CN" sz="1400" kern="100">
                        <a:effectLst/>
                        <a:latin typeface="+mj-ea"/>
                        <a:ea typeface="+mj-ea"/>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en-US" sz="1800" kern="100">
                          <a:effectLst/>
                          <a:latin typeface="+mj-ea"/>
                          <a:ea typeface="+mj-ea"/>
                          <a:cs typeface="Times New Roman" panose="02020603050405020304" pitchFamily="18" charset="0"/>
                        </a:rPr>
                        <a:t>1712</a:t>
                      </a:r>
                      <a:endParaRPr lang="zh-CN" sz="1400" kern="100">
                        <a:effectLst/>
                        <a:latin typeface="+mj-ea"/>
                        <a:ea typeface="+mj-ea"/>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en-US" sz="1800" kern="100">
                          <a:effectLst/>
                          <a:latin typeface="+mj-ea"/>
                          <a:ea typeface="+mj-ea"/>
                          <a:cs typeface="Times New Roman" panose="02020603050405020304" pitchFamily="18" charset="0"/>
                        </a:rPr>
                        <a:t>1528</a:t>
                      </a:r>
                      <a:endParaRPr lang="zh-CN" sz="1400" kern="100">
                        <a:effectLst/>
                        <a:latin typeface="+mj-ea"/>
                        <a:ea typeface="+mj-ea"/>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en-US" sz="1800" kern="100" dirty="0">
                          <a:effectLst/>
                          <a:latin typeface="+mj-ea"/>
                          <a:ea typeface="+mj-ea"/>
                          <a:cs typeface="Times New Roman" panose="02020603050405020304" pitchFamily="18" charset="0"/>
                        </a:rPr>
                        <a:t>1926</a:t>
                      </a:r>
                      <a:endParaRPr lang="zh-CN" sz="1400" kern="100" dirty="0">
                        <a:effectLst/>
                        <a:latin typeface="+mj-ea"/>
                        <a:ea typeface="+mj-ea"/>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en-US" sz="1800" kern="100">
                          <a:effectLst/>
                          <a:latin typeface="+mj-ea"/>
                          <a:ea typeface="+mj-ea"/>
                          <a:cs typeface="Times New Roman" panose="02020603050405020304" pitchFamily="18" charset="0"/>
                        </a:rPr>
                        <a:t>5166</a:t>
                      </a:r>
                      <a:endParaRPr lang="zh-CN" sz="1400" kern="100">
                        <a:effectLst/>
                        <a:latin typeface="+mj-ea"/>
                        <a:ea typeface="+mj-ea"/>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850448797"/>
                  </a:ext>
                </a:extLst>
              </a:tr>
              <a:tr h="368603">
                <a:tc>
                  <a:txBody>
                    <a:bodyPr/>
                    <a:lstStyle/>
                    <a:p>
                      <a:pPr algn="ctr">
                        <a:lnSpc>
                          <a:spcPct val="150000"/>
                        </a:lnSpc>
                        <a:spcAft>
                          <a:spcPts val="0"/>
                        </a:spcAft>
                      </a:pPr>
                      <a:r>
                        <a:rPr lang="en-US" sz="1800" kern="100">
                          <a:effectLst/>
                          <a:latin typeface="+mj-ea"/>
                          <a:ea typeface="+mj-ea"/>
                          <a:cs typeface="Times New Roman" panose="02020603050405020304" pitchFamily="18" charset="0"/>
                        </a:rPr>
                        <a:t>TCL</a:t>
                      </a:r>
                      <a:endParaRPr lang="zh-CN" sz="1400" kern="100">
                        <a:effectLst/>
                        <a:latin typeface="+mj-ea"/>
                        <a:ea typeface="+mj-ea"/>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en-US" sz="1800" kern="100">
                          <a:effectLst/>
                          <a:latin typeface="+mj-ea"/>
                          <a:ea typeface="+mj-ea"/>
                          <a:cs typeface="Times New Roman" panose="02020603050405020304" pitchFamily="18" charset="0"/>
                        </a:rPr>
                        <a:t>3649</a:t>
                      </a:r>
                      <a:endParaRPr lang="zh-CN" sz="1400" kern="100">
                        <a:effectLst/>
                        <a:latin typeface="+mj-ea"/>
                        <a:ea typeface="+mj-ea"/>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en-US" sz="1800" kern="100" dirty="0">
                          <a:effectLst/>
                          <a:latin typeface="+mj-ea"/>
                          <a:ea typeface="+mj-ea"/>
                          <a:cs typeface="Times New Roman" panose="02020603050405020304" pitchFamily="18" charset="0"/>
                        </a:rPr>
                        <a:t>2593</a:t>
                      </a:r>
                      <a:endParaRPr lang="zh-CN" sz="1400" kern="100" dirty="0">
                        <a:effectLst/>
                        <a:latin typeface="+mj-ea"/>
                        <a:ea typeface="+mj-ea"/>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en-US" sz="1800" kern="100">
                          <a:effectLst/>
                          <a:latin typeface="+mj-ea"/>
                          <a:ea typeface="+mj-ea"/>
                          <a:cs typeface="Times New Roman" panose="02020603050405020304" pitchFamily="18" charset="0"/>
                        </a:rPr>
                        <a:t>1774</a:t>
                      </a:r>
                      <a:endParaRPr lang="zh-CN" sz="1400" kern="100">
                        <a:effectLst/>
                        <a:latin typeface="+mj-ea"/>
                        <a:ea typeface="+mj-ea"/>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en-US" sz="1800" kern="100" dirty="0">
                          <a:effectLst/>
                          <a:latin typeface="+mj-ea"/>
                          <a:ea typeface="+mj-ea"/>
                          <a:cs typeface="Times New Roman" panose="02020603050405020304" pitchFamily="18" charset="0"/>
                        </a:rPr>
                        <a:t>8016</a:t>
                      </a:r>
                      <a:endParaRPr lang="zh-CN" sz="1400" kern="100" dirty="0">
                        <a:effectLst/>
                        <a:latin typeface="+mj-ea"/>
                        <a:ea typeface="+mj-ea"/>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210803092"/>
                  </a:ext>
                </a:extLst>
              </a:tr>
              <a:tr h="368603">
                <a:tc>
                  <a:txBody>
                    <a:bodyPr/>
                    <a:lstStyle/>
                    <a:p>
                      <a:pPr algn="ctr">
                        <a:lnSpc>
                          <a:spcPct val="150000"/>
                        </a:lnSpc>
                        <a:spcAft>
                          <a:spcPts val="0"/>
                        </a:spcAft>
                      </a:pPr>
                      <a:r>
                        <a:rPr lang="zh-CN" sz="1800" kern="100">
                          <a:effectLst/>
                          <a:latin typeface="+mj-ea"/>
                          <a:ea typeface="+mj-ea"/>
                          <a:cs typeface="Times New Roman" panose="02020603050405020304" pitchFamily="18" charset="0"/>
                        </a:rPr>
                        <a:t>创维</a:t>
                      </a:r>
                      <a:endParaRPr lang="zh-CN" sz="1400" kern="100">
                        <a:effectLst/>
                        <a:latin typeface="+mj-ea"/>
                        <a:ea typeface="+mj-ea"/>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en-US" sz="1800" kern="100" dirty="0">
                          <a:effectLst/>
                          <a:latin typeface="+mj-ea"/>
                          <a:ea typeface="+mj-ea"/>
                          <a:cs typeface="Times New Roman" panose="02020603050405020304" pitchFamily="18" charset="0"/>
                        </a:rPr>
                        <a:t>1342</a:t>
                      </a:r>
                      <a:endParaRPr lang="zh-CN" sz="1400" kern="100" dirty="0">
                        <a:effectLst/>
                        <a:latin typeface="+mj-ea"/>
                        <a:ea typeface="+mj-ea"/>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en-US" sz="1800" kern="100">
                          <a:effectLst/>
                          <a:latin typeface="+mj-ea"/>
                          <a:ea typeface="+mj-ea"/>
                          <a:cs typeface="Times New Roman" panose="02020603050405020304" pitchFamily="18" charset="0"/>
                        </a:rPr>
                        <a:t>926</a:t>
                      </a:r>
                      <a:endParaRPr lang="zh-CN" sz="1400" kern="100">
                        <a:effectLst/>
                        <a:latin typeface="+mj-ea"/>
                        <a:ea typeface="+mj-ea"/>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en-US" sz="1800" kern="100">
                          <a:effectLst/>
                          <a:latin typeface="+mj-ea"/>
                          <a:ea typeface="+mj-ea"/>
                          <a:cs typeface="Times New Roman" panose="02020603050405020304" pitchFamily="18" charset="0"/>
                        </a:rPr>
                        <a:t>449</a:t>
                      </a:r>
                      <a:endParaRPr lang="zh-CN" sz="1400" kern="100">
                        <a:effectLst/>
                        <a:latin typeface="+mj-ea"/>
                        <a:ea typeface="+mj-ea"/>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en-US" sz="1800" kern="100">
                          <a:effectLst/>
                          <a:latin typeface="+mj-ea"/>
                          <a:ea typeface="+mj-ea"/>
                          <a:cs typeface="Times New Roman" panose="02020603050405020304" pitchFamily="18" charset="0"/>
                        </a:rPr>
                        <a:t>2717</a:t>
                      </a:r>
                      <a:endParaRPr lang="zh-CN" sz="1400" kern="100">
                        <a:effectLst/>
                        <a:latin typeface="+mj-ea"/>
                        <a:ea typeface="+mj-ea"/>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3809623601"/>
                  </a:ext>
                </a:extLst>
              </a:tr>
              <a:tr h="368603">
                <a:tc>
                  <a:txBody>
                    <a:bodyPr/>
                    <a:lstStyle/>
                    <a:p>
                      <a:pPr algn="ctr">
                        <a:lnSpc>
                          <a:spcPct val="150000"/>
                        </a:lnSpc>
                        <a:spcAft>
                          <a:spcPts val="0"/>
                        </a:spcAft>
                      </a:pPr>
                      <a:r>
                        <a:rPr lang="zh-CN" sz="1800" kern="100">
                          <a:effectLst/>
                          <a:latin typeface="+mj-ea"/>
                          <a:ea typeface="+mj-ea"/>
                          <a:cs typeface="Times New Roman" panose="02020603050405020304" pitchFamily="18" charset="0"/>
                        </a:rPr>
                        <a:t>康佳</a:t>
                      </a:r>
                      <a:endParaRPr lang="zh-CN" sz="1400" kern="100">
                        <a:effectLst/>
                        <a:latin typeface="+mj-ea"/>
                        <a:ea typeface="+mj-ea"/>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en-US" sz="1800" kern="100" dirty="0">
                          <a:effectLst/>
                          <a:latin typeface="+mj-ea"/>
                          <a:ea typeface="+mj-ea"/>
                          <a:cs typeface="Times New Roman" panose="02020603050405020304" pitchFamily="18" charset="0"/>
                        </a:rPr>
                        <a:t>521</a:t>
                      </a:r>
                      <a:endParaRPr lang="zh-CN" sz="1400" kern="100" dirty="0">
                        <a:effectLst/>
                        <a:latin typeface="+mj-ea"/>
                        <a:ea typeface="+mj-ea"/>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en-US" sz="1800" kern="100">
                          <a:effectLst/>
                          <a:latin typeface="+mj-ea"/>
                          <a:ea typeface="+mj-ea"/>
                          <a:cs typeface="Times New Roman" panose="02020603050405020304" pitchFamily="18" charset="0"/>
                        </a:rPr>
                        <a:t>402</a:t>
                      </a:r>
                      <a:endParaRPr lang="zh-CN" sz="1400" kern="100">
                        <a:effectLst/>
                        <a:latin typeface="+mj-ea"/>
                        <a:ea typeface="+mj-ea"/>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en-US" sz="1800" kern="100" dirty="0">
                          <a:effectLst/>
                          <a:latin typeface="+mj-ea"/>
                          <a:ea typeface="+mj-ea"/>
                          <a:cs typeface="Times New Roman" panose="02020603050405020304" pitchFamily="18" charset="0"/>
                        </a:rPr>
                        <a:t>312</a:t>
                      </a:r>
                      <a:endParaRPr lang="zh-CN" sz="1400" kern="100" dirty="0">
                        <a:effectLst/>
                        <a:latin typeface="+mj-ea"/>
                        <a:ea typeface="+mj-ea"/>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en-US" sz="1800" kern="100">
                          <a:effectLst/>
                          <a:latin typeface="+mj-ea"/>
                          <a:ea typeface="+mj-ea"/>
                          <a:cs typeface="Times New Roman" panose="02020603050405020304" pitchFamily="18" charset="0"/>
                        </a:rPr>
                        <a:t>1235</a:t>
                      </a:r>
                      <a:endParaRPr lang="zh-CN" sz="1400" kern="100">
                        <a:effectLst/>
                        <a:latin typeface="+mj-ea"/>
                        <a:ea typeface="+mj-ea"/>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3394311700"/>
                  </a:ext>
                </a:extLst>
              </a:tr>
              <a:tr h="368603">
                <a:tc>
                  <a:txBody>
                    <a:bodyPr/>
                    <a:lstStyle/>
                    <a:p>
                      <a:pPr algn="ctr">
                        <a:lnSpc>
                          <a:spcPct val="150000"/>
                        </a:lnSpc>
                        <a:spcAft>
                          <a:spcPts val="0"/>
                        </a:spcAft>
                      </a:pPr>
                      <a:r>
                        <a:rPr lang="zh-CN" sz="1800" kern="100">
                          <a:effectLst/>
                          <a:latin typeface="+mj-ea"/>
                          <a:ea typeface="+mj-ea"/>
                          <a:cs typeface="Times New Roman" panose="02020603050405020304" pitchFamily="18" charset="0"/>
                        </a:rPr>
                        <a:t>格兰仕</a:t>
                      </a:r>
                      <a:endParaRPr lang="zh-CN" sz="1400" kern="100">
                        <a:effectLst/>
                        <a:latin typeface="+mj-ea"/>
                        <a:ea typeface="+mj-ea"/>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en-US" sz="1800" kern="100">
                          <a:effectLst/>
                          <a:latin typeface="+mj-ea"/>
                          <a:ea typeface="+mj-ea"/>
                          <a:cs typeface="Times New Roman" panose="02020603050405020304" pitchFamily="18" charset="0"/>
                        </a:rPr>
                        <a:t>72</a:t>
                      </a:r>
                      <a:endParaRPr lang="zh-CN" sz="1400" kern="100">
                        <a:effectLst/>
                        <a:latin typeface="+mj-ea"/>
                        <a:ea typeface="+mj-ea"/>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en-US" sz="1800" kern="100">
                          <a:effectLst/>
                          <a:latin typeface="+mj-ea"/>
                          <a:ea typeface="+mj-ea"/>
                          <a:cs typeface="Times New Roman" panose="02020603050405020304" pitchFamily="18" charset="0"/>
                        </a:rPr>
                        <a:t>147</a:t>
                      </a:r>
                      <a:endParaRPr lang="zh-CN" sz="1400" kern="100">
                        <a:effectLst/>
                        <a:latin typeface="+mj-ea"/>
                        <a:ea typeface="+mj-ea"/>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en-US" sz="1800" kern="100">
                          <a:effectLst/>
                          <a:latin typeface="+mj-ea"/>
                          <a:ea typeface="+mj-ea"/>
                          <a:cs typeface="Times New Roman" panose="02020603050405020304" pitchFamily="18" charset="0"/>
                        </a:rPr>
                        <a:t>584</a:t>
                      </a:r>
                      <a:endParaRPr lang="zh-CN" sz="1400" kern="100">
                        <a:effectLst/>
                        <a:latin typeface="+mj-ea"/>
                        <a:ea typeface="+mj-ea"/>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en-US" sz="1800" kern="100">
                          <a:effectLst/>
                          <a:latin typeface="+mj-ea"/>
                          <a:ea typeface="+mj-ea"/>
                          <a:cs typeface="Times New Roman" panose="02020603050405020304" pitchFamily="18" charset="0"/>
                        </a:rPr>
                        <a:t>803</a:t>
                      </a:r>
                      <a:endParaRPr lang="zh-CN" sz="1400" kern="100">
                        <a:effectLst/>
                        <a:latin typeface="+mj-ea"/>
                        <a:ea typeface="+mj-ea"/>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4262330760"/>
                  </a:ext>
                </a:extLst>
              </a:tr>
              <a:tr h="368603">
                <a:tc>
                  <a:txBody>
                    <a:bodyPr/>
                    <a:lstStyle/>
                    <a:p>
                      <a:pPr algn="ctr">
                        <a:lnSpc>
                          <a:spcPct val="150000"/>
                        </a:lnSpc>
                        <a:spcAft>
                          <a:spcPts val="0"/>
                        </a:spcAft>
                      </a:pPr>
                      <a:r>
                        <a:rPr lang="zh-CN" sz="1800" kern="100">
                          <a:effectLst/>
                          <a:latin typeface="+mj-ea"/>
                          <a:ea typeface="+mj-ea"/>
                          <a:cs typeface="Times New Roman" panose="02020603050405020304" pitchFamily="18" charset="0"/>
                        </a:rPr>
                        <a:t>九阳</a:t>
                      </a:r>
                      <a:endParaRPr lang="zh-CN" sz="1400" kern="100">
                        <a:effectLst/>
                        <a:latin typeface="+mj-ea"/>
                        <a:ea typeface="+mj-ea"/>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en-US" sz="1800" kern="100">
                          <a:effectLst/>
                          <a:latin typeface="+mj-ea"/>
                          <a:ea typeface="+mj-ea"/>
                          <a:cs typeface="Times New Roman" panose="02020603050405020304" pitchFamily="18" charset="0"/>
                        </a:rPr>
                        <a:t>73</a:t>
                      </a:r>
                      <a:endParaRPr lang="zh-CN" sz="1400" kern="100">
                        <a:effectLst/>
                        <a:latin typeface="+mj-ea"/>
                        <a:ea typeface="+mj-ea"/>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en-US" sz="1800" kern="100">
                          <a:effectLst/>
                          <a:latin typeface="+mj-ea"/>
                          <a:ea typeface="+mj-ea"/>
                          <a:cs typeface="Times New Roman" panose="02020603050405020304" pitchFamily="18" charset="0"/>
                        </a:rPr>
                        <a:t>351</a:t>
                      </a:r>
                      <a:endParaRPr lang="zh-CN" sz="1400" kern="100">
                        <a:effectLst/>
                        <a:latin typeface="+mj-ea"/>
                        <a:ea typeface="+mj-ea"/>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en-US" sz="1800" kern="100">
                          <a:effectLst/>
                          <a:latin typeface="+mj-ea"/>
                          <a:ea typeface="+mj-ea"/>
                          <a:cs typeface="Times New Roman" panose="02020603050405020304" pitchFamily="18" charset="0"/>
                        </a:rPr>
                        <a:t>150</a:t>
                      </a:r>
                      <a:endParaRPr lang="zh-CN" sz="1400" kern="100">
                        <a:effectLst/>
                        <a:latin typeface="+mj-ea"/>
                        <a:ea typeface="+mj-ea"/>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en-US" sz="1800" kern="100">
                          <a:effectLst/>
                          <a:latin typeface="+mj-ea"/>
                          <a:ea typeface="+mj-ea"/>
                          <a:cs typeface="Times New Roman" panose="02020603050405020304" pitchFamily="18" charset="0"/>
                        </a:rPr>
                        <a:t>574</a:t>
                      </a:r>
                      <a:endParaRPr lang="zh-CN" sz="1400" kern="100">
                        <a:effectLst/>
                        <a:latin typeface="+mj-ea"/>
                        <a:ea typeface="+mj-ea"/>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3831310488"/>
                  </a:ext>
                </a:extLst>
              </a:tr>
              <a:tr h="368603">
                <a:tc>
                  <a:txBody>
                    <a:bodyPr/>
                    <a:lstStyle/>
                    <a:p>
                      <a:pPr algn="ctr">
                        <a:lnSpc>
                          <a:spcPct val="150000"/>
                        </a:lnSpc>
                        <a:spcAft>
                          <a:spcPts val="0"/>
                        </a:spcAft>
                      </a:pPr>
                      <a:r>
                        <a:rPr lang="zh-CN" sz="1800" kern="100">
                          <a:effectLst/>
                          <a:latin typeface="+mj-ea"/>
                          <a:ea typeface="+mj-ea"/>
                          <a:cs typeface="Times New Roman" panose="02020603050405020304" pitchFamily="18" charset="0"/>
                        </a:rPr>
                        <a:t>老板</a:t>
                      </a:r>
                      <a:endParaRPr lang="zh-CN" sz="1400" kern="100">
                        <a:effectLst/>
                        <a:latin typeface="+mj-ea"/>
                        <a:ea typeface="+mj-ea"/>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kern="100" dirty="0">
                          <a:effectLst/>
                          <a:latin typeface="+mj-ea"/>
                          <a:ea typeface="+mj-ea"/>
                          <a:cs typeface="Times New Roman" panose="02020603050405020304" pitchFamily="18" charset="0"/>
                        </a:rPr>
                        <a:t>25</a:t>
                      </a:r>
                      <a:endParaRPr lang="zh-CN" sz="1400" kern="100" dirty="0">
                        <a:effectLst/>
                        <a:latin typeface="+mj-ea"/>
                        <a:ea typeface="+mj-ea"/>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kern="100">
                          <a:effectLst/>
                          <a:latin typeface="+mj-ea"/>
                          <a:ea typeface="+mj-ea"/>
                          <a:cs typeface="Times New Roman" panose="02020603050405020304" pitchFamily="18" charset="0"/>
                        </a:rPr>
                        <a:t>153</a:t>
                      </a:r>
                      <a:endParaRPr lang="zh-CN" sz="1400" kern="100">
                        <a:effectLst/>
                        <a:latin typeface="+mj-ea"/>
                        <a:ea typeface="+mj-ea"/>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kern="100">
                          <a:effectLst/>
                          <a:latin typeface="+mj-ea"/>
                          <a:ea typeface="+mj-ea"/>
                          <a:cs typeface="Times New Roman" panose="02020603050405020304" pitchFamily="18" charset="0"/>
                        </a:rPr>
                        <a:t>157</a:t>
                      </a:r>
                      <a:endParaRPr lang="zh-CN" sz="1400" kern="100">
                        <a:effectLst/>
                        <a:latin typeface="+mj-ea"/>
                        <a:ea typeface="+mj-ea"/>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kern="100" dirty="0">
                          <a:effectLst/>
                          <a:latin typeface="+mj-ea"/>
                          <a:ea typeface="+mj-ea"/>
                          <a:cs typeface="Times New Roman" panose="02020603050405020304" pitchFamily="18" charset="0"/>
                        </a:rPr>
                        <a:t>335</a:t>
                      </a:r>
                      <a:endParaRPr lang="zh-CN" sz="1400" kern="100" dirty="0">
                        <a:effectLst/>
                        <a:latin typeface="+mj-ea"/>
                        <a:ea typeface="+mj-ea"/>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7284593"/>
                  </a:ext>
                </a:extLst>
              </a:tr>
            </a:tbl>
          </a:graphicData>
        </a:graphic>
      </p:graphicFrame>
    </p:spTree>
    <p:extLst>
      <p:ext uri="{BB962C8B-B14F-4D97-AF65-F5344CB8AC3E}">
        <p14:creationId xmlns:p14="http://schemas.microsoft.com/office/powerpoint/2010/main" val="38466856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809897" y="2735466"/>
            <a:ext cx="1789613" cy="923330"/>
          </a:xfrm>
          <a:prstGeom prst="rect">
            <a:avLst/>
          </a:prstGeom>
          <a:noFill/>
        </p:spPr>
        <p:txBody>
          <a:bodyPr wrap="square" rtlCol="0">
            <a:spAutoFit/>
          </a:bodyPr>
          <a:lstStyle/>
          <a:p>
            <a:r>
              <a:rPr lang="en-US" altLang="zh-CN" sz="5400" dirty="0" smtClean="0">
                <a:latin typeface="+mj-ea"/>
                <a:ea typeface="+mj-ea"/>
              </a:rPr>
              <a:t>02</a:t>
            </a:r>
            <a:endParaRPr lang="zh-CN" altLang="en-US" sz="5400" dirty="0">
              <a:latin typeface="+mj-ea"/>
              <a:ea typeface="+mj-ea"/>
            </a:endParaRPr>
          </a:p>
        </p:txBody>
      </p:sp>
      <p:sp>
        <p:nvSpPr>
          <p:cNvPr id="3" name="矩形 2"/>
          <p:cNvSpPr/>
          <p:nvPr/>
        </p:nvSpPr>
        <p:spPr>
          <a:xfrm>
            <a:off x="809897" y="2521131"/>
            <a:ext cx="3735977" cy="4571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矩形 7"/>
          <p:cNvSpPr/>
          <p:nvPr/>
        </p:nvSpPr>
        <p:spPr>
          <a:xfrm>
            <a:off x="809897" y="3722913"/>
            <a:ext cx="3735977" cy="4571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TextBox 3"/>
          <p:cNvSpPr>
            <a:spLocks noChangeArrowheads="1"/>
          </p:cNvSpPr>
          <p:nvPr/>
        </p:nvSpPr>
        <p:spPr bwMode="auto">
          <a:xfrm>
            <a:off x="1841029" y="2841729"/>
            <a:ext cx="2704845" cy="646331"/>
          </a:xfrm>
          <a:prstGeom prst="rect">
            <a:avLst/>
          </a:prstGeom>
          <a:solidFill>
            <a:schemeClr val="accent2"/>
          </a:solidFill>
          <a:ln>
            <a:noFill/>
          </a:ln>
          <a:extLst/>
        </p:spPr>
        <p:txBody>
          <a:bodyPr wrap="square">
            <a:spAutoFit/>
          </a:bodyPr>
          <a:lstStyle>
            <a:defPPr>
              <a:defRPr lang="zh-CN"/>
            </a:defPPr>
            <a:lvl1pPr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3600" dirty="0">
                <a:solidFill>
                  <a:srgbClr val="DDD9C3"/>
                </a:solidFill>
                <a:latin typeface="微软雅黑" panose="020B0503020204020204" pitchFamily="34" charset="-122"/>
                <a:ea typeface="微软雅黑" panose="020B0503020204020204" pitchFamily="34" charset="-122"/>
                <a:sym typeface="微软雅黑" panose="020B0503020204020204" pitchFamily="34" charset="-122"/>
              </a:rPr>
              <a:t>Part </a:t>
            </a:r>
            <a:r>
              <a:rPr lang="en-US" altLang="zh-CN" sz="3600" dirty="0" smtClean="0">
                <a:solidFill>
                  <a:srgbClr val="DDD9C3"/>
                </a:solidFill>
                <a:latin typeface="微软雅黑" panose="020B0503020204020204" pitchFamily="34" charset="-122"/>
                <a:ea typeface="微软雅黑" panose="020B0503020204020204" pitchFamily="34" charset="-122"/>
                <a:sym typeface="微软雅黑" panose="020B0503020204020204" pitchFamily="34" charset="-122"/>
              </a:rPr>
              <a:t>Two</a:t>
            </a:r>
            <a:endParaRPr lang="zh-CN" altLang="en-US" sz="3600" dirty="0">
              <a:solidFill>
                <a:srgbClr val="DDD9C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菱形 10"/>
          <p:cNvSpPr/>
          <p:nvPr/>
        </p:nvSpPr>
        <p:spPr>
          <a:xfrm>
            <a:off x="4853904" y="208722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p:nvSpPr>
        <p:spPr>
          <a:xfrm>
            <a:off x="4862581" y="275625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p:nvSpPr>
        <p:spPr>
          <a:xfrm>
            <a:off x="4862581" y="3393520"/>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p:nvSpPr>
        <p:spPr>
          <a:xfrm>
            <a:off x="4862584" y="4024766"/>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p:nvSpPr>
        <p:spPr>
          <a:xfrm>
            <a:off x="4874456" y="469066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747288" y="1211972"/>
            <a:ext cx="3699860" cy="3970318"/>
          </a:xfrm>
          <a:prstGeom prst="rect">
            <a:avLst/>
          </a:prstGeom>
          <a:noFill/>
        </p:spPr>
        <p:txBody>
          <a:bodyPr wrap="square" rtlCol="0">
            <a:spAutoFit/>
          </a:bodyPr>
          <a:lstStyle/>
          <a:p>
            <a:pPr algn="ctr">
              <a:lnSpc>
                <a:spcPct val="150000"/>
              </a:lnSpc>
            </a:pPr>
            <a:r>
              <a:rPr lang="zh-CN" altLang="en-US" sz="2800" dirty="0" smtClean="0"/>
              <a:t>宏观环境分析</a:t>
            </a:r>
            <a:endParaRPr lang="en-US" altLang="zh-CN" sz="2800" dirty="0" smtClean="0"/>
          </a:p>
          <a:p>
            <a:pPr algn="ctr">
              <a:lnSpc>
                <a:spcPct val="150000"/>
              </a:lnSpc>
            </a:pPr>
            <a:r>
              <a:rPr lang="zh-CN" altLang="en-US" sz="2800" dirty="0" smtClean="0">
                <a:solidFill>
                  <a:schemeClr val="accent2"/>
                </a:solidFill>
              </a:rPr>
              <a:t>行业环境分析</a:t>
            </a:r>
            <a:endParaRPr lang="en-US" altLang="zh-CN" sz="2800" dirty="0" smtClean="0">
              <a:solidFill>
                <a:schemeClr val="accent2"/>
              </a:solidFill>
            </a:endParaRPr>
          </a:p>
          <a:p>
            <a:pPr algn="ctr">
              <a:lnSpc>
                <a:spcPct val="150000"/>
              </a:lnSpc>
            </a:pPr>
            <a:r>
              <a:rPr lang="zh-CN" altLang="en-US" sz="2800" dirty="0" smtClean="0"/>
              <a:t>行业</a:t>
            </a:r>
            <a:r>
              <a:rPr lang="en-US" altLang="zh-CN" sz="2800" dirty="0" smtClean="0"/>
              <a:t>SWOT</a:t>
            </a:r>
            <a:r>
              <a:rPr lang="zh-CN" altLang="en-US" sz="2800" dirty="0" smtClean="0"/>
              <a:t>分析</a:t>
            </a:r>
            <a:endParaRPr lang="en-US" altLang="zh-CN" sz="2800" dirty="0" smtClean="0"/>
          </a:p>
          <a:p>
            <a:pPr algn="ctr">
              <a:lnSpc>
                <a:spcPct val="150000"/>
              </a:lnSpc>
            </a:pPr>
            <a:r>
              <a:rPr lang="zh-CN" altLang="en-US" sz="2800" dirty="0" smtClean="0"/>
              <a:t>企业战略分析</a:t>
            </a:r>
            <a:endParaRPr lang="en-US" altLang="zh-CN" sz="2800" dirty="0" smtClean="0"/>
          </a:p>
          <a:p>
            <a:pPr algn="ctr">
              <a:lnSpc>
                <a:spcPct val="150000"/>
              </a:lnSpc>
            </a:pPr>
            <a:r>
              <a:rPr lang="zh-CN" altLang="en-US" sz="2800" dirty="0" smtClean="0"/>
              <a:t>公司治理分析</a:t>
            </a:r>
            <a:endParaRPr lang="en-US" altLang="zh-CN" sz="2800" dirty="0" smtClean="0"/>
          </a:p>
          <a:p>
            <a:pPr algn="ctr">
              <a:lnSpc>
                <a:spcPct val="150000"/>
              </a:lnSpc>
            </a:pPr>
            <a:r>
              <a:rPr lang="zh-CN" altLang="en-US" sz="2800" dirty="0" smtClean="0"/>
              <a:t>企业会计分析</a:t>
            </a:r>
            <a:endParaRPr lang="zh-CN" altLang="en-US" sz="2800" dirty="0"/>
          </a:p>
        </p:txBody>
      </p:sp>
      <p:sp>
        <p:nvSpPr>
          <p:cNvPr id="18" name="菱形 17"/>
          <p:cNvSpPr/>
          <p:nvPr/>
        </p:nvSpPr>
        <p:spPr>
          <a:xfrm>
            <a:off x="8070139" y="211097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菱形 18"/>
          <p:cNvSpPr/>
          <p:nvPr/>
        </p:nvSpPr>
        <p:spPr>
          <a:xfrm>
            <a:off x="8044409" y="1420229"/>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p:nvSpPr>
        <p:spPr>
          <a:xfrm>
            <a:off x="8091909" y="2714636"/>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375731" y="1211972"/>
            <a:ext cx="3527663" cy="3323987"/>
          </a:xfrm>
          <a:prstGeom prst="rect">
            <a:avLst/>
          </a:prstGeom>
          <a:noFill/>
        </p:spPr>
        <p:txBody>
          <a:bodyPr wrap="square" rtlCol="0">
            <a:spAutoFit/>
          </a:bodyPr>
          <a:lstStyle/>
          <a:p>
            <a:pPr algn="ctr">
              <a:lnSpc>
                <a:spcPct val="150000"/>
              </a:lnSpc>
            </a:pPr>
            <a:r>
              <a:rPr lang="zh-CN" altLang="en-US" sz="2800" dirty="0" smtClean="0"/>
              <a:t>利润表分析</a:t>
            </a:r>
            <a:endParaRPr lang="en-US" altLang="zh-CN" sz="2800" dirty="0" smtClean="0"/>
          </a:p>
          <a:p>
            <a:pPr algn="ctr">
              <a:lnSpc>
                <a:spcPct val="150000"/>
              </a:lnSpc>
            </a:pPr>
            <a:r>
              <a:rPr lang="zh-CN" altLang="en-US" sz="2800" dirty="0" smtClean="0"/>
              <a:t>资产负债表分析</a:t>
            </a:r>
            <a:endParaRPr lang="en-US" altLang="zh-CN" sz="2800" dirty="0"/>
          </a:p>
          <a:p>
            <a:pPr algn="ctr">
              <a:lnSpc>
                <a:spcPct val="150000"/>
              </a:lnSpc>
            </a:pPr>
            <a:r>
              <a:rPr lang="zh-CN" altLang="en-US" sz="2800" dirty="0" smtClean="0"/>
              <a:t>现金流量表分析</a:t>
            </a:r>
            <a:endParaRPr lang="en-US" altLang="zh-CN" sz="2800" dirty="0" smtClean="0"/>
          </a:p>
          <a:p>
            <a:pPr algn="ctr">
              <a:lnSpc>
                <a:spcPct val="150000"/>
              </a:lnSpc>
            </a:pPr>
            <a:r>
              <a:rPr lang="zh-CN" altLang="en-US" sz="2800" dirty="0" smtClean="0"/>
              <a:t>股东权益变动表分析</a:t>
            </a:r>
            <a:endParaRPr lang="en-US" altLang="zh-CN" sz="2800" dirty="0" smtClean="0"/>
          </a:p>
          <a:p>
            <a:pPr algn="ctr">
              <a:lnSpc>
                <a:spcPct val="150000"/>
              </a:lnSpc>
            </a:pPr>
            <a:r>
              <a:rPr lang="zh-CN" altLang="en-US" sz="2800" dirty="0" smtClean="0"/>
              <a:t>盈利与偿债能力分析</a:t>
            </a:r>
            <a:endParaRPr lang="en-US" altLang="zh-CN" sz="2800" dirty="0" smtClean="0"/>
          </a:p>
        </p:txBody>
      </p:sp>
      <p:sp>
        <p:nvSpPr>
          <p:cNvPr id="22" name="菱形 21"/>
          <p:cNvSpPr/>
          <p:nvPr/>
        </p:nvSpPr>
        <p:spPr>
          <a:xfrm>
            <a:off x="8089930" y="336579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菱形 22"/>
          <p:cNvSpPr/>
          <p:nvPr/>
        </p:nvSpPr>
        <p:spPr>
          <a:xfrm>
            <a:off x="8099828" y="3981336"/>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4851926" y="1408354"/>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509163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b.hiphotos.baidu.com/baike/w%3D268/sign=2063b70dd71373f0f53f68999c0f4b8b/dbb44aed2e738bd4423c9d47a78b87d6277ff9a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9149" y="5570431"/>
            <a:ext cx="1196884" cy="119688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755" y="561700"/>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027361"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149581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1948420" y="396452"/>
            <a:ext cx="3859957" cy="630942"/>
          </a:xfrm>
          <a:prstGeom prst="rect">
            <a:avLst/>
          </a:prstGeom>
          <a:noFill/>
        </p:spPr>
        <p:txBody>
          <a:bodyPr wrap="square" rtlCol="0">
            <a:spAutoFit/>
          </a:bodyPr>
          <a:lstStyle/>
          <a:p>
            <a:r>
              <a:rPr lang="zh-CN" altLang="en-US" sz="3500" dirty="0" smtClean="0"/>
              <a:t>行业特征分析</a:t>
            </a:r>
            <a:endParaRPr lang="zh-CN" altLang="en-US" sz="3500" dirty="0"/>
          </a:p>
        </p:txBody>
      </p:sp>
      <p:grpSp>
        <p:nvGrpSpPr>
          <p:cNvPr id="13" name="组合 30"/>
          <p:cNvGrpSpPr>
            <a:grpSpLocks/>
          </p:cNvGrpSpPr>
          <p:nvPr/>
        </p:nvGrpSpPr>
        <p:grpSpPr bwMode="auto">
          <a:xfrm>
            <a:off x="1027361" y="2118737"/>
            <a:ext cx="831850" cy="790575"/>
            <a:chOff x="0" y="0"/>
            <a:chExt cx="831692" cy="792088"/>
          </a:xfrm>
        </p:grpSpPr>
        <p:sp>
          <p:nvSpPr>
            <p:cNvPr id="14" name="正五边形 5"/>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ctr"/>
              <a:endParaRPr lang="zh-CN" altLang="en-US" sz="1800">
                <a:solidFill>
                  <a:srgbClr val="FFFFFF"/>
                </a:solidFill>
                <a:latin typeface="宋体" panose="02010600030101010101" pitchFamily="2" charset="-122"/>
                <a:sym typeface="宋体" panose="02010600030101010101" pitchFamily="2" charset="-122"/>
              </a:endParaRPr>
            </a:p>
          </p:txBody>
        </p:sp>
        <p:sp>
          <p:nvSpPr>
            <p:cNvPr id="15" name="Freeform 72"/>
            <p:cNvSpPr>
              <a:spLocks noEditPoints="1" noChangeArrowheads="1"/>
            </p:cNvSpPr>
            <p:nvPr/>
          </p:nvSpPr>
          <p:spPr bwMode="auto">
            <a:xfrm>
              <a:off x="194807" y="196084"/>
              <a:ext cx="485110" cy="485984"/>
            </a:xfrm>
            <a:custGeom>
              <a:avLst/>
              <a:gdLst>
                <a:gd name="T0" fmla="*/ 469490874 w 411"/>
                <a:gd name="T1" fmla="*/ 275495129 h 412"/>
                <a:gd name="T2" fmla="*/ 395653827 w 411"/>
                <a:gd name="T3" fmla="*/ 306106223 h 412"/>
                <a:gd name="T4" fmla="*/ 346893781 w 411"/>
                <a:gd name="T5" fmla="*/ 257407559 h 412"/>
                <a:gd name="T6" fmla="*/ 394261054 w 411"/>
                <a:gd name="T7" fmla="*/ 148878603 h 412"/>
                <a:gd name="T8" fmla="*/ 245194187 w 411"/>
                <a:gd name="T9" fmla="*/ 0 h 412"/>
                <a:gd name="T10" fmla="*/ 94734547 w 411"/>
                <a:gd name="T11" fmla="*/ 148878603 h 412"/>
                <a:gd name="T12" fmla="*/ 161605367 w 411"/>
                <a:gd name="T13" fmla="*/ 272712517 h 412"/>
                <a:gd name="T14" fmla="*/ 133741640 w 411"/>
                <a:gd name="T15" fmla="*/ 370109844 h 412"/>
                <a:gd name="T16" fmla="*/ 103092367 w 411"/>
                <a:gd name="T17" fmla="*/ 365936515 h 412"/>
                <a:gd name="T18" fmla="*/ 0 w 411"/>
                <a:gd name="T19" fmla="*/ 468899067 h 412"/>
                <a:gd name="T20" fmla="*/ 103092367 w 411"/>
                <a:gd name="T21" fmla="*/ 573253515 h 412"/>
                <a:gd name="T22" fmla="*/ 207578687 w 411"/>
                <a:gd name="T23" fmla="*/ 468899067 h 412"/>
                <a:gd name="T24" fmla="*/ 153246367 w 411"/>
                <a:gd name="T25" fmla="*/ 378458860 h 412"/>
                <a:gd name="T26" fmla="*/ 181108914 w 411"/>
                <a:gd name="T27" fmla="*/ 283844145 h 412"/>
                <a:gd name="T28" fmla="*/ 245194187 w 411"/>
                <a:gd name="T29" fmla="*/ 297758386 h 412"/>
                <a:gd name="T30" fmla="*/ 331568554 w 411"/>
                <a:gd name="T31" fmla="*/ 271321800 h 412"/>
                <a:gd name="T32" fmla="*/ 383115327 w 411"/>
                <a:gd name="T33" fmla="*/ 322803076 h 412"/>
                <a:gd name="T34" fmla="*/ 365004554 w 411"/>
                <a:gd name="T35" fmla="*/ 379849577 h 412"/>
                <a:gd name="T36" fmla="*/ 469490874 w 411"/>
                <a:gd name="T37" fmla="*/ 482813308 h 412"/>
                <a:gd name="T38" fmla="*/ 572583241 w 411"/>
                <a:gd name="T39" fmla="*/ 379849577 h 412"/>
                <a:gd name="T40" fmla="*/ 469490874 w 411"/>
                <a:gd name="T41" fmla="*/ 275495129 h 412"/>
                <a:gd name="T42" fmla="*/ 186681187 w 411"/>
                <a:gd name="T43" fmla="*/ 468899067 h 412"/>
                <a:gd name="T44" fmla="*/ 103092367 w 411"/>
                <a:gd name="T45" fmla="*/ 552382154 h 412"/>
                <a:gd name="T46" fmla="*/ 19503547 w 411"/>
                <a:gd name="T47" fmla="*/ 468899067 h 412"/>
                <a:gd name="T48" fmla="*/ 103092367 w 411"/>
                <a:gd name="T49" fmla="*/ 386806697 h 412"/>
                <a:gd name="T50" fmla="*/ 186681187 w 411"/>
                <a:gd name="T51" fmla="*/ 468899067 h 412"/>
                <a:gd name="T52" fmla="*/ 115630867 w 411"/>
                <a:gd name="T53" fmla="*/ 148878603 h 412"/>
                <a:gd name="T54" fmla="*/ 245194187 w 411"/>
                <a:gd name="T55" fmla="*/ 19479465 h 412"/>
                <a:gd name="T56" fmla="*/ 373363554 w 411"/>
                <a:gd name="T57" fmla="*/ 148878603 h 412"/>
                <a:gd name="T58" fmla="*/ 245194187 w 411"/>
                <a:gd name="T59" fmla="*/ 278278921 h 412"/>
                <a:gd name="T60" fmla="*/ 115630867 w 411"/>
                <a:gd name="T61" fmla="*/ 148878603 h 412"/>
                <a:gd name="T62" fmla="*/ 469490874 w 411"/>
                <a:gd name="T63" fmla="*/ 461941947 h 412"/>
                <a:gd name="T64" fmla="*/ 385902054 w 411"/>
                <a:gd name="T65" fmla="*/ 379849577 h 412"/>
                <a:gd name="T66" fmla="*/ 469490874 w 411"/>
                <a:gd name="T67" fmla="*/ 296366490 h 412"/>
                <a:gd name="T68" fmla="*/ 553079695 w 411"/>
                <a:gd name="T69" fmla="*/ 379849577 h 412"/>
                <a:gd name="T70" fmla="*/ 469490874 w 411"/>
                <a:gd name="T71" fmla="*/ 461941947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11"/>
                <a:gd name="T109" fmla="*/ 0 h 412"/>
                <a:gd name="T110" fmla="*/ 411 w 411"/>
                <a:gd name="T111" fmla="*/ 412 h 41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en-US"/>
            </a:p>
          </p:txBody>
        </p:sp>
      </p:grpSp>
      <p:grpSp>
        <p:nvGrpSpPr>
          <p:cNvPr id="16" name="组合 17"/>
          <p:cNvGrpSpPr>
            <a:grpSpLocks/>
          </p:cNvGrpSpPr>
          <p:nvPr/>
        </p:nvGrpSpPr>
        <p:grpSpPr bwMode="auto">
          <a:xfrm>
            <a:off x="3556806" y="3310197"/>
            <a:ext cx="831850" cy="790575"/>
            <a:chOff x="0" y="0"/>
            <a:chExt cx="831692" cy="792088"/>
          </a:xfrm>
        </p:grpSpPr>
        <p:sp>
          <p:nvSpPr>
            <p:cNvPr id="17" name="正五边形 8"/>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ctr"/>
              <a:endParaRPr lang="zh-CN" altLang="en-US" sz="1800">
                <a:solidFill>
                  <a:srgbClr val="FFFFFF"/>
                </a:solidFill>
                <a:latin typeface="宋体" panose="02010600030101010101" pitchFamily="2" charset="-122"/>
                <a:sym typeface="宋体" panose="02010600030101010101" pitchFamily="2" charset="-122"/>
              </a:endParaRPr>
            </a:p>
          </p:txBody>
        </p:sp>
        <p:sp>
          <p:nvSpPr>
            <p:cNvPr id="18" name="Freeform 77"/>
            <p:cNvSpPr>
              <a:spLocks noEditPoints="1" noChangeArrowheads="1"/>
            </p:cNvSpPr>
            <p:nvPr/>
          </p:nvSpPr>
          <p:spPr bwMode="auto">
            <a:xfrm>
              <a:off x="172291" y="282760"/>
              <a:ext cx="487109" cy="334145"/>
            </a:xfrm>
            <a:custGeom>
              <a:avLst/>
              <a:gdLst>
                <a:gd name="T0" fmla="*/ 472967506 w 413"/>
                <a:gd name="T1" fmla="*/ 394533148 h 283"/>
                <a:gd name="T2" fmla="*/ 101548663 w 413"/>
                <a:gd name="T3" fmla="*/ 394533148 h 283"/>
                <a:gd name="T4" fmla="*/ 100158102 w 413"/>
                <a:gd name="T5" fmla="*/ 394533148 h 283"/>
                <a:gd name="T6" fmla="*/ 0 w 413"/>
                <a:gd name="T7" fmla="*/ 291368536 h 283"/>
                <a:gd name="T8" fmla="*/ 97375802 w 413"/>
                <a:gd name="T9" fmla="*/ 188205105 h 283"/>
                <a:gd name="T10" fmla="*/ 91811201 w 413"/>
                <a:gd name="T11" fmla="*/ 149170357 h 283"/>
                <a:gd name="T12" fmla="*/ 240656614 w 413"/>
                <a:gd name="T13" fmla="*/ 0 h 283"/>
                <a:gd name="T14" fmla="*/ 379764566 w 413"/>
                <a:gd name="T15" fmla="*/ 96193615 h 283"/>
                <a:gd name="T16" fmla="*/ 379764566 w 413"/>
                <a:gd name="T17" fmla="*/ 96193615 h 283"/>
                <a:gd name="T18" fmla="*/ 481313229 w 413"/>
                <a:gd name="T19" fmla="*/ 188205105 h 283"/>
                <a:gd name="T20" fmla="*/ 574516169 w 413"/>
                <a:gd name="T21" fmla="*/ 291368536 h 283"/>
                <a:gd name="T22" fmla="*/ 474358067 w 413"/>
                <a:gd name="T23" fmla="*/ 394533148 h 283"/>
                <a:gd name="T24" fmla="*/ 472967506 w 413"/>
                <a:gd name="T25" fmla="*/ 394533148 h 283"/>
                <a:gd name="T26" fmla="*/ 101548663 w 413"/>
                <a:gd name="T27" fmla="*/ 373621339 h 283"/>
                <a:gd name="T28" fmla="*/ 471575766 w 413"/>
                <a:gd name="T29" fmla="*/ 373621339 h 283"/>
                <a:gd name="T30" fmla="*/ 472967506 w 413"/>
                <a:gd name="T31" fmla="*/ 373621339 h 283"/>
                <a:gd name="T32" fmla="*/ 553649505 w 413"/>
                <a:gd name="T33" fmla="*/ 291368536 h 283"/>
                <a:gd name="T34" fmla="*/ 471575766 w 413"/>
                <a:gd name="T35" fmla="*/ 209116915 h 283"/>
                <a:gd name="T36" fmla="*/ 461838304 w 413"/>
                <a:gd name="T37" fmla="*/ 197963792 h 283"/>
                <a:gd name="T38" fmla="*/ 379764566 w 413"/>
                <a:gd name="T39" fmla="*/ 115710989 h 283"/>
                <a:gd name="T40" fmla="*/ 372809404 w 413"/>
                <a:gd name="T41" fmla="*/ 117105425 h 283"/>
                <a:gd name="T42" fmla="*/ 363071942 w 413"/>
                <a:gd name="T43" fmla="*/ 110134428 h 283"/>
                <a:gd name="T44" fmla="*/ 240656614 w 413"/>
                <a:gd name="T45" fmla="*/ 20911810 h 283"/>
                <a:gd name="T46" fmla="*/ 112677865 w 413"/>
                <a:gd name="T47" fmla="*/ 149170357 h 283"/>
                <a:gd name="T48" fmla="*/ 121023587 w 413"/>
                <a:gd name="T49" fmla="*/ 195174921 h 283"/>
                <a:gd name="T50" fmla="*/ 119633027 w 413"/>
                <a:gd name="T51" fmla="*/ 204933608 h 283"/>
                <a:gd name="T52" fmla="*/ 109895565 w 413"/>
                <a:gd name="T53" fmla="*/ 209116915 h 283"/>
                <a:gd name="T54" fmla="*/ 101548663 w 413"/>
                <a:gd name="T55" fmla="*/ 209116915 h 283"/>
                <a:gd name="T56" fmla="*/ 19474924 w 413"/>
                <a:gd name="T57" fmla="*/ 291368536 h 283"/>
                <a:gd name="T58" fmla="*/ 101548663 w 413"/>
                <a:gd name="T59" fmla="*/ 373621339 h 283"/>
                <a:gd name="T60" fmla="*/ 101548663 w 413"/>
                <a:gd name="T61" fmla="*/ 373621339 h 28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3"/>
                <a:gd name="T94" fmla="*/ 0 h 283"/>
                <a:gd name="T95" fmla="*/ 413 w 413"/>
                <a:gd name="T96" fmla="*/ 283 h 28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en-US"/>
            </a:p>
          </p:txBody>
        </p:sp>
      </p:grpSp>
      <p:grpSp>
        <p:nvGrpSpPr>
          <p:cNvPr id="19" name="组合 16"/>
          <p:cNvGrpSpPr>
            <a:grpSpLocks/>
          </p:cNvGrpSpPr>
          <p:nvPr/>
        </p:nvGrpSpPr>
        <p:grpSpPr bwMode="auto">
          <a:xfrm>
            <a:off x="5556160" y="1027394"/>
            <a:ext cx="831850" cy="792162"/>
            <a:chOff x="0" y="0"/>
            <a:chExt cx="831692" cy="792088"/>
          </a:xfrm>
        </p:grpSpPr>
        <p:sp>
          <p:nvSpPr>
            <p:cNvPr id="20" name="正五边形 9"/>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ctr"/>
              <a:endParaRPr lang="zh-CN" altLang="en-US" sz="1800">
                <a:solidFill>
                  <a:srgbClr val="FFFFFF"/>
                </a:solidFill>
                <a:latin typeface="宋体" panose="02010600030101010101" pitchFamily="2" charset="-122"/>
                <a:sym typeface="宋体" panose="02010600030101010101" pitchFamily="2" charset="-122"/>
              </a:endParaRPr>
            </a:p>
          </p:txBody>
        </p:sp>
        <p:sp>
          <p:nvSpPr>
            <p:cNvPr id="21" name="Freeform 78"/>
            <p:cNvSpPr>
              <a:spLocks noEditPoints="1" noChangeArrowheads="1"/>
            </p:cNvSpPr>
            <p:nvPr/>
          </p:nvSpPr>
          <p:spPr bwMode="auto">
            <a:xfrm>
              <a:off x="221768" y="250987"/>
              <a:ext cx="409671" cy="409565"/>
            </a:xfrm>
            <a:custGeom>
              <a:avLst/>
              <a:gdLst>
                <a:gd name="T0" fmla="*/ 242527593 w 347"/>
                <a:gd name="T1" fmla="*/ 0 h 347"/>
                <a:gd name="T2" fmla="*/ 0 w 347"/>
                <a:gd name="T3" fmla="*/ 242402285 h 347"/>
                <a:gd name="T4" fmla="*/ 242527593 w 347"/>
                <a:gd name="T5" fmla="*/ 483410632 h 347"/>
                <a:gd name="T6" fmla="*/ 483660888 w 347"/>
                <a:gd name="T7" fmla="*/ 242402285 h 347"/>
                <a:gd name="T8" fmla="*/ 242527593 w 347"/>
                <a:gd name="T9" fmla="*/ 0 h 347"/>
                <a:gd name="T10" fmla="*/ 462753500 w 347"/>
                <a:gd name="T11" fmla="*/ 231256687 h 347"/>
                <a:gd name="T12" fmla="*/ 394455323 w 347"/>
                <a:gd name="T13" fmla="*/ 231256687 h 347"/>
                <a:gd name="T14" fmla="*/ 321975433 w 347"/>
                <a:gd name="T15" fmla="*/ 36221126 h 347"/>
                <a:gd name="T16" fmla="*/ 462753500 w 347"/>
                <a:gd name="T17" fmla="*/ 231256687 h 347"/>
                <a:gd name="T18" fmla="*/ 242527593 w 347"/>
                <a:gd name="T19" fmla="*/ 462513374 h 347"/>
                <a:gd name="T20" fmla="*/ 204893350 w 347"/>
                <a:gd name="T21" fmla="*/ 252153945 h 347"/>
                <a:gd name="T22" fmla="*/ 278767539 w 347"/>
                <a:gd name="T23" fmla="*/ 252153945 h 347"/>
                <a:gd name="T24" fmla="*/ 242527593 w 347"/>
                <a:gd name="T25" fmla="*/ 462513374 h 347"/>
                <a:gd name="T26" fmla="*/ 204893350 w 347"/>
                <a:gd name="T27" fmla="*/ 231256687 h 347"/>
                <a:gd name="T28" fmla="*/ 242527593 w 347"/>
                <a:gd name="T29" fmla="*/ 20897257 h 347"/>
                <a:gd name="T30" fmla="*/ 242527593 w 347"/>
                <a:gd name="T31" fmla="*/ 20897257 h 347"/>
                <a:gd name="T32" fmla="*/ 278767539 w 347"/>
                <a:gd name="T33" fmla="*/ 231256687 h 347"/>
                <a:gd name="T34" fmla="*/ 204893350 w 347"/>
                <a:gd name="T35" fmla="*/ 231256687 h 347"/>
                <a:gd name="T36" fmla="*/ 213256777 w 347"/>
                <a:gd name="T37" fmla="*/ 26469466 h 347"/>
                <a:gd name="T38" fmla="*/ 185380260 w 347"/>
                <a:gd name="T39" fmla="*/ 231256687 h 347"/>
                <a:gd name="T40" fmla="*/ 110112953 w 347"/>
                <a:gd name="T41" fmla="*/ 231256687 h 347"/>
                <a:gd name="T42" fmla="*/ 213256777 w 347"/>
                <a:gd name="T43" fmla="*/ 26469466 h 347"/>
                <a:gd name="T44" fmla="*/ 185380260 w 347"/>
                <a:gd name="T45" fmla="*/ 252153945 h 347"/>
                <a:gd name="T46" fmla="*/ 213256777 w 347"/>
                <a:gd name="T47" fmla="*/ 458335103 h 347"/>
                <a:gd name="T48" fmla="*/ 110112953 w 347"/>
                <a:gd name="T49" fmla="*/ 252153945 h 347"/>
                <a:gd name="T50" fmla="*/ 185380260 w 347"/>
                <a:gd name="T51" fmla="*/ 252153945 h 347"/>
                <a:gd name="T52" fmla="*/ 270404111 w 347"/>
                <a:gd name="T53" fmla="*/ 458335103 h 347"/>
                <a:gd name="T54" fmla="*/ 299674927 w 347"/>
                <a:gd name="T55" fmla="*/ 252153945 h 347"/>
                <a:gd name="T56" fmla="*/ 373547935 w 347"/>
                <a:gd name="T57" fmla="*/ 252153945 h 347"/>
                <a:gd name="T58" fmla="*/ 270404111 w 347"/>
                <a:gd name="T59" fmla="*/ 458335103 h 347"/>
                <a:gd name="T60" fmla="*/ 299674927 w 347"/>
                <a:gd name="T61" fmla="*/ 231256687 h 347"/>
                <a:gd name="T62" fmla="*/ 270404111 w 347"/>
                <a:gd name="T63" fmla="*/ 26469466 h 347"/>
                <a:gd name="T64" fmla="*/ 373547935 w 347"/>
                <a:gd name="T65" fmla="*/ 231256687 h 347"/>
                <a:gd name="T66" fmla="*/ 299674927 w 347"/>
                <a:gd name="T67" fmla="*/ 231256687 h 347"/>
                <a:gd name="T68" fmla="*/ 163078573 w 347"/>
                <a:gd name="T69" fmla="*/ 36221126 h 347"/>
                <a:gd name="T70" fmla="*/ 89205565 w 347"/>
                <a:gd name="T71" fmla="*/ 231256687 h 347"/>
                <a:gd name="T72" fmla="*/ 20907388 w 347"/>
                <a:gd name="T73" fmla="*/ 231256687 h 347"/>
                <a:gd name="T74" fmla="*/ 163078573 w 347"/>
                <a:gd name="T75" fmla="*/ 36221126 h 347"/>
                <a:gd name="T76" fmla="*/ 20907388 w 347"/>
                <a:gd name="T77" fmla="*/ 252153945 h 347"/>
                <a:gd name="T78" fmla="*/ 89205565 w 347"/>
                <a:gd name="T79" fmla="*/ 252153945 h 347"/>
                <a:gd name="T80" fmla="*/ 163078573 w 347"/>
                <a:gd name="T81" fmla="*/ 448582263 h 347"/>
                <a:gd name="T82" fmla="*/ 20907388 w 347"/>
                <a:gd name="T83" fmla="*/ 252153945 h 347"/>
                <a:gd name="T84" fmla="*/ 321975433 w 347"/>
                <a:gd name="T85" fmla="*/ 448582263 h 347"/>
                <a:gd name="T86" fmla="*/ 394455323 w 347"/>
                <a:gd name="T87" fmla="*/ 252153945 h 347"/>
                <a:gd name="T88" fmla="*/ 462753500 w 347"/>
                <a:gd name="T89" fmla="*/ 252153945 h 347"/>
                <a:gd name="T90" fmla="*/ 321975433 w 347"/>
                <a:gd name="T91" fmla="*/ 448582263 h 3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47"/>
                <a:gd name="T139" fmla="*/ 0 h 347"/>
                <a:gd name="T140" fmla="*/ 347 w 347"/>
                <a:gd name="T141" fmla="*/ 347 h 3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en-US"/>
            </a:p>
          </p:txBody>
        </p:sp>
      </p:grpSp>
      <p:grpSp>
        <p:nvGrpSpPr>
          <p:cNvPr id="22" name="组合 12"/>
          <p:cNvGrpSpPr>
            <a:grpSpLocks/>
          </p:cNvGrpSpPr>
          <p:nvPr/>
        </p:nvGrpSpPr>
        <p:grpSpPr bwMode="auto">
          <a:xfrm>
            <a:off x="7798829" y="3016294"/>
            <a:ext cx="831850" cy="790575"/>
            <a:chOff x="0" y="0"/>
            <a:chExt cx="831692" cy="792088"/>
          </a:xfrm>
        </p:grpSpPr>
        <p:sp>
          <p:nvSpPr>
            <p:cNvPr id="23" name="正五边形 10"/>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ctr"/>
              <a:endParaRPr lang="zh-CN" altLang="en-US" sz="1800">
                <a:solidFill>
                  <a:srgbClr val="FFFFFF"/>
                </a:solidFill>
                <a:latin typeface="宋体" panose="02010600030101010101" pitchFamily="2" charset="-122"/>
                <a:sym typeface="宋体" panose="02010600030101010101" pitchFamily="2" charset="-122"/>
              </a:endParaRPr>
            </a:p>
          </p:txBody>
        </p:sp>
        <p:sp>
          <p:nvSpPr>
            <p:cNvPr id="24" name="Freeform 13"/>
            <p:cNvSpPr>
              <a:spLocks noEditPoints="1" noChangeArrowheads="1"/>
            </p:cNvSpPr>
            <p:nvPr/>
          </p:nvSpPr>
          <p:spPr bwMode="auto">
            <a:xfrm>
              <a:off x="284457" y="207649"/>
              <a:ext cx="262778" cy="484369"/>
            </a:xfrm>
            <a:custGeom>
              <a:avLst/>
              <a:gdLst>
                <a:gd name="T0" fmla="*/ 9279079 w 122"/>
                <a:gd name="T1" fmla="*/ 301232310 h 225"/>
                <a:gd name="T2" fmla="*/ 64951398 w 122"/>
                <a:gd name="T3" fmla="*/ 356844330 h 225"/>
                <a:gd name="T4" fmla="*/ 78870017 w 122"/>
                <a:gd name="T5" fmla="*/ 352209457 h 225"/>
                <a:gd name="T6" fmla="*/ 552083654 w 122"/>
                <a:gd name="T7" fmla="*/ 194643144 h 225"/>
                <a:gd name="T8" fmla="*/ 552083654 w 122"/>
                <a:gd name="T9" fmla="*/ 139031125 h 225"/>
                <a:gd name="T10" fmla="*/ 487132256 w 122"/>
                <a:gd name="T11" fmla="*/ 106589166 h 225"/>
                <a:gd name="T12" fmla="*/ 13918618 w 122"/>
                <a:gd name="T13" fmla="*/ 264157631 h 225"/>
                <a:gd name="T14" fmla="*/ 501050875 w 122"/>
                <a:gd name="T15" fmla="*/ 129761379 h 225"/>
                <a:gd name="T16" fmla="*/ 528888111 w 122"/>
                <a:gd name="T17" fmla="*/ 162201185 h 225"/>
                <a:gd name="T18" fmla="*/ 514969493 w 122"/>
                <a:gd name="T19" fmla="*/ 194643144 h 225"/>
                <a:gd name="T20" fmla="*/ 64951398 w 122"/>
                <a:gd name="T21" fmla="*/ 329037244 h 225"/>
                <a:gd name="T22" fmla="*/ 41753701 w 122"/>
                <a:gd name="T23" fmla="*/ 310499904 h 225"/>
                <a:gd name="T24" fmla="*/ 37114162 w 122"/>
                <a:gd name="T25" fmla="*/ 273425224 h 225"/>
                <a:gd name="T26" fmla="*/ 491771796 w 122"/>
                <a:gd name="T27" fmla="*/ 129761379 h 225"/>
                <a:gd name="T28" fmla="*/ 64951398 w 122"/>
                <a:gd name="T29" fmla="*/ 199275865 h 225"/>
                <a:gd name="T30" fmla="*/ 306198834 w 122"/>
                <a:gd name="T31" fmla="*/ 129761379 h 225"/>
                <a:gd name="T32" fmla="*/ 338673456 w 122"/>
                <a:gd name="T33" fmla="*/ 46344426 h 225"/>
                <a:gd name="T34" fmla="*/ 41753701 w 122"/>
                <a:gd name="T35" fmla="*/ 78784232 h 225"/>
                <a:gd name="T36" fmla="*/ 13918618 w 122"/>
                <a:gd name="T37" fmla="*/ 162201185 h 225"/>
                <a:gd name="T38" fmla="*/ 283001136 w 122"/>
                <a:gd name="T39" fmla="*/ 37074680 h 225"/>
                <a:gd name="T40" fmla="*/ 310838373 w 122"/>
                <a:gd name="T41" fmla="*/ 55612019 h 225"/>
                <a:gd name="T42" fmla="*/ 301559294 w 122"/>
                <a:gd name="T43" fmla="*/ 101956445 h 225"/>
                <a:gd name="T44" fmla="*/ 64951398 w 122"/>
                <a:gd name="T45" fmla="*/ 171470932 h 225"/>
                <a:gd name="T46" fmla="*/ 37114162 w 122"/>
                <a:gd name="T47" fmla="*/ 139031125 h 225"/>
                <a:gd name="T48" fmla="*/ 556723194 w 122"/>
                <a:gd name="T49" fmla="*/ 468068369 h 225"/>
                <a:gd name="T50" fmla="*/ 487132256 w 122"/>
                <a:gd name="T51" fmla="*/ 417091222 h 225"/>
                <a:gd name="T52" fmla="*/ 334033916 w 122"/>
                <a:gd name="T53" fmla="*/ 509777921 h 225"/>
                <a:gd name="T54" fmla="*/ 255163900 w 122"/>
                <a:gd name="T55" fmla="*/ 639539300 h 225"/>
                <a:gd name="T56" fmla="*/ 245886975 w 122"/>
                <a:gd name="T57" fmla="*/ 458798622 h 225"/>
                <a:gd name="T58" fmla="*/ 552083654 w 122"/>
                <a:gd name="T59" fmla="*/ 352209457 h 225"/>
                <a:gd name="T60" fmla="*/ 552083654 w 122"/>
                <a:gd name="T61" fmla="*/ 296597437 h 225"/>
                <a:gd name="T62" fmla="*/ 41753701 w 122"/>
                <a:gd name="T63" fmla="*/ 393919009 h 225"/>
                <a:gd name="T64" fmla="*/ 4639539 w 122"/>
                <a:gd name="T65" fmla="*/ 449531029 h 225"/>
                <a:gd name="T66" fmla="*/ 13918618 w 122"/>
                <a:gd name="T67" fmla="*/ 472703242 h 225"/>
                <a:gd name="T68" fmla="*/ 51032780 w 122"/>
                <a:gd name="T69" fmla="*/ 509777921 h 225"/>
                <a:gd name="T70" fmla="*/ 129902797 w 122"/>
                <a:gd name="T71" fmla="*/ 560755068 h 225"/>
                <a:gd name="T72" fmla="*/ 78870017 w 122"/>
                <a:gd name="T73" fmla="*/ 639539300 h 225"/>
                <a:gd name="T74" fmla="*/ 185575116 w 122"/>
                <a:gd name="T75" fmla="*/ 968576544 h 225"/>
                <a:gd name="T76" fmla="*/ 245886975 w 122"/>
                <a:gd name="T77" fmla="*/ 1042725903 h 225"/>
                <a:gd name="T78" fmla="*/ 403624854 w 122"/>
                <a:gd name="T79" fmla="*/ 991748757 h 225"/>
                <a:gd name="T80" fmla="*/ 510329953 w 122"/>
                <a:gd name="T81" fmla="*/ 866620098 h 225"/>
                <a:gd name="T82" fmla="*/ 459297173 w 122"/>
                <a:gd name="T83" fmla="*/ 639539300 h 225"/>
                <a:gd name="T84" fmla="*/ 482492717 w 122"/>
                <a:gd name="T85" fmla="*/ 542217728 h 225"/>
                <a:gd name="T86" fmla="*/ 556723194 w 122"/>
                <a:gd name="T87" fmla="*/ 468068369 h 225"/>
                <a:gd name="T88" fmla="*/ 218049738 w 122"/>
                <a:gd name="T89" fmla="*/ 468068369 h 225"/>
                <a:gd name="T90" fmla="*/ 227328817 w 122"/>
                <a:gd name="T91" fmla="*/ 639539300 h 225"/>
                <a:gd name="T92" fmla="*/ 162377419 w 122"/>
                <a:gd name="T93" fmla="*/ 560755068 h 225"/>
                <a:gd name="T94" fmla="*/ 111344639 w 122"/>
                <a:gd name="T95" fmla="*/ 500508175 h 225"/>
                <a:gd name="T96" fmla="*/ 55672319 w 122"/>
                <a:gd name="T97" fmla="*/ 481970835 h 225"/>
                <a:gd name="T98" fmla="*/ 37114162 w 122"/>
                <a:gd name="T99" fmla="*/ 449531029 h 225"/>
                <a:gd name="T100" fmla="*/ 37114162 w 122"/>
                <a:gd name="T101" fmla="*/ 430993689 h 225"/>
                <a:gd name="T102" fmla="*/ 55672319 w 122"/>
                <a:gd name="T103" fmla="*/ 417091222 h 225"/>
                <a:gd name="T104" fmla="*/ 111344639 w 122"/>
                <a:gd name="T105" fmla="*/ 398553882 h 225"/>
                <a:gd name="T106" fmla="*/ 501050875 w 122"/>
                <a:gd name="T107" fmla="*/ 287329844 h 225"/>
                <a:gd name="T108" fmla="*/ 528888111 w 122"/>
                <a:gd name="T109" fmla="*/ 319769650 h 225"/>
                <a:gd name="T110" fmla="*/ 514969493 w 122"/>
                <a:gd name="T111" fmla="*/ 352209457 h 225"/>
                <a:gd name="T112" fmla="*/ 199491580 w 122"/>
                <a:gd name="T113" fmla="*/ 454165902 h 225"/>
                <a:gd name="T114" fmla="*/ 477855331 w 122"/>
                <a:gd name="T115" fmla="*/ 514410642 h 225"/>
                <a:gd name="T116" fmla="*/ 426820397 w 122"/>
                <a:gd name="T117" fmla="*/ 639539300 h 225"/>
                <a:gd name="T118" fmla="*/ 361871153 w 122"/>
                <a:gd name="T119" fmla="*/ 509777921 h 225"/>
                <a:gd name="T120" fmla="*/ 491771796 w 122"/>
                <a:gd name="T121" fmla="*/ 444896156 h 225"/>
                <a:gd name="T122" fmla="*/ 528888111 w 122"/>
                <a:gd name="T123" fmla="*/ 477335962 h 2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2"/>
                <a:gd name="T187" fmla="*/ 0 h 225"/>
                <a:gd name="T188" fmla="*/ 122 w 122"/>
                <a:gd name="T189" fmla="*/ 225 h 2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en-US"/>
            </a:p>
          </p:txBody>
        </p:sp>
      </p:grpSp>
      <p:grpSp>
        <p:nvGrpSpPr>
          <p:cNvPr id="25" name="组合 30"/>
          <p:cNvGrpSpPr>
            <a:grpSpLocks/>
          </p:cNvGrpSpPr>
          <p:nvPr/>
        </p:nvGrpSpPr>
        <p:grpSpPr bwMode="auto">
          <a:xfrm>
            <a:off x="10456426" y="1728653"/>
            <a:ext cx="831850" cy="790575"/>
            <a:chOff x="0" y="0"/>
            <a:chExt cx="831692" cy="792088"/>
          </a:xfrm>
        </p:grpSpPr>
        <p:sp>
          <p:nvSpPr>
            <p:cNvPr id="26" name="正五边形 5"/>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ctr"/>
              <a:endParaRPr lang="zh-CN" altLang="en-US" sz="1800">
                <a:solidFill>
                  <a:srgbClr val="FFFFFF"/>
                </a:solidFill>
                <a:latin typeface="宋体" panose="02010600030101010101" pitchFamily="2" charset="-122"/>
                <a:sym typeface="宋体" panose="02010600030101010101" pitchFamily="2" charset="-122"/>
              </a:endParaRPr>
            </a:p>
          </p:txBody>
        </p:sp>
        <p:sp>
          <p:nvSpPr>
            <p:cNvPr id="27" name="Freeform 72"/>
            <p:cNvSpPr>
              <a:spLocks noEditPoints="1" noChangeArrowheads="1"/>
            </p:cNvSpPr>
            <p:nvPr/>
          </p:nvSpPr>
          <p:spPr bwMode="auto">
            <a:xfrm>
              <a:off x="194807" y="196084"/>
              <a:ext cx="485110" cy="485984"/>
            </a:xfrm>
            <a:custGeom>
              <a:avLst/>
              <a:gdLst>
                <a:gd name="T0" fmla="*/ 469490874 w 411"/>
                <a:gd name="T1" fmla="*/ 275495129 h 412"/>
                <a:gd name="T2" fmla="*/ 395653827 w 411"/>
                <a:gd name="T3" fmla="*/ 306106223 h 412"/>
                <a:gd name="T4" fmla="*/ 346893781 w 411"/>
                <a:gd name="T5" fmla="*/ 257407559 h 412"/>
                <a:gd name="T6" fmla="*/ 394261054 w 411"/>
                <a:gd name="T7" fmla="*/ 148878603 h 412"/>
                <a:gd name="T8" fmla="*/ 245194187 w 411"/>
                <a:gd name="T9" fmla="*/ 0 h 412"/>
                <a:gd name="T10" fmla="*/ 94734547 w 411"/>
                <a:gd name="T11" fmla="*/ 148878603 h 412"/>
                <a:gd name="T12" fmla="*/ 161605367 w 411"/>
                <a:gd name="T13" fmla="*/ 272712517 h 412"/>
                <a:gd name="T14" fmla="*/ 133741640 w 411"/>
                <a:gd name="T15" fmla="*/ 370109844 h 412"/>
                <a:gd name="T16" fmla="*/ 103092367 w 411"/>
                <a:gd name="T17" fmla="*/ 365936515 h 412"/>
                <a:gd name="T18" fmla="*/ 0 w 411"/>
                <a:gd name="T19" fmla="*/ 468899067 h 412"/>
                <a:gd name="T20" fmla="*/ 103092367 w 411"/>
                <a:gd name="T21" fmla="*/ 573253515 h 412"/>
                <a:gd name="T22" fmla="*/ 207578687 w 411"/>
                <a:gd name="T23" fmla="*/ 468899067 h 412"/>
                <a:gd name="T24" fmla="*/ 153246367 w 411"/>
                <a:gd name="T25" fmla="*/ 378458860 h 412"/>
                <a:gd name="T26" fmla="*/ 181108914 w 411"/>
                <a:gd name="T27" fmla="*/ 283844145 h 412"/>
                <a:gd name="T28" fmla="*/ 245194187 w 411"/>
                <a:gd name="T29" fmla="*/ 297758386 h 412"/>
                <a:gd name="T30" fmla="*/ 331568554 w 411"/>
                <a:gd name="T31" fmla="*/ 271321800 h 412"/>
                <a:gd name="T32" fmla="*/ 383115327 w 411"/>
                <a:gd name="T33" fmla="*/ 322803076 h 412"/>
                <a:gd name="T34" fmla="*/ 365004554 w 411"/>
                <a:gd name="T35" fmla="*/ 379849577 h 412"/>
                <a:gd name="T36" fmla="*/ 469490874 w 411"/>
                <a:gd name="T37" fmla="*/ 482813308 h 412"/>
                <a:gd name="T38" fmla="*/ 572583241 w 411"/>
                <a:gd name="T39" fmla="*/ 379849577 h 412"/>
                <a:gd name="T40" fmla="*/ 469490874 w 411"/>
                <a:gd name="T41" fmla="*/ 275495129 h 412"/>
                <a:gd name="T42" fmla="*/ 186681187 w 411"/>
                <a:gd name="T43" fmla="*/ 468899067 h 412"/>
                <a:gd name="T44" fmla="*/ 103092367 w 411"/>
                <a:gd name="T45" fmla="*/ 552382154 h 412"/>
                <a:gd name="T46" fmla="*/ 19503547 w 411"/>
                <a:gd name="T47" fmla="*/ 468899067 h 412"/>
                <a:gd name="T48" fmla="*/ 103092367 w 411"/>
                <a:gd name="T49" fmla="*/ 386806697 h 412"/>
                <a:gd name="T50" fmla="*/ 186681187 w 411"/>
                <a:gd name="T51" fmla="*/ 468899067 h 412"/>
                <a:gd name="T52" fmla="*/ 115630867 w 411"/>
                <a:gd name="T53" fmla="*/ 148878603 h 412"/>
                <a:gd name="T54" fmla="*/ 245194187 w 411"/>
                <a:gd name="T55" fmla="*/ 19479465 h 412"/>
                <a:gd name="T56" fmla="*/ 373363554 w 411"/>
                <a:gd name="T57" fmla="*/ 148878603 h 412"/>
                <a:gd name="T58" fmla="*/ 245194187 w 411"/>
                <a:gd name="T59" fmla="*/ 278278921 h 412"/>
                <a:gd name="T60" fmla="*/ 115630867 w 411"/>
                <a:gd name="T61" fmla="*/ 148878603 h 412"/>
                <a:gd name="T62" fmla="*/ 469490874 w 411"/>
                <a:gd name="T63" fmla="*/ 461941947 h 412"/>
                <a:gd name="T64" fmla="*/ 385902054 w 411"/>
                <a:gd name="T65" fmla="*/ 379849577 h 412"/>
                <a:gd name="T66" fmla="*/ 469490874 w 411"/>
                <a:gd name="T67" fmla="*/ 296366490 h 412"/>
                <a:gd name="T68" fmla="*/ 553079695 w 411"/>
                <a:gd name="T69" fmla="*/ 379849577 h 412"/>
                <a:gd name="T70" fmla="*/ 469490874 w 411"/>
                <a:gd name="T71" fmla="*/ 461941947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11"/>
                <a:gd name="T109" fmla="*/ 0 h 412"/>
                <a:gd name="T110" fmla="*/ 411 w 411"/>
                <a:gd name="T111" fmla="*/ 412 h 41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en-US"/>
            </a:p>
          </p:txBody>
        </p:sp>
      </p:grpSp>
      <p:cxnSp>
        <p:nvCxnSpPr>
          <p:cNvPr id="28" name="直接连接符 19"/>
          <p:cNvCxnSpPr>
            <a:cxnSpLocks noChangeShapeType="1"/>
            <a:endCxn id="17" idx="1"/>
          </p:cNvCxnSpPr>
          <p:nvPr/>
        </p:nvCxnSpPr>
        <p:spPr bwMode="auto">
          <a:xfrm>
            <a:off x="1783197" y="2799502"/>
            <a:ext cx="1773610" cy="812667"/>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30" name="直接连接符 19"/>
          <p:cNvCxnSpPr>
            <a:cxnSpLocks noChangeShapeType="1"/>
          </p:cNvCxnSpPr>
          <p:nvPr/>
        </p:nvCxnSpPr>
        <p:spPr bwMode="auto">
          <a:xfrm>
            <a:off x="6293435" y="1637831"/>
            <a:ext cx="1718655" cy="1568004"/>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33" name="直接连接符 21"/>
          <p:cNvCxnSpPr>
            <a:cxnSpLocks noChangeShapeType="1"/>
            <a:stCxn id="20" idx="2"/>
          </p:cNvCxnSpPr>
          <p:nvPr/>
        </p:nvCxnSpPr>
        <p:spPr bwMode="auto">
          <a:xfrm flipH="1">
            <a:off x="4212110" y="1819554"/>
            <a:ext cx="1502920" cy="1581098"/>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35" name="直接连接符 21"/>
          <p:cNvCxnSpPr>
            <a:cxnSpLocks noChangeShapeType="1"/>
            <a:endCxn id="23" idx="5"/>
          </p:cNvCxnSpPr>
          <p:nvPr/>
        </p:nvCxnSpPr>
        <p:spPr bwMode="auto">
          <a:xfrm flipH="1">
            <a:off x="8630678" y="2282657"/>
            <a:ext cx="1898202" cy="103560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sp>
        <p:nvSpPr>
          <p:cNvPr id="42" name="文本框 41"/>
          <p:cNvSpPr txBox="1"/>
          <p:nvPr/>
        </p:nvSpPr>
        <p:spPr>
          <a:xfrm>
            <a:off x="664098" y="2979255"/>
            <a:ext cx="2183057" cy="1015663"/>
          </a:xfrm>
          <a:prstGeom prst="rect">
            <a:avLst/>
          </a:prstGeom>
          <a:noFill/>
        </p:spPr>
        <p:txBody>
          <a:bodyPr wrap="square" rtlCol="0">
            <a:spAutoFit/>
          </a:bodyPr>
          <a:lstStyle/>
          <a:p>
            <a:r>
              <a:rPr lang="en-US" altLang="zh-CN" sz="2000" dirty="0" smtClean="0"/>
              <a:t>1. </a:t>
            </a:r>
            <a:r>
              <a:rPr lang="zh-CN" altLang="en-US" sz="2000" dirty="0" smtClean="0"/>
              <a:t>行业发展规范、行业协会定位和战略明确</a:t>
            </a:r>
            <a:endParaRPr lang="zh-CN" altLang="en-US" sz="2000" dirty="0"/>
          </a:p>
        </p:txBody>
      </p:sp>
      <p:sp>
        <p:nvSpPr>
          <p:cNvPr id="43" name="文本框 42"/>
          <p:cNvSpPr txBox="1"/>
          <p:nvPr/>
        </p:nvSpPr>
        <p:spPr>
          <a:xfrm>
            <a:off x="3029528" y="1994509"/>
            <a:ext cx="2192567" cy="1015663"/>
          </a:xfrm>
          <a:prstGeom prst="rect">
            <a:avLst/>
          </a:prstGeom>
          <a:noFill/>
        </p:spPr>
        <p:txBody>
          <a:bodyPr wrap="square" rtlCol="0">
            <a:spAutoFit/>
          </a:bodyPr>
          <a:lstStyle/>
          <a:p>
            <a:r>
              <a:rPr lang="en-US" altLang="zh-CN" sz="2000" dirty="0" smtClean="0"/>
              <a:t>2. </a:t>
            </a:r>
            <a:r>
              <a:rPr lang="zh-CN" altLang="en-US" sz="2000" dirty="0" smtClean="0"/>
              <a:t>市场化程度高</a:t>
            </a:r>
            <a:endParaRPr lang="en-US" altLang="zh-CN" sz="2000" dirty="0" smtClean="0"/>
          </a:p>
          <a:p>
            <a:r>
              <a:rPr lang="en-US" altLang="zh-CN" sz="2000" dirty="0" smtClean="0"/>
              <a:t>2013</a:t>
            </a:r>
            <a:r>
              <a:rPr lang="zh-CN" altLang="en-US" sz="2000" dirty="0" smtClean="0"/>
              <a:t>年告别</a:t>
            </a:r>
            <a:endParaRPr lang="en-US" altLang="zh-CN" sz="2000" dirty="0" smtClean="0"/>
          </a:p>
          <a:p>
            <a:r>
              <a:rPr lang="zh-CN" altLang="en-US" sz="2000" dirty="0" smtClean="0"/>
              <a:t>政策救市</a:t>
            </a:r>
            <a:endParaRPr lang="zh-CN" altLang="en-US" sz="2000" dirty="0"/>
          </a:p>
        </p:txBody>
      </p:sp>
      <p:sp>
        <p:nvSpPr>
          <p:cNvPr id="44" name="矩形 43"/>
          <p:cNvSpPr/>
          <p:nvPr/>
        </p:nvSpPr>
        <p:spPr>
          <a:xfrm>
            <a:off x="638909" y="4318934"/>
            <a:ext cx="4108817" cy="646331"/>
          </a:xfrm>
          <a:prstGeom prst="rect">
            <a:avLst/>
          </a:prstGeom>
        </p:spPr>
        <p:txBody>
          <a:bodyPr wrap="none">
            <a:spAutoFit/>
          </a:bodyPr>
          <a:lstStyle/>
          <a:p>
            <a:r>
              <a:rPr lang="zh-CN" altLang="zh-CN" dirty="0" smtClean="0"/>
              <a:t>《中国家电产业技术路线图》</a:t>
            </a:r>
            <a:endParaRPr lang="en-US" altLang="zh-CN" dirty="0" smtClean="0"/>
          </a:p>
          <a:p>
            <a:r>
              <a:rPr lang="zh-CN" altLang="en-US" dirty="0" smtClean="0"/>
              <a:t>家用电器工业“十三五”发展指导意见</a:t>
            </a:r>
            <a:endParaRPr lang="zh-CN" altLang="en-US" dirty="0"/>
          </a:p>
        </p:txBody>
      </p:sp>
      <p:sp>
        <p:nvSpPr>
          <p:cNvPr id="45" name="矩形 44"/>
          <p:cNvSpPr/>
          <p:nvPr/>
        </p:nvSpPr>
        <p:spPr>
          <a:xfrm>
            <a:off x="638909" y="5038445"/>
            <a:ext cx="4108817" cy="923330"/>
          </a:xfrm>
          <a:prstGeom prst="rect">
            <a:avLst/>
          </a:prstGeom>
        </p:spPr>
        <p:txBody>
          <a:bodyPr wrap="square">
            <a:spAutoFit/>
          </a:bodyPr>
          <a:lstStyle/>
          <a:p>
            <a:r>
              <a:rPr lang="zh-CN" altLang="zh-CN" dirty="0"/>
              <a:t>发展模式将由成本驱动、规模驱动全面转向效率驱动和创新</a:t>
            </a:r>
            <a:r>
              <a:rPr lang="zh-CN" altLang="zh-CN" dirty="0" smtClean="0"/>
              <a:t>驱动</a:t>
            </a:r>
            <a:r>
              <a:rPr lang="zh-CN" altLang="en-US" dirty="0" smtClean="0"/>
              <a:t>（</a:t>
            </a:r>
            <a:r>
              <a:rPr lang="zh-CN" altLang="zh-CN" dirty="0" smtClean="0"/>
              <a:t>技术</a:t>
            </a:r>
            <a:r>
              <a:rPr lang="zh-CN" altLang="en-US" dirty="0" smtClean="0"/>
              <a:t>、</a:t>
            </a:r>
            <a:r>
              <a:rPr lang="zh-CN" altLang="zh-CN" dirty="0" smtClean="0"/>
              <a:t>管理</a:t>
            </a:r>
            <a:r>
              <a:rPr lang="zh-CN" altLang="zh-CN" dirty="0"/>
              <a:t>模式、商业模式、服务</a:t>
            </a:r>
            <a:r>
              <a:rPr lang="zh-CN" altLang="zh-CN" dirty="0" smtClean="0"/>
              <a:t>模式创新</a:t>
            </a:r>
            <a:r>
              <a:rPr lang="zh-CN" altLang="en-US" dirty="0" smtClean="0"/>
              <a:t>）</a:t>
            </a:r>
            <a:endParaRPr lang="zh-CN" altLang="en-US" dirty="0"/>
          </a:p>
        </p:txBody>
      </p:sp>
      <p:sp>
        <p:nvSpPr>
          <p:cNvPr id="47" name="文本框 46"/>
          <p:cNvSpPr txBox="1"/>
          <p:nvPr/>
        </p:nvSpPr>
        <p:spPr>
          <a:xfrm>
            <a:off x="4890504" y="2282657"/>
            <a:ext cx="2410991" cy="1631216"/>
          </a:xfrm>
          <a:prstGeom prst="rect">
            <a:avLst/>
          </a:prstGeom>
          <a:noFill/>
        </p:spPr>
        <p:txBody>
          <a:bodyPr wrap="square" rtlCol="0">
            <a:spAutoFit/>
          </a:bodyPr>
          <a:lstStyle/>
          <a:p>
            <a:pPr algn="ctr"/>
            <a:r>
              <a:rPr lang="en-US" altLang="zh-CN" sz="2000" dirty="0" smtClean="0"/>
              <a:t>3. </a:t>
            </a:r>
            <a:r>
              <a:rPr lang="zh-CN" altLang="en-US" sz="2000" dirty="0" smtClean="0"/>
              <a:t>需求个性化</a:t>
            </a:r>
            <a:endParaRPr lang="en-US" altLang="zh-CN" sz="2000" dirty="0" smtClean="0"/>
          </a:p>
          <a:p>
            <a:pPr algn="ctr"/>
            <a:r>
              <a:rPr lang="zh-CN" altLang="en-US" sz="2000" dirty="0" smtClean="0"/>
              <a:t>需求多层次化</a:t>
            </a:r>
            <a:endParaRPr lang="en-US" altLang="zh-CN" sz="2000" dirty="0" smtClean="0"/>
          </a:p>
          <a:p>
            <a:pPr algn="ctr"/>
            <a:r>
              <a:rPr lang="zh-CN" altLang="en-US" sz="2000" dirty="0"/>
              <a:t>大型</a:t>
            </a:r>
            <a:r>
              <a:rPr lang="zh-CN" altLang="en-US" sz="2000" dirty="0" smtClean="0"/>
              <a:t>家电面临</a:t>
            </a:r>
            <a:endParaRPr lang="en-US" altLang="zh-CN" sz="2000" dirty="0" smtClean="0"/>
          </a:p>
          <a:p>
            <a:pPr algn="ctr"/>
            <a:r>
              <a:rPr lang="zh-CN" altLang="en-US" sz="2000" dirty="0" smtClean="0"/>
              <a:t>转型升级压力</a:t>
            </a:r>
            <a:endParaRPr lang="en-US" altLang="zh-CN" sz="2000" dirty="0" smtClean="0"/>
          </a:p>
          <a:p>
            <a:pPr algn="ctr"/>
            <a:r>
              <a:rPr lang="zh-CN" altLang="en-US" sz="2000" dirty="0" smtClean="0"/>
              <a:t>小家电较有活力</a:t>
            </a:r>
            <a:endParaRPr lang="en-US" altLang="zh-CN" sz="2000" dirty="0" smtClean="0"/>
          </a:p>
        </p:txBody>
      </p:sp>
      <p:sp>
        <p:nvSpPr>
          <p:cNvPr id="48" name="文本框 47"/>
          <p:cNvSpPr txBox="1"/>
          <p:nvPr/>
        </p:nvSpPr>
        <p:spPr>
          <a:xfrm>
            <a:off x="7253205" y="1509812"/>
            <a:ext cx="2410991" cy="1569660"/>
          </a:xfrm>
          <a:prstGeom prst="rect">
            <a:avLst/>
          </a:prstGeom>
          <a:noFill/>
        </p:spPr>
        <p:txBody>
          <a:bodyPr wrap="square" rtlCol="0">
            <a:spAutoFit/>
          </a:bodyPr>
          <a:lstStyle/>
          <a:p>
            <a:pPr algn="ctr"/>
            <a:r>
              <a:rPr lang="en-US" altLang="zh-CN" dirty="0" smtClean="0"/>
              <a:t>4. </a:t>
            </a:r>
            <a:r>
              <a:rPr lang="zh-CN" altLang="zh-CN" dirty="0" smtClean="0"/>
              <a:t>技术</a:t>
            </a:r>
            <a:r>
              <a:rPr lang="zh-CN" altLang="zh-CN" dirty="0"/>
              <a:t>更新频率</a:t>
            </a:r>
            <a:r>
              <a:rPr lang="zh-CN" altLang="zh-CN" dirty="0" smtClean="0"/>
              <a:t>快</a:t>
            </a:r>
            <a:endParaRPr lang="en-US" altLang="zh-CN" dirty="0" smtClean="0"/>
          </a:p>
          <a:p>
            <a:pPr algn="ctr"/>
            <a:r>
              <a:rPr lang="zh-CN" altLang="zh-CN" dirty="0" smtClean="0"/>
              <a:t>更新换代</a:t>
            </a:r>
            <a:r>
              <a:rPr lang="zh-CN" altLang="zh-CN" dirty="0"/>
              <a:t>速率</a:t>
            </a:r>
            <a:r>
              <a:rPr lang="zh-CN" altLang="zh-CN" dirty="0" smtClean="0"/>
              <a:t>高</a:t>
            </a:r>
            <a:endParaRPr lang="en-US" altLang="zh-CN" dirty="0" smtClean="0"/>
          </a:p>
          <a:p>
            <a:pPr algn="ctr"/>
            <a:r>
              <a:rPr lang="zh-CN" altLang="en-US" sz="2000" dirty="0" smtClean="0"/>
              <a:t>行业内部技术交流（行业会议、</a:t>
            </a:r>
            <a:endParaRPr lang="en-US" altLang="zh-CN" sz="2000" dirty="0" smtClean="0"/>
          </a:p>
          <a:p>
            <a:pPr algn="ctr"/>
            <a:r>
              <a:rPr lang="zh-CN" altLang="en-US" sz="2000" dirty="0" smtClean="0"/>
              <a:t>家博会）</a:t>
            </a:r>
            <a:endParaRPr lang="en-US" altLang="zh-CN" sz="2000" dirty="0" smtClean="0"/>
          </a:p>
        </p:txBody>
      </p:sp>
      <p:sp>
        <p:nvSpPr>
          <p:cNvPr id="49" name="文本框 48"/>
          <p:cNvSpPr txBox="1"/>
          <p:nvPr/>
        </p:nvSpPr>
        <p:spPr>
          <a:xfrm>
            <a:off x="9049909" y="2596506"/>
            <a:ext cx="3298416" cy="1631216"/>
          </a:xfrm>
          <a:prstGeom prst="rect">
            <a:avLst/>
          </a:prstGeom>
          <a:noFill/>
        </p:spPr>
        <p:txBody>
          <a:bodyPr wrap="square" rtlCol="0">
            <a:spAutoFit/>
          </a:bodyPr>
          <a:lstStyle/>
          <a:p>
            <a:pPr algn="ctr"/>
            <a:r>
              <a:rPr lang="en-US" altLang="zh-CN" sz="2000" dirty="0" smtClean="0"/>
              <a:t>5. </a:t>
            </a:r>
            <a:r>
              <a:rPr lang="zh-CN" altLang="en-US" sz="2000" dirty="0" smtClean="0"/>
              <a:t>增长特征</a:t>
            </a:r>
            <a:endParaRPr lang="en-US" altLang="zh-CN" sz="2000" dirty="0" smtClean="0"/>
          </a:p>
          <a:p>
            <a:pPr algn="ctr"/>
            <a:r>
              <a:rPr lang="zh-CN" altLang="en-US" sz="2000" dirty="0" smtClean="0"/>
              <a:t>高速增长</a:t>
            </a:r>
            <a:r>
              <a:rPr lang="en-US" altLang="zh-CN" sz="2000" dirty="0" smtClean="0"/>
              <a:t>—</a:t>
            </a:r>
            <a:r>
              <a:rPr lang="zh-CN" altLang="en-US" sz="2000" dirty="0" smtClean="0"/>
              <a:t>中低速增长</a:t>
            </a:r>
            <a:endParaRPr lang="en-US" altLang="zh-CN" sz="2000" dirty="0" smtClean="0"/>
          </a:p>
          <a:p>
            <a:pPr algn="ctr"/>
            <a:r>
              <a:rPr lang="zh-CN" altLang="en-US" sz="2000" dirty="0"/>
              <a:t>大</a:t>
            </a:r>
            <a:r>
              <a:rPr lang="zh-CN" altLang="en-US" sz="2000" dirty="0" smtClean="0"/>
              <a:t>家电生产要素集中、</a:t>
            </a:r>
            <a:endParaRPr lang="en-US" altLang="zh-CN" sz="2000" dirty="0" smtClean="0"/>
          </a:p>
          <a:p>
            <a:pPr algn="ctr"/>
            <a:r>
              <a:rPr lang="zh-CN" altLang="en-US" sz="2000" dirty="0"/>
              <a:t>规模经济显著</a:t>
            </a:r>
            <a:endParaRPr lang="en-US" altLang="zh-CN" sz="2000" dirty="0" smtClean="0"/>
          </a:p>
          <a:p>
            <a:pPr algn="ctr"/>
            <a:endParaRPr lang="en-US" altLang="zh-CN" sz="2000" dirty="0" smtClean="0"/>
          </a:p>
        </p:txBody>
      </p:sp>
      <p:cxnSp>
        <p:nvCxnSpPr>
          <p:cNvPr id="50" name="直接连接符 21"/>
          <p:cNvCxnSpPr>
            <a:cxnSpLocks noChangeShapeType="1"/>
          </p:cNvCxnSpPr>
          <p:nvPr/>
        </p:nvCxnSpPr>
        <p:spPr bwMode="auto">
          <a:xfrm flipH="1">
            <a:off x="7222779" y="3801129"/>
            <a:ext cx="798011" cy="840970"/>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grpSp>
        <p:nvGrpSpPr>
          <p:cNvPr id="52" name="组合 16"/>
          <p:cNvGrpSpPr>
            <a:grpSpLocks/>
          </p:cNvGrpSpPr>
          <p:nvPr/>
        </p:nvGrpSpPr>
        <p:grpSpPr bwMode="auto">
          <a:xfrm>
            <a:off x="6542872" y="4497483"/>
            <a:ext cx="831850" cy="792162"/>
            <a:chOff x="0" y="0"/>
            <a:chExt cx="831692" cy="792088"/>
          </a:xfrm>
        </p:grpSpPr>
        <p:sp>
          <p:nvSpPr>
            <p:cNvPr id="53" name="正五边形 9"/>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ctr"/>
              <a:endParaRPr lang="zh-CN" altLang="en-US" sz="1800">
                <a:solidFill>
                  <a:srgbClr val="FFFFFF"/>
                </a:solidFill>
                <a:latin typeface="宋体" panose="02010600030101010101" pitchFamily="2" charset="-122"/>
                <a:sym typeface="宋体" panose="02010600030101010101" pitchFamily="2" charset="-122"/>
              </a:endParaRPr>
            </a:p>
          </p:txBody>
        </p:sp>
        <p:sp>
          <p:nvSpPr>
            <p:cNvPr id="54" name="Freeform 78"/>
            <p:cNvSpPr>
              <a:spLocks noEditPoints="1" noChangeArrowheads="1"/>
            </p:cNvSpPr>
            <p:nvPr/>
          </p:nvSpPr>
          <p:spPr bwMode="auto">
            <a:xfrm>
              <a:off x="221768" y="250987"/>
              <a:ext cx="409671" cy="409565"/>
            </a:xfrm>
            <a:custGeom>
              <a:avLst/>
              <a:gdLst>
                <a:gd name="T0" fmla="*/ 242527593 w 347"/>
                <a:gd name="T1" fmla="*/ 0 h 347"/>
                <a:gd name="T2" fmla="*/ 0 w 347"/>
                <a:gd name="T3" fmla="*/ 242402285 h 347"/>
                <a:gd name="T4" fmla="*/ 242527593 w 347"/>
                <a:gd name="T5" fmla="*/ 483410632 h 347"/>
                <a:gd name="T6" fmla="*/ 483660888 w 347"/>
                <a:gd name="T7" fmla="*/ 242402285 h 347"/>
                <a:gd name="T8" fmla="*/ 242527593 w 347"/>
                <a:gd name="T9" fmla="*/ 0 h 347"/>
                <a:gd name="T10" fmla="*/ 462753500 w 347"/>
                <a:gd name="T11" fmla="*/ 231256687 h 347"/>
                <a:gd name="T12" fmla="*/ 394455323 w 347"/>
                <a:gd name="T13" fmla="*/ 231256687 h 347"/>
                <a:gd name="T14" fmla="*/ 321975433 w 347"/>
                <a:gd name="T15" fmla="*/ 36221126 h 347"/>
                <a:gd name="T16" fmla="*/ 462753500 w 347"/>
                <a:gd name="T17" fmla="*/ 231256687 h 347"/>
                <a:gd name="T18" fmla="*/ 242527593 w 347"/>
                <a:gd name="T19" fmla="*/ 462513374 h 347"/>
                <a:gd name="T20" fmla="*/ 204893350 w 347"/>
                <a:gd name="T21" fmla="*/ 252153945 h 347"/>
                <a:gd name="T22" fmla="*/ 278767539 w 347"/>
                <a:gd name="T23" fmla="*/ 252153945 h 347"/>
                <a:gd name="T24" fmla="*/ 242527593 w 347"/>
                <a:gd name="T25" fmla="*/ 462513374 h 347"/>
                <a:gd name="T26" fmla="*/ 204893350 w 347"/>
                <a:gd name="T27" fmla="*/ 231256687 h 347"/>
                <a:gd name="T28" fmla="*/ 242527593 w 347"/>
                <a:gd name="T29" fmla="*/ 20897257 h 347"/>
                <a:gd name="T30" fmla="*/ 242527593 w 347"/>
                <a:gd name="T31" fmla="*/ 20897257 h 347"/>
                <a:gd name="T32" fmla="*/ 278767539 w 347"/>
                <a:gd name="T33" fmla="*/ 231256687 h 347"/>
                <a:gd name="T34" fmla="*/ 204893350 w 347"/>
                <a:gd name="T35" fmla="*/ 231256687 h 347"/>
                <a:gd name="T36" fmla="*/ 213256777 w 347"/>
                <a:gd name="T37" fmla="*/ 26469466 h 347"/>
                <a:gd name="T38" fmla="*/ 185380260 w 347"/>
                <a:gd name="T39" fmla="*/ 231256687 h 347"/>
                <a:gd name="T40" fmla="*/ 110112953 w 347"/>
                <a:gd name="T41" fmla="*/ 231256687 h 347"/>
                <a:gd name="T42" fmla="*/ 213256777 w 347"/>
                <a:gd name="T43" fmla="*/ 26469466 h 347"/>
                <a:gd name="T44" fmla="*/ 185380260 w 347"/>
                <a:gd name="T45" fmla="*/ 252153945 h 347"/>
                <a:gd name="T46" fmla="*/ 213256777 w 347"/>
                <a:gd name="T47" fmla="*/ 458335103 h 347"/>
                <a:gd name="T48" fmla="*/ 110112953 w 347"/>
                <a:gd name="T49" fmla="*/ 252153945 h 347"/>
                <a:gd name="T50" fmla="*/ 185380260 w 347"/>
                <a:gd name="T51" fmla="*/ 252153945 h 347"/>
                <a:gd name="T52" fmla="*/ 270404111 w 347"/>
                <a:gd name="T53" fmla="*/ 458335103 h 347"/>
                <a:gd name="T54" fmla="*/ 299674927 w 347"/>
                <a:gd name="T55" fmla="*/ 252153945 h 347"/>
                <a:gd name="T56" fmla="*/ 373547935 w 347"/>
                <a:gd name="T57" fmla="*/ 252153945 h 347"/>
                <a:gd name="T58" fmla="*/ 270404111 w 347"/>
                <a:gd name="T59" fmla="*/ 458335103 h 347"/>
                <a:gd name="T60" fmla="*/ 299674927 w 347"/>
                <a:gd name="T61" fmla="*/ 231256687 h 347"/>
                <a:gd name="T62" fmla="*/ 270404111 w 347"/>
                <a:gd name="T63" fmla="*/ 26469466 h 347"/>
                <a:gd name="T64" fmla="*/ 373547935 w 347"/>
                <a:gd name="T65" fmla="*/ 231256687 h 347"/>
                <a:gd name="T66" fmla="*/ 299674927 w 347"/>
                <a:gd name="T67" fmla="*/ 231256687 h 347"/>
                <a:gd name="T68" fmla="*/ 163078573 w 347"/>
                <a:gd name="T69" fmla="*/ 36221126 h 347"/>
                <a:gd name="T70" fmla="*/ 89205565 w 347"/>
                <a:gd name="T71" fmla="*/ 231256687 h 347"/>
                <a:gd name="T72" fmla="*/ 20907388 w 347"/>
                <a:gd name="T73" fmla="*/ 231256687 h 347"/>
                <a:gd name="T74" fmla="*/ 163078573 w 347"/>
                <a:gd name="T75" fmla="*/ 36221126 h 347"/>
                <a:gd name="T76" fmla="*/ 20907388 w 347"/>
                <a:gd name="T77" fmla="*/ 252153945 h 347"/>
                <a:gd name="T78" fmla="*/ 89205565 w 347"/>
                <a:gd name="T79" fmla="*/ 252153945 h 347"/>
                <a:gd name="T80" fmla="*/ 163078573 w 347"/>
                <a:gd name="T81" fmla="*/ 448582263 h 347"/>
                <a:gd name="T82" fmla="*/ 20907388 w 347"/>
                <a:gd name="T83" fmla="*/ 252153945 h 347"/>
                <a:gd name="T84" fmla="*/ 321975433 w 347"/>
                <a:gd name="T85" fmla="*/ 448582263 h 347"/>
                <a:gd name="T86" fmla="*/ 394455323 w 347"/>
                <a:gd name="T87" fmla="*/ 252153945 h 347"/>
                <a:gd name="T88" fmla="*/ 462753500 w 347"/>
                <a:gd name="T89" fmla="*/ 252153945 h 347"/>
                <a:gd name="T90" fmla="*/ 321975433 w 347"/>
                <a:gd name="T91" fmla="*/ 448582263 h 3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47"/>
                <a:gd name="T139" fmla="*/ 0 h 347"/>
                <a:gd name="T140" fmla="*/ 347 w 347"/>
                <a:gd name="T141" fmla="*/ 347 h 3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en-US"/>
            </a:p>
          </p:txBody>
        </p:sp>
      </p:grpSp>
      <p:sp>
        <p:nvSpPr>
          <p:cNvPr id="55" name="文本框 54"/>
          <p:cNvSpPr txBox="1"/>
          <p:nvPr/>
        </p:nvSpPr>
        <p:spPr>
          <a:xfrm>
            <a:off x="7311096" y="4654575"/>
            <a:ext cx="3825375" cy="1323439"/>
          </a:xfrm>
          <a:prstGeom prst="rect">
            <a:avLst/>
          </a:prstGeom>
          <a:noFill/>
        </p:spPr>
        <p:txBody>
          <a:bodyPr wrap="square" rtlCol="0">
            <a:spAutoFit/>
          </a:bodyPr>
          <a:lstStyle/>
          <a:p>
            <a:r>
              <a:rPr lang="en-US" altLang="zh-CN" sz="2000" dirty="0" smtClean="0"/>
              <a:t>6. </a:t>
            </a:r>
            <a:r>
              <a:rPr lang="zh-CN" altLang="en-US" sz="2000" dirty="0" smtClean="0"/>
              <a:t>产品特征</a:t>
            </a:r>
            <a:endParaRPr lang="en-US" altLang="zh-CN" sz="2000" dirty="0" smtClean="0"/>
          </a:p>
          <a:p>
            <a:r>
              <a:rPr lang="zh-CN" altLang="en-US" sz="2000" dirty="0" smtClean="0"/>
              <a:t>空调冰箱具有季节性波动特征</a:t>
            </a:r>
            <a:endParaRPr lang="en-US" altLang="zh-CN" sz="2000" dirty="0" smtClean="0"/>
          </a:p>
          <a:p>
            <a:r>
              <a:rPr lang="zh-CN" altLang="en-US" sz="2000" dirty="0" smtClean="0"/>
              <a:t>全球气候变暖的影响</a:t>
            </a:r>
            <a:endParaRPr lang="en-US" altLang="zh-CN" sz="2000" dirty="0" smtClean="0"/>
          </a:p>
          <a:p>
            <a:r>
              <a:rPr lang="zh-CN" altLang="en-US" sz="2000" dirty="0" smtClean="0"/>
              <a:t>小家电准快消品的特点</a:t>
            </a:r>
            <a:endParaRPr lang="en-US" altLang="zh-CN" sz="2000" dirty="0" smtClean="0"/>
          </a:p>
        </p:txBody>
      </p:sp>
    </p:spTree>
    <p:extLst>
      <p:ext uri="{BB962C8B-B14F-4D97-AF65-F5344CB8AC3E}">
        <p14:creationId xmlns:p14="http://schemas.microsoft.com/office/powerpoint/2010/main" val="42870444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755" y="561700"/>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027361"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149581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1948420" y="396452"/>
            <a:ext cx="3859957" cy="630942"/>
          </a:xfrm>
          <a:prstGeom prst="rect">
            <a:avLst/>
          </a:prstGeom>
          <a:noFill/>
        </p:spPr>
        <p:txBody>
          <a:bodyPr wrap="square" rtlCol="0">
            <a:spAutoFit/>
          </a:bodyPr>
          <a:lstStyle/>
          <a:p>
            <a:r>
              <a:rPr lang="zh-CN" altLang="en-US" sz="3500" dirty="0" smtClean="0"/>
              <a:t>行业特征分析</a:t>
            </a:r>
            <a:endParaRPr lang="zh-CN" altLang="en-US" sz="3500" dirty="0"/>
          </a:p>
        </p:txBody>
      </p:sp>
      <p:grpSp>
        <p:nvGrpSpPr>
          <p:cNvPr id="52" name="组合 16"/>
          <p:cNvGrpSpPr>
            <a:grpSpLocks/>
          </p:cNvGrpSpPr>
          <p:nvPr/>
        </p:nvGrpSpPr>
        <p:grpSpPr bwMode="auto">
          <a:xfrm>
            <a:off x="862138" y="1097857"/>
            <a:ext cx="831850" cy="792162"/>
            <a:chOff x="0" y="0"/>
            <a:chExt cx="831692" cy="792088"/>
          </a:xfrm>
        </p:grpSpPr>
        <p:sp>
          <p:nvSpPr>
            <p:cNvPr id="53" name="正五边形 9"/>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ctr"/>
              <a:endParaRPr lang="zh-CN" altLang="en-US" sz="1800">
                <a:solidFill>
                  <a:srgbClr val="FFFFFF"/>
                </a:solidFill>
                <a:latin typeface="宋体" panose="02010600030101010101" pitchFamily="2" charset="-122"/>
                <a:sym typeface="宋体" panose="02010600030101010101" pitchFamily="2" charset="-122"/>
              </a:endParaRPr>
            </a:p>
          </p:txBody>
        </p:sp>
        <p:sp>
          <p:nvSpPr>
            <p:cNvPr id="54" name="Freeform 78"/>
            <p:cNvSpPr>
              <a:spLocks noEditPoints="1" noChangeArrowheads="1"/>
            </p:cNvSpPr>
            <p:nvPr/>
          </p:nvSpPr>
          <p:spPr bwMode="auto">
            <a:xfrm>
              <a:off x="221768" y="250987"/>
              <a:ext cx="409671" cy="409565"/>
            </a:xfrm>
            <a:custGeom>
              <a:avLst/>
              <a:gdLst>
                <a:gd name="T0" fmla="*/ 242527593 w 347"/>
                <a:gd name="T1" fmla="*/ 0 h 347"/>
                <a:gd name="T2" fmla="*/ 0 w 347"/>
                <a:gd name="T3" fmla="*/ 242402285 h 347"/>
                <a:gd name="T4" fmla="*/ 242527593 w 347"/>
                <a:gd name="T5" fmla="*/ 483410632 h 347"/>
                <a:gd name="T6" fmla="*/ 483660888 w 347"/>
                <a:gd name="T7" fmla="*/ 242402285 h 347"/>
                <a:gd name="T8" fmla="*/ 242527593 w 347"/>
                <a:gd name="T9" fmla="*/ 0 h 347"/>
                <a:gd name="T10" fmla="*/ 462753500 w 347"/>
                <a:gd name="T11" fmla="*/ 231256687 h 347"/>
                <a:gd name="T12" fmla="*/ 394455323 w 347"/>
                <a:gd name="T13" fmla="*/ 231256687 h 347"/>
                <a:gd name="T14" fmla="*/ 321975433 w 347"/>
                <a:gd name="T15" fmla="*/ 36221126 h 347"/>
                <a:gd name="T16" fmla="*/ 462753500 w 347"/>
                <a:gd name="T17" fmla="*/ 231256687 h 347"/>
                <a:gd name="T18" fmla="*/ 242527593 w 347"/>
                <a:gd name="T19" fmla="*/ 462513374 h 347"/>
                <a:gd name="T20" fmla="*/ 204893350 w 347"/>
                <a:gd name="T21" fmla="*/ 252153945 h 347"/>
                <a:gd name="T22" fmla="*/ 278767539 w 347"/>
                <a:gd name="T23" fmla="*/ 252153945 h 347"/>
                <a:gd name="T24" fmla="*/ 242527593 w 347"/>
                <a:gd name="T25" fmla="*/ 462513374 h 347"/>
                <a:gd name="T26" fmla="*/ 204893350 w 347"/>
                <a:gd name="T27" fmla="*/ 231256687 h 347"/>
                <a:gd name="T28" fmla="*/ 242527593 w 347"/>
                <a:gd name="T29" fmla="*/ 20897257 h 347"/>
                <a:gd name="T30" fmla="*/ 242527593 w 347"/>
                <a:gd name="T31" fmla="*/ 20897257 h 347"/>
                <a:gd name="T32" fmla="*/ 278767539 w 347"/>
                <a:gd name="T33" fmla="*/ 231256687 h 347"/>
                <a:gd name="T34" fmla="*/ 204893350 w 347"/>
                <a:gd name="T35" fmla="*/ 231256687 h 347"/>
                <a:gd name="T36" fmla="*/ 213256777 w 347"/>
                <a:gd name="T37" fmla="*/ 26469466 h 347"/>
                <a:gd name="T38" fmla="*/ 185380260 w 347"/>
                <a:gd name="T39" fmla="*/ 231256687 h 347"/>
                <a:gd name="T40" fmla="*/ 110112953 w 347"/>
                <a:gd name="T41" fmla="*/ 231256687 h 347"/>
                <a:gd name="T42" fmla="*/ 213256777 w 347"/>
                <a:gd name="T43" fmla="*/ 26469466 h 347"/>
                <a:gd name="T44" fmla="*/ 185380260 w 347"/>
                <a:gd name="T45" fmla="*/ 252153945 h 347"/>
                <a:gd name="T46" fmla="*/ 213256777 w 347"/>
                <a:gd name="T47" fmla="*/ 458335103 h 347"/>
                <a:gd name="T48" fmla="*/ 110112953 w 347"/>
                <a:gd name="T49" fmla="*/ 252153945 h 347"/>
                <a:gd name="T50" fmla="*/ 185380260 w 347"/>
                <a:gd name="T51" fmla="*/ 252153945 h 347"/>
                <a:gd name="T52" fmla="*/ 270404111 w 347"/>
                <a:gd name="T53" fmla="*/ 458335103 h 347"/>
                <a:gd name="T54" fmla="*/ 299674927 w 347"/>
                <a:gd name="T55" fmla="*/ 252153945 h 347"/>
                <a:gd name="T56" fmla="*/ 373547935 w 347"/>
                <a:gd name="T57" fmla="*/ 252153945 h 347"/>
                <a:gd name="T58" fmla="*/ 270404111 w 347"/>
                <a:gd name="T59" fmla="*/ 458335103 h 347"/>
                <a:gd name="T60" fmla="*/ 299674927 w 347"/>
                <a:gd name="T61" fmla="*/ 231256687 h 347"/>
                <a:gd name="T62" fmla="*/ 270404111 w 347"/>
                <a:gd name="T63" fmla="*/ 26469466 h 347"/>
                <a:gd name="T64" fmla="*/ 373547935 w 347"/>
                <a:gd name="T65" fmla="*/ 231256687 h 347"/>
                <a:gd name="T66" fmla="*/ 299674927 w 347"/>
                <a:gd name="T67" fmla="*/ 231256687 h 347"/>
                <a:gd name="T68" fmla="*/ 163078573 w 347"/>
                <a:gd name="T69" fmla="*/ 36221126 h 347"/>
                <a:gd name="T70" fmla="*/ 89205565 w 347"/>
                <a:gd name="T71" fmla="*/ 231256687 h 347"/>
                <a:gd name="T72" fmla="*/ 20907388 w 347"/>
                <a:gd name="T73" fmla="*/ 231256687 h 347"/>
                <a:gd name="T74" fmla="*/ 163078573 w 347"/>
                <a:gd name="T75" fmla="*/ 36221126 h 347"/>
                <a:gd name="T76" fmla="*/ 20907388 w 347"/>
                <a:gd name="T77" fmla="*/ 252153945 h 347"/>
                <a:gd name="T78" fmla="*/ 89205565 w 347"/>
                <a:gd name="T79" fmla="*/ 252153945 h 347"/>
                <a:gd name="T80" fmla="*/ 163078573 w 347"/>
                <a:gd name="T81" fmla="*/ 448582263 h 347"/>
                <a:gd name="T82" fmla="*/ 20907388 w 347"/>
                <a:gd name="T83" fmla="*/ 252153945 h 347"/>
                <a:gd name="T84" fmla="*/ 321975433 w 347"/>
                <a:gd name="T85" fmla="*/ 448582263 h 347"/>
                <a:gd name="T86" fmla="*/ 394455323 w 347"/>
                <a:gd name="T87" fmla="*/ 252153945 h 347"/>
                <a:gd name="T88" fmla="*/ 462753500 w 347"/>
                <a:gd name="T89" fmla="*/ 252153945 h 347"/>
                <a:gd name="T90" fmla="*/ 321975433 w 347"/>
                <a:gd name="T91" fmla="*/ 448582263 h 3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47"/>
                <a:gd name="T139" fmla="*/ 0 h 347"/>
                <a:gd name="T140" fmla="*/ 347 w 347"/>
                <a:gd name="T141" fmla="*/ 347 h 3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en-US"/>
            </a:p>
          </p:txBody>
        </p:sp>
      </p:grpSp>
      <p:pic>
        <p:nvPicPr>
          <p:cNvPr id="34" name="图片 33"/>
          <p:cNvPicPr>
            <a:picLocks noChangeAspect="1"/>
          </p:cNvPicPr>
          <p:nvPr/>
        </p:nvPicPr>
        <p:blipFill>
          <a:blip r:embed="rId2"/>
          <a:stretch>
            <a:fillRect/>
          </a:stretch>
        </p:blipFill>
        <p:spPr>
          <a:xfrm>
            <a:off x="4604944" y="315051"/>
            <a:ext cx="6977068" cy="6418852"/>
          </a:xfrm>
          <a:prstGeom prst="rect">
            <a:avLst/>
          </a:prstGeom>
        </p:spPr>
      </p:pic>
      <p:sp>
        <p:nvSpPr>
          <p:cNvPr id="41" name="文本框 40"/>
          <p:cNvSpPr txBox="1"/>
          <p:nvPr/>
        </p:nvSpPr>
        <p:spPr>
          <a:xfrm>
            <a:off x="1948419" y="1348867"/>
            <a:ext cx="1905123" cy="461665"/>
          </a:xfrm>
          <a:prstGeom prst="rect">
            <a:avLst/>
          </a:prstGeom>
          <a:noFill/>
        </p:spPr>
        <p:txBody>
          <a:bodyPr wrap="square" rtlCol="0">
            <a:spAutoFit/>
          </a:bodyPr>
          <a:lstStyle/>
          <a:p>
            <a:r>
              <a:rPr lang="en-US" altLang="zh-CN" sz="2400" dirty="0" smtClean="0"/>
              <a:t>7. </a:t>
            </a:r>
            <a:r>
              <a:rPr lang="zh-CN" altLang="en-US" sz="2400" dirty="0" smtClean="0"/>
              <a:t>竞争特征</a:t>
            </a:r>
            <a:endParaRPr lang="zh-CN" altLang="en-US" sz="2400" dirty="0"/>
          </a:p>
        </p:txBody>
      </p:sp>
      <p:sp>
        <p:nvSpPr>
          <p:cNvPr id="62" name="文本框 61"/>
          <p:cNvSpPr txBox="1"/>
          <p:nvPr/>
        </p:nvSpPr>
        <p:spPr>
          <a:xfrm>
            <a:off x="1027361" y="2467562"/>
            <a:ext cx="3845085" cy="2862322"/>
          </a:xfrm>
          <a:prstGeom prst="rect">
            <a:avLst/>
          </a:prstGeom>
          <a:noFill/>
        </p:spPr>
        <p:txBody>
          <a:bodyPr wrap="square" rtlCol="0">
            <a:spAutoFit/>
          </a:bodyPr>
          <a:lstStyle/>
          <a:p>
            <a:r>
              <a:rPr lang="zh-CN" altLang="zh-CN" sz="2000" dirty="0"/>
              <a:t>行业竞争者数量</a:t>
            </a:r>
            <a:r>
              <a:rPr lang="zh-CN" altLang="zh-CN" sz="2000" dirty="0" smtClean="0"/>
              <a:t>较多</a:t>
            </a:r>
            <a:endParaRPr lang="en-US" altLang="zh-CN" sz="2000" dirty="0" smtClean="0"/>
          </a:p>
          <a:p>
            <a:r>
              <a:rPr lang="zh-CN" altLang="zh-CN" sz="2000" dirty="0" smtClean="0"/>
              <a:t>行业</a:t>
            </a:r>
            <a:r>
              <a:rPr lang="zh-CN" altLang="zh-CN" sz="2000" dirty="0"/>
              <a:t>内部竞争</a:t>
            </a:r>
            <a:r>
              <a:rPr lang="zh-CN" altLang="zh-CN" sz="2000" dirty="0" smtClean="0"/>
              <a:t>较大</a:t>
            </a:r>
            <a:endParaRPr lang="en-US" altLang="zh-CN" sz="2000" dirty="0" smtClean="0"/>
          </a:p>
          <a:p>
            <a:r>
              <a:rPr lang="zh-CN" altLang="zh-CN" sz="2000" dirty="0" smtClean="0"/>
              <a:t>冰箱</a:t>
            </a:r>
            <a:r>
              <a:rPr lang="zh-CN" altLang="zh-CN" sz="2000" dirty="0"/>
              <a:t>、洗衣机、空调为主的白电行业市场集中度</a:t>
            </a:r>
            <a:r>
              <a:rPr lang="zh-CN" altLang="zh-CN" sz="2000" dirty="0" smtClean="0"/>
              <a:t>较高</a:t>
            </a:r>
            <a:r>
              <a:rPr lang="zh-CN" altLang="en-US" sz="2000" dirty="0"/>
              <a:t>（</a:t>
            </a:r>
            <a:r>
              <a:rPr lang="zh-CN" altLang="zh-CN" sz="2000" dirty="0" smtClean="0"/>
              <a:t>空调</a:t>
            </a:r>
            <a:r>
              <a:rPr lang="zh-CN" altLang="zh-CN" sz="2000" dirty="0"/>
              <a:t>行业寡头格局已基本</a:t>
            </a:r>
            <a:r>
              <a:rPr lang="zh-CN" altLang="zh-CN" sz="2000" dirty="0" smtClean="0"/>
              <a:t>形成</a:t>
            </a:r>
            <a:r>
              <a:rPr lang="zh-CN" altLang="en-US" sz="2000" dirty="0" smtClean="0"/>
              <a:t>）</a:t>
            </a:r>
            <a:endParaRPr lang="en-US" altLang="zh-CN" sz="2000" dirty="0" smtClean="0"/>
          </a:p>
          <a:p>
            <a:r>
              <a:rPr lang="zh-CN" altLang="zh-CN" sz="2000" dirty="0" smtClean="0"/>
              <a:t>厨</a:t>
            </a:r>
            <a:r>
              <a:rPr lang="zh-CN" altLang="zh-CN" sz="2000" dirty="0"/>
              <a:t>卫</a:t>
            </a:r>
            <a:r>
              <a:rPr lang="zh-CN" altLang="zh-CN" sz="2000" dirty="0" smtClean="0"/>
              <a:t>家电较为</a:t>
            </a:r>
            <a:r>
              <a:rPr lang="zh-CN" altLang="zh-CN" sz="2000" dirty="0"/>
              <a:t>分散，但龙头的市场占有率不断</a:t>
            </a:r>
            <a:r>
              <a:rPr lang="zh-CN" altLang="zh-CN" sz="2000" dirty="0" smtClean="0"/>
              <a:t>增加</a:t>
            </a:r>
            <a:endParaRPr lang="en-US" altLang="zh-CN" sz="2800" dirty="0" smtClean="0"/>
          </a:p>
          <a:p>
            <a:r>
              <a:rPr lang="zh-CN" altLang="en-US" sz="2000" dirty="0" smtClean="0"/>
              <a:t>智能化、高端化将加剧产品差异化程度</a:t>
            </a:r>
            <a:endParaRPr lang="en-US" altLang="zh-CN" sz="2000" dirty="0" smtClean="0"/>
          </a:p>
        </p:txBody>
      </p:sp>
    </p:spTree>
    <p:extLst>
      <p:ext uri="{BB962C8B-B14F-4D97-AF65-F5344CB8AC3E}">
        <p14:creationId xmlns:p14="http://schemas.microsoft.com/office/powerpoint/2010/main" val="360935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755" y="561700"/>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027361"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149581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1948420" y="396452"/>
            <a:ext cx="3859957" cy="630942"/>
          </a:xfrm>
          <a:prstGeom prst="rect">
            <a:avLst/>
          </a:prstGeom>
          <a:noFill/>
        </p:spPr>
        <p:txBody>
          <a:bodyPr wrap="square" rtlCol="0">
            <a:spAutoFit/>
          </a:bodyPr>
          <a:lstStyle/>
          <a:p>
            <a:r>
              <a:rPr lang="zh-CN" altLang="en-US" sz="3500" dirty="0" smtClean="0"/>
              <a:t>行业特征分析</a:t>
            </a:r>
            <a:endParaRPr lang="zh-CN" altLang="en-US" sz="3500" dirty="0"/>
          </a:p>
        </p:txBody>
      </p:sp>
      <p:grpSp>
        <p:nvGrpSpPr>
          <p:cNvPr id="52" name="组合 16"/>
          <p:cNvGrpSpPr>
            <a:grpSpLocks/>
          </p:cNvGrpSpPr>
          <p:nvPr/>
        </p:nvGrpSpPr>
        <p:grpSpPr bwMode="auto">
          <a:xfrm>
            <a:off x="862138" y="1097857"/>
            <a:ext cx="831850" cy="792162"/>
            <a:chOff x="0" y="0"/>
            <a:chExt cx="831692" cy="792088"/>
          </a:xfrm>
        </p:grpSpPr>
        <p:sp>
          <p:nvSpPr>
            <p:cNvPr id="53" name="正五边形 9"/>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ctr"/>
              <a:endParaRPr lang="zh-CN" altLang="en-US" sz="1800">
                <a:solidFill>
                  <a:srgbClr val="FFFFFF"/>
                </a:solidFill>
                <a:latin typeface="宋体" panose="02010600030101010101" pitchFamily="2" charset="-122"/>
                <a:sym typeface="宋体" panose="02010600030101010101" pitchFamily="2" charset="-122"/>
              </a:endParaRPr>
            </a:p>
          </p:txBody>
        </p:sp>
        <p:sp>
          <p:nvSpPr>
            <p:cNvPr id="54" name="Freeform 78"/>
            <p:cNvSpPr>
              <a:spLocks noEditPoints="1" noChangeArrowheads="1"/>
            </p:cNvSpPr>
            <p:nvPr/>
          </p:nvSpPr>
          <p:spPr bwMode="auto">
            <a:xfrm>
              <a:off x="221768" y="250987"/>
              <a:ext cx="409671" cy="409565"/>
            </a:xfrm>
            <a:custGeom>
              <a:avLst/>
              <a:gdLst>
                <a:gd name="T0" fmla="*/ 242527593 w 347"/>
                <a:gd name="T1" fmla="*/ 0 h 347"/>
                <a:gd name="T2" fmla="*/ 0 w 347"/>
                <a:gd name="T3" fmla="*/ 242402285 h 347"/>
                <a:gd name="T4" fmla="*/ 242527593 w 347"/>
                <a:gd name="T5" fmla="*/ 483410632 h 347"/>
                <a:gd name="T6" fmla="*/ 483660888 w 347"/>
                <a:gd name="T7" fmla="*/ 242402285 h 347"/>
                <a:gd name="T8" fmla="*/ 242527593 w 347"/>
                <a:gd name="T9" fmla="*/ 0 h 347"/>
                <a:gd name="T10" fmla="*/ 462753500 w 347"/>
                <a:gd name="T11" fmla="*/ 231256687 h 347"/>
                <a:gd name="T12" fmla="*/ 394455323 w 347"/>
                <a:gd name="T13" fmla="*/ 231256687 h 347"/>
                <a:gd name="T14" fmla="*/ 321975433 w 347"/>
                <a:gd name="T15" fmla="*/ 36221126 h 347"/>
                <a:gd name="T16" fmla="*/ 462753500 w 347"/>
                <a:gd name="T17" fmla="*/ 231256687 h 347"/>
                <a:gd name="T18" fmla="*/ 242527593 w 347"/>
                <a:gd name="T19" fmla="*/ 462513374 h 347"/>
                <a:gd name="T20" fmla="*/ 204893350 w 347"/>
                <a:gd name="T21" fmla="*/ 252153945 h 347"/>
                <a:gd name="T22" fmla="*/ 278767539 w 347"/>
                <a:gd name="T23" fmla="*/ 252153945 h 347"/>
                <a:gd name="T24" fmla="*/ 242527593 w 347"/>
                <a:gd name="T25" fmla="*/ 462513374 h 347"/>
                <a:gd name="T26" fmla="*/ 204893350 w 347"/>
                <a:gd name="T27" fmla="*/ 231256687 h 347"/>
                <a:gd name="T28" fmla="*/ 242527593 w 347"/>
                <a:gd name="T29" fmla="*/ 20897257 h 347"/>
                <a:gd name="T30" fmla="*/ 242527593 w 347"/>
                <a:gd name="T31" fmla="*/ 20897257 h 347"/>
                <a:gd name="T32" fmla="*/ 278767539 w 347"/>
                <a:gd name="T33" fmla="*/ 231256687 h 347"/>
                <a:gd name="T34" fmla="*/ 204893350 w 347"/>
                <a:gd name="T35" fmla="*/ 231256687 h 347"/>
                <a:gd name="T36" fmla="*/ 213256777 w 347"/>
                <a:gd name="T37" fmla="*/ 26469466 h 347"/>
                <a:gd name="T38" fmla="*/ 185380260 w 347"/>
                <a:gd name="T39" fmla="*/ 231256687 h 347"/>
                <a:gd name="T40" fmla="*/ 110112953 w 347"/>
                <a:gd name="T41" fmla="*/ 231256687 h 347"/>
                <a:gd name="T42" fmla="*/ 213256777 w 347"/>
                <a:gd name="T43" fmla="*/ 26469466 h 347"/>
                <a:gd name="T44" fmla="*/ 185380260 w 347"/>
                <a:gd name="T45" fmla="*/ 252153945 h 347"/>
                <a:gd name="T46" fmla="*/ 213256777 w 347"/>
                <a:gd name="T47" fmla="*/ 458335103 h 347"/>
                <a:gd name="T48" fmla="*/ 110112953 w 347"/>
                <a:gd name="T49" fmla="*/ 252153945 h 347"/>
                <a:gd name="T50" fmla="*/ 185380260 w 347"/>
                <a:gd name="T51" fmla="*/ 252153945 h 347"/>
                <a:gd name="T52" fmla="*/ 270404111 w 347"/>
                <a:gd name="T53" fmla="*/ 458335103 h 347"/>
                <a:gd name="T54" fmla="*/ 299674927 w 347"/>
                <a:gd name="T55" fmla="*/ 252153945 h 347"/>
                <a:gd name="T56" fmla="*/ 373547935 w 347"/>
                <a:gd name="T57" fmla="*/ 252153945 h 347"/>
                <a:gd name="T58" fmla="*/ 270404111 w 347"/>
                <a:gd name="T59" fmla="*/ 458335103 h 347"/>
                <a:gd name="T60" fmla="*/ 299674927 w 347"/>
                <a:gd name="T61" fmla="*/ 231256687 h 347"/>
                <a:gd name="T62" fmla="*/ 270404111 w 347"/>
                <a:gd name="T63" fmla="*/ 26469466 h 347"/>
                <a:gd name="T64" fmla="*/ 373547935 w 347"/>
                <a:gd name="T65" fmla="*/ 231256687 h 347"/>
                <a:gd name="T66" fmla="*/ 299674927 w 347"/>
                <a:gd name="T67" fmla="*/ 231256687 h 347"/>
                <a:gd name="T68" fmla="*/ 163078573 w 347"/>
                <a:gd name="T69" fmla="*/ 36221126 h 347"/>
                <a:gd name="T70" fmla="*/ 89205565 w 347"/>
                <a:gd name="T71" fmla="*/ 231256687 h 347"/>
                <a:gd name="T72" fmla="*/ 20907388 w 347"/>
                <a:gd name="T73" fmla="*/ 231256687 h 347"/>
                <a:gd name="T74" fmla="*/ 163078573 w 347"/>
                <a:gd name="T75" fmla="*/ 36221126 h 347"/>
                <a:gd name="T76" fmla="*/ 20907388 w 347"/>
                <a:gd name="T77" fmla="*/ 252153945 h 347"/>
                <a:gd name="T78" fmla="*/ 89205565 w 347"/>
                <a:gd name="T79" fmla="*/ 252153945 h 347"/>
                <a:gd name="T80" fmla="*/ 163078573 w 347"/>
                <a:gd name="T81" fmla="*/ 448582263 h 347"/>
                <a:gd name="T82" fmla="*/ 20907388 w 347"/>
                <a:gd name="T83" fmla="*/ 252153945 h 347"/>
                <a:gd name="T84" fmla="*/ 321975433 w 347"/>
                <a:gd name="T85" fmla="*/ 448582263 h 347"/>
                <a:gd name="T86" fmla="*/ 394455323 w 347"/>
                <a:gd name="T87" fmla="*/ 252153945 h 347"/>
                <a:gd name="T88" fmla="*/ 462753500 w 347"/>
                <a:gd name="T89" fmla="*/ 252153945 h 347"/>
                <a:gd name="T90" fmla="*/ 321975433 w 347"/>
                <a:gd name="T91" fmla="*/ 448582263 h 3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47"/>
                <a:gd name="T139" fmla="*/ 0 h 347"/>
                <a:gd name="T140" fmla="*/ 347 w 347"/>
                <a:gd name="T141" fmla="*/ 347 h 3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en-US"/>
            </a:p>
          </p:txBody>
        </p:sp>
      </p:grpSp>
      <p:sp>
        <p:nvSpPr>
          <p:cNvPr id="41" name="文本框 40"/>
          <p:cNvSpPr txBox="1"/>
          <p:nvPr/>
        </p:nvSpPr>
        <p:spPr>
          <a:xfrm>
            <a:off x="1948419" y="1348867"/>
            <a:ext cx="6294244" cy="461665"/>
          </a:xfrm>
          <a:prstGeom prst="rect">
            <a:avLst/>
          </a:prstGeom>
          <a:noFill/>
        </p:spPr>
        <p:txBody>
          <a:bodyPr wrap="square" rtlCol="0">
            <a:spAutoFit/>
          </a:bodyPr>
          <a:lstStyle/>
          <a:p>
            <a:r>
              <a:rPr lang="en-US" altLang="zh-CN" sz="2400" dirty="0"/>
              <a:t>8</a:t>
            </a:r>
            <a:r>
              <a:rPr lang="en-US" altLang="zh-CN" sz="2400" dirty="0" smtClean="0"/>
              <a:t>. </a:t>
            </a:r>
            <a:r>
              <a:rPr lang="zh-CN" altLang="en-US" sz="2400" dirty="0"/>
              <a:t>上</a:t>
            </a:r>
            <a:r>
              <a:rPr lang="zh-CN" altLang="en-US" sz="2400" dirty="0" smtClean="0"/>
              <a:t>下游产业链：原材料价格下跌</a:t>
            </a:r>
            <a:endParaRPr lang="zh-CN" altLang="en-US" sz="2400" dirty="0"/>
          </a:p>
        </p:txBody>
      </p:sp>
      <p:sp>
        <p:nvSpPr>
          <p:cNvPr id="2" name="椭圆 1"/>
          <p:cNvSpPr/>
          <p:nvPr/>
        </p:nvSpPr>
        <p:spPr>
          <a:xfrm>
            <a:off x="1693988" y="2338251"/>
            <a:ext cx="1284343" cy="572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原材料</a:t>
            </a:r>
            <a:endParaRPr lang="zh-CN" altLang="en-US" dirty="0"/>
          </a:p>
        </p:txBody>
      </p:sp>
      <p:sp>
        <p:nvSpPr>
          <p:cNvPr id="18" name="椭圆 17"/>
          <p:cNvSpPr/>
          <p:nvPr/>
        </p:nvSpPr>
        <p:spPr>
          <a:xfrm>
            <a:off x="3348619" y="2360022"/>
            <a:ext cx="1680581" cy="572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中间部件</a:t>
            </a:r>
          </a:p>
        </p:txBody>
      </p:sp>
      <p:sp>
        <p:nvSpPr>
          <p:cNvPr id="19" name="椭圆 18"/>
          <p:cNvSpPr/>
          <p:nvPr/>
        </p:nvSpPr>
        <p:spPr>
          <a:xfrm>
            <a:off x="5408197" y="2355667"/>
            <a:ext cx="1680581" cy="572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家电终端制造企业</a:t>
            </a:r>
            <a:endParaRPr lang="zh-CN" altLang="en-US" dirty="0"/>
          </a:p>
        </p:txBody>
      </p:sp>
      <p:sp>
        <p:nvSpPr>
          <p:cNvPr id="20" name="椭圆 19"/>
          <p:cNvSpPr/>
          <p:nvPr/>
        </p:nvSpPr>
        <p:spPr>
          <a:xfrm>
            <a:off x="7467775" y="2338251"/>
            <a:ext cx="1680581" cy="572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商业</a:t>
            </a:r>
            <a:r>
              <a:rPr lang="zh-CN" altLang="en-US" dirty="0"/>
              <a:t>通路</a:t>
            </a:r>
          </a:p>
        </p:txBody>
      </p:sp>
      <p:sp>
        <p:nvSpPr>
          <p:cNvPr id="21" name="椭圆 20"/>
          <p:cNvSpPr/>
          <p:nvPr/>
        </p:nvSpPr>
        <p:spPr>
          <a:xfrm>
            <a:off x="9527353" y="2329541"/>
            <a:ext cx="1680581" cy="572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终端消费</a:t>
            </a:r>
          </a:p>
        </p:txBody>
      </p:sp>
      <p:sp>
        <p:nvSpPr>
          <p:cNvPr id="3" name="右箭头 2"/>
          <p:cNvSpPr/>
          <p:nvPr/>
        </p:nvSpPr>
        <p:spPr>
          <a:xfrm>
            <a:off x="2978331" y="2589891"/>
            <a:ext cx="370288" cy="127183"/>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a:off x="5037910" y="2598599"/>
            <a:ext cx="370288" cy="127183"/>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右箭头 23"/>
          <p:cNvSpPr/>
          <p:nvPr/>
        </p:nvSpPr>
        <p:spPr>
          <a:xfrm>
            <a:off x="7101851" y="2585536"/>
            <a:ext cx="370288" cy="127183"/>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9126601" y="2559410"/>
            <a:ext cx="370288" cy="127183"/>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598053" y="3115757"/>
            <a:ext cx="1565422" cy="646331"/>
          </a:xfrm>
          <a:prstGeom prst="rect">
            <a:avLst/>
          </a:prstGeom>
          <a:noFill/>
        </p:spPr>
        <p:txBody>
          <a:bodyPr wrap="square" rtlCol="0">
            <a:spAutoFit/>
          </a:bodyPr>
          <a:lstStyle/>
          <a:p>
            <a:r>
              <a:rPr lang="zh-CN" altLang="en-US" dirty="0" smtClean="0"/>
              <a:t>铜、铝、钢材、液晶屏等</a:t>
            </a:r>
            <a:endParaRPr lang="zh-CN" altLang="en-US" dirty="0"/>
          </a:p>
        </p:txBody>
      </p:sp>
      <p:sp>
        <p:nvSpPr>
          <p:cNvPr id="27" name="文本框 26"/>
          <p:cNvSpPr txBox="1"/>
          <p:nvPr/>
        </p:nvSpPr>
        <p:spPr>
          <a:xfrm>
            <a:off x="3542187" y="3136680"/>
            <a:ext cx="1565422" cy="923330"/>
          </a:xfrm>
          <a:prstGeom prst="rect">
            <a:avLst/>
          </a:prstGeom>
          <a:noFill/>
        </p:spPr>
        <p:txBody>
          <a:bodyPr wrap="square" rtlCol="0">
            <a:spAutoFit/>
          </a:bodyPr>
          <a:lstStyle/>
          <a:p>
            <a:r>
              <a:rPr lang="zh-CN" altLang="en-US" dirty="0" smtClean="0"/>
              <a:t>压缩机、电机、面板、集成电路、芯片等</a:t>
            </a:r>
            <a:endParaRPr lang="zh-CN" altLang="en-US" dirty="0"/>
          </a:p>
        </p:txBody>
      </p:sp>
      <p:sp>
        <p:nvSpPr>
          <p:cNvPr id="28" name="文本框 27"/>
          <p:cNvSpPr txBox="1"/>
          <p:nvPr/>
        </p:nvSpPr>
        <p:spPr>
          <a:xfrm>
            <a:off x="5430854" y="3136680"/>
            <a:ext cx="1565422" cy="923330"/>
          </a:xfrm>
          <a:prstGeom prst="rect">
            <a:avLst/>
          </a:prstGeom>
          <a:noFill/>
        </p:spPr>
        <p:txBody>
          <a:bodyPr wrap="square" rtlCol="0">
            <a:spAutoFit/>
          </a:bodyPr>
          <a:lstStyle/>
          <a:p>
            <a:r>
              <a:rPr lang="zh-CN" altLang="en-US" dirty="0" smtClean="0"/>
              <a:t>空调、冰箱、洗衣机、彩电及小家电生产</a:t>
            </a:r>
            <a:endParaRPr lang="zh-CN" altLang="en-US" dirty="0"/>
          </a:p>
        </p:txBody>
      </p:sp>
      <p:sp>
        <p:nvSpPr>
          <p:cNvPr id="29" name="文本框 28"/>
          <p:cNvSpPr txBox="1"/>
          <p:nvPr/>
        </p:nvSpPr>
        <p:spPr>
          <a:xfrm>
            <a:off x="7467490" y="3132388"/>
            <a:ext cx="3570624" cy="1200329"/>
          </a:xfrm>
          <a:prstGeom prst="rect">
            <a:avLst/>
          </a:prstGeom>
          <a:noFill/>
        </p:spPr>
        <p:txBody>
          <a:bodyPr wrap="square" rtlCol="0">
            <a:spAutoFit/>
          </a:bodyPr>
          <a:lstStyle/>
          <a:p>
            <a:r>
              <a:rPr lang="zh-CN" altLang="en-US" dirty="0" smtClean="0"/>
              <a:t>苏宁、国美等家电连锁</a:t>
            </a:r>
            <a:endParaRPr lang="en-US" altLang="zh-CN" dirty="0" smtClean="0"/>
          </a:p>
          <a:p>
            <a:r>
              <a:rPr lang="zh-CN" altLang="en-US" dirty="0"/>
              <a:t>沃尔玛</a:t>
            </a:r>
            <a:r>
              <a:rPr lang="zh-CN" altLang="en-US" dirty="0" smtClean="0"/>
              <a:t>、家乐福等大卖场</a:t>
            </a:r>
            <a:endParaRPr lang="en-US" altLang="zh-CN" dirty="0" smtClean="0"/>
          </a:p>
          <a:p>
            <a:r>
              <a:rPr lang="zh-CN" altLang="en-US" dirty="0"/>
              <a:t>三四</a:t>
            </a:r>
            <a:r>
              <a:rPr lang="zh-CN" altLang="en-US" dirty="0" smtClean="0"/>
              <a:t>级市场经销商</a:t>
            </a:r>
            <a:endParaRPr lang="en-US" altLang="zh-CN" dirty="0" smtClean="0"/>
          </a:p>
          <a:p>
            <a:r>
              <a:rPr lang="zh-CN" altLang="en-US" dirty="0" smtClean="0"/>
              <a:t>互联网电商平台</a:t>
            </a:r>
            <a:endParaRPr lang="zh-CN" altLang="en-US" dirty="0"/>
          </a:p>
        </p:txBody>
      </p:sp>
      <p:pic>
        <p:nvPicPr>
          <p:cNvPr id="30" name="图片 29" descr="C:\Users\dell-pc\AppData\Local\Temp\WeChat Files\filehelper_1458314520916_62.png"/>
          <p:cNvPicPr/>
          <p:nvPr/>
        </p:nvPicPr>
        <p:blipFill rotWithShape="1">
          <a:blip r:embed="rId2">
            <a:extLst>
              <a:ext uri="{28A0092B-C50C-407E-A947-70E740481C1C}">
                <a14:useLocalDpi xmlns:a14="http://schemas.microsoft.com/office/drawing/2010/main" val="0"/>
              </a:ext>
            </a:extLst>
          </a:blip>
          <a:srcRect l="2520" t="3262" r="1530" b="38291"/>
          <a:stretch/>
        </p:blipFill>
        <p:spPr bwMode="auto">
          <a:xfrm>
            <a:off x="6161315" y="4412531"/>
            <a:ext cx="5743193" cy="2131770"/>
          </a:xfrm>
          <a:prstGeom prst="rect">
            <a:avLst/>
          </a:prstGeom>
          <a:noFill/>
          <a:ln>
            <a:noFill/>
          </a:ln>
        </p:spPr>
      </p:pic>
      <p:sp>
        <p:nvSpPr>
          <p:cNvPr id="13" name="文本框 12"/>
          <p:cNvSpPr txBox="1"/>
          <p:nvPr/>
        </p:nvSpPr>
        <p:spPr>
          <a:xfrm>
            <a:off x="574755" y="4470908"/>
            <a:ext cx="5582173" cy="1754326"/>
          </a:xfrm>
          <a:prstGeom prst="rect">
            <a:avLst/>
          </a:prstGeom>
          <a:noFill/>
        </p:spPr>
        <p:txBody>
          <a:bodyPr wrap="square" rtlCol="0">
            <a:spAutoFit/>
          </a:bodyPr>
          <a:lstStyle/>
          <a:p>
            <a:r>
              <a:rPr lang="en-US" altLang="zh-CN" dirty="0"/>
              <a:t>2014</a:t>
            </a:r>
            <a:r>
              <a:rPr lang="zh-CN" altLang="zh-CN" dirty="0"/>
              <a:t>年受全球经济疲软、政治因素、强势美元等多种因素的影响，</a:t>
            </a:r>
            <a:r>
              <a:rPr lang="zh-CN" altLang="zh-CN" dirty="0">
                <a:solidFill>
                  <a:schemeClr val="accent2"/>
                </a:solidFill>
              </a:rPr>
              <a:t>原油、铜、铁</a:t>
            </a:r>
            <a:r>
              <a:rPr lang="zh-CN" altLang="zh-CN" dirty="0"/>
              <a:t>等大宗商品价格一直保持</a:t>
            </a:r>
            <a:r>
              <a:rPr lang="zh-CN" altLang="zh-CN" dirty="0">
                <a:solidFill>
                  <a:schemeClr val="accent2"/>
                </a:solidFill>
              </a:rPr>
              <a:t>下跌状态</a:t>
            </a:r>
            <a:r>
              <a:rPr lang="zh-CN" altLang="zh-CN" dirty="0"/>
              <a:t>，尤其在</a:t>
            </a:r>
            <a:r>
              <a:rPr lang="en-US" altLang="zh-CN" dirty="0"/>
              <a:t>2014</a:t>
            </a:r>
            <a:r>
              <a:rPr lang="zh-CN" altLang="zh-CN" dirty="0"/>
              <a:t>年底，原油价格出现大幅下跌，直接带动了下游塑料等产品价格下跌。</a:t>
            </a:r>
            <a:r>
              <a:rPr lang="zh-CN" altLang="zh-CN" dirty="0">
                <a:solidFill>
                  <a:schemeClr val="accent2"/>
                </a:solidFill>
              </a:rPr>
              <a:t>家电上游的塑料、钢材、铝板等原材料价格下跌</a:t>
            </a:r>
            <a:r>
              <a:rPr lang="zh-CN" altLang="zh-CN" dirty="0"/>
              <a:t>。</a:t>
            </a:r>
          </a:p>
          <a:p>
            <a:endParaRPr lang="zh-CN" altLang="en-US" dirty="0"/>
          </a:p>
        </p:txBody>
      </p:sp>
      <p:sp>
        <p:nvSpPr>
          <p:cNvPr id="32" name="文本框 31"/>
          <p:cNvSpPr txBox="1"/>
          <p:nvPr/>
        </p:nvSpPr>
        <p:spPr>
          <a:xfrm>
            <a:off x="570368" y="6127218"/>
            <a:ext cx="6209210" cy="369332"/>
          </a:xfrm>
          <a:prstGeom prst="rect">
            <a:avLst/>
          </a:prstGeom>
          <a:noFill/>
        </p:spPr>
        <p:txBody>
          <a:bodyPr wrap="square" rtlCol="0">
            <a:spAutoFit/>
          </a:bodyPr>
          <a:lstStyle/>
          <a:p>
            <a:r>
              <a:rPr lang="zh-CN" altLang="en-US" dirty="0" smtClean="0"/>
              <a:t>数据来源：</a:t>
            </a:r>
            <a:r>
              <a:rPr lang="zh-CN" altLang="en-US" dirty="0"/>
              <a:t>万</a:t>
            </a:r>
            <a:r>
              <a:rPr lang="zh-CN" altLang="en-US" dirty="0" smtClean="0"/>
              <a:t>得资讯</a:t>
            </a:r>
            <a:endParaRPr lang="zh-CN" altLang="en-US" dirty="0"/>
          </a:p>
        </p:txBody>
      </p:sp>
    </p:spTree>
    <p:extLst>
      <p:ext uri="{BB962C8B-B14F-4D97-AF65-F5344CB8AC3E}">
        <p14:creationId xmlns:p14="http://schemas.microsoft.com/office/powerpoint/2010/main" val="38658703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b.hiphotos.baidu.com/baike/w%3D268/sign=2063b70dd71373f0f53f68999c0f4b8b/dbb44aed2e738bd4423c9d47a78b87d6277ff9a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9149" y="5570431"/>
            <a:ext cx="1196884" cy="119688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755"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027361" y="561700"/>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149581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1948420" y="396452"/>
            <a:ext cx="3859957" cy="630942"/>
          </a:xfrm>
          <a:prstGeom prst="rect">
            <a:avLst/>
          </a:prstGeom>
          <a:noFill/>
        </p:spPr>
        <p:txBody>
          <a:bodyPr wrap="square" rtlCol="0">
            <a:spAutoFit/>
          </a:bodyPr>
          <a:lstStyle/>
          <a:p>
            <a:r>
              <a:rPr lang="zh-CN" altLang="en-US" sz="3500" dirty="0"/>
              <a:t>生命周期</a:t>
            </a:r>
            <a:r>
              <a:rPr lang="zh-CN" altLang="en-US" sz="3500" dirty="0" smtClean="0"/>
              <a:t>分析</a:t>
            </a:r>
            <a:endParaRPr lang="zh-CN" altLang="en-US" sz="3500" dirty="0"/>
          </a:p>
        </p:txBody>
      </p:sp>
      <p:sp>
        <p:nvSpPr>
          <p:cNvPr id="2" name="文本框 1"/>
          <p:cNvSpPr txBox="1"/>
          <p:nvPr/>
        </p:nvSpPr>
        <p:spPr>
          <a:xfrm>
            <a:off x="1175081" y="1217754"/>
            <a:ext cx="4147340" cy="523220"/>
          </a:xfrm>
          <a:prstGeom prst="rect">
            <a:avLst/>
          </a:prstGeom>
          <a:noFill/>
        </p:spPr>
        <p:txBody>
          <a:bodyPr wrap="square" rtlCol="0">
            <a:spAutoFit/>
          </a:bodyPr>
          <a:lstStyle/>
          <a:p>
            <a:r>
              <a:rPr lang="zh-CN" altLang="en-US" sz="2800" dirty="0" smtClean="0"/>
              <a:t>家电行业处于</a:t>
            </a:r>
            <a:r>
              <a:rPr lang="zh-CN" altLang="en-US" sz="2800" dirty="0" smtClean="0">
                <a:solidFill>
                  <a:schemeClr val="accent2"/>
                </a:solidFill>
              </a:rPr>
              <a:t>成熟期</a:t>
            </a:r>
            <a:endParaRPr lang="zh-CN" altLang="en-US" sz="2800" dirty="0">
              <a:solidFill>
                <a:schemeClr val="accent2"/>
              </a:solidFill>
            </a:endParaRPr>
          </a:p>
        </p:txBody>
      </p:sp>
      <p:grpSp>
        <p:nvGrpSpPr>
          <p:cNvPr id="13" name="组合 6"/>
          <p:cNvGrpSpPr>
            <a:grpSpLocks/>
          </p:cNvGrpSpPr>
          <p:nvPr/>
        </p:nvGrpSpPr>
        <p:grpSpPr bwMode="auto">
          <a:xfrm>
            <a:off x="1171052" y="2251698"/>
            <a:ext cx="1049973" cy="973096"/>
            <a:chOff x="0" y="0"/>
            <a:chExt cx="1440160" cy="1440160"/>
          </a:xfrm>
        </p:grpSpPr>
        <p:sp>
          <p:nvSpPr>
            <p:cNvPr id="14" name="椭圆 2"/>
            <p:cNvSpPr>
              <a:spLocks noChangeArrowheads="1"/>
            </p:cNvSpPr>
            <p:nvPr/>
          </p:nvSpPr>
          <p:spPr bwMode="auto">
            <a:xfrm>
              <a:off x="0" y="0"/>
              <a:ext cx="1440160" cy="144016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ctr"/>
              <a:endParaRPr lang="zh-CN" altLang="en-US" sz="1800">
                <a:solidFill>
                  <a:srgbClr val="FFFFFF"/>
                </a:solidFill>
                <a:cs typeface="Arial" panose="020B0604020202020204" pitchFamily="34" charset="0"/>
                <a:sym typeface="宋体" panose="02010600030101010101" pitchFamily="2" charset="-122"/>
              </a:endParaRPr>
            </a:p>
          </p:txBody>
        </p:sp>
        <p:pic>
          <p:nvPicPr>
            <p:cNvPr id="15" name="Picture 3" descr="C:\Users\Jonahs\Dropbox\Projects SCOTT\MEET Windows Azure\source\Background\tile-icon-bigdat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615" y="281729"/>
              <a:ext cx="876930" cy="87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组合 11"/>
          <p:cNvGrpSpPr>
            <a:grpSpLocks/>
          </p:cNvGrpSpPr>
          <p:nvPr/>
        </p:nvGrpSpPr>
        <p:grpSpPr bwMode="auto">
          <a:xfrm>
            <a:off x="5874975" y="2251698"/>
            <a:ext cx="1026069" cy="973096"/>
            <a:chOff x="0" y="0"/>
            <a:chExt cx="1080120" cy="1080120"/>
          </a:xfrm>
        </p:grpSpPr>
        <p:sp>
          <p:nvSpPr>
            <p:cNvPr id="17" name="椭圆 7"/>
            <p:cNvSpPr>
              <a:spLocks noChangeArrowheads="1"/>
            </p:cNvSpPr>
            <p:nvPr/>
          </p:nvSpPr>
          <p:spPr bwMode="auto">
            <a:xfrm>
              <a:off x="0" y="0"/>
              <a:ext cx="1080120" cy="1080120"/>
            </a:xfrm>
            <a:prstGeom prst="ellipse">
              <a:avLst/>
            </a:prstGeom>
            <a:solidFill>
              <a:srgbClr val="31859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ctr"/>
              <a:endParaRPr lang="zh-CN" altLang="en-US" sz="1800">
                <a:solidFill>
                  <a:srgbClr val="FFFFFF"/>
                </a:solidFill>
                <a:cs typeface="Arial" panose="020B0604020202020204" pitchFamily="34" charset="0"/>
                <a:sym typeface="宋体" panose="02010600030101010101" pitchFamily="2" charset="-122"/>
              </a:endParaRPr>
            </a:p>
          </p:txBody>
        </p:sp>
        <p:sp>
          <p:nvSpPr>
            <p:cNvPr id="18" name="Freeform 14"/>
            <p:cNvSpPr>
              <a:spLocks noEditPoints="1" noChangeArrowheads="1"/>
            </p:cNvSpPr>
            <p:nvPr/>
          </p:nvSpPr>
          <p:spPr bwMode="auto">
            <a:xfrm>
              <a:off x="322224" y="346584"/>
              <a:ext cx="501595" cy="445504"/>
            </a:xfrm>
            <a:custGeom>
              <a:avLst/>
              <a:gdLst>
                <a:gd name="T0" fmla="*/ 2147483647 w 300"/>
                <a:gd name="T1" fmla="*/ 2147483647 h 266"/>
                <a:gd name="T2" fmla="*/ 2147483647 w 300"/>
                <a:gd name="T3" fmla="*/ 2147483647 h 266"/>
                <a:gd name="T4" fmla="*/ 2147483647 w 300"/>
                <a:gd name="T5" fmla="*/ 2147483647 h 266"/>
                <a:gd name="T6" fmla="*/ 2147483647 w 300"/>
                <a:gd name="T7" fmla="*/ 2147483647 h 266"/>
                <a:gd name="T8" fmla="*/ 0 w 300"/>
                <a:gd name="T9" fmla="*/ 2147483647 h 266"/>
                <a:gd name="T10" fmla="*/ 2147483647 w 300"/>
                <a:gd name="T11" fmla="*/ 0 h 266"/>
                <a:gd name="T12" fmla="*/ 2147483647 w 300"/>
                <a:gd name="T13" fmla="*/ 2147483647 h 266"/>
                <a:gd name="T14" fmla="*/ 2147483647 w 300"/>
                <a:gd name="T15" fmla="*/ 0 h 266"/>
                <a:gd name="T16" fmla="*/ 2147483647 w 300"/>
                <a:gd name="T17" fmla="*/ 2147483647 h 266"/>
                <a:gd name="T18" fmla="*/ 2147483647 w 300"/>
                <a:gd name="T19" fmla="*/ 2147483647 h 266"/>
                <a:gd name="T20" fmla="*/ 2147483647 w 300"/>
                <a:gd name="T21" fmla="*/ 2147483647 h 266"/>
                <a:gd name="T22" fmla="*/ 2147483647 w 300"/>
                <a:gd name="T23" fmla="*/ 2147483647 h 266"/>
                <a:gd name="T24" fmla="*/ 2147483647 w 300"/>
                <a:gd name="T25" fmla="*/ 2147483647 h 266"/>
                <a:gd name="T26" fmla="*/ 2147483647 w 300"/>
                <a:gd name="T27" fmla="*/ 2147483647 h 266"/>
                <a:gd name="T28" fmla="*/ 2147483647 w 300"/>
                <a:gd name="T29" fmla="*/ 2147483647 h 266"/>
                <a:gd name="T30" fmla="*/ 2147483647 w 300"/>
                <a:gd name="T31" fmla="*/ 2147483647 h 266"/>
                <a:gd name="T32" fmla="*/ 2147483647 w 300"/>
                <a:gd name="T33" fmla="*/ 2147483647 h 266"/>
                <a:gd name="T34" fmla="*/ 2147483647 w 300"/>
                <a:gd name="T35" fmla="*/ 2147483647 h 266"/>
                <a:gd name="T36" fmla="*/ 2147483647 w 300"/>
                <a:gd name="T37" fmla="*/ 2147483647 h 266"/>
                <a:gd name="T38" fmla="*/ 2147483647 w 300"/>
                <a:gd name="T39" fmla="*/ 2147483647 h 266"/>
                <a:gd name="T40" fmla="*/ 2147483647 w 300"/>
                <a:gd name="T41" fmla="*/ 2147483647 h 266"/>
                <a:gd name="T42" fmla="*/ 2147483647 w 300"/>
                <a:gd name="T43" fmla="*/ 2147483647 h 266"/>
                <a:gd name="T44" fmla="*/ 2147483647 w 300"/>
                <a:gd name="T45" fmla="*/ 2147483647 h 266"/>
                <a:gd name="T46" fmla="*/ 2147483647 w 300"/>
                <a:gd name="T47" fmla="*/ 2147483647 h 266"/>
                <a:gd name="T48" fmla="*/ 2147483647 w 300"/>
                <a:gd name="T49" fmla="*/ 2147483647 h 266"/>
                <a:gd name="T50" fmla="*/ 2147483647 w 300"/>
                <a:gd name="T51" fmla="*/ 2147483647 h 266"/>
                <a:gd name="T52" fmla="*/ 2147483647 w 300"/>
                <a:gd name="T53" fmla="*/ 2147483647 h 266"/>
                <a:gd name="T54" fmla="*/ 2147483647 w 300"/>
                <a:gd name="T55" fmla="*/ 2147483647 h 266"/>
                <a:gd name="T56" fmla="*/ 2147483647 w 300"/>
                <a:gd name="T57" fmla="*/ 2147483647 h 266"/>
                <a:gd name="T58" fmla="*/ 2147483647 w 300"/>
                <a:gd name="T59" fmla="*/ 2147483647 h 266"/>
                <a:gd name="T60" fmla="*/ 2147483647 w 300"/>
                <a:gd name="T61" fmla="*/ 2147483647 h 266"/>
                <a:gd name="T62" fmla="*/ 2147483647 w 300"/>
                <a:gd name="T63" fmla="*/ 2147483647 h 266"/>
                <a:gd name="T64" fmla="*/ 2147483647 w 300"/>
                <a:gd name="T65" fmla="*/ 2147483647 h 266"/>
                <a:gd name="T66" fmla="*/ 2147483647 w 300"/>
                <a:gd name="T67" fmla="*/ 2147483647 h 266"/>
                <a:gd name="T68" fmla="*/ 2147483647 w 300"/>
                <a:gd name="T69" fmla="*/ 2147483647 h 266"/>
                <a:gd name="T70" fmla="*/ 2147483647 w 300"/>
                <a:gd name="T71" fmla="*/ 2147483647 h 26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00"/>
                <a:gd name="T109" fmla="*/ 0 h 266"/>
                <a:gd name="T110" fmla="*/ 300 w 300"/>
                <a:gd name="T111" fmla="*/ 266 h 26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00" h="266">
                  <a:moveTo>
                    <a:pt x="195" y="217"/>
                  </a:moveTo>
                  <a:cubicBezTo>
                    <a:pt x="195" y="221"/>
                    <a:pt x="195" y="224"/>
                    <a:pt x="196" y="227"/>
                  </a:cubicBezTo>
                  <a:cubicBezTo>
                    <a:pt x="170" y="250"/>
                    <a:pt x="149" y="266"/>
                    <a:pt x="149" y="266"/>
                  </a:cubicBezTo>
                  <a:cubicBezTo>
                    <a:pt x="149" y="266"/>
                    <a:pt x="32" y="176"/>
                    <a:pt x="8" y="116"/>
                  </a:cubicBezTo>
                  <a:cubicBezTo>
                    <a:pt x="4" y="106"/>
                    <a:pt x="0" y="90"/>
                    <a:pt x="0" y="78"/>
                  </a:cubicBezTo>
                  <a:cubicBezTo>
                    <a:pt x="0" y="35"/>
                    <a:pt x="35" y="0"/>
                    <a:pt x="78" y="0"/>
                  </a:cubicBezTo>
                  <a:cubicBezTo>
                    <a:pt x="110" y="0"/>
                    <a:pt x="138" y="20"/>
                    <a:pt x="150" y="48"/>
                  </a:cubicBezTo>
                  <a:cubicBezTo>
                    <a:pt x="162" y="20"/>
                    <a:pt x="190" y="0"/>
                    <a:pt x="222" y="0"/>
                  </a:cubicBezTo>
                  <a:cubicBezTo>
                    <a:pt x="265" y="0"/>
                    <a:pt x="300" y="35"/>
                    <a:pt x="300" y="78"/>
                  </a:cubicBezTo>
                  <a:cubicBezTo>
                    <a:pt x="300" y="91"/>
                    <a:pt x="296" y="106"/>
                    <a:pt x="292" y="116"/>
                  </a:cubicBezTo>
                  <a:cubicBezTo>
                    <a:pt x="287" y="130"/>
                    <a:pt x="275" y="146"/>
                    <a:pt x="262" y="162"/>
                  </a:cubicBezTo>
                  <a:cubicBezTo>
                    <a:pt x="258" y="161"/>
                    <a:pt x="255" y="161"/>
                    <a:pt x="251" y="161"/>
                  </a:cubicBezTo>
                  <a:cubicBezTo>
                    <a:pt x="220" y="161"/>
                    <a:pt x="195" y="186"/>
                    <a:pt x="195" y="217"/>
                  </a:cubicBezTo>
                  <a:close/>
                  <a:moveTo>
                    <a:pt x="257" y="211"/>
                  </a:moveTo>
                  <a:cubicBezTo>
                    <a:pt x="275" y="211"/>
                    <a:pt x="275" y="211"/>
                    <a:pt x="275" y="211"/>
                  </a:cubicBezTo>
                  <a:cubicBezTo>
                    <a:pt x="275" y="223"/>
                    <a:pt x="275" y="223"/>
                    <a:pt x="275" y="223"/>
                  </a:cubicBezTo>
                  <a:cubicBezTo>
                    <a:pt x="257" y="223"/>
                    <a:pt x="257" y="223"/>
                    <a:pt x="257" y="223"/>
                  </a:cubicBezTo>
                  <a:cubicBezTo>
                    <a:pt x="257" y="241"/>
                    <a:pt x="257" y="241"/>
                    <a:pt x="257" y="241"/>
                  </a:cubicBezTo>
                  <a:cubicBezTo>
                    <a:pt x="245" y="241"/>
                    <a:pt x="245" y="241"/>
                    <a:pt x="245" y="241"/>
                  </a:cubicBezTo>
                  <a:cubicBezTo>
                    <a:pt x="245" y="223"/>
                    <a:pt x="245" y="223"/>
                    <a:pt x="245" y="223"/>
                  </a:cubicBezTo>
                  <a:cubicBezTo>
                    <a:pt x="227" y="223"/>
                    <a:pt x="227" y="223"/>
                    <a:pt x="227" y="223"/>
                  </a:cubicBezTo>
                  <a:cubicBezTo>
                    <a:pt x="227" y="211"/>
                    <a:pt x="227" y="211"/>
                    <a:pt x="227" y="211"/>
                  </a:cubicBezTo>
                  <a:cubicBezTo>
                    <a:pt x="245" y="211"/>
                    <a:pt x="245" y="211"/>
                    <a:pt x="245" y="211"/>
                  </a:cubicBezTo>
                  <a:cubicBezTo>
                    <a:pt x="245" y="193"/>
                    <a:pt x="245" y="193"/>
                    <a:pt x="245" y="193"/>
                  </a:cubicBezTo>
                  <a:cubicBezTo>
                    <a:pt x="257" y="193"/>
                    <a:pt x="257" y="193"/>
                    <a:pt x="257" y="193"/>
                  </a:cubicBezTo>
                  <a:lnTo>
                    <a:pt x="257" y="211"/>
                  </a:lnTo>
                  <a:close/>
                  <a:moveTo>
                    <a:pt x="251" y="258"/>
                  </a:moveTo>
                  <a:cubicBezTo>
                    <a:pt x="229" y="258"/>
                    <a:pt x="210" y="240"/>
                    <a:pt x="210" y="217"/>
                  </a:cubicBezTo>
                  <a:cubicBezTo>
                    <a:pt x="210" y="194"/>
                    <a:pt x="229" y="176"/>
                    <a:pt x="251" y="176"/>
                  </a:cubicBezTo>
                  <a:cubicBezTo>
                    <a:pt x="274" y="176"/>
                    <a:pt x="293" y="194"/>
                    <a:pt x="293" y="217"/>
                  </a:cubicBezTo>
                  <a:cubicBezTo>
                    <a:pt x="293" y="240"/>
                    <a:pt x="274" y="258"/>
                    <a:pt x="251" y="258"/>
                  </a:cubicBezTo>
                  <a:close/>
                  <a:moveTo>
                    <a:pt x="251" y="168"/>
                  </a:moveTo>
                  <a:cubicBezTo>
                    <a:pt x="224" y="168"/>
                    <a:pt x="203" y="190"/>
                    <a:pt x="203" y="217"/>
                  </a:cubicBezTo>
                  <a:cubicBezTo>
                    <a:pt x="203" y="244"/>
                    <a:pt x="224" y="266"/>
                    <a:pt x="251" y="266"/>
                  </a:cubicBezTo>
                  <a:cubicBezTo>
                    <a:pt x="278" y="266"/>
                    <a:pt x="300" y="244"/>
                    <a:pt x="300" y="217"/>
                  </a:cubicBezTo>
                  <a:cubicBezTo>
                    <a:pt x="300" y="190"/>
                    <a:pt x="278" y="168"/>
                    <a:pt x="251" y="168"/>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3943" tIns="41972" rIns="83943" bIns="41972"/>
            <a:lstStyle/>
            <a:p>
              <a:endParaRPr lang="zh-CN" altLang="en-US"/>
            </a:p>
          </p:txBody>
        </p:sp>
      </p:grpSp>
      <p:pic>
        <p:nvPicPr>
          <p:cNvPr id="20" name="Picture 3" descr="C:\Documents and Settings\Administrator\桌面\睿泰集团员工培养计划-解决方案部-JYY\其他\PPT素材\图标\平面小图标\easyicon_net_20140625110035200\112255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0321" y="4004677"/>
            <a:ext cx="1095375"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 descr="C:\Documents and Settings\Administrator\桌面\睿泰集团员工培养计划-解决方案部-JYY\其他\PPT素材\图标\平面小图标\easyicon_net_20140625110035200\112256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8350" y="3929206"/>
            <a:ext cx="1095375"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4" descr="C:\Documents and Settings\Administrator\桌面\睿泰集团员工培养计划-解决方案部-JYY\其他\PPT素材\图标\平面小图标\easyicon_net_20140625110035200\112255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5683" y="1206679"/>
            <a:ext cx="547688" cy="556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2221025" y="2166316"/>
            <a:ext cx="2826463" cy="1569660"/>
          </a:xfrm>
          <a:prstGeom prst="rect">
            <a:avLst/>
          </a:prstGeom>
          <a:noFill/>
        </p:spPr>
        <p:txBody>
          <a:bodyPr wrap="square" rtlCol="0">
            <a:spAutoFit/>
          </a:bodyPr>
          <a:lstStyle/>
          <a:p>
            <a:r>
              <a:rPr lang="zh-CN" altLang="en-US" sz="2400" dirty="0" smtClean="0"/>
              <a:t>资金密集型</a:t>
            </a:r>
            <a:endParaRPr lang="en-US" altLang="zh-CN" sz="2400" dirty="0" smtClean="0"/>
          </a:p>
          <a:p>
            <a:r>
              <a:rPr lang="zh-CN" altLang="en-US" sz="2400" dirty="0" smtClean="0"/>
              <a:t>市场容量逐渐饱和</a:t>
            </a:r>
            <a:endParaRPr lang="en-US" altLang="zh-CN" sz="2400" dirty="0" smtClean="0"/>
          </a:p>
          <a:p>
            <a:r>
              <a:rPr lang="zh-CN" altLang="en-US" sz="2400" dirty="0" smtClean="0"/>
              <a:t>进入壁垒较高</a:t>
            </a:r>
            <a:endParaRPr lang="en-US" altLang="zh-CN" sz="2400" dirty="0" smtClean="0"/>
          </a:p>
          <a:p>
            <a:endParaRPr lang="zh-CN" altLang="en-US" sz="2400" dirty="0"/>
          </a:p>
        </p:txBody>
      </p:sp>
      <p:sp>
        <p:nvSpPr>
          <p:cNvPr id="23" name="文本框 22"/>
          <p:cNvSpPr txBox="1"/>
          <p:nvPr/>
        </p:nvSpPr>
        <p:spPr>
          <a:xfrm>
            <a:off x="7182732" y="2277127"/>
            <a:ext cx="2826463" cy="1200329"/>
          </a:xfrm>
          <a:prstGeom prst="rect">
            <a:avLst/>
          </a:prstGeom>
          <a:noFill/>
        </p:spPr>
        <p:txBody>
          <a:bodyPr wrap="square" rtlCol="0">
            <a:spAutoFit/>
          </a:bodyPr>
          <a:lstStyle/>
          <a:p>
            <a:r>
              <a:rPr lang="zh-CN" altLang="en-US" sz="2400" dirty="0" smtClean="0"/>
              <a:t>处于转型升级期</a:t>
            </a:r>
            <a:endParaRPr lang="en-US" altLang="zh-CN" sz="2400" dirty="0" smtClean="0"/>
          </a:p>
          <a:p>
            <a:r>
              <a:rPr lang="zh-CN" altLang="en-US" sz="2400" dirty="0" smtClean="0"/>
              <a:t>优质化、节能化、智能化、高端化</a:t>
            </a:r>
            <a:endParaRPr lang="en-US" altLang="zh-CN" sz="2400" dirty="0" smtClean="0"/>
          </a:p>
        </p:txBody>
      </p:sp>
      <p:sp>
        <p:nvSpPr>
          <p:cNvPr id="24" name="文本框 23"/>
          <p:cNvSpPr txBox="1"/>
          <p:nvPr/>
        </p:nvSpPr>
        <p:spPr>
          <a:xfrm>
            <a:off x="2243725" y="3768302"/>
            <a:ext cx="4289220" cy="1938992"/>
          </a:xfrm>
          <a:prstGeom prst="rect">
            <a:avLst/>
          </a:prstGeom>
          <a:noFill/>
        </p:spPr>
        <p:txBody>
          <a:bodyPr wrap="square" rtlCol="0">
            <a:spAutoFit/>
          </a:bodyPr>
          <a:lstStyle/>
          <a:p>
            <a:r>
              <a:rPr lang="zh-CN" altLang="en-US" sz="2400" dirty="0" smtClean="0"/>
              <a:t>去年</a:t>
            </a:r>
            <a:r>
              <a:rPr lang="zh-CN" altLang="zh-CN" sz="2400" dirty="0" smtClean="0"/>
              <a:t>主</a:t>
            </a:r>
            <a:r>
              <a:rPr lang="zh-CN" altLang="zh-CN" sz="2400" dirty="0"/>
              <a:t>营业务</a:t>
            </a:r>
            <a:r>
              <a:rPr lang="zh-CN" altLang="zh-CN" sz="2400" dirty="0" smtClean="0"/>
              <a:t>收入</a:t>
            </a:r>
            <a:endParaRPr lang="en-US" altLang="zh-CN" sz="2400" dirty="0" smtClean="0"/>
          </a:p>
          <a:p>
            <a:r>
              <a:rPr lang="en-US" altLang="zh-CN" sz="2400" dirty="0" smtClean="0"/>
              <a:t>14083.9</a:t>
            </a:r>
            <a:r>
              <a:rPr lang="zh-CN" altLang="zh-CN" sz="2400" dirty="0"/>
              <a:t>亿</a:t>
            </a:r>
            <a:r>
              <a:rPr lang="zh-CN" altLang="zh-CN" sz="2400" dirty="0" smtClean="0"/>
              <a:t>元</a:t>
            </a:r>
            <a:endParaRPr lang="en-US" altLang="zh-CN" sz="2400" dirty="0" smtClean="0"/>
          </a:p>
          <a:p>
            <a:r>
              <a:rPr lang="zh-CN" altLang="zh-CN" sz="2400" dirty="0" smtClean="0"/>
              <a:t>累计</a:t>
            </a:r>
            <a:r>
              <a:rPr lang="zh-CN" altLang="zh-CN" sz="2400" dirty="0"/>
              <a:t>同比下降</a:t>
            </a:r>
            <a:r>
              <a:rPr lang="en-US" altLang="zh-CN" sz="2400" dirty="0"/>
              <a:t>0.4</a:t>
            </a:r>
            <a:r>
              <a:rPr lang="en-US" altLang="zh-CN" sz="2400" dirty="0" smtClean="0"/>
              <a:t>%</a:t>
            </a:r>
            <a:endParaRPr lang="en-US" altLang="zh-CN" sz="2400" dirty="0"/>
          </a:p>
          <a:p>
            <a:r>
              <a:rPr lang="zh-CN" altLang="zh-CN" sz="2400" dirty="0" smtClean="0"/>
              <a:t>利润</a:t>
            </a:r>
            <a:r>
              <a:rPr lang="zh-CN" altLang="zh-CN" sz="2400" dirty="0"/>
              <a:t>总额</a:t>
            </a:r>
            <a:r>
              <a:rPr lang="en-US" altLang="zh-CN" sz="2400" dirty="0"/>
              <a:t>993.0</a:t>
            </a:r>
            <a:r>
              <a:rPr lang="zh-CN" altLang="zh-CN" sz="2400" dirty="0"/>
              <a:t>亿</a:t>
            </a:r>
            <a:r>
              <a:rPr lang="zh-CN" altLang="zh-CN" sz="2400" dirty="0" smtClean="0"/>
              <a:t>元</a:t>
            </a:r>
            <a:endParaRPr lang="en-US" altLang="zh-CN" sz="2400" dirty="0" smtClean="0"/>
          </a:p>
          <a:p>
            <a:r>
              <a:rPr lang="zh-CN" altLang="zh-CN" sz="2400" dirty="0" smtClean="0"/>
              <a:t>累计</a:t>
            </a:r>
            <a:r>
              <a:rPr lang="zh-CN" altLang="zh-CN" sz="2400" dirty="0"/>
              <a:t>同比增长</a:t>
            </a:r>
            <a:r>
              <a:rPr lang="en-US" altLang="zh-CN" sz="2400" dirty="0"/>
              <a:t>8.4</a:t>
            </a:r>
            <a:r>
              <a:rPr lang="en-US" altLang="zh-CN" sz="2400" dirty="0" smtClean="0"/>
              <a:t>%</a:t>
            </a:r>
            <a:endParaRPr lang="zh-CN" altLang="en-US" sz="2400" dirty="0"/>
          </a:p>
        </p:txBody>
      </p:sp>
      <p:sp>
        <p:nvSpPr>
          <p:cNvPr id="25" name="文本框 24"/>
          <p:cNvSpPr txBox="1"/>
          <p:nvPr/>
        </p:nvSpPr>
        <p:spPr>
          <a:xfrm>
            <a:off x="7113982" y="4101332"/>
            <a:ext cx="4881926" cy="830997"/>
          </a:xfrm>
          <a:prstGeom prst="rect">
            <a:avLst/>
          </a:prstGeom>
          <a:noFill/>
        </p:spPr>
        <p:txBody>
          <a:bodyPr wrap="square" rtlCol="0">
            <a:spAutoFit/>
          </a:bodyPr>
          <a:lstStyle/>
          <a:p>
            <a:r>
              <a:rPr lang="zh-CN" altLang="zh-CN" sz="2400" dirty="0" smtClean="0"/>
              <a:t>行业</a:t>
            </a:r>
            <a:r>
              <a:rPr lang="zh-CN" altLang="zh-CN" sz="2400" dirty="0"/>
              <a:t>增长速度开始</a:t>
            </a:r>
            <a:r>
              <a:rPr lang="zh-CN" altLang="zh-CN" sz="2400" dirty="0" smtClean="0"/>
              <a:t>下降</a:t>
            </a:r>
            <a:r>
              <a:rPr lang="zh-CN" altLang="en-US" sz="2400" dirty="0" smtClean="0"/>
              <a:t>（个位数）</a:t>
            </a:r>
            <a:endParaRPr lang="en-US" altLang="zh-CN" sz="2400" dirty="0"/>
          </a:p>
          <a:p>
            <a:r>
              <a:rPr lang="zh-CN" altLang="zh-CN" sz="2400" dirty="0" smtClean="0"/>
              <a:t>销售</a:t>
            </a:r>
            <a:r>
              <a:rPr lang="zh-CN" altLang="zh-CN" sz="2400" dirty="0"/>
              <a:t>收入与经营利润保持稳定</a:t>
            </a:r>
            <a:endParaRPr lang="zh-CN" altLang="en-US" sz="2400" dirty="0"/>
          </a:p>
        </p:txBody>
      </p:sp>
      <p:sp>
        <p:nvSpPr>
          <p:cNvPr id="26" name="文本框 25"/>
          <p:cNvSpPr txBox="1"/>
          <p:nvPr/>
        </p:nvSpPr>
        <p:spPr>
          <a:xfrm>
            <a:off x="8092986" y="6053701"/>
            <a:ext cx="6209210" cy="369332"/>
          </a:xfrm>
          <a:prstGeom prst="rect">
            <a:avLst/>
          </a:prstGeom>
          <a:noFill/>
        </p:spPr>
        <p:txBody>
          <a:bodyPr wrap="square" rtlCol="0">
            <a:spAutoFit/>
          </a:bodyPr>
          <a:lstStyle/>
          <a:p>
            <a:r>
              <a:rPr lang="zh-CN" altLang="en-US" dirty="0" smtClean="0"/>
              <a:t>数据来源：工信部</a:t>
            </a:r>
            <a:endParaRPr lang="zh-CN" altLang="en-US" dirty="0"/>
          </a:p>
        </p:txBody>
      </p:sp>
    </p:spTree>
    <p:extLst>
      <p:ext uri="{BB962C8B-B14F-4D97-AF65-F5344CB8AC3E}">
        <p14:creationId xmlns:p14="http://schemas.microsoft.com/office/powerpoint/2010/main" val="402250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0-#ppt_w/2"/>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ppt_x</p:attrName>
                                        </p:attrNameLst>
                                      </p:cBhvr>
                                      <p:tavLst>
                                        <p:tav tm="0">
                                          <p:val>
                                            <p:strVal val="1+#ppt_w/2"/>
                                          </p:val>
                                        </p:tav>
                                        <p:tav tm="100000">
                                          <p:val>
                                            <p:strVal val="#ppt_x"/>
                                          </p:val>
                                        </p:tav>
                                      </p:tavLst>
                                    </p:anim>
                                    <p:anim calcmode="lin" valueType="num">
                                      <p:cBhvr>
                                        <p:cTn id="13" dur="500" fill="hold"/>
                                        <p:tgtEl>
                                          <p:spTgt spid="1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p:cBhvr>
                                        <p:cTn id="17" dur="750"/>
                                        <p:tgtEl>
                                          <p:spTgt spid="20"/>
                                        </p:tgtEl>
                                      </p:cBhvr>
                                    </p:animEffect>
                                  </p:childTnLst>
                                </p:cTn>
                              </p:par>
                            </p:childTnLst>
                          </p:cTn>
                        </p:par>
                        <p:par>
                          <p:cTn id="18" fill="hold">
                            <p:stCondLst>
                              <p:cond delay="1750"/>
                            </p:stCondLst>
                            <p:childTnLst>
                              <p:par>
                                <p:cTn id="19" presetID="22" presetClass="entr" presetSubtype="8" fill="hold"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p:cBhvr>
                                        <p:cTn id="21" dur="750"/>
                                        <p:tgtEl>
                                          <p:spTgt spid="21"/>
                                        </p:tgtEl>
                                      </p:cBhvr>
                                    </p:animEffect>
                                  </p:childTnLst>
                                </p:cTn>
                              </p:par>
                            </p:childTnLst>
                          </p:cTn>
                        </p:par>
                        <p:par>
                          <p:cTn id="22" fill="hold">
                            <p:stCondLst>
                              <p:cond delay="2500"/>
                            </p:stCondLst>
                            <p:childTnLst>
                              <p:par>
                                <p:cTn id="23" presetID="22" presetClass="entr" presetSubtype="8"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p:cBhvr>
                                        <p:cTn id="25"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b.hiphotos.baidu.com/baike/w%3D268/sign=2063b70dd71373f0f53f68999c0f4b8b/dbb44aed2e738bd4423c9d47a78b87d6277ff9a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9149" y="5570431"/>
            <a:ext cx="1196884" cy="119688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755"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027361"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1495814" y="561700"/>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1948420" y="396452"/>
            <a:ext cx="6921260" cy="630942"/>
          </a:xfrm>
          <a:prstGeom prst="rect">
            <a:avLst/>
          </a:prstGeom>
          <a:noFill/>
        </p:spPr>
        <p:txBody>
          <a:bodyPr wrap="square" rtlCol="0">
            <a:spAutoFit/>
          </a:bodyPr>
          <a:lstStyle/>
          <a:p>
            <a:r>
              <a:rPr lang="zh-CN" altLang="en-US" sz="3500" dirty="0"/>
              <a:t>获利能力</a:t>
            </a:r>
            <a:r>
              <a:rPr lang="zh-CN" altLang="en-US" sz="3500" dirty="0" smtClean="0"/>
              <a:t>分析</a:t>
            </a:r>
            <a:endParaRPr lang="zh-CN" altLang="en-US" sz="3500" dirty="0"/>
          </a:p>
        </p:txBody>
      </p:sp>
      <p:grpSp>
        <p:nvGrpSpPr>
          <p:cNvPr id="13" name="组合 20"/>
          <p:cNvGrpSpPr>
            <a:grpSpLocks/>
          </p:cNvGrpSpPr>
          <p:nvPr/>
        </p:nvGrpSpPr>
        <p:grpSpPr bwMode="auto">
          <a:xfrm>
            <a:off x="1314744" y="3690696"/>
            <a:ext cx="2299345" cy="1919197"/>
            <a:chOff x="622109" y="346839"/>
            <a:chExt cx="2169656" cy="1512168"/>
          </a:xfrm>
          <a:solidFill>
            <a:schemeClr val="accent1">
              <a:lumMod val="40000"/>
              <a:lumOff val="60000"/>
            </a:schemeClr>
          </a:solidFill>
        </p:grpSpPr>
        <p:sp>
          <p:nvSpPr>
            <p:cNvPr id="14" name="矩形标注 12"/>
            <p:cNvSpPr>
              <a:spLocks noChangeArrowheads="1"/>
            </p:cNvSpPr>
            <p:nvPr/>
          </p:nvSpPr>
          <p:spPr bwMode="auto">
            <a:xfrm>
              <a:off x="622109" y="346839"/>
              <a:ext cx="2169656" cy="1512168"/>
            </a:xfrm>
            <a:prstGeom prst="wedgeRectCallout">
              <a:avLst>
                <a:gd name="adj1" fmla="val 89978"/>
                <a:gd name="adj2" fmla="val 22647"/>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ctr"/>
              <a:r>
                <a:rPr lang="zh-CN" altLang="en-US" sz="1800" b="1" dirty="0" smtClean="0">
                  <a:solidFill>
                    <a:schemeClr val="accent1">
                      <a:lumMod val="75000"/>
                    </a:schemeClr>
                  </a:solidFill>
                  <a:latin typeface="+mj-ea"/>
                  <a:ea typeface="+mj-ea"/>
                  <a:cs typeface="Arial" panose="020B0604020202020204" pitchFamily="34" charset="0"/>
                  <a:sym typeface="宋体" panose="02010600030101010101" pitchFamily="2" charset="-122"/>
                </a:rPr>
                <a:t>现有企业的竞争激烈</a:t>
              </a:r>
              <a:endParaRPr lang="en-US" altLang="zh-CN" sz="1800" b="1" dirty="0" smtClean="0">
                <a:solidFill>
                  <a:schemeClr val="accent1">
                    <a:lumMod val="75000"/>
                  </a:schemeClr>
                </a:solidFill>
                <a:latin typeface="+mj-ea"/>
                <a:ea typeface="+mj-ea"/>
                <a:cs typeface="Arial" panose="020B0604020202020204" pitchFamily="34" charset="0"/>
                <a:sym typeface="宋体" panose="02010600030101010101" pitchFamily="2" charset="-122"/>
              </a:endParaRPr>
            </a:p>
            <a:p>
              <a:pPr algn="ctr"/>
              <a:r>
                <a:rPr lang="zh-CN" altLang="en-US" sz="1800" dirty="0" smtClean="0">
                  <a:solidFill>
                    <a:schemeClr val="accent1">
                      <a:lumMod val="75000"/>
                    </a:schemeClr>
                  </a:solidFill>
                  <a:latin typeface="+mj-ea"/>
                  <a:ea typeface="+mj-ea"/>
                  <a:cs typeface="Arial" panose="020B0604020202020204" pitchFamily="34" charset="0"/>
                  <a:sym typeface="宋体" panose="02010600030101010101" pitchFamily="2" charset="-122"/>
                </a:rPr>
                <a:t>企业数量较多</a:t>
              </a:r>
              <a:endParaRPr lang="en-US" altLang="zh-CN" sz="1800" dirty="0" smtClean="0">
                <a:solidFill>
                  <a:schemeClr val="accent1">
                    <a:lumMod val="75000"/>
                  </a:schemeClr>
                </a:solidFill>
                <a:latin typeface="+mj-ea"/>
                <a:ea typeface="+mj-ea"/>
                <a:cs typeface="Arial" panose="020B0604020202020204" pitchFamily="34" charset="0"/>
                <a:sym typeface="宋体" panose="02010600030101010101" pitchFamily="2" charset="-122"/>
              </a:endParaRPr>
            </a:p>
            <a:p>
              <a:pPr algn="ctr"/>
              <a:r>
                <a:rPr lang="zh-CN" altLang="en-US" sz="1800" dirty="0" smtClean="0">
                  <a:solidFill>
                    <a:schemeClr val="accent1">
                      <a:lumMod val="75000"/>
                    </a:schemeClr>
                  </a:solidFill>
                  <a:latin typeface="+mj-ea"/>
                  <a:ea typeface="+mj-ea"/>
                  <a:cs typeface="Arial" panose="020B0604020202020204" pitchFamily="34" charset="0"/>
                  <a:sym typeface="宋体" panose="02010600030101010101" pitchFamily="2" charset="-122"/>
                </a:rPr>
                <a:t>品牌集中度高</a:t>
              </a:r>
              <a:endParaRPr lang="en-US" altLang="zh-CN" sz="1800" dirty="0" smtClean="0">
                <a:solidFill>
                  <a:schemeClr val="accent1">
                    <a:lumMod val="75000"/>
                  </a:schemeClr>
                </a:solidFill>
                <a:latin typeface="+mj-ea"/>
                <a:ea typeface="+mj-ea"/>
                <a:cs typeface="Arial" panose="020B0604020202020204" pitchFamily="34" charset="0"/>
                <a:sym typeface="宋体" panose="02010600030101010101" pitchFamily="2" charset="-122"/>
              </a:endParaRPr>
            </a:p>
            <a:p>
              <a:pPr algn="ctr"/>
              <a:r>
                <a:rPr lang="zh-CN" altLang="en-US" sz="1800" dirty="0" smtClean="0">
                  <a:solidFill>
                    <a:schemeClr val="accent1">
                      <a:lumMod val="75000"/>
                    </a:schemeClr>
                  </a:solidFill>
                  <a:latin typeface="+mj-ea"/>
                  <a:ea typeface="+mj-ea"/>
                  <a:cs typeface="Arial" panose="020B0604020202020204" pitchFamily="34" charset="0"/>
                  <a:sym typeface="宋体" panose="02010600030101010101" pitchFamily="2" charset="-122"/>
                </a:rPr>
                <a:t>（格力、海尔、美的占空调行业</a:t>
              </a:r>
              <a:r>
                <a:rPr lang="en-US" altLang="zh-CN" sz="1800" dirty="0" smtClean="0">
                  <a:solidFill>
                    <a:schemeClr val="accent1">
                      <a:lumMod val="75000"/>
                    </a:schemeClr>
                  </a:solidFill>
                  <a:latin typeface="+mj-ea"/>
                  <a:ea typeface="+mj-ea"/>
                  <a:cs typeface="Arial" panose="020B0604020202020204" pitchFamily="34" charset="0"/>
                  <a:sym typeface="宋体" panose="02010600030101010101" pitchFamily="2" charset="-122"/>
                </a:rPr>
                <a:t>75%</a:t>
              </a:r>
              <a:r>
                <a:rPr lang="zh-CN" altLang="en-US" sz="1800" dirty="0" smtClean="0">
                  <a:solidFill>
                    <a:schemeClr val="accent1">
                      <a:lumMod val="75000"/>
                    </a:schemeClr>
                  </a:solidFill>
                  <a:latin typeface="+mj-ea"/>
                  <a:ea typeface="+mj-ea"/>
                  <a:cs typeface="Arial" panose="020B0604020202020204" pitchFamily="34" charset="0"/>
                  <a:sym typeface="宋体" panose="02010600030101010101" pitchFamily="2" charset="-122"/>
                </a:rPr>
                <a:t>以上）</a:t>
              </a:r>
              <a:endParaRPr lang="en-US" altLang="zh-CN" sz="1800" dirty="0" smtClean="0">
                <a:solidFill>
                  <a:schemeClr val="accent1">
                    <a:lumMod val="75000"/>
                  </a:schemeClr>
                </a:solidFill>
                <a:latin typeface="+mj-ea"/>
                <a:ea typeface="+mj-ea"/>
                <a:cs typeface="Arial" panose="020B0604020202020204" pitchFamily="34" charset="0"/>
                <a:sym typeface="宋体" panose="02010600030101010101" pitchFamily="2" charset="-122"/>
              </a:endParaRPr>
            </a:p>
            <a:p>
              <a:pPr algn="ctr"/>
              <a:endParaRPr lang="en-US" altLang="zh-CN" sz="1800" dirty="0" smtClean="0">
                <a:solidFill>
                  <a:schemeClr val="accent1">
                    <a:lumMod val="75000"/>
                  </a:schemeClr>
                </a:solidFill>
                <a:cs typeface="Arial" panose="020B0604020202020204" pitchFamily="34" charset="0"/>
                <a:sym typeface="宋体" panose="02010600030101010101" pitchFamily="2" charset="-122"/>
              </a:endParaRPr>
            </a:p>
          </p:txBody>
        </p:sp>
        <p:pic>
          <p:nvPicPr>
            <p:cNvPr id="16" name="Picture 4" descr="C:\Documents and Settings\Administrator\桌面\睿泰集团员工培养计划-解决方案部-JYY\其他\PPT素材\图标\平面小图标\2\50478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0896" y="1523113"/>
              <a:ext cx="304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17" name="组合 24"/>
          <p:cNvGrpSpPr>
            <a:grpSpLocks/>
          </p:cNvGrpSpPr>
          <p:nvPr/>
        </p:nvGrpSpPr>
        <p:grpSpPr bwMode="auto">
          <a:xfrm>
            <a:off x="2833944" y="1729050"/>
            <a:ext cx="2313483" cy="1755314"/>
            <a:chOff x="0" y="4125"/>
            <a:chExt cx="2169656" cy="1519940"/>
          </a:xfrm>
          <a:solidFill>
            <a:schemeClr val="accent1">
              <a:lumMod val="40000"/>
              <a:lumOff val="60000"/>
            </a:schemeClr>
          </a:solidFill>
        </p:grpSpPr>
        <p:sp>
          <p:nvSpPr>
            <p:cNvPr id="18" name="矩形标注 13"/>
            <p:cNvSpPr>
              <a:spLocks noChangeArrowheads="1"/>
            </p:cNvSpPr>
            <p:nvPr/>
          </p:nvSpPr>
          <p:spPr bwMode="auto">
            <a:xfrm>
              <a:off x="0" y="4125"/>
              <a:ext cx="2169656" cy="1512168"/>
            </a:xfrm>
            <a:prstGeom prst="wedgeRectCallout">
              <a:avLst>
                <a:gd name="adj1" fmla="val 48054"/>
                <a:gd name="adj2" fmla="val 89445"/>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ctr"/>
              <a:r>
                <a:rPr lang="zh-CN" altLang="en-US" sz="1800" b="1" dirty="0" smtClean="0">
                  <a:solidFill>
                    <a:schemeClr val="accent1">
                      <a:lumMod val="75000"/>
                    </a:schemeClr>
                  </a:solidFill>
                  <a:latin typeface="+mj-ea"/>
                  <a:ea typeface="+mj-ea"/>
                  <a:cs typeface="Arial" panose="020B0604020202020204" pitchFamily="34" charset="0"/>
                  <a:sym typeface="宋体" panose="02010600030101010101" pitchFamily="2" charset="-122"/>
                </a:rPr>
                <a:t>新进入企业的威胁小</a:t>
              </a:r>
              <a:endParaRPr lang="en-US" altLang="zh-CN" sz="1800" b="1" dirty="0" smtClean="0">
                <a:solidFill>
                  <a:schemeClr val="accent1">
                    <a:lumMod val="75000"/>
                  </a:schemeClr>
                </a:solidFill>
                <a:latin typeface="+mj-ea"/>
                <a:ea typeface="+mj-ea"/>
                <a:cs typeface="Arial" panose="020B0604020202020204" pitchFamily="34" charset="0"/>
                <a:sym typeface="宋体" panose="02010600030101010101" pitchFamily="2" charset="-122"/>
              </a:endParaRPr>
            </a:p>
            <a:p>
              <a:pPr algn="ctr"/>
              <a:r>
                <a:rPr lang="zh-CN" altLang="en-US" sz="1800" dirty="0">
                  <a:solidFill>
                    <a:schemeClr val="accent1">
                      <a:lumMod val="75000"/>
                    </a:schemeClr>
                  </a:solidFill>
                  <a:latin typeface="+mj-ea"/>
                  <a:ea typeface="+mj-ea"/>
                  <a:cs typeface="Arial" panose="020B0604020202020204" pitchFamily="34" charset="0"/>
                  <a:sym typeface="宋体" panose="02010600030101010101" pitchFamily="2" charset="-122"/>
                </a:rPr>
                <a:t>去产</a:t>
              </a:r>
              <a:r>
                <a:rPr lang="zh-CN" altLang="en-US" sz="1800" dirty="0" smtClean="0">
                  <a:solidFill>
                    <a:schemeClr val="accent1">
                      <a:lumMod val="75000"/>
                    </a:schemeClr>
                  </a:solidFill>
                  <a:latin typeface="+mj-ea"/>
                  <a:ea typeface="+mj-ea"/>
                  <a:cs typeface="Arial" panose="020B0604020202020204" pitchFamily="34" charset="0"/>
                  <a:sym typeface="宋体" panose="02010600030101010101" pitchFamily="2" charset="-122"/>
                </a:rPr>
                <a:t>能</a:t>
              </a:r>
              <a:endParaRPr lang="en-US" altLang="zh-CN" sz="1800" dirty="0" smtClean="0">
                <a:solidFill>
                  <a:schemeClr val="accent1">
                    <a:lumMod val="75000"/>
                  </a:schemeClr>
                </a:solidFill>
                <a:latin typeface="+mj-ea"/>
                <a:ea typeface="+mj-ea"/>
                <a:cs typeface="Arial" panose="020B0604020202020204" pitchFamily="34" charset="0"/>
                <a:sym typeface="宋体" panose="02010600030101010101" pitchFamily="2" charset="-122"/>
              </a:endParaRPr>
            </a:p>
            <a:p>
              <a:pPr algn="ctr"/>
              <a:r>
                <a:rPr lang="zh-CN" altLang="en-US" sz="1800" dirty="0" smtClean="0">
                  <a:solidFill>
                    <a:schemeClr val="accent1">
                      <a:lumMod val="75000"/>
                    </a:schemeClr>
                  </a:solidFill>
                  <a:latin typeface="+mj-ea"/>
                  <a:ea typeface="+mj-ea"/>
                  <a:cs typeface="Arial" panose="020B0604020202020204" pitchFamily="34" charset="0"/>
                  <a:sym typeface="宋体" panose="02010600030101010101" pitchFamily="2" charset="-122"/>
                </a:rPr>
                <a:t>能效要求使</a:t>
              </a:r>
              <a:endParaRPr lang="en-US" altLang="zh-CN" sz="1800" dirty="0" smtClean="0">
                <a:solidFill>
                  <a:schemeClr val="accent1">
                    <a:lumMod val="75000"/>
                  </a:schemeClr>
                </a:solidFill>
                <a:latin typeface="+mj-ea"/>
                <a:ea typeface="+mj-ea"/>
                <a:cs typeface="Arial" panose="020B0604020202020204" pitchFamily="34" charset="0"/>
                <a:sym typeface="宋体" panose="02010600030101010101" pitchFamily="2" charset="-122"/>
              </a:endParaRPr>
            </a:p>
            <a:p>
              <a:pPr algn="ctr"/>
              <a:r>
                <a:rPr lang="zh-CN" altLang="en-US" sz="1800" dirty="0" smtClean="0">
                  <a:solidFill>
                    <a:schemeClr val="accent1">
                      <a:lumMod val="75000"/>
                    </a:schemeClr>
                  </a:solidFill>
                  <a:latin typeface="+mj-ea"/>
                  <a:ea typeface="+mj-ea"/>
                  <a:cs typeface="Arial" panose="020B0604020202020204" pitchFamily="34" charset="0"/>
                  <a:sym typeface="宋体" panose="02010600030101010101" pitchFamily="2" charset="-122"/>
                </a:rPr>
                <a:t>进入壁垒较高</a:t>
              </a:r>
              <a:endParaRPr lang="en-US" altLang="zh-CN" sz="1800" dirty="0" smtClean="0">
                <a:solidFill>
                  <a:schemeClr val="accent1">
                    <a:lumMod val="75000"/>
                  </a:schemeClr>
                </a:solidFill>
                <a:latin typeface="+mj-ea"/>
                <a:ea typeface="+mj-ea"/>
                <a:cs typeface="Arial" panose="020B0604020202020204" pitchFamily="34" charset="0"/>
                <a:sym typeface="宋体" panose="02010600030101010101" pitchFamily="2" charset="-122"/>
              </a:endParaRPr>
            </a:p>
          </p:txBody>
        </p:sp>
        <p:pic>
          <p:nvPicPr>
            <p:cNvPr id="19" name="Picture 3" descr="C:\Documents and Settings\Administrator\桌面\睿泰集团员工培养计划-解决方案部-JYY\其他\PPT素材\图标\平面小图标\2\50479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8177" y="1219265"/>
              <a:ext cx="304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20" name="组合 24"/>
          <p:cNvGrpSpPr>
            <a:grpSpLocks/>
          </p:cNvGrpSpPr>
          <p:nvPr/>
        </p:nvGrpSpPr>
        <p:grpSpPr bwMode="auto">
          <a:xfrm>
            <a:off x="5294804" y="1027394"/>
            <a:ext cx="2313483" cy="1755314"/>
            <a:chOff x="0" y="4125"/>
            <a:chExt cx="2169656" cy="1519940"/>
          </a:xfrm>
          <a:solidFill>
            <a:schemeClr val="accent1">
              <a:lumMod val="40000"/>
              <a:lumOff val="60000"/>
            </a:schemeClr>
          </a:solidFill>
        </p:grpSpPr>
        <p:sp>
          <p:nvSpPr>
            <p:cNvPr id="21" name="矩形标注 13"/>
            <p:cNvSpPr>
              <a:spLocks noChangeArrowheads="1"/>
            </p:cNvSpPr>
            <p:nvPr/>
          </p:nvSpPr>
          <p:spPr bwMode="auto">
            <a:xfrm>
              <a:off x="0" y="4125"/>
              <a:ext cx="2169656" cy="1512168"/>
            </a:xfrm>
            <a:prstGeom prst="wedgeRectCallout">
              <a:avLst>
                <a:gd name="adj1" fmla="val -10104"/>
                <a:gd name="adj2" fmla="val 106649"/>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ctr"/>
              <a:r>
                <a:rPr lang="zh-CN" altLang="en-US" sz="1800" b="1" dirty="0">
                  <a:solidFill>
                    <a:schemeClr val="accent1">
                      <a:lumMod val="75000"/>
                    </a:schemeClr>
                  </a:solidFill>
                  <a:latin typeface="+mj-ea"/>
                  <a:ea typeface="+mj-ea"/>
                  <a:cs typeface="Arial" panose="020B0604020202020204" pitchFamily="34" charset="0"/>
                  <a:sym typeface="宋体" panose="02010600030101010101" pitchFamily="2" charset="-122"/>
                </a:rPr>
                <a:t>替代</a:t>
              </a:r>
              <a:r>
                <a:rPr lang="zh-CN" altLang="en-US" sz="1800" b="1" dirty="0" smtClean="0">
                  <a:solidFill>
                    <a:schemeClr val="accent1">
                      <a:lumMod val="75000"/>
                    </a:schemeClr>
                  </a:solidFill>
                  <a:latin typeface="+mj-ea"/>
                  <a:ea typeface="+mj-ea"/>
                  <a:cs typeface="Arial" panose="020B0604020202020204" pitchFamily="34" charset="0"/>
                  <a:sym typeface="宋体" panose="02010600030101010101" pitchFamily="2" charset="-122"/>
                </a:rPr>
                <a:t>产品的威胁</a:t>
              </a:r>
              <a:endParaRPr lang="en-US" altLang="zh-CN" sz="1800" b="1" dirty="0" smtClean="0">
                <a:solidFill>
                  <a:schemeClr val="accent1">
                    <a:lumMod val="75000"/>
                  </a:schemeClr>
                </a:solidFill>
                <a:latin typeface="+mj-ea"/>
                <a:ea typeface="+mj-ea"/>
                <a:cs typeface="Arial" panose="020B0604020202020204" pitchFamily="34" charset="0"/>
                <a:sym typeface="宋体" panose="02010600030101010101" pitchFamily="2" charset="-122"/>
              </a:endParaRPr>
            </a:p>
            <a:p>
              <a:pPr algn="ctr"/>
              <a:r>
                <a:rPr lang="zh-CN" altLang="en-US" sz="1800" dirty="0">
                  <a:solidFill>
                    <a:schemeClr val="accent1">
                      <a:lumMod val="75000"/>
                    </a:schemeClr>
                  </a:solidFill>
                  <a:latin typeface="+mj-ea"/>
                  <a:ea typeface="+mj-ea"/>
                  <a:cs typeface="Arial" panose="020B0604020202020204" pitchFamily="34" charset="0"/>
                  <a:sym typeface="宋体" panose="02010600030101010101" pitchFamily="2" charset="-122"/>
                </a:rPr>
                <a:t>电脑</a:t>
              </a:r>
              <a:r>
                <a:rPr lang="zh-CN" altLang="en-US" sz="1800" dirty="0" smtClean="0">
                  <a:solidFill>
                    <a:schemeClr val="accent1">
                      <a:lumMod val="75000"/>
                    </a:schemeClr>
                  </a:solidFill>
                  <a:latin typeface="+mj-ea"/>
                  <a:ea typeface="+mj-ea"/>
                  <a:cs typeface="Arial" panose="020B0604020202020204" pitchFamily="34" charset="0"/>
                  <a:sym typeface="宋体" panose="02010600030101010101" pitchFamily="2" charset="-122"/>
                </a:rPr>
                <a:t>手机对电视等</a:t>
              </a:r>
              <a:endParaRPr lang="en-US" altLang="zh-CN" sz="1800" dirty="0" smtClean="0">
                <a:solidFill>
                  <a:schemeClr val="accent1">
                    <a:lumMod val="75000"/>
                  </a:schemeClr>
                </a:solidFill>
                <a:latin typeface="+mj-ea"/>
                <a:ea typeface="+mj-ea"/>
                <a:cs typeface="Arial" panose="020B0604020202020204" pitchFamily="34" charset="0"/>
                <a:sym typeface="宋体" panose="02010600030101010101" pitchFamily="2" charset="-122"/>
              </a:endParaRPr>
            </a:p>
            <a:p>
              <a:pPr algn="ctr"/>
              <a:r>
                <a:rPr lang="zh-CN" altLang="en-US" sz="1800" dirty="0" smtClean="0">
                  <a:solidFill>
                    <a:schemeClr val="accent1">
                      <a:lumMod val="75000"/>
                    </a:schemeClr>
                  </a:solidFill>
                  <a:latin typeface="+mj-ea"/>
                  <a:ea typeface="+mj-ea"/>
                  <a:cs typeface="Arial" panose="020B0604020202020204" pitchFamily="34" charset="0"/>
                  <a:sym typeface="宋体" panose="02010600030101010101" pitchFamily="2" charset="-122"/>
                </a:rPr>
                <a:t>黑色家电的替代</a:t>
              </a:r>
              <a:endParaRPr lang="en-US" altLang="zh-CN" sz="1800" dirty="0" smtClean="0">
                <a:solidFill>
                  <a:schemeClr val="accent1">
                    <a:lumMod val="75000"/>
                  </a:schemeClr>
                </a:solidFill>
                <a:latin typeface="+mj-ea"/>
                <a:ea typeface="+mj-ea"/>
                <a:cs typeface="Arial" panose="020B0604020202020204" pitchFamily="34" charset="0"/>
                <a:sym typeface="宋体" panose="02010600030101010101" pitchFamily="2" charset="-122"/>
              </a:endParaRPr>
            </a:p>
            <a:p>
              <a:pPr algn="ctr"/>
              <a:r>
                <a:rPr lang="zh-CN" altLang="en-US" sz="1800" dirty="0">
                  <a:solidFill>
                    <a:schemeClr val="accent1">
                      <a:lumMod val="75000"/>
                    </a:schemeClr>
                  </a:solidFill>
                  <a:latin typeface="+mj-ea"/>
                  <a:ea typeface="+mj-ea"/>
                  <a:cs typeface="Arial" panose="020B0604020202020204" pitchFamily="34" charset="0"/>
                  <a:sym typeface="宋体" panose="02010600030101010101" pitchFamily="2" charset="-122"/>
                </a:rPr>
                <a:t>中老年</a:t>
              </a:r>
              <a:r>
                <a:rPr lang="zh-CN" altLang="en-US" sz="1800" dirty="0" smtClean="0">
                  <a:solidFill>
                    <a:schemeClr val="accent1">
                      <a:lumMod val="75000"/>
                    </a:schemeClr>
                  </a:solidFill>
                  <a:latin typeface="+mj-ea"/>
                  <a:ea typeface="+mj-ea"/>
                  <a:cs typeface="Arial" panose="020B0604020202020204" pitchFamily="34" charset="0"/>
                  <a:sym typeface="宋体" panose="02010600030101010101" pitchFamily="2" charset="-122"/>
                </a:rPr>
                <a:t>人转移成本大</a:t>
              </a:r>
              <a:endParaRPr lang="zh-CN" altLang="en-US" sz="1800" dirty="0">
                <a:solidFill>
                  <a:schemeClr val="accent1">
                    <a:lumMod val="75000"/>
                  </a:schemeClr>
                </a:solidFill>
                <a:latin typeface="+mj-ea"/>
                <a:ea typeface="+mj-ea"/>
                <a:cs typeface="Arial" panose="020B0604020202020204" pitchFamily="34" charset="0"/>
                <a:sym typeface="宋体" panose="02010600030101010101" pitchFamily="2" charset="-122"/>
              </a:endParaRPr>
            </a:p>
          </p:txBody>
        </p:sp>
        <p:pic>
          <p:nvPicPr>
            <p:cNvPr id="22" name="Picture 3" descr="C:\Documents and Settings\Administrator\桌面\睿泰集团员工培养计划-解决方案部-JYY\其他\PPT素材\图标\平面小图标\2\50479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8177" y="1219265"/>
              <a:ext cx="304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23" name="组合 25"/>
          <p:cNvGrpSpPr>
            <a:grpSpLocks/>
          </p:cNvGrpSpPr>
          <p:nvPr/>
        </p:nvGrpSpPr>
        <p:grpSpPr bwMode="auto">
          <a:xfrm>
            <a:off x="7738681" y="1738026"/>
            <a:ext cx="2349678" cy="1746338"/>
            <a:chOff x="0" y="0"/>
            <a:chExt cx="2169656" cy="1512168"/>
          </a:xfrm>
          <a:solidFill>
            <a:schemeClr val="accent1">
              <a:lumMod val="40000"/>
              <a:lumOff val="60000"/>
            </a:schemeClr>
          </a:solidFill>
        </p:grpSpPr>
        <p:sp>
          <p:nvSpPr>
            <p:cNvPr id="24" name="矩形标注 14"/>
            <p:cNvSpPr>
              <a:spLocks noChangeArrowheads="1"/>
            </p:cNvSpPr>
            <p:nvPr/>
          </p:nvSpPr>
          <p:spPr bwMode="auto">
            <a:xfrm>
              <a:off x="0" y="0"/>
              <a:ext cx="2169656" cy="1512168"/>
            </a:xfrm>
            <a:prstGeom prst="wedgeRectCallout">
              <a:avLst>
                <a:gd name="adj1" fmla="val -61824"/>
                <a:gd name="adj2" fmla="val 85813"/>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ctr"/>
              <a:r>
                <a:rPr lang="zh-CN" altLang="en-US" sz="1800" b="1" dirty="0" smtClean="0">
                  <a:solidFill>
                    <a:schemeClr val="accent1">
                      <a:lumMod val="75000"/>
                    </a:schemeClr>
                  </a:solidFill>
                  <a:latin typeface="+mj-ea"/>
                  <a:ea typeface="+mj-ea"/>
                  <a:cs typeface="Arial" panose="020B0604020202020204" pitchFamily="34" charset="0"/>
                  <a:sym typeface="宋体" panose="02010600030101010101" pitchFamily="2" charset="-122"/>
                </a:rPr>
                <a:t>客户议价能力增强</a:t>
              </a:r>
              <a:endParaRPr lang="en-US" altLang="zh-CN" sz="1800" b="1" dirty="0" smtClean="0">
                <a:solidFill>
                  <a:schemeClr val="accent1">
                    <a:lumMod val="75000"/>
                  </a:schemeClr>
                </a:solidFill>
                <a:latin typeface="+mj-ea"/>
                <a:ea typeface="+mj-ea"/>
                <a:cs typeface="Arial" panose="020B0604020202020204" pitchFamily="34" charset="0"/>
                <a:sym typeface="宋体" panose="02010600030101010101" pitchFamily="2" charset="-122"/>
              </a:endParaRPr>
            </a:p>
            <a:p>
              <a:pPr algn="ctr"/>
              <a:r>
                <a:rPr lang="zh-CN" altLang="en-US" sz="1800" dirty="0" smtClean="0">
                  <a:solidFill>
                    <a:schemeClr val="accent1">
                      <a:lumMod val="75000"/>
                    </a:schemeClr>
                  </a:solidFill>
                  <a:latin typeface="+mj-ea"/>
                  <a:ea typeface="+mj-ea"/>
                  <a:cs typeface="Arial" panose="020B0604020202020204" pitchFamily="34" charset="0"/>
                  <a:sym typeface="宋体" panose="02010600030101010101" pitchFamily="2" charset="-122"/>
                </a:rPr>
                <a:t>经销商议价能力增强</a:t>
              </a:r>
              <a:endParaRPr lang="en-US" altLang="zh-CN" sz="1800" dirty="0" smtClean="0">
                <a:solidFill>
                  <a:schemeClr val="accent1">
                    <a:lumMod val="75000"/>
                  </a:schemeClr>
                </a:solidFill>
                <a:latin typeface="+mj-ea"/>
                <a:ea typeface="+mj-ea"/>
                <a:cs typeface="Arial" panose="020B0604020202020204" pitchFamily="34" charset="0"/>
                <a:sym typeface="宋体" panose="02010600030101010101" pitchFamily="2" charset="-122"/>
              </a:endParaRPr>
            </a:p>
            <a:p>
              <a:pPr algn="ctr"/>
              <a:r>
                <a:rPr lang="zh-CN" altLang="en-US" sz="1800" dirty="0" smtClean="0">
                  <a:solidFill>
                    <a:schemeClr val="accent1">
                      <a:lumMod val="75000"/>
                    </a:schemeClr>
                  </a:solidFill>
                  <a:latin typeface="+mj-ea"/>
                  <a:ea typeface="+mj-ea"/>
                  <a:cs typeface="Arial" panose="020B0604020202020204" pitchFamily="34" charset="0"/>
                  <a:sym typeface="宋体" panose="02010600030101010101" pitchFamily="2" charset="-122"/>
                </a:rPr>
                <a:t>成本和价格透明化使消费者了解更深、</a:t>
              </a:r>
              <a:endParaRPr lang="en-US" altLang="zh-CN" sz="1800" dirty="0" smtClean="0">
                <a:solidFill>
                  <a:schemeClr val="accent1">
                    <a:lumMod val="75000"/>
                  </a:schemeClr>
                </a:solidFill>
                <a:latin typeface="+mj-ea"/>
                <a:ea typeface="+mj-ea"/>
                <a:cs typeface="Arial" panose="020B0604020202020204" pitchFamily="34" charset="0"/>
                <a:sym typeface="宋体" panose="02010600030101010101" pitchFamily="2" charset="-122"/>
              </a:endParaRPr>
            </a:p>
            <a:p>
              <a:pPr algn="ctr"/>
              <a:r>
                <a:rPr lang="zh-CN" altLang="en-US" sz="1800" dirty="0" smtClean="0">
                  <a:solidFill>
                    <a:schemeClr val="accent1">
                      <a:lumMod val="75000"/>
                    </a:schemeClr>
                  </a:solidFill>
                  <a:latin typeface="+mj-ea"/>
                  <a:ea typeface="+mj-ea"/>
                  <a:cs typeface="Arial" panose="020B0604020202020204" pitchFamily="34" charset="0"/>
                  <a:sym typeface="宋体" panose="02010600030101010101" pitchFamily="2" charset="-122"/>
                </a:rPr>
                <a:t>选择更多</a:t>
              </a:r>
              <a:endParaRPr lang="zh-CN" altLang="en-US" sz="1800" dirty="0">
                <a:solidFill>
                  <a:schemeClr val="accent1">
                    <a:lumMod val="75000"/>
                  </a:schemeClr>
                </a:solidFill>
                <a:latin typeface="+mj-ea"/>
                <a:ea typeface="+mj-ea"/>
                <a:cs typeface="Arial" panose="020B0604020202020204" pitchFamily="34" charset="0"/>
                <a:sym typeface="宋体" panose="02010600030101010101" pitchFamily="2" charset="-122"/>
              </a:endParaRPr>
            </a:p>
          </p:txBody>
        </p:sp>
        <p:pic>
          <p:nvPicPr>
            <p:cNvPr id="26" name="Picture 2" descr="C:\Documents and Settings\Administrator\桌面\睿泰集团员工培养计划-解决方案部-JYY\其他\PPT素材\图标\平面小图标\2\50478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0784" y="1143384"/>
              <a:ext cx="304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27" name="矩形标注 14"/>
          <p:cNvSpPr>
            <a:spLocks noChangeArrowheads="1"/>
          </p:cNvSpPr>
          <p:nvPr/>
        </p:nvSpPr>
        <p:spPr bwMode="auto">
          <a:xfrm>
            <a:off x="8913520" y="3773646"/>
            <a:ext cx="2349678" cy="1836247"/>
          </a:xfrm>
          <a:prstGeom prst="wedgeRectCallout">
            <a:avLst>
              <a:gd name="adj1" fmla="val -82949"/>
              <a:gd name="adj2" fmla="val 22662"/>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ctr"/>
            <a:r>
              <a:rPr lang="zh-CN" altLang="en-US" sz="1800" b="1" dirty="0" smtClean="0">
                <a:solidFill>
                  <a:schemeClr val="accent1">
                    <a:lumMod val="75000"/>
                  </a:schemeClr>
                </a:solidFill>
                <a:latin typeface="+mj-ea"/>
                <a:ea typeface="+mj-ea"/>
                <a:cs typeface="Arial" panose="020B0604020202020204" pitchFamily="34" charset="0"/>
                <a:sym typeface="宋体" panose="02010600030101010101" pitchFamily="2" charset="-122"/>
              </a:rPr>
              <a:t>供应商议价能力下降</a:t>
            </a:r>
            <a:endParaRPr lang="en-US" altLang="zh-CN" sz="1800" b="1" dirty="0" smtClean="0">
              <a:solidFill>
                <a:schemeClr val="accent1">
                  <a:lumMod val="75000"/>
                </a:schemeClr>
              </a:solidFill>
              <a:latin typeface="+mj-ea"/>
              <a:ea typeface="+mj-ea"/>
              <a:cs typeface="Arial" panose="020B0604020202020204" pitchFamily="34" charset="0"/>
              <a:sym typeface="宋体" panose="02010600030101010101" pitchFamily="2" charset="-122"/>
            </a:endParaRPr>
          </a:p>
          <a:p>
            <a:pPr algn="ctr"/>
            <a:r>
              <a:rPr lang="zh-CN" altLang="en-US" sz="1800" dirty="0" smtClean="0">
                <a:solidFill>
                  <a:schemeClr val="accent1">
                    <a:lumMod val="75000"/>
                  </a:schemeClr>
                </a:solidFill>
                <a:latin typeface="+mj-ea"/>
                <a:ea typeface="+mj-ea"/>
                <a:cs typeface="Arial" panose="020B0604020202020204" pitchFamily="34" charset="0"/>
                <a:sym typeface="宋体" panose="02010600030101010101" pitchFamily="2" charset="-122"/>
              </a:rPr>
              <a:t>行业研发能力增强</a:t>
            </a:r>
            <a:endParaRPr lang="en-US" altLang="zh-CN" sz="1800" dirty="0" smtClean="0">
              <a:solidFill>
                <a:schemeClr val="accent1">
                  <a:lumMod val="75000"/>
                </a:schemeClr>
              </a:solidFill>
              <a:latin typeface="+mj-ea"/>
              <a:ea typeface="+mj-ea"/>
              <a:cs typeface="Arial" panose="020B0604020202020204" pitchFamily="34" charset="0"/>
              <a:sym typeface="宋体" panose="02010600030101010101" pitchFamily="2" charset="-122"/>
            </a:endParaRPr>
          </a:p>
          <a:p>
            <a:pPr algn="ctr"/>
            <a:r>
              <a:rPr lang="zh-CN" altLang="en-US" sz="1800" dirty="0" smtClean="0">
                <a:solidFill>
                  <a:schemeClr val="accent1">
                    <a:lumMod val="75000"/>
                  </a:schemeClr>
                </a:solidFill>
                <a:latin typeface="+mj-ea"/>
                <a:ea typeface="+mj-ea"/>
                <a:cs typeface="Arial" panose="020B0604020202020204" pitchFamily="34" charset="0"/>
                <a:sym typeface="宋体" panose="02010600030101010101" pitchFamily="2" charset="-122"/>
              </a:rPr>
              <a:t>原材料成本下降</a:t>
            </a:r>
            <a:endParaRPr lang="en-US" altLang="zh-CN" sz="1800" dirty="0" smtClean="0">
              <a:solidFill>
                <a:schemeClr val="accent1">
                  <a:lumMod val="75000"/>
                </a:schemeClr>
              </a:solidFill>
              <a:latin typeface="+mj-ea"/>
              <a:ea typeface="+mj-ea"/>
              <a:cs typeface="Arial" panose="020B0604020202020204" pitchFamily="34" charset="0"/>
              <a:sym typeface="宋体" panose="02010600030101010101" pitchFamily="2" charset="-122"/>
            </a:endParaRPr>
          </a:p>
        </p:txBody>
      </p:sp>
      <p:pic>
        <p:nvPicPr>
          <p:cNvPr id="28" name="Picture 4" descr="C:\Documents and Settings\Administrator\桌面\睿泰集团员工培养计划-解决方案部-JYY\其他\PPT素材\图标\平面小图标\2\50478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1281" y="5183588"/>
            <a:ext cx="323019" cy="386843"/>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 name="圆角矩形 1"/>
          <p:cNvSpPr/>
          <p:nvPr/>
        </p:nvSpPr>
        <p:spPr>
          <a:xfrm>
            <a:off x="5168406" y="4402183"/>
            <a:ext cx="2372791" cy="116824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Michael Porter</a:t>
            </a:r>
          </a:p>
          <a:p>
            <a:pPr algn="ctr"/>
            <a:r>
              <a:rPr lang="zh-CN" altLang="en-US" sz="2000" dirty="0" smtClean="0"/>
              <a:t>五力模型</a:t>
            </a:r>
            <a:endParaRPr lang="zh-CN" altLang="en-US" sz="2000" dirty="0"/>
          </a:p>
        </p:txBody>
      </p:sp>
    </p:spTree>
    <p:extLst>
      <p:ext uri="{BB962C8B-B14F-4D97-AF65-F5344CB8AC3E}">
        <p14:creationId xmlns:p14="http://schemas.microsoft.com/office/powerpoint/2010/main" val="326740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ppt_x</p:attrName>
                                        </p:attrNameLst>
                                      </p:cBhvr>
                                      <p:tavLst>
                                        <p:tav tm="0">
                                          <p:val>
                                            <p:strVal val="#ppt_x"/>
                                          </p:val>
                                        </p:tav>
                                        <p:tav tm="100000">
                                          <p:val>
                                            <p:strVal val="#ppt_x"/>
                                          </p:val>
                                        </p:tav>
                                      </p:tavLst>
                                    </p:anim>
                                    <p:anim calcmode="lin" valueType="num">
                                      <p:cBhvr>
                                        <p:cTn id="8" dur="75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2" presetClass="entr" presetSubtype="4"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750" fill="hold"/>
                                        <p:tgtEl>
                                          <p:spTgt spid="17"/>
                                        </p:tgtEl>
                                        <p:attrNameLst>
                                          <p:attrName>ppt_x</p:attrName>
                                        </p:attrNameLst>
                                      </p:cBhvr>
                                      <p:tavLst>
                                        <p:tav tm="0">
                                          <p:val>
                                            <p:strVal val="#ppt_x"/>
                                          </p:val>
                                        </p:tav>
                                        <p:tav tm="100000">
                                          <p:val>
                                            <p:strVal val="#ppt_x"/>
                                          </p:val>
                                        </p:tav>
                                      </p:tavLst>
                                    </p:anim>
                                    <p:anim calcmode="lin" valueType="num">
                                      <p:cBhvr>
                                        <p:cTn id="13" dur="750" fill="hold"/>
                                        <p:tgtEl>
                                          <p:spTgt spid="17"/>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 presetClass="entr" presetSubtype="4"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750" fill="hold"/>
                                        <p:tgtEl>
                                          <p:spTgt spid="20"/>
                                        </p:tgtEl>
                                        <p:attrNameLst>
                                          <p:attrName>ppt_x</p:attrName>
                                        </p:attrNameLst>
                                      </p:cBhvr>
                                      <p:tavLst>
                                        <p:tav tm="0">
                                          <p:val>
                                            <p:strVal val="#ppt_x"/>
                                          </p:val>
                                        </p:tav>
                                        <p:tav tm="100000">
                                          <p:val>
                                            <p:strVal val="#ppt_x"/>
                                          </p:val>
                                        </p:tav>
                                      </p:tavLst>
                                    </p:anim>
                                    <p:anim calcmode="lin" valueType="num">
                                      <p:cBhvr>
                                        <p:cTn id="18" dur="750" fill="hold"/>
                                        <p:tgtEl>
                                          <p:spTgt spid="20"/>
                                        </p:tgtEl>
                                        <p:attrNameLst>
                                          <p:attrName>ppt_y</p:attrName>
                                        </p:attrNameLst>
                                      </p:cBhvr>
                                      <p:tavLst>
                                        <p:tav tm="0">
                                          <p:val>
                                            <p:strVal val="1+#ppt_h/2"/>
                                          </p:val>
                                        </p:tav>
                                        <p:tav tm="100000">
                                          <p:val>
                                            <p:strVal val="#ppt_y"/>
                                          </p:val>
                                        </p:tav>
                                      </p:tavLst>
                                    </p:anim>
                                  </p:childTnLst>
                                </p:cTn>
                              </p:par>
                            </p:childTnLst>
                          </p:cTn>
                        </p:par>
                        <p:par>
                          <p:cTn id="19" fill="hold">
                            <p:stCondLst>
                              <p:cond delay="2250"/>
                            </p:stCondLst>
                            <p:childTnLst>
                              <p:par>
                                <p:cTn id="20" presetID="2" presetClass="entr" presetSubtype="4"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p:cTn id="22" dur="750" fill="hold"/>
                                        <p:tgtEl>
                                          <p:spTgt spid="23"/>
                                        </p:tgtEl>
                                        <p:attrNameLst>
                                          <p:attrName>ppt_x</p:attrName>
                                        </p:attrNameLst>
                                      </p:cBhvr>
                                      <p:tavLst>
                                        <p:tav tm="0">
                                          <p:val>
                                            <p:strVal val="#ppt_x"/>
                                          </p:val>
                                        </p:tav>
                                        <p:tav tm="100000">
                                          <p:val>
                                            <p:strVal val="#ppt_x"/>
                                          </p:val>
                                        </p:tav>
                                      </p:tavLst>
                                    </p:anim>
                                    <p:anim calcmode="lin" valueType="num">
                                      <p:cBhvr>
                                        <p:cTn id="23" dur="75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500" fill="hold"/>
                                        <p:tgtEl>
                                          <p:spTgt spid="27"/>
                                        </p:tgtEl>
                                        <p:attrNameLst>
                                          <p:attrName>ppt_x</p:attrName>
                                        </p:attrNameLst>
                                      </p:cBhvr>
                                      <p:tavLst>
                                        <p:tav tm="0">
                                          <p:val>
                                            <p:strVal val="#ppt_x"/>
                                          </p:val>
                                        </p:tav>
                                        <p:tav tm="100000">
                                          <p:val>
                                            <p:strVal val="#ppt_x"/>
                                          </p:val>
                                        </p:tav>
                                      </p:tavLst>
                                    </p:anim>
                                    <p:anim calcmode="lin" valueType="num">
                                      <p:cBhvr additive="base">
                                        <p:cTn id="29"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descr="http://b.hiphotos.baidu.com/baike/w%3D268/sign=2063b70dd71373f0f53f68999c0f4b8b/dbb44aed2e738bd4423c9d47a78b87d6277ff9a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9149" y="5570431"/>
            <a:ext cx="1196884" cy="119688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3709851" y="783771"/>
            <a:ext cx="287383" cy="30044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椭圆 7"/>
          <p:cNvSpPr/>
          <p:nvPr/>
        </p:nvSpPr>
        <p:spPr>
          <a:xfrm>
            <a:off x="4110448" y="783771"/>
            <a:ext cx="287383" cy="30044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椭圆 8"/>
          <p:cNvSpPr/>
          <p:nvPr/>
        </p:nvSpPr>
        <p:spPr>
          <a:xfrm>
            <a:off x="4511045" y="783771"/>
            <a:ext cx="287383" cy="30044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7062684" y="783771"/>
            <a:ext cx="287383" cy="30044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7485025" y="783771"/>
            <a:ext cx="287383" cy="30044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椭圆 11"/>
          <p:cNvSpPr/>
          <p:nvPr/>
        </p:nvSpPr>
        <p:spPr>
          <a:xfrm>
            <a:off x="7892160" y="783771"/>
            <a:ext cx="287383" cy="30044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文本框 2"/>
          <p:cNvSpPr txBox="1"/>
          <p:nvPr/>
        </p:nvSpPr>
        <p:spPr>
          <a:xfrm>
            <a:off x="5325276" y="641606"/>
            <a:ext cx="1541447" cy="584775"/>
          </a:xfrm>
          <a:prstGeom prst="rect">
            <a:avLst/>
          </a:prstGeom>
          <a:noFill/>
        </p:spPr>
        <p:txBody>
          <a:bodyPr wrap="square" rtlCol="0">
            <a:spAutoFit/>
          </a:bodyPr>
          <a:lstStyle/>
          <a:p>
            <a:r>
              <a:rPr lang="zh-CN" altLang="en-US" sz="3200" b="1" dirty="0" smtClean="0"/>
              <a:t>目   录</a:t>
            </a:r>
            <a:endParaRPr lang="en-US" altLang="zh-CN" sz="3200" b="1" dirty="0" smtClean="0"/>
          </a:p>
        </p:txBody>
      </p:sp>
      <p:sp>
        <p:nvSpPr>
          <p:cNvPr id="19" name="文本框 18"/>
          <p:cNvSpPr txBox="1"/>
          <p:nvPr/>
        </p:nvSpPr>
        <p:spPr>
          <a:xfrm>
            <a:off x="740237" y="1384574"/>
            <a:ext cx="6226609" cy="4524315"/>
          </a:xfrm>
          <a:prstGeom prst="rect">
            <a:avLst/>
          </a:prstGeom>
          <a:noFill/>
        </p:spPr>
        <p:txBody>
          <a:bodyPr wrap="square" rtlCol="0">
            <a:spAutoFit/>
          </a:bodyPr>
          <a:lstStyle/>
          <a:p>
            <a:pPr algn="ctr">
              <a:lnSpc>
                <a:spcPct val="150000"/>
              </a:lnSpc>
            </a:pPr>
            <a:r>
              <a:rPr lang="zh-CN" altLang="en-US" sz="3200" dirty="0" smtClean="0"/>
              <a:t>宏观环境分析</a:t>
            </a:r>
            <a:endParaRPr lang="en-US" altLang="zh-CN" sz="3200" dirty="0" smtClean="0"/>
          </a:p>
          <a:p>
            <a:pPr algn="ctr">
              <a:lnSpc>
                <a:spcPct val="150000"/>
              </a:lnSpc>
            </a:pPr>
            <a:r>
              <a:rPr lang="zh-CN" altLang="en-US" sz="3200" dirty="0" smtClean="0"/>
              <a:t>行业环境分析</a:t>
            </a:r>
            <a:endParaRPr lang="en-US" altLang="zh-CN" sz="3200" dirty="0" smtClean="0"/>
          </a:p>
          <a:p>
            <a:pPr algn="ctr">
              <a:lnSpc>
                <a:spcPct val="150000"/>
              </a:lnSpc>
            </a:pPr>
            <a:r>
              <a:rPr lang="zh-CN" altLang="en-US" sz="3200" dirty="0" smtClean="0"/>
              <a:t>行业</a:t>
            </a:r>
            <a:r>
              <a:rPr lang="en-US" altLang="zh-CN" sz="3200" dirty="0" smtClean="0"/>
              <a:t>SWOT</a:t>
            </a:r>
            <a:r>
              <a:rPr lang="zh-CN" altLang="en-US" sz="3200" dirty="0" smtClean="0"/>
              <a:t>分析</a:t>
            </a:r>
            <a:endParaRPr lang="en-US" altLang="zh-CN" sz="3200" dirty="0" smtClean="0"/>
          </a:p>
          <a:p>
            <a:pPr algn="ctr">
              <a:lnSpc>
                <a:spcPct val="150000"/>
              </a:lnSpc>
            </a:pPr>
            <a:r>
              <a:rPr lang="zh-CN" altLang="en-US" sz="3200" dirty="0" smtClean="0"/>
              <a:t>企业战略分析</a:t>
            </a:r>
            <a:endParaRPr lang="en-US" altLang="zh-CN" sz="3200" dirty="0" smtClean="0"/>
          </a:p>
          <a:p>
            <a:pPr algn="ctr">
              <a:lnSpc>
                <a:spcPct val="150000"/>
              </a:lnSpc>
            </a:pPr>
            <a:r>
              <a:rPr lang="zh-CN" altLang="en-US" sz="3200" dirty="0" smtClean="0"/>
              <a:t>公司治理分析</a:t>
            </a:r>
            <a:endParaRPr lang="en-US" altLang="zh-CN" sz="3200" dirty="0" smtClean="0"/>
          </a:p>
          <a:p>
            <a:pPr algn="ctr">
              <a:lnSpc>
                <a:spcPct val="150000"/>
              </a:lnSpc>
            </a:pPr>
            <a:r>
              <a:rPr lang="zh-CN" altLang="en-US" sz="3200" dirty="0" smtClean="0"/>
              <a:t>企业会计分析</a:t>
            </a:r>
            <a:endParaRPr lang="zh-CN" altLang="en-US" sz="3200" dirty="0"/>
          </a:p>
        </p:txBody>
      </p:sp>
      <p:sp>
        <p:nvSpPr>
          <p:cNvPr id="15" name="文本框 14"/>
          <p:cNvSpPr txBox="1"/>
          <p:nvPr/>
        </p:nvSpPr>
        <p:spPr>
          <a:xfrm>
            <a:off x="4654736" y="1384573"/>
            <a:ext cx="6226609" cy="3785652"/>
          </a:xfrm>
          <a:prstGeom prst="rect">
            <a:avLst/>
          </a:prstGeom>
          <a:noFill/>
        </p:spPr>
        <p:txBody>
          <a:bodyPr wrap="square" rtlCol="0">
            <a:spAutoFit/>
          </a:bodyPr>
          <a:lstStyle/>
          <a:p>
            <a:pPr algn="ctr">
              <a:lnSpc>
                <a:spcPct val="150000"/>
              </a:lnSpc>
            </a:pPr>
            <a:r>
              <a:rPr lang="zh-CN" altLang="en-US" sz="3200" dirty="0" smtClean="0"/>
              <a:t>利润表分析</a:t>
            </a:r>
            <a:endParaRPr lang="en-US" altLang="zh-CN" sz="3200" dirty="0" smtClean="0"/>
          </a:p>
          <a:p>
            <a:pPr algn="ctr">
              <a:lnSpc>
                <a:spcPct val="150000"/>
              </a:lnSpc>
            </a:pPr>
            <a:r>
              <a:rPr lang="zh-CN" altLang="en-US" sz="3200" dirty="0" smtClean="0"/>
              <a:t>资产负债表分析</a:t>
            </a:r>
            <a:endParaRPr lang="en-US" altLang="zh-CN" sz="3200" dirty="0"/>
          </a:p>
          <a:p>
            <a:pPr algn="ctr">
              <a:lnSpc>
                <a:spcPct val="150000"/>
              </a:lnSpc>
            </a:pPr>
            <a:r>
              <a:rPr lang="zh-CN" altLang="en-US" sz="3200" dirty="0" smtClean="0"/>
              <a:t>现金流量表分析</a:t>
            </a:r>
            <a:endParaRPr lang="en-US" altLang="zh-CN" sz="3200" dirty="0" smtClean="0"/>
          </a:p>
          <a:p>
            <a:pPr algn="ctr">
              <a:lnSpc>
                <a:spcPct val="150000"/>
              </a:lnSpc>
            </a:pPr>
            <a:r>
              <a:rPr lang="zh-CN" altLang="en-US" sz="3200" dirty="0" smtClean="0"/>
              <a:t>股东权益变动表分析</a:t>
            </a:r>
            <a:endParaRPr lang="en-US" altLang="zh-CN" sz="3200" dirty="0" smtClean="0"/>
          </a:p>
          <a:p>
            <a:pPr algn="ctr">
              <a:lnSpc>
                <a:spcPct val="150000"/>
              </a:lnSpc>
            </a:pPr>
            <a:r>
              <a:rPr lang="zh-CN" altLang="en-US" sz="3200" dirty="0" smtClean="0"/>
              <a:t>盈利与偿债能力分析</a:t>
            </a:r>
            <a:endParaRPr lang="en-US" altLang="zh-CN" sz="3200" dirty="0" smtClean="0"/>
          </a:p>
        </p:txBody>
      </p:sp>
    </p:spTree>
    <p:extLst>
      <p:ext uri="{BB962C8B-B14F-4D97-AF65-F5344CB8AC3E}">
        <p14:creationId xmlns:p14="http://schemas.microsoft.com/office/powerpoint/2010/main" val="8255938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809897" y="2735466"/>
            <a:ext cx="1789613" cy="923330"/>
          </a:xfrm>
          <a:prstGeom prst="rect">
            <a:avLst/>
          </a:prstGeom>
          <a:noFill/>
        </p:spPr>
        <p:txBody>
          <a:bodyPr wrap="square" rtlCol="0">
            <a:spAutoFit/>
          </a:bodyPr>
          <a:lstStyle/>
          <a:p>
            <a:r>
              <a:rPr lang="en-US" altLang="zh-CN" sz="5400" dirty="0" smtClean="0">
                <a:latin typeface="+mj-ea"/>
                <a:ea typeface="+mj-ea"/>
              </a:rPr>
              <a:t>03</a:t>
            </a:r>
            <a:endParaRPr lang="zh-CN" altLang="en-US" sz="5400" dirty="0">
              <a:latin typeface="+mj-ea"/>
              <a:ea typeface="+mj-ea"/>
            </a:endParaRPr>
          </a:p>
        </p:txBody>
      </p:sp>
      <p:sp>
        <p:nvSpPr>
          <p:cNvPr id="3" name="矩形 2"/>
          <p:cNvSpPr/>
          <p:nvPr/>
        </p:nvSpPr>
        <p:spPr>
          <a:xfrm>
            <a:off x="809897" y="2521131"/>
            <a:ext cx="3735977" cy="4571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矩形 7"/>
          <p:cNvSpPr/>
          <p:nvPr/>
        </p:nvSpPr>
        <p:spPr>
          <a:xfrm>
            <a:off x="809897" y="3722913"/>
            <a:ext cx="3735977" cy="4571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TextBox 3"/>
          <p:cNvSpPr>
            <a:spLocks noChangeArrowheads="1"/>
          </p:cNvSpPr>
          <p:nvPr/>
        </p:nvSpPr>
        <p:spPr bwMode="auto">
          <a:xfrm>
            <a:off x="1841029" y="2841729"/>
            <a:ext cx="2704845" cy="646331"/>
          </a:xfrm>
          <a:prstGeom prst="rect">
            <a:avLst/>
          </a:prstGeom>
          <a:solidFill>
            <a:schemeClr val="accent2"/>
          </a:solidFill>
          <a:ln>
            <a:noFill/>
          </a:ln>
          <a:extLst/>
        </p:spPr>
        <p:txBody>
          <a:bodyPr wrap="square">
            <a:spAutoFit/>
          </a:bodyPr>
          <a:lstStyle>
            <a:defPPr>
              <a:defRPr lang="zh-CN"/>
            </a:defPPr>
            <a:lvl1pPr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3600" dirty="0" smtClean="0">
                <a:solidFill>
                  <a:srgbClr val="DDD9C3"/>
                </a:solidFill>
                <a:latin typeface="微软雅黑" panose="020B0503020204020204" pitchFamily="34" charset="-122"/>
                <a:ea typeface="微软雅黑" panose="020B0503020204020204" pitchFamily="34" charset="-122"/>
                <a:sym typeface="微软雅黑" panose="020B0503020204020204" pitchFamily="34" charset="-122"/>
              </a:rPr>
              <a:t>Part Three</a:t>
            </a:r>
            <a:endParaRPr lang="zh-CN" altLang="en-US" sz="3600" dirty="0">
              <a:solidFill>
                <a:srgbClr val="DDD9C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菱形 10"/>
          <p:cNvSpPr/>
          <p:nvPr/>
        </p:nvSpPr>
        <p:spPr>
          <a:xfrm>
            <a:off x="4853904" y="208722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p:nvSpPr>
        <p:spPr>
          <a:xfrm>
            <a:off x="4862581" y="275625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p:nvSpPr>
        <p:spPr>
          <a:xfrm>
            <a:off x="4862581" y="3393520"/>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p:nvSpPr>
        <p:spPr>
          <a:xfrm>
            <a:off x="4862584" y="4024766"/>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p:nvSpPr>
        <p:spPr>
          <a:xfrm>
            <a:off x="4874456" y="469066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747288" y="1211972"/>
            <a:ext cx="3699860" cy="3970318"/>
          </a:xfrm>
          <a:prstGeom prst="rect">
            <a:avLst/>
          </a:prstGeom>
          <a:noFill/>
        </p:spPr>
        <p:txBody>
          <a:bodyPr wrap="square" rtlCol="0">
            <a:spAutoFit/>
          </a:bodyPr>
          <a:lstStyle/>
          <a:p>
            <a:pPr algn="ctr">
              <a:lnSpc>
                <a:spcPct val="150000"/>
              </a:lnSpc>
            </a:pPr>
            <a:r>
              <a:rPr lang="zh-CN" altLang="en-US" sz="2800" dirty="0" smtClean="0"/>
              <a:t>宏观环境分析</a:t>
            </a:r>
            <a:endParaRPr lang="en-US" altLang="zh-CN" sz="2800" dirty="0" smtClean="0"/>
          </a:p>
          <a:p>
            <a:pPr algn="ctr">
              <a:lnSpc>
                <a:spcPct val="150000"/>
              </a:lnSpc>
            </a:pPr>
            <a:r>
              <a:rPr lang="zh-CN" altLang="en-US" sz="2800" dirty="0" smtClean="0"/>
              <a:t>行业环境分析</a:t>
            </a:r>
            <a:endParaRPr lang="en-US" altLang="zh-CN" sz="2800" dirty="0" smtClean="0"/>
          </a:p>
          <a:p>
            <a:pPr algn="ctr">
              <a:lnSpc>
                <a:spcPct val="150000"/>
              </a:lnSpc>
            </a:pPr>
            <a:r>
              <a:rPr lang="zh-CN" altLang="en-US" sz="2800" dirty="0" smtClean="0">
                <a:solidFill>
                  <a:schemeClr val="accent2"/>
                </a:solidFill>
              </a:rPr>
              <a:t>行业</a:t>
            </a:r>
            <a:r>
              <a:rPr lang="en-US" altLang="zh-CN" sz="2800" dirty="0" smtClean="0">
                <a:solidFill>
                  <a:schemeClr val="accent2"/>
                </a:solidFill>
              </a:rPr>
              <a:t>SWOT</a:t>
            </a:r>
            <a:r>
              <a:rPr lang="zh-CN" altLang="en-US" sz="2800" dirty="0" smtClean="0">
                <a:solidFill>
                  <a:schemeClr val="accent2"/>
                </a:solidFill>
              </a:rPr>
              <a:t>分析</a:t>
            </a:r>
            <a:endParaRPr lang="en-US" altLang="zh-CN" sz="2800" dirty="0" smtClean="0">
              <a:solidFill>
                <a:schemeClr val="accent2"/>
              </a:solidFill>
            </a:endParaRPr>
          </a:p>
          <a:p>
            <a:pPr algn="ctr">
              <a:lnSpc>
                <a:spcPct val="150000"/>
              </a:lnSpc>
            </a:pPr>
            <a:r>
              <a:rPr lang="zh-CN" altLang="en-US" sz="2800" dirty="0" smtClean="0"/>
              <a:t>企业战略分析</a:t>
            </a:r>
            <a:endParaRPr lang="en-US" altLang="zh-CN" sz="2800" dirty="0" smtClean="0"/>
          </a:p>
          <a:p>
            <a:pPr algn="ctr">
              <a:lnSpc>
                <a:spcPct val="150000"/>
              </a:lnSpc>
            </a:pPr>
            <a:r>
              <a:rPr lang="zh-CN" altLang="en-US" sz="2800" dirty="0" smtClean="0"/>
              <a:t>公司治理分析</a:t>
            </a:r>
            <a:endParaRPr lang="en-US" altLang="zh-CN" sz="2800" dirty="0" smtClean="0"/>
          </a:p>
          <a:p>
            <a:pPr algn="ctr">
              <a:lnSpc>
                <a:spcPct val="150000"/>
              </a:lnSpc>
            </a:pPr>
            <a:r>
              <a:rPr lang="zh-CN" altLang="en-US" sz="2800" dirty="0" smtClean="0"/>
              <a:t>企业会计分析</a:t>
            </a:r>
            <a:endParaRPr lang="zh-CN" altLang="en-US" sz="2800" dirty="0"/>
          </a:p>
        </p:txBody>
      </p:sp>
      <p:sp>
        <p:nvSpPr>
          <p:cNvPr id="18" name="菱形 17"/>
          <p:cNvSpPr/>
          <p:nvPr/>
        </p:nvSpPr>
        <p:spPr>
          <a:xfrm>
            <a:off x="8070139" y="211097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菱形 18"/>
          <p:cNvSpPr/>
          <p:nvPr/>
        </p:nvSpPr>
        <p:spPr>
          <a:xfrm>
            <a:off x="8044409" y="1420229"/>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p:nvSpPr>
        <p:spPr>
          <a:xfrm>
            <a:off x="8091909" y="2714636"/>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375731" y="1211972"/>
            <a:ext cx="3527663" cy="3323987"/>
          </a:xfrm>
          <a:prstGeom prst="rect">
            <a:avLst/>
          </a:prstGeom>
          <a:noFill/>
        </p:spPr>
        <p:txBody>
          <a:bodyPr wrap="square" rtlCol="0">
            <a:spAutoFit/>
          </a:bodyPr>
          <a:lstStyle/>
          <a:p>
            <a:pPr algn="ctr">
              <a:lnSpc>
                <a:spcPct val="150000"/>
              </a:lnSpc>
            </a:pPr>
            <a:r>
              <a:rPr lang="zh-CN" altLang="en-US" sz="2800" dirty="0" smtClean="0"/>
              <a:t>利润表分析</a:t>
            </a:r>
            <a:endParaRPr lang="en-US" altLang="zh-CN" sz="2800" dirty="0" smtClean="0"/>
          </a:p>
          <a:p>
            <a:pPr algn="ctr">
              <a:lnSpc>
                <a:spcPct val="150000"/>
              </a:lnSpc>
            </a:pPr>
            <a:r>
              <a:rPr lang="zh-CN" altLang="en-US" sz="2800" dirty="0" smtClean="0"/>
              <a:t>资产负债表分析</a:t>
            </a:r>
            <a:endParaRPr lang="en-US" altLang="zh-CN" sz="2800" dirty="0"/>
          </a:p>
          <a:p>
            <a:pPr algn="ctr">
              <a:lnSpc>
                <a:spcPct val="150000"/>
              </a:lnSpc>
            </a:pPr>
            <a:r>
              <a:rPr lang="zh-CN" altLang="en-US" sz="2800" dirty="0" smtClean="0"/>
              <a:t>现金流量表分析</a:t>
            </a:r>
            <a:endParaRPr lang="en-US" altLang="zh-CN" sz="2800" dirty="0" smtClean="0"/>
          </a:p>
          <a:p>
            <a:pPr algn="ctr">
              <a:lnSpc>
                <a:spcPct val="150000"/>
              </a:lnSpc>
            </a:pPr>
            <a:r>
              <a:rPr lang="zh-CN" altLang="en-US" sz="2800" dirty="0" smtClean="0"/>
              <a:t>股东权益变动表分析</a:t>
            </a:r>
            <a:endParaRPr lang="en-US" altLang="zh-CN" sz="2800" dirty="0" smtClean="0"/>
          </a:p>
          <a:p>
            <a:pPr algn="ctr">
              <a:lnSpc>
                <a:spcPct val="150000"/>
              </a:lnSpc>
            </a:pPr>
            <a:r>
              <a:rPr lang="zh-CN" altLang="en-US" sz="2800" dirty="0" smtClean="0"/>
              <a:t>盈利与偿债能力分析</a:t>
            </a:r>
            <a:endParaRPr lang="en-US" altLang="zh-CN" sz="2800" dirty="0" smtClean="0"/>
          </a:p>
        </p:txBody>
      </p:sp>
      <p:sp>
        <p:nvSpPr>
          <p:cNvPr id="22" name="菱形 21"/>
          <p:cNvSpPr/>
          <p:nvPr/>
        </p:nvSpPr>
        <p:spPr>
          <a:xfrm>
            <a:off x="8089930" y="336579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菱形 22"/>
          <p:cNvSpPr/>
          <p:nvPr/>
        </p:nvSpPr>
        <p:spPr>
          <a:xfrm>
            <a:off x="8099828" y="3981336"/>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4851926" y="1408354"/>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865779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b.hiphotos.baidu.com/baike/w%3D268/sign=2063b70dd71373f0f53f68999c0f4b8b/dbb44aed2e738bd4423c9d47a78b87d6277ff9a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9149" y="5570431"/>
            <a:ext cx="1196884" cy="119688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640080" y="640080"/>
            <a:ext cx="248194" cy="6662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文本框 2"/>
          <p:cNvSpPr txBox="1"/>
          <p:nvPr/>
        </p:nvSpPr>
        <p:spPr>
          <a:xfrm>
            <a:off x="1053497" y="640080"/>
            <a:ext cx="3997235" cy="707886"/>
          </a:xfrm>
          <a:prstGeom prst="rect">
            <a:avLst/>
          </a:prstGeom>
          <a:noFill/>
        </p:spPr>
        <p:txBody>
          <a:bodyPr wrap="square" rtlCol="0">
            <a:spAutoFit/>
          </a:bodyPr>
          <a:lstStyle/>
          <a:p>
            <a:r>
              <a:rPr lang="zh-CN" altLang="en-US" sz="4000" dirty="0" smtClean="0"/>
              <a:t>行业</a:t>
            </a:r>
            <a:r>
              <a:rPr lang="en-US" altLang="zh-CN" sz="4000" dirty="0" smtClean="0"/>
              <a:t>SWOT</a:t>
            </a:r>
            <a:r>
              <a:rPr lang="zh-CN" altLang="en-US" sz="4000" dirty="0" smtClean="0"/>
              <a:t>分析</a:t>
            </a:r>
            <a:endParaRPr lang="zh-CN" altLang="en-US" sz="4000" dirty="0"/>
          </a:p>
        </p:txBody>
      </p:sp>
      <p:graphicFrame>
        <p:nvGraphicFramePr>
          <p:cNvPr id="13" name="表格 12"/>
          <p:cNvGraphicFramePr>
            <a:graphicFrameLocks noGrp="1"/>
          </p:cNvGraphicFramePr>
          <p:nvPr>
            <p:extLst>
              <p:ext uri="{D42A27DB-BD31-4B8C-83A1-F6EECF244321}">
                <p14:modId xmlns:p14="http://schemas.microsoft.com/office/powerpoint/2010/main" val="1686629477"/>
              </p:ext>
            </p:extLst>
          </p:nvPr>
        </p:nvGraphicFramePr>
        <p:xfrm>
          <a:off x="1381364" y="1618046"/>
          <a:ext cx="9052562" cy="4500000"/>
        </p:xfrm>
        <a:graphic>
          <a:graphicData uri="http://schemas.openxmlformats.org/drawingml/2006/table">
            <a:tbl>
              <a:tblPr firstRow="1" firstCol="1" bandRow="1"/>
              <a:tblGrid>
                <a:gridCol w="4526281">
                  <a:extLst>
                    <a:ext uri="{9D8B030D-6E8A-4147-A177-3AD203B41FA5}">
                      <a16:colId xmlns:a16="http://schemas.microsoft.com/office/drawing/2014/main" val="1401436850"/>
                    </a:ext>
                  </a:extLst>
                </a:gridCol>
                <a:gridCol w="4526281">
                  <a:extLst>
                    <a:ext uri="{9D8B030D-6E8A-4147-A177-3AD203B41FA5}">
                      <a16:colId xmlns:a16="http://schemas.microsoft.com/office/drawing/2014/main" val="1047042080"/>
                    </a:ext>
                  </a:extLst>
                </a:gridCol>
              </a:tblGrid>
              <a:tr h="2001804">
                <a:tc>
                  <a:txBody>
                    <a:bodyPr/>
                    <a:lstStyle/>
                    <a:p>
                      <a:pPr algn="just">
                        <a:lnSpc>
                          <a:spcPts val="2500"/>
                        </a:lnSpc>
                        <a:spcAft>
                          <a:spcPts val="0"/>
                        </a:spcAft>
                      </a:pPr>
                      <a:r>
                        <a:rPr lang="zh-CN" sz="2000" b="1" kern="100" dirty="0" smtClean="0">
                          <a:solidFill>
                            <a:schemeClr val="accent2"/>
                          </a:solidFill>
                          <a:effectLst/>
                          <a:latin typeface="+mj-ea"/>
                          <a:ea typeface="+mj-ea"/>
                          <a:cs typeface="Times New Roman" panose="02020603050405020304" pitchFamily="18" charset="0"/>
                        </a:rPr>
                        <a:t>优势</a:t>
                      </a:r>
                      <a:endParaRPr lang="zh-CN" sz="2000" b="1" kern="100" dirty="0">
                        <a:solidFill>
                          <a:schemeClr val="accent2"/>
                        </a:solidFill>
                        <a:effectLst/>
                        <a:latin typeface="+mj-ea"/>
                        <a:ea typeface="+mj-ea"/>
                        <a:cs typeface="Times New Roman" panose="02020603050405020304" pitchFamily="18" charset="0"/>
                      </a:endParaRPr>
                    </a:p>
                    <a:p>
                      <a:pPr algn="just">
                        <a:lnSpc>
                          <a:spcPts val="2500"/>
                        </a:lnSpc>
                        <a:spcAft>
                          <a:spcPts val="0"/>
                        </a:spcAft>
                      </a:pPr>
                      <a:r>
                        <a:rPr lang="zh-CN" sz="2000" kern="100" dirty="0">
                          <a:effectLst/>
                          <a:latin typeface="+mj-ea"/>
                          <a:ea typeface="+mj-ea"/>
                          <a:cs typeface="宋体" panose="02010600030101010101" pitchFamily="2" charset="-122"/>
                        </a:rPr>
                        <a:t>①</a:t>
                      </a:r>
                      <a:r>
                        <a:rPr lang="zh-CN" sz="2000" kern="100" dirty="0">
                          <a:effectLst/>
                          <a:latin typeface="+mj-ea"/>
                          <a:ea typeface="+mj-ea"/>
                          <a:cs typeface="Times New Roman" panose="02020603050405020304" pitchFamily="18" charset="0"/>
                        </a:rPr>
                        <a:t>技术：</a:t>
                      </a:r>
                      <a:r>
                        <a:rPr lang="en-US" sz="2000" kern="100" dirty="0">
                          <a:effectLst/>
                          <a:latin typeface="+mj-ea"/>
                          <a:ea typeface="+mj-ea"/>
                          <a:cs typeface="Times New Roman" panose="02020603050405020304" pitchFamily="18" charset="0"/>
                        </a:rPr>
                        <a:t>B2C</a:t>
                      </a:r>
                      <a:r>
                        <a:rPr lang="zh-CN" sz="2000" kern="100" dirty="0">
                          <a:effectLst/>
                          <a:latin typeface="+mj-ea"/>
                          <a:ea typeface="+mj-ea"/>
                          <a:cs typeface="Times New Roman" panose="02020603050405020304" pitchFamily="18" charset="0"/>
                        </a:rPr>
                        <a:t>、</a:t>
                      </a:r>
                      <a:r>
                        <a:rPr lang="en-US" sz="2000" kern="100" dirty="0">
                          <a:effectLst/>
                          <a:latin typeface="+mj-ea"/>
                          <a:ea typeface="+mj-ea"/>
                          <a:cs typeface="Times New Roman" panose="02020603050405020304" pitchFamily="18" charset="0"/>
                        </a:rPr>
                        <a:t>O2O</a:t>
                      </a:r>
                      <a:r>
                        <a:rPr lang="zh-CN" sz="2000" kern="100" dirty="0">
                          <a:effectLst/>
                          <a:latin typeface="+mj-ea"/>
                          <a:ea typeface="+mj-ea"/>
                          <a:cs typeface="Times New Roman" panose="02020603050405020304" pitchFamily="18" charset="0"/>
                        </a:rPr>
                        <a:t>营销</a:t>
                      </a:r>
                      <a:r>
                        <a:rPr lang="zh-CN" sz="2000" kern="100" dirty="0" smtClean="0">
                          <a:effectLst/>
                          <a:latin typeface="+mj-ea"/>
                          <a:ea typeface="+mj-ea"/>
                          <a:cs typeface="Times New Roman" panose="02020603050405020304" pitchFamily="18" charset="0"/>
                        </a:rPr>
                        <a:t>；</a:t>
                      </a:r>
                      <a:endParaRPr lang="en-US" altLang="zh-CN" sz="2000" kern="100" dirty="0" smtClean="0">
                        <a:effectLst/>
                        <a:latin typeface="+mj-ea"/>
                        <a:ea typeface="+mj-ea"/>
                        <a:cs typeface="Times New Roman" panose="02020603050405020304" pitchFamily="18" charset="0"/>
                      </a:endParaRPr>
                    </a:p>
                    <a:p>
                      <a:pPr algn="just">
                        <a:lnSpc>
                          <a:spcPts val="2500"/>
                        </a:lnSpc>
                        <a:spcAft>
                          <a:spcPts val="0"/>
                        </a:spcAft>
                      </a:pPr>
                      <a:r>
                        <a:rPr lang="zh-CN" sz="2000" kern="100" dirty="0" smtClean="0">
                          <a:effectLst/>
                          <a:latin typeface="+mj-ea"/>
                          <a:ea typeface="+mj-ea"/>
                          <a:cs typeface="Times New Roman" panose="02020603050405020304" pitchFamily="18" charset="0"/>
                        </a:rPr>
                        <a:t>智能化</a:t>
                      </a:r>
                      <a:r>
                        <a:rPr lang="zh-CN" sz="2000" kern="100" dirty="0">
                          <a:effectLst/>
                          <a:latin typeface="+mj-ea"/>
                          <a:ea typeface="+mj-ea"/>
                          <a:cs typeface="Times New Roman" panose="02020603050405020304" pitchFamily="18" charset="0"/>
                        </a:rPr>
                        <a:t>、数字化趋势；研发支出增加</a:t>
                      </a:r>
                    </a:p>
                    <a:p>
                      <a:pPr algn="just">
                        <a:lnSpc>
                          <a:spcPts val="2500"/>
                        </a:lnSpc>
                        <a:spcAft>
                          <a:spcPts val="0"/>
                        </a:spcAft>
                      </a:pPr>
                      <a:r>
                        <a:rPr lang="zh-CN" sz="2000" kern="100" dirty="0">
                          <a:effectLst/>
                          <a:latin typeface="+mj-ea"/>
                          <a:ea typeface="+mj-ea"/>
                          <a:cs typeface="宋体" panose="02010600030101010101" pitchFamily="2" charset="-122"/>
                        </a:rPr>
                        <a:t>②</a:t>
                      </a:r>
                      <a:r>
                        <a:rPr lang="zh-CN" sz="2000" kern="100" dirty="0">
                          <a:effectLst/>
                          <a:latin typeface="+mj-ea"/>
                          <a:ea typeface="+mj-ea"/>
                          <a:cs typeface="Times New Roman" panose="02020603050405020304" pitchFamily="18" charset="0"/>
                        </a:rPr>
                        <a:t>行业：标准化程度高</a:t>
                      </a:r>
                      <a:r>
                        <a:rPr lang="zh-CN" sz="2000" kern="100" dirty="0" smtClean="0">
                          <a:effectLst/>
                          <a:latin typeface="+mj-ea"/>
                          <a:ea typeface="+mj-ea"/>
                          <a:cs typeface="Times New Roman" panose="02020603050405020304" pitchFamily="18" charset="0"/>
                        </a:rPr>
                        <a:t>；</a:t>
                      </a:r>
                      <a:endParaRPr lang="en-US" altLang="zh-CN" sz="2000" kern="100" dirty="0" smtClean="0">
                        <a:effectLst/>
                        <a:latin typeface="+mj-ea"/>
                        <a:ea typeface="+mj-ea"/>
                        <a:cs typeface="Times New Roman" panose="02020603050405020304" pitchFamily="18" charset="0"/>
                      </a:endParaRPr>
                    </a:p>
                    <a:p>
                      <a:pPr algn="just">
                        <a:lnSpc>
                          <a:spcPts val="2500"/>
                        </a:lnSpc>
                        <a:spcAft>
                          <a:spcPts val="0"/>
                        </a:spcAft>
                      </a:pPr>
                      <a:r>
                        <a:rPr lang="zh-CN" sz="2000" kern="100" dirty="0" smtClean="0">
                          <a:effectLst/>
                          <a:latin typeface="+mj-ea"/>
                          <a:ea typeface="+mj-ea"/>
                          <a:cs typeface="Times New Roman" panose="02020603050405020304" pitchFamily="18" charset="0"/>
                        </a:rPr>
                        <a:t>定位</a:t>
                      </a:r>
                      <a:r>
                        <a:rPr lang="zh-CN" sz="2000" kern="100" dirty="0">
                          <a:effectLst/>
                          <a:latin typeface="+mj-ea"/>
                          <a:ea typeface="+mj-ea"/>
                          <a:cs typeface="Times New Roman" panose="02020603050405020304" pitchFamily="18" charset="0"/>
                        </a:rPr>
                        <a:t>战略明确；规模经济</a:t>
                      </a:r>
                    </a:p>
                    <a:p>
                      <a:pPr algn="just">
                        <a:lnSpc>
                          <a:spcPts val="2500"/>
                        </a:lnSpc>
                        <a:spcAft>
                          <a:spcPts val="0"/>
                        </a:spcAft>
                      </a:pPr>
                      <a:r>
                        <a:rPr lang="zh-CN" sz="2000" kern="100" dirty="0">
                          <a:effectLst/>
                          <a:latin typeface="+mj-ea"/>
                          <a:ea typeface="+mj-ea"/>
                          <a:cs typeface="宋体" panose="02010600030101010101" pitchFamily="2" charset="-122"/>
                        </a:rPr>
                        <a:t>③</a:t>
                      </a:r>
                      <a:r>
                        <a:rPr lang="zh-CN" sz="2000" kern="100" dirty="0">
                          <a:effectLst/>
                          <a:latin typeface="+mj-ea"/>
                          <a:ea typeface="+mj-ea"/>
                          <a:cs typeface="Times New Roman" panose="02020603050405020304" pitchFamily="18" charset="0"/>
                        </a:rPr>
                        <a:t>产品：原材料价格下降</a:t>
                      </a: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ts val="2500"/>
                        </a:lnSpc>
                        <a:spcAft>
                          <a:spcPts val="0"/>
                        </a:spcAft>
                      </a:pPr>
                      <a:r>
                        <a:rPr lang="zh-CN" sz="2000" b="1" kern="100" dirty="0" smtClean="0">
                          <a:solidFill>
                            <a:schemeClr val="accent2"/>
                          </a:solidFill>
                          <a:effectLst/>
                          <a:latin typeface="+mj-ea"/>
                          <a:ea typeface="+mj-ea"/>
                          <a:cs typeface="Times New Roman" panose="02020603050405020304" pitchFamily="18" charset="0"/>
                        </a:rPr>
                        <a:t>劣势</a:t>
                      </a:r>
                      <a:endParaRPr lang="zh-CN" sz="2000" b="1" kern="100" dirty="0">
                        <a:solidFill>
                          <a:schemeClr val="accent2"/>
                        </a:solidFill>
                        <a:effectLst/>
                        <a:latin typeface="+mj-ea"/>
                        <a:ea typeface="+mj-ea"/>
                        <a:cs typeface="Times New Roman" panose="02020603050405020304" pitchFamily="18" charset="0"/>
                      </a:endParaRPr>
                    </a:p>
                    <a:p>
                      <a:pPr algn="just">
                        <a:lnSpc>
                          <a:spcPts val="2500"/>
                        </a:lnSpc>
                        <a:spcAft>
                          <a:spcPts val="0"/>
                        </a:spcAft>
                      </a:pPr>
                      <a:r>
                        <a:rPr lang="zh-CN" sz="2000" kern="100" dirty="0">
                          <a:effectLst/>
                          <a:latin typeface="+mj-ea"/>
                          <a:ea typeface="+mj-ea"/>
                          <a:cs typeface="宋体" panose="02010600030101010101" pitchFamily="2" charset="-122"/>
                        </a:rPr>
                        <a:t>①</a:t>
                      </a:r>
                      <a:r>
                        <a:rPr lang="zh-CN" sz="2000" kern="100" dirty="0">
                          <a:effectLst/>
                          <a:latin typeface="+mj-ea"/>
                          <a:ea typeface="+mj-ea"/>
                          <a:cs typeface="Times New Roman" panose="02020603050405020304" pitchFamily="18" charset="0"/>
                        </a:rPr>
                        <a:t>行业：内部竞争大；进入成熟期；购买者议价能力增强</a:t>
                      </a:r>
                    </a:p>
                    <a:p>
                      <a:pPr algn="just">
                        <a:lnSpc>
                          <a:spcPts val="2500"/>
                        </a:lnSpc>
                        <a:spcAft>
                          <a:spcPts val="0"/>
                        </a:spcAft>
                      </a:pPr>
                      <a:r>
                        <a:rPr lang="zh-CN" sz="2000" kern="100" dirty="0">
                          <a:effectLst/>
                          <a:latin typeface="+mj-ea"/>
                          <a:ea typeface="+mj-ea"/>
                          <a:cs typeface="宋体" panose="02010600030101010101" pitchFamily="2" charset="-122"/>
                        </a:rPr>
                        <a:t>②</a:t>
                      </a:r>
                      <a:r>
                        <a:rPr lang="zh-CN" sz="2000" kern="100" dirty="0">
                          <a:effectLst/>
                          <a:latin typeface="+mj-ea"/>
                          <a:ea typeface="+mj-ea"/>
                          <a:cs typeface="Times New Roman" panose="02020603050405020304" pitchFamily="18" charset="0"/>
                        </a:rPr>
                        <a:t>产品：销量呈季节性</a:t>
                      </a:r>
                      <a:r>
                        <a:rPr lang="zh-CN" sz="2000" kern="100" dirty="0" smtClean="0">
                          <a:effectLst/>
                          <a:latin typeface="+mj-ea"/>
                          <a:ea typeface="+mj-ea"/>
                          <a:cs typeface="Times New Roman" panose="02020603050405020304" pitchFamily="18" charset="0"/>
                        </a:rPr>
                        <a:t>波动</a:t>
                      </a:r>
                      <a:endParaRPr lang="en-US" altLang="zh-CN" sz="2000" kern="100" dirty="0" smtClean="0">
                        <a:effectLst/>
                        <a:latin typeface="+mj-ea"/>
                        <a:ea typeface="+mj-ea"/>
                        <a:cs typeface="Times New Roman" panose="02020603050405020304" pitchFamily="18" charset="0"/>
                      </a:endParaRPr>
                    </a:p>
                    <a:p>
                      <a:pPr algn="just">
                        <a:lnSpc>
                          <a:spcPts val="2500"/>
                        </a:lnSpc>
                        <a:spcAft>
                          <a:spcPts val="0"/>
                        </a:spcAft>
                      </a:pPr>
                      <a:endParaRPr lang="en-US" altLang="zh-CN" sz="2000" kern="100" dirty="0" smtClean="0">
                        <a:effectLst/>
                        <a:latin typeface="+mj-ea"/>
                        <a:ea typeface="+mj-ea"/>
                        <a:cs typeface="Times New Roman" panose="02020603050405020304" pitchFamily="18" charset="0"/>
                      </a:endParaRPr>
                    </a:p>
                    <a:p>
                      <a:pPr algn="just">
                        <a:lnSpc>
                          <a:spcPts val="2500"/>
                        </a:lnSpc>
                        <a:spcAft>
                          <a:spcPts val="0"/>
                        </a:spcAft>
                      </a:pPr>
                      <a:endParaRPr lang="zh-CN" sz="2000" kern="100" dirty="0">
                        <a:effectLst/>
                        <a:latin typeface="+mj-ea"/>
                        <a:ea typeface="+mj-ea"/>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8972170"/>
                  </a:ext>
                </a:extLst>
              </a:tr>
              <a:tr h="2498196">
                <a:tc>
                  <a:txBody>
                    <a:bodyPr/>
                    <a:lstStyle/>
                    <a:p>
                      <a:pPr algn="just">
                        <a:lnSpc>
                          <a:spcPts val="2500"/>
                        </a:lnSpc>
                        <a:spcAft>
                          <a:spcPts val="0"/>
                        </a:spcAft>
                      </a:pPr>
                      <a:r>
                        <a:rPr lang="zh-CN" sz="2000" b="1" kern="100" dirty="0" smtClean="0">
                          <a:solidFill>
                            <a:schemeClr val="accent2"/>
                          </a:solidFill>
                          <a:effectLst/>
                          <a:latin typeface="+mj-ea"/>
                          <a:ea typeface="+mj-ea"/>
                          <a:cs typeface="Times New Roman" panose="02020603050405020304" pitchFamily="18" charset="0"/>
                        </a:rPr>
                        <a:t>机会</a:t>
                      </a:r>
                      <a:endParaRPr lang="zh-CN" sz="2000" b="1" kern="100" dirty="0">
                        <a:solidFill>
                          <a:schemeClr val="accent2"/>
                        </a:solidFill>
                        <a:effectLst/>
                        <a:latin typeface="+mj-ea"/>
                        <a:ea typeface="+mj-ea"/>
                        <a:cs typeface="Times New Roman" panose="02020603050405020304" pitchFamily="18" charset="0"/>
                      </a:endParaRPr>
                    </a:p>
                    <a:p>
                      <a:pPr algn="just">
                        <a:lnSpc>
                          <a:spcPts val="2500"/>
                        </a:lnSpc>
                        <a:spcAft>
                          <a:spcPts val="0"/>
                        </a:spcAft>
                      </a:pPr>
                      <a:r>
                        <a:rPr lang="zh-CN" sz="2000" kern="100" dirty="0">
                          <a:effectLst/>
                          <a:latin typeface="+mj-ea"/>
                          <a:ea typeface="+mj-ea"/>
                          <a:cs typeface="宋体" panose="02010600030101010101" pitchFamily="2" charset="-122"/>
                        </a:rPr>
                        <a:t>①</a:t>
                      </a:r>
                      <a:r>
                        <a:rPr lang="zh-CN" sz="2000" kern="100" dirty="0">
                          <a:effectLst/>
                          <a:latin typeface="+mj-ea"/>
                          <a:ea typeface="+mj-ea"/>
                          <a:cs typeface="Times New Roman" panose="02020603050405020304" pitchFamily="18" charset="0"/>
                        </a:rPr>
                        <a:t>政治：城镇化；一带一路；政府采购；</a:t>
                      </a:r>
                    </a:p>
                    <a:p>
                      <a:pPr algn="just">
                        <a:lnSpc>
                          <a:spcPts val="2500"/>
                        </a:lnSpc>
                        <a:spcAft>
                          <a:spcPts val="0"/>
                        </a:spcAft>
                      </a:pPr>
                      <a:r>
                        <a:rPr lang="zh-CN" sz="2000" kern="100" dirty="0">
                          <a:effectLst/>
                          <a:latin typeface="+mj-ea"/>
                          <a:ea typeface="+mj-ea"/>
                          <a:cs typeface="宋体" panose="02010600030101010101" pitchFamily="2" charset="-122"/>
                        </a:rPr>
                        <a:t>②</a:t>
                      </a:r>
                      <a:r>
                        <a:rPr lang="zh-CN" sz="2000" kern="100" dirty="0">
                          <a:effectLst/>
                          <a:latin typeface="+mj-ea"/>
                          <a:ea typeface="+mj-ea"/>
                          <a:cs typeface="Times New Roman" panose="02020603050405020304" pitchFamily="18" charset="0"/>
                        </a:rPr>
                        <a:t>经济：人均收入、消费支出和耐用品消费量增长；厨卫小家电财政补贴</a:t>
                      </a:r>
                    </a:p>
                    <a:p>
                      <a:pPr algn="just">
                        <a:lnSpc>
                          <a:spcPts val="2500"/>
                        </a:lnSpc>
                        <a:spcAft>
                          <a:spcPts val="0"/>
                        </a:spcAft>
                      </a:pPr>
                      <a:r>
                        <a:rPr lang="zh-CN" sz="2000" kern="100" dirty="0">
                          <a:effectLst/>
                          <a:latin typeface="+mj-ea"/>
                          <a:ea typeface="+mj-ea"/>
                          <a:cs typeface="宋体" panose="02010600030101010101" pitchFamily="2" charset="-122"/>
                        </a:rPr>
                        <a:t>③</a:t>
                      </a:r>
                      <a:r>
                        <a:rPr lang="zh-CN" sz="2000" kern="100" dirty="0">
                          <a:effectLst/>
                          <a:latin typeface="+mj-ea"/>
                          <a:ea typeface="+mj-ea"/>
                          <a:cs typeface="Times New Roman" panose="02020603050405020304" pitchFamily="18" charset="0"/>
                        </a:rPr>
                        <a:t>社会：消费观念改变（注重品质、低能效、绿色环保）；品牌锁定效应</a:t>
                      </a:r>
                    </a:p>
                    <a:p>
                      <a:pPr algn="just">
                        <a:lnSpc>
                          <a:spcPts val="2500"/>
                        </a:lnSpc>
                        <a:spcAft>
                          <a:spcPts val="0"/>
                        </a:spcAft>
                      </a:pPr>
                      <a:r>
                        <a:rPr lang="zh-CN" sz="2000" kern="100" dirty="0">
                          <a:effectLst/>
                          <a:latin typeface="+mj-ea"/>
                          <a:ea typeface="+mj-ea"/>
                          <a:cs typeface="宋体" panose="02010600030101010101" pitchFamily="2" charset="-122"/>
                        </a:rPr>
                        <a:t>④</a:t>
                      </a:r>
                      <a:r>
                        <a:rPr lang="zh-CN" sz="2000" kern="100" dirty="0">
                          <a:effectLst/>
                          <a:latin typeface="+mj-ea"/>
                          <a:ea typeface="+mj-ea"/>
                          <a:cs typeface="Times New Roman" panose="02020603050405020304" pitchFamily="18" charset="0"/>
                        </a:rPr>
                        <a:t>技术：互联网</a:t>
                      </a:r>
                      <a:r>
                        <a:rPr lang="en-US" sz="2000" kern="100" dirty="0" smtClean="0">
                          <a:effectLst/>
                          <a:latin typeface="+mj-ea"/>
                          <a:ea typeface="+mj-ea"/>
                          <a:cs typeface="Times New Roman" panose="02020603050405020304" pitchFamily="18" charset="0"/>
                        </a:rPr>
                        <a:t>+</a:t>
                      </a:r>
                      <a:endParaRPr lang="zh-CN" sz="2000" kern="100" dirty="0">
                        <a:effectLst/>
                        <a:latin typeface="+mj-ea"/>
                        <a:ea typeface="+mj-ea"/>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ts val="2500"/>
                        </a:lnSpc>
                        <a:spcAft>
                          <a:spcPts val="0"/>
                        </a:spcAft>
                      </a:pPr>
                      <a:endParaRPr lang="en-US" altLang="zh-CN" sz="2000" b="1" kern="100" dirty="0" smtClean="0">
                        <a:solidFill>
                          <a:schemeClr val="accent2"/>
                        </a:solidFill>
                        <a:effectLst/>
                        <a:latin typeface="+mj-ea"/>
                        <a:ea typeface="+mj-ea"/>
                        <a:cs typeface="Times New Roman" panose="02020603050405020304" pitchFamily="18" charset="0"/>
                      </a:endParaRPr>
                    </a:p>
                    <a:p>
                      <a:pPr algn="just">
                        <a:lnSpc>
                          <a:spcPts val="2500"/>
                        </a:lnSpc>
                        <a:spcAft>
                          <a:spcPts val="0"/>
                        </a:spcAft>
                      </a:pPr>
                      <a:r>
                        <a:rPr lang="zh-CN" sz="2000" b="1" kern="100" dirty="0" smtClean="0">
                          <a:solidFill>
                            <a:schemeClr val="accent2"/>
                          </a:solidFill>
                          <a:effectLst/>
                          <a:latin typeface="+mj-ea"/>
                          <a:ea typeface="+mj-ea"/>
                          <a:cs typeface="Times New Roman" panose="02020603050405020304" pitchFamily="18" charset="0"/>
                        </a:rPr>
                        <a:t>威胁</a:t>
                      </a:r>
                      <a:endParaRPr lang="zh-CN" sz="2000" b="1" kern="100" dirty="0">
                        <a:solidFill>
                          <a:schemeClr val="accent2"/>
                        </a:solidFill>
                        <a:effectLst/>
                        <a:latin typeface="+mj-ea"/>
                        <a:ea typeface="+mj-ea"/>
                        <a:cs typeface="Times New Roman" panose="02020603050405020304" pitchFamily="18" charset="0"/>
                      </a:endParaRPr>
                    </a:p>
                    <a:p>
                      <a:pPr algn="just">
                        <a:lnSpc>
                          <a:spcPts val="2500"/>
                        </a:lnSpc>
                        <a:spcAft>
                          <a:spcPts val="0"/>
                        </a:spcAft>
                      </a:pPr>
                      <a:r>
                        <a:rPr lang="zh-CN" sz="2000" kern="100" dirty="0">
                          <a:effectLst/>
                          <a:latin typeface="+mj-ea"/>
                          <a:ea typeface="+mj-ea"/>
                          <a:cs typeface="宋体" panose="02010600030101010101" pitchFamily="2" charset="-122"/>
                        </a:rPr>
                        <a:t>①</a:t>
                      </a:r>
                      <a:r>
                        <a:rPr lang="zh-CN" sz="2000" kern="100" dirty="0">
                          <a:effectLst/>
                          <a:latin typeface="+mj-ea"/>
                          <a:ea typeface="+mj-ea"/>
                          <a:cs typeface="Times New Roman" panose="02020603050405020304" pitchFamily="18" charset="0"/>
                        </a:rPr>
                        <a:t>经济：新常态；房地产市场低迷；</a:t>
                      </a:r>
                    </a:p>
                    <a:p>
                      <a:pPr algn="just">
                        <a:lnSpc>
                          <a:spcPts val="2500"/>
                        </a:lnSpc>
                        <a:spcAft>
                          <a:spcPts val="0"/>
                        </a:spcAft>
                      </a:pPr>
                      <a:r>
                        <a:rPr lang="zh-CN" sz="2000" kern="100" dirty="0">
                          <a:effectLst/>
                          <a:latin typeface="+mj-ea"/>
                          <a:ea typeface="+mj-ea"/>
                          <a:cs typeface="宋体" panose="02010600030101010101" pitchFamily="2" charset="-122"/>
                        </a:rPr>
                        <a:t>②</a:t>
                      </a:r>
                      <a:r>
                        <a:rPr lang="zh-CN" sz="2000" kern="100" dirty="0">
                          <a:effectLst/>
                          <a:latin typeface="+mj-ea"/>
                          <a:ea typeface="+mj-ea"/>
                          <a:cs typeface="Times New Roman" panose="02020603050405020304" pitchFamily="18" charset="0"/>
                        </a:rPr>
                        <a:t>国际：反倾销壁垒；知识产权诉讼</a:t>
                      </a:r>
                    </a:p>
                    <a:p>
                      <a:pPr algn="just">
                        <a:lnSpc>
                          <a:spcPts val="2500"/>
                        </a:lnSpc>
                        <a:spcAft>
                          <a:spcPts val="0"/>
                        </a:spcAft>
                      </a:pPr>
                      <a:r>
                        <a:rPr lang="zh-CN" sz="2000" kern="100" dirty="0">
                          <a:effectLst/>
                          <a:latin typeface="+mj-ea"/>
                          <a:ea typeface="+mj-ea"/>
                          <a:cs typeface="宋体" panose="02010600030101010101" pitchFamily="2" charset="-122"/>
                        </a:rPr>
                        <a:t>③</a:t>
                      </a:r>
                      <a:r>
                        <a:rPr lang="zh-CN" sz="2000" kern="100" dirty="0">
                          <a:effectLst/>
                          <a:latin typeface="+mj-ea"/>
                          <a:ea typeface="+mj-ea"/>
                          <a:cs typeface="Times New Roman" panose="02020603050405020304" pitchFamily="18" charset="0"/>
                        </a:rPr>
                        <a:t>政治：去产能政策的</a:t>
                      </a:r>
                      <a:r>
                        <a:rPr lang="zh-CN" sz="2000" kern="100" dirty="0" smtClean="0">
                          <a:effectLst/>
                          <a:latin typeface="+mj-ea"/>
                          <a:ea typeface="+mj-ea"/>
                          <a:cs typeface="Times New Roman" panose="02020603050405020304" pitchFamily="18" charset="0"/>
                        </a:rPr>
                        <a:t>压力</a:t>
                      </a:r>
                      <a:endParaRPr lang="en-US" altLang="zh-CN" sz="2000" kern="100" dirty="0" smtClean="0">
                        <a:effectLst/>
                        <a:latin typeface="+mj-ea"/>
                        <a:ea typeface="+mj-ea"/>
                        <a:cs typeface="Times New Roman" panose="02020603050405020304" pitchFamily="18" charset="0"/>
                      </a:endParaRPr>
                    </a:p>
                    <a:p>
                      <a:pPr algn="just">
                        <a:lnSpc>
                          <a:spcPts val="2500"/>
                        </a:lnSpc>
                        <a:spcAft>
                          <a:spcPts val="0"/>
                        </a:spcAft>
                      </a:pPr>
                      <a:endParaRPr lang="en-US" altLang="zh-CN" sz="2000" kern="100" dirty="0" smtClean="0">
                        <a:effectLst/>
                        <a:latin typeface="+mj-ea"/>
                        <a:ea typeface="+mj-ea"/>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4831188"/>
                  </a:ext>
                </a:extLst>
              </a:tr>
            </a:tbl>
          </a:graphicData>
        </a:graphic>
      </p:graphicFrame>
      <p:sp>
        <p:nvSpPr>
          <p:cNvPr id="14" name="矩形 13"/>
          <p:cNvSpPr/>
          <p:nvPr/>
        </p:nvSpPr>
        <p:spPr>
          <a:xfrm>
            <a:off x="1280162" y="3631474"/>
            <a:ext cx="9371240" cy="10450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16200000" flipV="1">
            <a:off x="3560564" y="3781484"/>
            <a:ext cx="4694161" cy="8061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5433574" y="3200401"/>
            <a:ext cx="432000" cy="4320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accent1">
                    <a:lumMod val="75000"/>
                  </a:schemeClr>
                </a:solidFill>
              </a:rPr>
              <a:t>S</a:t>
            </a:r>
            <a:endParaRPr lang="zh-CN" altLang="en-US" sz="2000" b="1" dirty="0">
              <a:solidFill>
                <a:schemeClr val="accent1">
                  <a:lumMod val="75000"/>
                </a:schemeClr>
              </a:solidFill>
            </a:endParaRPr>
          </a:p>
        </p:txBody>
      </p:sp>
      <p:sp>
        <p:nvSpPr>
          <p:cNvPr id="19" name="圆角矩形 18"/>
          <p:cNvSpPr/>
          <p:nvPr/>
        </p:nvSpPr>
        <p:spPr>
          <a:xfrm>
            <a:off x="5938673" y="3196046"/>
            <a:ext cx="432000" cy="4320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accent1">
                    <a:lumMod val="75000"/>
                  </a:schemeClr>
                </a:solidFill>
              </a:rPr>
              <a:t>W</a:t>
            </a:r>
            <a:endParaRPr lang="zh-CN" altLang="en-US" sz="2000" b="1" dirty="0">
              <a:solidFill>
                <a:schemeClr val="accent1">
                  <a:lumMod val="75000"/>
                </a:schemeClr>
              </a:solidFill>
            </a:endParaRPr>
          </a:p>
        </p:txBody>
      </p:sp>
      <p:sp>
        <p:nvSpPr>
          <p:cNvPr id="20" name="圆角矩形 19"/>
          <p:cNvSpPr/>
          <p:nvPr/>
        </p:nvSpPr>
        <p:spPr>
          <a:xfrm>
            <a:off x="5437932" y="3727272"/>
            <a:ext cx="432000" cy="4320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accent1">
                    <a:lumMod val="75000"/>
                  </a:schemeClr>
                </a:solidFill>
              </a:rPr>
              <a:t>O</a:t>
            </a:r>
            <a:endParaRPr lang="zh-CN" altLang="en-US" sz="2000" b="1" dirty="0">
              <a:solidFill>
                <a:schemeClr val="accent1">
                  <a:lumMod val="75000"/>
                </a:schemeClr>
              </a:solidFill>
            </a:endParaRPr>
          </a:p>
        </p:txBody>
      </p:sp>
      <p:sp>
        <p:nvSpPr>
          <p:cNvPr id="21" name="圆角矩形 20"/>
          <p:cNvSpPr/>
          <p:nvPr/>
        </p:nvSpPr>
        <p:spPr>
          <a:xfrm>
            <a:off x="5947380" y="3727273"/>
            <a:ext cx="432000" cy="4320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accent1">
                    <a:lumMod val="75000"/>
                  </a:schemeClr>
                </a:solidFill>
              </a:rPr>
              <a:t>T</a:t>
            </a:r>
            <a:endParaRPr lang="zh-CN" altLang="en-US" sz="2000" b="1" dirty="0">
              <a:solidFill>
                <a:schemeClr val="accent1">
                  <a:lumMod val="75000"/>
                </a:schemeClr>
              </a:solidFill>
            </a:endParaRPr>
          </a:p>
        </p:txBody>
      </p:sp>
    </p:spTree>
    <p:extLst>
      <p:ext uri="{BB962C8B-B14F-4D97-AF65-F5344CB8AC3E}">
        <p14:creationId xmlns:p14="http://schemas.microsoft.com/office/powerpoint/2010/main" val="27548665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809897" y="2735466"/>
            <a:ext cx="1789613" cy="923330"/>
          </a:xfrm>
          <a:prstGeom prst="rect">
            <a:avLst/>
          </a:prstGeom>
          <a:noFill/>
        </p:spPr>
        <p:txBody>
          <a:bodyPr wrap="square" rtlCol="0">
            <a:spAutoFit/>
          </a:bodyPr>
          <a:lstStyle/>
          <a:p>
            <a:r>
              <a:rPr lang="en-US" altLang="zh-CN" sz="5400" dirty="0" smtClean="0">
                <a:latin typeface="+mj-ea"/>
                <a:ea typeface="+mj-ea"/>
              </a:rPr>
              <a:t>04</a:t>
            </a:r>
            <a:endParaRPr lang="zh-CN" altLang="en-US" sz="5400" dirty="0">
              <a:latin typeface="+mj-ea"/>
              <a:ea typeface="+mj-ea"/>
            </a:endParaRPr>
          </a:p>
        </p:txBody>
      </p:sp>
      <p:sp>
        <p:nvSpPr>
          <p:cNvPr id="3" name="矩形 2"/>
          <p:cNvSpPr/>
          <p:nvPr/>
        </p:nvSpPr>
        <p:spPr>
          <a:xfrm>
            <a:off x="809897" y="2521131"/>
            <a:ext cx="3735977" cy="4571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矩形 7"/>
          <p:cNvSpPr/>
          <p:nvPr/>
        </p:nvSpPr>
        <p:spPr>
          <a:xfrm>
            <a:off x="809897" y="3722913"/>
            <a:ext cx="3735977" cy="4571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TextBox 3"/>
          <p:cNvSpPr>
            <a:spLocks noChangeArrowheads="1"/>
          </p:cNvSpPr>
          <p:nvPr/>
        </p:nvSpPr>
        <p:spPr bwMode="auto">
          <a:xfrm>
            <a:off x="1841029" y="2841729"/>
            <a:ext cx="2704845" cy="646331"/>
          </a:xfrm>
          <a:prstGeom prst="rect">
            <a:avLst/>
          </a:prstGeom>
          <a:solidFill>
            <a:schemeClr val="accent2"/>
          </a:solidFill>
          <a:ln>
            <a:noFill/>
          </a:ln>
          <a:extLst/>
        </p:spPr>
        <p:txBody>
          <a:bodyPr wrap="square">
            <a:spAutoFit/>
          </a:bodyPr>
          <a:lstStyle>
            <a:defPPr>
              <a:defRPr lang="zh-CN"/>
            </a:defPPr>
            <a:lvl1pPr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3600" dirty="0">
                <a:solidFill>
                  <a:srgbClr val="DDD9C3"/>
                </a:solidFill>
                <a:latin typeface="微软雅黑" panose="020B0503020204020204" pitchFamily="34" charset="-122"/>
                <a:ea typeface="微软雅黑" panose="020B0503020204020204" pitchFamily="34" charset="-122"/>
                <a:sym typeface="微软雅黑" panose="020B0503020204020204" pitchFamily="34" charset="-122"/>
              </a:rPr>
              <a:t>Part </a:t>
            </a:r>
            <a:r>
              <a:rPr lang="en-US" altLang="zh-CN" sz="3600" dirty="0" smtClean="0">
                <a:solidFill>
                  <a:srgbClr val="DDD9C3"/>
                </a:solidFill>
                <a:latin typeface="微软雅黑" panose="020B0503020204020204" pitchFamily="34" charset="-122"/>
                <a:ea typeface="微软雅黑" panose="020B0503020204020204" pitchFamily="34" charset="-122"/>
                <a:sym typeface="微软雅黑" panose="020B0503020204020204" pitchFamily="34" charset="-122"/>
              </a:rPr>
              <a:t>Four</a:t>
            </a:r>
            <a:endParaRPr lang="zh-CN" altLang="en-US" sz="3600" dirty="0">
              <a:solidFill>
                <a:srgbClr val="DDD9C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菱形 10"/>
          <p:cNvSpPr/>
          <p:nvPr/>
        </p:nvSpPr>
        <p:spPr>
          <a:xfrm>
            <a:off x="4853904" y="208722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p:nvSpPr>
        <p:spPr>
          <a:xfrm>
            <a:off x="4862581" y="275625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p:nvSpPr>
        <p:spPr>
          <a:xfrm>
            <a:off x="4862581" y="3393520"/>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p:nvSpPr>
        <p:spPr>
          <a:xfrm>
            <a:off x="4862584" y="4024766"/>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p:nvSpPr>
        <p:spPr>
          <a:xfrm>
            <a:off x="4874456" y="469066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747288" y="1211972"/>
            <a:ext cx="3699860" cy="3970318"/>
          </a:xfrm>
          <a:prstGeom prst="rect">
            <a:avLst/>
          </a:prstGeom>
          <a:noFill/>
        </p:spPr>
        <p:txBody>
          <a:bodyPr wrap="square" rtlCol="0">
            <a:spAutoFit/>
          </a:bodyPr>
          <a:lstStyle/>
          <a:p>
            <a:pPr algn="ctr">
              <a:lnSpc>
                <a:spcPct val="150000"/>
              </a:lnSpc>
            </a:pPr>
            <a:r>
              <a:rPr lang="zh-CN" altLang="en-US" sz="2800" dirty="0" smtClean="0"/>
              <a:t>宏观环境分析</a:t>
            </a:r>
            <a:endParaRPr lang="en-US" altLang="zh-CN" sz="2800" dirty="0" smtClean="0"/>
          </a:p>
          <a:p>
            <a:pPr algn="ctr">
              <a:lnSpc>
                <a:spcPct val="150000"/>
              </a:lnSpc>
            </a:pPr>
            <a:r>
              <a:rPr lang="zh-CN" altLang="en-US" sz="2800" dirty="0" smtClean="0"/>
              <a:t>行业环境分析</a:t>
            </a:r>
            <a:endParaRPr lang="en-US" altLang="zh-CN" sz="2800" dirty="0" smtClean="0"/>
          </a:p>
          <a:p>
            <a:pPr algn="ctr">
              <a:lnSpc>
                <a:spcPct val="150000"/>
              </a:lnSpc>
            </a:pPr>
            <a:r>
              <a:rPr lang="zh-CN" altLang="en-US" sz="2800" dirty="0" smtClean="0"/>
              <a:t>行业</a:t>
            </a:r>
            <a:r>
              <a:rPr lang="en-US" altLang="zh-CN" sz="2800" dirty="0" smtClean="0"/>
              <a:t>SWOT</a:t>
            </a:r>
            <a:r>
              <a:rPr lang="zh-CN" altLang="en-US" sz="2800" dirty="0" smtClean="0"/>
              <a:t>分析</a:t>
            </a:r>
            <a:endParaRPr lang="en-US" altLang="zh-CN" sz="2800" dirty="0" smtClean="0"/>
          </a:p>
          <a:p>
            <a:pPr algn="ctr">
              <a:lnSpc>
                <a:spcPct val="150000"/>
              </a:lnSpc>
            </a:pPr>
            <a:r>
              <a:rPr lang="zh-CN" altLang="en-US" sz="2800" dirty="0" smtClean="0">
                <a:solidFill>
                  <a:schemeClr val="accent2"/>
                </a:solidFill>
              </a:rPr>
              <a:t>企业战略分析</a:t>
            </a:r>
            <a:endParaRPr lang="en-US" altLang="zh-CN" sz="2800" dirty="0" smtClean="0">
              <a:solidFill>
                <a:schemeClr val="accent2"/>
              </a:solidFill>
            </a:endParaRPr>
          </a:p>
          <a:p>
            <a:pPr algn="ctr">
              <a:lnSpc>
                <a:spcPct val="150000"/>
              </a:lnSpc>
            </a:pPr>
            <a:r>
              <a:rPr lang="zh-CN" altLang="en-US" sz="2800" dirty="0" smtClean="0"/>
              <a:t>公司治理分析</a:t>
            </a:r>
            <a:endParaRPr lang="en-US" altLang="zh-CN" sz="2800" dirty="0" smtClean="0"/>
          </a:p>
          <a:p>
            <a:pPr algn="ctr">
              <a:lnSpc>
                <a:spcPct val="150000"/>
              </a:lnSpc>
            </a:pPr>
            <a:r>
              <a:rPr lang="zh-CN" altLang="en-US" sz="2800" dirty="0" smtClean="0"/>
              <a:t>企业会计分析</a:t>
            </a:r>
            <a:endParaRPr lang="zh-CN" altLang="en-US" sz="2800" dirty="0"/>
          </a:p>
        </p:txBody>
      </p:sp>
      <p:sp>
        <p:nvSpPr>
          <p:cNvPr id="18" name="菱形 17"/>
          <p:cNvSpPr/>
          <p:nvPr/>
        </p:nvSpPr>
        <p:spPr>
          <a:xfrm>
            <a:off x="8070139" y="211097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菱形 18"/>
          <p:cNvSpPr/>
          <p:nvPr/>
        </p:nvSpPr>
        <p:spPr>
          <a:xfrm>
            <a:off x="8044409" y="1420229"/>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p:nvSpPr>
        <p:spPr>
          <a:xfrm>
            <a:off x="8091909" y="2714636"/>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375731" y="1211972"/>
            <a:ext cx="3527663" cy="3323987"/>
          </a:xfrm>
          <a:prstGeom prst="rect">
            <a:avLst/>
          </a:prstGeom>
          <a:noFill/>
        </p:spPr>
        <p:txBody>
          <a:bodyPr wrap="square" rtlCol="0">
            <a:spAutoFit/>
          </a:bodyPr>
          <a:lstStyle/>
          <a:p>
            <a:pPr algn="ctr">
              <a:lnSpc>
                <a:spcPct val="150000"/>
              </a:lnSpc>
            </a:pPr>
            <a:r>
              <a:rPr lang="zh-CN" altLang="en-US" sz="2800" dirty="0" smtClean="0"/>
              <a:t>利润表分析</a:t>
            </a:r>
            <a:endParaRPr lang="en-US" altLang="zh-CN" sz="2800" dirty="0" smtClean="0"/>
          </a:p>
          <a:p>
            <a:pPr algn="ctr">
              <a:lnSpc>
                <a:spcPct val="150000"/>
              </a:lnSpc>
            </a:pPr>
            <a:r>
              <a:rPr lang="zh-CN" altLang="en-US" sz="2800" dirty="0" smtClean="0"/>
              <a:t>资产负债表分析</a:t>
            </a:r>
            <a:endParaRPr lang="en-US" altLang="zh-CN" sz="2800" dirty="0"/>
          </a:p>
          <a:p>
            <a:pPr algn="ctr">
              <a:lnSpc>
                <a:spcPct val="150000"/>
              </a:lnSpc>
            </a:pPr>
            <a:r>
              <a:rPr lang="zh-CN" altLang="en-US" sz="2800" dirty="0" smtClean="0"/>
              <a:t>现金流量表分析</a:t>
            </a:r>
            <a:endParaRPr lang="en-US" altLang="zh-CN" sz="2800" dirty="0" smtClean="0"/>
          </a:p>
          <a:p>
            <a:pPr algn="ctr">
              <a:lnSpc>
                <a:spcPct val="150000"/>
              </a:lnSpc>
            </a:pPr>
            <a:r>
              <a:rPr lang="zh-CN" altLang="en-US" sz="2800" dirty="0" smtClean="0"/>
              <a:t>股东权益变动表分析</a:t>
            </a:r>
            <a:endParaRPr lang="en-US" altLang="zh-CN" sz="2800" dirty="0" smtClean="0"/>
          </a:p>
          <a:p>
            <a:pPr algn="ctr">
              <a:lnSpc>
                <a:spcPct val="150000"/>
              </a:lnSpc>
            </a:pPr>
            <a:r>
              <a:rPr lang="zh-CN" altLang="en-US" sz="2800" dirty="0" smtClean="0"/>
              <a:t>盈利与偿债能力分析</a:t>
            </a:r>
            <a:endParaRPr lang="en-US" altLang="zh-CN" sz="2800" dirty="0" smtClean="0"/>
          </a:p>
        </p:txBody>
      </p:sp>
      <p:sp>
        <p:nvSpPr>
          <p:cNvPr id="22" name="菱形 21"/>
          <p:cNvSpPr/>
          <p:nvPr/>
        </p:nvSpPr>
        <p:spPr>
          <a:xfrm>
            <a:off x="8089930" y="336579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菱形 22"/>
          <p:cNvSpPr/>
          <p:nvPr/>
        </p:nvSpPr>
        <p:spPr>
          <a:xfrm>
            <a:off x="8099828" y="3981336"/>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4851926" y="1408354"/>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14396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755" y="561700"/>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027361"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149581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2626916" y="411465"/>
            <a:ext cx="3859957" cy="630942"/>
          </a:xfrm>
          <a:prstGeom prst="rect">
            <a:avLst/>
          </a:prstGeom>
          <a:noFill/>
        </p:spPr>
        <p:txBody>
          <a:bodyPr wrap="square" rtlCol="0">
            <a:spAutoFit/>
          </a:bodyPr>
          <a:lstStyle/>
          <a:p>
            <a:r>
              <a:rPr lang="zh-CN" altLang="en-US" sz="3500" dirty="0"/>
              <a:t>多元化</a:t>
            </a:r>
            <a:r>
              <a:rPr lang="zh-CN" altLang="en-US" sz="3500" dirty="0" smtClean="0"/>
              <a:t>战略</a:t>
            </a:r>
            <a:endParaRPr lang="zh-CN" altLang="en-US" sz="3500" dirty="0"/>
          </a:p>
        </p:txBody>
      </p:sp>
      <p:sp>
        <p:nvSpPr>
          <p:cNvPr id="16" name="椭圆 15"/>
          <p:cNvSpPr/>
          <p:nvPr/>
        </p:nvSpPr>
        <p:spPr>
          <a:xfrm>
            <a:off x="194967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矩形 16"/>
          <p:cNvSpPr/>
          <p:nvPr/>
        </p:nvSpPr>
        <p:spPr>
          <a:xfrm rot="16200000" flipV="1">
            <a:off x="3466010" y="3654738"/>
            <a:ext cx="4694161" cy="8061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Picture 2" descr="http://b.hiphotos.baidu.com/baike/w%3D268/sign=2063b70dd71373f0f53f68999c0f4b8b/dbb44aed2e738bd4423c9d47a78b87d6277ff9a3.jpg"/>
          <p:cNvPicPr>
            <a:picLocks noChangeAspect="1" noChangeArrowheads="1"/>
          </p:cNvPicPr>
          <p:nvPr/>
        </p:nvPicPr>
        <p:blipFill rotWithShape="1">
          <a:blip r:embed="rId2">
            <a:extLst>
              <a:ext uri="{28A0092B-C50C-407E-A947-70E740481C1C}">
                <a14:useLocalDpi xmlns:a14="http://schemas.microsoft.com/office/drawing/2010/main" val="0"/>
              </a:ext>
            </a:extLst>
          </a:blip>
          <a:srcRect l="1" t="19161" r="-1250" b="24087"/>
          <a:stretch/>
        </p:blipFill>
        <p:spPr bwMode="auto">
          <a:xfrm>
            <a:off x="4427780" y="1008330"/>
            <a:ext cx="1211852" cy="679270"/>
          </a:xfrm>
          <a:prstGeom prst="rect">
            <a:avLst/>
          </a:prstGeom>
          <a:noFill/>
          <a:extLst>
            <a:ext uri="{909E8E84-426E-40DD-AFC4-6F175D3DCCD1}">
              <a14:hiddenFill xmlns:a14="http://schemas.microsoft.com/office/drawing/2010/main">
                <a:solidFill>
                  <a:srgbClr val="FFFFFF"/>
                </a:solidFill>
              </a14:hiddenFill>
            </a:ext>
          </a:extLst>
        </p:spPr>
      </p:pic>
      <p:pic>
        <p:nvPicPr>
          <p:cNvPr id="25602" name="Picture 2" descr="http://ecmb.bdimg.com/tam-ogel/85e781815ff92b7b45943f6287de45d4_222_222.jpg"/>
          <p:cNvPicPr>
            <a:picLocks noChangeAspect="1" noChangeArrowheads="1"/>
          </p:cNvPicPr>
          <p:nvPr/>
        </p:nvPicPr>
        <p:blipFill rotWithShape="1">
          <a:blip r:embed="rId3">
            <a:extLst>
              <a:ext uri="{28A0092B-C50C-407E-A947-70E740481C1C}">
                <a14:useLocalDpi xmlns:a14="http://schemas.microsoft.com/office/drawing/2010/main" val="0"/>
              </a:ext>
            </a:extLst>
          </a:blip>
          <a:srcRect t="18667" r="2616" b="21376"/>
          <a:stretch/>
        </p:blipFill>
        <p:spPr bwMode="auto">
          <a:xfrm>
            <a:off x="6085750" y="930923"/>
            <a:ext cx="1354746" cy="834083"/>
          </a:xfrm>
          <a:prstGeom prst="rect">
            <a:avLst/>
          </a:prstGeom>
          <a:noFill/>
          <a:extLst>
            <a:ext uri="{909E8E84-426E-40DD-AFC4-6F175D3DCCD1}">
              <a14:hiddenFill xmlns:a14="http://schemas.microsoft.com/office/drawing/2010/main">
                <a:solidFill>
                  <a:srgbClr val="FFFFFF"/>
                </a:solidFill>
              </a14:hiddenFill>
            </a:ext>
          </a:extLst>
        </p:spPr>
      </p:pic>
      <p:sp>
        <p:nvSpPr>
          <p:cNvPr id="3" name="圆角矩形 2"/>
          <p:cNvSpPr/>
          <p:nvPr/>
        </p:nvSpPr>
        <p:spPr>
          <a:xfrm>
            <a:off x="4577748" y="2482152"/>
            <a:ext cx="2551301" cy="2050176"/>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1">
                    <a:lumMod val="75000"/>
                  </a:schemeClr>
                </a:solidFill>
              </a:rPr>
              <a:t>相同</a:t>
            </a:r>
            <a:r>
              <a:rPr lang="zh-CN" altLang="en-US" dirty="0" smtClean="0">
                <a:solidFill>
                  <a:schemeClr val="accent1">
                    <a:lumMod val="75000"/>
                  </a:schemeClr>
                </a:solidFill>
              </a:rPr>
              <a:t>点</a:t>
            </a:r>
            <a:endParaRPr lang="en-US" altLang="zh-CN" dirty="0" smtClean="0">
              <a:solidFill>
                <a:schemeClr val="accent1">
                  <a:lumMod val="75000"/>
                </a:schemeClr>
              </a:solidFill>
            </a:endParaRPr>
          </a:p>
          <a:p>
            <a:pPr algn="ctr"/>
            <a:r>
              <a:rPr lang="zh-CN" altLang="en-US" dirty="0" smtClean="0">
                <a:solidFill>
                  <a:schemeClr val="accent1">
                    <a:lumMod val="75000"/>
                  </a:schemeClr>
                </a:solidFill>
              </a:rPr>
              <a:t>互联网时代的弄潮儿</a:t>
            </a:r>
            <a:endParaRPr lang="en-US" altLang="zh-CN" dirty="0" smtClean="0">
              <a:solidFill>
                <a:schemeClr val="accent1">
                  <a:lumMod val="75000"/>
                </a:schemeClr>
              </a:solidFill>
            </a:endParaRPr>
          </a:p>
          <a:p>
            <a:pPr algn="ctr"/>
            <a:r>
              <a:rPr lang="zh-CN" altLang="en-US" dirty="0" smtClean="0">
                <a:solidFill>
                  <a:schemeClr val="accent1">
                    <a:lumMod val="75000"/>
                  </a:schemeClr>
                </a:solidFill>
              </a:rPr>
              <a:t>海尔：孵化创客平台</a:t>
            </a:r>
            <a:endParaRPr lang="en-US" altLang="zh-CN" dirty="0" smtClean="0">
              <a:solidFill>
                <a:schemeClr val="accent1">
                  <a:lumMod val="75000"/>
                </a:schemeClr>
              </a:solidFill>
            </a:endParaRPr>
          </a:p>
          <a:p>
            <a:pPr algn="ctr"/>
            <a:r>
              <a:rPr lang="zh-CN" altLang="en-US" dirty="0">
                <a:solidFill>
                  <a:schemeClr val="accent1">
                    <a:lumMod val="75000"/>
                  </a:schemeClr>
                </a:solidFill>
              </a:rPr>
              <a:t>美</a:t>
            </a:r>
            <a:r>
              <a:rPr lang="zh-CN" altLang="en-US" dirty="0" smtClean="0">
                <a:solidFill>
                  <a:schemeClr val="accent1">
                    <a:lumMod val="75000"/>
                  </a:schemeClr>
                </a:solidFill>
              </a:rPr>
              <a:t>的：引入小米、进军机器人产业</a:t>
            </a:r>
            <a:endParaRPr lang="en-US" altLang="zh-CN" dirty="0" smtClean="0">
              <a:solidFill>
                <a:schemeClr val="accent1">
                  <a:lumMod val="75000"/>
                </a:schemeClr>
              </a:solidFill>
            </a:endParaRPr>
          </a:p>
        </p:txBody>
      </p:sp>
      <p:sp>
        <p:nvSpPr>
          <p:cNvPr id="13" name="文本框 12"/>
          <p:cNvSpPr txBox="1"/>
          <p:nvPr/>
        </p:nvSpPr>
        <p:spPr>
          <a:xfrm>
            <a:off x="1021960" y="2105561"/>
            <a:ext cx="3185898" cy="1323439"/>
          </a:xfrm>
          <a:prstGeom prst="rect">
            <a:avLst/>
          </a:prstGeom>
          <a:noFill/>
        </p:spPr>
        <p:txBody>
          <a:bodyPr wrap="square" rtlCol="0">
            <a:spAutoFit/>
          </a:bodyPr>
          <a:lstStyle/>
          <a:p>
            <a:r>
              <a:rPr lang="zh-CN" altLang="en-US" sz="2000" dirty="0" smtClean="0"/>
              <a:t>广度大、程度深、领域宽</a:t>
            </a:r>
            <a:endParaRPr lang="en-US" altLang="zh-CN" sz="2000" dirty="0" smtClean="0"/>
          </a:p>
          <a:p>
            <a:r>
              <a:rPr lang="zh-CN" altLang="en-US" sz="2000" dirty="0" smtClean="0"/>
              <a:t>致力于成为互联网企业</a:t>
            </a:r>
            <a:endParaRPr lang="en-US" altLang="zh-CN" sz="2000" dirty="0" smtClean="0"/>
          </a:p>
          <a:p>
            <a:r>
              <a:rPr lang="zh-CN" altLang="en-US" sz="2000" dirty="0" smtClean="0"/>
              <a:t>涉及通讯、</a:t>
            </a:r>
            <a:r>
              <a:rPr lang="en-US" altLang="zh-CN" sz="2000" dirty="0" smtClean="0"/>
              <a:t>IT</a:t>
            </a:r>
            <a:r>
              <a:rPr lang="zh-CN" altLang="en-US" sz="2000" dirty="0" smtClean="0"/>
              <a:t>、家居、房地产、生物制药等</a:t>
            </a:r>
            <a:endParaRPr lang="zh-CN" altLang="en-US" sz="2000" dirty="0"/>
          </a:p>
        </p:txBody>
      </p:sp>
      <p:sp>
        <p:nvSpPr>
          <p:cNvPr id="24" name="文本框 23"/>
          <p:cNvSpPr txBox="1"/>
          <p:nvPr/>
        </p:nvSpPr>
        <p:spPr>
          <a:xfrm>
            <a:off x="7789498" y="2160304"/>
            <a:ext cx="3584839" cy="1015663"/>
          </a:xfrm>
          <a:prstGeom prst="rect">
            <a:avLst/>
          </a:prstGeom>
          <a:noFill/>
        </p:spPr>
        <p:txBody>
          <a:bodyPr wrap="square" rtlCol="0">
            <a:spAutoFit/>
          </a:bodyPr>
          <a:lstStyle/>
          <a:p>
            <a:r>
              <a:rPr lang="zh-CN" altLang="en-US" sz="2000" dirty="0" smtClean="0"/>
              <a:t>相关多元化仍然集中在家电行业及其周边关联产业，如制冷、汽车、电机等。</a:t>
            </a:r>
            <a:endParaRPr lang="zh-CN" altLang="en-US" sz="2000" dirty="0"/>
          </a:p>
        </p:txBody>
      </p:sp>
      <p:sp>
        <p:nvSpPr>
          <p:cNvPr id="25" name="文本框 24"/>
          <p:cNvSpPr txBox="1"/>
          <p:nvPr/>
        </p:nvSpPr>
        <p:spPr>
          <a:xfrm>
            <a:off x="955548" y="3784268"/>
            <a:ext cx="3584839" cy="707886"/>
          </a:xfrm>
          <a:prstGeom prst="rect">
            <a:avLst/>
          </a:prstGeom>
          <a:noFill/>
        </p:spPr>
        <p:txBody>
          <a:bodyPr wrap="square" rtlCol="0">
            <a:spAutoFit/>
          </a:bodyPr>
          <a:lstStyle/>
          <a:p>
            <a:r>
              <a:rPr lang="zh-CN" altLang="en-US" sz="2000" dirty="0" smtClean="0"/>
              <a:t>重点不在于投入资金和技术，在于输入管理理念和企业文化</a:t>
            </a:r>
            <a:endParaRPr lang="en-US" altLang="zh-CN" sz="2000" dirty="0" smtClean="0"/>
          </a:p>
        </p:txBody>
      </p:sp>
      <p:sp>
        <p:nvSpPr>
          <p:cNvPr id="26" name="文本框 25"/>
          <p:cNvSpPr txBox="1"/>
          <p:nvPr/>
        </p:nvSpPr>
        <p:spPr>
          <a:xfrm>
            <a:off x="7806211" y="3948648"/>
            <a:ext cx="3584839" cy="400110"/>
          </a:xfrm>
          <a:prstGeom prst="rect">
            <a:avLst/>
          </a:prstGeom>
          <a:noFill/>
        </p:spPr>
        <p:txBody>
          <a:bodyPr wrap="square" rtlCol="0">
            <a:spAutoFit/>
          </a:bodyPr>
          <a:lstStyle/>
          <a:p>
            <a:r>
              <a:rPr lang="zh-CN" altLang="en-US" sz="2000" dirty="0" smtClean="0"/>
              <a:t>风格更加传统、稳健、保守</a:t>
            </a:r>
            <a:endParaRPr lang="en-US" altLang="zh-CN" sz="2000" dirty="0" smtClean="0"/>
          </a:p>
        </p:txBody>
      </p:sp>
    </p:spTree>
    <p:extLst>
      <p:ext uri="{BB962C8B-B14F-4D97-AF65-F5344CB8AC3E}">
        <p14:creationId xmlns:p14="http://schemas.microsoft.com/office/powerpoint/2010/main" val="38118676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755" y="561700"/>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027361"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149581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2626916" y="411465"/>
            <a:ext cx="3859957" cy="630942"/>
          </a:xfrm>
          <a:prstGeom prst="rect">
            <a:avLst/>
          </a:prstGeom>
          <a:noFill/>
        </p:spPr>
        <p:txBody>
          <a:bodyPr wrap="square" rtlCol="0">
            <a:spAutoFit/>
          </a:bodyPr>
          <a:lstStyle/>
          <a:p>
            <a:r>
              <a:rPr lang="zh-CN" altLang="en-US" sz="3500" dirty="0"/>
              <a:t>多元化</a:t>
            </a:r>
            <a:r>
              <a:rPr lang="zh-CN" altLang="en-US" sz="3500" dirty="0" smtClean="0"/>
              <a:t>战略</a:t>
            </a:r>
            <a:endParaRPr lang="zh-CN" altLang="en-US" sz="3500" dirty="0"/>
          </a:p>
        </p:txBody>
      </p:sp>
      <p:sp>
        <p:nvSpPr>
          <p:cNvPr id="16" name="椭圆 15"/>
          <p:cNvSpPr/>
          <p:nvPr/>
        </p:nvSpPr>
        <p:spPr>
          <a:xfrm>
            <a:off x="194967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aphicFrame>
        <p:nvGraphicFramePr>
          <p:cNvPr id="14" name="表格 13"/>
          <p:cNvGraphicFramePr>
            <a:graphicFrameLocks noGrp="1"/>
          </p:cNvGraphicFramePr>
          <p:nvPr>
            <p:extLst>
              <p:ext uri="{D42A27DB-BD31-4B8C-83A1-F6EECF244321}">
                <p14:modId xmlns:p14="http://schemas.microsoft.com/office/powerpoint/2010/main" val="3038981666"/>
              </p:ext>
            </p:extLst>
          </p:nvPr>
        </p:nvGraphicFramePr>
        <p:xfrm>
          <a:off x="718445" y="1176924"/>
          <a:ext cx="9117885" cy="5252620"/>
        </p:xfrm>
        <a:graphic>
          <a:graphicData uri="http://schemas.openxmlformats.org/drawingml/2006/table">
            <a:tbl>
              <a:tblPr firstRow="1" firstCol="1" bandRow="1"/>
              <a:tblGrid>
                <a:gridCol w="1178075">
                  <a:extLst>
                    <a:ext uri="{9D8B030D-6E8A-4147-A177-3AD203B41FA5}">
                      <a16:colId xmlns:a16="http://schemas.microsoft.com/office/drawing/2014/main" val="1087939594"/>
                    </a:ext>
                  </a:extLst>
                </a:gridCol>
                <a:gridCol w="2151675">
                  <a:extLst>
                    <a:ext uri="{9D8B030D-6E8A-4147-A177-3AD203B41FA5}">
                      <a16:colId xmlns:a16="http://schemas.microsoft.com/office/drawing/2014/main" val="1573457034"/>
                    </a:ext>
                  </a:extLst>
                </a:gridCol>
                <a:gridCol w="930453">
                  <a:extLst>
                    <a:ext uri="{9D8B030D-6E8A-4147-A177-3AD203B41FA5}">
                      <a16:colId xmlns:a16="http://schemas.microsoft.com/office/drawing/2014/main" val="2830873361"/>
                    </a:ext>
                  </a:extLst>
                </a:gridCol>
                <a:gridCol w="1994098">
                  <a:extLst>
                    <a:ext uri="{9D8B030D-6E8A-4147-A177-3AD203B41FA5}">
                      <a16:colId xmlns:a16="http://schemas.microsoft.com/office/drawing/2014/main" val="76189939"/>
                    </a:ext>
                  </a:extLst>
                </a:gridCol>
                <a:gridCol w="1792431">
                  <a:extLst>
                    <a:ext uri="{9D8B030D-6E8A-4147-A177-3AD203B41FA5}">
                      <a16:colId xmlns:a16="http://schemas.microsoft.com/office/drawing/2014/main" val="1905072071"/>
                    </a:ext>
                  </a:extLst>
                </a:gridCol>
                <a:gridCol w="1071153">
                  <a:extLst>
                    <a:ext uri="{9D8B030D-6E8A-4147-A177-3AD203B41FA5}">
                      <a16:colId xmlns:a16="http://schemas.microsoft.com/office/drawing/2014/main" val="3652743591"/>
                    </a:ext>
                  </a:extLst>
                </a:gridCol>
              </a:tblGrid>
              <a:tr h="441082">
                <a:tc gridSpan="3">
                  <a:txBody>
                    <a:bodyPr/>
                    <a:lstStyle/>
                    <a:p>
                      <a:pPr algn="ctr">
                        <a:lnSpc>
                          <a:spcPct val="150000"/>
                        </a:lnSpc>
                        <a:spcAft>
                          <a:spcPts val="0"/>
                        </a:spcAft>
                      </a:pPr>
                      <a:r>
                        <a:rPr lang="zh-CN" sz="1800" kern="100" dirty="0">
                          <a:effectLst/>
                          <a:latin typeface="+mj-ea"/>
                          <a:ea typeface="+mj-ea"/>
                          <a:cs typeface="Times New Roman" panose="02020603050405020304" pitchFamily="18" charset="0"/>
                        </a:rPr>
                        <a:t>青岛海尔</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hMerge="1">
                  <a:txBody>
                    <a:bodyPr/>
                    <a:lstStyle/>
                    <a:p>
                      <a:endParaRPr lang="zh-CN" altLang="en-US"/>
                    </a:p>
                  </a:txBody>
                  <a:tcPr/>
                </a:tc>
                <a:tc gridSpan="3">
                  <a:txBody>
                    <a:bodyPr/>
                    <a:lstStyle/>
                    <a:p>
                      <a:pPr algn="ctr">
                        <a:lnSpc>
                          <a:spcPct val="150000"/>
                        </a:lnSpc>
                        <a:spcAft>
                          <a:spcPts val="0"/>
                        </a:spcAft>
                      </a:pPr>
                      <a:r>
                        <a:rPr lang="zh-CN" sz="1800" kern="100">
                          <a:effectLst/>
                          <a:latin typeface="+mj-ea"/>
                          <a:ea typeface="+mj-ea"/>
                          <a:cs typeface="Times New Roman" panose="02020603050405020304" pitchFamily="18" charset="0"/>
                        </a:rPr>
                        <a:t>美的集团</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134649785"/>
                  </a:ext>
                </a:extLst>
              </a:tr>
              <a:tr h="441082">
                <a:tc>
                  <a:txBody>
                    <a:bodyPr/>
                    <a:lstStyle/>
                    <a:p>
                      <a:pPr algn="ctr">
                        <a:lnSpc>
                          <a:spcPct val="150000"/>
                        </a:lnSpc>
                        <a:spcAft>
                          <a:spcPts val="0"/>
                        </a:spcAft>
                      </a:pPr>
                      <a:r>
                        <a:rPr lang="zh-CN" sz="1800" kern="100">
                          <a:effectLst/>
                          <a:latin typeface="+mj-ea"/>
                          <a:ea typeface="+mj-ea"/>
                          <a:cs typeface="Times New Roman" panose="02020603050405020304" pitchFamily="18" charset="0"/>
                        </a:rPr>
                        <a:t>产品</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kern="100">
                          <a:effectLst/>
                          <a:latin typeface="+mj-ea"/>
                          <a:ea typeface="+mj-ea"/>
                          <a:cs typeface="Times New Roman" panose="02020603050405020304" pitchFamily="18" charset="0"/>
                        </a:rPr>
                        <a:t>营业收入（万元）</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kern="100">
                          <a:effectLst/>
                          <a:latin typeface="+mj-ea"/>
                          <a:ea typeface="+mj-ea"/>
                          <a:cs typeface="Times New Roman" panose="02020603050405020304" pitchFamily="18" charset="0"/>
                        </a:rPr>
                        <a:t>占比</a:t>
                      </a:r>
                      <a:endParaRPr lang="zh-CN" sz="1400" kern="100">
                        <a:effectLst/>
                        <a:latin typeface="+mj-ea"/>
                        <a:ea typeface="+mj-ea"/>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kern="100">
                          <a:effectLst/>
                          <a:latin typeface="+mj-ea"/>
                          <a:ea typeface="+mj-ea"/>
                          <a:cs typeface="Times New Roman" panose="02020603050405020304" pitchFamily="18" charset="0"/>
                        </a:rPr>
                        <a:t>产品</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kern="100">
                          <a:effectLst/>
                          <a:latin typeface="+mj-ea"/>
                          <a:ea typeface="+mj-ea"/>
                          <a:cs typeface="Times New Roman" panose="02020603050405020304" pitchFamily="18" charset="0"/>
                        </a:rPr>
                        <a:t>营业收入（万元）</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kern="100">
                          <a:effectLst/>
                          <a:latin typeface="+mj-ea"/>
                          <a:ea typeface="+mj-ea"/>
                          <a:cs typeface="Times New Roman" panose="02020603050405020304" pitchFamily="18" charset="0"/>
                        </a:rPr>
                        <a:t>占比</a:t>
                      </a:r>
                      <a:endParaRPr lang="zh-CN" sz="1400" kern="100">
                        <a:effectLst/>
                        <a:latin typeface="+mj-ea"/>
                        <a:ea typeface="+mj-ea"/>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2513456"/>
                  </a:ext>
                </a:extLst>
              </a:tr>
              <a:tr h="581382">
                <a:tc>
                  <a:txBody>
                    <a:bodyPr/>
                    <a:lstStyle/>
                    <a:p>
                      <a:pPr algn="ctr">
                        <a:lnSpc>
                          <a:spcPct val="150000"/>
                        </a:lnSpc>
                        <a:spcAft>
                          <a:spcPts val="0"/>
                        </a:spcAft>
                      </a:pPr>
                      <a:r>
                        <a:rPr lang="zh-CN" sz="1800" kern="100">
                          <a:effectLst/>
                          <a:latin typeface="+mj-ea"/>
                          <a:ea typeface="+mj-ea"/>
                          <a:cs typeface="Times New Roman" panose="02020603050405020304" pitchFamily="18" charset="0"/>
                        </a:rPr>
                        <a:t>电冰箱</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lnSpc>
                          <a:spcPct val="150000"/>
                        </a:lnSpc>
                        <a:spcAft>
                          <a:spcPts val="0"/>
                        </a:spcAft>
                      </a:pPr>
                      <a:r>
                        <a:rPr lang="en-US" sz="1800" kern="100" dirty="0">
                          <a:effectLst/>
                          <a:latin typeface="+mj-ea"/>
                          <a:ea typeface="+mj-ea"/>
                          <a:cs typeface="Times New Roman" panose="02020603050405020304" pitchFamily="18" charset="0"/>
                        </a:rPr>
                        <a:t>2,466,818.45</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dirty="0">
                          <a:solidFill>
                            <a:srgbClr val="000000"/>
                          </a:solidFill>
                          <a:effectLst/>
                          <a:latin typeface="+mj-ea"/>
                          <a:ea typeface="+mj-ea"/>
                          <a:cs typeface="Times New Roman" panose="02020603050405020304" pitchFamily="18" charset="0"/>
                        </a:rPr>
                        <a:t>27.79%</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zh-CN" sz="1800" kern="100">
                          <a:effectLst/>
                          <a:latin typeface="+mj-ea"/>
                          <a:ea typeface="+mj-ea"/>
                          <a:cs typeface="Times New Roman" panose="02020603050405020304" pitchFamily="18" charset="0"/>
                        </a:rPr>
                        <a:t>冰箱及零部件</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lnSpc>
                          <a:spcPct val="150000"/>
                        </a:lnSpc>
                        <a:spcAft>
                          <a:spcPts val="0"/>
                        </a:spcAft>
                      </a:pPr>
                      <a:r>
                        <a:rPr lang="en-US" sz="1800" kern="100">
                          <a:effectLst/>
                          <a:latin typeface="+mj-ea"/>
                          <a:ea typeface="+mj-ea"/>
                          <a:cs typeface="Times New Roman" panose="02020603050405020304" pitchFamily="18" charset="0"/>
                        </a:rPr>
                        <a:t>972,378.06</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dirty="0">
                          <a:effectLst/>
                          <a:latin typeface="+mj-ea"/>
                          <a:ea typeface="+mj-ea"/>
                          <a:cs typeface="Times New Roman" panose="02020603050405020304" pitchFamily="18" charset="0"/>
                        </a:rPr>
                        <a:t>6.86%</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094743757"/>
                  </a:ext>
                </a:extLst>
              </a:tr>
              <a:tr h="581382">
                <a:tc>
                  <a:txBody>
                    <a:bodyPr/>
                    <a:lstStyle/>
                    <a:p>
                      <a:pPr algn="ctr">
                        <a:lnSpc>
                          <a:spcPct val="150000"/>
                        </a:lnSpc>
                        <a:spcAft>
                          <a:spcPts val="0"/>
                        </a:spcAft>
                      </a:pPr>
                      <a:r>
                        <a:rPr lang="zh-CN" sz="1800" kern="100">
                          <a:effectLst/>
                          <a:latin typeface="+mj-ea"/>
                          <a:ea typeface="+mj-ea"/>
                          <a:cs typeface="Times New Roman" panose="02020603050405020304" pitchFamily="18" charset="0"/>
                        </a:rPr>
                        <a:t>空调</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r">
                        <a:lnSpc>
                          <a:spcPct val="150000"/>
                        </a:lnSpc>
                        <a:spcAft>
                          <a:spcPts val="0"/>
                        </a:spcAft>
                      </a:pPr>
                      <a:r>
                        <a:rPr lang="en-US" sz="1800" kern="100" dirty="0">
                          <a:effectLst/>
                          <a:latin typeface="+mj-ea"/>
                          <a:ea typeface="+mj-ea"/>
                          <a:cs typeface="Times New Roman" panose="02020603050405020304" pitchFamily="18" charset="0"/>
                        </a:rPr>
                        <a:t>2,001,205.97</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dirty="0">
                          <a:solidFill>
                            <a:srgbClr val="000000"/>
                          </a:solidFill>
                          <a:effectLst/>
                          <a:latin typeface="+mj-ea"/>
                          <a:ea typeface="+mj-ea"/>
                          <a:cs typeface="Times New Roman" panose="02020603050405020304" pitchFamily="18" charset="0"/>
                        </a:rPr>
                        <a:t>22.54%</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50000"/>
                        </a:lnSpc>
                        <a:spcAft>
                          <a:spcPts val="0"/>
                        </a:spcAft>
                      </a:pPr>
                      <a:r>
                        <a:rPr lang="zh-CN" sz="1800" kern="100">
                          <a:effectLst/>
                          <a:latin typeface="+mj-ea"/>
                          <a:ea typeface="+mj-ea"/>
                          <a:cs typeface="Times New Roman" panose="02020603050405020304" pitchFamily="18" charset="0"/>
                        </a:rPr>
                        <a:t>空调及零部件</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r">
                        <a:lnSpc>
                          <a:spcPct val="150000"/>
                        </a:lnSpc>
                        <a:spcAft>
                          <a:spcPts val="0"/>
                        </a:spcAft>
                      </a:pPr>
                      <a:r>
                        <a:rPr lang="en-US" sz="1800" kern="100">
                          <a:effectLst/>
                          <a:latin typeface="+mj-ea"/>
                          <a:ea typeface="+mj-ea"/>
                          <a:cs typeface="Times New Roman" panose="02020603050405020304" pitchFamily="18" charset="0"/>
                        </a:rPr>
                        <a:t>7,270,484.30</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effectLst/>
                          <a:latin typeface="+mj-ea"/>
                          <a:ea typeface="+mj-ea"/>
                          <a:cs typeface="Times New Roman" panose="02020603050405020304" pitchFamily="18" charset="0"/>
                        </a:rPr>
                        <a:t>51.32%</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067106279"/>
                  </a:ext>
                </a:extLst>
              </a:tr>
              <a:tr h="581382">
                <a:tc>
                  <a:txBody>
                    <a:bodyPr/>
                    <a:lstStyle/>
                    <a:p>
                      <a:pPr algn="ctr">
                        <a:lnSpc>
                          <a:spcPct val="150000"/>
                        </a:lnSpc>
                        <a:spcAft>
                          <a:spcPts val="0"/>
                        </a:spcAft>
                      </a:pPr>
                      <a:r>
                        <a:rPr lang="zh-CN" sz="1800" kern="100">
                          <a:effectLst/>
                          <a:latin typeface="+mj-ea"/>
                          <a:ea typeface="+mj-ea"/>
                          <a:cs typeface="Times New Roman" panose="02020603050405020304" pitchFamily="18" charset="0"/>
                        </a:rPr>
                        <a:t>洗衣机</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r">
                        <a:lnSpc>
                          <a:spcPct val="150000"/>
                        </a:lnSpc>
                        <a:spcAft>
                          <a:spcPts val="0"/>
                        </a:spcAft>
                      </a:pPr>
                      <a:r>
                        <a:rPr lang="en-US" sz="1800" kern="100">
                          <a:effectLst/>
                          <a:latin typeface="+mj-ea"/>
                          <a:ea typeface="+mj-ea"/>
                          <a:cs typeface="Times New Roman" panose="02020603050405020304" pitchFamily="18" charset="0"/>
                        </a:rPr>
                        <a:t>1,527,294.40</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mj-ea"/>
                          <a:ea typeface="+mj-ea"/>
                          <a:cs typeface="Times New Roman" panose="02020603050405020304" pitchFamily="18" charset="0"/>
                        </a:rPr>
                        <a:t>17.20%</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50000"/>
                        </a:lnSpc>
                        <a:spcAft>
                          <a:spcPts val="0"/>
                        </a:spcAft>
                      </a:pPr>
                      <a:r>
                        <a:rPr lang="zh-CN" sz="1800" kern="100">
                          <a:effectLst/>
                          <a:latin typeface="+mj-ea"/>
                          <a:ea typeface="+mj-ea"/>
                          <a:cs typeface="Times New Roman" panose="02020603050405020304" pitchFamily="18" charset="0"/>
                        </a:rPr>
                        <a:t>洗衣机及零部件</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r">
                        <a:lnSpc>
                          <a:spcPct val="150000"/>
                        </a:lnSpc>
                        <a:spcAft>
                          <a:spcPts val="0"/>
                        </a:spcAft>
                      </a:pPr>
                      <a:r>
                        <a:rPr lang="en-US" sz="1800" kern="100" dirty="0">
                          <a:effectLst/>
                          <a:latin typeface="+mj-ea"/>
                          <a:ea typeface="+mj-ea"/>
                          <a:cs typeface="Times New Roman" panose="02020603050405020304" pitchFamily="18" charset="0"/>
                        </a:rPr>
                        <a:t>997,381.63</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effectLst/>
                          <a:latin typeface="+mj-ea"/>
                          <a:ea typeface="+mj-ea"/>
                          <a:cs typeface="Times New Roman" panose="02020603050405020304" pitchFamily="18" charset="0"/>
                        </a:rPr>
                        <a:t>7.04%</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123576345"/>
                  </a:ext>
                </a:extLst>
              </a:tr>
              <a:tr h="581382">
                <a:tc>
                  <a:txBody>
                    <a:bodyPr/>
                    <a:lstStyle/>
                    <a:p>
                      <a:pPr algn="ctr">
                        <a:lnSpc>
                          <a:spcPct val="150000"/>
                        </a:lnSpc>
                        <a:spcAft>
                          <a:spcPts val="0"/>
                        </a:spcAft>
                      </a:pPr>
                      <a:r>
                        <a:rPr lang="zh-CN" sz="1800" kern="100">
                          <a:effectLst/>
                          <a:latin typeface="+mj-ea"/>
                          <a:ea typeface="+mj-ea"/>
                          <a:cs typeface="Times New Roman" panose="02020603050405020304" pitchFamily="18" charset="0"/>
                        </a:rPr>
                        <a:t>小家电</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r">
                        <a:lnSpc>
                          <a:spcPct val="150000"/>
                        </a:lnSpc>
                        <a:spcAft>
                          <a:spcPts val="0"/>
                        </a:spcAft>
                      </a:pPr>
                      <a:r>
                        <a:rPr lang="en-US" sz="1800" kern="100">
                          <a:effectLst/>
                          <a:latin typeface="+mj-ea"/>
                          <a:ea typeface="+mj-ea"/>
                          <a:cs typeface="Times New Roman" panose="02020603050405020304" pitchFamily="18" charset="0"/>
                        </a:rPr>
                        <a:t>167.303.05*</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mj-ea"/>
                          <a:ea typeface="+mj-ea"/>
                          <a:cs typeface="Times New Roman" panose="02020603050405020304" pitchFamily="18" charset="0"/>
                        </a:rPr>
                        <a:t>18.85%</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50000"/>
                        </a:lnSpc>
                        <a:spcAft>
                          <a:spcPts val="0"/>
                        </a:spcAft>
                      </a:pPr>
                      <a:r>
                        <a:rPr lang="zh-CN" sz="1800" kern="100">
                          <a:effectLst/>
                          <a:latin typeface="+mj-ea"/>
                          <a:ea typeface="+mj-ea"/>
                          <a:cs typeface="Times New Roman" panose="02020603050405020304" pitchFamily="18" charset="0"/>
                        </a:rPr>
                        <a:t>小家电</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r">
                        <a:lnSpc>
                          <a:spcPct val="150000"/>
                        </a:lnSpc>
                        <a:spcAft>
                          <a:spcPts val="0"/>
                        </a:spcAft>
                      </a:pPr>
                      <a:r>
                        <a:rPr lang="en-US" sz="1800" kern="100">
                          <a:effectLst/>
                          <a:latin typeface="+mj-ea"/>
                          <a:ea typeface="+mj-ea"/>
                          <a:cs typeface="Times New Roman" panose="02020603050405020304" pitchFamily="18" charset="0"/>
                        </a:rPr>
                        <a:t>3,270,971.52</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effectLst/>
                          <a:latin typeface="+mj-ea"/>
                          <a:ea typeface="+mj-ea"/>
                          <a:cs typeface="Times New Roman" panose="02020603050405020304" pitchFamily="18" charset="0"/>
                        </a:rPr>
                        <a:t>23.09%</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921600455"/>
                  </a:ext>
                </a:extLst>
              </a:tr>
              <a:tr h="581382">
                <a:tc>
                  <a:txBody>
                    <a:bodyPr/>
                    <a:lstStyle/>
                    <a:p>
                      <a:pPr algn="ctr">
                        <a:lnSpc>
                          <a:spcPct val="150000"/>
                        </a:lnSpc>
                        <a:spcAft>
                          <a:spcPts val="0"/>
                        </a:spcAft>
                      </a:pPr>
                      <a:r>
                        <a:rPr lang="zh-CN" sz="1800" kern="100">
                          <a:effectLst/>
                          <a:latin typeface="+mj-ea"/>
                          <a:ea typeface="+mj-ea"/>
                          <a:cs typeface="Times New Roman" panose="02020603050405020304" pitchFamily="18" charset="0"/>
                        </a:rPr>
                        <a:t>厨卫电器</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r">
                        <a:lnSpc>
                          <a:spcPct val="150000"/>
                        </a:lnSpc>
                        <a:spcAft>
                          <a:spcPts val="0"/>
                        </a:spcAft>
                      </a:pPr>
                      <a:r>
                        <a:rPr lang="en-US" sz="1800" kern="100">
                          <a:effectLst/>
                          <a:latin typeface="+mj-ea"/>
                          <a:ea typeface="+mj-ea"/>
                          <a:cs typeface="Times New Roman" panose="02020603050405020304" pitchFamily="18" charset="0"/>
                        </a:rPr>
                        <a:t>643,915.82</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dirty="0">
                          <a:solidFill>
                            <a:srgbClr val="000000"/>
                          </a:solidFill>
                          <a:effectLst/>
                          <a:latin typeface="+mj-ea"/>
                          <a:ea typeface="+mj-ea"/>
                          <a:cs typeface="Times New Roman" panose="02020603050405020304" pitchFamily="18" charset="0"/>
                        </a:rPr>
                        <a:t>7.25%</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50000"/>
                        </a:lnSpc>
                        <a:spcAft>
                          <a:spcPts val="0"/>
                        </a:spcAft>
                      </a:pPr>
                      <a:r>
                        <a:rPr lang="zh-CN" sz="1800" kern="100" dirty="0">
                          <a:effectLst/>
                          <a:latin typeface="+mj-ea"/>
                          <a:ea typeface="+mj-ea"/>
                          <a:cs typeface="Times New Roman" panose="02020603050405020304" pitchFamily="18" charset="0"/>
                        </a:rPr>
                        <a:t>电机</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r">
                        <a:lnSpc>
                          <a:spcPct val="150000"/>
                        </a:lnSpc>
                        <a:spcAft>
                          <a:spcPts val="0"/>
                        </a:spcAft>
                      </a:pPr>
                      <a:r>
                        <a:rPr lang="en-US" sz="1800" kern="100">
                          <a:effectLst/>
                          <a:latin typeface="+mj-ea"/>
                          <a:ea typeface="+mj-ea"/>
                          <a:cs typeface="Times New Roman" panose="02020603050405020304" pitchFamily="18" charset="0"/>
                        </a:rPr>
                        <a:t>398,354.88</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effectLst/>
                          <a:latin typeface="+mj-ea"/>
                          <a:ea typeface="+mj-ea"/>
                          <a:cs typeface="Times New Roman" panose="02020603050405020304" pitchFamily="18" charset="0"/>
                        </a:rPr>
                        <a:t>2.81%</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396578697"/>
                  </a:ext>
                </a:extLst>
              </a:tr>
              <a:tr h="581382">
                <a:tc>
                  <a:txBody>
                    <a:bodyPr/>
                    <a:lstStyle/>
                    <a:p>
                      <a:pPr algn="ctr">
                        <a:lnSpc>
                          <a:spcPct val="150000"/>
                        </a:lnSpc>
                        <a:spcAft>
                          <a:spcPts val="0"/>
                        </a:spcAft>
                      </a:pPr>
                      <a:r>
                        <a:rPr lang="zh-CN" sz="1800" kern="100">
                          <a:effectLst/>
                          <a:latin typeface="+mj-ea"/>
                          <a:ea typeface="+mj-ea"/>
                          <a:cs typeface="Times New Roman" panose="02020603050405020304" pitchFamily="18" charset="0"/>
                        </a:rPr>
                        <a:t>物流</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r">
                        <a:lnSpc>
                          <a:spcPct val="150000"/>
                        </a:lnSpc>
                        <a:spcAft>
                          <a:spcPts val="0"/>
                        </a:spcAft>
                      </a:pPr>
                      <a:r>
                        <a:rPr lang="en-US" sz="1800" kern="100">
                          <a:effectLst/>
                          <a:latin typeface="+mj-ea"/>
                          <a:ea typeface="+mj-ea"/>
                          <a:cs typeface="Times New Roman" panose="02020603050405020304" pitchFamily="18" charset="0"/>
                        </a:rPr>
                        <a:t>1,744,225.59</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mj-ea"/>
                          <a:ea typeface="+mj-ea"/>
                          <a:cs typeface="Times New Roman" panose="02020603050405020304" pitchFamily="18" charset="0"/>
                        </a:rPr>
                        <a:t>19.65%</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50000"/>
                        </a:lnSpc>
                        <a:spcAft>
                          <a:spcPts val="0"/>
                        </a:spcAft>
                      </a:pPr>
                      <a:r>
                        <a:rPr lang="zh-CN" sz="1800" kern="100" dirty="0">
                          <a:effectLst/>
                          <a:latin typeface="+mj-ea"/>
                          <a:ea typeface="+mj-ea"/>
                          <a:cs typeface="Times New Roman" panose="02020603050405020304" pitchFamily="18" charset="0"/>
                        </a:rPr>
                        <a:t>物流</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r">
                        <a:lnSpc>
                          <a:spcPct val="150000"/>
                        </a:lnSpc>
                        <a:spcAft>
                          <a:spcPts val="0"/>
                        </a:spcAft>
                      </a:pPr>
                      <a:r>
                        <a:rPr lang="en-US" sz="1800" kern="100">
                          <a:effectLst/>
                          <a:latin typeface="+mj-ea"/>
                          <a:ea typeface="+mj-ea"/>
                          <a:cs typeface="Times New Roman" panose="02020603050405020304" pitchFamily="18" charset="0"/>
                        </a:rPr>
                        <a:t>196,634.46</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effectLst/>
                          <a:latin typeface="+mj-ea"/>
                          <a:ea typeface="+mj-ea"/>
                          <a:cs typeface="Times New Roman" panose="02020603050405020304" pitchFamily="18" charset="0"/>
                        </a:rPr>
                        <a:t>1.39%</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615656566"/>
                  </a:ext>
                </a:extLst>
              </a:tr>
              <a:tr h="441082">
                <a:tc>
                  <a:txBody>
                    <a:bodyPr/>
                    <a:lstStyle/>
                    <a:p>
                      <a:pPr algn="ctr">
                        <a:lnSpc>
                          <a:spcPct val="150000"/>
                        </a:lnSpc>
                        <a:spcAft>
                          <a:spcPts val="0"/>
                        </a:spcAft>
                      </a:pPr>
                      <a:r>
                        <a:rPr lang="zh-CN" sz="1800" kern="100">
                          <a:effectLst/>
                          <a:latin typeface="+mj-ea"/>
                          <a:ea typeface="+mj-ea"/>
                          <a:cs typeface="Times New Roman" panose="02020603050405020304" pitchFamily="18" charset="0"/>
                        </a:rPr>
                        <a:t>装备部品</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r">
                        <a:lnSpc>
                          <a:spcPct val="150000"/>
                        </a:lnSpc>
                        <a:spcAft>
                          <a:spcPts val="0"/>
                        </a:spcAft>
                      </a:pPr>
                      <a:r>
                        <a:rPr lang="en-US" sz="1800" kern="100">
                          <a:effectLst/>
                          <a:latin typeface="+mj-ea"/>
                          <a:ea typeface="+mj-ea"/>
                          <a:cs typeface="Times New Roman" panose="02020603050405020304" pitchFamily="18" charset="0"/>
                        </a:rPr>
                        <a:t>437,078.98</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mj-ea"/>
                          <a:ea typeface="+mj-ea"/>
                          <a:cs typeface="Times New Roman" panose="02020603050405020304" pitchFamily="18" charset="0"/>
                        </a:rPr>
                        <a:t>4.92%</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1800" kern="100" dirty="0">
                          <a:effectLst/>
                          <a:latin typeface="+mj-ea"/>
                          <a:ea typeface="+mj-ea"/>
                          <a:cs typeface="Times New Roman" panose="02020603050405020304" pitchFamily="18" charset="0"/>
                        </a:rPr>
                        <a:t> </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r">
                        <a:lnSpc>
                          <a:spcPct val="150000"/>
                        </a:lnSpc>
                        <a:spcAft>
                          <a:spcPts val="0"/>
                        </a:spcAft>
                      </a:pPr>
                      <a:r>
                        <a:rPr lang="en-US" sz="1800" kern="100">
                          <a:effectLst/>
                          <a:latin typeface="+mj-ea"/>
                          <a:ea typeface="+mj-ea"/>
                          <a:cs typeface="Times New Roman" panose="02020603050405020304" pitchFamily="18" charset="0"/>
                        </a:rPr>
                        <a:t> </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effectLst/>
                          <a:latin typeface="+mj-ea"/>
                          <a:ea typeface="+mj-ea"/>
                          <a:cs typeface="Times New Roman" panose="02020603050405020304" pitchFamily="18" charset="0"/>
                        </a:rPr>
                        <a:t> </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871309282"/>
                  </a:ext>
                </a:extLst>
              </a:tr>
              <a:tr h="441082">
                <a:tc>
                  <a:txBody>
                    <a:bodyPr/>
                    <a:lstStyle/>
                    <a:p>
                      <a:pPr algn="ctr">
                        <a:lnSpc>
                          <a:spcPct val="150000"/>
                        </a:lnSpc>
                        <a:spcAft>
                          <a:spcPts val="0"/>
                        </a:spcAft>
                      </a:pPr>
                      <a:r>
                        <a:rPr lang="zh-CN" sz="1800" kern="100" dirty="0">
                          <a:effectLst/>
                          <a:latin typeface="+mj-ea"/>
                          <a:ea typeface="+mj-ea"/>
                          <a:cs typeface="Times New Roman" panose="02020603050405020304" pitchFamily="18" charset="0"/>
                        </a:rPr>
                        <a:t>热水器</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a:lnSpc>
                          <a:spcPct val="150000"/>
                        </a:lnSpc>
                        <a:spcAft>
                          <a:spcPts val="0"/>
                        </a:spcAft>
                      </a:pPr>
                      <a:r>
                        <a:rPr lang="en-US" sz="1800" kern="100" dirty="0">
                          <a:effectLst/>
                          <a:latin typeface="+mj-ea"/>
                          <a:ea typeface="+mj-ea"/>
                          <a:cs typeface="Times New Roman" panose="02020603050405020304" pitchFamily="18" charset="0"/>
                        </a:rPr>
                        <a:t>435,322.75*</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solidFill>
                            <a:srgbClr val="000000"/>
                          </a:solidFill>
                          <a:effectLst/>
                          <a:latin typeface="+mj-ea"/>
                          <a:ea typeface="+mj-ea"/>
                          <a:cs typeface="Times New Roman" panose="02020603050405020304" pitchFamily="18" charset="0"/>
                        </a:rPr>
                        <a:t>4.90%</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800" kern="100" dirty="0">
                          <a:effectLst/>
                          <a:latin typeface="+mj-ea"/>
                          <a:ea typeface="+mj-ea"/>
                          <a:cs typeface="Times New Roman" panose="02020603050405020304" pitchFamily="18" charset="0"/>
                        </a:rPr>
                        <a:t> </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a:lnSpc>
                          <a:spcPct val="150000"/>
                        </a:lnSpc>
                        <a:spcAft>
                          <a:spcPts val="0"/>
                        </a:spcAft>
                      </a:pPr>
                      <a:r>
                        <a:rPr lang="en-US" sz="1800" kern="100" dirty="0">
                          <a:effectLst/>
                          <a:latin typeface="+mj-ea"/>
                          <a:ea typeface="+mj-ea"/>
                          <a:cs typeface="Times New Roman" panose="02020603050405020304" pitchFamily="18" charset="0"/>
                        </a:rPr>
                        <a:t> </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latin typeface="+mj-ea"/>
                          <a:ea typeface="+mj-ea"/>
                          <a:cs typeface="Times New Roman" panose="02020603050405020304" pitchFamily="18" charset="0"/>
                        </a:rPr>
                        <a:t> </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0962058"/>
                  </a:ext>
                </a:extLst>
              </a:tr>
            </a:tbl>
          </a:graphicData>
        </a:graphic>
      </p:graphicFrame>
      <p:sp>
        <p:nvSpPr>
          <p:cNvPr id="15" name="椭圆形标注 14"/>
          <p:cNvSpPr/>
          <p:nvPr/>
        </p:nvSpPr>
        <p:spPr>
          <a:xfrm>
            <a:off x="4467497" y="862146"/>
            <a:ext cx="1463040" cy="757648"/>
          </a:xfrm>
          <a:prstGeom prst="wedgeEllipseCallo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占比较为均衡</a:t>
            </a:r>
            <a:endParaRPr lang="zh-CN" altLang="en-US" dirty="0"/>
          </a:p>
        </p:txBody>
      </p:sp>
      <p:sp>
        <p:nvSpPr>
          <p:cNvPr id="23" name="椭圆形标注 22"/>
          <p:cNvSpPr/>
          <p:nvPr/>
        </p:nvSpPr>
        <p:spPr>
          <a:xfrm>
            <a:off x="9104810" y="798100"/>
            <a:ext cx="1463040" cy="757648"/>
          </a:xfrm>
          <a:prstGeom prst="wedgeEllipseCallo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占比不均衡</a:t>
            </a:r>
            <a:endParaRPr lang="zh-CN" altLang="en-US" dirty="0"/>
          </a:p>
        </p:txBody>
      </p:sp>
      <p:sp>
        <p:nvSpPr>
          <p:cNvPr id="19" name="椭圆 18"/>
          <p:cNvSpPr/>
          <p:nvPr/>
        </p:nvSpPr>
        <p:spPr>
          <a:xfrm>
            <a:off x="4040910" y="4969150"/>
            <a:ext cx="979715" cy="535577"/>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8791448" y="4977858"/>
            <a:ext cx="979715" cy="535577"/>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825799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57540" y="561700"/>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624990"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149581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2626916" y="411465"/>
            <a:ext cx="3859957" cy="630942"/>
          </a:xfrm>
          <a:prstGeom prst="rect">
            <a:avLst/>
          </a:prstGeom>
          <a:noFill/>
        </p:spPr>
        <p:txBody>
          <a:bodyPr wrap="square" rtlCol="0">
            <a:spAutoFit/>
          </a:bodyPr>
          <a:lstStyle/>
          <a:p>
            <a:r>
              <a:rPr lang="zh-CN" altLang="en-US" sz="3500" dirty="0"/>
              <a:t>一体化</a:t>
            </a:r>
            <a:r>
              <a:rPr lang="zh-CN" altLang="en-US" sz="3500" dirty="0" smtClean="0"/>
              <a:t>战略</a:t>
            </a:r>
            <a:endParaRPr lang="zh-CN" altLang="en-US" sz="3500" dirty="0"/>
          </a:p>
        </p:txBody>
      </p:sp>
      <p:sp>
        <p:nvSpPr>
          <p:cNvPr id="16" name="椭圆 15"/>
          <p:cNvSpPr/>
          <p:nvPr/>
        </p:nvSpPr>
        <p:spPr>
          <a:xfrm>
            <a:off x="194967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14" name="Picture 2" descr="http://b.hiphotos.baidu.com/baike/w%3D268/sign=2063b70dd71373f0f53f68999c0f4b8b/dbb44aed2e738bd4423c9d47a78b87d6277ff9a3.jpg"/>
          <p:cNvPicPr>
            <a:picLocks noChangeAspect="1" noChangeArrowheads="1"/>
          </p:cNvPicPr>
          <p:nvPr/>
        </p:nvPicPr>
        <p:blipFill rotWithShape="1">
          <a:blip r:embed="rId2">
            <a:extLst>
              <a:ext uri="{28A0092B-C50C-407E-A947-70E740481C1C}">
                <a14:useLocalDpi xmlns:a14="http://schemas.microsoft.com/office/drawing/2010/main" val="0"/>
              </a:ext>
            </a:extLst>
          </a:blip>
          <a:srcRect l="1" t="19161" r="-1250" b="24087"/>
          <a:stretch/>
        </p:blipFill>
        <p:spPr bwMode="auto">
          <a:xfrm>
            <a:off x="889888" y="2323239"/>
            <a:ext cx="1211852" cy="67927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ecmb.bdimg.com/tam-ogel/85e781815ff92b7b45943f6287de45d4_222_222.jpg"/>
          <p:cNvPicPr>
            <a:picLocks noChangeAspect="1" noChangeArrowheads="1"/>
          </p:cNvPicPr>
          <p:nvPr/>
        </p:nvPicPr>
        <p:blipFill rotWithShape="1">
          <a:blip r:embed="rId3">
            <a:extLst>
              <a:ext uri="{28A0092B-C50C-407E-A947-70E740481C1C}">
                <a14:useLocalDpi xmlns:a14="http://schemas.microsoft.com/office/drawing/2010/main" val="0"/>
              </a:ext>
            </a:extLst>
          </a:blip>
          <a:srcRect t="18667" r="2616" b="21376"/>
          <a:stretch/>
        </p:blipFill>
        <p:spPr bwMode="auto">
          <a:xfrm>
            <a:off x="793993" y="1175651"/>
            <a:ext cx="1354746" cy="83408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2339534" y="1205677"/>
            <a:ext cx="10723324" cy="707886"/>
          </a:xfrm>
          <a:prstGeom prst="rect">
            <a:avLst/>
          </a:prstGeom>
          <a:noFill/>
        </p:spPr>
        <p:txBody>
          <a:bodyPr wrap="square" rtlCol="0">
            <a:spAutoFit/>
          </a:bodyPr>
          <a:lstStyle/>
          <a:p>
            <a:r>
              <a:rPr lang="zh-CN" altLang="en-US" sz="2000" dirty="0" smtClean="0"/>
              <a:t>后向一体化战略</a:t>
            </a:r>
            <a:endParaRPr lang="en-US" altLang="zh-CN" sz="2000" dirty="0" smtClean="0"/>
          </a:p>
          <a:p>
            <a:r>
              <a:rPr lang="zh-CN" altLang="en-US" sz="2000" dirty="0" smtClean="0"/>
              <a:t>（制冷、压缩机、磁控管、变压器产业，形成微波炉产业链等）</a:t>
            </a:r>
            <a:endParaRPr lang="zh-CN" altLang="en-US" sz="2000" dirty="0"/>
          </a:p>
        </p:txBody>
      </p:sp>
      <p:sp>
        <p:nvSpPr>
          <p:cNvPr id="18" name="文本框 17"/>
          <p:cNvSpPr txBox="1"/>
          <p:nvPr/>
        </p:nvSpPr>
        <p:spPr>
          <a:xfrm>
            <a:off x="2381120" y="2478208"/>
            <a:ext cx="7324583" cy="400110"/>
          </a:xfrm>
          <a:prstGeom prst="rect">
            <a:avLst/>
          </a:prstGeom>
          <a:noFill/>
        </p:spPr>
        <p:txBody>
          <a:bodyPr wrap="square" rtlCol="0">
            <a:spAutoFit/>
          </a:bodyPr>
          <a:lstStyle/>
          <a:p>
            <a:r>
              <a:rPr lang="zh-CN" altLang="en-US" sz="2000" dirty="0" smtClean="0"/>
              <a:t>和对比公司、行业相比，差异化战略不明显</a:t>
            </a:r>
            <a:endParaRPr lang="zh-CN" altLang="en-US" sz="2000" dirty="0"/>
          </a:p>
        </p:txBody>
      </p:sp>
      <p:graphicFrame>
        <p:nvGraphicFramePr>
          <p:cNvPr id="19" name="表格 18"/>
          <p:cNvGraphicFramePr>
            <a:graphicFrameLocks noGrp="1"/>
          </p:cNvGraphicFramePr>
          <p:nvPr>
            <p:extLst>
              <p:ext uri="{D42A27DB-BD31-4B8C-83A1-F6EECF244321}">
                <p14:modId xmlns:p14="http://schemas.microsoft.com/office/powerpoint/2010/main" val="622456633"/>
              </p:ext>
            </p:extLst>
          </p:nvPr>
        </p:nvGraphicFramePr>
        <p:xfrm>
          <a:off x="912373" y="3213007"/>
          <a:ext cx="9215728" cy="2093806"/>
        </p:xfrm>
        <a:graphic>
          <a:graphicData uri="http://schemas.openxmlformats.org/drawingml/2006/table">
            <a:tbl>
              <a:tblPr firstRow="1" firstCol="1" bandRow="1"/>
              <a:tblGrid>
                <a:gridCol w="2740917">
                  <a:extLst>
                    <a:ext uri="{9D8B030D-6E8A-4147-A177-3AD203B41FA5}">
                      <a16:colId xmlns:a16="http://schemas.microsoft.com/office/drawing/2014/main" val="198252440"/>
                    </a:ext>
                  </a:extLst>
                </a:gridCol>
                <a:gridCol w="1059920">
                  <a:extLst>
                    <a:ext uri="{9D8B030D-6E8A-4147-A177-3AD203B41FA5}">
                      <a16:colId xmlns:a16="http://schemas.microsoft.com/office/drawing/2014/main" val="4068502170"/>
                    </a:ext>
                  </a:extLst>
                </a:gridCol>
                <a:gridCol w="1059920">
                  <a:extLst>
                    <a:ext uri="{9D8B030D-6E8A-4147-A177-3AD203B41FA5}">
                      <a16:colId xmlns:a16="http://schemas.microsoft.com/office/drawing/2014/main" val="3170565663"/>
                    </a:ext>
                  </a:extLst>
                </a:gridCol>
                <a:gridCol w="1182648">
                  <a:extLst>
                    <a:ext uri="{9D8B030D-6E8A-4147-A177-3AD203B41FA5}">
                      <a16:colId xmlns:a16="http://schemas.microsoft.com/office/drawing/2014/main" val="1968092197"/>
                    </a:ext>
                  </a:extLst>
                </a:gridCol>
                <a:gridCol w="926035">
                  <a:extLst>
                    <a:ext uri="{9D8B030D-6E8A-4147-A177-3AD203B41FA5}">
                      <a16:colId xmlns:a16="http://schemas.microsoft.com/office/drawing/2014/main" val="257767785"/>
                    </a:ext>
                  </a:extLst>
                </a:gridCol>
                <a:gridCol w="1059920">
                  <a:extLst>
                    <a:ext uri="{9D8B030D-6E8A-4147-A177-3AD203B41FA5}">
                      <a16:colId xmlns:a16="http://schemas.microsoft.com/office/drawing/2014/main" val="1860211400"/>
                    </a:ext>
                  </a:extLst>
                </a:gridCol>
                <a:gridCol w="1186368">
                  <a:extLst>
                    <a:ext uri="{9D8B030D-6E8A-4147-A177-3AD203B41FA5}">
                      <a16:colId xmlns:a16="http://schemas.microsoft.com/office/drawing/2014/main" val="956687399"/>
                    </a:ext>
                  </a:extLst>
                </a:gridCol>
              </a:tblGrid>
              <a:tr h="330027">
                <a:tc>
                  <a:txBody>
                    <a:bodyPr/>
                    <a:lstStyle/>
                    <a:p>
                      <a:pPr algn="ctr">
                        <a:lnSpc>
                          <a:spcPct val="150000"/>
                        </a:lnSpc>
                        <a:spcAft>
                          <a:spcPts val="0"/>
                        </a:spcAft>
                      </a:pPr>
                      <a:r>
                        <a:rPr lang="en-US" sz="1800" kern="100">
                          <a:effectLst/>
                          <a:latin typeface="+mj-ea"/>
                          <a:ea typeface="+mj-ea"/>
                          <a:cs typeface="Times New Roman" panose="02020603050405020304" pitchFamily="18" charset="0"/>
                        </a:rPr>
                        <a:t> </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gridSpan="3">
                  <a:txBody>
                    <a:bodyPr/>
                    <a:lstStyle/>
                    <a:p>
                      <a:pPr algn="ctr">
                        <a:lnSpc>
                          <a:spcPct val="150000"/>
                        </a:lnSpc>
                        <a:spcAft>
                          <a:spcPts val="0"/>
                        </a:spcAft>
                      </a:pPr>
                      <a:r>
                        <a:rPr lang="zh-CN" sz="1800" kern="100" dirty="0">
                          <a:effectLst/>
                          <a:latin typeface="+mj-ea"/>
                          <a:ea typeface="+mj-ea"/>
                          <a:cs typeface="Times New Roman" panose="02020603050405020304" pitchFamily="18" charset="0"/>
                        </a:rPr>
                        <a:t>青岛海尔</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hMerge="1">
                  <a:txBody>
                    <a:bodyPr/>
                    <a:lstStyle/>
                    <a:p>
                      <a:endParaRPr lang="zh-CN" altLang="en-US"/>
                    </a:p>
                  </a:txBody>
                  <a:tcPr/>
                </a:tc>
                <a:tc gridSpan="3">
                  <a:txBody>
                    <a:bodyPr/>
                    <a:lstStyle/>
                    <a:p>
                      <a:pPr algn="ctr">
                        <a:lnSpc>
                          <a:spcPct val="150000"/>
                        </a:lnSpc>
                        <a:spcAft>
                          <a:spcPts val="0"/>
                        </a:spcAft>
                      </a:pPr>
                      <a:r>
                        <a:rPr lang="zh-CN" sz="1800" kern="100">
                          <a:effectLst/>
                          <a:latin typeface="+mj-ea"/>
                          <a:ea typeface="+mj-ea"/>
                          <a:cs typeface="Times New Roman" panose="02020603050405020304" pitchFamily="18" charset="0"/>
                        </a:rPr>
                        <a:t>美的集团</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648290887"/>
                  </a:ext>
                </a:extLst>
              </a:tr>
              <a:tr h="621158">
                <a:tc>
                  <a:txBody>
                    <a:bodyPr/>
                    <a:lstStyle/>
                    <a:p>
                      <a:pPr algn="ctr">
                        <a:lnSpc>
                          <a:spcPct val="150000"/>
                        </a:lnSpc>
                        <a:spcAft>
                          <a:spcPts val="0"/>
                        </a:spcAft>
                      </a:pPr>
                      <a:r>
                        <a:rPr lang="en-US" sz="1800" kern="100">
                          <a:effectLst/>
                          <a:latin typeface="+mj-ea"/>
                          <a:ea typeface="+mj-ea"/>
                          <a:cs typeface="Times New Roman" panose="02020603050405020304" pitchFamily="18" charset="0"/>
                        </a:rPr>
                        <a:t> </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kern="100">
                          <a:effectLst/>
                          <a:latin typeface="+mj-ea"/>
                          <a:ea typeface="+mj-ea"/>
                          <a:cs typeface="Times New Roman" panose="02020603050405020304" pitchFamily="18" charset="0"/>
                        </a:rPr>
                        <a:t>2013</a:t>
                      </a:r>
                      <a:r>
                        <a:rPr lang="zh-CN" sz="1800" kern="100">
                          <a:effectLst/>
                          <a:latin typeface="+mj-ea"/>
                          <a:ea typeface="+mj-ea"/>
                          <a:cs typeface="Times New Roman" panose="02020603050405020304" pitchFamily="18" charset="0"/>
                        </a:rPr>
                        <a:t>年</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kern="100" dirty="0">
                          <a:effectLst/>
                          <a:latin typeface="+mj-ea"/>
                          <a:ea typeface="+mj-ea"/>
                          <a:cs typeface="Times New Roman" panose="02020603050405020304" pitchFamily="18" charset="0"/>
                        </a:rPr>
                        <a:t>2014</a:t>
                      </a:r>
                      <a:r>
                        <a:rPr lang="zh-CN" sz="1800" kern="100" dirty="0">
                          <a:effectLst/>
                          <a:latin typeface="+mj-ea"/>
                          <a:ea typeface="+mj-ea"/>
                          <a:cs typeface="Times New Roman" panose="02020603050405020304" pitchFamily="18" charset="0"/>
                        </a:rPr>
                        <a:t>年</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kern="100">
                          <a:effectLst/>
                          <a:latin typeface="+mj-ea"/>
                          <a:ea typeface="+mj-ea"/>
                          <a:cs typeface="Times New Roman" panose="02020603050405020304" pitchFamily="18" charset="0"/>
                        </a:rPr>
                        <a:t>增长率</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kern="100">
                          <a:effectLst/>
                          <a:latin typeface="+mj-ea"/>
                          <a:ea typeface="+mj-ea"/>
                          <a:cs typeface="Times New Roman" panose="02020603050405020304" pitchFamily="18" charset="0"/>
                        </a:rPr>
                        <a:t>2013</a:t>
                      </a:r>
                      <a:r>
                        <a:rPr lang="zh-CN" sz="1800" kern="100">
                          <a:effectLst/>
                          <a:latin typeface="+mj-ea"/>
                          <a:ea typeface="+mj-ea"/>
                          <a:cs typeface="Times New Roman" panose="02020603050405020304" pitchFamily="18" charset="0"/>
                        </a:rPr>
                        <a:t>年</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kern="100">
                          <a:effectLst/>
                          <a:latin typeface="+mj-ea"/>
                          <a:ea typeface="+mj-ea"/>
                          <a:cs typeface="Times New Roman" panose="02020603050405020304" pitchFamily="18" charset="0"/>
                        </a:rPr>
                        <a:t>2014</a:t>
                      </a:r>
                      <a:r>
                        <a:rPr lang="zh-CN" sz="1800" kern="100">
                          <a:effectLst/>
                          <a:latin typeface="+mj-ea"/>
                          <a:ea typeface="+mj-ea"/>
                          <a:cs typeface="Times New Roman" panose="02020603050405020304" pitchFamily="18" charset="0"/>
                        </a:rPr>
                        <a:t>年</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kern="100" dirty="0">
                          <a:effectLst/>
                          <a:latin typeface="+mj-ea"/>
                          <a:ea typeface="+mj-ea"/>
                          <a:cs typeface="Times New Roman" panose="02020603050405020304" pitchFamily="18" charset="0"/>
                        </a:rPr>
                        <a:t>增长率</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9381314"/>
                  </a:ext>
                </a:extLst>
              </a:tr>
              <a:tr h="621158">
                <a:tc>
                  <a:txBody>
                    <a:bodyPr/>
                    <a:lstStyle/>
                    <a:p>
                      <a:pPr algn="ctr">
                        <a:lnSpc>
                          <a:spcPct val="150000"/>
                        </a:lnSpc>
                        <a:spcAft>
                          <a:spcPts val="0"/>
                        </a:spcAft>
                      </a:pPr>
                      <a:r>
                        <a:rPr lang="zh-CN" sz="1800" kern="100" dirty="0">
                          <a:effectLst/>
                          <a:latin typeface="+mj-ea"/>
                          <a:ea typeface="+mj-ea"/>
                          <a:cs typeface="Times New Roman" panose="02020603050405020304" pitchFamily="18" charset="0"/>
                        </a:rPr>
                        <a:t>销售毛利率（</a:t>
                      </a:r>
                      <a:r>
                        <a:rPr lang="en-US" sz="1800" kern="100" dirty="0">
                          <a:effectLst/>
                          <a:latin typeface="+mj-ea"/>
                          <a:ea typeface="+mj-ea"/>
                          <a:cs typeface="Times New Roman" panose="02020603050405020304" pitchFamily="18" charset="0"/>
                        </a:rPr>
                        <a:t>%</a:t>
                      </a:r>
                      <a:r>
                        <a:rPr lang="zh-CN" sz="1800" kern="100" dirty="0">
                          <a:effectLst/>
                          <a:latin typeface="+mj-ea"/>
                          <a:ea typeface="+mj-ea"/>
                          <a:cs typeface="Times New Roman" panose="02020603050405020304" pitchFamily="18" charset="0"/>
                        </a:rPr>
                        <a:t>）</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800" kern="100">
                          <a:effectLst/>
                          <a:latin typeface="+mj-ea"/>
                          <a:ea typeface="+mj-ea"/>
                          <a:cs typeface="Times New Roman" panose="02020603050405020304" pitchFamily="18" charset="0"/>
                        </a:rPr>
                        <a:t>25.32</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800" kern="100">
                          <a:effectLst/>
                          <a:latin typeface="+mj-ea"/>
                          <a:ea typeface="+mj-ea"/>
                          <a:cs typeface="Times New Roman" panose="02020603050405020304" pitchFamily="18" charset="0"/>
                        </a:rPr>
                        <a:t>27.52</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effectLst/>
                          <a:latin typeface="+mj-ea"/>
                          <a:ea typeface="+mj-ea"/>
                          <a:cs typeface="Times New Roman" panose="02020603050405020304" pitchFamily="18" charset="0"/>
                        </a:rPr>
                        <a:t>8.69%</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800" kern="100">
                          <a:effectLst/>
                          <a:latin typeface="+mj-ea"/>
                          <a:ea typeface="+mj-ea"/>
                          <a:cs typeface="Times New Roman" panose="02020603050405020304" pitchFamily="18" charset="0"/>
                        </a:rPr>
                        <a:t>23.27</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800" kern="100">
                          <a:effectLst/>
                          <a:latin typeface="+mj-ea"/>
                          <a:ea typeface="+mj-ea"/>
                          <a:cs typeface="Times New Roman" panose="02020603050405020304" pitchFamily="18" charset="0"/>
                        </a:rPr>
                        <a:t>25.41</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effectLst/>
                          <a:latin typeface="+mj-ea"/>
                          <a:ea typeface="+mj-ea"/>
                          <a:cs typeface="Times New Roman" panose="02020603050405020304" pitchFamily="18" charset="0"/>
                        </a:rPr>
                        <a:t>8.42%</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751576613"/>
                  </a:ext>
                </a:extLst>
              </a:tr>
              <a:tr h="440010">
                <a:tc>
                  <a:txBody>
                    <a:bodyPr/>
                    <a:lstStyle/>
                    <a:p>
                      <a:pPr algn="ctr">
                        <a:lnSpc>
                          <a:spcPct val="150000"/>
                        </a:lnSpc>
                        <a:spcAft>
                          <a:spcPts val="0"/>
                        </a:spcAft>
                      </a:pPr>
                      <a:r>
                        <a:rPr lang="zh-CN" sz="1800" kern="100" dirty="0">
                          <a:effectLst/>
                          <a:latin typeface="+mj-ea"/>
                          <a:ea typeface="+mj-ea"/>
                          <a:cs typeface="Times New Roman" panose="02020603050405020304" pitchFamily="18" charset="0"/>
                        </a:rPr>
                        <a:t>销售净利率（</a:t>
                      </a:r>
                      <a:r>
                        <a:rPr lang="en-US" sz="1800" kern="100" dirty="0">
                          <a:effectLst/>
                          <a:latin typeface="+mj-ea"/>
                          <a:ea typeface="+mj-ea"/>
                          <a:cs typeface="Times New Roman" panose="02020603050405020304" pitchFamily="18" charset="0"/>
                        </a:rPr>
                        <a:t>%</a:t>
                      </a:r>
                      <a:r>
                        <a:rPr lang="zh-CN" sz="1800" kern="100" dirty="0">
                          <a:effectLst/>
                          <a:latin typeface="+mj-ea"/>
                          <a:ea typeface="+mj-ea"/>
                          <a:cs typeface="Times New Roman" panose="02020603050405020304" pitchFamily="18" charset="0"/>
                        </a:rPr>
                        <a:t>）</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kern="100">
                          <a:effectLst/>
                          <a:latin typeface="+mj-ea"/>
                          <a:ea typeface="+mj-ea"/>
                          <a:cs typeface="Times New Roman" panose="02020603050405020304" pitchFamily="18" charset="0"/>
                        </a:rPr>
                        <a:t>6.42</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kern="100">
                          <a:effectLst/>
                          <a:latin typeface="+mj-ea"/>
                          <a:ea typeface="+mj-ea"/>
                          <a:cs typeface="Times New Roman" panose="02020603050405020304" pitchFamily="18" charset="0"/>
                        </a:rPr>
                        <a:t>7.54</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000000"/>
                          </a:solidFill>
                          <a:effectLst/>
                          <a:latin typeface="+mj-ea"/>
                          <a:ea typeface="+mj-ea"/>
                          <a:cs typeface="Times New Roman" panose="02020603050405020304" pitchFamily="18" charset="0"/>
                        </a:rPr>
                        <a:t>17.45%</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kern="100">
                          <a:effectLst/>
                          <a:latin typeface="+mj-ea"/>
                          <a:ea typeface="+mj-ea"/>
                          <a:cs typeface="Times New Roman" panose="02020603050405020304" pitchFamily="18" charset="0"/>
                        </a:rPr>
                        <a:t>6.86</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kern="100">
                          <a:effectLst/>
                          <a:latin typeface="+mj-ea"/>
                          <a:ea typeface="+mj-ea"/>
                          <a:cs typeface="Times New Roman" panose="02020603050405020304" pitchFamily="18" charset="0"/>
                        </a:rPr>
                        <a:t>8.22</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000000"/>
                          </a:solidFill>
                          <a:effectLst/>
                          <a:latin typeface="+mj-ea"/>
                          <a:ea typeface="+mj-ea"/>
                          <a:cs typeface="Times New Roman" panose="02020603050405020304" pitchFamily="18" charset="0"/>
                        </a:rPr>
                        <a:t>16.55%</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2310148"/>
                  </a:ext>
                </a:extLst>
              </a:tr>
            </a:tbl>
          </a:graphicData>
        </a:graphic>
      </p:graphicFrame>
      <p:sp>
        <p:nvSpPr>
          <p:cNvPr id="20" name="椭圆形标注 19"/>
          <p:cNvSpPr/>
          <p:nvPr/>
        </p:nvSpPr>
        <p:spPr>
          <a:xfrm>
            <a:off x="9104780" y="1823037"/>
            <a:ext cx="2068318" cy="1498019"/>
          </a:xfrm>
          <a:prstGeom prst="wedgeEllipseCallo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销售毛利率、销售净利率差距不大</a:t>
            </a:r>
            <a:endParaRPr lang="zh-CN" altLang="en-US" dirty="0"/>
          </a:p>
        </p:txBody>
      </p:sp>
    </p:spTree>
    <p:extLst>
      <p:ext uri="{BB962C8B-B14F-4D97-AF65-F5344CB8AC3E}">
        <p14:creationId xmlns:p14="http://schemas.microsoft.com/office/powerpoint/2010/main" val="31053411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488517" y="561700"/>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027361"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603833"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2626916" y="411465"/>
            <a:ext cx="3859957" cy="630942"/>
          </a:xfrm>
          <a:prstGeom prst="rect">
            <a:avLst/>
          </a:prstGeom>
          <a:noFill/>
        </p:spPr>
        <p:txBody>
          <a:bodyPr wrap="square" rtlCol="0">
            <a:spAutoFit/>
          </a:bodyPr>
          <a:lstStyle/>
          <a:p>
            <a:r>
              <a:rPr lang="zh-CN" altLang="en-US" sz="3500" dirty="0"/>
              <a:t>国际化</a:t>
            </a:r>
            <a:r>
              <a:rPr lang="zh-CN" altLang="en-US" sz="3500" dirty="0" smtClean="0"/>
              <a:t>战略</a:t>
            </a:r>
            <a:endParaRPr lang="zh-CN" altLang="en-US" sz="3500" dirty="0"/>
          </a:p>
        </p:txBody>
      </p:sp>
      <p:sp>
        <p:nvSpPr>
          <p:cNvPr id="16" name="椭圆 15"/>
          <p:cNvSpPr/>
          <p:nvPr/>
        </p:nvSpPr>
        <p:spPr>
          <a:xfrm>
            <a:off x="194967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 name="矩形 1"/>
          <p:cNvSpPr/>
          <p:nvPr/>
        </p:nvSpPr>
        <p:spPr>
          <a:xfrm>
            <a:off x="1333310" y="1521823"/>
            <a:ext cx="1293606" cy="4572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99196" y="1105878"/>
            <a:ext cx="1605261" cy="461665"/>
          </a:xfrm>
          <a:prstGeom prst="rect">
            <a:avLst/>
          </a:prstGeom>
          <a:noFill/>
        </p:spPr>
        <p:txBody>
          <a:bodyPr wrap="square" rtlCol="0">
            <a:spAutoFit/>
          </a:bodyPr>
          <a:lstStyle/>
          <a:p>
            <a:r>
              <a:rPr lang="en-US" altLang="zh-CN" sz="2400" dirty="0" smtClean="0"/>
              <a:t>1. </a:t>
            </a:r>
            <a:r>
              <a:rPr lang="zh-CN" altLang="en-US" sz="2400" dirty="0" smtClean="0"/>
              <a:t>优势</a:t>
            </a:r>
            <a:endParaRPr lang="zh-CN" altLang="en-US" sz="2400" dirty="0"/>
          </a:p>
        </p:txBody>
      </p:sp>
      <p:grpSp>
        <p:nvGrpSpPr>
          <p:cNvPr id="20" name="组合 6"/>
          <p:cNvGrpSpPr>
            <a:grpSpLocks/>
          </p:cNvGrpSpPr>
          <p:nvPr/>
        </p:nvGrpSpPr>
        <p:grpSpPr bwMode="auto">
          <a:xfrm>
            <a:off x="1171052" y="2251698"/>
            <a:ext cx="1049973" cy="973096"/>
            <a:chOff x="0" y="0"/>
            <a:chExt cx="1440160" cy="1440160"/>
          </a:xfrm>
        </p:grpSpPr>
        <p:sp>
          <p:nvSpPr>
            <p:cNvPr id="21" name="椭圆 2"/>
            <p:cNvSpPr>
              <a:spLocks noChangeArrowheads="1"/>
            </p:cNvSpPr>
            <p:nvPr/>
          </p:nvSpPr>
          <p:spPr bwMode="auto">
            <a:xfrm>
              <a:off x="0" y="0"/>
              <a:ext cx="1440160" cy="144016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ctr"/>
              <a:endParaRPr lang="zh-CN" altLang="en-US" sz="1800">
                <a:solidFill>
                  <a:srgbClr val="FFFFFF"/>
                </a:solidFill>
                <a:cs typeface="Arial" panose="020B0604020202020204" pitchFamily="34" charset="0"/>
                <a:sym typeface="宋体" panose="02010600030101010101" pitchFamily="2" charset="-122"/>
              </a:endParaRPr>
            </a:p>
          </p:txBody>
        </p:sp>
        <p:pic>
          <p:nvPicPr>
            <p:cNvPr id="22" name="Picture 3" descr="C:\Users\Jonahs\Dropbox\Projects SCOTT\MEET Windows Azure\source\Background\tile-icon-bigda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615" y="281729"/>
              <a:ext cx="876930" cy="87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 name="组合 11"/>
          <p:cNvGrpSpPr>
            <a:grpSpLocks/>
          </p:cNvGrpSpPr>
          <p:nvPr/>
        </p:nvGrpSpPr>
        <p:grpSpPr bwMode="auto">
          <a:xfrm>
            <a:off x="5874975" y="2251698"/>
            <a:ext cx="1026069" cy="973096"/>
            <a:chOff x="0" y="0"/>
            <a:chExt cx="1080120" cy="1080120"/>
          </a:xfrm>
        </p:grpSpPr>
        <p:sp>
          <p:nvSpPr>
            <p:cNvPr id="24" name="椭圆 7"/>
            <p:cNvSpPr>
              <a:spLocks noChangeArrowheads="1"/>
            </p:cNvSpPr>
            <p:nvPr/>
          </p:nvSpPr>
          <p:spPr bwMode="auto">
            <a:xfrm>
              <a:off x="0" y="0"/>
              <a:ext cx="1080120" cy="1080120"/>
            </a:xfrm>
            <a:prstGeom prst="ellipse">
              <a:avLst/>
            </a:prstGeom>
            <a:solidFill>
              <a:srgbClr val="31859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ctr"/>
              <a:endParaRPr lang="zh-CN" altLang="en-US" sz="1800">
                <a:solidFill>
                  <a:srgbClr val="FFFFFF"/>
                </a:solidFill>
                <a:cs typeface="Arial" panose="020B0604020202020204" pitchFamily="34" charset="0"/>
                <a:sym typeface="宋体" panose="02010600030101010101" pitchFamily="2" charset="-122"/>
              </a:endParaRPr>
            </a:p>
          </p:txBody>
        </p:sp>
        <p:sp>
          <p:nvSpPr>
            <p:cNvPr id="25" name="Freeform 14"/>
            <p:cNvSpPr>
              <a:spLocks noEditPoints="1" noChangeArrowheads="1"/>
            </p:cNvSpPr>
            <p:nvPr/>
          </p:nvSpPr>
          <p:spPr bwMode="auto">
            <a:xfrm>
              <a:off x="322224" y="346584"/>
              <a:ext cx="501595" cy="445504"/>
            </a:xfrm>
            <a:custGeom>
              <a:avLst/>
              <a:gdLst>
                <a:gd name="T0" fmla="*/ 2147483647 w 300"/>
                <a:gd name="T1" fmla="*/ 2147483647 h 266"/>
                <a:gd name="T2" fmla="*/ 2147483647 w 300"/>
                <a:gd name="T3" fmla="*/ 2147483647 h 266"/>
                <a:gd name="T4" fmla="*/ 2147483647 w 300"/>
                <a:gd name="T5" fmla="*/ 2147483647 h 266"/>
                <a:gd name="T6" fmla="*/ 2147483647 w 300"/>
                <a:gd name="T7" fmla="*/ 2147483647 h 266"/>
                <a:gd name="T8" fmla="*/ 0 w 300"/>
                <a:gd name="T9" fmla="*/ 2147483647 h 266"/>
                <a:gd name="T10" fmla="*/ 2147483647 w 300"/>
                <a:gd name="T11" fmla="*/ 0 h 266"/>
                <a:gd name="T12" fmla="*/ 2147483647 w 300"/>
                <a:gd name="T13" fmla="*/ 2147483647 h 266"/>
                <a:gd name="T14" fmla="*/ 2147483647 w 300"/>
                <a:gd name="T15" fmla="*/ 0 h 266"/>
                <a:gd name="T16" fmla="*/ 2147483647 w 300"/>
                <a:gd name="T17" fmla="*/ 2147483647 h 266"/>
                <a:gd name="T18" fmla="*/ 2147483647 w 300"/>
                <a:gd name="T19" fmla="*/ 2147483647 h 266"/>
                <a:gd name="T20" fmla="*/ 2147483647 w 300"/>
                <a:gd name="T21" fmla="*/ 2147483647 h 266"/>
                <a:gd name="T22" fmla="*/ 2147483647 w 300"/>
                <a:gd name="T23" fmla="*/ 2147483647 h 266"/>
                <a:gd name="T24" fmla="*/ 2147483647 w 300"/>
                <a:gd name="T25" fmla="*/ 2147483647 h 266"/>
                <a:gd name="T26" fmla="*/ 2147483647 w 300"/>
                <a:gd name="T27" fmla="*/ 2147483647 h 266"/>
                <a:gd name="T28" fmla="*/ 2147483647 w 300"/>
                <a:gd name="T29" fmla="*/ 2147483647 h 266"/>
                <a:gd name="T30" fmla="*/ 2147483647 w 300"/>
                <a:gd name="T31" fmla="*/ 2147483647 h 266"/>
                <a:gd name="T32" fmla="*/ 2147483647 w 300"/>
                <a:gd name="T33" fmla="*/ 2147483647 h 266"/>
                <a:gd name="T34" fmla="*/ 2147483647 w 300"/>
                <a:gd name="T35" fmla="*/ 2147483647 h 266"/>
                <a:gd name="T36" fmla="*/ 2147483647 w 300"/>
                <a:gd name="T37" fmla="*/ 2147483647 h 266"/>
                <a:gd name="T38" fmla="*/ 2147483647 w 300"/>
                <a:gd name="T39" fmla="*/ 2147483647 h 266"/>
                <a:gd name="T40" fmla="*/ 2147483647 w 300"/>
                <a:gd name="T41" fmla="*/ 2147483647 h 266"/>
                <a:gd name="T42" fmla="*/ 2147483647 w 300"/>
                <a:gd name="T43" fmla="*/ 2147483647 h 266"/>
                <a:gd name="T44" fmla="*/ 2147483647 w 300"/>
                <a:gd name="T45" fmla="*/ 2147483647 h 266"/>
                <a:gd name="T46" fmla="*/ 2147483647 w 300"/>
                <a:gd name="T47" fmla="*/ 2147483647 h 266"/>
                <a:gd name="T48" fmla="*/ 2147483647 w 300"/>
                <a:gd name="T49" fmla="*/ 2147483647 h 266"/>
                <a:gd name="T50" fmla="*/ 2147483647 w 300"/>
                <a:gd name="T51" fmla="*/ 2147483647 h 266"/>
                <a:gd name="T52" fmla="*/ 2147483647 w 300"/>
                <a:gd name="T53" fmla="*/ 2147483647 h 266"/>
                <a:gd name="T54" fmla="*/ 2147483647 w 300"/>
                <a:gd name="T55" fmla="*/ 2147483647 h 266"/>
                <a:gd name="T56" fmla="*/ 2147483647 w 300"/>
                <a:gd name="T57" fmla="*/ 2147483647 h 266"/>
                <a:gd name="T58" fmla="*/ 2147483647 w 300"/>
                <a:gd name="T59" fmla="*/ 2147483647 h 266"/>
                <a:gd name="T60" fmla="*/ 2147483647 w 300"/>
                <a:gd name="T61" fmla="*/ 2147483647 h 266"/>
                <a:gd name="T62" fmla="*/ 2147483647 w 300"/>
                <a:gd name="T63" fmla="*/ 2147483647 h 266"/>
                <a:gd name="T64" fmla="*/ 2147483647 w 300"/>
                <a:gd name="T65" fmla="*/ 2147483647 h 266"/>
                <a:gd name="T66" fmla="*/ 2147483647 w 300"/>
                <a:gd name="T67" fmla="*/ 2147483647 h 266"/>
                <a:gd name="T68" fmla="*/ 2147483647 w 300"/>
                <a:gd name="T69" fmla="*/ 2147483647 h 266"/>
                <a:gd name="T70" fmla="*/ 2147483647 w 300"/>
                <a:gd name="T71" fmla="*/ 2147483647 h 26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00"/>
                <a:gd name="T109" fmla="*/ 0 h 266"/>
                <a:gd name="T110" fmla="*/ 300 w 300"/>
                <a:gd name="T111" fmla="*/ 266 h 26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00" h="266">
                  <a:moveTo>
                    <a:pt x="195" y="217"/>
                  </a:moveTo>
                  <a:cubicBezTo>
                    <a:pt x="195" y="221"/>
                    <a:pt x="195" y="224"/>
                    <a:pt x="196" y="227"/>
                  </a:cubicBezTo>
                  <a:cubicBezTo>
                    <a:pt x="170" y="250"/>
                    <a:pt x="149" y="266"/>
                    <a:pt x="149" y="266"/>
                  </a:cubicBezTo>
                  <a:cubicBezTo>
                    <a:pt x="149" y="266"/>
                    <a:pt x="32" y="176"/>
                    <a:pt x="8" y="116"/>
                  </a:cubicBezTo>
                  <a:cubicBezTo>
                    <a:pt x="4" y="106"/>
                    <a:pt x="0" y="90"/>
                    <a:pt x="0" y="78"/>
                  </a:cubicBezTo>
                  <a:cubicBezTo>
                    <a:pt x="0" y="35"/>
                    <a:pt x="35" y="0"/>
                    <a:pt x="78" y="0"/>
                  </a:cubicBezTo>
                  <a:cubicBezTo>
                    <a:pt x="110" y="0"/>
                    <a:pt x="138" y="20"/>
                    <a:pt x="150" y="48"/>
                  </a:cubicBezTo>
                  <a:cubicBezTo>
                    <a:pt x="162" y="20"/>
                    <a:pt x="190" y="0"/>
                    <a:pt x="222" y="0"/>
                  </a:cubicBezTo>
                  <a:cubicBezTo>
                    <a:pt x="265" y="0"/>
                    <a:pt x="300" y="35"/>
                    <a:pt x="300" y="78"/>
                  </a:cubicBezTo>
                  <a:cubicBezTo>
                    <a:pt x="300" y="91"/>
                    <a:pt x="296" y="106"/>
                    <a:pt x="292" y="116"/>
                  </a:cubicBezTo>
                  <a:cubicBezTo>
                    <a:pt x="287" y="130"/>
                    <a:pt x="275" y="146"/>
                    <a:pt x="262" y="162"/>
                  </a:cubicBezTo>
                  <a:cubicBezTo>
                    <a:pt x="258" y="161"/>
                    <a:pt x="255" y="161"/>
                    <a:pt x="251" y="161"/>
                  </a:cubicBezTo>
                  <a:cubicBezTo>
                    <a:pt x="220" y="161"/>
                    <a:pt x="195" y="186"/>
                    <a:pt x="195" y="217"/>
                  </a:cubicBezTo>
                  <a:close/>
                  <a:moveTo>
                    <a:pt x="257" y="211"/>
                  </a:moveTo>
                  <a:cubicBezTo>
                    <a:pt x="275" y="211"/>
                    <a:pt x="275" y="211"/>
                    <a:pt x="275" y="211"/>
                  </a:cubicBezTo>
                  <a:cubicBezTo>
                    <a:pt x="275" y="223"/>
                    <a:pt x="275" y="223"/>
                    <a:pt x="275" y="223"/>
                  </a:cubicBezTo>
                  <a:cubicBezTo>
                    <a:pt x="257" y="223"/>
                    <a:pt x="257" y="223"/>
                    <a:pt x="257" y="223"/>
                  </a:cubicBezTo>
                  <a:cubicBezTo>
                    <a:pt x="257" y="241"/>
                    <a:pt x="257" y="241"/>
                    <a:pt x="257" y="241"/>
                  </a:cubicBezTo>
                  <a:cubicBezTo>
                    <a:pt x="245" y="241"/>
                    <a:pt x="245" y="241"/>
                    <a:pt x="245" y="241"/>
                  </a:cubicBezTo>
                  <a:cubicBezTo>
                    <a:pt x="245" y="223"/>
                    <a:pt x="245" y="223"/>
                    <a:pt x="245" y="223"/>
                  </a:cubicBezTo>
                  <a:cubicBezTo>
                    <a:pt x="227" y="223"/>
                    <a:pt x="227" y="223"/>
                    <a:pt x="227" y="223"/>
                  </a:cubicBezTo>
                  <a:cubicBezTo>
                    <a:pt x="227" y="211"/>
                    <a:pt x="227" y="211"/>
                    <a:pt x="227" y="211"/>
                  </a:cubicBezTo>
                  <a:cubicBezTo>
                    <a:pt x="245" y="211"/>
                    <a:pt x="245" y="211"/>
                    <a:pt x="245" y="211"/>
                  </a:cubicBezTo>
                  <a:cubicBezTo>
                    <a:pt x="245" y="193"/>
                    <a:pt x="245" y="193"/>
                    <a:pt x="245" y="193"/>
                  </a:cubicBezTo>
                  <a:cubicBezTo>
                    <a:pt x="257" y="193"/>
                    <a:pt x="257" y="193"/>
                    <a:pt x="257" y="193"/>
                  </a:cubicBezTo>
                  <a:lnTo>
                    <a:pt x="257" y="211"/>
                  </a:lnTo>
                  <a:close/>
                  <a:moveTo>
                    <a:pt x="251" y="258"/>
                  </a:moveTo>
                  <a:cubicBezTo>
                    <a:pt x="229" y="258"/>
                    <a:pt x="210" y="240"/>
                    <a:pt x="210" y="217"/>
                  </a:cubicBezTo>
                  <a:cubicBezTo>
                    <a:pt x="210" y="194"/>
                    <a:pt x="229" y="176"/>
                    <a:pt x="251" y="176"/>
                  </a:cubicBezTo>
                  <a:cubicBezTo>
                    <a:pt x="274" y="176"/>
                    <a:pt x="293" y="194"/>
                    <a:pt x="293" y="217"/>
                  </a:cubicBezTo>
                  <a:cubicBezTo>
                    <a:pt x="293" y="240"/>
                    <a:pt x="274" y="258"/>
                    <a:pt x="251" y="258"/>
                  </a:cubicBezTo>
                  <a:close/>
                  <a:moveTo>
                    <a:pt x="251" y="168"/>
                  </a:moveTo>
                  <a:cubicBezTo>
                    <a:pt x="224" y="168"/>
                    <a:pt x="203" y="190"/>
                    <a:pt x="203" y="217"/>
                  </a:cubicBezTo>
                  <a:cubicBezTo>
                    <a:pt x="203" y="244"/>
                    <a:pt x="224" y="266"/>
                    <a:pt x="251" y="266"/>
                  </a:cubicBezTo>
                  <a:cubicBezTo>
                    <a:pt x="278" y="266"/>
                    <a:pt x="300" y="244"/>
                    <a:pt x="300" y="217"/>
                  </a:cubicBezTo>
                  <a:cubicBezTo>
                    <a:pt x="300" y="190"/>
                    <a:pt x="278" y="168"/>
                    <a:pt x="251" y="168"/>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3943" tIns="41972" rIns="83943" bIns="41972"/>
            <a:lstStyle/>
            <a:p>
              <a:endParaRPr lang="zh-CN" altLang="en-US"/>
            </a:p>
          </p:txBody>
        </p:sp>
      </p:grpSp>
      <p:pic>
        <p:nvPicPr>
          <p:cNvPr id="26" name="Picture 2" descr="C:\Documents and Settings\Administrator\桌面\睿泰集团员工培养计划-解决方案部-JYY\其他\PPT素材\图标\平面小图标\easyicon_net_20140625110035200\112256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8350" y="3929206"/>
            <a:ext cx="1095375"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3" descr="C:\Documents and Settings\Administrator\桌面\睿泰集团员工培养计划-解决方案部-JYY\其他\PPT素材\图标\平面小图标\easyicon_net_20140625110035200\112255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0321" y="4004677"/>
            <a:ext cx="1095375"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文本框 27"/>
          <p:cNvSpPr txBox="1"/>
          <p:nvPr/>
        </p:nvSpPr>
        <p:spPr>
          <a:xfrm>
            <a:off x="2243725" y="2040626"/>
            <a:ext cx="3653950" cy="1631216"/>
          </a:xfrm>
          <a:prstGeom prst="rect">
            <a:avLst/>
          </a:prstGeom>
          <a:noFill/>
        </p:spPr>
        <p:txBody>
          <a:bodyPr wrap="square" rtlCol="0">
            <a:spAutoFit/>
          </a:bodyPr>
          <a:lstStyle/>
          <a:p>
            <a:r>
              <a:rPr lang="zh-CN" altLang="en-US" sz="2000" b="1" dirty="0" smtClean="0"/>
              <a:t>完善的网络</a:t>
            </a:r>
            <a:endParaRPr lang="en-US" altLang="zh-CN" sz="2000" b="1" dirty="0" smtClean="0"/>
          </a:p>
          <a:p>
            <a:r>
              <a:rPr lang="zh-CN" altLang="en-US" sz="2000" dirty="0" smtClean="0"/>
              <a:t>贸易、制造、营销网络</a:t>
            </a:r>
            <a:endParaRPr lang="en-US" altLang="zh-CN" sz="2000" dirty="0" smtClean="0"/>
          </a:p>
          <a:p>
            <a:r>
              <a:rPr lang="zh-CN" altLang="en-US" sz="2000" dirty="0" smtClean="0"/>
              <a:t>国外</a:t>
            </a:r>
            <a:r>
              <a:rPr lang="en-US" altLang="zh-CN" sz="2000" dirty="0" smtClean="0"/>
              <a:t>10</a:t>
            </a:r>
            <a:r>
              <a:rPr lang="zh-CN" altLang="en-US" sz="2000" dirty="0" smtClean="0"/>
              <a:t>个信息站、</a:t>
            </a:r>
            <a:r>
              <a:rPr lang="en-US" altLang="zh-CN" sz="2000" dirty="0" smtClean="0"/>
              <a:t>6</a:t>
            </a:r>
            <a:r>
              <a:rPr lang="zh-CN" altLang="en-US" sz="2000" dirty="0" smtClean="0"/>
              <a:t>个设计中心、与跨国公司建立技术联盟、中央研究院</a:t>
            </a:r>
            <a:endParaRPr lang="en-US" altLang="zh-CN" sz="2000" dirty="0" smtClean="0"/>
          </a:p>
        </p:txBody>
      </p:sp>
      <p:sp>
        <p:nvSpPr>
          <p:cNvPr id="29" name="文本框 28"/>
          <p:cNvSpPr txBox="1"/>
          <p:nvPr/>
        </p:nvSpPr>
        <p:spPr>
          <a:xfrm>
            <a:off x="7097413" y="2040626"/>
            <a:ext cx="4457951" cy="1323439"/>
          </a:xfrm>
          <a:prstGeom prst="rect">
            <a:avLst/>
          </a:prstGeom>
          <a:noFill/>
        </p:spPr>
        <p:txBody>
          <a:bodyPr wrap="square" rtlCol="0">
            <a:spAutoFit/>
          </a:bodyPr>
          <a:lstStyle/>
          <a:p>
            <a:r>
              <a:rPr lang="zh-CN" altLang="en-US" sz="2000" b="1" dirty="0" smtClean="0"/>
              <a:t>企业文化</a:t>
            </a:r>
            <a:endParaRPr lang="en-US" altLang="zh-CN" sz="2000" b="1" dirty="0" smtClean="0"/>
          </a:p>
          <a:p>
            <a:r>
              <a:rPr lang="zh-CN" altLang="en-US" sz="2000" dirty="0"/>
              <a:t>敬业</a:t>
            </a:r>
            <a:r>
              <a:rPr lang="zh-CN" altLang="en-US" sz="2000" dirty="0" smtClean="0"/>
              <a:t>报国、追求质量、注重细节</a:t>
            </a:r>
            <a:endParaRPr lang="en-US" altLang="zh-CN" sz="2000" dirty="0" smtClean="0"/>
          </a:p>
          <a:p>
            <a:r>
              <a:rPr lang="en-US" altLang="zh-CN" sz="2000" dirty="0" smtClean="0"/>
              <a:t>OEC</a:t>
            </a:r>
            <a:r>
              <a:rPr lang="zh-CN" altLang="en-US" sz="2000" dirty="0" smtClean="0"/>
              <a:t>管理系统</a:t>
            </a:r>
            <a:endParaRPr lang="en-US" altLang="zh-CN" sz="2000" dirty="0" smtClean="0"/>
          </a:p>
          <a:p>
            <a:r>
              <a:rPr lang="en-US" altLang="zh-CN" sz="2000" dirty="0" smtClean="0"/>
              <a:t>SST</a:t>
            </a:r>
            <a:r>
              <a:rPr lang="zh-CN" altLang="en-US" sz="2000" dirty="0" smtClean="0"/>
              <a:t>市场系统</a:t>
            </a:r>
            <a:endParaRPr lang="en-US" altLang="zh-CN" sz="2000" dirty="0" smtClean="0"/>
          </a:p>
        </p:txBody>
      </p:sp>
      <p:sp>
        <p:nvSpPr>
          <p:cNvPr id="30" name="文本框 29"/>
          <p:cNvSpPr txBox="1"/>
          <p:nvPr/>
        </p:nvSpPr>
        <p:spPr>
          <a:xfrm>
            <a:off x="2199618" y="3832932"/>
            <a:ext cx="3698058" cy="1631216"/>
          </a:xfrm>
          <a:prstGeom prst="rect">
            <a:avLst/>
          </a:prstGeom>
          <a:noFill/>
        </p:spPr>
        <p:txBody>
          <a:bodyPr wrap="square" rtlCol="0">
            <a:spAutoFit/>
          </a:bodyPr>
          <a:lstStyle/>
          <a:p>
            <a:r>
              <a:rPr lang="zh-CN" altLang="en-US" sz="2000" b="1" dirty="0" smtClean="0"/>
              <a:t>创新速度快</a:t>
            </a:r>
            <a:endParaRPr lang="en-US" altLang="zh-CN" sz="2000" b="1" dirty="0" smtClean="0"/>
          </a:p>
          <a:p>
            <a:r>
              <a:rPr lang="zh-CN" altLang="en-US" sz="2000" dirty="0" smtClean="0"/>
              <a:t>“经销商们提出一个要求，我们会比老牌的跨国公司以更快的速度满足”</a:t>
            </a:r>
            <a:r>
              <a:rPr lang="en-US" altLang="zh-CN" sz="2000" dirty="0" smtClean="0"/>
              <a:t>——</a:t>
            </a:r>
            <a:r>
              <a:rPr lang="zh-CN" altLang="en-US" sz="2000" dirty="0" smtClean="0"/>
              <a:t>张瑞敏</a:t>
            </a:r>
            <a:endParaRPr lang="en-US" altLang="zh-CN" sz="2000" dirty="0" smtClean="0"/>
          </a:p>
          <a:p>
            <a:r>
              <a:rPr lang="en-US" altLang="zh-CN" sz="2000" dirty="0" smtClean="0"/>
              <a:t>17</a:t>
            </a:r>
            <a:r>
              <a:rPr lang="zh-CN" altLang="en-US" sz="2000" dirty="0" smtClean="0"/>
              <a:t>小时交付样机</a:t>
            </a:r>
            <a:endParaRPr lang="en-US" altLang="zh-CN" sz="2000" dirty="0" smtClean="0"/>
          </a:p>
        </p:txBody>
      </p:sp>
      <p:sp>
        <p:nvSpPr>
          <p:cNvPr id="31" name="文本框 30"/>
          <p:cNvSpPr txBox="1"/>
          <p:nvPr/>
        </p:nvSpPr>
        <p:spPr>
          <a:xfrm>
            <a:off x="6995089" y="3832932"/>
            <a:ext cx="4457951" cy="1631216"/>
          </a:xfrm>
          <a:prstGeom prst="rect">
            <a:avLst/>
          </a:prstGeom>
          <a:noFill/>
        </p:spPr>
        <p:txBody>
          <a:bodyPr wrap="square" rtlCol="0">
            <a:spAutoFit/>
          </a:bodyPr>
          <a:lstStyle/>
          <a:p>
            <a:r>
              <a:rPr lang="zh-CN" altLang="en-US" sz="2000" b="1" dirty="0" smtClean="0"/>
              <a:t>强大的物流支持系统</a:t>
            </a:r>
            <a:endParaRPr lang="en-US" altLang="zh-CN" sz="2000" b="1" dirty="0" smtClean="0"/>
          </a:p>
          <a:p>
            <a:r>
              <a:rPr lang="zh-CN" altLang="en-US" sz="2000" dirty="0" smtClean="0"/>
              <a:t>节省</a:t>
            </a:r>
            <a:r>
              <a:rPr lang="en-US" altLang="zh-CN" sz="2000" dirty="0" smtClean="0"/>
              <a:t>4%</a:t>
            </a:r>
            <a:r>
              <a:rPr lang="zh-CN" altLang="en-US" sz="2000" dirty="0" smtClean="0"/>
              <a:t>的采购费用</a:t>
            </a:r>
            <a:endParaRPr lang="en-US" altLang="zh-CN" sz="2000" dirty="0" smtClean="0"/>
          </a:p>
          <a:p>
            <a:r>
              <a:rPr lang="zh-CN" altLang="en-US" sz="2000" dirty="0"/>
              <a:t>仓储</a:t>
            </a:r>
            <a:r>
              <a:rPr lang="zh-CN" altLang="en-US" sz="2000" dirty="0" smtClean="0"/>
              <a:t>面积减少一半</a:t>
            </a:r>
            <a:endParaRPr lang="en-US" altLang="zh-CN" sz="2000" dirty="0" smtClean="0"/>
          </a:p>
          <a:p>
            <a:r>
              <a:rPr lang="zh-CN" altLang="en-US" sz="2000" dirty="0" smtClean="0"/>
              <a:t>库存资金周转日期减少一半</a:t>
            </a:r>
            <a:endParaRPr lang="en-US" altLang="zh-CN" sz="2000" dirty="0" smtClean="0"/>
          </a:p>
          <a:p>
            <a:r>
              <a:rPr lang="zh-CN" altLang="en-US" sz="2000" dirty="0"/>
              <a:t>不良</a:t>
            </a:r>
            <a:r>
              <a:rPr lang="zh-CN" altLang="en-US" sz="2000" dirty="0" smtClean="0"/>
              <a:t>资产资金占用减少</a:t>
            </a:r>
            <a:r>
              <a:rPr lang="en-US" altLang="zh-CN" sz="2000" dirty="0" smtClean="0"/>
              <a:t>1.5</a:t>
            </a:r>
            <a:r>
              <a:rPr lang="zh-CN" altLang="en-US" sz="2000" dirty="0" smtClean="0"/>
              <a:t>亿</a:t>
            </a:r>
            <a:endParaRPr lang="en-US" altLang="zh-CN" sz="2000" dirty="0" smtClean="0"/>
          </a:p>
        </p:txBody>
      </p:sp>
    </p:spTree>
    <p:extLst>
      <p:ext uri="{BB962C8B-B14F-4D97-AF65-F5344CB8AC3E}">
        <p14:creationId xmlns:p14="http://schemas.microsoft.com/office/powerpoint/2010/main" val="206525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ppt_x</p:attrName>
                                        </p:attrNameLst>
                                      </p:cBhvr>
                                      <p:tavLst>
                                        <p:tav tm="0">
                                          <p:val>
                                            <p:strVal val="0-#ppt_w/2"/>
                                          </p:val>
                                        </p:tav>
                                        <p:tav tm="100000">
                                          <p:val>
                                            <p:strVal val="#ppt_x"/>
                                          </p:val>
                                        </p:tav>
                                      </p:tavLst>
                                    </p:anim>
                                    <p:anim calcmode="lin" valueType="num">
                                      <p:cBhvr>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ppt_x</p:attrName>
                                        </p:attrNameLst>
                                      </p:cBhvr>
                                      <p:tavLst>
                                        <p:tav tm="0">
                                          <p:val>
                                            <p:strVal val="1+#ppt_w/2"/>
                                          </p:val>
                                        </p:tav>
                                        <p:tav tm="100000">
                                          <p:val>
                                            <p:strVal val="#ppt_x"/>
                                          </p:val>
                                        </p:tav>
                                      </p:tavLst>
                                    </p:anim>
                                    <p:anim calcmode="lin" valueType="num">
                                      <p:cBhvr>
                                        <p:cTn id="13" dur="500" fill="hold"/>
                                        <p:tgtEl>
                                          <p:spTgt spid="2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p:cBhvr>
                                        <p:cTn id="17" dur="750"/>
                                        <p:tgtEl>
                                          <p:spTgt spid="26"/>
                                        </p:tgtEl>
                                      </p:cBhvr>
                                    </p:animEffect>
                                  </p:childTnLst>
                                </p:cTn>
                              </p:par>
                            </p:childTnLst>
                          </p:cTn>
                        </p:par>
                        <p:par>
                          <p:cTn id="18" fill="hold">
                            <p:stCondLst>
                              <p:cond delay="1750"/>
                            </p:stCondLst>
                            <p:childTnLst>
                              <p:par>
                                <p:cTn id="19" presetID="22" presetClass="entr" presetSubtype="8" fill="hold"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p:cBhvr>
                                        <p:cTn id="21" dur="7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十字箭头 12"/>
          <p:cNvSpPr/>
          <p:nvPr/>
        </p:nvSpPr>
        <p:spPr>
          <a:xfrm>
            <a:off x="4151494" y="2152650"/>
            <a:ext cx="3215957" cy="2325291"/>
          </a:xfrm>
          <a:prstGeom prst="quadArrow">
            <a:avLst>
              <a:gd name="adj1" fmla="val 0"/>
              <a:gd name="adj2" fmla="val 16882"/>
              <a:gd name="adj3" fmla="val 225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488517" y="561700"/>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027361"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603833"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2626916" y="411465"/>
            <a:ext cx="3859957" cy="630942"/>
          </a:xfrm>
          <a:prstGeom prst="rect">
            <a:avLst/>
          </a:prstGeom>
          <a:noFill/>
        </p:spPr>
        <p:txBody>
          <a:bodyPr wrap="square" rtlCol="0">
            <a:spAutoFit/>
          </a:bodyPr>
          <a:lstStyle/>
          <a:p>
            <a:r>
              <a:rPr lang="zh-CN" altLang="en-US" sz="3500" dirty="0"/>
              <a:t>国际化</a:t>
            </a:r>
            <a:r>
              <a:rPr lang="zh-CN" altLang="en-US" sz="3500" dirty="0" smtClean="0"/>
              <a:t>战略</a:t>
            </a:r>
            <a:endParaRPr lang="zh-CN" altLang="en-US" sz="3500" dirty="0"/>
          </a:p>
        </p:txBody>
      </p:sp>
      <p:sp>
        <p:nvSpPr>
          <p:cNvPr id="16" name="椭圆 15"/>
          <p:cNvSpPr/>
          <p:nvPr/>
        </p:nvSpPr>
        <p:spPr>
          <a:xfrm>
            <a:off x="194967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 name="矩形 1"/>
          <p:cNvSpPr/>
          <p:nvPr/>
        </p:nvSpPr>
        <p:spPr>
          <a:xfrm>
            <a:off x="1333310" y="1521823"/>
            <a:ext cx="1293606" cy="4572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90682" y="1083018"/>
            <a:ext cx="1605261" cy="461665"/>
          </a:xfrm>
          <a:prstGeom prst="rect">
            <a:avLst/>
          </a:prstGeom>
          <a:noFill/>
        </p:spPr>
        <p:txBody>
          <a:bodyPr wrap="square" rtlCol="0">
            <a:spAutoFit/>
          </a:bodyPr>
          <a:lstStyle/>
          <a:p>
            <a:r>
              <a:rPr lang="en-US" altLang="zh-CN" sz="2400" dirty="0"/>
              <a:t>2</a:t>
            </a:r>
            <a:r>
              <a:rPr lang="en-US" altLang="zh-CN" sz="2400" dirty="0" smtClean="0"/>
              <a:t>. </a:t>
            </a:r>
            <a:r>
              <a:rPr lang="zh-CN" altLang="en-US" sz="2400" dirty="0"/>
              <a:t>方式</a:t>
            </a:r>
          </a:p>
        </p:txBody>
      </p:sp>
      <p:sp>
        <p:nvSpPr>
          <p:cNvPr id="8" name="圆角矩形 7"/>
          <p:cNvSpPr/>
          <p:nvPr/>
        </p:nvSpPr>
        <p:spPr>
          <a:xfrm>
            <a:off x="5108098" y="2971801"/>
            <a:ext cx="1274793" cy="61395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国际化</a:t>
            </a:r>
            <a:endParaRPr lang="zh-CN" altLang="en-US" dirty="0"/>
          </a:p>
        </p:txBody>
      </p:sp>
      <p:sp>
        <p:nvSpPr>
          <p:cNvPr id="14" name="文本框 13"/>
          <p:cNvSpPr txBox="1"/>
          <p:nvPr/>
        </p:nvSpPr>
        <p:spPr>
          <a:xfrm>
            <a:off x="4493352" y="1184176"/>
            <a:ext cx="2638176" cy="1200329"/>
          </a:xfrm>
          <a:prstGeom prst="rect">
            <a:avLst/>
          </a:prstGeom>
          <a:noFill/>
        </p:spPr>
        <p:txBody>
          <a:bodyPr wrap="square" rtlCol="0">
            <a:spAutoFit/>
          </a:bodyPr>
          <a:lstStyle/>
          <a:p>
            <a:r>
              <a:rPr lang="zh-CN" altLang="en-US" b="1" dirty="0" smtClean="0">
                <a:solidFill>
                  <a:schemeClr val="accent2"/>
                </a:solidFill>
              </a:rPr>
              <a:t>          出口贸易</a:t>
            </a:r>
            <a:endParaRPr lang="en-US" altLang="zh-CN" b="1" dirty="0" smtClean="0">
              <a:solidFill>
                <a:schemeClr val="accent2"/>
              </a:solidFill>
            </a:endParaRPr>
          </a:p>
          <a:p>
            <a:r>
              <a:rPr lang="zh-CN" altLang="en-US" dirty="0"/>
              <a:t>先难后</a:t>
            </a:r>
            <a:r>
              <a:rPr lang="zh-CN" altLang="en-US" dirty="0" smtClean="0"/>
              <a:t>易：美、德、日→其他发展中国家</a:t>
            </a:r>
            <a:endParaRPr lang="en-US" altLang="zh-CN" dirty="0" smtClean="0"/>
          </a:p>
          <a:p>
            <a:endParaRPr lang="zh-CN" altLang="en-US" dirty="0"/>
          </a:p>
        </p:txBody>
      </p:sp>
      <p:sp>
        <p:nvSpPr>
          <p:cNvPr id="17" name="文本框 16"/>
          <p:cNvSpPr txBox="1"/>
          <p:nvPr/>
        </p:nvSpPr>
        <p:spPr>
          <a:xfrm>
            <a:off x="7588362" y="2280089"/>
            <a:ext cx="4268912" cy="2308324"/>
          </a:xfrm>
          <a:prstGeom prst="rect">
            <a:avLst/>
          </a:prstGeom>
          <a:noFill/>
        </p:spPr>
        <p:txBody>
          <a:bodyPr wrap="square" rtlCol="0">
            <a:spAutoFit/>
          </a:bodyPr>
          <a:lstStyle/>
          <a:p>
            <a:r>
              <a:rPr lang="zh-CN" altLang="en-US" b="1" dirty="0" smtClean="0">
                <a:solidFill>
                  <a:schemeClr val="accent2"/>
                </a:solidFill>
              </a:rPr>
              <a:t>       直接投资建厂的本土化战略</a:t>
            </a:r>
            <a:endParaRPr lang="en-US" altLang="zh-CN" b="1" dirty="0" smtClean="0">
              <a:solidFill>
                <a:schemeClr val="accent2"/>
              </a:solidFill>
            </a:endParaRPr>
          </a:p>
          <a:p>
            <a:pPr marL="285750" indent="-285750">
              <a:buClr>
                <a:schemeClr val="accent2"/>
              </a:buClr>
              <a:buFont typeface="Arial" panose="020B0604020202020204" pitchFamily="34" charset="0"/>
              <a:buChar char="•"/>
            </a:pPr>
            <a:r>
              <a:rPr lang="en-US" altLang="zh-CN" dirty="0" smtClean="0"/>
              <a:t>4</a:t>
            </a:r>
            <a:r>
              <a:rPr lang="zh-CN" altLang="en-US" dirty="0" smtClean="0"/>
              <a:t>大研发基地、</a:t>
            </a:r>
            <a:r>
              <a:rPr lang="en-US" altLang="zh-CN" dirty="0" smtClean="0"/>
              <a:t>13</a:t>
            </a:r>
            <a:r>
              <a:rPr lang="zh-CN" altLang="en-US" dirty="0" smtClean="0"/>
              <a:t>个国家建厂、</a:t>
            </a:r>
            <a:r>
              <a:rPr lang="en-US" altLang="zh-CN" dirty="0" smtClean="0"/>
              <a:t>7</a:t>
            </a:r>
            <a:r>
              <a:rPr lang="zh-CN" altLang="en-US" dirty="0" smtClean="0"/>
              <a:t>个工业园、</a:t>
            </a:r>
            <a:r>
              <a:rPr lang="en-US" altLang="zh-CN" dirty="0" smtClean="0"/>
              <a:t>24</a:t>
            </a:r>
            <a:r>
              <a:rPr lang="zh-CN" altLang="en-US" dirty="0" smtClean="0"/>
              <a:t>个制造厂、</a:t>
            </a:r>
            <a:r>
              <a:rPr lang="en-US" altLang="zh-CN" dirty="0" smtClean="0"/>
              <a:t>24</a:t>
            </a:r>
            <a:r>
              <a:rPr lang="zh-CN" altLang="en-US" dirty="0" smtClean="0"/>
              <a:t>个贸易公司</a:t>
            </a:r>
            <a:endParaRPr lang="en-US" altLang="zh-CN" dirty="0"/>
          </a:p>
          <a:p>
            <a:pPr marL="285750" indent="-285750">
              <a:buClr>
                <a:schemeClr val="accent2"/>
              </a:buClr>
              <a:buFont typeface="Arial" panose="020B0604020202020204" pitchFamily="34" charset="0"/>
              <a:buChar char="•"/>
            </a:pPr>
            <a:r>
              <a:rPr lang="zh-CN" altLang="en-US" dirty="0" smtClean="0"/>
              <a:t>设计、制造、营销三位一体的本土化发展模式</a:t>
            </a:r>
            <a:endParaRPr lang="en-US" altLang="zh-CN" dirty="0"/>
          </a:p>
          <a:p>
            <a:pPr marL="285750" indent="-285750">
              <a:buClr>
                <a:schemeClr val="accent2"/>
              </a:buClr>
              <a:buFont typeface="Arial" panose="020B0604020202020204" pitchFamily="34" charset="0"/>
              <a:buChar char="•"/>
            </a:pPr>
            <a:r>
              <a:rPr lang="zh-CN" altLang="en-US" dirty="0" smtClean="0"/>
              <a:t>海外生产海外销售占海外终端</a:t>
            </a:r>
            <a:r>
              <a:rPr lang="en-US" altLang="zh-CN" dirty="0" smtClean="0"/>
              <a:t>50%</a:t>
            </a:r>
          </a:p>
          <a:p>
            <a:pPr marL="285750" indent="-285750">
              <a:buClr>
                <a:schemeClr val="accent2"/>
              </a:buClr>
              <a:buFont typeface="Arial" panose="020B0604020202020204" pitchFamily="34" charset="0"/>
              <a:buChar char="•"/>
            </a:pPr>
            <a:r>
              <a:rPr lang="zh-CN" altLang="en-US" dirty="0" smtClean="0"/>
              <a:t>设厂以市场为前提</a:t>
            </a:r>
            <a:endParaRPr lang="en-US" altLang="zh-CN" dirty="0"/>
          </a:p>
          <a:p>
            <a:pPr marL="285750" indent="-285750">
              <a:buClr>
                <a:schemeClr val="accent2"/>
              </a:buClr>
              <a:buFont typeface="Arial" panose="020B0604020202020204" pitchFamily="34" charset="0"/>
              <a:buChar char="•"/>
            </a:pPr>
            <a:r>
              <a:rPr lang="zh-CN" altLang="en-US" dirty="0" smtClean="0"/>
              <a:t>人力资源管理当地化战略</a:t>
            </a:r>
            <a:endParaRPr lang="zh-CN" altLang="en-US" dirty="0"/>
          </a:p>
        </p:txBody>
      </p:sp>
      <p:sp>
        <p:nvSpPr>
          <p:cNvPr id="18" name="文本框 17"/>
          <p:cNvSpPr txBox="1"/>
          <p:nvPr/>
        </p:nvSpPr>
        <p:spPr>
          <a:xfrm>
            <a:off x="891216" y="2478431"/>
            <a:ext cx="3232321" cy="2585323"/>
          </a:xfrm>
          <a:prstGeom prst="rect">
            <a:avLst/>
          </a:prstGeom>
          <a:noFill/>
        </p:spPr>
        <p:txBody>
          <a:bodyPr wrap="square" rtlCol="0">
            <a:spAutoFit/>
          </a:bodyPr>
          <a:lstStyle/>
          <a:p>
            <a:r>
              <a:rPr lang="zh-CN" altLang="en-US" b="1" dirty="0" smtClean="0">
                <a:solidFill>
                  <a:schemeClr val="accent2"/>
                </a:solidFill>
              </a:rPr>
              <a:t>       跨国公司重组兼并收购</a:t>
            </a:r>
            <a:endParaRPr lang="en-US" altLang="zh-CN" b="1" dirty="0" smtClean="0">
              <a:solidFill>
                <a:schemeClr val="accent2"/>
              </a:solidFill>
            </a:endParaRPr>
          </a:p>
          <a:p>
            <a:pPr marL="285750" indent="-285750">
              <a:buClr>
                <a:schemeClr val="accent2"/>
              </a:buClr>
              <a:buFont typeface="Arial" panose="020B0604020202020204" pitchFamily="34" charset="0"/>
              <a:buChar char="•"/>
            </a:pPr>
            <a:r>
              <a:rPr lang="en-US" altLang="zh-CN" dirty="0" smtClean="0"/>
              <a:t>2011</a:t>
            </a:r>
            <a:r>
              <a:rPr lang="zh-CN" altLang="en-US" dirty="0" smtClean="0"/>
              <a:t>年</a:t>
            </a:r>
            <a:r>
              <a:rPr lang="en-US" altLang="zh-CN" dirty="0" smtClean="0"/>
              <a:t>100</a:t>
            </a:r>
            <a:r>
              <a:rPr lang="zh-CN" altLang="en-US" dirty="0" smtClean="0"/>
              <a:t>亿日元并购日本三洋白电</a:t>
            </a:r>
            <a:r>
              <a:rPr lang="en-US" altLang="zh-CN" dirty="0" smtClean="0"/>
              <a:t>—</a:t>
            </a:r>
            <a:r>
              <a:rPr lang="zh-CN" altLang="en-US" dirty="0" smtClean="0"/>
              <a:t>完善东南亚市场布局</a:t>
            </a:r>
            <a:endParaRPr lang="en-US" altLang="zh-CN" dirty="0"/>
          </a:p>
          <a:p>
            <a:pPr marL="285750" indent="-285750">
              <a:buClr>
                <a:schemeClr val="accent2"/>
              </a:buClr>
              <a:buFont typeface="Arial" panose="020B0604020202020204" pitchFamily="34" charset="0"/>
              <a:buChar char="•"/>
            </a:pPr>
            <a:r>
              <a:rPr lang="en-US" altLang="zh-CN" dirty="0" smtClean="0"/>
              <a:t>2012</a:t>
            </a:r>
            <a:r>
              <a:rPr lang="zh-CN" altLang="en-US" dirty="0" smtClean="0"/>
              <a:t>年</a:t>
            </a:r>
            <a:r>
              <a:rPr lang="en-US" altLang="zh-CN" dirty="0" smtClean="0"/>
              <a:t>7</a:t>
            </a:r>
            <a:r>
              <a:rPr lang="zh-CN" altLang="en-US" dirty="0" smtClean="0"/>
              <a:t>亿美元并购信息啦斐雪派克，夯实高端家电产品研发制造能力</a:t>
            </a:r>
            <a:endParaRPr lang="en-US" altLang="zh-CN" dirty="0"/>
          </a:p>
          <a:p>
            <a:pPr marL="285750" indent="-285750">
              <a:buClr>
                <a:schemeClr val="accent2"/>
              </a:buClr>
              <a:buFont typeface="Arial" panose="020B0604020202020204" pitchFamily="34" charset="0"/>
              <a:buChar char="•"/>
            </a:pPr>
            <a:r>
              <a:rPr lang="en-US" altLang="zh-CN" dirty="0" smtClean="0"/>
              <a:t>2016</a:t>
            </a:r>
            <a:r>
              <a:rPr lang="zh-CN" altLang="en-US" dirty="0" smtClean="0"/>
              <a:t>年</a:t>
            </a:r>
            <a:r>
              <a:rPr lang="en-US" altLang="zh-CN" dirty="0" smtClean="0"/>
              <a:t>54</a:t>
            </a:r>
            <a:r>
              <a:rPr lang="zh-CN" altLang="en-US" dirty="0" smtClean="0"/>
              <a:t>亿美元整合通用电气</a:t>
            </a:r>
            <a:endParaRPr lang="en-US" altLang="zh-CN" dirty="0" smtClean="0"/>
          </a:p>
        </p:txBody>
      </p:sp>
      <p:sp>
        <p:nvSpPr>
          <p:cNvPr id="19" name="文本框 18"/>
          <p:cNvSpPr txBox="1"/>
          <p:nvPr/>
        </p:nvSpPr>
        <p:spPr>
          <a:xfrm>
            <a:off x="4012243" y="4730182"/>
            <a:ext cx="4152043" cy="1754326"/>
          </a:xfrm>
          <a:prstGeom prst="rect">
            <a:avLst/>
          </a:prstGeom>
          <a:noFill/>
        </p:spPr>
        <p:txBody>
          <a:bodyPr wrap="square" rtlCol="0">
            <a:spAutoFit/>
          </a:bodyPr>
          <a:lstStyle/>
          <a:p>
            <a:r>
              <a:rPr lang="zh-CN" altLang="en-US" b="1" dirty="0" smtClean="0">
                <a:solidFill>
                  <a:schemeClr val="accent2"/>
                </a:solidFill>
              </a:rPr>
              <a:t>引进财务投资公司作为战略投资者</a:t>
            </a:r>
            <a:endParaRPr lang="en-US" altLang="zh-CN" b="1" dirty="0" smtClean="0">
              <a:solidFill>
                <a:schemeClr val="accent2"/>
              </a:solidFill>
            </a:endParaRPr>
          </a:p>
          <a:p>
            <a:r>
              <a:rPr lang="en-US" altLang="zh-CN" dirty="0" smtClean="0"/>
              <a:t>2014</a:t>
            </a:r>
            <a:r>
              <a:rPr lang="zh-CN" altLang="en-US" dirty="0" smtClean="0"/>
              <a:t>年完成</a:t>
            </a:r>
            <a:r>
              <a:rPr lang="en-US" altLang="zh-CN" dirty="0" smtClean="0"/>
              <a:t>32.15</a:t>
            </a:r>
            <a:r>
              <a:rPr lang="zh-CN" altLang="en-US" dirty="0" smtClean="0"/>
              <a:t>亿元</a:t>
            </a:r>
            <a:r>
              <a:rPr lang="en-US" altLang="zh-CN" dirty="0" smtClean="0"/>
              <a:t>KKR</a:t>
            </a:r>
            <a:r>
              <a:rPr lang="zh-CN" altLang="en-US" dirty="0" smtClean="0"/>
              <a:t>股权融资</a:t>
            </a:r>
            <a:endParaRPr lang="en-US" altLang="zh-CN" dirty="0" smtClean="0"/>
          </a:p>
          <a:p>
            <a:r>
              <a:rPr lang="zh-CN" altLang="en-US" dirty="0" smtClean="0"/>
              <a:t>“</a:t>
            </a:r>
            <a:r>
              <a:rPr lang="en-US" altLang="zh-CN" dirty="0" smtClean="0"/>
              <a:t>KKR</a:t>
            </a:r>
            <a:r>
              <a:rPr lang="zh-CN" altLang="zh-CN" dirty="0"/>
              <a:t>广泛的全球资源、产业投资运营经验和出色的本土化团队</a:t>
            </a:r>
            <a:r>
              <a:rPr lang="zh-CN" altLang="zh-CN" dirty="0" smtClean="0"/>
              <a:t>，</a:t>
            </a:r>
            <a:r>
              <a:rPr lang="zh-CN" altLang="en-US" dirty="0" smtClean="0"/>
              <a:t>雄厚的资本市场实力和国际并购经验将加速海尔全球平台整合”</a:t>
            </a:r>
            <a:r>
              <a:rPr lang="en-US" altLang="zh-CN" dirty="0" smtClean="0"/>
              <a:t>——</a:t>
            </a:r>
            <a:r>
              <a:rPr lang="zh-CN" altLang="en-US" dirty="0" smtClean="0"/>
              <a:t>海尔董事长梁海山</a:t>
            </a:r>
            <a:endParaRPr lang="en-US" altLang="zh-CN" dirty="0" smtClean="0"/>
          </a:p>
        </p:txBody>
      </p:sp>
    </p:spTree>
    <p:extLst>
      <p:ext uri="{BB962C8B-B14F-4D97-AF65-F5344CB8AC3E}">
        <p14:creationId xmlns:p14="http://schemas.microsoft.com/office/powerpoint/2010/main" val="6445408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488517" y="561700"/>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027361"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603833"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2626916" y="411465"/>
            <a:ext cx="3859957" cy="630942"/>
          </a:xfrm>
          <a:prstGeom prst="rect">
            <a:avLst/>
          </a:prstGeom>
          <a:noFill/>
        </p:spPr>
        <p:txBody>
          <a:bodyPr wrap="square" rtlCol="0">
            <a:spAutoFit/>
          </a:bodyPr>
          <a:lstStyle/>
          <a:p>
            <a:r>
              <a:rPr lang="zh-CN" altLang="en-US" sz="3500" dirty="0"/>
              <a:t>国际化</a:t>
            </a:r>
            <a:r>
              <a:rPr lang="zh-CN" altLang="en-US" sz="3500" dirty="0" smtClean="0"/>
              <a:t>战略</a:t>
            </a:r>
            <a:endParaRPr lang="zh-CN" altLang="en-US" sz="3500" dirty="0"/>
          </a:p>
        </p:txBody>
      </p:sp>
      <p:sp>
        <p:nvSpPr>
          <p:cNvPr id="16" name="椭圆 15"/>
          <p:cNvSpPr/>
          <p:nvPr/>
        </p:nvSpPr>
        <p:spPr>
          <a:xfrm>
            <a:off x="194967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矩形 12"/>
          <p:cNvSpPr/>
          <p:nvPr/>
        </p:nvSpPr>
        <p:spPr>
          <a:xfrm rot="16200000" flipV="1">
            <a:off x="3466010" y="3654738"/>
            <a:ext cx="4694161" cy="8061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Picture 2" descr="http://b.hiphotos.baidu.com/baike/w%3D268/sign=2063b70dd71373f0f53f68999c0f4b8b/dbb44aed2e738bd4423c9d47a78b87d6277ff9a3.jpg"/>
          <p:cNvPicPr>
            <a:picLocks noChangeAspect="1" noChangeArrowheads="1"/>
          </p:cNvPicPr>
          <p:nvPr/>
        </p:nvPicPr>
        <p:blipFill rotWithShape="1">
          <a:blip r:embed="rId2">
            <a:extLst>
              <a:ext uri="{28A0092B-C50C-407E-A947-70E740481C1C}">
                <a14:useLocalDpi xmlns:a14="http://schemas.microsoft.com/office/drawing/2010/main" val="0"/>
              </a:ext>
            </a:extLst>
          </a:blip>
          <a:srcRect l="1" t="19161" r="-1250" b="24087"/>
          <a:stretch/>
        </p:blipFill>
        <p:spPr bwMode="auto">
          <a:xfrm>
            <a:off x="4427780" y="1008330"/>
            <a:ext cx="1211852" cy="67927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ecmb.bdimg.com/tam-ogel/85e781815ff92b7b45943f6287de45d4_222_222.jpg"/>
          <p:cNvPicPr>
            <a:picLocks noChangeAspect="1" noChangeArrowheads="1"/>
          </p:cNvPicPr>
          <p:nvPr/>
        </p:nvPicPr>
        <p:blipFill rotWithShape="1">
          <a:blip r:embed="rId3">
            <a:extLst>
              <a:ext uri="{28A0092B-C50C-407E-A947-70E740481C1C}">
                <a14:useLocalDpi xmlns:a14="http://schemas.microsoft.com/office/drawing/2010/main" val="0"/>
              </a:ext>
            </a:extLst>
          </a:blip>
          <a:srcRect t="18667" r="2616" b="21376"/>
          <a:stretch/>
        </p:blipFill>
        <p:spPr bwMode="auto">
          <a:xfrm>
            <a:off x="6085750" y="930923"/>
            <a:ext cx="1354746" cy="834083"/>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16"/>
          <p:cNvSpPr txBox="1"/>
          <p:nvPr/>
        </p:nvSpPr>
        <p:spPr>
          <a:xfrm>
            <a:off x="1399196" y="1105878"/>
            <a:ext cx="1605261" cy="461665"/>
          </a:xfrm>
          <a:prstGeom prst="rect">
            <a:avLst/>
          </a:prstGeom>
          <a:noFill/>
        </p:spPr>
        <p:txBody>
          <a:bodyPr wrap="square" rtlCol="0">
            <a:spAutoFit/>
          </a:bodyPr>
          <a:lstStyle/>
          <a:p>
            <a:r>
              <a:rPr lang="en-US" altLang="zh-CN" sz="2400" dirty="0"/>
              <a:t>2</a:t>
            </a:r>
            <a:r>
              <a:rPr lang="en-US" altLang="zh-CN" sz="2400" dirty="0" smtClean="0"/>
              <a:t>. </a:t>
            </a:r>
            <a:r>
              <a:rPr lang="zh-CN" altLang="en-US" sz="2400" dirty="0"/>
              <a:t>方式</a:t>
            </a:r>
          </a:p>
        </p:txBody>
      </p:sp>
      <p:sp>
        <p:nvSpPr>
          <p:cNvPr id="18" name="矩形 17"/>
          <p:cNvSpPr/>
          <p:nvPr/>
        </p:nvSpPr>
        <p:spPr>
          <a:xfrm>
            <a:off x="1333310" y="1521823"/>
            <a:ext cx="1293606" cy="4572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5133703" y="1920240"/>
            <a:ext cx="1353170" cy="679269"/>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道路</a:t>
            </a:r>
            <a:endParaRPr lang="zh-CN" altLang="en-US" sz="2400" dirty="0"/>
          </a:p>
        </p:txBody>
      </p:sp>
      <p:sp>
        <p:nvSpPr>
          <p:cNvPr id="19" name="圆角矩形 18"/>
          <p:cNvSpPr/>
          <p:nvPr/>
        </p:nvSpPr>
        <p:spPr>
          <a:xfrm>
            <a:off x="5133703" y="3282320"/>
            <a:ext cx="1353170" cy="679269"/>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方式</a:t>
            </a:r>
          </a:p>
        </p:txBody>
      </p:sp>
      <p:sp>
        <p:nvSpPr>
          <p:cNvPr id="20" name="圆角矩形 19"/>
          <p:cNvSpPr/>
          <p:nvPr/>
        </p:nvSpPr>
        <p:spPr>
          <a:xfrm>
            <a:off x="5128142" y="4662223"/>
            <a:ext cx="1353170" cy="679269"/>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气质</a:t>
            </a:r>
          </a:p>
        </p:txBody>
      </p:sp>
      <p:sp>
        <p:nvSpPr>
          <p:cNvPr id="21" name="文本框 20"/>
          <p:cNvSpPr txBox="1"/>
          <p:nvPr/>
        </p:nvSpPr>
        <p:spPr>
          <a:xfrm>
            <a:off x="1419430" y="1964961"/>
            <a:ext cx="3232321" cy="923330"/>
          </a:xfrm>
          <a:prstGeom prst="rect">
            <a:avLst/>
          </a:prstGeom>
          <a:noFill/>
        </p:spPr>
        <p:txBody>
          <a:bodyPr wrap="square" rtlCol="0">
            <a:spAutoFit/>
          </a:bodyPr>
          <a:lstStyle/>
          <a:p>
            <a:r>
              <a:rPr lang="zh-CN" altLang="en-US" dirty="0"/>
              <a:t>起步</a:t>
            </a:r>
            <a:r>
              <a:rPr lang="zh-CN" altLang="en-US" dirty="0" smtClean="0"/>
              <a:t>初自建产品和销售网络</a:t>
            </a:r>
            <a:r>
              <a:rPr lang="en-US" altLang="zh-CN" dirty="0" smtClean="0"/>
              <a:t>—</a:t>
            </a:r>
            <a:r>
              <a:rPr lang="zh-CN" altLang="en-US" dirty="0" smtClean="0"/>
              <a:t>设立生产基地</a:t>
            </a:r>
            <a:r>
              <a:rPr lang="en-US" altLang="zh-CN" dirty="0" smtClean="0"/>
              <a:t>—</a:t>
            </a:r>
            <a:r>
              <a:rPr lang="zh-CN" altLang="en-US" dirty="0" smtClean="0"/>
              <a:t>设立研发基地</a:t>
            </a:r>
            <a:r>
              <a:rPr lang="en-US" altLang="zh-CN" dirty="0" smtClean="0"/>
              <a:t>—</a:t>
            </a:r>
            <a:r>
              <a:rPr lang="zh-CN" altLang="en-US" dirty="0" smtClean="0"/>
              <a:t>并购重组</a:t>
            </a:r>
            <a:endParaRPr lang="en-US" altLang="zh-CN" dirty="0" smtClean="0"/>
          </a:p>
        </p:txBody>
      </p:sp>
      <p:sp>
        <p:nvSpPr>
          <p:cNvPr id="22" name="文本框 21"/>
          <p:cNvSpPr txBox="1"/>
          <p:nvPr/>
        </p:nvSpPr>
        <p:spPr>
          <a:xfrm>
            <a:off x="7077455" y="1964961"/>
            <a:ext cx="4126843" cy="923330"/>
          </a:xfrm>
          <a:prstGeom prst="rect">
            <a:avLst/>
          </a:prstGeom>
          <a:noFill/>
        </p:spPr>
        <p:txBody>
          <a:bodyPr wrap="square" rtlCol="0">
            <a:spAutoFit/>
          </a:bodyPr>
          <a:lstStyle/>
          <a:p>
            <a:r>
              <a:rPr lang="zh-CN" altLang="en-US" dirty="0" smtClean="0"/>
              <a:t>起步晚，市场规模小</a:t>
            </a:r>
            <a:endParaRPr lang="en-US" altLang="zh-CN" dirty="0" smtClean="0"/>
          </a:p>
          <a:p>
            <a:r>
              <a:rPr lang="en-US" altLang="zh-CN" dirty="0" smtClean="0"/>
              <a:t>OEM</a:t>
            </a:r>
            <a:r>
              <a:rPr lang="zh-CN" altLang="en-US" dirty="0" smtClean="0"/>
              <a:t>模式贴牌生产</a:t>
            </a:r>
            <a:r>
              <a:rPr lang="en-US" altLang="zh-CN" dirty="0" smtClean="0"/>
              <a:t>—</a:t>
            </a:r>
            <a:r>
              <a:rPr lang="zh-CN" altLang="en-US" dirty="0" smtClean="0"/>
              <a:t>建立销售分支机构</a:t>
            </a:r>
            <a:r>
              <a:rPr lang="en-US" altLang="zh-CN" dirty="0" smtClean="0"/>
              <a:t>—</a:t>
            </a:r>
            <a:r>
              <a:rPr lang="zh-CN" altLang="en-US" dirty="0" smtClean="0"/>
              <a:t>与跨国公司合作</a:t>
            </a:r>
            <a:r>
              <a:rPr lang="en-US" altLang="zh-CN" dirty="0" smtClean="0"/>
              <a:t>—</a:t>
            </a:r>
            <a:r>
              <a:rPr lang="zh-CN" altLang="en-US" dirty="0"/>
              <a:t>自建品牌</a:t>
            </a:r>
            <a:endParaRPr lang="en-US" altLang="zh-CN" dirty="0" smtClean="0"/>
          </a:p>
        </p:txBody>
      </p:sp>
      <p:sp>
        <p:nvSpPr>
          <p:cNvPr id="23" name="文本框 22"/>
          <p:cNvSpPr txBox="1"/>
          <p:nvPr/>
        </p:nvSpPr>
        <p:spPr>
          <a:xfrm>
            <a:off x="7075956" y="4558536"/>
            <a:ext cx="3232321" cy="1200329"/>
          </a:xfrm>
          <a:prstGeom prst="rect">
            <a:avLst/>
          </a:prstGeom>
          <a:noFill/>
        </p:spPr>
        <p:txBody>
          <a:bodyPr wrap="square" rtlCol="0">
            <a:spAutoFit/>
          </a:bodyPr>
          <a:lstStyle/>
          <a:p>
            <a:r>
              <a:rPr lang="zh-CN" altLang="en-US" dirty="0" smtClean="0">
                <a:solidFill>
                  <a:schemeClr val="accent2"/>
                </a:solidFill>
              </a:rPr>
              <a:t>稳健谨慎的保守战略</a:t>
            </a:r>
            <a:endParaRPr lang="en-US" altLang="zh-CN" dirty="0" smtClean="0">
              <a:solidFill>
                <a:schemeClr val="accent2"/>
              </a:solidFill>
            </a:endParaRPr>
          </a:p>
          <a:p>
            <a:r>
              <a:rPr lang="en-US" altLang="zh-CN" dirty="0" smtClean="0"/>
              <a:t>1995</a:t>
            </a:r>
            <a:r>
              <a:rPr lang="zh-CN" altLang="en-US" dirty="0" smtClean="0"/>
              <a:t>年开始出口贸易，</a:t>
            </a:r>
            <a:r>
              <a:rPr lang="en-US" altLang="zh-CN" dirty="0" smtClean="0"/>
              <a:t>2006</a:t>
            </a:r>
            <a:r>
              <a:rPr lang="zh-CN" altLang="en-US" dirty="0" smtClean="0"/>
              <a:t>年才启动海外投资建厂</a:t>
            </a:r>
            <a:endParaRPr lang="en-US" altLang="zh-CN" dirty="0" smtClean="0"/>
          </a:p>
          <a:p>
            <a:r>
              <a:rPr lang="en-US" altLang="zh-CN" dirty="0" smtClean="0"/>
              <a:t>10</a:t>
            </a:r>
            <a:r>
              <a:rPr lang="zh-CN" altLang="en-US" dirty="0" smtClean="0"/>
              <a:t>亿元收购亏损的东芝</a:t>
            </a:r>
            <a:endParaRPr lang="en-US" altLang="zh-CN" dirty="0" smtClean="0"/>
          </a:p>
        </p:txBody>
      </p:sp>
      <p:sp>
        <p:nvSpPr>
          <p:cNvPr id="24" name="文本框 23"/>
          <p:cNvSpPr txBox="1"/>
          <p:nvPr/>
        </p:nvSpPr>
        <p:spPr>
          <a:xfrm>
            <a:off x="1488518" y="4494439"/>
            <a:ext cx="3282108" cy="1200329"/>
          </a:xfrm>
          <a:prstGeom prst="rect">
            <a:avLst/>
          </a:prstGeom>
          <a:noFill/>
        </p:spPr>
        <p:txBody>
          <a:bodyPr wrap="square" rtlCol="0">
            <a:spAutoFit/>
          </a:bodyPr>
          <a:lstStyle/>
          <a:p>
            <a:r>
              <a:rPr lang="zh-CN" altLang="en-US" dirty="0" smtClean="0">
                <a:solidFill>
                  <a:schemeClr val="accent2"/>
                </a:solidFill>
              </a:rPr>
              <a:t>积极有为的开拓战略</a:t>
            </a:r>
            <a:endParaRPr lang="en-US" altLang="zh-CN" dirty="0" smtClean="0">
              <a:solidFill>
                <a:schemeClr val="accent2"/>
              </a:solidFill>
            </a:endParaRPr>
          </a:p>
          <a:p>
            <a:r>
              <a:rPr lang="en-US" altLang="zh-CN" dirty="0" smtClean="0"/>
              <a:t>1996</a:t>
            </a:r>
            <a:r>
              <a:rPr lang="zh-CN" altLang="en-US" dirty="0" smtClean="0"/>
              <a:t>年开始在菲律宾、印尼、马来西亚、美国等地建厂</a:t>
            </a:r>
            <a:endParaRPr lang="en-US" altLang="zh-CN" dirty="0" smtClean="0"/>
          </a:p>
          <a:p>
            <a:r>
              <a:rPr lang="en-US" altLang="zh-CN" dirty="0" smtClean="0"/>
              <a:t>54</a:t>
            </a:r>
            <a:r>
              <a:rPr lang="zh-CN" altLang="en-US" dirty="0" smtClean="0"/>
              <a:t>亿元收购盈利的通用</a:t>
            </a:r>
            <a:endParaRPr lang="en-US" altLang="zh-CN" dirty="0" smtClean="0"/>
          </a:p>
        </p:txBody>
      </p:sp>
      <p:sp>
        <p:nvSpPr>
          <p:cNvPr id="25" name="文本框 24"/>
          <p:cNvSpPr txBox="1"/>
          <p:nvPr/>
        </p:nvSpPr>
        <p:spPr>
          <a:xfrm>
            <a:off x="1401570" y="3241095"/>
            <a:ext cx="3232321" cy="923330"/>
          </a:xfrm>
          <a:prstGeom prst="rect">
            <a:avLst/>
          </a:prstGeom>
          <a:noFill/>
        </p:spPr>
        <p:txBody>
          <a:bodyPr wrap="square" rtlCol="0">
            <a:spAutoFit/>
          </a:bodyPr>
          <a:lstStyle/>
          <a:p>
            <a:r>
              <a:rPr lang="zh-CN" altLang="en-US" dirty="0" smtClean="0"/>
              <a:t>彻底的本土化战略</a:t>
            </a:r>
            <a:endParaRPr lang="en-US" altLang="zh-CN" dirty="0" smtClean="0"/>
          </a:p>
          <a:p>
            <a:r>
              <a:rPr lang="zh-CN" altLang="en-US" dirty="0" smtClean="0"/>
              <a:t>产品研发</a:t>
            </a:r>
            <a:r>
              <a:rPr lang="en-US" altLang="zh-CN" dirty="0" smtClean="0"/>
              <a:t>—</a:t>
            </a:r>
            <a:r>
              <a:rPr lang="zh-CN" altLang="en-US" dirty="0" smtClean="0"/>
              <a:t>产品营销</a:t>
            </a:r>
            <a:r>
              <a:rPr lang="en-US" altLang="zh-CN" dirty="0" smtClean="0"/>
              <a:t>—</a:t>
            </a:r>
            <a:r>
              <a:rPr lang="zh-CN" altLang="en-US" dirty="0" smtClean="0"/>
              <a:t>人力资源管理</a:t>
            </a:r>
            <a:endParaRPr lang="en-US" altLang="zh-CN" dirty="0" smtClean="0"/>
          </a:p>
        </p:txBody>
      </p:sp>
      <p:sp>
        <p:nvSpPr>
          <p:cNvPr id="26" name="文本框 25"/>
          <p:cNvSpPr txBox="1"/>
          <p:nvPr/>
        </p:nvSpPr>
        <p:spPr>
          <a:xfrm>
            <a:off x="6957081" y="3495704"/>
            <a:ext cx="3232321" cy="369332"/>
          </a:xfrm>
          <a:prstGeom prst="rect">
            <a:avLst/>
          </a:prstGeom>
          <a:noFill/>
        </p:spPr>
        <p:txBody>
          <a:bodyPr wrap="square" rtlCol="0">
            <a:spAutoFit/>
          </a:bodyPr>
          <a:lstStyle/>
          <a:p>
            <a:r>
              <a:rPr lang="zh-CN" altLang="en-US" dirty="0"/>
              <a:t>创新</a:t>
            </a:r>
            <a:r>
              <a:rPr lang="zh-CN" altLang="en-US" dirty="0" smtClean="0"/>
              <a:t>中心仍然建在国内</a:t>
            </a:r>
            <a:endParaRPr lang="en-US" altLang="zh-CN" dirty="0" smtClean="0"/>
          </a:p>
        </p:txBody>
      </p:sp>
    </p:spTree>
    <p:extLst>
      <p:ext uri="{BB962C8B-B14F-4D97-AF65-F5344CB8AC3E}">
        <p14:creationId xmlns:p14="http://schemas.microsoft.com/office/powerpoint/2010/main" val="20326132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488517" y="561700"/>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027361"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603833"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2626916" y="411465"/>
            <a:ext cx="3859957" cy="630942"/>
          </a:xfrm>
          <a:prstGeom prst="rect">
            <a:avLst/>
          </a:prstGeom>
          <a:noFill/>
        </p:spPr>
        <p:txBody>
          <a:bodyPr wrap="square" rtlCol="0">
            <a:spAutoFit/>
          </a:bodyPr>
          <a:lstStyle/>
          <a:p>
            <a:r>
              <a:rPr lang="zh-CN" altLang="en-US" sz="3500" dirty="0"/>
              <a:t>国际化</a:t>
            </a:r>
            <a:r>
              <a:rPr lang="zh-CN" altLang="en-US" sz="3500" dirty="0" smtClean="0"/>
              <a:t>战略</a:t>
            </a:r>
            <a:endParaRPr lang="zh-CN" altLang="en-US" sz="3500" dirty="0"/>
          </a:p>
        </p:txBody>
      </p:sp>
      <p:sp>
        <p:nvSpPr>
          <p:cNvPr id="16" name="椭圆 15"/>
          <p:cNvSpPr/>
          <p:nvPr/>
        </p:nvSpPr>
        <p:spPr>
          <a:xfrm>
            <a:off x="194967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 name="矩形 1"/>
          <p:cNvSpPr/>
          <p:nvPr/>
        </p:nvSpPr>
        <p:spPr>
          <a:xfrm>
            <a:off x="1333310" y="1521823"/>
            <a:ext cx="1293606" cy="4572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99196" y="1105878"/>
            <a:ext cx="1605261" cy="461665"/>
          </a:xfrm>
          <a:prstGeom prst="rect">
            <a:avLst/>
          </a:prstGeom>
          <a:noFill/>
        </p:spPr>
        <p:txBody>
          <a:bodyPr wrap="square" rtlCol="0">
            <a:spAutoFit/>
          </a:bodyPr>
          <a:lstStyle/>
          <a:p>
            <a:r>
              <a:rPr lang="en-US" altLang="zh-CN" sz="2400" dirty="0"/>
              <a:t>3</a:t>
            </a:r>
            <a:r>
              <a:rPr lang="en-US" altLang="zh-CN" sz="2400" dirty="0" smtClean="0"/>
              <a:t>. </a:t>
            </a:r>
            <a:r>
              <a:rPr lang="zh-CN" altLang="en-US" sz="2400" dirty="0" smtClean="0"/>
              <a:t>绩效</a:t>
            </a:r>
            <a:endParaRPr lang="zh-CN" altLang="en-US" sz="2400" dirty="0"/>
          </a:p>
        </p:txBody>
      </p:sp>
      <p:sp>
        <p:nvSpPr>
          <p:cNvPr id="8" name="文本框 7"/>
          <p:cNvSpPr txBox="1"/>
          <p:nvPr/>
        </p:nvSpPr>
        <p:spPr>
          <a:xfrm>
            <a:off x="1333310" y="1631014"/>
            <a:ext cx="9103914" cy="1938992"/>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zh-CN" altLang="en-US" sz="2000" b="1" dirty="0" smtClean="0"/>
              <a:t>市场知名度高，用户认可度高</a:t>
            </a:r>
            <a:endParaRPr lang="en-US" altLang="zh-CN" sz="2000" b="1" dirty="0"/>
          </a:p>
          <a:p>
            <a:pPr>
              <a:buClr>
                <a:schemeClr val="accent2"/>
              </a:buClr>
            </a:pPr>
            <a:r>
              <a:rPr lang="zh-CN" altLang="zh-CN" sz="2000" dirty="0" smtClean="0"/>
              <a:t>平均</a:t>
            </a:r>
            <a:r>
              <a:rPr lang="zh-CN" altLang="zh-CN" sz="2000" dirty="0"/>
              <a:t>每分钟就有</a:t>
            </a:r>
            <a:r>
              <a:rPr lang="en-US" altLang="zh-CN" sz="2000" dirty="0"/>
              <a:t>125</a:t>
            </a:r>
            <a:r>
              <a:rPr lang="zh-CN" altLang="zh-CN" sz="2000" dirty="0"/>
              <a:t>位海外消费者成为海尔用户。在巴基斯坦，海尔空调从</a:t>
            </a:r>
            <a:r>
              <a:rPr lang="en-US" altLang="zh-CN" sz="2000" dirty="0"/>
              <a:t> 2009 </a:t>
            </a:r>
            <a:r>
              <a:rPr lang="zh-CN" altLang="zh-CN" sz="2000" dirty="0"/>
              <a:t>年至今连续六年保持市场份额第一；在印度的销售收入增速达到</a:t>
            </a:r>
            <a:r>
              <a:rPr lang="en-US" altLang="zh-CN" sz="2000" dirty="0"/>
              <a:t>20%</a:t>
            </a:r>
            <a:r>
              <a:rPr lang="zh-CN" altLang="zh-CN" sz="2000" dirty="0"/>
              <a:t>；在美国市场，海尔窗机空调保持</a:t>
            </a:r>
            <a:r>
              <a:rPr lang="en-US" altLang="zh-CN" sz="2000" dirty="0"/>
              <a:t> 10%</a:t>
            </a:r>
            <a:r>
              <a:rPr lang="zh-CN" altLang="zh-CN" sz="2000" dirty="0"/>
              <a:t>以上市场份额，</a:t>
            </a:r>
            <a:r>
              <a:rPr lang="en-US" altLang="zh-CN" sz="2000" dirty="0"/>
              <a:t>2014 </a:t>
            </a:r>
            <a:r>
              <a:rPr lang="zh-CN" altLang="zh-CN" sz="2000" dirty="0"/>
              <a:t>年达到</a:t>
            </a:r>
            <a:r>
              <a:rPr lang="en-US" altLang="zh-CN" sz="2000" dirty="0"/>
              <a:t> 12</a:t>
            </a:r>
            <a:r>
              <a:rPr lang="en-US" altLang="zh-CN" sz="2000" dirty="0" smtClean="0"/>
              <a:t>%</a:t>
            </a:r>
            <a:endParaRPr lang="en-US" altLang="zh-CN" sz="2000" dirty="0"/>
          </a:p>
          <a:p>
            <a:pPr>
              <a:buClr>
                <a:schemeClr val="accent2"/>
              </a:buClr>
            </a:pPr>
            <a:endParaRPr lang="en-US" altLang="zh-CN" sz="2000" dirty="0" smtClean="0"/>
          </a:p>
          <a:p>
            <a:pPr marL="285750" indent="-285750">
              <a:buClr>
                <a:schemeClr val="accent2"/>
              </a:buClr>
              <a:buFont typeface="Arial" panose="020B0604020202020204" pitchFamily="34" charset="0"/>
              <a:buChar char="•"/>
            </a:pPr>
            <a:r>
              <a:rPr lang="zh-CN" altLang="zh-CN" sz="2000" b="1" dirty="0" smtClean="0"/>
              <a:t>与</a:t>
            </a:r>
            <a:r>
              <a:rPr lang="zh-CN" altLang="zh-CN" sz="2000" b="1" dirty="0"/>
              <a:t>美的相比，海外收入占比低，且国外市场毛利率</a:t>
            </a:r>
            <a:r>
              <a:rPr lang="zh-CN" altLang="zh-CN" sz="2000" b="1" dirty="0" smtClean="0"/>
              <a:t>低</a:t>
            </a:r>
            <a:endParaRPr lang="zh-CN" altLang="zh-CN" sz="2000" b="1" dirty="0"/>
          </a:p>
        </p:txBody>
      </p:sp>
      <p:graphicFrame>
        <p:nvGraphicFramePr>
          <p:cNvPr id="14" name="表格 13"/>
          <p:cNvGraphicFramePr>
            <a:graphicFrameLocks noGrp="1"/>
          </p:cNvGraphicFramePr>
          <p:nvPr>
            <p:extLst>
              <p:ext uri="{D42A27DB-BD31-4B8C-83A1-F6EECF244321}">
                <p14:modId xmlns:p14="http://schemas.microsoft.com/office/powerpoint/2010/main" val="494422339"/>
              </p:ext>
            </p:extLst>
          </p:nvPr>
        </p:nvGraphicFramePr>
        <p:xfrm>
          <a:off x="325113" y="3633477"/>
          <a:ext cx="11541774" cy="2700000"/>
        </p:xfrm>
        <a:graphic>
          <a:graphicData uri="http://schemas.openxmlformats.org/drawingml/2006/table">
            <a:tbl>
              <a:tblPr firstRow="1" firstCol="1" bandRow="1"/>
              <a:tblGrid>
                <a:gridCol w="961626">
                  <a:extLst>
                    <a:ext uri="{9D8B030D-6E8A-4147-A177-3AD203B41FA5}">
                      <a16:colId xmlns:a16="http://schemas.microsoft.com/office/drawing/2014/main" val="1307886781"/>
                    </a:ext>
                  </a:extLst>
                </a:gridCol>
                <a:gridCol w="1756013">
                  <a:extLst>
                    <a:ext uri="{9D8B030D-6E8A-4147-A177-3AD203B41FA5}">
                      <a16:colId xmlns:a16="http://schemas.microsoft.com/office/drawing/2014/main" val="464730661"/>
                    </a:ext>
                  </a:extLst>
                </a:gridCol>
                <a:gridCol w="1915343">
                  <a:extLst>
                    <a:ext uri="{9D8B030D-6E8A-4147-A177-3AD203B41FA5}">
                      <a16:colId xmlns:a16="http://schemas.microsoft.com/office/drawing/2014/main" val="1560619508"/>
                    </a:ext>
                  </a:extLst>
                </a:gridCol>
                <a:gridCol w="1761664">
                  <a:extLst>
                    <a:ext uri="{9D8B030D-6E8A-4147-A177-3AD203B41FA5}">
                      <a16:colId xmlns:a16="http://schemas.microsoft.com/office/drawing/2014/main" val="4057568716"/>
                    </a:ext>
                  </a:extLst>
                </a:gridCol>
                <a:gridCol w="2082581">
                  <a:extLst>
                    <a:ext uri="{9D8B030D-6E8A-4147-A177-3AD203B41FA5}">
                      <a16:colId xmlns:a16="http://schemas.microsoft.com/office/drawing/2014/main" val="216956300"/>
                    </a:ext>
                  </a:extLst>
                </a:gridCol>
                <a:gridCol w="1462214">
                  <a:extLst>
                    <a:ext uri="{9D8B030D-6E8A-4147-A177-3AD203B41FA5}">
                      <a16:colId xmlns:a16="http://schemas.microsoft.com/office/drawing/2014/main" val="2326001934"/>
                    </a:ext>
                  </a:extLst>
                </a:gridCol>
                <a:gridCol w="1602333">
                  <a:extLst>
                    <a:ext uri="{9D8B030D-6E8A-4147-A177-3AD203B41FA5}">
                      <a16:colId xmlns:a16="http://schemas.microsoft.com/office/drawing/2014/main" val="2267198644"/>
                    </a:ext>
                  </a:extLst>
                </a:gridCol>
              </a:tblGrid>
              <a:tr h="600000">
                <a:tc>
                  <a:txBody>
                    <a:bodyPr/>
                    <a:lstStyle/>
                    <a:p>
                      <a:pPr algn="ctr">
                        <a:spcAft>
                          <a:spcPts val="0"/>
                        </a:spcAft>
                      </a:pPr>
                      <a:r>
                        <a:rPr lang="zh-CN" sz="1800" kern="0" dirty="0">
                          <a:solidFill>
                            <a:srgbClr val="000000"/>
                          </a:solidFill>
                          <a:effectLst/>
                          <a:latin typeface="+mj-ea"/>
                          <a:ea typeface="+mj-ea"/>
                          <a:cs typeface="Times New Roman" panose="02020603050405020304" pitchFamily="18" charset="0"/>
                        </a:rPr>
                        <a:t>海尔</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0">
                          <a:solidFill>
                            <a:srgbClr val="000000"/>
                          </a:solidFill>
                          <a:effectLst/>
                          <a:latin typeface="+mj-ea"/>
                          <a:ea typeface="+mj-ea"/>
                          <a:cs typeface="Times New Roman" panose="02020603050405020304" pitchFamily="18" charset="0"/>
                        </a:rPr>
                        <a:t>国外主营</a:t>
                      </a:r>
                      <a:endParaRPr lang="zh-CN" sz="1400" kern="100">
                        <a:effectLst/>
                        <a:latin typeface="+mj-ea"/>
                        <a:ea typeface="+mj-ea"/>
                        <a:cs typeface="Times New Roman" panose="02020603050405020304" pitchFamily="18" charset="0"/>
                      </a:endParaRPr>
                    </a:p>
                    <a:p>
                      <a:pPr algn="ctr">
                        <a:spcAft>
                          <a:spcPts val="0"/>
                        </a:spcAft>
                      </a:pPr>
                      <a:r>
                        <a:rPr lang="zh-CN" sz="1800" kern="0">
                          <a:solidFill>
                            <a:srgbClr val="000000"/>
                          </a:solidFill>
                          <a:effectLst/>
                          <a:latin typeface="+mj-ea"/>
                          <a:ea typeface="+mj-ea"/>
                          <a:cs typeface="Times New Roman" panose="02020603050405020304" pitchFamily="18" charset="0"/>
                        </a:rPr>
                        <a:t>业务收入</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0">
                          <a:solidFill>
                            <a:srgbClr val="000000"/>
                          </a:solidFill>
                          <a:effectLst/>
                          <a:latin typeface="+mj-ea"/>
                          <a:ea typeface="+mj-ea"/>
                          <a:cs typeface="Times New Roman" panose="02020603050405020304" pitchFamily="18" charset="0"/>
                        </a:rPr>
                        <a:t>国外主营业务</a:t>
                      </a:r>
                      <a:endParaRPr lang="zh-CN" sz="1400" kern="100">
                        <a:effectLst/>
                        <a:latin typeface="+mj-ea"/>
                        <a:ea typeface="+mj-ea"/>
                        <a:cs typeface="Times New Roman" panose="02020603050405020304" pitchFamily="18" charset="0"/>
                      </a:endParaRPr>
                    </a:p>
                    <a:p>
                      <a:pPr algn="ctr">
                        <a:spcAft>
                          <a:spcPts val="0"/>
                        </a:spcAft>
                      </a:pPr>
                      <a:r>
                        <a:rPr lang="zh-CN" sz="1800" kern="0">
                          <a:solidFill>
                            <a:srgbClr val="000000"/>
                          </a:solidFill>
                          <a:effectLst/>
                          <a:latin typeface="+mj-ea"/>
                          <a:ea typeface="+mj-ea"/>
                          <a:cs typeface="Times New Roman" panose="02020603050405020304" pitchFamily="18" charset="0"/>
                        </a:rPr>
                        <a:t>收入占比</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0" dirty="0">
                          <a:solidFill>
                            <a:srgbClr val="000000"/>
                          </a:solidFill>
                          <a:effectLst/>
                          <a:latin typeface="+mj-ea"/>
                          <a:ea typeface="+mj-ea"/>
                          <a:cs typeface="Times New Roman" panose="02020603050405020304" pitchFamily="18" charset="0"/>
                        </a:rPr>
                        <a:t>国外主营</a:t>
                      </a:r>
                      <a:endParaRPr lang="zh-CN" sz="1400" kern="100" dirty="0">
                        <a:effectLst/>
                        <a:latin typeface="+mj-ea"/>
                        <a:ea typeface="+mj-ea"/>
                        <a:cs typeface="Times New Roman" panose="02020603050405020304" pitchFamily="18" charset="0"/>
                      </a:endParaRPr>
                    </a:p>
                    <a:p>
                      <a:pPr algn="ctr">
                        <a:spcAft>
                          <a:spcPts val="0"/>
                        </a:spcAft>
                      </a:pPr>
                      <a:r>
                        <a:rPr lang="zh-CN" sz="1800" kern="0" dirty="0">
                          <a:solidFill>
                            <a:srgbClr val="000000"/>
                          </a:solidFill>
                          <a:effectLst/>
                          <a:latin typeface="+mj-ea"/>
                          <a:ea typeface="+mj-ea"/>
                          <a:cs typeface="Times New Roman" panose="02020603050405020304" pitchFamily="18" charset="0"/>
                        </a:rPr>
                        <a:t>业务成本</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0" dirty="0">
                          <a:solidFill>
                            <a:srgbClr val="000000"/>
                          </a:solidFill>
                          <a:effectLst/>
                          <a:latin typeface="+mj-ea"/>
                          <a:ea typeface="+mj-ea"/>
                          <a:cs typeface="Times New Roman" panose="02020603050405020304" pitchFamily="18" charset="0"/>
                        </a:rPr>
                        <a:t>国外主</a:t>
                      </a:r>
                      <a:r>
                        <a:rPr lang="zh-CN" sz="1800" kern="0" dirty="0" smtClean="0">
                          <a:solidFill>
                            <a:srgbClr val="000000"/>
                          </a:solidFill>
                          <a:effectLst/>
                          <a:latin typeface="+mj-ea"/>
                          <a:ea typeface="+mj-ea"/>
                          <a:cs typeface="Times New Roman" panose="02020603050405020304" pitchFamily="18" charset="0"/>
                        </a:rPr>
                        <a:t>营</a:t>
                      </a:r>
                      <a:endParaRPr lang="en-US" altLang="zh-CN" sz="1800" kern="0" dirty="0" smtClean="0">
                        <a:solidFill>
                          <a:srgbClr val="000000"/>
                        </a:solidFill>
                        <a:effectLst/>
                        <a:latin typeface="+mj-ea"/>
                        <a:ea typeface="+mj-ea"/>
                        <a:cs typeface="Times New Roman" panose="02020603050405020304" pitchFamily="18" charset="0"/>
                      </a:endParaRPr>
                    </a:p>
                    <a:p>
                      <a:pPr algn="ctr">
                        <a:spcAft>
                          <a:spcPts val="0"/>
                        </a:spcAft>
                      </a:pPr>
                      <a:r>
                        <a:rPr lang="zh-CN" sz="1800" kern="0" dirty="0" smtClean="0">
                          <a:solidFill>
                            <a:srgbClr val="000000"/>
                          </a:solidFill>
                          <a:effectLst/>
                          <a:latin typeface="+mj-ea"/>
                          <a:ea typeface="+mj-ea"/>
                          <a:cs typeface="Times New Roman" panose="02020603050405020304" pitchFamily="18" charset="0"/>
                        </a:rPr>
                        <a:t>业务</a:t>
                      </a:r>
                      <a:r>
                        <a:rPr lang="zh-CN" sz="1800" kern="0" dirty="0">
                          <a:solidFill>
                            <a:srgbClr val="000000"/>
                          </a:solidFill>
                          <a:effectLst/>
                          <a:latin typeface="+mj-ea"/>
                          <a:ea typeface="+mj-ea"/>
                          <a:cs typeface="Times New Roman" panose="02020603050405020304" pitchFamily="18" charset="0"/>
                        </a:rPr>
                        <a:t>成本占比</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0" dirty="0">
                          <a:solidFill>
                            <a:srgbClr val="000000"/>
                          </a:solidFill>
                          <a:effectLst/>
                          <a:latin typeface="+mj-ea"/>
                          <a:ea typeface="+mj-ea"/>
                          <a:cs typeface="Times New Roman" panose="02020603050405020304" pitchFamily="18" charset="0"/>
                        </a:rPr>
                        <a:t>中国</a:t>
                      </a:r>
                      <a:r>
                        <a:rPr lang="zh-CN" sz="1800" kern="0" dirty="0" smtClean="0">
                          <a:solidFill>
                            <a:srgbClr val="000000"/>
                          </a:solidFill>
                          <a:effectLst/>
                          <a:latin typeface="+mj-ea"/>
                          <a:ea typeface="+mj-ea"/>
                          <a:cs typeface="Times New Roman" panose="02020603050405020304" pitchFamily="18" charset="0"/>
                        </a:rPr>
                        <a:t>大陆</a:t>
                      </a:r>
                      <a:endParaRPr lang="en-US" altLang="zh-CN" sz="1800" kern="0" dirty="0" smtClean="0">
                        <a:solidFill>
                          <a:srgbClr val="000000"/>
                        </a:solidFill>
                        <a:effectLst/>
                        <a:latin typeface="+mj-ea"/>
                        <a:ea typeface="+mj-ea"/>
                        <a:cs typeface="Times New Roman" panose="02020603050405020304" pitchFamily="18" charset="0"/>
                      </a:endParaRPr>
                    </a:p>
                    <a:p>
                      <a:pPr algn="ctr">
                        <a:spcAft>
                          <a:spcPts val="0"/>
                        </a:spcAft>
                      </a:pPr>
                      <a:r>
                        <a:rPr lang="zh-CN" sz="1800" kern="0" dirty="0" smtClean="0">
                          <a:solidFill>
                            <a:srgbClr val="000000"/>
                          </a:solidFill>
                          <a:effectLst/>
                          <a:latin typeface="+mj-ea"/>
                          <a:ea typeface="+mj-ea"/>
                          <a:cs typeface="Times New Roman" panose="02020603050405020304" pitchFamily="18" charset="0"/>
                        </a:rPr>
                        <a:t>毛利率</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0">
                          <a:solidFill>
                            <a:srgbClr val="000000"/>
                          </a:solidFill>
                          <a:effectLst/>
                          <a:latin typeface="+mj-ea"/>
                          <a:ea typeface="+mj-ea"/>
                          <a:cs typeface="Times New Roman" panose="02020603050405020304" pitchFamily="18" charset="0"/>
                        </a:rPr>
                        <a:t>国外毛利率</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7987708"/>
                  </a:ext>
                </a:extLst>
              </a:tr>
              <a:tr h="300000">
                <a:tc>
                  <a:txBody>
                    <a:bodyPr/>
                    <a:lstStyle/>
                    <a:p>
                      <a:pPr algn="ctr">
                        <a:spcAft>
                          <a:spcPts val="0"/>
                        </a:spcAft>
                      </a:pPr>
                      <a:r>
                        <a:rPr lang="en-US" sz="1800" kern="0">
                          <a:solidFill>
                            <a:srgbClr val="000000"/>
                          </a:solidFill>
                          <a:effectLst/>
                          <a:latin typeface="+mj-ea"/>
                          <a:ea typeface="+mj-ea"/>
                          <a:cs typeface="Times New Roman" panose="02020603050405020304" pitchFamily="18" charset="0"/>
                        </a:rPr>
                        <a:t>2013</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800" kern="0">
                          <a:solidFill>
                            <a:srgbClr val="000000"/>
                          </a:solidFill>
                          <a:effectLst/>
                          <a:latin typeface="+mj-ea"/>
                          <a:ea typeface="+mj-ea"/>
                          <a:cs typeface="Times New Roman" panose="02020603050405020304" pitchFamily="18" charset="0"/>
                        </a:rPr>
                        <a:t>940,615.13</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800" kern="0">
                          <a:solidFill>
                            <a:srgbClr val="000000"/>
                          </a:solidFill>
                          <a:effectLst/>
                          <a:latin typeface="+mj-ea"/>
                          <a:ea typeface="+mj-ea"/>
                          <a:cs typeface="Times New Roman" panose="02020603050405020304" pitchFamily="18" charset="0"/>
                        </a:rPr>
                        <a:t>10.88%</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800" kern="0" dirty="0">
                          <a:solidFill>
                            <a:srgbClr val="000000"/>
                          </a:solidFill>
                          <a:effectLst/>
                          <a:latin typeface="+mj-ea"/>
                          <a:ea typeface="+mj-ea"/>
                          <a:cs typeface="Times New Roman" panose="02020603050405020304" pitchFamily="18" charset="0"/>
                        </a:rPr>
                        <a:t>876,774.95</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800" kern="0">
                          <a:solidFill>
                            <a:srgbClr val="000000"/>
                          </a:solidFill>
                          <a:effectLst/>
                          <a:latin typeface="+mj-ea"/>
                          <a:ea typeface="+mj-ea"/>
                          <a:cs typeface="Times New Roman" panose="02020603050405020304" pitchFamily="18" charset="0"/>
                        </a:rPr>
                        <a:t>13.58%</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800" kern="0" dirty="0">
                          <a:solidFill>
                            <a:srgbClr val="000000"/>
                          </a:solidFill>
                          <a:effectLst/>
                          <a:latin typeface="+mj-ea"/>
                          <a:ea typeface="+mj-ea"/>
                          <a:cs typeface="Times New Roman" panose="02020603050405020304" pitchFamily="18" charset="0"/>
                        </a:rPr>
                        <a:t>27.38%</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800" kern="0" dirty="0">
                          <a:solidFill>
                            <a:srgbClr val="000000"/>
                          </a:solidFill>
                          <a:effectLst/>
                          <a:latin typeface="+mj-ea"/>
                          <a:ea typeface="+mj-ea"/>
                          <a:cs typeface="Times New Roman" panose="02020603050405020304" pitchFamily="18" charset="0"/>
                        </a:rPr>
                        <a:t>6.79%</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904729596"/>
                  </a:ext>
                </a:extLst>
              </a:tr>
              <a:tr h="300000">
                <a:tc>
                  <a:txBody>
                    <a:bodyPr/>
                    <a:lstStyle/>
                    <a:p>
                      <a:pPr algn="ctr">
                        <a:spcAft>
                          <a:spcPts val="0"/>
                        </a:spcAft>
                      </a:pPr>
                      <a:r>
                        <a:rPr lang="en-US" sz="1800" kern="0">
                          <a:solidFill>
                            <a:srgbClr val="000000"/>
                          </a:solidFill>
                          <a:effectLst/>
                          <a:latin typeface="+mj-ea"/>
                          <a:ea typeface="+mj-ea"/>
                          <a:cs typeface="Times New Roman" panose="02020603050405020304" pitchFamily="18" charset="0"/>
                        </a:rPr>
                        <a:t>2014</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800" kern="0">
                          <a:solidFill>
                            <a:srgbClr val="000000"/>
                          </a:solidFill>
                          <a:effectLst/>
                          <a:latin typeface="+mj-ea"/>
                          <a:ea typeface="+mj-ea"/>
                          <a:cs typeface="Times New Roman" panose="02020603050405020304" pitchFamily="18" charset="0"/>
                        </a:rPr>
                        <a:t>1,070,232.71</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800" kern="0">
                          <a:solidFill>
                            <a:srgbClr val="000000"/>
                          </a:solidFill>
                          <a:effectLst/>
                          <a:latin typeface="+mj-ea"/>
                          <a:ea typeface="+mj-ea"/>
                          <a:cs typeface="Times New Roman" panose="02020603050405020304" pitchFamily="18" charset="0"/>
                        </a:rPr>
                        <a:t>12.06%</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800" kern="0">
                          <a:solidFill>
                            <a:srgbClr val="000000"/>
                          </a:solidFill>
                          <a:effectLst/>
                          <a:latin typeface="+mj-ea"/>
                          <a:ea typeface="+mj-ea"/>
                          <a:cs typeface="Times New Roman" panose="02020603050405020304" pitchFamily="18" charset="0"/>
                        </a:rPr>
                        <a:t>1,006,072.70</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800" kern="0" dirty="0">
                          <a:solidFill>
                            <a:srgbClr val="000000"/>
                          </a:solidFill>
                          <a:effectLst/>
                          <a:latin typeface="+mj-ea"/>
                          <a:ea typeface="+mj-ea"/>
                          <a:cs typeface="Times New Roman" panose="02020603050405020304" pitchFamily="18" charset="0"/>
                        </a:rPr>
                        <a:t>15.64%</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800" kern="0" dirty="0">
                          <a:solidFill>
                            <a:srgbClr val="000000"/>
                          </a:solidFill>
                          <a:effectLst/>
                          <a:latin typeface="+mj-ea"/>
                          <a:ea typeface="+mj-ea"/>
                          <a:cs typeface="Times New Roman" panose="02020603050405020304" pitchFamily="18" charset="0"/>
                        </a:rPr>
                        <a:t>30.24%</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800" kern="0">
                          <a:solidFill>
                            <a:srgbClr val="000000"/>
                          </a:solidFill>
                          <a:effectLst/>
                          <a:latin typeface="+mj-ea"/>
                          <a:ea typeface="+mj-ea"/>
                          <a:cs typeface="Times New Roman" panose="02020603050405020304" pitchFamily="18" charset="0"/>
                        </a:rPr>
                        <a:t>5.99%</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082263526"/>
                  </a:ext>
                </a:extLst>
              </a:tr>
              <a:tr h="600000">
                <a:tc>
                  <a:txBody>
                    <a:bodyPr/>
                    <a:lstStyle/>
                    <a:p>
                      <a:pPr algn="ctr">
                        <a:spcAft>
                          <a:spcPts val="0"/>
                        </a:spcAft>
                      </a:pPr>
                      <a:r>
                        <a:rPr lang="zh-CN" sz="1800" kern="0">
                          <a:solidFill>
                            <a:srgbClr val="000000"/>
                          </a:solidFill>
                          <a:effectLst/>
                          <a:latin typeface="+mj-ea"/>
                          <a:ea typeface="+mj-ea"/>
                          <a:cs typeface="Times New Roman" panose="02020603050405020304" pitchFamily="18" charset="0"/>
                        </a:rPr>
                        <a:t>美的</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0">
                          <a:solidFill>
                            <a:srgbClr val="000000"/>
                          </a:solidFill>
                          <a:effectLst/>
                          <a:latin typeface="+mj-ea"/>
                          <a:ea typeface="+mj-ea"/>
                          <a:cs typeface="Times New Roman" panose="02020603050405020304" pitchFamily="18" charset="0"/>
                        </a:rPr>
                        <a:t>国外主营</a:t>
                      </a:r>
                      <a:endParaRPr lang="zh-CN" sz="1400" kern="100">
                        <a:effectLst/>
                        <a:latin typeface="+mj-ea"/>
                        <a:ea typeface="+mj-ea"/>
                        <a:cs typeface="Times New Roman" panose="02020603050405020304" pitchFamily="18" charset="0"/>
                      </a:endParaRPr>
                    </a:p>
                    <a:p>
                      <a:pPr algn="ctr">
                        <a:spcAft>
                          <a:spcPts val="0"/>
                        </a:spcAft>
                      </a:pPr>
                      <a:r>
                        <a:rPr lang="zh-CN" sz="1800" kern="0">
                          <a:solidFill>
                            <a:srgbClr val="000000"/>
                          </a:solidFill>
                          <a:effectLst/>
                          <a:latin typeface="+mj-ea"/>
                          <a:ea typeface="+mj-ea"/>
                          <a:cs typeface="Times New Roman" panose="02020603050405020304" pitchFamily="18" charset="0"/>
                        </a:rPr>
                        <a:t>业务收入</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0" dirty="0">
                          <a:solidFill>
                            <a:srgbClr val="000000"/>
                          </a:solidFill>
                          <a:effectLst/>
                          <a:latin typeface="+mj-ea"/>
                          <a:ea typeface="+mj-ea"/>
                          <a:cs typeface="Times New Roman" panose="02020603050405020304" pitchFamily="18" charset="0"/>
                        </a:rPr>
                        <a:t>国外主营业务</a:t>
                      </a:r>
                      <a:endParaRPr lang="zh-CN" sz="1400" kern="100" dirty="0">
                        <a:effectLst/>
                        <a:latin typeface="+mj-ea"/>
                        <a:ea typeface="+mj-ea"/>
                        <a:cs typeface="Times New Roman" panose="02020603050405020304" pitchFamily="18" charset="0"/>
                      </a:endParaRPr>
                    </a:p>
                    <a:p>
                      <a:pPr algn="ctr">
                        <a:spcAft>
                          <a:spcPts val="0"/>
                        </a:spcAft>
                      </a:pPr>
                      <a:r>
                        <a:rPr lang="zh-CN" sz="1800" kern="0" dirty="0">
                          <a:solidFill>
                            <a:srgbClr val="000000"/>
                          </a:solidFill>
                          <a:effectLst/>
                          <a:latin typeface="+mj-ea"/>
                          <a:ea typeface="+mj-ea"/>
                          <a:cs typeface="Times New Roman" panose="02020603050405020304" pitchFamily="18" charset="0"/>
                        </a:rPr>
                        <a:t>收入占比</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0">
                          <a:solidFill>
                            <a:srgbClr val="000000"/>
                          </a:solidFill>
                          <a:effectLst/>
                          <a:latin typeface="+mj-ea"/>
                          <a:ea typeface="+mj-ea"/>
                          <a:cs typeface="Times New Roman" panose="02020603050405020304" pitchFamily="18" charset="0"/>
                        </a:rPr>
                        <a:t>国外主营</a:t>
                      </a:r>
                      <a:endParaRPr lang="zh-CN" sz="1400" kern="100">
                        <a:effectLst/>
                        <a:latin typeface="+mj-ea"/>
                        <a:ea typeface="+mj-ea"/>
                        <a:cs typeface="Times New Roman" panose="02020603050405020304" pitchFamily="18" charset="0"/>
                      </a:endParaRPr>
                    </a:p>
                    <a:p>
                      <a:pPr algn="ctr">
                        <a:spcAft>
                          <a:spcPts val="0"/>
                        </a:spcAft>
                      </a:pPr>
                      <a:r>
                        <a:rPr lang="zh-CN" sz="1800" kern="0">
                          <a:solidFill>
                            <a:srgbClr val="000000"/>
                          </a:solidFill>
                          <a:effectLst/>
                          <a:latin typeface="+mj-ea"/>
                          <a:ea typeface="+mj-ea"/>
                          <a:cs typeface="Times New Roman" panose="02020603050405020304" pitchFamily="18" charset="0"/>
                        </a:rPr>
                        <a:t>业务成本</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0" dirty="0">
                          <a:solidFill>
                            <a:srgbClr val="000000"/>
                          </a:solidFill>
                          <a:effectLst/>
                          <a:latin typeface="+mj-ea"/>
                          <a:ea typeface="+mj-ea"/>
                          <a:cs typeface="Times New Roman" panose="02020603050405020304" pitchFamily="18" charset="0"/>
                        </a:rPr>
                        <a:t>国外主</a:t>
                      </a:r>
                      <a:r>
                        <a:rPr lang="zh-CN" sz="1800" kern="0" dirty="0" smtClean="0">
                          <a:solidFill>
                            <a:srgbClr val="000000"/>
                          </a:solidFill>
                          <a:effectLst/>
                          <a:latin typeface="+mj-ea"/>
                          <a:ea typeface="+mj-ea"/>
                          <a:cs typeface="Times New Roman" panose="02020603050405020304" pitchFamily="18" charset="0"/>
                        </a:rPr>
                        <a:t>营</a:t>
                      </a:r>
                      <a:endParaRPr lang="en-US" altLang="zh-CN" sz="1800" kern="0" dirty="0" smtClean="0">
                        <a:solidFill>
                          <a:srgbClr val="000000"/>
                        </a:solidFill>
                        <a:effectLst/>
                        <a:latin typeface="+mj-ea"/>
                        <a:ea typeface="+mj-ea"/>
                        <a:cs typeface="Times New Roman" panose="02020603050405020304" pitchFamily="18" charset="0"/>
                      </a:endParaRPr>
                    </a:p>
                    <a:p>
                      <a:pPr algn="ctr">
                        <a:spcAft>
                          <a:spcPts val="0"/>
                        </a:spcAft>
                      </a:pPr>
                      <a:r>
                        <a:rPr lang="zh-CN" sz="1800" kern="0" dirty="0" smtClean="0">
                          <a:solidFill>
                            <a:srgbClr val="000000"/>
                          </a:solidFill>
                          <a:effectLst/>
                          <a:latin typeface="+mj-ea"/>
                          <a:ea typeface="+mj-ea"/>
                          <a:cs typeface="Times New Roman" panose="02020603050405020304" pitchFamily="18" charset="0"/>
                        </a:rPr>
                        <a:t>业务</a:t>
                      </a:r>
                      <a:r>
                        <a:rPr lang="zh-CN" sz="1800" kern="0" dirty="0">
                          <a:solidFill>
                            <a:srgbClr val="000000"/>
                          </a:solidFill>
                          <a:effectLst/>
                          <a:latin typeface="+mj-ea"/>
                          <a:ea typeface="+mj-ea"/>
                          <a:cs typeface="Times New Roman" panose="02020603050405020304" pitchFamily="18" charset="0"/>
                        </a:rPr>
                        <a:t>成本占比</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0" dirty="0">
                          <a:solidFill>
                            <a:srgbClr val="000000"/>
                          </a:solidFill>
                          <a:effectLst/>
                          <a:latin typeface="+mj-ea"/>
                          <a:ea typeface="+mj-ea"/>
                          <a:cs typeface="Times New Roman" panose="02020603050405020304" pitchFamily="18" charset="0"/>
                        </a:rPr>
                        <a:t>中国</a:t>
                      </a:r>
                      <a:r>
                        <a:rPr lang="zh-CN" sz="1800" kern="0" dirty="0" smtClean="0">
                          <a:solidFill>
                            <a:srgbClr val="000000"/>
                          </a:solidFill>
                          <a:effectLst/>
                          <a:latin typeface="+mj-ea"/>
                          <a:ea typeface="+mj-ea"/>
                          <a:cs typeface="Times New Roman" panose="02020603050405020304" pitchFamily="18" charset="0"/>
                        </a:rPr>
                        <a:t>大陆</a:t>
                      </a:r>
                      <a:endParaRPr lang="en-US" altLang="zh-CN" sz="1800" kern="0" dirty="0" smtClean="0">
                        <a:solidFill>
                          <a:srgbClr val="000000"/>
                        </a:solidFill>
                        <a:effectLst/>
                        <a:latin typeface="+mj-ea"/>
                        <a:ea typeface="+mj-ea"/>
                        <a:cs typeface="Times New Roman" panose="02020603050405020304" pitchFamily="18" charset="0"/>
                      </a:endParaRPr>
                    </a:p>
                    <a:p>
                      <a:pPr algn="ctr">
                        <a:spcAft>
                          <a:spcPts val="0"/>
                        </a:spcAft>
                      </a:pPr>
                      <a:r>
                        <a:rPr lang="zh-CN" sz="1800" kern="0" dirty="0" smtClean="0">
                          <a:solidFill>
                            <a:srgbClr val="000000"/>
                          </a:solidFill>
                          <a:effectLst/>
                          <a:latin typeface="+mj-ea"/>
                          <a:ea typeface="+mj-ea"/>
                          <a:cs typeface="Times New Roman" panose="02020603050405020304" pitchFamily="18" charset="0"/>
                        </a:rPr>
                        <a:t>毛利率</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0">
                          <a:solidFill>
                            <a:srgbClr val="000000"/>
                          </a:solidFill>
                          <a:effectLst/>
                          <a:latin typeface="+mj-ea"/>
                          <a:ea typeface="+mj-ea"/>
                          <a:cs typeface="Times New Roman" panose="02020603050405020304" pitchFamily="18" charset="0"/>
                        </a:rPr>
                        <a:t>国外毛利率</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2325207"/>
                  </a:ext>
                </a:extLst>
              </a:tr>
              <a:tr h="300000">
                <a:tc>
                  <a:txBody>
                    <a:bodyPr/>
                    <a:lstStyle/>
                    <a:p>
                      <a:pPr algn="ctr">
                        <a:spcAft>
                          <a:spcPts val="0"/>
                        </a:spcAft>
                      </a:pPr>
                      <a:r>
                        <a:rPr lang="en-US" sz="1800" kern="0">
                          <a:solidFill>
                            <a:srgbClr val="000000"/>
                          </a:solidFill>
                          <a:effectLst/>
                          <a:latin typeface="+mj-ea"/>
                          <a:ea typeface="+mj-ea"/>
                          <a:cs typeface="Times New Roman" panose="02020603050405020304" pitchFamily="18" charset="0"/>
                        </a:rPr>
                        <a:t>2013</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800" kern="0">
                          <a:solidFill>
                            <a:srgbClr val="000000"/>
                          </a:solidFill>
                          <a:effectLst/>
                          <a:latin typeface="+mj-ea"/>
                          <a:ea typeface="+mj-ea"/>
                          <a:cs typeface="Times New Roman" panose="02020603050405020304" pitchFamily="18" charset="0"/>
                        </a:rPr>
                        <a:t>4,508,302.24</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800" kern="0">
                          <a:solidFill>
                            <a:srgbClr val="000000"/>
                          </a:solidFill>
                          <a:effectLst/>
                          <a:latin typeface="+mj-ea"/>
                          <a:ea typeface="+mj-ea"/>
                          <a:cs typeface="Times New Roman" panose="02020603050405020304" pitchFamily="18" charset="0"/>
                        </a:rPr>
                        <a:t>37.27%</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800" kern="0">
                          <a:solidFill>
                            <a:srgbClr val="000000"/>
                          </a:solidFill>
                          <a:effectLst/>
                          <a:latin typeface="+mj-ea"/>
                          <a:ea typeface="+mj-ea"/>
                          <a:cs typeface="Times New Roman" panose="02020603050405020304" pitchFamily="18" charset="0"/>
                        </a:rPr>
                        <a:t>3,677,791.89</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800" kern="0">
                          <a:solidFill>
                            <a:srgbClr val="000000"/>
                          </a:solidFill>
                          <a:effectLst/>
                          <a:latin typeface="+mj-ea"/>
                          <a:ea typeface="+mj-ea"/>
                          <a:cs typeface="Times New Roman" panose="02020603050405020304" pitchFamily="18" charset="0"/>
                        </a:rPr>
                        <a:t>39.62%</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800" kern="0">
                          <a:solidFill>
                            <a:srgbClr val="000000"/>
                          </a:solidFill>
                          <a:effectLst/>
                          <a:latin typeface="+mj-ea"/>
                          <a:ea typeface="+mj-ea"/>
                          <a:cs typeface="Times New Roman" panose="02020603050405020304" pitchFamily="18" charset="0"/>
                        </a:rPr>
                        <a:t>27.15%</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800" kern="0" dirty="0">
                          <a:solidFill>
                            <a:srgbClr val="000000"/>
                          </a:solidFill>
                          <a:effectLst/>
                          <a:latin typeface="+mj-ea"/>
                          <a:ea typeface="+mj-ea"/>
                          <a:cs typeface="Times New Roman" panose="02020603050405020304" pitchFamily="18" charset="0"/>
                        </a:rPr>
                        <a:t>18.42%</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326589926"/>
                  </a:ext>
                </a:extLst>
              </a:tr>
              <a:tr h="300000">
                <a:tc>
                  <a:txBody>
                    <a:bodyPr/>
                    <a:lstStyle/>
                    <a:p>
                      <a:pPr algn="ctr">
                        <a:spcAft>
                          <a:spcPts val="0"/>
                        </a:spcAft>
                      </a:pPr>
                      <a:r>
                        <a:rPr lang="en-US" sz="1800" kern="0">
                          <a:solidFill>
                            <a:srgbClr val="000000"/>
                          </a:solidFill>
                          <a:effectLst/>
                          <a:latin typeface="+mj-ea"/>
                          <a:ea typeface="+mj-ea"/>
                          <a:cs typeface="Times New Roman" panose="02020603050405020304" pitchFamily="18" charset="0"/>
                        </a:rPr>
                        <a:t>2014</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800" kern="0">
                          <a:solidFill>
                            <a:srgbClr val="000000"/>
                          </a:solidFill>
                          <a:effectLst/>
                          <a:latin typeface="+mj-ea"/>
                          <a:ea typeface="+mj-ea"/>
                          <a:cs typeface="Times New Roman" panose="02020603050405020304" pitchFamily="18" charset="0"/>
                        </a:rPr>
                        <a:t>4,978,480.94</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800" kern="0">
                          <a:solidFill>
                            <a:srgbClr val="000000"/>
                          </a:solidFill>
                          <a:effectLst/>
                          <a:latin typeface="+mj-ea"/>
                          <a:ea typeface="+mj-ea"/>
                          <a:cs typeface="Times New Roman" panose="02020603050405020304" pitchFamily="18" charset="0"/>
                        </a:rPr>
                        <a:t>35.14%</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800" kern="0">
                          <a:solidFill>
                            <a:srgbClr val="000000"/>
                          </a:solidFill>
                          <a:effectLst/>
                          <a:latin typeface="+mj-ea"/>
                          <a:ea typeface="+mj-ea"/>
                          <a:cs typeface="Times New Roman" panose="02020603050405020304" pitchFamily="18" charset="0"/>
                        </a:rPr>
                        <a:t>3,868,380.82</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800" kern="0">
                          <a:solidFill>
                            <a:srgbClr val="000000"/>
                          </a:solidFill>
                          <a:effectLst/>
                          <a:latin typeface="+mj-ea"/>
                          <a:ea typeface="+mj-ea"/>
                          <a:cs typeface="Times New Roman" panose="02020603050405020304" pitchFamily="18" charset="0"/>
                        </a:rPr>
                        <a:t>36.61%</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800" kern="0">
                          <a:solidFill>
                            <a:srgbClr val="000000"/>
                          </a:solidFill>
                          <a:effectLst/>
                          <a:latin typeface="+mj-ea"/>
                          <a:ea typeface="+mj-ea"/>
                          <a:cs typeface="Times New Roman" panose="02020603050405020304" pitchFamily="18" charset="0"/>
                        </a:rPr>
                        <a:t>27.89%</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800" kern="0" dirty="0">
                          <a:solidFill>
                            <a:srgbClr val="000000"/>
                          </a:solidFill>
                          <a:effectLst/>
                          <a:latin typeface="+mj-ea"/>
                          <a:ea typeface="+mj-ea"/>
                          <a:cs typeface="Times New Roman" panose="02020603050405020304" pitchFamily="18" charset="0"/>
                        </a:rPr>
                        <a:t>22.30%</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824048193"/>
                  </a:ext>
                </a:extLst>
              </a:tr>
              <a:tr h="300000">
                <a:tc>
                  <a:txBody>
                    <a:bodyPr/>
                    <a:lstStyle/>
                    <a:p>
                      <a:pPr algn="ctr">
                        <a:spcAft>
                          <a:spcPts val="0"/>
                        </a:spcAft>
                      </a:pPr>
                      <a:r>
                        <a:rPr lang="en-US" sz="1800" kern="0">
                          <a:solidFill>
                            <a:srgbClr val="000000"/>
                          </a:solidFill>
                          <a:effectLst/>
                          <a:latin typeface="+mj-ea"/>
                          <a:ea typeface="+mj-ea"/>
                          <a:cs typeface="Times New Roman" panose="02020603050405020304" pitchFamily="18" charset="0"/>
                        </a:rPr>
                        <a:t>2015</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800" kern="0">
                          <a:solidFill>
                            <a:srgbClr val="000000"/>
                          </a:solidFill>
                          <a:effectLst/>
                          <a:latin typeface="+mj-ea"/>
                          <a:ea typeface="+mj-ea"/>
                          <a:cs typeface="Times New Roman" panose="02020603050405020304" pitchFamily="18" charset="0"/>
                        </a:rPr>
                        <a:t>4,941,733.60</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800" kern="0" dirty="0">
                          <a:solidFill>
                            <a:srgbClr val="000000"/>
                          </a:solidFill>
                          <a:effectLst/>
                          <a:latin typeface="+mj-ea"/>
                          <a:ea typeface="+mj-ea"/>
                          <a:cs typeface="Times New Roman" panose="02020603050405020304" pitchFamily="18" charset="0"/>
                        </a:rPr>
                        <a:t>35.70%</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800" kern="0">
                          <a:solidFill>
                            <a:srgbClr val="000000"/>
                          </a:solidFill>
                          <a:effectLst/>
                          <a:latin typeface="+mj-ea"/>
                          <a:ea typeface="+mj-ea"/>
                          <a:cs typeface="Times New Roman" panose="02020603050405020304" pitchFamily="18" charset="0"/>
                        </a:rPr>
                        <a:t>3,941,587.20</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800" kern="0">
                          <a:solidFill>
                            <a:srgbClr val="000000"/>
                          </a:solidFill>
                          <a:effectLst/>
                          <a:latin typeface="+mj-ea"/>
                          <a:ea typeface="+mj-ea"/>
                          <a:cs typeface="Times New Roman" panose="02020603050405020304" pitchFamily="18" charset="0"/>
                        </a:rPr>
                        <a:t>38.39%</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800" kern="0">
                          <a:solidFill>
                            <a:srgbClr val="000000"/>
                          </a:solidFill>
                          <a:effectLst/>
                          <a:latin typeface="+mj-ea"/>
                          <a:ea typeface="+mj-ea"/>
                          <a:cs typeface="Times New Roman" panose="02020603050405020304" pitchFamily="18" charset="0"/>
                        </a:rPr>
                        <a:t>30.17%</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800" kern="0" dirty="0">
                          <a:solidFill>
                            <a:srgbClr val="000000"/>
                          </a:solidFill>
                          <a:effectLst/>
                          <a:latin typeface="+mj-ea"/>
                          <a:ea typeface="+mj-ea"/>
                          <a:cs typeface="Times New Roman" panose="02020603050405020304" pitchFamily="18" charset="0"/>
                        </a:rPr>
                        <a:t>20.24%</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7655548"/>
                  </a:ext>
                </a:extLst>
              </a:tr>
            </a:tbl>
          </a:graphicData>
        </a:graphic>
      </p:graphicFrame>
      <p:sp>
        <p:nvSpPr>
          <p:cNvPr id="17" name="椭圆 16"/>
          <p:cNvSpPr/>
          <p:nvPr/>
        </p:nvSpPr>
        <p:spPr>
          <a:xfrm>
            <a:off x="10887172" y="4093939"/>
            <a:ext cx="979715" cy="843821"/>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0887171" y="5302222"/>
            <a:ext cx="1069698" cy="109472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5180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809897" y="2735466"/>
            <a:ext cx="1789613" cy="923330"/>
          </a:xfrm>
          <a:prstGeom prst="rect">
            <a:avLst/>
          </a:prstGeom>
          <a:noFill/>
        </p:spPr>
        <p:txBody>
          <a:bodyPr wrap="square" rtlCol="0">
            <a:spAutoFit/>
          </a:bodyPr>
          <a:lstStyle/>
          <a:p>
            <a:r>
              <a:rPr lang="en-US" altLang="zh-CN" sz="5400" dirty="0" smtClean="0">
                <a:latin typeface="+mj-ea"/>
                <a:ea typeface="+mj-ea"/>
              </a:rPr>
              <a:t>01</a:t>
            </a:r>
            <a:endParaRPr lang="zh-CN" altLang="en-US" sz="5400" dirty="0">
              <a:latin typeface="+mj-ea"/>
              <a:ea typeface="+mj-ea"/>
            </a:endParaRPr>
          </a:p>
        </p:txBody>
      </p:sp>
      <p:sp>
        <p:nvSpPr>
          <p:cNvPr id="3" name="矩形 2"/>
          <p:cNvSpPr/>
          <p:nvPr/>
        </p:nvSpPr>
        <p:spPr>
          <a:xfrm>
            <a:off x="809897" y="2521131"/>
            <a:ext cx="3735977" cy="4571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矩形 7"/>
          <p:cNvSpPr/>
          <p:nvPr/>
        </p:nvSpPr>
        <p:spPr>
          <a:xfrm>
            <a:off x="809897" y="3722913"/>
            <a:ext cx="3735977" cy="4571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TextBox 3"/>
          <p:cNvSpPr>
            <a:spLocks noChangeArrowheads="1"/>
          </p:cNvSpPr>
          <p:nvPr/>
        </p:nvSpPr>
        <p:spPr bwMode="auto">
          <a:xfrm>
            <a:off x="1841029" y="2841729"/>
            <a:ext cx="2704845" cy="646331"/>
          </a:xfrm>
          <a:prstGeom prst="rect">
            <a:avLst/>
          </a:prstGeom>
          <a:solidFill>
            <a:schemeClr val="accent2"/>
          </a:solidFill>
          <a:ln>
            <a:noFill/>
          </a:ln>
          <a:extLst/>
        </p:spPr>
        <p:txBody>
          <a:bodyPr wrap="square">
            <a:spAutoFit/>
          </a:bodyPr>
          <a:lstStyle>
            <a:defPPr>
              <a:defRPr lang="zh-CN"/>
            </a:defPPr>
            <a:lvl1pPr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3600" dirty="0">
                <a:solidFill>
                  <a:srgbClr val="DDD9C3"/>
                </a:solidFill>
                <a:latin typeface="微软雅黑" panose="020B0503020204020204" pitchFamily="34" charset="-122"/>
                <a:ea typeface="微软雅黑" panose="020B0503020204020204" pitchFamily="34" charset="-122"/>
                <a:sym typeface="微软雅黑" panose="020B0503020204020204" pitchFamily="34" charset="-122"/>
              </a:rPr>
              <a:t>Part One</a:t>
            </a:r>
            <a:endParaRPr lang="zh-CN" altLang="en-US" sz="3600" dirty="0">
              <a:solidFill>
                <a:srgbClr val="DDD9C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菱形 10"/>
          <p:cNvSpPr/>
          <p:nvPr/>
        </p:nvSpPr>
        <p:spPr>
          <a:xfrm>
            <a:off x="4853904" y="208722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p:nvSpPr>
        <p:spPr>
          <a:xfrm>
            <a:off x="4862581" y="275625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p:nvSpPr>
        <p:spPr>
          <a:xfrm>
            <a:off x="4862581" y="3393520"/>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p:nvSpPr>
        <p:spPr>
          <a:xfrm>
            <a:off x="4862584" y="4024766"/>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p:nvSpPr>
        <p:spPr>
          <a:xfrm>
            <a:off x="4874456" y="469066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789478" y="1211972"/>
            <a:ext cx="3699860" cy="3970318"/>
          </a:xfrm>
          <a:prstGeom prst="rect">
            <a:avLst/>
          </a:prstGeom>
          <a:noFill/>
        </p:spPr>
        <p:txBody>
          <a:bodyPr wrap="square" rtlCol="0">
            <a:spAutoFit/>
          </a:bodyPr>
          <a:lstStyle/>
          <a:p>
            <a:pPr algn="ctr">
              <a:lnSpc>
                <a:spcPct val="150000"/>
              </a:lnSpc>
            </a:pPr>
            <a:r>
              <a:rPr lang="zh-CN" altLang="en-US" sz="2800" dirty="0" smtClean="0">
                <a:solidFill>
                  <a:schemeClr val="accent2"/>
                </a:solidFill>
              </a:rPr>
              <a:t>宏观环境分析</a:t>
            </a:r>
            <a:endParaRPr lang="en-US" altLang="zh-CN" sz="2800" dirty="0" smtClean="0">
              <a:solidFill>
                <a:schemeClr val="accent2"/>
              </a:solidFill>
            </a:endParaRPr>
          </a:p>
          <a:p>
            <a:pPr algn="ctr">
              <a:lnSpc>
                <a:spcPct val="150000"/>
              </a:lnSpc>
            </a:pPr>
            <a:r>
              <a:rPr lang="zh-CN" altLang="en-US" sz="2800" dirty="0" smtClean="0"/>
              <a:t>行业环境分析</a:t>
            </a:r>
            <a:endParaRPr lang="en-US" altLang="zh-CN" sz="2800" dirty="0" smtClean="0"/>
          </a:p>
          <a:p>
            <a:pPr algn="ctr">
              <a:lnSpc>
                <a:spcPct val="150000"/>
              </a:lnSpc>
            </a:pPr>
            <a:r>
              <a:rPr lang="zh-CN" altLang="en-US" sz="2800" dirty="0" smtClean="0"/>
              <a:t>行业</a:t>
            </a:r>
            <a:r>
              <a:rPr lang="en-US" altLang="zh-CN" sz="2800" dirty="0" smtClean="0"/>
              <a:t>SWOT</a:t>
            </a:r>
            <a:r>
              <a:rPr lang="zh-CN" altLang="en-US" sz="2800" dirty="0" smtClean="0"/>
              <a:t>分析</a:t>
            </a:r>
            <a:endParaRPr lang="en-US" altLang="zh-CN" sz="2800" dirty="0" smtClean="0"/>
          </a:p>
          <a:p>
            <a:pPr algn="ctr">
              <a:lnSpc>
                <a:spcPct val="150000"/>
              </a:lnSpc>
            </a:pPr>
            <a:r>
              <a:rPr lang="zh-CN" altLang="en-US" sz="2800" dirty="0" smtClean="0"/>
              <a:t>企业战略分析</a:t>
            </a:r>
            <a:endParaRPr lang="en-US" altLang="zh-CN" sz="2800" dirty="0" smtClean="0"/>
          </a:p>
          <a:p>
            <a:pPr algn="ctr">
              <a:lnSpc>
                <a:spcPct val="150000"/>
              </a:lnSpc>
            </a:pPr>
            <a:r>
              <a:rPr lang="zh-CN" altLang="en-US" sz="2800" dirty="0" smtClean="0"/>
              <a:t>公司治理分析</a:t>
            </a:r>
            <a:endParaRPr lang="en-US" altLang="zh-CN" sz="2800" dirty="0" smtClean="0"/>
          </a:p>
          <a:p>
            <a:pPr algn="ctr">
              <a:lnSpc>
                <a:spcPct val="150000"/>
              </a:lnSpc>
            </a:pPr>
            <a:r>
              <a:rPr lang="zh-CN" altLang="en-US" sz="2800" dirty="0" smtClean="0"/>
              <a:t>企业会计分析</a:t>
            </a:r>
            <a:endParaRPr lang="zh-CN" altLang="en-US" sz="2800" dirty="0"/>
          </a:p>
        </p:txBody>
      </p:sp>
      <p:sp>
        <p:nvSpPr>
          <p:cNvPr id="18" name="菱形 17"/>
          <p:cNvSpPr/>
          <p:nvPr/>
        </p:nvSpPr>
        <p:spPr>
          <a:xfrm>
            <a:off x="8070139" y="211097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菱形 18"/>
          <p:cNvSpPr/>
          <p:nvPr/>
        </p:nvSpPr>
        <p:spPr>
          <a:xfrm>
            <a:off x="8044409" y="1420229"/>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p:nvSpPr>
        <p:spPr>
          <a:xfrm>
            <a:off x="8091909" y="2714636"/>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375731" y="1211972"/>
            <a:ext cx="3527663" cy="3323987"/>
          </a:xfrm>
          <a:prstGeom prst="rect">
            <a:avLst/>
          </a:prstGeom>
          <a:noFill/>
        </p:spPr>
        <p:txBody>
          <a:bodyPr wrap="square" rtlCol="0">
            <a:spAutoFit/>
          </a:bodyPr>
          <a:lstStyle/>
          <a:p>
            <a:pPr algn="ctr">
              <a:lnSpc>
                <a:spcPct val="150000"/>
              </a:lnSpc>
            </a:pPr>
            <a:r>
              <a:rPr lang="zh-CN" altLang="en-US" sz="2800" dirty="0" smtClean="0"/>
              <a:t>利润表分析</a:t>
            </a:r>
            <a:endParaRPr lang="en-US" altLang="zh-CN" sz="2800" dirty="0" smtClean="0"/>
          </a:p>
          <a:p>
            <a:pPr algn="ctr">
              <a:lnSpc>
                <a:spcPct val="150000"/>
              </a:lnSpc>
            </a:pPr>
            <a:r>
              <a:rPr lang="zh-CN" altLang="en-US" sz="2800" dirty="0" smtClean="0"/>
              <a:t>资产负债表分析</a:t>
            </a:r>
            <a:endParaRPr lang="en-US" altLang="zh-CN" sz="2800" dirty="0"/>
          </a:p>
          <a:p>
            <a:pPr algn="ctr">
              <a:lnSpc>
                <a:spcPct val="150000"/>
              </a:lnSpc>
            </a:pPr>
            <a:r>
              <a:rPr lang="zh-CN" altLang="en-US" sz="2800" dirty="0" smtClean="0"/>
              <a:t>现金流量表分析</a:t>
            </a:r>
            <a:endParaRPr lang="en-US" altLang="zh-CN" sz="2800" dirty="0" smtClean="0"/>
          </a:p>
          <a:p>
            <a:pPr algn="ctr">
              <a:lnSpc>
                <a:spcPct val="150000"/>
              </a:lnSpc>
            </a:pPr>
            <a:r>
              <a:rPr lang="zh-CN" altLang="en-US" sz="2800" dirty="0" smtClean="0"/>
              <a:t>股东权益变动表分析</a:t>
            </a:r>
            <a:endParaRPr lang="en-US" altLang="zh-CN" sz="2800" dirty="0" smtClean="0"/>
          </a:p>
          <a:p>
            <a:pPr algn="ctr">
              <a:lnSpc>
                <a:spcPct val="150000"/>
              </a:lnSpc>
            </a:pPr>
            <a:r>
              <a:rPr lang="zh-CN" altLang="en-US" sz="2800" dirty="0" smtClean="0"/>
              <a:t>盈利与偿债能力分析</a:t>
            </a:r>
            <a:endParaRPr lang="en-US" altLang="zh-CN" sz="2800" dirty="0" smtClean="0"/>
          </a:p>
        </p:txBody>
      </p:sp>
      <p:sp>
        <p:nvSpPr>
          <p:cNvPr id="22" name="菱形 21"/>
          <p:cNvSpPr/>
          <p:nvPr/>
        </p:nvSpPr>
        <p:spPr>
          <a:xfrm>
            <a:off x="8089930" y="336579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菱形 22"/>
          <p:cNvSpPr/>
          <p:nvPr/>
        </p:nvSpPr>
        <p:spPr>
          <a:xfrm>
            <a:off x="8099828" y="3981336"/>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4851926" y="1408354"/>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917444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488517" y="561700"/>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027361"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603833"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2626916" y="411465"/>
            <a:ext cx="3859957" cy="630942"/>
          </a:xfrm>
          <a:prstGeom prst="rect">
            <a:avLst/>
          </a:prstGeom>
          <a:noFill/>
        </p:spPr>
        <p:txBody>
          <a:bodyPr wrap="square" rtlCol="0">
            <a:spAutoFit/>
          </a:bodyPr>
          <a:lstStyle/>
          <a:p>
            <a:r>
              <a:rPr lang="zh-CN" altLang="en-US" sz="3500" dirty="0"/>
              <a:t>国际化</a:t>
            </a:r>
            <a:r>
              <a:rPr lang="zh-CN" altLang="en-US" sz="3500" dirty="0" smtClean="0"/>
              <a:t>战略</a:t>
            </a:r>
            <a:endParaRPr lang="zh-CN" altLang="en-US" sz="3500" dirty="0"/>
          </a:p>
        </p:txBody>
      </p:sp>
      <p:sp>
        <p:nvSpPr>
          <p:cNvPr id="16" name="椭圆 15"/>
          <p:cNvSpPr/>
          <p:nvPr/>
        </p:nvSpPr>
        <p:spPr>
          <a:xfrm>
            <a:off x="194967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 name="矩形 1"/>
          <p:cNvSpPr/>
          <p:nvPr/>
        </p:nvSpPr>
        <p:spPr>
          <a:xfrm>
            <a:off x="1333310" y="1521823"/>
            <a:ext cx="1293606" cy="4572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99196" y="1105878"/>
            <a:ext cx="1605261" cy="461665"/>
          </a:xfrm>
          <a:prstGeom prst="rect">
            <a:avLst/>
          </a:prstGeom>
          <a:noFill/>
        </p:spPr>
        <p:txBody>
          <a:bodyPr wrap="square" rtlCol="0">
            <a:spAutoFit/>
          </a:bodyPr>
          <a:lstStyle/>
          <a:p>
            <a:r>
              <a:rPr lang="en-US" altLang="zh-CN" sz="2400" dirty="0"/>
              <a:t>3</a:t>
            </a:r>
            <a:r>
              <a:rPr lang="en-US" altLang="zh-CN" sz="2400" dirty="0" smtClean="0"/>
              <a:t>. </a:t>
            </a:r>
            <a:r>
              <a:rPr lang="zh-CN" altLang="en-US" sz="2400" dirty="0" smtClean="0"/>
              <a:t>绩效</a:t>
            </a:r>
            <a:endParaRPr lang="zh-CN" altLang="en-US" sz="2400" dirty="0"/>
          </a:p>
        </p:txBody>
      </p:sp>
      <p:graphicFrame>
        <p:nvGraphicFramePr>
          <p:cNvPr id="19" name="图表 18"/>
          <p:cNvGraphicFramePr/>
          <p:nvPr>
            <p:extLst>
              <p:ext uri="{D42A27DB-BD31-4B8C-83A1-F6EECF244321}">
                <p14:modId xmlns:p14="http://schemas.microsoft.com/office/powerpoint/2010/main" val="1018595246"/>
              </p:ext>
            </p:extLst>
          </p:nvPr>
        </p:nvGraphicFramePr>
        <p:xfrm>
          <a:off x="437572" y="1949358"/>
          <a:ext cx="6170023" cy="421277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0" name="图表 19"/>
          <p:cNvGraphicFramePr/>
          <p:nvPr>
            <p:extLst>
              <p:ext uri="{D42A27DB-BD31-4B8C-83A1-F6EECF244321}">
                <p14:modId xmlns:p14="http://schemas.microsoft.com/office/powerpoint/2010/main" val="2121228508"/>
              </p:ext>
            </p:extLst>
          </p:nvPr>
        </p:nvGraphicFramePr>
        <p:xfrm>
          <a:off x="6096000" y="1997130"/>
          <a:ext cx="5584689" cy="4164999"/>
        </p:xfrm>
        <a:graphic>
          <a:graphicData uri="http://schemas.openxmlformats.org/drawingml/2006/chart">
            <c:chart xmlns:c="http://schemas.openxmlformats.org/drawingml/2006/chart" xmlns:r="http://schemas.openxmlformats.org/officeDocument/2006/relationships" r:id="rId3"/>
          </a:graphicData>
        </a:graphic>
      </p:graphicFrame>
      <p:sp>
        <p:nvSpPr>
          <p:cNvPr id="15" name="椭圆形标注 14"/>
          <p:cNvSpPr/>
          <p:nvPr/>
        </p:nvSpPr>
        <p:spPr>
          <a:xfrm>
            <a:off x="4994786" y="588199"/>
            <a:ext cx="3921068" cy="2155371"/>
          </a:xfrm>
          <a:prstGeom prst="wedgeEllipseCallo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t>海外主营成本</a:t>
            </a:r>
            <a:r>
              <a:rPr lang="zh-CN" altLang="zh-CN" dirty="0" smtClean="0"/>
              <a:t>较高</a:t>
            </a:r>
            <a:r>
              <a:rPr lang="en-US" altLang="zh-CN" dirty="0" smtClean="0"/>
              <a:t>—</a:t>
            </a:r>
            <a:r>
              <a:rPr lang="zh-CN" altLang="en-US" dirty="0" smtClean="0"/>
              <a:t>三位一体的</a:t>
            </a:r>
            <a:r>
              <a:rPr lang="en-US" altLang="zh-CN" dirty="0" smtClean="0"/>
              <a:t>“</a:t>
            </a:r>
            <a:r>
              <a:rPr lang="zh-CN" altLang="zh-CN" dirty="0"/>
              <a:t>本土化战略</a:t>
            </a:r>
            <a:r>
              <a:rPr lang="en-US" altLang="zh-CN" dirty="0"/>
              <a:t>”</a:t>
            </a:r>
            <a:r>
              <a:rPr lang="zh-CN" altLang="zh-CN" dirty="0"/>
              <a:t>所致</a:t>
            </a:r>
            <a:r>
              <a:rPr lang="zh-CN" altLang="zh-CN" dirty="0" smtClean="0"/>
              <a:t>。</a:t>
            </a:r>
            <a:r>
              <a:rPr lang="zh-CN" altLang="en-US" dirty="0" smtClean="0"/>
              <a:t>如，</a:t>
            </a:r>
            <a:r>
              <a:rPr lang="zh-CN" altLang="zh-CN" dirty="0" smtClean="0"/>
              <a:t>海尔</a:t>
            </a:r>
            <a:r>
              <a:rPr lang="zh-CN" altLang="zh-CN" dirty="0"/>
              <a:t>在美国的生产基地和研发中心，超过</a:t>
            </a:r>
            <a:r>
              <a:rPr lang="en-US" altLang="zh-CN" dirty="0"/>
              <a:t>90%</a:t>
            </a:r>
            <a:r>
              <a:rPr lang="zh-CN" altLang="zh-CN" dirty="0"/>
              <a:t>均为美国人</a:t>
            </a:r>
            <a:r>
              <a:rPr lang="zh-CN" altLang="zh-CN" dirty="0" smtClean="0"/>
              <a:t>。</a:t>
            </a:r>
            <a:endParaRPr lang="zh-CN" altLang="zh-CN" dirty="0"/>
          </a:p>
        </p:txBody>
      </p:sp>
    </p:spTree>
    <p:extLst>
      <p:ext uri="{BB962C8B-B14F-4D97-AF65-F5344CB8AC3E}">
        <p14:creationId xmlns:p14="http://schemas.microsoft.com/office/powerpoint/2010/main" val="35289432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488517" y="561700"/>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027361"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603833"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2626916" y="411465"/>
            <a:ext cx="3859957" cy="630942"/>
          </a:xfrm>
          <a:prstGeom prst="rect">
            <a:avLst/>
          </a:prstGeom>
          <a:noFill/>
        </p:spPr>
        <p:txBody>
          <a:bodyPr wrap="square" rtlCol="0">
            <a:spAutoFit/>
          </a:bodyPr>
          <a:lstStyle/>
          <a:p>
            <a:r>
              <a:rPr lang="zh-CN" altLang="en-US" sz="3500" dirty="0"/>
              <a:t>国际化</a:t>
            </a:r>
            <a:r>
              <a:rPr lang="zh-CN" altLang="en-US" sz="3500" dirty="0" smtClean="0"/>
              <a:t>战略</a:t>
            </a:r>
            <a:endParaRPr lang="zh-CN" altLang="en-US" sz="3500" dirty="0"/>
          </a:p>
        </p:txBody>
      </p:sp>
      <p:sp>
        <p:nvSpPr>
          <p:cNvPr id="16" name="椭圆 15"/>
          <p:cNvSpPr/>
          <p:nvPr/>
        </p:nvSpPr>
        <p:spPr>
          <a:xfrm>
            <a:off x="194967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 name="矩形 1"/>
          <p:cNvSpPr/>
          <p:nvPr/>
        </p:nvSpPr>
        <p:spPr>
          <a:xfrm>
            <a:off x="1333310" y="1521823"/>
            <a:ext cx="1293606" cy="4572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99196" y="1105878"/>
            <a:ext cx="1605261" cy="461665"/>
          </a:xfrm>
          <a:prstGeom prst="rect">
            <a:avLst/>
          </a:prstGeom>
          <a:noFill/>
        </p:spPr>
        <p:txBody>
          <a:bodyPr wrap="square" rtlCol="0">
            <a:spAutoFit/>
          </a:bodyPr>
          <a:lstStyle/>
          <a:p>
            <a:r>
              <a:rPr lang="en-US" altLang="zh-CN" sz="2400" dirty="0"/>
              <a:t>4</a:t>
            </a:r>
            <a:r>
              <a:rPr lang="en-US" altLang="zh-CN" sz="2400" dirty="0" smtClean="0"/>
              <a:t>. </a:t>
            </a:r>
            <a:r>
              <a:rPr lang="zh-CN" altLang="en-US" sz="2400" dirty="0" smtClean="0"/>
              <a:t>挑战</a:t>
            </a:r>
            <a:endParaRPr lang="zh-CN" altLang="en-US" sz="2400" dirty="0"/>
          </a:p>
        </p:txBody>
      </p:sp>
      <p:sp>
        <p:nvSpPr>
          <p:cNvPr id="8" name="文本框 7"/>
          <p:cNvSpPr txBox="1"/>
          <p:nvPr/>
        </p:nvSpPr>
        <p:spPr>
          <a:xfrm>
            <a:off x="2093365" y="2149682"/>
            <a:ext cx="7929803" cy="2797048"/>
          </a:xfrm>
          <a:prstGeom prst="rect">
            <a:avLst/>
          </a:prstGeom>
          <a:noFill/>
        </p:spPr>
        <p:txBody>
          <a:bodyPr wrap="square" rtlCol="0">
            <a:spAutoFit/>
          </a:bodyPr>
          <a:lstStyle/>
          <a:p>
            <a:pPr marL="285750" indent="-285750">
              <a:lnSpc>
                <a:spcPct val="150000"/>
              </a:lnSpc>
              <a:buClr>
                <a:schemeClr val="accent2"/>
              </a:buClr>
              <a:buFont typeface="Arial" panose="020B0604020202020204" pitchFamily="34" charset="0"/>
              <a:buChar char="•"/>
            </a:pPr>
            <a:r>
              <a:rPr lang="zh-CN" altLang="en-US" sz="2400" dirty="0" smtClean="0"/>
              <a:t>国外品牌的本地占有率仍然较大</a:t>
            </a:r>
            <a:endParaRPr lang="en-US" altLang="zh-CN" sz="2400" dirty="0" smtClean="0"/>
          </a:p>
          <a:p>
            <a:pPr marL="285750" indent="-285750">
              <a:lnSpc>
                <a:spcPct val="150000"/>
              </a:lnSpc>
              <a:buClr>
                <a:schemeClr val="accent2"/>
              </a:buClr>
              <a:buFont typeface="Arial" panose="020B0604020202020204" pitchFamily="34" charset="0"/>
              <a:buChar char="•"/>
            </a:pPr>
            <a:r>
              <a:rPr lang="zh-CN" altLang="en-US" sz="2400" dirty="0"/>
              <a:t>管理费用</a:t>
            </a:r>
            <a:r>
              <a:rPr lang="zh-CN" altLang="en-US" sz="2400" dirty="0" smtClean="0"/>
              <a:t>增加，产品多元化有潜在风险。海尔占领的小型家电市场利润微薄，高端市场难以和国外公司抗衡</a:t>
            </a:r>
            <a:endParaRPr lang="en-US" altLang="zh-CN" sz="2400" dirty="0" smtClean="0"/>
          </a:p>
          <a:p>
            <a:pPr marL="285750" indent="-285750">
              <a:lnSpc>
                <a:spcPct val="150000"/>
              </a:lnSpc>
              <a:buClr>
                <a:schemeClr val="accent2"/>
              </a:buClr>
              <a:buFont typeface="Arial" panose="020B0604020202020204" pitchFamily="34" charset="0"/>
              <a:buChar char="•"/>
            </a:pPr>
            <a:r>
              <a:rPr lang="zh-CN" altLang="en-US" sz="2400" dirty="0"/>
              <a:t>商</a:t>
            </a:r>
            <a:r>
              <a:rPr lang="zh-CN" altLang="en-US" sz="2400" dirty="0" smtClean="0"/>
              <a:t>誉是否能带来预期价值，海外并购能否迅速整合</a:t>
            </a:r>
            <a:endParaRPr lang="en-US" altLang="zh-CN" sz="2400" dirty="0" smtClean="0"/>
          </a:p>
          <a:p>
            <a:pPr marL="285750" indent="-285750">
              <a:lnSpc>
                <a:spcPct val="150000"/>
              </a:lnSpc>
              <a:buClr>
                <a:schemeClr val="accent2"/>
              </a:buClr>
              <a:buFont typeface="Arial" panose="020B0604020202020204" pitchFamily="34" charset="0"/>
              <a:buChar char="•"/>
            </a:pPr>
            <a:r>
              <a:rPr lang="zh-CN" altLang="en-US" sz="2400" dirty="0" smtClean="0"/>
              <a:t>毛利率有待提升</a:t>
            </a:r>
            <a:endParaRPr lang="en-US" altLang="zh-CN" sz="2400" dirty="0" smtClean="0"/>
          </a:p>
        </p:txBody>
      </p:sp>
    </p:spTree>
    <p:extLst>
      <p:ext uri="{BB962C8B-B14F-4D97-AF65-F5344CB8AC3E}">
        <p14:creationId xmlns:p14="http://schemas.microsoft.com/office/powerpoint/2010/main" val="32054018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964267" y="561700"/>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027361"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149581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2626916" y="411465"/>
            <a:ext cx="3859957" cy="630942"/>
          </a:xfrm>
          <a:prstGeom prst="rect">
            <a:avLst/>
          </a:prstGeom>
          <a:noFill/>
        </p:spPr>
        <p:txBody>
          <a:bodyPr wrap="square" rtlCol="0">
            <a:spAutoFit/>
          </a:bodyPr>
          <a:lstStyle/>
          <a:p>
            <a:r>
              <a:rPr lang="zh-CN" altLang="en-US" sz="3500" dirty="0"/>
              <a:t>商业</a:t>
            </a:r>
            <a:r>
              <a:rPr lang="zh-CN" altLang="en-US" sz="3500" dirty="0" smtClean="0"/>
              <a:t>模式分析</a:t>
            </a:r>
            <a:endParaRPr lang="zh-CN" altLang="en-US" sz="3500" dirty="0"/>
          </a:p>
        </p:txBody>
      </p:sp>
      <p:sp>
        <p:nvSpPr>
          <p:cNvPr id="16" name="椭圆 15"/>
          <p:cNvSpPr/>
          <p:nvPr/>
        </p:nvSpPr>
        <p:spPr>
          <a:xfrm>
            <a:off x="558908"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 name="矩形 1"/>
          <p:cNvSpPr/>
          <p:nvPr/>
        </p:nvSpPr>
        <p:spPr>
          <a:xfrm>
            <a:off x="1199631" y="1188708"/>
            <a:ext cx="9198403" cy="5078313"/>
          </a:xfrm>
          <a:prstGeom prst="rect">
            <a:avLst/>
          </a:prstGeom>
        </p:spPr>
        <p:txBody>
          <a:bodyPr wrap="square">
            <a:spAutoFit/>
          </a:bodyPr>
          <a:lstStyle/>
          <a:p>
            <a:pPr indent="304800" algn="just">
              <a:lnSpc>
                <a:spcPct val="150000"/>
              </a:lnSpc>
              <a:spcAft>
                <a:spcPts val="0"/>
              </a:spcAft>
            </a:pPr>
            <a:r>
              <a:rPr lang="zh-CN" altLang="en-US" sz="2400" kern="100" dirty="0" smtClean="0">
                <a:solidFill>
                  <a:schemeClr val="accent2"/>
                </a:solidFill>
                <a:latin typeface="+mj-ea"/>
                <a:ea typeface="+mj-ea"/>
                <a:cs typeface="Times New Roman" panose="02020603050405020304" pitchFamily="18" charset="0"/>
              </a:rPr>
              <a:t>满足用户个性化需求、对生产线进行柔性改造</a:t>
            </a:r>
            <a:endParaRPr lang="en-US" altLang="zh-CN" sz="2400" kern="100" dirty="0">
              <a:solidFill>
                <a:schemeClr val="accent2"/>
              </a:solidFill>
              <a:latin typeface="+mj-ea"/>
              <a:ea typeface="+mj-ea"/>
              <a:cs typeface="Times New Roman" panose="02020603050405020304" pitchFamily="18" charset="0"/>
            </a:endParaRPr>
          </a:p>
          <a:p>
            <a:pPr marL="342900" indent="-342900" algn="just">
              <a:lnSpc>
                <a:spcPct val="150000"/>
              </a:lnSpc>
              <a:spcAft>
                <a:spcPts val="0"/>
              </a:spcAft>
              <a:buClr>
                <a:schemeClr val="accent2"/>
              </a:buClr>
              <a:buFont typeface="Arial" panose="020B0604020202020204" pitchFamily="34" charset="0"/>
              <a:buChar char="•"/>
            </a:pPr>
            <a:r>
              <a:rPr lang="en-US" altLang="zh-CN" sz="2400" kern="100" dirty="0" smtClean="0">
                <a:latin typeface="+mj-ea"/>
                <a:ea typeface="+mj-ea"/>
                <a:cs typeface="Times New Roman" panose="02020603050405020304" pitchFamily="18" charset="0"/>
              </a:rPr>
              <a:t>B2B2C</a:t>
            </a:r>
            <a:r>
              <a:rPr lang="zh-CN" altLang="zh-CN" sz="2400" kern="100" dirty="0">
                <a:latin typeface="+mj-ea"/>
                <a:ea typeface="+mj-ea"/>
                <a:cs typeface="Times New Roman" panose="02020603050405020304" pitchFamily="18" charset="0"/>
              </a:rPr>
              <a:t>的全球定制模式</a:t>
            </a:r>
            <a:r>
              <a:rPr lang="zh-CN" altLang="zh-CN" sz="2400" kern="100" dirty="0" smtClean="0">
                <a:latin typeface="+mj-ea"/>
                <a:ea typeface="+mj-ea"/>
                <a:cs typeface="Times New Roman" panose="02020603050405020304" pitchFamily="18" charset="0"/>
              </a:rPr>
              <a:t>，</a:t>
            </a:r>
            <a:r>
              <a:rPr lang="zh-CN" altLang="en-US" sz="2400" kern="100" dirty="0">
                <a:latin typeface="+mj-ea"/>
                <a:ea typeface="+mj-ea"/>
                <a:cs typeface="Times New Roman" panose="02020603050405020304" pitchFamily="18" charset="0"/>
              </a:rPr>
              <a:t>提供</a:t>
            </a:r>
            <a:r>
              <a:rPr lang="en-US" altLang="zh-CN" sz="2400" kern="100" dirty="0" smtClean="0">
                <a:latin typeface="+mj-ea"/>
                <a:ea typeface="+mj-ea"/>
                <a:cs typeface="Times New Roman" panose="02020603050405020304" pitchFamily="18" charset="0"/>
              </a:rPr>
              <a:t>58</a:t>
            </a:r>
            <a:r>
              <a:rPr lang="zh-CN" altLang="zh-CN" sz="2400" kern="100" dirty="0">
                <a:latin typeface="+mj-ea"/>
                <a:ea typeface="+mj-ea"/>
                <a:cs typeface="Times New Roman" panose="02020603050405020304" pitchFamily="18" charset="0"/>
              </a:rPr>
              <a:t>大门类</a:t>
            </a:r>
            <a:r>
              <a:rPr lang="en-US" altLang="zh-CN" sz="2400" kern="100" dirty="0">
                <a:latin typeface="+mj-ea"/>
                <a:ea typeface="+mj-ea"/>
                <a:cs typeface="Times New Roman" panose="02020603050405020304" pitchFamily="18" charset="0"/>
              </a:rPr>
              <a:t>9200</a:t>
            </a:r>
            <a:r>
              <a:rPr lang="zh-CN" altLang="zh-CN" sz="2400" kern="100" dirty="0">
                <a:latin typeface="+mj-ea"/>
                <a:ea typeface="+mj-ea"/>
                <a:cs typeface="Times New Roman" panose="02020603050405020304" pitchFamily="18" charset="0"/>
              </a:rPr>
              <a:t>个规格的</a:t>
            </a:r>
            <a:r>
              <a:rPr lang="zh-CN" altLang="zh-CN" sz="2400" kern="100" dirty="0" smtClean="0">
                <a:latin typeface="+mj-ea"/>
                <a:ea typeface="+mj-ea"/>
                <a:cs typeface="Times New Roman" panose="02020603050405020304" pitchFamily="18" charset="0"/>
              </a:rPr>
              <a:t>产品素材，</a:t>
            </a:r>
            <a:r>
              <a:rPr lang="zh-CN" altLang="en-US" sz="2400" kern="100" dirty="0">
                <a:latin typeface="+mj-ea"/>
                <a:ea typeface="+mj-ea"/>
                <a:cs typeface="Times New Roman" panose="02020603050405020304" pitchFamily="18" charset="0"/>
              </a:rPr>
              <a:t>和</a:t>
            </a:r>
            <a:r>
              <a:rPr lang="en-US" altLang="zh-CN" sz="2400" kern="100" dirty="0" smtClean="0">
                <a:latin typeface="+mj-ea"/>
                <a:ea typeface="+mj-ea"/>
                <a:cs typeface="Times New Roman" panose="02020603050405020304" pitchFamily="18" charset="0"/>
              </a:rPr>
              <a:t>2</a:t>
            </a:r>
            <a:r>
              <a:rPr lang="zh-CN" altLang="zh-CN" sz="2400" kern="100" dirty="0">
                <a:latin typeface="+mj-ea"/>
                <a:ea typeface="+mj-ea"/>
                <a:cs typeface="Times New Roman" panose="02020603050405020304" pitchFamily="18" charset="0"/>
              </a:rPr>
              <a:t>万多个基本功能模块</a:t>
            </a:r>
            <a:r>
              <a:rPr lang="zh-CN" altLang="zh-CN" sz="2400" kern="100" dirty="0" smtClean="0">
                <a:latin typeface="+mj-ea"/>
                <a:ea typeface="+mj-ea"/>
                <a:cs typeface="Times New Roman" panose="02020603050405020304" pitchFamily="18" charset="0"/>
              </a:rPr>
              <a:t>， </a:t>
            </a:r>
            <a:r>
              <a:rPr lang="en-US" altLang="zh-CN" sz="2400" kern="100" dirty="0" smtClean="0">
                <a:latin typeface="+mj-ea"/>
                <a:ea typeface="+mj-ea"/>
                <a:cs typeface="Times New Roman" panose="02020603050405020304" pitchFamily="18" charset="0"/>
              </a:rPr>
              <a:t>“</a:t>
            </a:r>
            <a:r>
              <a:rPr lang="zh-CN" altLang="zh-CN" sz="2400" kern="100" dirty="0">
                <a:latin typeface="+mj-ea"/>
                <a:ea typeface="+mj-ea"/>
                <a:cs typeface="Times New Roman" panose="02020603050405020304" pitchFamily="18" charset="0"/>
              </a:rPr>
              <a:t>我的产品我</a:t>
            </a:r>
            <a:r>
              <a:rPr lang="zh-CN" altLang="zh-CN" sz="2400" kern="100" dirty="0" smtClean="0">
                <a:latin typeface="+mj-ea"/>
                <a:ea typeface="+mj-ea"/>
                <a:cs typeface="Times New Roman" panose="02020603050405020304" pitchFamily="18" charset="0"/>
              </a:rPr>
              <a:t>设计</a:t>
            </a:r>
            <a:endParaRPr lang="en-US" altLang="zh-CN" kern="100" dirty="0" smtClean="0">
              <a:latin typeface="+mj-ea"/>
              <a:ea typeface="+mj-ea"/>
              <a:cs typeface="Times New Roman" panose="02020603050405020304" pitchFamily="18" charset="0"/>
            </a:endParaRPr>
          </a:p>
          <a:p>
            <a:pPr marL="342900" indent="-342900" algn="just">
              <a:lnSpc>
                <a:spcPct val="150000"/>
              </a:lnSpc>
              <a:spcAft>
                <a:spcPts val="0"/>
              </a:spcAft>
              <a:buClr>
                <a:schemeClr val="accent2"/>
              </a:buClr>
              <a:buFont typeface="Arial" panose="020B0604020202020204" pitchFamily="34" charset="0"/>
              <a:buChar char="•"/>
            </a:pPr>
            <a:r>
              <a:rPr lang="zh-CN" altLang="zh-CN" sz="2400" kern="100" dirty="0" smtClean="0">
                <a:latin typeface="+mj-ea"/>
                <a:ea typeface="+mj-ea"/>
                <a:cs typeface="Times New Roman" panose="02020603050405020304" pitchFamily="18" charset="0"/>
              </a:rPr>
              <a:t>对于</a:t>
            </a:r>
            <a:r>
              <a:rPr lang="zh-CN" altLang="zh-CN" sz="2400" kern="100" dirty="0">
                <a:latin typeface="+mj-ea"/>
                <a:ea typeface="+mj-ea"/>
                <a:cs typeface="Times New Roman" panose="02020603050405020304" pitchFamily="18" charset="0"/>
              </a:rPr>
              <a:t>个人消费者，</a:t>
            </a:r>
            <a:r>
              <a:rPr lang="zh-CN" altLang="zh-CN" sz="2400" kern="100" dirty="0" smtClean="0">
                <a:latin typeface="+mj-ea"/>
                <a:ea typeface="+mj-ea"/>
                <a:cs typeface="Times New Roman" panose="02020603050405020304" pitchFamily="18" charset="0"/>
              </a:rPr>
              <a:t>海尔借助</a:t>
            </a:r>
            <a:r>
              <a:rPr lang="zh-CN" altLang="zh-CN" sz="2400" kern="100" dirty="0">
                <a:latin typeface="+mj-ea"/>
                <a:ea typeface="+mj-ea"/>
                <a:cs typeface="Times New Roman" panose="02020603050405020304" pitchFamily="18" charset="0"/>
              </a:rPr>
              <a:t>互联网的便利</a:t>
            </a:r>
            <a:r>
              <a:rPr lang="zh-CN" altLang="zh-CN" sz="2400" kern="100" dirty="0" smtClean="0">
                <a:latin typeface="+mj-ea"/>
                <a:ea typeface="+mj-ea"/>
                <a:cs typeface="Times New Roman" panose="02020603050405020304" pitchFamily="18" charset="0"/>
              </a:rPr>
              <a:t>，</a:t>
            </a:r>
            <a:r>
              <a:rPr lang="zh-CN" altLang="en-US" sz="2400" kern="100" dirty="0" smtClean="0">
                <a:latin typeface="+mj-ea"/>
                <a:ea typeface="+mj-ea"/>
                <a:cs typeface="Times New Roman" panose="02020603050405020304" pitchFamily="18" charset="0"/>
              </a:rPr>
              <a:t>与其</a:t>
            </a:r>
            <a:r>
              <a:rPr lang="zh-CN" altLang="zh-CN" sz="2400" kern="100" dirty="0" smtClean="0">
                <a:latin typeface="+mj-ea"/>
                <a:ea typeface="+mj-ea"/>
                <a:cs typeface="Times New Roman" panose="02020603050405020304" pitchFamily="18" charset="0"/>
              </a:rPr>
              <a:t>共同</a:t>
            </a:r>
            <a:r>
              <a:rPr lang="zh-CN" altLang="zh-CN" sz="2400" kern="100" dirty="0">
                <a:latin typeface="+mj-ea"/>
                <a:ea typeface="+mj-ea"/>
                <a:cs typeface="Times New Roman" panose="02020603050405020304" pitchFamily="18" charset="0"/>
              </a:rPr>
              <a:t>设计、制造完全个人化的家电</a:t>
            </a:r>
            <a:r>
              <a:rPr lang="zh-CN" altLang="zh-CN" sz="2400" kern="100" dirty="0" smtClean="0">
                <a:latin typeface="+mj-ea"/>
                <a:ea typeface="+mj-ea"/>
                <a:cs typeface="Times New Roman" panose="02020603050405020304" pitchFamily="18" charset="0"/>
              </a:rPr>
              <a:t>。</a:t>
            </a:r>
            <a:endParaRPr lang="en-US" altLang="zh-CN" sz="2400" kern="100" dirty="0" smtClean="0">
              <a:latin typeface="+mj-ea"/>
              <a:ea typeface="+mj-ea"/>
              <a:cs typeface="Times New Roman" panose="02020603050405020304" pitchFamily="18" charset="0"/>
            </a:endParaRPr>
          </a:p>
          <a:p>
            <a:pPr marL="342900" indent="-342900" algn="just">
              <a:lnSpc>
                <a:spcPct val="150000"/>
              </a:lnSpc>
              <a:spcAft>
                <a:spcPts val="0"/>
              </a:spcAft>
              <a:buClr>
                <a:schemeClr val="accent2"/>
              </a:buClr>
              <a:buFont typeface="Arial" panose="020B0604020202020204" pitchFamily="34" charset="0"/>
              <a:buChar char="•"/>
            </a:pPr>
            <a:r>
              <a:rPr lang="zh-CN" altLang="en-US" sz="2400" kern="100" dirty="0">
                <a:latin typeface="+mj-ea"/>
                <a:ea typeface="+mj-ea"/>
                <a:cs typeface="Times New Roman" panose="02020603050405020304" pitchFamily="18" charset="0"/>
              </a:rPr>
              <a:t>对于</a:t>
            </a:r>
            <a:r>
              <a:rPr lang="zh-CN" altLang="zh-CN" sz="2400" kern="100" dirty="0" smtClean="0">
                <a:latin typeface="+mj-ea"/>
                <a:ea typeface="+mj-ea"/>
                <a:cs typeface="Times New Roman" panose="02020603050405020304" pitchFamily="18" charset="0"/>
              </a:rPr>
              <a:t>商家</a:t>
            </a:r>
            <a:r>
              <a:rPr lang="zh-CN" altLang="zh-CN" sz="2400" kern="100" dirty="0">
                <a:latin typeface="+mj-ea"/>
                <a:ea typeface="+mj-ea"/>
                <a:cs typeface="Times New Roman" panose="02020603050405020304" pitchFamily="18" charset="0"/>
              </a:rPr>
              <a:t>，海尔则推出</a:t>
            </a:r>
            <a:r>
              <a:rPr lang="en-US" altLang="zh-CN" sz="2400" kern="100" dirty="0">
                <a:latin typeface="+mj-ea"/>
                <a:ea typeface="+mj-ea"/>
                <a:cs typeface="Times New Roman" panose="02020603050405020304" pitchFamily="18" charset="0"/>
              </a:rPr>
              <a:t>“</a:t>
            </a:r>
            <a:r>
              <a:rPr lang="zh-CN" altLang="zh-CN" sz="2400" kern="100" dirty="0">
                <a:latin typeface="+mj-ea"/>
                <a:ea typeface="+mj-ea"/>
                <a:cs typeface="Times New Roman" panose="02020603050405020304" pitchFamily="18" charset="0"/>
              </a:rPr>
              <a:t>商家设计、海尔制造</a:t>
            </a:r>
            <a:r>
              <a:rPr lang="en-US" altLang="zh-CN" sz="2400" kern="100" dirty="0">
                <a:latin typeface="+mj-ea"/>
                <a:ea typeface="+mj-ea"/>
                <a:cs typeface="Times New Roman" panose="02020603050405020304" pitchFamily="18" charset="0"/>
              </a:rPr>
              <a:t>”</a:t>
            </a:r>
            <a:r>
              <a:rPr lang="zh-CN" altLang="zh-CN" sz="2400" kern="100" dirty="0">
                <a:latin typeface="+mj-ea"/>
                <a:ea typeface="+mj-ea"/>
                <a:cs typeface="Times New Roman" panose="02020603050405020304" pitchFamily="18" charset="0"/>
              </a:rPr>
              <a:t>的营销模式</a:t>
            </a:r>
            <a:r>
              <a:rPr lang="zh-CN" altLang="zh-CN" sz="2400" kern="100" dirty="0" smtClean="0">
                <a:latin typeface="+mj-ea"/>
                <a:ea typeface="+mj-ea"/>
                <a:cs typeface="Times New Roman" panose="02020603050405020304" pitchFamily="18" charset="0"/>
              </a:rPr>
              <a:t>，由</a:t>
            </a:r>
            <a:r>
              <a:rPr lang="zh-CN" altLang="zh-CN" sz="2400" kern="100" dirty="0">
                <a:latin typeface="+mj-ea"/>
                <a:ea typeface="+mj-ea"/>
                <a:cs typeface="Times New Roman" panose="02020603050405020304" pitchFamily="18" charset="0"/>
              </a:rPr>
              <a:t>商家在现场根据所在市场的消费习惯和地域特点需求来设计产品</a:t>
            </a:r>
            <a:r>
              <a:rPr lang="zh-CN" altLang="zh-CN" sz="2400" kern="100" dirty="0" smtClean="0">
                <a:latin typeface="+mj-ea"/>
                <a:ea typeface="+mj-ea"/>
                <a:cs typeface="Times New Roman" panose="02020603050405020304" pitchFamily="18" charset="0"/>
              </a:rPr>
              <a:t>。</a:t>
            </a:r>
            <a:endParaRPr lang="en-US" altLang="zh-CN" sz="2400" kern="100" dirty="0" smtClean="0">
              <a:latin typeface="+mj-ea"/>
              <a:ea typeface="+mj-ea"/>
              <a:cs typeface="Times New Roman" panose="02020603050405020304" pitchFamily="18" charset="0"/>
            </a:endParaRPr>
          </a:p>
          <a:p>
            <a:pPr marL="342900" indent="-342900" algn="just">
              <a:lnSpc>
                <a:spcPct val="150000"/>
              </a:lnSpc>
              <a:spcAft>
                <a:spcPts val="0"/>
              </a:spcAft>
              <a:buClr>
                <a:schemeClr val="accent2"/>
              </a:buClr>
              <a:buFont typeface="Arial" panose="020B0604020202020204" pitchFamily="34" charset="0"/>
              <a:buChar char="•"/>
            </a:pPr>
            <a:r>
              <a:rPr lang="en-US" altLang="zh-CN" sz="2400" kern="100" dirty="0" smtClean="0">
                <a:latin typeface="+mj-ea"/>
                <a:ea typeface="+mj-ea"/>
                <a:cs typeface="Times New Roman" panose="02020603050405020304" pitchFamily="18" charset="0"/>
              </a:rPr>
              <a:t>“</a:t>
            </a:r>
            <a:r>
              <a:rPr lang="zh-CN" altLang="zh-CN" sz="2400" kern="100" dirty="0">
                <a:latin typeface="+mj-ea"/>
                <a:ea typeface="+mj-ea"/>
                <a:cs typeface="Times New Roman" panose="02020603050405020304" pitchFamily="18" charset="0"/>
              </a:rPr>
              <a:t>以顾客为起点的管理流程或模式，在全世界的制造业厂商中，戴尔是第一个，海尔是第二个。</a:t>
            </a:r>
            <a:r>
              <a:rPr lang="en-US" altLang="zh-CN" sz="2400" kern="100" dirty="0">
                <a:latin typeface="+mj-ea"/>
                <a:ea typeface="+mj-ea"/>
                <a:cs typeface="Times New Roman" panose="02020603050405020304" pitchFamily="18" charset="0"/>
              </a:rPr>
              <a:t>”</a:t>
            </a:r>
            <a:endParaRPr lang="zh-CN" altLang="zh-CN" kern="100" dirty="0">
              <a:effectLst/>
              <a:latin typeface="+mj-ea"/>
              <a:ea typeface="+mj-ea"/>
              <a:cs typeface="Times New Roman" panose="02020603050405020304" pitchFamily="18" charset="0"/>
            </a:endParaRPr>
          </a:p>
        </p:txBody>
      </p:sp>
    </p:spTree>
    <p:extLst>
      <p:ext uri="{BB962C8B-B14F-4D97-AF65-F5344CB8AC3E}">
        <p14:creationId xmlns:p14="http://schemas.microsoft.com/office/powerpoint/2010/main" val="42538477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809897" y="2735466"/>
            <a:ext cx="1789613" cy="923330"/>
          </a:xfrm>
          <a:prstGeom prst="rect">
            <a:avLst/>
          </a:prstGeom>
          <a:noFill/>
        </p:spPr>
        <p:txBody>
          <a:bodyPr wrap="square" rtlCol="0">
            <a:spAutoFit/>
          </a:bodyPr>
          <a:lstStyle/>
          <a:p>
            <a:r>
              <a:rPr lang="en-US" altLang="zh-CN" sz="5400" dirty="0" smtClean="0">
                <a:latin typeface="+mj-ea"/>
                <a:ea typeface="+mj-ea"/>
              </a:rPr>
              <a:t>05</a:t>
            </a:r>
            <a:endParaRPr lang="zh-CN" altLang="en-US" sz="5400" dirty="0">
              <a:latin typeface="+mj-ea"/>
              <a:ea typeface="+mj-ea"/>
            </a:endParaRPr>
          </a:p>
        </p:txBody>
      </p:sp>
      <p:sp>
        <p:nvSpPr>
          <p:cNvPr id="3" name="矩形 2"/>
          <p:cNvSpPr/>
          <p:nvPr/>
        </p:nvSpPr>
        <p:spPr>
          <a:xfrm>
            <a:off x="809897" y="2521131"/>
            <a:ext cx="3735977" cy="4571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矩形 7"/>
          <p:cNvSpPr/>
          <p:nvPr/>
        </p:nvSpPr>
        <p:spPr>
          <a:xfrm>
            <a:off x="809897" y="3722913"/>
            <a:ext cx="3735977" cy="4571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TextBox 3"/>
          <p:cNvSpPr>
            <a:spLocks noChangeArrowheads="1"/>
          </p:cNvSpPr>
          <p:nvPr/>
        </p:nvSpPr>
        <p:spPr bwMode="auto">
          <a:xfrm>
            <a:off x="1841029" y="2841729"/>
            <a:ext cx="2704845" cy="646331"/>
          </a:xfrm>
          <a:prstGeom prst="rect">
            <a:avLst/>
          </a:prstGeom>
          <a:solidFill>
            <a:schemeClr val="accent2"/>
          </a:solidFill>
          <a:ln>
            <a:noFill/>
          </a:ln>
          <a:extLst/>
        </p:spPr>
        <p:txBody>
          <a:bodyPr wrap="square">
            <a:spAutoFit/>
          </a:bodyPr>
          <a:lstStyle>
            <a:defPPr>
              <a:defRPr lang="zh-CN"/>
            </a:defPPr>
            <a:lvl1pPr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3600" dirty="0">
                <a:solidFill>
                  <a:srgbClr val="DDD9C3"/>
                </a:solidFill>
                <a:latin typeface="微软雅黑" panose="020B0503020204020204" pitchFamily="34" charset="-122"/>
                <a:ea typeface="微软雅黑" panose="020B0503020204020204" pitchFamily="34" charset="-122"/>
                <a:sym typeface="微软雅黑" panose="020B0503020204020204" pitchFamily="34" charset="-122"/>
              </a:rPr>
              <a:t>Part </a:t>
            </a:r>
            <a:r>
              <a:rPr lang="en-US" altLang="zh-CN" sz="3600" dirty="0" smtClean="0">
                <a:solidFill>
                  <a:srgbClr val="DDD9C3"/>
                </a:solidFill>
                <a:latin typeface="微软雅黑" panose="020B0503020204020204" pitchFamily="34" charset="-122"/>
                <a:ea typeface="微软雅黑" panose="020B0503020204020204" pitchFamily="34" charset="-122"/>
                <a:sym typeface="微软雅黑" panose="020B0503020204020204" pitchFamily="34" charset="-122"/>
              </a:rPr>
              <a:t>Five</a:t>
            </a:r>
            <a:endParaRPr lang="zh-CN" altLang="en-US" sz="3600" dirty="0">
              <a:solidFill>
                <a:srgbClr val="DDD9C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菱形 10"/>
          <p:cNvSpPr/>
          <p:nvPr/>
        </p:nvSpPr>
        <p:spPr>
          <a:xfrm>
            <a:off x="4853904" y="208722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p:nvSpPr>
        <p:spPr>
          <a:xfrm>
            <a:off x="4862581" y="275625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p:nvSpPr>
        <p:spPr>
          <a:xfrm>
            <a:off x="4862581" y="3393520"/>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p:nvSpPr>
        <p:spPr>
          <a:xfrm>
            <a:off x="4862584" y="4024766"/>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p:nvSpPr>
        <p:spPr>
          <a:xfrm>
            <a:off x="4874456" y="469066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747288" y="1211972"/>
            <a:ext cx="3699860" cy="3970318"/>
          </a:xfrm>
          <a:prstGeom prst="rect">
            <a:avLst/>
          </a:prstGeom>
          <a:noFill/>
        </p:spPr>
        <p:txBody>
          <a:bodyPr wrap="square" rtlCol="0">
            <a:spAutoFit/>
          </a:bodyPr>
          <a:lstStyle/>
          <a:p>
            <a:pPr algn="ctr">
              <a:lnSpc>
                <a:spcPct val="150000"/>
              </a:lnSpc>
            </a:pPr>
            <a:r>
              <a:rPr lang="zh-CN" altLang="en-US" sz="2800" dirty="0" smtClean="0"/>
              <a:t>宏观环境分析</a:t>
            </a:r>
            <a:endParaRPr lang="en-US" altLang="zh-CN" sz="2800" dirty="0" smtClean="0"/>
          </a:p>
          <a:p>
            <a:pPr algn="ctr">
              <a:lnSpc>
                <a:spcPct val="150000"/>
              </a:lnSpc>
            </a:pPr>
            <a:r>
              <a:rPr lang="zh-CN" altLang="en-US" sz="2800" dirty="0" smtClean="0"/>
              <a:t>行业环境分析</a:t>
            </a:r>
            <a:endParaRPr lang="en-US" altLang="zh-CN" sz="2800" dirty="0" smtClean="0"/>
          </a:p>
          <a:p>
            <a:pPr algn="ctr">
              <a:lnSpc>
                <a:spcPct val="150000"/>
              </a:lnSpc>
            </a:pPr>
            <a:r>
              <a:rPr lang="zh-CN" altLang="en-US" sz="2800" dirty="0" smtClean="0"/>
              <a:t>行业</a:t>
            </a:r>
            <a:r>
              <a:rPr lang="en-US" altLang="zh-CN" sz="2800" dirty="0" smtClean="0"/>
              <a:t>SWOT</a:t>
            </a:r>
            <a:r>
              <a:rPr lang="zh-CN" altLang="en-US" sz="2800" dirty="0" smtClean="0"/>
              <a:t>分析</a:t>
            </a:r>
            <a:endParaRPr lang="en-US" altLang="zh-CN" sz="2800" dirty="0" smtClean="0"/>
          </a:p>
          <a:p>
            <a:pPr algn="ctr">
              <a:lnSpc>
                <a:spcPct val="150000"/>
              </a:lnSpc>
            </a:pPr>
            <a:r>
              <a:rPr lang="zh-CN" altLang="en-US" sz="2800" dirty="0" smtClean="0"/>
              <a:t>企业战略分析</a:t>
            </a:r>
            <a:endParaRPr lang="en-US" altLang="zh-CN" sz="2800" dirty="0" smtClean="0"/>
          </a:p>
          <a:p>
            <a:pPr algn="ctr">
              <a:lnSpc>
                <a:spcPct val="150000"/>
              </a:lnSpc>
            </a:pPr>
            <a:r>
              <a:rPr lang="zh-CN" altLang="en-US" sz="2800" dirty="0" smtClean="0">
                <a:solidFill>
                  <a:schemeClr val="accent2"/>
                </a:solidFill>
              </a:rPr>
              <a:t>公司治理分析</a:t>
            </a:r>
            <a:endParaRPr lang="en-US" altLang="zh-CN" sz="2800" dirty="0" smtClean="0">
              <a:solidFill>
                <a:schemeClr val="accent2"/>
              </a:solidFill>
            </a:endParaRPr>
          </a:p>
          <a:p>
            <a:pPr algn="ctr">
              <a:lnSpc>
                <a:spcPct val="150000"/>
              </a:lnSpc>
            </a:pPr>
            <a:r>
              <a:rPr lang="zh-CN" altLang="en-US" sz="2800" dirty="0" smtClean="0"/>
              <a:t>企业会计分析</a:t>
            </a:r>
            <a:endParaRPr lang="zh-CN" altLang="en-US" sz="2800" dirty="0"/>
          </a:p>
        </p:txBody>
      </p:sp>
      <p:sp>
        <p:nvSpPr>
          <p:cNvPr id="18" name="菱形 17"/>
          <p:cNvSpPr/>
          <p:nvPr/>
        </p:nvSpPr>
        <p:spPr>
          <a:xfrm>
            <a:off x="8070139" y="211097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菱形 18"/>
          <p:cNvSpPr/>
          <p:nvPr/>
        </p:nvSpPr>
        <p:spPr>
          <a:xfrm>
            <a:off x="8044409" y="1420229"/>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p:nvSpPr>
        <p:spPr>
          <a:xfrm>
            <a:off x="8091909" y="2714636"/>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375731" y="1211972"/>
            <a:ext cx="3527663" cy="3323987"/>
          </a:xfrm>
          <a:prstGeom prst="rect">
            <a:avLst/>
          </a:prstGeom>
          <a:noFill/>
        </p:spPr>
        <p:txBody>
          <a:bodyPr wrap="square" rtlCol="0">
            <a:spAutoFit/>
          </a:bodyPr>
          <a:lstStyle/>
          <a:p>
            <a:pPr algn="ctr">
              <a:lnSpc>
                <a:spcPct val="150000"/>
              </a:lnSpc>
            </a:pPr>
            <a:r>
              <a:rPr lang="zh-CN" altLang="en-US" sz="2800" dirty="0" smtClean="0"/>
              <a:t>利润表分析</a:t>
            </a:r>
            <a:endParaRPr lang="en-US" altLang="zh-CN" sz="2800" dirty="0" smtClean="0"/>
          </a:p>
          <a:p>
            <a:pPr algn="ctr">
              <a:lnSpc>
                <a:spcPct val="150000"/>
              </a:lnSpc>
            </a:pPr>
            <a:r>
              <a:rPr lang="zh-CN" altLang="en-US" sz="2800" dirty="0" smtClean="0"/>
              <a:t>资产负债表分析</a:t>
            </a:r>
            <a:endParaRPr lang="en-US" altLang="zh-CN" sz="2800" dirty="0"/>
          </a:p>
          <a:p>
            <a:pPr algn="ctr">
              <a:lnSpc>
                <a:spcPct val="150000"/>
              </a:lnSpc>
            </a:pPr>
            <a:r>
              <a:rPr lang="zh-CN" altLang="en-US" sz="2800" dirty="0" smtClean="0"/>
              <a:t>现金流量表分析</a:t>
            </a:r>
            <a:endParaRPr lang="en-US" altLang="zh-CN" sz="2800" dirty="0" smtClean="0"/>
          </a:p>
          <a:p>
            <a:pPr algn="ctr">
              <a:lnSpc>
                <a:spcPct val="150000"/>
              </a:lnSpc>
            </a:pPr>
            <a:r>
              <a:rPr lang="zh-CN" altLang="en-US" sz="2800" dirty="0" smtClean="0"/>
              <a:t>股东权益变动表分析</a:t>
            </a:r>
            <a:endParaRPr lang="en-US" altLang="zh-CN" sz="2800" dirty="0" smtClean="0"/>
          </a:p>
          <a:p>
            <a:pPr algn="ctr">
              <a:lnSpc>
                <a:spcPct val="150000"/>
              </a:lnSpc>
            </a:pPr>
            <a:r>
              <a:rPr lang="zh-CN" altLang="en-US" sz="2800" dirty="0" smtClean="0"/>
              <a:t>盈利与偿债能力分析</a:t>
            </a:r>
            <a:endParaRPr lang="en-US" altLang="zh-CN" sz="2800" dirty="0" smtClean="0"/>
          </a:p>
        </p:txBody>
      </p:sp>
      <p:sp>
        <p:nvSpPr>
          <p:cNvPr id="22" name="菱形 21"/>
          <p:cNvSpPr/>
          <p:nvPr/>
        </p:nvSpPr>
        <p:spPr>
          <a:xfrm>
            <a:off x="8089930" y="336579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菱形 22"/>
          <p:cNvSpPr/>
          <p:nvPr/>
        </p:nvSpPr>
        <p:spPr>
          <a:xfrm>
            <a:off x="8099828" y="3981336"/>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4851926" y="1408354"/>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47210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b.hiphotos.baidu.com/baike/w%3D268/sign=2063b70dd71373f0f53f68999c0f4b8b/dbb44aed2e738bd4423c9d47a78b87d6277ff9a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9149" y="5570431"/>
            <a:ext cx="1196884" cy="119688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640080" y="640080"/>
            <a:ext cx="248194" cy="6662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文本框 2"/>
          <p:cNvSpPr txBox="1"/>
          <p:nvPr/>
        </p:nvSpPr>
        <p:spPr>
          <a:xfrm>
            <a:off x="888274" y="640080"/>
            <a:ext cx="3814354" cy="707886"/>
          </a:xfrm>
          <a:prstGeom prst="rect">
            <a:avLst/>
          </a:prstGeom>
          <a:noFill/>
        </p:spPr>
        <p:txBody>
          <a:bodyPr wrap="square" rtlCol="0">
            <a:spAutoFit/>
          </a:bodyPr>
          <a:lstStyle/>
          <a:p>
            <a:r>
              <a:rPr lang="zh-CN" altLang="en-US" sz="4000" dirty="0" smtClean="0"/>
              <a:t>公司治理分析</a:t>
            </a:r>
            <a:endParaRPr lang="zh-CN" altLang="en-US" sz="4000" dirty="0"/>
          </a:p>
        </p:txBody>
      </p:sp>
      <p:sp>
        <p:nvSpPr>
          <p:cNvPr id="9" name="矩形 8"/>
          <p:cNvSpPr/>
          <p:nvPr/>
        </p:nvSpPr>
        <p:spPr>
          <a:xfrm>
            <a:off x="2322619" y="2449097"/>
            <a:ext cx="7551149" cy="2400657"/>
          </a:xfrm>
          <a:prstGeom prst="rect">
            <a:avLst/>
          </a:prstGeom>
        </p:spPr>
        <p:txBody>
          <a:bodyPr wrap="square">
            <a:spAutoFit/>
          </a:bodyPr>
          <a:lstStyle/>
          <a:p>
            <a:pPr indent="279400" algn="just">
              <a:lnSpc>
                <a:spcPct val="150000"/>
              </a:lnSpc>
              <a:spcAft>
                <a:spcPts val="0"/>
              </a:spcAft>
            </a:pPr>
            <a:r>
              <a:rPr lang="en-US" altLang="zh-CN" sz="2000" kern="100" dirty="0">
                <a:latin typeface="+mj-ea"/>
                <a:ea typeface="+mj-ea"/>
                <a:cs typeface="Times New Roman" panose="02020603050405020304" pitchFamily="18" charset="0"/>
              </a:rPr>
              <a:t>2013</a:t>
            </a:r>
            <a:r>
              <a:rPr lang="zh-CN" altLang="zh-CN" sz="2000" kern="100" dirty="0">
                <a:latin typeface="+mj-ea"/>
                <a:ea typeface="+mj-ea"/>
                <a:cs typeface="Times New Roman" panose="02020603050405020304" pitchFamily="18" charset="0"/>
              </a:rPr>
              <a:t>年海尔公司与全球著名私募股权机构</a:t>
            </a:r>
            <a:r>
              <a:rPr lang="en-US" altLang="zh-CN" sz="2000" kern="100" dirty="0">
                <a:latin typeface="+mj-ea"/>
                <a:ea typeface="+mj-ea"/>
                <a:cs typeface="Times New Roman" panose="02020603050405020304" pitchFamily="18" charset="0"/>
              </a:rPr>
              <a:t>KKR</a:t>
            </a:r>
            <a:r>
              <a:rPr lang="zh-CN" altLang="zh-CN" sz="2000" kern="100" dirty="0">
                <a:latin typeface="+mj-ea"/>
                <a:ea typeface="+mj-ea"/>
                <a:cs typeface="Times New Roman" panose="02020603050405020304" pitchFamily="18" charset="0"/>
              </a:rPr>
              <a:t>签署战略投资与合作协议，</a:t>
            </a:r>
            <a:r>
              <a:rPr lang="en-US" altLang="zh-CN" sz="2000" kern="100" dirty="0">
                <a:latin typeface="+mj-ea"/>
                <a:ea typeface="+mj-ea"/>
                <a:cs typeface="Times New Roman" panose="02020603050405020304" pitchFamily="18" charset="0"/>
              </a:rPr>
              <a:t>KKR</a:t>
            </a:r>
            <a:r>
              <a:rPr lang="zh-CN" altLang="zh-CN" sz="2000" kern="100" dirty="0">
                <a:latin typeface="+mj-ea"/>
                <a:ea typeface="+mj-ea"/>
                <a:cs typeface="Times New Roman" panose="02020603050405020304" pitchFamily="18" charset="0"/>
              </a:rPr>
              <a:t>拟通过现金认购青岛海尔发行的</a:t>
            </a:r>
            <a:r>
              <a:rPr lang="en-US" altLang="zh-CN" sz="2000" kern="100" dirty="0">
                <a:latin typeface="+mj-ea"/>
                <a:ea typeface="+mj-ea"/>
                <a:cs typeface="Times New Roman" panose="02020603050405020304" pitchFamily="18" charset="0"/>
              </a:rPr>
              <a:t>10%</a:t>
            </a:r>
            <a:r>
              <a:rPr lang="zh-CN" altLang="zh-CN" sz="2000" kern="100" dirty="0">
                <a:latin typeface="+mj-ea"/>
                <a:ea typeface="+mj-ea"/>
                <a:cs typeface="Times New Roman" panose="02020603050405020304" pitchFamily="18" charset="0"/>
              </a:rPr>
              <a:t>股份成为公司战略股东。随后</a:t>
            </a:r>
            <a:r>
              <a:rPr lang="en-US" altLang="zh-CN" sz="2000" kern="100" dirty="0">
                <a:latin typeface="+mj-ea"/>
                <a:ea typeface="+mj-ea"/>
                <a:cs typeface="Times New Roman" panose="02020603050405020304" pitchFamily="18" charset="0"/>
              </a:rPr>
              <a:t>KKR</a:t>
            </a:r>
            <a:r>
              <a:rPr lang="zh-CN" altLang="zh-CN" sz="2000" kern="100" dirty="0">
                <a:latin typeface="+mj-ea"/>
                <a:ea typeface="+mj-ea"/>
                <a:cs typeface="Times New Roman" panose="02020603050405020304" pitchFamily="18" charset="0"/>
              </a:rPr>
              <a:t>向青岛海尔董事会提名一名董事候选人，这也意味着未来青岛海尔董事会决策中将会</a:t>
            </a:r>
            <a:r>
              <a:rPr lang="zh-CN" altLang="zh-CN" sz="2000" kern="100" dirty="0">
                <a:solidFill>
                  <a:schemeClr val="accent2"/>
                </a:solidFill>
                <a:latin typeface="+mj-ea"/>
                <a:ea typeface="+mj-ea"/>
                <a:cs typeface="Times New Roman" panose="02020603050405020304" pitchFamily="18" charset="0"/>
              </a:rPr>
              <a:t>融入更多全球顶尖投资者的思维与经验</a:t>
            </a:r>
            <a:r>
              <a:rPr lang="zh-CN" altLang="zh-CN" sz="2000" kern="100" dirty="0">
                <a:latin typeface="+mj-ea"/>
                <a:ea typeface="+mj-ea"/>
                <a:cs typeface="Times New Roman" panose="02020603050405020304" pitchFamily="18" charset="0"/>
              </a:rPr>
              <a:t>，进一步完善公司治理。</a:t>
            </a:r>
            <a:endParaRPr lang="zh-CN" altLang="zh-CN" sz="1600" kern="100" dirty="0">
              <a:effectLst/>
              <a:latin typeface="+mj-ea"/>
              <a:ea typeface="+mj-ea"/>
              <a:cs typeface="Times New Roman" panose="02020603050405020304" pitchFamily="18" charset="0"/>
            </a:endParaRPr>
          </a:p>
        </p:txBody>
      </p:sp>
      <p:sp>
        <p:nvSpPr>
          <p:cNvPr id="10" name="文本框 9"/>
          <p:cNvSpPr txBox="1"/>
          <p:nvPr/>
        </p:nvSpPr>
        <p:spPr>
          <a:xfrm>
            <a:off x="1521822" y="1460714"/>
            <a:ext cx="2455817" cy="523220"/>
          </a:xfrm>
          <a:prstGeom prst="rect">
            <a:avLst/>
          </a:prstGeom>
          <a:noFill/>
        </p:spPr>
        <p:txBody>
          <a:bodyPr wrap="square" rtlCol="0">
            <a:spAutoFit/>
          </a:bodyPr>
          <a:lstStyle/>
          <a:p>
            <a:r>
              <a:rPr lang="en-US" altLang="zh-CN" sz="2800" dirty="0" smtClean="0"/>
              <a:t>1. </a:t>
            </a:r>
            <a:r>
              <a:rPr lang="zh-CN" altLang="en-US" sz="2800" dirty="0" smtClean="0"/>
              <a:t>董事会变动</a:t>
            </a:r>
            <a:endParaRPr lang="zh-CN" altLang="en-US" sz="2800" dirty="0"/>
          </a:p>
        </p:txBody>
      </p:sp>
      <p:sp>
        <p:nvSpPr>
          <p:cNvPr id="11" name="矩形 10"/>
          <p:cNvSpPr/>
          <p:nvPr/>
        </p:nvSpPr>
        <p:spPr>
          <a:xfrm flipV="1">
            <a:off x="1463039" y="1984709"/>
            <a:ext cx="2573384" cy="457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070876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b.hiphotos.baidu.com/baike/w%3D268/sign=2063b70dd71373f0f53f68999c0f4b8b/dbb44aed2e738bd4423c9d47a78b87d6277ff9a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9149" y="5570431"/>
            <a:ext cx="1196884" cy="119688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640080" y="640080"/>
            <a:ext cx="248194" cy="6662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文本框 2"/>
          <p:cNvSpPr txBox="1"/>
          <p:nvPr/>
        </p:nvSpPr>
        <p:spPr>
          <a:xfrm>
            <a:off x="888274" y="640080"/>
            <a:ext cx="3814354" cy="707886"/>
          </a:xfrm>
          <a:prstGeom prst="rect">
            <a:avLst/>
          </a:prstGeom>
          <a:noFill/>
        </p:spPr>
        <p:txBody>
          <a:bodyPr wrap="square" rtlCol="0">
            <a:spAutoFit/>
          </a:bodyPr>
          <a:lstStyle/>
          <a:p>
            <a:r>
              <a:rPr lang="zh-CN" altLang="en-US" sz="4000" dirty="0" smtClean="0"/>
              <a:t>公司治理分析</a:t>
            </a:r>
            <a:endParaRPr lang="zh-CN" altLang="en-US" sz="4000" dirty="0"/>
          </a:p>
        </p:txBody>
      </p:sp>
      <p:sp>
        <p:nvSpPr>
          <p:cNvPr id="9" name="矩形 8"/>
          <p:cNvSpPr/>
          <p:nvPr/>
        </p:nvSpPr>
        <p:spPr>
          <a:xfrm>
            <a:off x="2069600" y="4990291"/>
            <a:ext cx="7551149" cy="646331"/>
          </a:xfrm>
          <a:prstGeom prst="rect">
            <a:avLst/>
          </a:prstGeom>
        </p:spPr>
        <p:txBody>
          <a:bodyPr wrap="square">
            <a:spAutoFit/>
          </a:bodyPr>
          <a:lstStyle/>
          <a:p>
            <a:r>
              <a:rPr lang="zh-CN" altLang="zh-CN" dirty="0"/>
              <a:t>青岛海尔的实际控制人为海尔集团公司，海尔集团公司企业性质为集体所有制企业，因此青岛市国资委通过海尔集团公司控股。</a:t>
            </a:r>
          </a:p>
        </p:txBody>
      </p:sp>
      <p:sp>
        <p:nvSpPr>
          <p:cNvPr id="10" name="文本框 9"/>
          <p:cNvSpPr txBox="1"/>
          <p:nvPr/>
        </p:nvSpPr>
        <p:spPr>
          <a:xfrm>
            <a:off x="1554480" y="1507208"/>
            <a:ext cx="2455817" cy="523220"/>
          </a:xfrm>
          <a:prstGeom prst="rect">
            <a:avLst/>
          </a:prstGeom>
          <a:noFill/>
        </p:spPr>
        <p:txBody>
          <a:bodyPr wrap="square" rtlCol="0">
            <a:spAutoFit/>
          </a:bodyPr>
          <a:lstStyle/>
          <a:p>
            <a:r>
              <a:rPr lang="en-US" altLang="zh-CN" sz="2800" dirty="0" smtClean="0"/>
              <a:t>2. </a:t>
            </a:r>
            <a:r>
              <a:rPr lang="zh-CN" altLang="en-US" sz="2800" dirty="0" smtClean="0"/>
              <a:t>股权</a:t>
            </a:r>
            <a:r>
              <a:rPr lang="zh-CN" altLang="en-US" sz="2800" dirty="0"/>
              <a:t>结构</a:t>
            </a:r>
          </a:p>
        </p:txBody>
      </p:sp>
      <p:sp>
        <p:nvSpPr>
          <p:cNvPr id="11" name="矩形 10"/>
          <p:cNvSpPr/>
          <p:nvPr/>
        </p:nvSpPr>
        <p:spPr>
          <a:xfrm>
            <a:off x="1463039" y="2030428"/>
            <a:ext cx="1985555" cy="457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p:nvPr/>
        </p:nvPicPr>
        <p:blipFill>
          <a:blip r:embed="rId3"/>
          <a:stretch>
            <a:fillRect/>
          </a:stretch>
        </p:blipFill>
        <p:spPr>
          <a:xfrm>
            <a:off x="2069600" y="2364750"/>
            <a:ext cx="6678193" cy="2298690"/>
          </a:xfrm>
          <a:prstGeom prst="rect">
            <a:avLst/>
          </a:prstGeom>
          <a:noFill/>
          <a:ln w="9525">
            <a:noFill/>
            <a:miter/>
          </a:ln>
        </p:spPr>
      </p:pic>
    </p:spTree>
    <p:extLst>
      <p:ext uri="{BB962C8B-B14F-4D97-AF65-F5344CB8AC3E}">
        <p14:creationId xmlns:p14="http://schemas.microsoft.com/office/powerpoint/2010/main" val="31924136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b.hiphotos.baidu.com/baike/w%3D268/sign=2063b70dd71373f0f53f68999c0f4b8b/dbb44aed2e738bd4423c9d47a78b87d6277ff9a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9149" y="5570431"/>
            <a:ext cx="1196884" cy="119688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640080" y="640080"/>
            <a:ext cx="248194" cy="6662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文本框 2"/>
          <p:cNvSpPr txBox="1"/>
          <p:nvPr/>
        </p:nvSpPr>
        <p:spPr>
          <a:xfrm>
            <a:off x="888274" y="640080"/>
            <a:ext cx="3814354" cy="707886"/>
          </a:xfrm>
          <a:prstGeom prst="rect">
            <a:avLst/>
          </a:prstGeom>
          <a:noFill/>
        </p:spPr>
        <p:txBody>
          <a:bodyPr wrap="square" rtlCol="0">
            <a:spAutoFit/>
          </a:bodyPr>
          <a:lstStyle/>
          <a:p>
            <a:r>
              <a:rPr lang="zh-CN" altLang="en-US" sz="4000" dirty="0" smtClean="0"/>
              <a:t>公司治理分析</a:t>
            </a:r>
            <a:endParaRPr lang="zh-CN" altLang="en-US" sz="4000" dirty="0"/>
          </a:p>
        </p:txBody>
      </p:sp>
      <p:sp>
        <p:nvSpPr>
          <p:cNvPr id="9" name="矩形 8"/>
          <p:cNvSpPr/>
          <p:nvPr/>
        </p:nvSpPr>
        <p:spPr>
          <a:xfrm>
            <a:off x="1690778" y="4841003"/>
            <a:ext cx="8364326" cy="1938992"/>
          </a:xfrm>
          <a:prstGeom prst="rect">
            <a:avLst/>
          </a:prstGeom>
        </p:spPr>
        <p:txBody>
          <a:bodyPr wrap="square">
            <a:spAutoFit/>
          </a:bodyPr>
          <a:lstStyle/>
          <a:p>
            <a:r>
              <a:rPr lang="zh-CN" altLang="zh-CN" sz="2000" dirty="0"/>
              <a:t>青岛海尔的实际控制人为海尔集团公司，海尔集团公司企业性质为集体所有制企业，因此青岛市国资委通过海尔集团公司控股</a:t>
            </a:r>
            <a:r>
              <a:rPr lang="zh-CN" altLang="zh-CN" sz="2000" dirty="0" smtClean="0"/>
              <a:t>。</a:t>
            </a:r>
            <a:endParaRPr lang="en-US" altLang="zh-CN" sz="2000" dirty="0" smtClean="0"/>
          </a:p>
          <a:p>
            <a:r>
              <a:rPr lang="en-US" altLang="zh-CN" sz="2000" dirty="0"/>
              <a:t>2013-2014</a:t>
            </a:r>
            <a:r>
              <a:rPr lang="zh-CN" altLang="zh-CN" sz="2000" dirty="0"/>
              <a:t>年青岛海尔公司的股权结构变化较大</a:t>
            </a:r>
            <a:r>
              <a:rPr lang="zh-CN" altLang="zh-CN" sz="2000" dirty="0" smtClean="0"/>
              <a:t>。</a:t>
            </a:r>
            <a:r>
              <a:rPr lang="en-US" altLang="zh-CN" sz="2000" dirty="0" smtClean="0"/>
              <a:t>KKR</a:t>
            </a:r>
            <a:r>
              <a:rPr lang="zh-CN" altLang="zh-CN" sz="2000" dirty="0"/>
              <a:t>通过现金认购青岛海尔发行的</a:t>
            </a:r>
            <a:r>
              <a:rPr lang="en-US" altLang="zh-CN" sz="2000" dirty="0"/>
              <a:t>10%</a:t>
            </a:r>
            <a:r>
              <a:rPr lang="zh-CN" altLang="zh-CN" sz="2000" dirty="0"/>
              <a:t>股份成为公司第三大股东</a:t>
            </a:r>
            <a:r>
              <a:rPr lang="zh-CN" altLang="zh-CN" sz="2000" dirty="0" smtClean="0"/>
              <a:t>。反映</a:t>
            </a:r>
            <a:r>
              <a:rPr lang="zh-CN" altLang="zh-CN" sz="2000" dirty="0"/>
              <a:t>出公司的</a:t>
            </a:r>
            <a:r>
              <a:rPr lang="zh-CN" altLang="zh-CN" sz="2000" dirty="0">
                <a:solidFill>
                  <a:schemeClr val="accent2"/>
                </a:solidFill>
              </a:rPr>
              <a:t>小股东股权较为分散，被收购的可能性较大</a:t>
            </a:r>
            <a:r>
              <a:rPr lang="zh-CN" altLang="zh-CN" sz="2000" dirty="0"/>
              <a:t>。</a:t>
            </a:r>
          </a:p>
          <a:p>
            <a:endParaRPr lang="zh-CN" altLang="zh-CN" sz="2000" dirty="0"/>
          </a:p>
        </p:txBody>
      </p:sp>
      <p:sp>
        <p:nvSpPr>
          <p:cNvPr id="10" name="文本框 9"/>
          <p:cNvSpPr txBox="1"/>
          <p:nvPr/>
        </p:nvSpPr>
        <p:spPr>
          <a:xfrm>
            <a:off x="1554480" y="1507208"/>
            <a:ext cx="2455817" cy="523220"/>
          </a:xfrm>
          <a:prstGeom prst="rect">
            <a:avLst/>
          </a:prstGeom>
          <a:noFill/>
        </p:spPr>
        <p:txBody>
          <a:bodyPr wrap="square" rtlCol="0">
            <a:spAutoFit/>
          </a:bodyPr>
          <a:lstStyle/>
          <a:p>
            <a:r>
              <a:rPr lang="en-US" altLang="zh-CN" sz="2800" dirty="0" smtClean="0"/>
              <a:t>2. </a:t>
            </a:r>
            <a:r>
              <a:rPr lang="zh-CN" altLang="en-US" sz="2800" dirty="0" smtClean="0"/>
              <a:t>股权</a:t>
            </a:r>
            <a:r>
              <a:rPr lang="zh-CN" altLang="en-US" sz="2800" dirty="0"/>
              <a:t>结构</a:t>
            </a:r>
          </a:p>
        </p:txBody>
      </p:sp>
      <p:sp>
        <p:nvSpPr>
          <p:cNvPr id="11" name="矩形 10"/>
          <p:cNvSpPr/>
          <p:nvPr/>
        </p:nvSpPr>
        <p:spPr>
          <a:xfrm>
            <a:off x="1463039" y="2030428"/>
            <a:ext cx="1985555" cy="457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p:nvPr/>
        </p:nvPicPr>
        <p:blipFill>
          <a:blip r:embed="rId3"/>
          <a:stretch>
            <a:fillRect/>
          </a:stretch>
        </p:blipFill>
        <p:spPr>
          <a:xfrm>
            <a:off x="2069600" y="2364750"/>
            <a:ext cx="6678193" cy="2298690"/>
          </a:xfrm>
          <a:prstGeom prst="rect">
            <a:avLst/>
          </a:prstGeom>
          <a:noFill/>
          <a:ln w="9525">
            <a:noFill/>
            <a:miter/>
          </a:ln>
        </p:spPr>
      </p:pic>
    </p:spTree>
    <p:extLst>
      <p:ext uri="{BB962C8B-B14F-4D97-AF65-F5344CB8AC3E}">
        <p14:creationId xmlns:p14="http://schemas.microsoft.com/office/powerpoint/2010/main" val="7001435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b.hiphotos.baidu.com/baike/w%3D268/sign=2063b70dd71373f0f53f68999c0f4b8b/dbb44aed2e738bd4423c9d47a78b87d6277ff9a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5554" y="1170376"/>
            <a:ext cx="1196884" cy="119688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640080" y="640080"/>
            <a:ext cx="248194" cy="6662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文本框 2"/>
          <p:cNvSpPr txBox="1"/>
          <p:nvPr/>
        </p:nvSpPr>
        <p:spPr>
          <a:xfrm>
            <a:off x="888274" y="640080"/>
            <a:ext cx="3814354" cy="707886"/>
          </a:xfrm>
          <a:prstGeom prst="rect">
            <a:avLst/>
          </a:prstGeom>
          <a:noFill/>
        </p:spPr>
        <p:txBody>
          <a:bodyPr wrap="square" rtlCol="0">
            <a:spAutoFit/>
          </a:bodyPr>
          <a:lstStyle/>
          <a:p>
            <a:r>
              <a:rPr lang="zh-CN" altLang="en-US" sz="4000" dirty="0" smtClean="0"/>
              <a:t>公司治理分析</a:t>
            </a:r>
            <a:endParaRPr lang="zh-CN" altLang="en-US" sz="4000" dirty="0"/>
          </a:p>
        </p:txBody>
      </p:sp>
      <p:sp>
        <p:nvSpPr>
          <p:cNvPr id="10" name="文本框 9"/>
          <p:cNvSpPr txBox="1"/>
          <p:nvPr/>
        </p:nvSpPr>
        <p:spPr>
          <a:xfrm>
            <a:off x="1443442" y="1507208"/>
            <a:ext cx="2455817" cy="523220"/>
          </a:xfrm>
          <a:prstGeom prst="rect">
            <a:avLst/>
          </a:prstGeom>
          <a:noFill/>
        </p:spPr>
        <p:txBody>
          <a:bodyPr wrap="square" rtlCol="0">
            <a:spAutoFit/>
          </a:bodyPr>
          <a:lstStyle/>
          <a:p>
            <a:r>
              <a:rPr lang="en-US" altLang="zh-CN" sz="2800" dirty="0" smtClean="0"/>
              <a:t>3. </a:t>
            </a:r>
            <a:r>
              <a:rPr lang="zh-CN" altLang="en-US" sz="2800" dirty="0" smtClean="0"/>
              <a:t>关联交易</a:t>
            </a:r>
            <a:endParaRPr lang="zh-CN" altLang="en-US" sz="2800" dirty="0"/>
          </a:p>
        </p:txBody>
      </p:sp>
      <p:sp>
        <p:nvSpPr>
          <p:cNvPr id="11" name="矩形 10"/>
          <p:cNvSpPr/>
          <p:nvPr/>
        </p:nvSpPr>
        <p:spPr>
          <a:xfrm>
            <a:off x="1463039" y="2030428"/>
            <a:ext cx="1985555" cy="457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表格 12"/>
          <p:cNvGraphicFramePr>
            <a:graphicFrameLocks noGrp="1"/>
          </p:cNvGraphicFramePr>
          <p:nvPr>
            <p:extLst>
              <p:ext uri="{D42A27DB-BD31-4B8C-83A1-F6EECF244321}">
                <p14:modId xmlns:p14="http://schemas.microsoft.com/office/powerpoint/2010/main" val="525347864"/>
              </p:ext>
            </p:extLst>
          </p:nvPr>
        </p:nvGraphicFramePr>
        <p:xfrm>
          <a:off x="764177" y="2136571"/>
          <a:ext cx="10668033" cy="2055667"/>
        </p:xfrm>
        <a:graphic>
          <a:graphicData uri="http://schemas.openxmlformats.org/drawingml/2006/table">
            <a:tbl>
              <a:tblPr firstRow="1" firstCol="1" bandRow="1"/>
              <a:tblGrid>
                <a:gridCol w="1477407">
                  <a:extLst>
                    <a:ext uri="{9D8B030D-6E8A-4147-A177-3AD203B41FA5}">
                      <a16:colId xmlns:a16="http://schemas.microsoft.com/office/drawing/2014/main" val="1599722920"/>
                    </a:ext>
                  </a:extLst>
                </a:gridCol>
                <a:gridCol w="1611717">
                  <a:extLst>
                    <a:ext uri="{9D8B030D-6E8A-4147-A177-3AD203B41FA5}">
                      <a16:colId xmlns:a16="http://schemas.microsoft.com/office/drawing/2014/main" val="1040117198"/>
                    </a:ext>
                  </a:extLst>
                </a:gridCol>
                <a:gridCol w="1611717">
                  <a:extLst>
                    <a:ext uri="{9D8B030D-6E8A-4147-A177-3AD203B41FA5}">
                      <a16:colId xmlns:a16="http://schemas.microsoft.com/office/drawing/2014/main" val="3860084332"/>
                    </a:ext>
                  </a:extLst>
                </a:gridCol>
                <a:gridCol w="1362286">
                  <a:extLst>
                    <a:ext uri="{9D8B030D-6E8A-4147-A177-3AD203B41FA5}">
                      <a16:colId xmlns:a16="http://schemas.microsoft.com/office/drawing/2014/main" val="648566408"/>
                    </a:ext>
                  </a:extLst>
                </a:gridCol>
                <a:gridCol w="1784402">
                  <a:extLst>
                    <a:ext uri="{9D8B030D-6E8A-4147-A177-3AD203B41FA5}">
                      <a16:colId xmlns:a16="http://schemas.microsoft.com/office/drawing/2014/main" val="1302524988"/>
                    </a:ext>
                  </a:extLst>
                </a:gridCol>
                <a:gridCol w="1400659">
                  <a:extLst>
                    <a:ext uri="{9D8B030D-6E8A-4147-A177-3AD203B41FA5}">
                      <a16:colId xmlns:a16="http://schemas.microsoft.com/office/drawing/2014/main" val="688702129"/>
                    </a:ext>
                  </a:extLst>
                </a:gridCol>
                <a:gridCol w="1419845">
                  <a:extLst>
                    <a:ext uri="{9D8B030D-6E8A-4147-A177-3AD203B41FA5}">
                      <a16:colId xmlns:a16="http://schemas.microsoft.com/office/drawing/2014/main" val="114359945"/>
                    </a:ext>
                  </a:extLst>
                </a:gridCol>
              </a:tblGrid>
              <a:tr h="1010873">
                <a:tc>
                  <a:txBody>
                    <a:bodyPr/>
                    <a:lstStyle/>
                    <a:p>
                      <a:pPr algn="ctr" fontAlgn="ctr">
                        <a:lnSpc>
                          <a:spcPct val="150000"/>
                        </a:lnSpc>
                        <a:spcAft>
                          <a:spcPts val="0"/>
                        </a:spcAft>
                      </a:pPr>
                      <a:r>
                        <a:rPr lang="zh-CN" sz="1800" kern="0" dirty="0">
                          <a:solidFill>
                            <a:srgbClr val="000000"/>
                          </a:solidFill>
                          <a:effectLst/>
                          <a:latin typeface="+mj-ea"/>
                          <a:ea typeface="+mj-ea"/>
                          <a:cs typeface="Times New Roman" panose="02020603050405020304" pitchFamily="18" charset="0"/>
                        </a:rPr>
                        <a:t>报告年度</a:t>
                      </a:r>
                      <a:endParaRPr lang="zh-CN" sz="1400" kern="100" dirty="0">
                        <a:effectLst/>
                        <a:latin typeface="+mj-ea"/>
                        <a:ea typeface="+mj-ea"/>
                        <a:cs typeface="Times New Roman" panose="02020603050405020304" pitchFamily="18" charset="0"/>
                      </a:endParaRPr>
                    </a:p>
                  </a:txBody>
                  <a:tcPr marL="9525" marR="9525" marT="9525" marB="9525"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50000"/>
                        </a:lnSpc>
                        <a:spcAft>
                          <a:spcPts val="0"/>
                        </a:spcAft>
                      </a:pPr>
                      <a:r>
                        <a:rPr lang="zh-CN" sz="1800" kern="0" dirty="0">
                          <a:solidFill>
                            <a:srgbClr val="000000"/>
                          </a:solidFill>
                          <a:effectLst/>
                          <a:latin typeface="+mj-ea"/>
                          <a:ea typeface="+mj-ea"/>
                          <a:cs typeface="Times New Roman" panose="02020603050405020304" pitchFamily="18" charset="0"/>
                        </a:rPr>
                        <a:t>关联</a:t>
                      </a:r>
                      <a:r>
                        <a:rPr lang="zh-CN" sz="1800" kern="0" dirty="0" smtClean="0">
                          <a:solidFill>
                            <a:srgbClr val="000000"/>
                          </a:solidFill>
                          <a:effectLst/>
                          <a:latin typeface="+mj-ea"/>
                          <a:ea typeface="+mj-ea"/>
                          <a:cs typeface="Times New Roman" panose="02020603050405020304" pitchFamily="18" charset="0"/>
                        </a:rPr>
                        <a:t>交易</a:t>
                      </a:r>
                      <a:endParaRPr lang="en-US" altLang="zh-CN" sz="1800" kern="0" dirty="0" smtClean="0">
                        <a:solidFill>
                          <a:srgbClr val="000000"/>
                        </a:solidFill>
                        <a:effectLst/>
                        <a:latin typeface="+mj-ea"/>
                        <a:ea typeface="+mj-ea"/>
                        <a:cs typeface="Times New Roman" panose="02020603050405020304" pitchFamily="18" charset="0"/>
                      </a:endParaRPr>
                    </a:p>
                    <a:p>
                      <a:pPr algn="ctr" fontAlgn="ctr">
                        <a:lnSpc>
                          <a:spcPct val="150000"/>
                        </a:lnSpc>
                        <a:spcAft>
                          <a:spcPts val="0"/>
                        </a:spcAft>
                      </a:pPr>
                      <a:r>
                        <a:rPr lang="zh-CN" sz="1800" kern="0" dirty="0" smtClean="0">
                          <a:solidFill>
                            <a:srgbClr val="000000"/>
                          </a:solidFill>
                          <a:effectLst/>
                          <a:latin typeface="+mj-ea"/>
                          <a:ea typeface="+mj-ea"/>
                          <a:cs typeface="Times New Roman" panose="02020603050405020304" pitchFamily="18" charset="0"/>
                        </a:rPr>
                        <a:t>销售</a:t>
                      </a:r>
                      <a:r>
                        <a:rPr lang="zh-CN" sz="1800" kern="0" dirty="0">
                          <a:solidFill>
                            <a:srgbClr val="000000"/>
                          </a:solidFill>
                          <a:effectLst/>
                          <a:latin typeface="+mj-ea"/>
                          <a:ea typeface="+mj-ea"/>
                          <a:cs typeface="Times New Roman" panose="02020603050405020304" pitchFamily="18" charset="0"/>
                        </a:rPr>
                        <a:t>商品</a:t>
                      </a:r>
                      <a:endParaRPr lang="zh-CN" sz="1400" kern="100" dirty="0">
                        <a:effectLst/>
                        <a:latin typeface="+mj-ea"/>
                        <a:ea typeface="+mj-ea"/>
                        <a:cs typeface="Times New Roman" panose="02020603050405020304" pitchFamily="18" charset="0"/>
                      </a:endParaRPr>
                    </a:p>
                  </a:txBody>
                  <a:tcPr marL="9525" marR="9525" marT="9525" marB="9525"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50000"/>
                        </a:lnSpc>
                        <a:spcAft>
                          <a:spcPts val="0"/>
                        </a:spcAft>
                      </a:pPr>
                      <a:r>
                        <a:rPr lang="zh-CN" sz="1800" kern="0" dirty="0" smtClean="0">
                          <a:solidFill>
                            <a:srgbClr val="000000"/>
                          </a:solidFill>
                          <a:effectLst/>
                          <a:latin typeface="+mj-ea"/>
                          <a:ea typeface="+mj-ea"/>
                          <a:cs typeface="Times New Roman" panose="02020603050405020304" pitchFamily="18" charset="0"/>
                        </a:rPr>
                        <a:t>总</a:t>
                      </a:r>
                      <a:r>
                        <a:rPr lang="zh-CN" sz="1800" kern="0" dirty="0">
                          <a:solidFill>
                            <a:srgbClr val="000000"/>
                          </a:solidFill>
                          <a:effectLst/>
                          <a:latin typeface="+mj-ea"/>
                          <a:ea typeface="+mj-ea"/>
                          <a:cs typeface="Times New Roman" panose="02020603050405020304" pitchFamily="18" charset="0"/>
                        </a:rPr>
                        <a:t>营业收入</a:t>
                      </a:r>
                      <a:endParaRPr lang="zh-CN" sz="1400" kern="100" dirty="0">
                        <a:effectLst/>
                        <a:latin typeface="+mj-ea"/>
                        <a:ea typeface="+mj-ea"/>
                        <a:cs typeface="Times New Roman" panose="02020603050405020304" pitchFamily="18" charset="0"/>
                      </a:endParaRPr>
                    </a:p>
                  </a:txBody>
                  <a:tcPr marL="9525" marR="9525" marT="9525" marB="9525"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50000"/>
                        </a:lnSpc>
                        <a:spcAft>
                          <a:spcPts val="0"/>
                        </a:spcAft>
                      </a:pPr>
                      <a:r>
                        <a:rPr lang="zh-CN" sz="1800" kern="0" dirty="0">
                          <a:solidFill>
                            <a:srgbClr val="000000"/>
                          </a:solidFill>
                          <a:effectLst/>
                          <a:latin typeface="+mj-ea"/>
                          <a:ea typeface="+mj-ea"/>
                          <a:cs typeface="Times New Roman" panose="02020603050405020304" pitchFamily="18" charset="0"/>
                        </a:rPr>
                        <a:t>向关联方销售比例</a:t>
                      </a:r>
                      <a:endParaRPr lang="zh-CN" sz="1400" kern="100" dirty="0">
                        <a:effectLst/>
                        <a:latin typeface="+mj-ea"/>
                        <a:ea typeface="+mj-ea"/>
                        <a:cs typeface="Times New Roman" panose="02020603050405020304" pitchFamily="18" charset="0"/>
                      </a:endParaRPr>
                    </a:p>
                  </a:txBody>
                  <a:tcPr marL="9525" marR="9525" marT="9525" marB="9525"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50000"/>
                        </a:lnSpc>
                        <a:spcAft>
                          <a:spcPts val="0"/>
                        </a:spcAft>
                      </a:pPr>
                      <a:r>
                        <a:rPr lang="zh-CN" sz="1800" kern="0" dirty="0">
                          <a:solidFill>
                            <a:srgbClr val="000000"/>
                          </a:solidFill>
                          <a:effectLst/>
                          <a:latin typeface="+mj-ea"/>
                          <a:ea typeface="+mj-ea"/>
                          <a:cs typeface="Times New Roman" panose="02020603050405020304" pitchFamily="18" charset="0"/>
                        </a:rPr>
                        <a:t>关联</a:t>
                      </a:r>
                      <a:r>
                        <a:rPr lang="zh-CN" sz="1800" kern="0" dirty="0" smtClean="0">
                          <a:solidFill>
                            <a:srgbClr val="000000"/>
                          </a:solidFill>
                          <a:effectLst/>
                          <a:latin typeface="+mj-ea"/>
                          <a:ea typeface="+mj-ea"/>
                          <a:cs typeface="Times New Roman" panose="02020603050405020304" pitchFamily="18" charset="0"/>
                        </a:rPr>
                        <a:t>交易</a:t>
                      </a:r>
                      <a:endParaRPr lang="en-US" altLang="zh-CN" sz="1800" kern="0" dirty="0" smtClean="0">
                        <a:solidFill>
                          <a:srgbClr val="000000"/>
                        </a:solidFill>
                        <a:effectLst/>
                        <a:latin typeface="+mj-ea"/>
                        <a:ea typeface="+mj-ea"/>
                        <a:cs typeface="Times New Roman" panose="02020603050405020304" pitchFamily="18" charset="0"/>
                      </a:endParaRPr>
                    </a:p>
                    <a:p>
                      <a:pPr algn="ctr" fontAlgn="ctr">
                        <a:lnSpc>
                          <a:spcPct val="150000"/>
                        </a:lnSpc>
                        <a:spcAft>
                          <a:spcPts val="0"/>
                        </a:spcAft>
                      </a:pPr>
                      <a:r>
                        <a:rPr lang="zh-CN" sz="1800" kern="0" dirty="0" smtClean="0">
                          <a:solidFill>
                            <a:srgbClr val="000000"/>
                          </a:solidFill>
                          <a:effectLst/>
                          <a:latin typeface="+mj-ea"/>
                          <a:ea typeface="+mj-ea"/>
                          <a:cs typeface="Times New Roman" panose="02020603050405020304" pitchFamily="18" charset="0"/>
                        </a:rPr>
                        <a:t>采购</a:t>
                      </a:r>
                      <a:r>
                        <a:rPr lang="zh-CN" sz="1800" kern="0" dirty="0">
                          <a:solidFill>
                            <a:srgbClr val="000000"/>
                          </a:solidFill>
                          <a:effectLst/>
                          <a:latin typeface="+mj-ea"/>
                          <a:ea typeface="+mj-ea"/>
                          <a:cs typeface="Times New Roman" panose="02020603050405020304" pitchFamily="18" charset="0"/>
                        </a:rPr>
                        <a:t>商品</a:t>
                      </a:r>
                      <a:endParaRPr lang="zh-CN" sz="1400" kern="100" dirty="0">
                        <a:effectLst/>
                        <a:latin typeface="+mj-ea"/>
                        <a:ea typeface="+mj-ea"/>
                        <a:cs typeface="Times New Roman" panose="02020603050405020304" pitchFamily="18" charset="0"/>
                      </a:endParaRPr>
                    </a:p>
                  </a:txBody>
                  <a:tcPr marL="9525" marR="9525" marT="9525" marB="9525"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50000"/>
                        </a:lnSpc>
                        <a:spcAft>
                          <a:spcPts val="0"/>
                        </a:spcAft>
                      </a:pPr>
                      <a:r>
                        <a:rPr lang="zh-CN" sz="1800" kern="0" dirty="0" smtClean="0">
                          <a:solidFill>
                            <a:srgbClr val="000000"/>
                          </a:solidFill>
                          <a:effectLst/>
                          <a:latin typeface="+mj-ea"/>
                          <a:ea typeface="+mj-ea"/>
                          <a:cs typeface="Times New Roman" panose="02020603050405020304" pitchFamily="18" charset="0"/>
                        </a:rPr>
                        <a:t>总</a:t>
                      </a:r>
                      <a:r>
                        <a:rPr lang="zh-CN" sz="1800" kern="0" dirty="0">
                          <a:solidFill>
                            <a:srgbClr val="000000"/>
                          </a:solidFill>
                          <a:effectLst/>
                          <a:latin typeface="+mj-ea"/>
                          <a:ea typeface="+mj-ea"/>
                          <a:cs typeface="Times New Roman" panose="02020603050405020304" pitchFamily="18" charset="0"/>
                        </a:rPr>
                        <a:t>营业成本</a:t>
                      </a:r>
                      <a:endParaRPr lang="zh-CN" sz="1400" kern="100" dirty="0">
                        <a:effectLst/>
                        <a:latin typeface="+mj-ea"/>
                        <a:ea typeface="+mj-ea"/>
                        <a:cs typeface="Times New Roman" panose="02020603050405020304" pitchFamily="18" charset="0"/>
                      </a:endParaRPr>
                    </a:p>
                  </a:txBody>
                  <a:tcPr marL="9525" marR="9525" marT="9525" marB="9525"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50000"/>
                        </a:lnSpc>
                        <a:spcAft>
                          <a:spcPts val="0"/>
                        </a:spcAft>
                      </a:pPr>
                      <a:r>
                        <a:rPr lang="zh-CN" sz="1800" kern="0" dirty="0">
                          <a:solidFill>
                            <a:srgbClr val="000000"/>
                          </a:solidFill>
                          <a:effectLst/>
                          <a:latin typeface="+mj-ea"/>
                          <a:ea typeface="+mj-ea"/>
                          <a:cs typeface="Times New Roman" panose="02020603050405020304" pitchFamily="18" charset="0"/>
                        </a:rPr>
                        <a:t>向关联</a:t>
                      </a:r>
                      <a:r>
                        <a:rPr lang="zh-CN" sz="1800" kern="0" dirty="0" smtClean="0">
                          <a:solidFill>
                            <a:srgbClr val="000000"/>
                          </a:solidFill>
                          <a:effectLst/>
                          <a:latin typeface="+mj-ea"/>
                          <a:ea typeface="+mj-ea"/>
                          <a:cs typeface="Times New Roman" panose="02020603050405020304" pitchFamily="18" charset="0"/>
                        </a:rPr>
                        <a:t>方</a:t>
                      </a:r>
                      <a:endParaRPr lang="en-US" altLang="zh-CN" sz="1800" kern="0" dirty="0" smtClean="0">
                        <a:solidFill>
                          <a:srgbClr val="000000"/>
                        </a:solidFill>
                        <a:effectLst/>
                        <a:latin typeface="+mj-ea"/>
                        <a:ea typeface="+mj-ea"/>
                        <a:cs typeface="Times New Roman" panose="02020603050405020304" pitchFamily="18" charset="0"/>
                      </a:endParaRPr>
                    </a:p>
                    <a:p>
                      <a:pPr algn="ctr" fontAlgn="ctr">
                        <a:lnSpc>
                          <a:spcPct val="150000"/>
                        </a:lnSpc>
                        <a:spcAft>
                          <a:spcPts val="0"/>
                        </a:spcAft>
                      </a:pPr>
                      <a:r>
                        <a:rPr lang="zh-CN" sz="1800" kern="0" dirty="0" smtClean="0">
                          <a:solidFill>
                            <a:srgbClr val="000000"/>
                          </a:solidFill>
                          <a:effectLst/>
                          <a:latin typeface="+mj-ea"/>
                          <a:ea typeface="+mj-ea"/>
                          <a:cs typeface="Times New Roman" panose="02020603050405020304" pitchFamily="18" charset="0"/>
                        </a:rPr>
                        <a:t>购买</a:t>
                      </a:r>
                      <a:r>
                        <a:rPr lang="zh-CN" sz="1800" kern="0" dirty="0">
                          <a:solidFill>
                            <a:srgbClr val="000000"/>
                          </a:solidFill>
                          <a:effectLst/>
                          <a:latin typeface="+mj-ea"/>
                          <a:ea typeface="+mj-ea"/>
                          <a:cs typeface="Times New Roman" panose="02020603050405020304" pitchFamily="18" charset="0"/>
                        </a:rPr>
                        <a:t>比例</a:t>
                      </a:r>
                      <a:endParaRPr lang="zh-CN" sz="1400" kern="100" dirty="0">
                        <a:effectLst/>
                        <a:latin typeface="+mj-ea"/>
                        <a:ea typeface="+mj-ea"/>
                        <a:cs typeface="Times New Roman" panose="02020603050405020304" pitchFamily="18" charset="0"/>
                      </a:endParaRPr>
                    </a:p>
                  </a:txBody>
                  <a:tcPr marL="9525" marR="9525" marT="9525" marB="9525"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2025783"/>
                  </a:ext>
                </a:extLst>
              </a:tr>
              <a:tr h="522397">
                <a:tc>
                  <a:txBody>
                    <a:bodyPr/>
                    <a:lstStyle/>
                    <a:p>
                      <a:pPr algn="ctr" fontAlgn="ctr">
                        <a:lnSpc>
                          <a:spcPct val="150000"/>
                        </a:lnSpc>
                        <a:spcAft>
                          <a:spcPts val="0"/>
                        </a:spcAft>
                      </a:pPr>
                      <a:r>
                        <a:rPr lang="en-US" sz="1800" kern="0">
                          <a:solidFill>
                            <a:srgbClr val="000000"/>
                          </a:solidFill>
                          <a:effectLst/>
                          <a:latin typeface="+mj-ea"/>
                          <a:ea typeface="+mj-ea"/>
                          <a:cs typeface="Times New Roman" panose="02020603050405020304" pitchFamily="18" charset="0"/>
                        </a:rPr>
                        <a:t>2013</a:t>
                      </a:r>
                      <a:r>
                        <a:rPr lang="zh-CN" sz="1800" kern="0">
                          <a:solidFill>
                            <a:srgbClr val="000000"/>
                          </a:solidFill>
                          <a:effectLst/>
                          <a:latin typeface="+mj-ea"/>
                          <a:ea typeface="+mj-ea"/>
                          <a:cs typeface="Times New Roman" panose="02020603050405020304" pitchFamily="18" charset="0"/>
                        </a:rPr>
                        <a:t>年</a:t>
                      </a:r>
                      <a:endParaRPr lang="zh-CN" sz="1400" kern="100">
                        <a:effectLst/>
                        <a:latin typeface="+mj-ea"/>
                        <a:ea typeface="+mj-ea"/>
                        <a:cs typeface="Times New Roman" panose="02020603050405020304" pitchFamily="18" charset="0"/>
                      </a:endParaRPr>
                    </a:p>
                  </a:txBody>
                  <a:tcPr marL="9525" marR="9525" marT="9525" marB="9525"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lnSpc>
                          <a:spcPct val="150000"/>
                        </a:lnSpc>
                        <a:spcAft>
                          <a:spcPts val="0"/>
                        </a:spcAft>
                      </a:pPr>
                      <a:r>
                        <a:rPr lang="en-US" sz="1800" kern="0">
                          <a:solidFill>
                            <a:srgbClr val="000000"/>
                          </a:solidFill>
                          <a:effectLst/>
                          <a:latin typeface="+mj-ea"/>
                          <a:ea typeface="+mj-ea"/>
                          <a:cs typeface="Times New Roman" panose="02020603050405020304" pitchFamily="18" charset="0"/>
                        </a:rPr>
                        <a:t>124.1</a:t>
                      </a:r>
                      <a:r>
                        <a:rPr lang="zh-CN" sz="1800" kern="0">
                          <a:solidFill>
                            <a:srgbClr val="000000"/>
                          </a:solidFill>
                          <a:effectLst/>
                          <a:latin typeface="+mj-ea"/>
                          <a:ea typeface="+mj-ea"/>
                          <a:cs typeface="Times New Roman" panose="02020603050405020304" pitchFamily="18" charset="0"/>
                        </a:rPr>
                        <a:t>亿</a:t>
                      </a:r>
                      <a:endParaRPr lang="zh-CN" sz="1400" kern="100">
                        <a:effectLst/>
                        <a:latin typeface="+mj-ea"/>
                        <a:ea typeface="+mj-ea"/>
                        <a:cs typeface="Times New Roman" panose="02020603050405020304" pitchFamily="18" charset="0"/>
                      </a:endParaRPr>
                    </a:p>
                  </a:txBody>
                  <a:tcPr marL="9525" marR="9525" marT="9525" marB="9525"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lnSpc>
                          <a:spcPct val="150000"/>
                        </a:lnSpc>
                        <a:spcAft>
                          <a:spcPts val="0"/>
                        </a:spcAft>
                      </a:pPr>
                      <a:r>
                        <a:rPr lang="en-US" sz="1800" kern="0">
                          <a:solidFill>
                            <a:srgbClr val="000000"/>
                          </a:solidFill>
                          <a:effectLst/>
                          <a:latin typeface="+mj-ea"/>
                          <a:ea typeface="+mj-ea"/>
                          <a:cs typeface="Times New Roman" panose="02020603050405020304" pitchFamily="18" charset="0"/>
                        </a:rPr>
                        <a:t>864.87</a:t>
                      </a:r>
                      <a:r>
                        <a:rPr lang="zh-CN" sz="1800" kern="0">
                          <a:solidFill>
                            <a:srgbClr val="000000"/>
                          </a:solidFill>
                          <a:effectLst/>
                          <a:latin typeface="+mj-ea"/>
                          <a:ea typeface="+mj-ea"/>
                          <a:cs typeface="Times New Roman" panose="02020603050405020304" pitchFamily="18" charset="0"/>
                        </a:rPr>
                        <a:t>亿</a:t>
                      </a:r>
                      <a:endParaRPr lang="zh-CN" sz="1400" kern="100">
                        <a:effectLst/>
                        <a:latin typeface="+mj-ea"/>
                        <a:ea typeface="+mj-ea"/>
                        <a:cs typeface="Times New Roman" panose="02020603050405020304" pitchFamily="18" charset="0"/>
                      </a:endParaRPr>
                    </a:p>
                  </a:txBody>
                  <a:tcPr marL="9525" marR="9525" marT="9525" marB="9525"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lnSpc>
                          <a:spcPct val="150000"/>
                        </a:lnSpc>
                        <a:spcAft>
                          <a:spcPts val="0"/>
                        </a:spcAft>
                      </a:pPr>
                      <a:r>
                        <a:rPr lang="en-US" sz="1800" kern="0">
                          <a:solidFill>
                            <a:srgbClr val="000000"/>
                          </a:solidFill>
                          <a:effectLst/>
                          <a:latin typeface="+mj-ea"/>
                          <a:ea typeface="+mj-ea"/>
                          <a:cs typeface="Times New Roman" panose="02020603050405020304" pitchFamily="18" charset="0"/>
                        </a:rPr>
                        <a:t>14.35%</a:t>
                      </a:r>
                      <a:endParaRPr lang="zh-CN" sz="1400" kern="100">
                        <a:effectLst/>
                        <a:latin typeface="+mj-ea"/>
                        <a:ea typeface="+mj-ea"/>
                        <a:cs typeface="Times New Roman" panose="02020603050405020304" pitchFamily="18" charset="0"/>
                      </a:endParaRPr>
                    </a:p>
                  </a:txBody>
                  <a:tcPr marL="9525" marR="9525" marT="9525" marB="9525"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lnSpc>
                          <a:spcPct val="150000"/>
                        </a:lnSpc>
                        <a:spcAft>
                          <a:spcPts val="0"/>
                        </a:spcAft>
                      </a:pPr>
                      <a:r>
                        <a:rPr lang="en-US" sz="1800" kern="0">
                          <a:solidFill>
                            <a:srgbClr val="000000"/>
                          </a:solidFill>
                          <a:effectLst/>
                          <a:latin typeface="+mj-ea"/>
                          <a:ea typeface="+mj-ea"/>
                          <a:cs typeface="Times New Roman" panose="02020603050405020304" pitchFamily="18" charset="0"/>
                        </a:rPr>
                        <a:t>328.0</a:t>
                      </a:r>
                      <a:r>
                        <a:rPr lang="zh-CN" sz="1800" kern="0">
                          <a:solidFill>
                            <a:srgbClr val="000000"/>
                          </a:solidFill>
                          <a:effectLst/>
                          <a:latin typeface="+mj-ea"/>
                          <a:ea typeface="+mj-ea"/>
                          <a:cs typeface="Times New Roman" panose="02020603050405020304" pitchFamily="18" charset="0"/>
                        </a:rPr>
                        <a:t>亿</a:t>
                      </a:r>
                      <a:endParaRPr lang="zh-CN" sz="1400" kern="100">
                        <a:effectLst/>
                        <a:latin typeface="+mj-ea"/>
                        <a:ea typeface="+mj-ea"/>
                        <a:cs typeface="Times New Roman" panose="02020603050405020304" pitchFamily="18" charset="0"/>
                      </a:endParaRPr>
                    </a:p>
                  </a:txBody>
                  <a:tcPr marL="9525" marR="9525" marT="9525" marB="9525"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lnSpc>
                          <a:spcPct val="150000"/>
                        </a:lnSpc>
                        <a:spcAft>
                          <a:spcPts val="0"/>
                        </a:spcAft>
                      </a:pPr>
                      <a:r>
                        <a:rPr lang="en-US" sz="1800" kern="0" dirty="0">
                          <a:solidFill>
                            <a:srgbClr val="000000"/>
                          </a:solidFill>
                          <a:effectLst/>
                          <a:latin typeface="+mj-ea"/>
                          <a:ea typeface="+mj-ea"/>
                          <a:cs typeface="Times New Roman" panose="02020603050405020304" pitchFamily="18" charset="0"/>
                        </a:rPr>
                        <a:t>646.60</a:t>
                      </a:r>
                      <a:r>
                        <a:rPr lang="zh-CN" sz="1800" kern="0" dirty="0">
                          <a:solidFill>
                            <a:srgbClr val="000000"/>
                          </a:solidFill>
                          <a:effectLst/>
                          <a:latin typeface="+mj-ea"/>
                          <a:ea typeface="+mj-ea"/>
                          <a:cs typeface="Times New Roman" panose="02020603050405020304" pitchFamily="18" charset="0"/>
                        </a:rPr>
                        <a:t>亿</a:t>
                      </a:r>
                      <a:endParaRPr lang="zh-CN" sz="1400" kern="100" dirty="0">
                        <a:effectLst/>
                        <a:latin typeface="+mj-ea"/>
                        <a:ea typeface="+mj-ea"/>
                        <a:cs typeface="Times New Roman" panose="02020603050405020304" pitchFamily="18" charset="0"/>
                      </a:endParaRPr>
                    </a:p>
                  </a:txBody>
                  <a:tcPr marL="9525" marR="9525" marT="9525" marB="9525"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lnSpc>
                          <a:spcPct val="150000"/>
                        </a:lnSpc>
                        <a:spcAft>
                          <a:spcPts val="0"/>
                        </a:spcAft>
                      </a:pPr>
                      <a:r>
                        <a:rPr lang="en-US" sz="1800" kern="0" dirty="0">
                          <a:solidFill>
                            <a:srgbClr val="000000"/>
                          </a:solidFill>
                          <a:effectLst/>
                          <a:latin typeface="+mj-ea"/>
                          <a:ea typeface="+mj-ea"/>
                          <a:cs typeface="Times New Roman" panose="02020603050405020304" pitchFamily="18" charset="0"/>
                        </a:rPr>
                        <a:t>50.73%</a:t>
                      </a:r>
                      <a:endParaRPr lang="zh-CN" sz="1400" kern="100" dirty="0">
                        <a:effectLst/>
                        <a:latin typeface="+mj-ea"/>
                        <a:ea typeface="+mj-ea"/>
                        <a:cs typeface="Times New Roman" panose="02020603050405020304" pitchFamily="18" charset="0"/>
                      </a:endParaRPr>
                    </a:p>
                  </a:txBody>
                  <a:tcPr marL="9525" marR="9525" marT="9525" marB="9525"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527523631"/>
                  </a:ext>
                </a:extLst>
              </a:tr>
              <a:tr h="522397">
                <a:tc>
                  <a:txBody>
                    <a:bodyPr/>
                    <a:lstStyle/>
                    <a:p>
                      <a:pPr algn="ctr" fontAlgn="ctr">
                        <a:lnSpc>
                          <a:spcPct val="150000"/>
                        </a:lnSpc>
                        <a:spcAft>
                          <a:spcPts val="0"/>
                        </a:spcAft>
                      </a:pPr>
                      <a:r>
                        <a:rPr lang="en-US" sz="1800" kern="0" dirty="0">
                          <a:solidFill>
                            <a:srgbClr val="000000"/>
                          </a:solidFill>
                          <a:effectLst/>
                          <a:latin typeface="+mj-ea"/>
                          <a:ea typeface="+mj-ea"/>
                          <a:cs typeface="Times New Roman" panose="02020603050405020304" pitchFamily="18" charset="0"/>
                        </a:rPr>
                        <a:t>2014</a:t>
                      </a:r>
                      <a:r>
                        <a:rPr lang="zh-CN" sz="1800" kern="0" dirty="0">
                          <a:solidFill>
                            <a:srgbClr val="000000"/>
                          </a:solidFill>
                          <a:effectLst/>
                          <a:latin typeface="+mj-ea"/>
                          <a:ea typeface="+mj-ea"/>
                          <a:cs typeface="Times New Roman" panose="02020603050405020304" pitchFamily="18" charset="0"/>
                        </a:rPr>
                        <a:t>年</a:t>
                      </a:r>
                      <a:endParaRPr lang="zh-CN" sz="1400" kern="100" dirty="0">
                        <a:effectLst/>
                        <a:latin typeface="+mj-ea"/>
                        <a:ea typeface="+mj-ea"/>
                        <a:cs typeface="Times New Roman" panose="02020603050405020304" pitchFamily="18" charset="0"/>
                      </a:endParaRPr>
                    </a:p>
                  </a:txBody>
                  <a:tcPr marL="9525" marR="9525" marT="9525" marB="9525"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lnSpc>
                          <a:spcPct val="150000"/>
                        </a:lnSpc>
                        <a:spcAft>
                          <a:spcPts val="0"/>
                        </a:spcAft>
                      </a:pPr>
                      <a:r>
                        <a:rPr lang="en-US" sz="1800" kern="0" dirty="0">
                          <a:solidFill>
                            <a:srgbClr val="000000"/>
                          </a:solidFill>
                          <a:effectLst/>
                          <a:latin typeface="+mj-ea"/>
                          <a:ea typeface="+mj-ea"/>
                          <a:cs typeface="Times New Roman" panose="02020603050405020304" pitchFamily="18" charset="0"/>
                        </a:rPr>
                        <a:t>109.7</a:t>
                      </a:r>
                      <a:r>
                        <a:rPr lang="zh-CN" sz="1800" kern="0" dirty="0">
                          <a:solidFill>
                            <a:srgbClr val="000000"/>
                          </a:solidFill>
                          <a:effectLst/>
                          <a:latin typeface="+mj-ea"/>
                          <a:ea typeface="+mj-ea"/>
                          <a:cs typeface="Times New Roman" panose="02020603050405020304" pitchFamily="18" charset="0"/>
                        </a:rPr>
                        <a:t>亿</a:t>
                      </a:r>
                      <a:endParaRPr lang="zh-CN" sz="1400" kern="100" dirty="0">
                        <a:effectLst/>
                        <a:latin typeface="+mj-ea"/>
                        <a:ea typeface="+mj-ea"/>
                        <a:cs typeface="Times New Roman" panose="02020603050405020304" pitchFamily="18" charset="0"/>
                      </a:endParaRPr>
                    </a:p>
                  </a:txBody>
                  <a:tcPr marL="9525" marR="9525" marT="9525" marB="9525"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lnSpc>
                          <a:spcPct val="150000"/>
                        </a:lnSpc>
                        <a:spcAft>
                          <a:spcPts val="0"/>
                        </a:spcAft>
                      </a:pPr>
                      <a:r>
                        <a:rPr lang="en-US" sz="1800" kern="0">
                          <a:solidFill>
                            <a:srgbClr val="000000"/>
                          </a:solidFill>
                          <a:effectLst/>
                          <a:latin typeface="+mj-ea"/>
                          <a:ea typeface="+mj-ea"/>
                          <a:cs typeface="Times New Roman" panose="02020603050405020304" pitchFamily="18" charset="0"/>
                        </a:rPr>
                        <a:t>887.75</a:t>
                      </a:r>
                      <a:r>
                        <a:rPr lang="zh-CN" sz="1800" kern="0">
                          <a:solidFill>
                            <a:srgbClr val="000000"/>
                          </a:solidFill>
                          <a:effectLst/>
                          <a:latin typeface="+mj-ea"/>
                          <a:ea typeface="+mj-ea"/>
                          <a:cs typeface="Times New Roman" panose="02020603050405020304" pitchFamily="18" charset="0"/>
                        </a:rPr>
                        <a:t>亿</a:t>
                      </a:r>
                      <a:endParaRPr lang="zh-CN" sz="1400" kern="100">
                        <a:effectLst/>
                        <a:latin typeface="+mj-ea"/>
                        <a:ea typeface="+mj-ea"/>
                        <a:cs typeface="Times New Roman" panose="02020603050405020304" pitchFamily="18" charset="0"/>
                      </a:endParaRPr>
                    </a:p>
                  </a:txBody>
                  <a:tcPr marL="9525" marR="9525" marT="9525" marB="9525"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lnSpc>
                          <a:spcPct val="150000"/>
                        </a:lnSpc>
                        <a:spcAft>
                          <a:spcPts val="0"/>
                        </a:spcAft>
                      </a:pPr>
                      <a:r>
                        <a:rPr lang="en-US" sz="1800" kern="0">
                          <a:solidFill>
                            <a:srgbClr val="000000"/>
                          </a:solidFill>
                          <a:effectLst/>
                          <a:latin typeface="+mj-ea"/>
                          <a:ea typeface="+mj-ea"/>
                          <a:cs typeface="Times New Roman" panose="02020603050405020304" pitchFamily="18" charset="0"/>
                        </a:rPr>
                        <a:t>12.36%</a:t>
                      </a:r>
                      <a:endParaRPr lang="zh-CN" sz="1400" kern="100">
                        <a:effectLst/>
                        <a:latin typeface="+mj-ea"/>
                        <a:ea typeface="+mj-ea"/>
                        <a:cs typeface="Times New Roman" panose="02020603050405020304" pitchFamily="18" charset="0"/>
                      </a:endParaRPr>
                    </a:p>
                  </a:txBody>
                  <a:tcPr marL="9525" marR="9525" marT="9525" marB="9525"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lnSpc>
                          <a:spcPct val="150000"/>
                        </a:lnSpc>
                        <a:spcAft>
                          <a:spcPts val="0"/>
                        </a:spcAft>
                      </a:pPr>
                      <a:r>
                        <a:rPr lang="en-US" sz="1800" kern="0">
                          <a:solidFill>
                            <a:srgbClr val="000000"/>
                          </a:solidFill>
                          <a:effectLst/>
                          <a:latin typeface="+mj-ea"/>
                          <a:ea typeface="+mj-ea"/>
                          <a:cs typeface="Times New Roman" panose="02020603050405020304" pitchFamily="18" charset="0"/>
                        </a:rPr>
                        <a:t>295.5</a:t>
                      </a:r>
                      <a:r>
                        <a:rPr lang="zh-CN" sz="1800" kern="0">
                          <a:solidFill>
                            <a:srgbClr val="000000"/>
                          </a:solidFill>
                          <a:effectLst/>
                          <a:latin typeface="+mj-ea"/>
                          <a:ea typeface="+mj-ea"/>
                          <a:cs typeface="Times New Roman" panose="02020603050405020304" pitchFamily="18" charset="0"/>
                        </a:rPr>
                        <a:t>亿</a:t>
                      </a:r>
                      <a:endParaRPr lang="zh-CN" sz="1400" kern="100">
                        <a:effectLst/>
                        <a:latin typeface="+mj-ea"/>
                        <a:ea typeface="+mj-ea"/>
                        <a:cs typeface="Times New Roman" panose="02020603050405020304" pitchFamily="18" charset="0"/>
                      </a:endParaRPr>
                    </a:p>
                  </a:txBody>
                  <a:tcPr marL="9525" marR="9525" marT="9525" marB="9525"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lnSpc>
                          <a:spcPct val="150000"/>
                        </a:lnSpc>
                        <a:spcAft>
                          <a:spcPts val="0"/>
                        </a:spcAft>
                      </a:pPr>
                      <a:r>
                        <a:rPr lang="en-US" sz="1800" kern="0">
                          <a:solidFill>
                            <a:srgbClr val="000000"/>
                          </a:solidFill>
                          <a:effectLst/>
                          <a:latin typeface="+mj-ea"/>
                          <a:ea typeface="+mj-ea"/>
                          <a:cs typeface="Times New Roman" panose="02020603050405020304" pitchFamily="18" charset="0"/>
                        </a:rPr>
                        <a:t>643.45</a:t>
                      </a:r>
                      <a:r>
                        <a:rPr lang="zh-CN" sz="1800" kern="0">
                          <a:solidFill>
                            <a:srgbClr val="000000"/>
                          </a:solidFill>
                          <a:effectLst/>
                          <a:latin typeface="+mj-ea"/>
                          <a:ea typeface="+mj-ea"/>
                          <a:cs typeface="Times New Roman" panose="02020603050405020304" pitchFamily="18" charset="0"/>
                        </a:rPr>
                        <a:t>亿</a:t>
                      </a:r>
                      <a:endParaRPr lang="zh-CN" sz="1400" kern="100">
                        <a:effectLst/>
                        <a:latin typeface="+mj-ea"/>
                        <a:ea typeface="+mj-ea"/>
                        <a:cs typeface="Times New Roman" panose="02020603050405020304" pitchFamily="18" charset="0"/>
                      </a:endParaRPr>
                    </a:p>
                  </a:txBody>
                  <a:tcPr marL="9525" marR="9525" marT="9525" marB="9525"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lnSpc>
                          <a:spcPct val="150000"/>
                        </a:lnSpc>
                        <a:spcAft>
                          <a:spcPts val="0"/>
                        </a:spcAft>
                      </a:pPr>
                      <a:r>
                        <a:rPr lang="en-US" sz="1800" kern="0" dirty="0">
                          <a:solidFill>
                            <a:srgbClr val="000000"/>
                          </a:solidFill>
                          <a:effectLst/>
                          <a:latin typeface="+mj-ea"/>
                          <a:ea typeface="+mj-ea"/>
                          <a:cs typeface="Times New Roman" panose="02020603050405020304" pitchFamily="18" charset="0"/>
                        </a:rPr>
                        <a:t>45.92%</a:t>
                      </a:r>
                      <a:endParaRPr lang="zh-CN" sz="1400" kern="100" dirty="0">
                        <a:effectLst/>
                        <a:latin typeface="+mj-ea"/>
                        <a:ea typeface="+mj-ea"/>
                        <a:cs typeface="Times New Roman" panose="02020603050405020304" pitchFamily="18" charset="0"/>
                      </a:endParaRPr>
                    </a:p>
                  </a:txBody>
                  <a:tcPr marL="9525" marR="9525" marT="9525" marB="9525"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6294460"/>
                  </a:ext>
                </a:extLst>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3821400934"/>
              </p:ext>
            </p:extLst>
          </p:nvPr>
        </p:nvGraphicFramePr>
        <p:xfrm>
          <a:off x="764177" y="4493715"/>
          <a:ext cx="9368261" cy="1800000"/>
        </p:xfrm>
        <a:graphic>
          <a:graphicData uri="http://schemas.openxmlformats.org/drawingml/2006/table">
            <a:tbl>
              <a:tblPr firstRow="1" firstCol="1" bandRow="1"/>
              <a:tblGrid>
                <a:gridCol w="1439967">
                  <a:extLst>
                    <a:ext uri="{9D8B030D-6E8A-4147-A177-3AD203B41FA5}">
                      <a16:colId xmlns:a16="http://schemas.microsoft.com/office/drawing/2014/main" val="2988416005"/>
                    </a:ext>
                  </a:extLst>
                </a:gridCol>
                <a:gridCol w="2151482">
                  <a:extLst>
                    <a:ext uri="{9D8B030D-6E8A-4147-A177-3AD203B41FA5}">
                      <a16:colId xmlns:a16="http://schemas.microsoft.com/office/drawing/2014/main" val="859541109"/>
                    </a:ext>
                  </a:extLst>
                </a:gridCol>
                <a:gridCol w="1948192">
                  <a:extLst>
                    <a:ext uri="{9D8B030D-6E8A-4147-A177-3AD203B41FA5}">
                      <a16:colId xmlns:a16="http://schemas.microsoft.com/office/drawing/2014/main" val="405966200"/>
                    </a:ext>
                  </a:extLst>
                </a:gridCol>
                <a:gridCol w="2032896">
                  <a:extLst>
                    <a:ext uri="{9D8B030D-6E8A-4147-A177-3AD203B41FA5}">
                      <a16:colId xmlns:a16="http://schemas.microsoft.com/office/drawing/2014/main" val="273673743"/>
                    </a:ext>
                  </a:extLst>
                </a:gridCol>
                <a:gridCol w="1795724">
                  <a:extLst>
                    <a:ext uri="{9D8B030D-6E8A-4147-A177-3AD203B41FA5}">
                      <a16:colId xmlns:a16="http://schemas.microsoft.com/office/drawing/2014/main" val="2447606368"/>
                    </a:ext>
                  </a:extLst>
                </a:gridCol>
              </a:tblGrid>
              <a:tr h="450000">
                <a:tc>
                  <a:txBody>
                    <a:bodyPr/>
                    <a:lstStyle/>
                    <a:p>
                      <a:pPr algn="ctr" fontAlgn="ctr">
                        <a:lnSpc>
                          <a:spcPct val="150000"/>
                        </a:lnSpc>
                        <a:spcAft>
                          <a:spcPts val="0"/>
                        </a:spcAft>
                      </a:pPr>
                      <a:r>
                        <a:rPr lang="zh-CN" sz="1800" kern="0" dirty="0">
                          <a:solidFill>
                            <a:srgbClr val="000000"/>
                          </a:solidFill>
                          <a:effectLst/>
                          <a:latin typeface="+mj-ea"/>
                          <a:ea typeface="+mj-ea"/>
                          <a:cs typeface="Times New Roman" panose="02020603050405020304" pitchFamily="18" charset="0"/>
                        </a:rPr>
                        <a:t>报告年度</a:t>
                      </a:r>
                      <a:endParaRPr lang="zh-CN" sz="1800" kern="100" dirty="0">
                        <a:effectLst/>
                        <a:latin typeface="+mj-ea"/>
                        <a:ea typeface="+mj-ea"/>
                        <a:cs typeface="Times New Roman" panose="02020603050405020304" pitchFamily="18" charset="0"/>
                      </a:endParaRPr>
                    </a:p>
                  </a:txBody>
                  <a:tcPr marL="9525" marR="9525" marT="9525" marB="9525"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50000"/>
                        </a:lnSpc>
                        <a:spcAft>
                          <a:spcPts val="0"/>
                        </a:spcAft>
                      </a:pPr>
                      <a:r>
                        <a:rPr lang="zh-CN" sz="1800" kern="0" dirty="0">
                          <a:solidFill>
                            <a:srgbClr val="000000"/>
                          </a:solidFill>
                          <a:effectLst/>
                          <a:latin typeface="+mj-ea"/>
                          <a:ea typeface="+mj-ea"/>
                          <a:cs typeface="Times New Roman" panose="02020603050405020304" pitchFamily="18" charset="0"/>
                        </a:rPr>
                        <a:t>关联交易销售商品</a:t>
                      </a:r>
                      <a:endParaRPr lang="zh-CN" sz="1800" kern="100" dirty="0">
                        <a:effectLst/>
                        <a:latin typeface="+mj-ea"/>
                        <a:ea typeface="+mj-ea"/>
                        <a:cs typeface="Times New Roman" panose="02020603050405020304" pitchFamily="18" charset="0"/>
                      </a:endParaRPr>
                    </a:p>
                  </a:txBody>
                  <a:tcPr marL="9525" marR="9525" marT="9525" marB="9525"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50000"/>
                        </a:lnSpc>
                        <a:spcAft>
                          <a:spcPts val="0"/>
                        </a:spcAft>
                      </a:pPr>
                      <a:r>
                        <a:rPr lang="zh-CN" sz="1800" kern="0">
                          <a:solidFill>
                            <a:srgbClr val="000000"/>
                          </a:solidFill>
                          <a:effectLst/>
                          <a:latin typeface="+mj-ea"/>
                          <a:ea typeface="+mj-ea"/>
                          <a:cs typeface="Times New Roman" panose="02020603050405020304" pitchFamily="18" charset="0"/>
                        </a:rPr>
                        <a:t>当年总营业收入</a:t>
                      </a:r>
                      <a:endParaRPr lang="zh-CN" sz="1800" kern="100">
                        <a:effectLst/>
                        <a:latin typeface="+mj-ea"/>
                        <a:ea typeface="+mj-ea"/>
                        <a:cs typeface="Times New Roman" panose="02020603050405020304" pitchFamily="18" charset="0"/>
                      </a:endParaRPr>
                    </a:p>
                  </a:txBody>
                  <a:tcPr marL="9525" marR="9525" marT="9525" marB="9525"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50000"/>
                        </a:lnSpc>
                        <a:spcAft>
                          <a:spcPts val="0"/>
                        </a:spcAft>
                      </a:pPr>
                      <a:r>
                        <a:rPr lang="zh-CN" sz="1800" kern="0" dirty="0">
                          <a:solidFill>
                            <a:srgbClr val="000000"/>
                          </a:solidFill>
                          <a:effectLst/>
                          <a:latin typeface="+mj-ea"/>
                          <a:ea typeface="+mj-ea"/>
                          <a:cs typeface="Times New Roman" panose="02020603050405020304" pitchFamily="18" charset="0"/>
                        </a:rPr>
                        <a:t>关联交易采购商品</a:t>
                      </a:r>
                      <a:endParaRPr lang="zh-CN" sz="1800" kern="100" dirty="0">
                        <a:effectLst/>
                        <a:latin typeface="+mj-ea"/>
                        <a:ea typeface="+mj-ea"/>
                        <a:cs typeface="Times New Roman" panose="02020603050405020304" pitchFamily="18" charset="0"/>
                      </a:endParaRPr>
                    </a:p>
                  </a:txBody>
                  <a:tcPr marL="9525" marR="9525" marT="9525" marB="9525"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50000"/>
                        </a:lnSpc>
                        <a:spcAft>
                          <a:spcPts val="0"/>
                        </a:spcAft>
                      </a:pPr>
                      <a:r>
                        <a:rPr lang="zh-CN" sz="1800" kern="0" dirty="0">
                          <a:solidFill>
                            <a:srgbClr val="000000"/>
                          </a:solidFill>
                          <a:effectLst/>
                          <a:latin typeface="+mj-ea"/>
                          <a:ea typeface="+mj-ea"/>
                          <a:cs typeface="Times New Roman" panose="02020603050405020304" pitchFamily="18" charset="0"/>
                        </a:rPr>
                        <a:t>当年总营业成本</a:t>
                      </a:r>
                      <a:endParaRPr lang="zh-CN" sz="1800" kern="100" dirty="0">
                        <a:effectLst/>
                        <a:latin typeface="+mj-ea"/>
                        <a:ea typeface="+mj-ea"/>
                        <a:cs typeface="Times New Roman" panose="02020603050405020304" pitchFamily="18" charset="0"/>
                      </a:endParaRPr>
                    </a:p>
                  </a:txBody>
                  <a:tcPr marL="9525" marR="9525" marT="9525" marB="9525"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8288396"/>
                  </a:ext>
                </a:extLst>
              </a:tr>
              <a:tr h="450000">
                <a:tc>
                  <a:txBody>
                    <a:bodyPr/>
                    <a:lstStyle/>
                    <a:p>
                      <a:pPr algn="ctr" fontAlgn="ctr">
                        <a:lnSpc>
                          <a:spcPct val="150000"/>
                        </a:lnSpc>
                        <a:spcAft>
                          <a:spcPts val="0"/>
                        </a:spcAft>
                      </a:pPr>
                      <a:r>
                        <a:rPr lang="en-US" sz="1800" kern="0">
                          <a:solidFill>
                            <a:srgbClr val="000000"/>
                          </a:solidFill>
                          <a:effectLst/>
                          <a:latin typeface="+mj-ea"/>
                          <a:ea typeface="+mj-ea"/>
                          <a:cs typeface="Times New Roman" panose="02020603050405020304" pitchFamily="18" charset="0"/>
                        </a:rPr>
                        <a:t>2013</a:t>
                      </a:r>
                      <a:r>
                        <a:rPr lang="zh-CN" sz="1800" kern="0">
                          <a:solidFill>
                            <a:srgbClr val="000000"/>
                          </a:solidFill>
                          <a:effectLst/>
                          <a:latin typeface="+mj-ea"/>
                          <a:ea typeface="+mj-ea"/>
                          <a:cs typeface="Times New Roman" panose="02020603050405020304" pitchFamily="18" charset="0"/>
                        </a:rPr>
                        <a:t>年</a:t>
                      </a:r>
                      <a:endParaRPr lang="zh-CN" sz="1800" kern="100">
                        <a:effectLst/>
                        <a:latin typeface="+mj-ea"/>
                        <a:ea typeface="+mj-ea"/>
                        <a:cs typeface="Times New Roman" panose="02020603050405020304" pitchFamily="18" charset="0"/>
                      </a:endParaRPr>
                    </a:p>
                  </a:txBody>
                  <a:tcPr marL="9525" marR="9525" marT="9525" marB="9525"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lnSpc>
                          <a:spcPct val="150000"/>
                        </a:lnSpc>
                        <a:spcAft>
                          <a:spcPts val="0"/>
                        </a:spcAft>
                      </a:pPr>
                      <a:r>
                        <a:rPr lang="en-US" sz="1800" kern="0" dirty="0">
                          <a:solidFill>
                            <a:srgbClr val="000000"/>
                          </a:solidFill>
                          <a:effectLst/>
                          <a:latin typeface="+mj-ea"/>
                          <a:ea typeface="+mj-ea"/>
                          <a:cs typeface="Times New Roman" panose="02020603050405020304" pitchFamily="18" charset="0"/>
                        </a:rPr>
                        <a:t>12.5</a:t>
                      </a:r>
                      <a:r>
                        <a:rPr lang="zh-CN" sz="1800" kern="0" dirty="0">
                          <a:solidFill>
                            <a:srgbClr val="000000"/>
                          </a:solidFill>
                          <a:effectLst/>
                          <a:latin typeface="+mj-ea"/>
                          <a:ea typeface="+mj-ea"/>
                          <a:cs typeface="Times New Roman" panose="02020603050405020304" pitchFamily="18" charset="0"/>
                        </a:rPr>
                        <a:t>万</a:t>
                      </a:r>
                      <a:endParaRPr lang="zh-CN" sz="1800" kern="100" dirty="0">
                        <a:effectLst/>
                        <a:latin typeface="+mj-ea"/>
                        <a:ea typeface="+mj-ea"/>
                        <a:cs typeface="Times New Roman" panose="02020603050405020304" pitchFamily="18" charset="0"/>
                      </a:endParaRPr>
                    </a:p>
                  </a:txBody>
                  <a:tcPr marL="9525" marR="9525" marT="9525" marB="9525"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lnSpc>
                          <a:spcPct val="150000"/>
                        </a:lnSpc>
                        <a:spcAft>
                          <a:spcPts val="0"/>
                        </a:spcAft>
                      </a:pPr>
                      <a:r>
                        <a:rPr lang="en-US" sz="1800" kern="0" dirty="0">
                          <a:solidFill>
                            <a:srgbClr val="000000"/>
                          </a:solidFill>
                          <a:effectLst/>
                          <a:latin typeface="+mj-ea"/>
                          <a:ea typeface="+mj-ea"/>
                          <a:cs typeface="Times New Roman" panose="02020603050405020304" pitchFamily="18" charset="0"/>
                        </a:rPr>
                        <a:t>1212.65</a:t>
                      </a:r>
                      <a:r>
                        <a:rPr lang="zh-CN" sz="1800" kern="0" dirty="0">
                          <a:solidFill>
                            <a:srgbClr val="000000"/>
                          </a:solidFill>
                          <a:effectLst/>
                          <a:latin typeface="+mj-ea"/>
                          <a:ea typeface="+mj-ea"/>
                          <a:cs typeface="Times New Roman" panose="02020603050405020304" pitchFamily="18" charset="0"/>
                        </a:rPr>
                        <a:t>亿</a:t>
                      </a:r>
                      <a:endParaRPr lang="zh-CN" sz="1800" kern="100" dirty="0">
                        <a:effectLst/>
                        <a:latin typeface="+mj-ea"/>
                        <a:ea typeface="+mj-ea"/>
                        <a:cs typeface="Times New Roman" panose="02020603050405020304" pitchFamily="18" charset="0"/>
                      </a:endParaRPr>
                    </a:p>
                  </a:txBody>
                  <a:tcPr marL="9525" marR="9525" marT="9525" marB="9525"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lnSpc>
                          <a:spcPct val="150000"/>
                        </a:lnSpc>
                        <a:spcAft>
                          <a:spcPts val="0"/>
                        </a:spcAft>
                      </a:pPr>
                      <a:r>
                        <a:rPr lang="en-US" sz="1800" kern="0">
                          <a:solidFill>
                            <a:srgbClr val="000000"/>
                          </a:solidFill>
                          <a:effectLst/>
                          <a:latin typeface="+mj-ea"/>
                          <a:ea typeface="+mj-ea"/>
                          <a:cs typeface="Times New Roman" panose="02020603050405020304" pitchFamily="18" charset="0"/>
                        </a:rPr>
                        <a:t>137.2</a:t>
                      </a:r>
                      <a:r>
                        <a:rPr lang="zh-CN" sz="1800" kern="0">
                          <a:solidFill>
                            <a:srgbClr val="000000"/>
                          </a:solidFill>
                          <a:effectLst/>
                          <a:latin typeface="+mj-ea"/>
                          <a:ea typeface="+mj-ea"/>
                          <a:cs typeface="Times New Roman" panose="02020603050405020304" pitchFamily="18" charset="0"/>
                        </a:rPr>
                        <a:t>万</a:t>
                      </a:r>
                      <a:endParaRPr lang="zh-CN" sz="1800" kern="100">
                        <a:effectLst/>
                        <a:latin typeface="+mj-ea"/>
                        <a:ea typeface="+mj-ea"/>
                        <a:cs typeface="Times New Roman" panose="02020603050405020304" pitchFamily="18" charset="0"/>
                      </a:endParaRPr>
                    </a:p>
                  </a:txBody>
                  <a:tcPr marL="9525" marR="9525" marT="9525" marB="9525"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lnSpc>
                          <a:spcPct val="150000"/>
                        </a:lnSpc>
                        <a:spcAft>
                          <a:spcPts val="0"/>
                        </a:spcAft>
                      </a:pPr>
                      <a:r>
                        <a:rPr lang="en-US" sz="1800" kern="0" dirty="0">
                          <a:solidFill>
                            <a:srgbClr val="000000"/>
                          </a:solidFill>
                          <a:effectLst/>
                          <a:latin typeface="+mj-ea"/>
                          <a:ea typeface="+mj-ea"/>
                          <a:cs typeface="Times New Roman" panose="02020603050405020304" pitchFamily="18" charset="0"/>
                        </a:rPr>
                        <a:t>1134.86</a:t>
                      </a:r>
                      <a:r>
                        <a:rPr lang="zh-CN" sz="1800" kern="0" dirty="0">
                          <a:solidFill>
                            <a:srgbClr val="000000"/>
                          </a:solidFill>
                          <a:effectLst/>
                          <a:latin typeface="+mj-ea"/>
                          <a:ea typeface="+mj-ea"/>
                          <a:cs typeface="Times New Roman" panose="02020603050405020304" pitchFamily="18" charset="0"/>
                        </a:rPr>
                        <a:t>亿</a:t>
                      </a:r>
                      <a:endParaRPr lang="zh-CN" sz="1800" kern="100" dirty="0">
                        <a:effectLst/>
                        <a:latin typeface="+mj-ea"/>
                        <a:ea typeface="+mj-ea"/>
                        <a:cs typeface="Times New Roman" panose="02020603050405020304" pitchFamily="18" charset="0"/>
                      </a:endParaRPr>
                    </a:p>
                  </a:txBody>
                  <a:tcPr marL="9525" marR="9525" marT="9525" marB="9525"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091055265"/>
                  </a:ext>
                </a:extLst>
              </a:tr>
              <a:tr h="450000">
                <a:tc>
                  <a:txBody>
                    <a:bodyPr/>
                    <a:lstStyle/>
                    <a:p>
                      <a:pPr algn="ctr" fontAlgn="ctr">
                        <a:lnSpc>
                          <a:spcPct val="150000"/>
                        </a:lnSpc>
                        <a:spcAft>
                          <a:spcPts val="0"/>
                        </a:spcAft>
                      </a:pPr>
                      <a:r>
                        <a:rPr lang="en-US" sz="1800" kern="0">
                          <a:solidFill>
                            <a:srgbClr val="000000"/>
                          </a:solidFill>
                          <a:effectLst/>
                          <a:latin typeface="+mj-ea"/>
                          <a:ea typeface="+mj-ea"/>
                          <a:cs typeface="Times New Roman" panose="02020603050405020304" pitchFamily="18" charset="0"/>
                        </a:rPr>
                        <a:t>2014</a:t>
                      </a:r>
                      <a:r>
                        <a:rPr lang="zh-CN" sz="1800" kern="0">
                          <a:solidFill>
                            <a:srgbClr val="000000"/>
                          </a:solidFill>
                          <a:effectLst/>
                          <a:latin typeface="+mj-ea"/>
                          <a:ea typeface="+mj-ea"/>
                          <a:cs typeface="Times New Roman" panose="02020603050405020304" pitchFamily="18" charset="0"/>
                        </a:rPr>
                        <a:t>年</a:t>
                      </a:r>
                      <a:endParaRPr lang="zh-CN" sz="1800" kern="100">
                        <a:effectLst/>
                        <a:latin typeface="+mj-ea"/>
                        <a:ea typeface="+mj-ea"/>
                        <a:cs typeface="Times New Roman" panose="02020603050405020304" pitchFamily="18" charset="0"/>
                      </a:endParaRPr>
                    </a:p>
                  </a:txBody>
                  <a:tcPr marL="9525" marR="9525" marT="9525" marB="9525" anchor="ctr">
                    <a:lnL>
                      <a:noFill/>
                    </a:lnL>
                    <a:lnR>
                      <a:noFill/>
                    </a:lnR>
                    <a:lnT>
                      <a:noFill/>
                    </a:lnT>
                    <a:lnB>
                      <a:noFill/>
                    </a:lnB>
                  </a:tcPr>
                </a:tc>
                <a:tc>
                  <a:txBody>
                    <a:bodyPr/>
                    <a:lstStyle/>
                    <a:p>
                      <a:pPr algn="ctr" fontAlgn="ctr">
                        <a:lnSpc>
                          <a:spcPct val="150000"/>
                        </a:lnSpc>
                        <a:spcAft>
                          <a:spcPts val="0"/>
                        </a:spcAft>
                      </a:pPr>
                      <a:r>
                        <a:rPr lang="en-US" sz="1800" kern="0">
                          <a:solidFill>
                            <a:srgbClr val="000000"/>
                          </a:solidFill>
                          <a:effectLst/>
                          <a:latin typeface="+mj-ea"/>
                          <a:ea typeface="+mj-ea"/>
                          <a:cs typeface="Times New Roman" panose="02020603050405020304" pitchFamily="18" charset="0"/>
                        </a:rPr>
                        <a:t>7.4</a:t>
                      </a:r>
                      <a:r>
                        <a:rPr lang="zh-CN" sz="1800" kern="0">
                          <a:solidFill>
                            <a:srgbClr val="000000"/>
                          </a:solidFill>
                          <a:effectLst/>
                          <a:latin typeface="+mj-ea"/>
                          <a:ea typeface="+mj-ea"/>
                          <a:cs typeface="Times New Roman" panose="02020603050405020304" pitchFamily="18" charset="0"/>
                        </a:rPr>
                        <a:t>万</a:t>
                      </a:r>
                      <a:endParaRPr lang="zh-CN" sz="1800" kern="100">
                        <a:effectLst/>
                        <a:latin typeface="+mj-ea"/>
                        <a:ea typeface="+mj-ea"/>
                        <a:cs typeface="Times New Roman" panose="02020603050405020304" pitchFamily="18" charset="0"/>
                      </a:endParaRPr>
                    </a:p>
                  </a:txBody>
                  <a:tcPr marL="9525" marR="9525" marT="9525" marB="9525" anchor="ctr">
                    <a:lnL>
                      <a:noFill/>
                    </a:lnL>
                    <a:lnR>
                      <a:noFill/>
                    </a:lnR>
                    <a:lnT>
                      <a:noFill/>
                    </a:lnT>
                    <a:lnB>
                      <a:noFill/>
                    </a:lnB>
                  </a:tcPr>
                </a:tc>
                <a:tc>
                  <a:txBody>
                    <a:bodyPr/>
                    <a:lstStyle/>
                    <a:p>
                      <a:pPr algn="ctr" fontAlgn="ctr">
                        <a:lnSpc>
                          <a:spcPct val="150000"/>
                        </a:lnSpc>
                        <a:spcAft>
                          <a:spcPts val="0"/>
                        </a:spcAft>
                      </a:pPr>
                      <a:r>
                        <a:rPr lang="en-US" sz="1800" kern="0">
                          <a:solidFill>
                            <a:srgbClr val="000000"/>
                          </a:solidFill>
                          <a:effectLst/>
                          <a:latin typeface="+mj-ea"/>
                          <a:ea typeface="+mj-ea"/>
                          <a:cs typeface="Times New Roman" panose="02020603050405020304" pitchFamily="18" charset="0"/>
                        </a:rPr>
                        <a:t>1423.11</a:t>
                      </a:r>
                      <a:r>
                        <a:rPr lang="zh-CN" sz="1800" kern="0">
                          <a:solidFill>
                            <a:srgbClr val="000000"/>
                          </a:solidFill>
                          <a:effectLst/>
                          <a:latin typeface="+mj-ea"/>
                          <a:ea typeface="+mj-ea"/>
                          <a:cs typeface="Times New Roman" panose="02020603050405020304" pitchFamily="18" charset="0"/>
                        </a:rPr>
                        <a:t>亿</a:t>
                      </a:r>
                      <a:endParaRPr lang="zh-CN" sz="1800" kern="100">
                        <a:effectLst/>
                        <a:latin typeface="+mj-ea"/>
                        <a:ea typeface="+mj-ea"/>
                        <a:cs typeface="Times New Roman" panose="02020603050405020304" pitchFamily="18" charset="0"/>
                      </a:endParaRPr>
                    </a:p>
                  </a:txBody>
                  <a:tcPr marL="9525" marR="9525" marT="9525" marB="9525" anchor="ctr">
                    <a:lnL>
                      <a:noFill/>
                    </a:lnL>
                    <a:lnR>
                      <a:noFill/>
                    </a:lnR>
                    <a:lnT>
                      <a:noFill/>
                    </a:lnT>
                    <a:lnB>
                      <a:noFill/>
                    </a:lnB>
                  </a:tcPr>
                </a:tc>
                <a:tc>
                  <a:txBody>
                    <a:bodyPr/>
                    <a:lstStyle/>
                    <a:p>
                      <a:pPr algn="ctr" fontAlgn="ctr">
                        <a:lnSpc>
                          <a:spcPct val="150000"/>
                        </a:lnSpc>
                        <a:spcAft>
                          <a:spcPts val="0"/>
                        </a:spcAft>
                      </a:pPr>
                      <a:r>
                        <a:rPr lang="en-US" sz="1800" kern="0" dirty="0">
                          <a:solidFill>
                            <a:srgbClr val="000000"/>
                          </a:solidFill>
                          <a:effectLst/>
                          <a:latin typeface="+mj-ea"/>
                          <a:ea typeface="+mj-ea"/>
                          <a:cs typeface="Times New Roman" panose="02020603050405020304" pitchFamily="18" charset="0"/>
                        </a:rPr>
                        <a:t>163.8</a:t>
                      </a:r>
                      <a:r>
                        <a:rPr lang="zh-CN" sz="1800" kern="0" dirty="0">
                          <a:solidFill>
                            <a:srgbClr val="000000"/>
                          </a:solidFill>
                          <a:effectLst/>
                          <a:latin typeface="+mj-ea"/>
                          <a:ea typeface="+mj-ea"/>
                          <a:cs typeface="Times New Roman" panose="02020603050405020304" pitchFamily="18" charset="0"/>
                        </a:rPr>
                        <a:t>万</a:t>
                      </a:r>
                      <a:endParaRPr lang="zh-CN" sz="1800" kern="100" dirty="0">
                        <a:effectLst/>
                        <a:latin typeface="+mj-ea"/>
                        <a:ea typeface="+mj-ea"/>
                        <a:cs typeface="Times New Roman" panose="02020603050405020304" pitchFamily="18" charset="0"/>
                      </a:endParaRPr>
                    </a:p>
                  </a:txBody>
                  <a:tcPr marL="9525" marR="9525" marT="9525" marB="9525" anchor="ctr">
                    <a:lnL>
                      <a:noFill/>
                    </a:lnL>
                    <a:lnR>
                      <a:noFill/>
                    </a:lnR>
                    <a:lnT>
                      <a:noFill/>
                    </a:lnT>
                    <a:lnB>
                      <a:noFill/>
                    </a:lnB>
                  </a:tcPr>
                </a:tc>
                <a:tc>
                  <a:txBody>
                    <a:bodyPr/>
                    <a:lstStyle/>
                    <a:p>
                      <a:pPr algn="ctr" fontAlgn="ctr">
                        <a:lnSpc>
                          <a:spcPct val="150000"/>
                        </a:lnSpc>
                        <a:spcAft>
                          <a:spcPts val="0"/>
                        </a:spcAft>
                      </a:pPr>
                      <a:r>
                        <a:rPr lang="en-US" sz="1800" kern="0" dirty="0">
                          <a:solidFill>
                            <a:srgbClr val="000000"/>
                          </a:solidFill>
                          <a:effectLst/>
                          <a:latin typeface="+mj-ea"/>
                          <a:ea typeface="+mj-ea"/>
                          <a:cs typeface="Times New Roman" panose="02020603050405020304" pitchFamily="18" charset="0"/>
                        </a:rPr>
                        <a:t>1297.19</a:t>
                      </a:r>
                      <a:r>
                        <a:rPr lang="zh-CN" sz="1800" kern="0" dirty="0">
                          <a:solidFill>
                            <a:srgbClr val="000000"/>
                          </a:solidFill>
                          <a:effectLst/>
                          <a:latin typeface="+mj-ea"/>
                          <a:ea typeface="+mj-ea"/>
                          <a:cs typeface="Times New Roman" panose="02020603050405020304" pitchFamily="18" charset="0"/>
                        </a:rPr>
                        <a:t>亿</a:t>
                      </a:r>
                      <a:endParaRPr lang="zh-CN" sz="1800" kern="100" dirty="0">
                        <a:effectLst/>
                        <a:latin typeface="+mj-ea"/>
                        <a:ea typeface="+mj-ea"/>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3916074732"/>
                  </a:ext>
                </a:extLst>
              </a:tr>
              <a:tr h="450000">
                <a:tc>
                  <a:txBody>
                    <a:bodyPr/>
                    <a:lstStyle/>
                    <a:p>
                      <a:pPr algn="ctr" fontAlgn="ctr">
                        <a:lnSpc>
                          <a:spcPct val="150000"/>
                        </a:lnSpc>
                        <a:spcAft>
                          <a:spcPts val="0"/>
                        </a:spcAft>
                      </a:pPr>
                      <a:r>
                        <a:rPr lang="en-US" sz="1800" kern="0">
                          <a:solidFill>
                            <a:srgbClr val="000000"/>
                          </a:solidFill>
                          <a:effectLst/>
                          <a:latin typeface="+mj-ea"/>
                          <a:ea typeface="+mj-ea"/>
                          <a:cs typeface="Times New Roman" panose="02020603050405020304" pitchFamily="18" charset="0"/>
                        </a:rPr>
                        <a:t>2015</a:t>
                      </a:r>
                      <a:r>
                        <a:rPr lang="zh-CN" sz="1800" kern="0">
                          <a:solidFill>
                            <a:srgbClr val="000000"/>
                          </a:solidFill>
                          <a:effectLst/>
                          <a:latin typeface="+mj-ea"/>
                          <a:ea typeface="+mj-ea"/>
                          <a:cs typeface="Times New Roman" panose="02020603050405020304" pitchFamily="18" charset="0"/>
                        </a:rPr>
                        <a:t>年</a:t>
                      </a:r>
                      <a:endParaRPr lang="zh-CN" sz="1800" kern="100">
                        <a:effectLst/>
                        <a:latin typeface="+mj-ea"/>
                        <a:ea typeface="+mj-ea"/>
                        <a:cs typeface="Times New Roman" panose="02020603050405020304" pitchFamily="18" charset="0"/>
                      </a:endParaRPr>
                    </a:p>
                  </a:txBody>
                  <a:tcPr marL="9525" marR="9525" marT="9525" marB="9525"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kern="100">
                          <a:solidFill>
                            <a:srgbClr val="000000"/>
                          </a:solidFill>
                          <a:effectLst/>
                          <a:latin typeface="+mj-ea"/>
                          <a:ea typeface="+mj-ea"/>
                          <a:cs typeface="Times New Roman" panose="02020603050405020304" pitchFamily="18" charset="0"/>
                        </a:rPr>
                        <a:t> </a:t>
                      </a:r>
                      <a:endParaRPr lang="zh-CN" sz="1800" kern="100">
                        <a:effectLst/>
                        <a:latin typeface="+mj-ea"/>
                        <a:ea typeface="+mj-ea"/>
                        <a:cs typeface="Times New Roman" panose="02020603050405020304" pitchFamily="18" charset="0"/>
                      </a:endParaRPr>
                    </a:p>
                  </a:txBody>
                  <a:tcPr marL="9525" marR="9525" marT="9525" marB="9525"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lnSpc>
                          <a:spcPct val="150000"/>
                        </a:lnSpc>
                        <a:spcAft>
                          <a:spcPts val="0"/>
                        </a:spcAft>
                      </a:pPr>
                      <a:r>
                        <a:rPr lang="en-US" sz="1800" kern="0">
                          <a:solidFill>
                            <a:srgbClr val="000000"/>
                          </a:solidFill>
                          <a:effectLst/>
                          <a:latin typeface="+mj-ea"/>
                          <a:ea typeface="+mj-ea"/>
                          <a:cs typeface="Times New Roman" panose="02020603050405020304" pitchFamily="18" charset="0"/>
                        </a:rPr>
                        <a:t>1393.47</a:t>
                      </a:r>
                      <a:r>
                        <a:rPr lang="zh-CN" sz="1800" kern="0">
                          <a:solidFill>
                            <a:srgbClr val="000000"/>
                          </a:solidFill>
                          <a:effectLst/>
                          <a:latin typeface="+mj-ea"/>
                          <a:ea typeface="+mj-ea"/>
                          <a:cs typeface="Times New Roman" panose="02020603050405020304" pitchFamily="18" charset="0"/>
                        </a:rPr>
                        <a:t>亿</a:t>
                      </a:r>
                      <a:endParaRPr lang="zh-CN" sz="1800" kern="100">
                        <a:effectLst/>
                        <a:latin typeface="+mj-ea"/>
                        <a:ea typeface="+mj-ea"/>
                        <a:cs typeface="Times New Roman" panose="02020603050405020304" pitchFamily="18" charset="0"/>
                      </a:endParaRPr>
                    </a:p>
                  </a:txBody>
                  <a:tcPr marL="9525" marR="9525" marT="9525" marB="9525"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lnSpc>
                          <a:spcPct val="150000"/>
                        </a:lnSpc>
                        <a:spcAft>
                          <a:spcPts val="0"/>
                        </a:spcAft>
                      </a:pPr>
                      <a:r>
                        <a:rPr lang="en-US" sz="1800" kern="0">
                          <a:solidFill>
                            <a:srgbClr val="000000"/>
                          </a:solidFill>
                          <a:effectLst/>
                          <a:latin typeface="+mj-ea"/>
                          <a:ea typeface="+mj-ea"/>
                          <a:cs typeface="Times New Roman" panose="02020603050405020304" pitchFamily="18" charset="0"/>
                        </a:rPr>
                        <a:t>133.6</a:t>
                      </a:r>
                      <a:r>
                        <a:rPr lang="zh-CN" sz="1800" kern="0">
                          <a:solidFill>
                            <a:srgbClr val="000000"/>
                          </a:solidFill>
                          <a:effectLst/>
                          <a:latin typeface="+mj-ea"/>
                          <a:ea typeface="+mj-ea"/>
                          <a:cs typeface="Times New Roman" panose="02020603050405020304" pitchFamily="18" charset="0"/>
                        </a:rPr>
                        <a:t>万</a:t>
                      </a:r>
                      <a:endParaRPr lang="zh-CN" sz="1800" kern="100">
                        <a:effectLst/>
                        <a:latin typeface="+mj-ea"/>
                        <a:ea typeface="+mj-ea"/>
                        <a:cs typeface="Times New Roman" panose="02020603050405020304" pitchFamily="18" charset="0"/>
                      </a:endParaRPr>
                    </a:p>
                  </a:txBody>
                  <a:tcPr marL="9525" marR="9525" marT="9525" marB="9525"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lnSpc>
                          <a:spcPct val="150000"/>
                        </a:lnSpc>
                        <a:spcAft>
                          <a:spcPts val="0"/>
                        </a:spcAft>
                      </a:pPr>
                      <a:r>
                        <a:rPr lang="en-US" sz="1800" kern="0" dirty="0">
                          <a:solidFill>
                            <a:srgbClr val="000000"/>
                          </a:solidFill>
                          <a:effectLst/>
                          <a:latin typeface="+mj-ea"/>
                          <a:ea typeface="+mj-ea"/>
                          <a:cs typeface="Times New Roman" panose="02020603050405020304" pitchFamily="18" charset="0"/>
                        </a:rPr>
                        <a:t>1265.21</a:t>
                      </a:r>
                      <a:r>
                        <a:rPr lang="zh-CN" sz="1800" kern="0" dirty="0">
                          <a:solidFill>
                            <a:srgbClr val="000000"/>
                          </a:solidFill>
                          <a:effectLst/>
                          <a:latin typeface="+mj-ea"/>
                          <a:ea typeface="+mj-ea"/>
                          <a:cs typeface="Times New Roman" panose="02020603050405020304" pitchFamily="18" charset="0"/>
                        </a:rPr>
                        <a:t>亿</a:t>
                      </a:r>
                      <a:endParaRPr lang="zh-CN" sz="1800" kern="100" dirty="0">
                        <a:effectLst/>
                        <a:latin typeface="+mj-ea"/>
                        <a:ea typeface="+mj-ea"/>
                        <a:cs typeface="Times New Roman" panose="02020603050405020304" pitchFamily="18" charset="0"/>
                      </a:endParaRPr>
                    </a:p>
                  </a:txBody>
                  <a:tcPr marL="9525" marR="9525" marT="9525" marB="9525"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8209182"/>
                  </a:ext>
                </a:extLst>
              </a:tr>
            </a:tbl>
          </a:graphicData>
        </a:graphic>
      </p:graphicFrame>
      <p:pic>
        <p:nvPicPr>
          <p:cNvPr id="15" name="Picture 2" descr="http://ecmb.bdimg.com/tam-ogel/85e781815ff92b7b45943f6287de45d4_222_222.jpg"/>
          <p:cNvPicPr>
            <a:picLocks noChangeAspect="1" noChangeArrowheads="1"/>
          </p:cNvPicPr>
          <p:nvPr/>
        </p:nvPicPr>
        <p:blipFill rotWithShape="1">
          <a:blip r:embed="rId3">
            <a:extLst>
              <a:ext uri="{28A0092B-C50C-407E-A947-70E740481C1C}">
                <a14:useLocalDpi xmlns:a14="http://schemas.microsoft.com/office/drawing/2010/main" val="0"/>
              </a:ext>
            </a:extLst>
          </a:blip>
          <a:srcRect t="18667" r="2616" b="21376"/>
          <a:stretch/>
        </p:blipFill>
        <p:spPr bwMode="auto">
          <a:xfrm>
            <a:off x="10341987" y="5022523"/>
            <a:ext cx="1354746" cy="834083"/>
          </a:xfrm>
          <a:prstGeom prst="rect">
            <a:avLst/>
          </a:prstGeom>
          <a:noFill/>
          <a:extLst>
            <a:ext uri="{909E8E84-426E-40DD-AFC4-6F175D3DCCD1}">
              <a14:hiddenFill xmlns:a14="http://schemas.microsoft.com/office/drawing/2010/main">
                <a:solidFill>
                  <a:srgbClr val="FFFFFF"/>
                </a:solidFill>
              </a14:hiddenFill>
            </a:ext>
          </a:extLst>
        </p:spPr>
      </p:pic>
      <p:sp>
        <p:nvSpPr>
          <p:cNvPr id="16" name="椭圆形标注 15"/>
          <p:cNvSpPr/>
          <p:nvPr/>
        </p:nvSpPr>
        <p:spPr>
          <a:xfrm>
            <a:off x="3448593" y="1507208"/>
            <a:ext cx="2076995" cy="860052"/>
          </a:xfrm>
          <a:prstGeom prst="wedgeEllipseCallout">
            <a:avLst>
              <a:gd name="adj1" fmla="val -43055"/>
              <a:gd name="adj2" fmla="val 7465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海尔关联交易数额大</a:t>
            </a:r>
            <a:endParaRPr lang="zh-CN" altLang="en-US" dirty="0"/>
          </a:p>
        </p:txBody>
      </p:sp>
      <p:sp>
        <p:nvSpPr>
          <p:cNvPr id="17" name="文本框 16"/>
          <p:cNvSpPr txBox="1"/>
          <p:nvPr/>
        </p:nvSpPr>
        <p:spPr>
          <a:xfrm>
            <a:off x="5142130" y="965922"/>
            <a:ext cx="4489827" cy="1015663"/>
          </a:xfrm>
          <a:prstGeom prst="rect">
            <a:avLst/>
          </a:prstGeom>
          <a:noFill/>
        </p:spPr>
        <p:txBody>
          <a:bodyPr wrap="square" rtlCol="0">
            <a:spAutoFit/>
          </a:bodyPr>
          <a:lstStyle/>
          <a:p>
            <a:r>
              <a:rPr lang="zh-CN" altLang="zh-CN" sz="2000" b="1" dirty="0" smtClean="0">
                <a:solidFill>
                  <a:schemeClr val="accent1">
                    <a:lumMod val="75000"/>
                  </a:schemeClr>
                </a:solidFill>
              </a:rPr>
              <a:t>美的</a:t>
            </a:r>
            <a:r>
              <a:rPr lang="zh-CN" altLang="zh-CN" sz="2000" b="1" dirty="0">
                <a:solidFill>
                  <a:schemeClr val="accent1">
                    <a:lumMod val="75000"/>
                  </a:schemeClr>
                </a:solidFill>
              </a:rPr>
              <a:t>公司的</a:t>
            </a:r>
            <a:r>
              <a:rPr lang="en-US" altLang="zh-CN" sz="2000" b="1" dirty="0">
                <a:solidFill>
                  <a:schemeClr val="accent1">
                    <a:lumMod val="75000"/>
                  </a:schemeClr>
                </a:solidFill>
              </a:rPr>
              <a:t>ROE</a:t>
            </a:r>
            <a:r>
              <a:rPr lang="zh-CN" altLang="zh-CN" sz="2000" b="1" dirty="0" smtClean="0">
                <a:solidFill>
                  <a:schemeClr val="accent1">
                    <a:lumMod val="75000"/>
                  </a:schemeClr>
                </a:solidFill>
              </a:rPr>
              <a:t>比海尔高</a:t>
            </a:r>
            <a:r>
              <a:rPr lang="zh-CN" altLang="zh-CN" sz="2000" b="1" dirty="0">
                <a:solidFill>
                  <a:schemeClr val="accent1">
                    <a:lumMod val="75000"/>
                  </a:schemeClr>
                </a:solidFill>
              </a:rPr>
              <a:t>，</a:t>
            </a:r>
            <a:r>
              <a:rPr lang="zh-CN" altLang="zh-CN" sz="2000" b="1" dirty="0" smtClean="0">
                <a:solidFill>
                  <a:schemeClr val="accent1">
                    <a:lumMod val="75000"/>
                  </a:schemeClr>
                </a:solidFill>
              </a:rPr>
              <a:t>说明实际</a:t>
            </a:r>
            <a:r>
              <a:rPr lang="zh-CN" altLang="zh-CN" sz="2000" b="1" dirty="0">
                <a:solidFill>
                  <a:schemeClr val="accent1">
                    <a:lumMod val="75000"/>
                  </a:schemeClr>
                </a:solidFill>
              </a:rPr>
              <a:t>的收益率要比青岛</a:t>
            </a:r>
            <a:r>
              <a:rPr lang="zh-CN" altLang="zh-CN" sz="2000" b="1" dirty="0" smtClean="0">
                <a:solidFill>
                  <a:schemeClr val="accent1">
                    <a:lumMod val="75000"/>
                  </a:schemeClr>
                </a:solidFill>
              </a:rPr>
              <a:t>海尔更好</a:t>
            </a:r>
            <a:r>
              <a:rPr lang="zh-CN" altLang="zh-CN" sz="2000" b="1" dirty="0">
                <a:solidFill>
                  <a:schemeClr val="accent1">
                    <a:lumMod val="75000"/>
                  </a:schemeClr>
                </a:solidFill>
              </a:rPr>
              <a:t>。</a:t>
            </a:r>
          </a:p>
          <a:p>
            <a:endParaRPr lang="zh-CN" altLang="en-US" sz="2000" b="1" dirty="0"/>
          </a:p>
        </p:txBody>
      </p:sp>
      <p:cxnSp>
        <p:nvCxnSpPr>
          <p:cNvPr id="19" name="直接箭头连接符 18"/>
          <p:cNvCxnSpPr/>
          <p:nvPr/>
        </p:nvCxnSpPr>
        <p:spPr>
          <a:xfrm>
            <a:off x="11432210" y="3448594"/>
            <a:ext cx="0" cy="613955"/>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3668518" y="3352799"/>
            <a:ext cx="0" cy="613955"/>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6699102" y="3352799"/>
            <a:ext cx="0" cy="613955"/>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609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b.hiphotos.baidu.com/baike/w%3D268/sign=2063b70dd71373f0f53f68999c0f4b8b/dbb44aed2e738bd4423c9d47a78b87d6277ff9a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9149" y="5570431"/>
            <a:ext cx="1196884" cy="119688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640080" y="640080"/>
            <a:ext cx="248194" cy="6662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文本框 2"/>
          <p:cNvSpPr txBox="1"/>
          <p:nvPr/>
        </p:nvSpPr>
        <p:spPr>
          <a:xfrm>
            <a:off x="888274" y="640080"/>
            <a:ext cx="3814354" cy="707886"/>
          </a:xfrm>
          <a:prstGeom prst="rect">
            <a:avLst/>
          </a:prstGeom>
          <a:noFill/>
        </p:spPr>
        <p:txBody>
          <a:bodyPr wrap="square" rtlCol="0">
            <a:spAutoFit/>
          </a:bodyPr>
          <a:lstStyle/>
          <a:p>
            <a:r>
              <a:rPr lang="zh-CN" altLang="en-US" sz="4000" dirty="0" smtClean="0"/>
              <a:t>公司治理分析</a:t>
            </a:r>
            <a:endParaRPr lang="zh-CN" altLang="en-US" sz="4000" dirty="0"/>
          </a:p>
        </p:txBody>
      </p:sp>
      <p:sp>
        <p:nvSpPr>
          <p:cNvPr id="9" name="矩形 8"/>
          <p:cNvSpPr/>
          <p:nvPr/>
        </p:nvSpPr>
        <p:spPr>
          <a:xfrm>
            <a:off x="1356377" y="2110446"/>
            <a:ext cx="9248503" cy="4154984"/>
          </a:xfrm>
          <a:prstGeom prst="rect">
            <a:avLst/>
          </a:prstGeom>
        </p:spPr>
        <p:txBody>
          <a:bodyPr wrap="square">
            <a:spAutoFit/>
          </a:bodyPr>
          <a:lstStyle/>
          <a:p>
            <a:r>
              <a:rPr lang="zh-CN" altLang="en-US" sz="2000" dirty="0" smtClean="0"/>
              <a:t>从</a:t>
            </a:r>
            <a:r>
              <a:rPr lang="zh-CN" altLang="en-US" sz="2000" dirty="0" smtClean="0">
                <a:solidFill>
                  <a:schemeClr val="accent2"/>
                </a:solidFill>
              </a:rPr>
              <a:t>数额</a:t>
            </a:r>
            <a:r>
              <a:rPr lang="zh-CN" altLang="en-US" sz="2000" dirty="0" smtClean="0"/>
              <a:t>来看，</a:t>
            </a:r>
            <a:r>
              <a:rPr lang="zh-CN" altLang="zh-CN" sz="2000" dirty="0" smtClean="0"/>
              <a:t>青岛海尔公司</a:t>
            </a:r>
            <a:r>
              <a:rPr lang="zh-CN" altLang="zh-CN" sz="2000" dirty="0"/>
              <a:t>关联交易数额较大，采购货物及服务的主要关联方对象为青岛海尔零部件采购有限公司，销售货物主要关联方对象为海尔集团电器产业有限公司</a:t>
            </a:r>
            <a:r>
              <a:rPr lang="zh-CN" altLang="zh-CN" sz="2000" dirty="0" smtClean="0"/>
              <a:t>。</a:t>
            </a:r>
            <a:r>
              <a:rPr lang="zh-CN" altLang="zh-CN" sz="2000" dirty="0"/>
              <a:t>此外，近年来公司关联交易销售商品的</a:t>
            </a:r>
            <a:r>
              <a:rPr lang="zh-CN" altLang="zh-CN" sz="2000" dirty="0">
                <a:solidFill>
                  <a:schemeClr val="accent2"/>
                </a:solidFill>
              </a:rPr>
              <a:t>比例也在逐渐下降</a:t>
            </a:r>
            <a:r>
              <a:rPr lang="zh-CN" altLang="zh-CN" sz="2000" dirty="0"/>
              <a:t>，而总营业收入仍在上升，说明公司近年来实际收益的增加额更大</a:t>
            </a:r>
            <a:r>
              <a:rPr lang="zh-CN" altLang="zh-CN" sz="2000" dirty="0" smtClean="0"/>
              <a:t>。</a:t>
            </a:r>
            <a:endParaRPr lang="en-US" altLang="zh-CN" sz="2000" dirty="0" smtClean="0"/>
          </a:p>
          <a:p>
            <a:endParaRPr lang="en-US" altLang="zh-CN" sz="2000" dirty="0" smtClean="0"/>
          </a:p>
          <a:p>
            <a:r>
              <a:rPr lang="zh-CN" altLang="en-US" sz="2000" dirty="0" smtClean="0"/>
              <a:t>从</a:t>
            </a:r>
            <a:r>
              <a:rPr lang="zh-CN" altLang="en-US" sz="2000" dirty="0" smtClean="0">
                <a:solidFill>
                  <a:schemeClr val="accent2"/>
                </a:solidFill>
              </a:rPr>
              <a:t>范围</a:t>
            </a:r>
            <a:r>
              <a:rPr lang="zh-CN" altLang="en-US" sz="2000" dirty="0" smtClean="0"/>
              <a:t>来看，</a:t>
            </a:r>
            <a:r>
              <a:rPr lang="zh-CN" altLang="zh-CN" sz="2000" dirty="0" smtClean="0"/>
              <a:t>海尔关联交易包括</a:t>
            </a:r>
            <a:r>
              <a:rPr lang="zh-CN" altLang="zh-CN" sz="2000" dirty="0">
                <a:solidFill>
                  <a:schemeClr val="accent2"/>
                </a:solidFill>
              </a:rPr>
              <a:t>关联销售、关联采购及金融和后勤服务关联交易</a:t>
            </a:r>
            <a:r>
              <a:rPr lang="zh-CN" altLang="zh-CN" sz="2000" dirty="0"/>
              <a:t>。</a:t>
            </a:r>
          </a:p>
          <a:p>
            <a:r>
              <a:rPr lang="zh-CN" altLang="zh-CN" sz="2000" dirty="0"/>
              <a:t>在销售方面，海尔公司在中国大陆以外地区销售的产品主要利用海尔集团下属的海尔集团电器产业有限公司及其附属公司提供的平台。在采购方面，公司除通过自主采购平台进行采购外，部分原材料等通过委托海尔集团公司及其附属公司采购物资及对物料进行配送。在金融和后勤服务方面，公司委托海尔集团下属公司向公司提供能源电力、基础研究检测、设备租赁、房屋租赁及维修、绿化保洁、礼品采购、设计、咨询和各类订票以及其他服务等。</a:t>
            </a:r>
          </a:p>
          <a:p>
            <a:endParaRPr lang="zh-CN" altLang="zh-CN" sz="2400" dirty="0"/>
          </a:p>
        </p:txBody>
      </p:sp>
      <p:sp>
        <p:nvSpPr>
          <p:cNvPr id="10" name="文本框 9"/>
          <p:cNvSpPr txBox="1"/>
          <p:nvPr/>
        </p:nvSpPr>
        <p:spPr>
          <a:xfrm>
            <a:off x="1554480" y="1507208"/>
            <a:ext cx="2455817" cy="523220"/>
          </a:xfrm>
          <a:prstGeom prst="rect">
            <a:avLst/>
          </a:prstGeom>
          <a:noFill/>
        </p:spPr>
        <p:txBody>
          <a:bodyPr wrap="square" rtlCol="0">
            <a:spAutoFit/>
          </a:bodyPr>
          <a:lstStyle/>
          <a:p>
            <a:r>
              <a:rPr lang="en-US" altLang="zh-CN" sz="2800" dirty="0" smtClean="0"/>
              <a:t>3. </a:t>
            </a:r>
            <a:r>
              <a:rPr lang="zh-CN" altLang="en-US" sz="2800" dirty="0" smtClean="0"/>
              <a:t>关联交易</a:t>
            </a:r>
            <a:endParaRPr lang="zh-CN" altLang="en-US" sz="2800" dirty="0"/>
          </a:p>
        </p:txBody>
      </p:sp>
      <p:sp>
        <p:nvSpPr>
          <p:cNvPr id="11" name="矩形 10"/>
          <p:cNvSpPr/>
          <p:nvPr/>
        </p:nvSpPr>
        <p:spPr>
          <a:xfrm>
            <a:off x="1463039" y="2030428"/>
            <a:ext cx="1985555" cy="457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824848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809897" y="2735466"/>
            <a:ext cx="1789613" cy="923330"/>
          </a:xfrm>
          <a:prstGeom prst="rect">
            <a:avLst/>
          </a:prstGeom>
          <a:noFill/>
        </p:spPr>
        <p:txBody>
          <a:bodyPr wrap="square" rtlCol="0">
            <a:spAutoFit/>
          </a:bodyPr>
          <a:lstStyle/>
          <a:p>
            <a:r>
              <a:rPr lang="en-US" altLang="zh-CN" sz="5400" dirty="0" smtClean="0">
                <a:latin typeface="+mj-ea"/>
                <a:ea typeface="+mj-ea"/>
              </a:rPr>
              <a:t>06</a:t>
            </a:r>
            <a:endParaRPr lang="zh-CN" altLang="en-US" sz="5400" dirty="0">
              <a:latin typeface="+mj-ea"/>
              <a:ea typeface="+mj-ea"/>
            </a:endParaRPr>
          </a:p>
        </p:txBody>
      </p:sp>
      <p:sp>
        <p:nvSpPr>
          <p:cNvPr id="3" name="矩形 2"/>
          <p:cNvSpPr/>
          <p:nvPr/>
        </p:nvSpPr>
        <p:spPr>
          <a:xfrm>
            <a:off x="809897" y="2521131"/>
            <a:ext cx="3735977" cy="4571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矩形 7"/>
          <p:cNvSpPr/>
          <p:nvPr/>
        </p:nvSpPr>
        <p:spPr>
          <a:xfrm>
            <a:off x="809897" y="3722913"/>
            <a:ext cx="3735977" cy="4571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TextBox 3"/>
          <p:cNvSpPr>
            <a:spLocks noChangeArrowheads="1"/>
          </p:cNvSpPr>
          <p:nvPr/>
        </p:nvSpPr>
        <p:spPr bwMode="auto">
          <a:xfrm>
            <a:off x="1841029" y="2841729"/>
            <a:ext cx="2704845" cy="646331"/>
          </a:xfrm>
          <a:prstGeom prst="rect">
            <a:avLst/>
          </a:prstGeom>
          <a:solidFill>
            <a:schemeClr val="accent2"/>
          </a:solidFill>
          <a:ln>
            <a:noFill/>
          </a:ln>
          <a:extLst/>
        </p:spPr>
        <p:txBody>
          <a:bodyPr wrap="square">
            <a:spAutoFit/>
          </a:bodyPr>
          <a:lstStyle>
            <a:defPPr>
              <a:defRPr lang="zh-CN"/>
            </a:defPPr>
            <a:lvl1pPr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3600" dirty="0">
                <a:solidFill>
                  <a:srgbClr val="DDD9C3"/>
                </a:solidFill>
                <a:latin typeface="微软雅黑" panose="020B0503020204020204" pitchFamily="34" charset="-122"/>
                <a:ea typeface="微软雅黑" panose="020B0503020204020204" pitchFamily="34" charset="-122"/>
                <a:sym typeface="微软雅黑" panose="020B0503020204020204" pitchFamily="34" charset="-122"/>
              </a:rPr>
              <a:t>Part </a:t>
            </a:r>
            <a:r>
              <a:rPr lang="en-US" altLang="zh-CN" sz="3600" dirty="0" smtClean="0">
                <a:solidFill>
                  <a:srgbClr val="DDD9C3"/>
                </a:solidFill>
                <a:latin typeface="微软雅黑" panose="020B0503020204020204" pitchFamily="34" charset="-122"/>
                <a:ea typeface="微软雅黑" panose="020B0503020204020204" pitchFamily="34" charset="-122"/>
                <a:sym typeface="微软雅黑" panose="020B0503020204020204" pitchFamily="34" charset="-122"/>
              </a:rPr>
              <a:t>Six</a:t>
            </a:r>
            <a:endParaRPr lang="zh-CN" altLang="en-US" sz="3600" dirty="0">
              <a:solidFill>
                <a:srgbClr val="DDD9C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菱形 10"/>
          <p:cNvSpPr/>
          <p:nvPr/>
        </p:nvSpPr>
        <p:spPr>
          <a:xfrm>
            <a:off x="4853904" y="208722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p:nvSpPr>
        <p:spPr>
          <a:xfrm>
            <a:off x="4862581" y="275625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p:nvSpPr>
        <p:spPr>
          <a:xfrm>
            <a:off x="4862581" y="3393520"/>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p:nvSpPr>
        <p:spPr>
          <a:xfrm>
            <a:off x="4862584" y="4024766"/>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p:nvSpPr>
        <p:spPr>
          <a:xfrm>
            <a:off x="4874456" y="469066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747288" y="1211972"/>
            <a:ext cx="3699860" cy="3970318"/>
          </a:xfrm>
          <a:prstGeom prst="rect">
            <a:avLst/>
          </a:prstGeom>
          <a:noFill/>
        </p:spPr>
        <p:txBody>
          <a:bodyPr wrap="square" rtlCol="0">
            <a:spAutoFit/>
          </a:bodyPr>
          <a:lstStyle/>
          <a:p>
            <a:pPr algn="ctr">
              <a:lnSpc>
                <a:spcPct val="150000"/>
              </a:lnSpc>
            </a:pPr>
            <a:r>
              <a:rPr lang="zh-CN" altLang="en-US" sz="2800" dirty="0" smtClean="0"/>
              <a:t>宏观环境分析</a:t>
            </a:r>
            <a:endParaRPr lang="en-US" altLang="zh-CN" sz="2800" dirty="0" smtClean="0"/>
          </a:p>
          <a:p>
            <a:pPr algn="ctr">
              <a:lnSpc>
                <a:spcPct val="150000"/>
              </a:lnSpc>
            </a:pPr>
            <a:r>
              <a:rPr lang="zh-CN" altLang="en-US" sz="2800" dirty="0" smtClean="0"/>
              <a:t>行业环境分析</a:t>
            </a:r>
            <a:endParaRPr lang="en-US" altLang="zh-CN" sz="2800" dirty="0" smtClean="0"/>
          </a:p>
          <a:p>
            <a:pPr algn="ctr">
              <a:lnSpc>
                <a:spcPct val="150000"/>
              </a:lnSpc>
            </a:pPr>
            <a:r>
              <a:rPr lang="zh-CN" altLang="en-US" sz="2800" dirty="0" smtClean="0"/>
              <a:t>行业</a:t>
            </a:r>
            <a:r>
              <a:rPr lang="en-US" altLang="zh-CN" sz="2800" dirty="0" smtClean="0"/>
              <a:t>SWOT</a:t>
            </a:r>
            <a:r>
              <a:rPr lang="zh-CN" altLang="en-US" sz="2800" dirty="0" smtClean="0"/>
              <a:t>分析</a:t>
            </a:r>
            <a:endParaRPr lang="en-US" altLang="zh-CN" sz="2800" dirty="0" smtClean="0"/>
          </a:p>
          <a:p>
            <a:pPr algn="ctr">
              <a:lnSpc>
                <a:spcPct val="150000"/>
              </a:lnSpc>
            </a:pPr>
            <a:r>
              <a:rPr lang="zh-CN" altLang="en-US" sz="2800" dirty="0" smtClean="0"/>
              <a:t>企业战略分析</a:t>
            </a:r>
            <a:endParaRPr lang="en-US" altLang="zh-CN" sz="2800" dirty="0" smtClean="0"/>
          </a:p>
          <a:p>
            <a:pPr algn="ctr">
              <a:lnSpc>
                <a:spcPct val="150000"/>
              </a:lnSpc>
            </a:pPr>
            <a:r>
              <a:rPr lang="zh-CN" altLang="en-US" sz="2800" dirty="0" smtClean="0"/>
              <a:t>公司治理分析</a:t>
            </a:r>
            <a:endParaRPr lang="en-US" altLang="zh-CN" sz="2800" dirty="0" smtClean="0"/>
          </a:p>
          <a:p>
            <a:pPr algn="ctr">
              <a:lnSpc>
                <a:spcPct val="150000"/>
              </a:lnSpc>
            </a:pPr>
            <a:r>
              <a:rPr lang="zh-CN" altLang="en-US" sz="2800" dirty="0" smtClean="0">
                <a:solidFill>
                  <a:schemeClr val="accent2"/>
                </a:solidFill>
              </a:rPr>
              <a:t>企业会计分析</a:t>
            </a:r>
            <a:endParaRPr lang="zh-CN" altLang="en-US" sz="2800" dirty="0">
              <a:solidFill>
                <a:schemeClr val="accent2"/>
              </a:solidFill>
            </a:endParaRPr>
          </a:p>
        </p:txBody>
      </p:sp>
      <p:sp>
        <p:nvSpPr>
          <p:cNvPr id="18" name="菱形 17"/>
          <p:cNvSpPr/>
          <p:nvPr/>
        </p:nvSpPr>
        <p:spPr>
          <a:xfrm>
            <a:off x="8070139" y="211097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菱形 18"/>
          <p:cNvSpPr/>
          <p:nvPr/>
        </p:nvSpPr>
        <p:spPr>
          <a:xfrm>
            <a:off x="8044409" y="1420229"/>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p:nvSpPr>
        <p:spPr>
          <a:xfrm>
            <a:off x="8091909" y="2714636"/>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375731" y="1211972"/>
            <a:ext cx="3527663" cy="3323987"/>
          </a:xfrm>
          <a:prstGeom prst="rect">
            <a:avLst/>
          </a:prstGeom>
          <a:noFill/>
        </p:spPr>
        <p:txBody>
          <a:bodyPr wrap="square" rtlCol="0">
            <a:spAutoFit/>
          </a:bodyPr>
          <a:lstStyle/>
          <a:p>
            <a:pPr algn="ctr">
              <a:lnSpc>
                <a:spcPct val="150000"/>
              </a:lnSpc>
            </a:pPr>
            <a:r>
              <a:rPr lang="zh-CN" altLang="en-US" sz="2800" dirty="0" smtClean="0"/>
              <a:t>利润表分析</a:t>
            </a:r>
            <a:endParaRPr lang="en-US" altLang="zh-CN" sz="2800" dirty="0" smtClean="0"/>
          </a:p>
          <a:p>
            <a:pPr algn="ctr">
              <a:lnSpc>
                <a:spcPct val="150000"/>
              </a:lnSpc>
            </a:pPr>
            <a:r>
              <a:rPr lang="zh-CN" altLang="en-US" sz="2800" dirty="0" smtClean="0"/>
              <a:t>资产负债表分析</a:t>
            </a:r>
            <a:endParaRPr lang="en-US" altLang="zh-CN" sz="2800" dirty="0"/>
          </a:p>
          <a:p>
            <a:pPr algn="ctr">
              <a:lnSpc>
                <a:spcPct val="150000"/>
              </a:lnSpc>
            </a:pPr>
            <a:r>
              <a:rPr lang="zh-CN" altLang="en-US" sz="2800" dirty="0" smtClean="0"/>
              <a:t>现金流量表分析</a:t>
            </a:r>
            <a:endParaRPr lang="en-US" altLang="zh-CN" sz="2800" dirty="0" smtClean="0"/>
          </a:p>
          <a:p>
            <a:pPr algn="ctr">
              <a:lnSpc>
                <a:spcPct val="150000"/>
              </a:lnSpc>
            </a:pPr>
            <a:r>
              <a:rPr lang="zh-CN" altLang="en-US" sz="2800" dirty="0" smtClean="0"/>
              <a:t>股东权益变动表分析</a:t>
            </a:r>
            <a:endParaRPr lang="en-US" altLang="zh-CN" sz="2800" dirty="0" smtClean="0"/>
          </a:p>
          <a:p>
            <a:pPr algn="ctr">
              <a:lnSpc>
                <a:spcPct val="150000"/>
              </a:lnSpc>
            </a:pPr>
            <a:r>
              <a:rPr lang="zh-CN" altLang="en-US" sz="2800" dirty="0" smtClean="0"/>
              <a:t>盈利与偿债能力分析</a:t>
            </a:r>
            <a:endParaRPr lang="en-US" altLang="zh-CN" sz="2800" dirty="0" smtClean="0"/>
          </a:p>
        </p:txBody>
      </p:sp>
      <p:sp>
        <p:nvSpPr>
          <p:cNvPr id="22" name="菱形 21"/>
          <p:cNvSpPr/>
          <p:nvPr/>
        </p:nvSpPr>
        <p:spPr>
          <a:xfrm>
            <a:off x="8089930" y="336579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菱形 22"/>
          <p:cNvSpPr/>
          <p:nvPr/>
        </p:nvSpPr>
        <p:spPr>
          <a:xfrm>
            <a:off x="8099828" y="3981336"/>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4851926" y="1408354"/>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6268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640080" y="640080"/>
            <a:ext cx="248194" cy="6662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文本框 2"/>
          <p:cNvSpPr txBox="1"/>
          <p:nvPr/>
        </p:nvSpPr>
        <p:spPr>
          <a:xfrm>
            <a:off x="1069675" y="640080"/>
            <a:ext cx="4192438" cy="707886"/>
          </a:xfrm>
          <a:prstGeom prst="rect">
            <a:avLst/>
          </a:prstGeom>
          <a:noFill/>
        </p:spPr>
        <p:txBody>
          <a:bodyPr wrap="square" rtlCol="0">
            <a:spAutoFit/>
          </a:bodyPr>
          <a:lstStyle/>
          <a:p>
            <a:r>
              <a:rPr lang="zh-CN" altLang="en-US" sz="4000" dirty="0" smtClean="0"/>
              <a:t>宏观环境分析</a:t>
            </a:r>
            <a:endParaRPr lang="zh-CN" altLang="en-US" sz="4000" dirty="0"/>
          </a:p>
        </p:txBody>
      </p:sp>
      <p:pic>
        <p:nvPicPr>
          <p:cNvPr id="1026" name="Picture 2" descr="http://b.hiphotos.baidu.com/baike/w%3D268/sign=2063b70dd71373f0f53f68999c0f4b8b/dbb44aed2e738bd4423c9d47a78b87d6277ff9a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4896" y="2699533"/>
            <a:ext cx="1631464" cy="1631464"/>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888274" y="3408872"/>
            <a:ext cx="4121345" cy="11070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932757" y="3408872"/>
            <a:ext cx="4375355" cy="11070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6200000" flipV="1">
            <a:off x="5151094" y="2166356"/>
            <a:ext cx="1640644" cy="7287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16200000" flipV="1">
            <a:off x="5168347" y="4771531"/>
            <a:ext cx="1640644" cy="7287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952707" y="1455794"/>
            <a:ext cx="5260858" cy="1815882"/>
          </a:xfrm>
          <a:prstGeom prst="rect">
            <a:avLst/>
          </a:prstGeom>
          <a:noFill/>
        </p:spPr>
        <p:txBody>
          <a:bodyPr wrap="square" rtlCol="0">
            <a:spAutoFit/>
          </a:bodyPr>
          <a:lstStyle/>
          <a:p>
            <a:pPr marL="285750" indent="-285750">
              <a:buClr>
                <a:schemeClr val="accent2"/>
              </a:buClr>
              <a:buFont typeface="Wingdings" panose="05000000000000000000" pitchFamily="2" charset="2"/>
              <a:buChar char="Ø"/>
            </a:pPr>
            <a:r>
              <a:rPr lang="zh-CN" altLang="en-US" sz="2800" dirty="0" smtClean="0"/>
              <a:t>十三五新型城镇化扩大市场</a:t>
            </a:r>
            <a:endParaRPr lang="en-US" altLang="zh-CN" sz="2800" dirty="0" smtClean="0"/>
          </a:p>
          <a:p>
            <a:pPr marL="285750" indent="-285750">
              <a:buClr>
                <a:schemeClr val="accent2"/>
              </a:buClr>
              <a:buFont typeface="Wingdings" panose="05000000000000000000" pitchFamily="2" charset="2"/>
              <a:buChar char="Ø"/>
            </a:pPr>
            <a:r>
              <a:rPr lang="zh-CN" altLang="en-US" sz="2800" dirty="0"/>
              <a:t>一带</a:t>
            </a:r>
            <a:r>
              <a:rPr lang="zh-CN" altLang="en-US" sz="2800" dirty="0" smtClean="0"/>
              <a:t>一路助力国际化</a:t>
            </a:r>
            <a:endParaRPr lang="en-US" altLang="zh-CN" sz="2800" dirty="0" smtClean="0"/>
          </a:p>
          <a:p>
            <a:pPr marL="285750" indent="-285750">
              <a:buClr>
                <a:schemeClr val="accent2"/>
              </a:buClr>
              <a:buFont typeface="Wingdings" panose="05000000000000000000" pitchFamily="2" charset="2"/>
              <a:buChar char="Ø"/>
            </a:pPr>
            <a:r>
              <a:rPr lang="zh-CN" altLang="en-US" sz="2800" dirty="0" smtClean="0"/>
              <a:t>政府优先采购低能效家电</a:t>
            </a:r>
            <a:endParaRPr lang="en-US" altLang="zh-CN" sz="2800" dirty="0" smtClean="0"/>
          </a:p>
          <a:p>
            <a:pPr marL="285750" indent="-285750">
              <a:buClr>
                <a:schemeClr val="accent2"/>
              </a:buClr>
              <a:buFont typeface="Wingdings" panose="05000000000000000000" pitchFamily="2" charset="2"/>
              <a:buChar char="Ø"/>
            </a:pPr>
            <a:r>
              <a:rPr lang="zh-CN" altLang="en-US" sz="2800" dirty="0" smtClean="0"/>
              <a:t>政府发文规范指导</a:t>
            </a:r>
            <a:endParaRPr lang="zh-CN" altLang="en-US" sz="2800" dirty="0"/>
          </a:p>
        </p:txBody>
      </p:sp>
      <p:sp>
        <p:nvSpPr>
          <p:cNvPr id="16" name="文本框 15"/>
          <p:cNvSpPr txBox="1"/>
          <p:nvPr/>
        </p:nvSpPr>
        <p:spPr>
          <a:xfrm>
            <a:off x="6048945" y="1406999"/>
            <a:ext cx="6282642" cy="1815882"/>
          </a:xfrm>
          <a:prstGeom prst="rect">
            <a:avLst/>
          </a:prstGeom>
          <a:noFill/>
        </p:spPr>
        <p:txBody>
          <a:bodyPr wrap="square" rtlCol="0">
            <a:spAutoFit/>
          </a:bodyPr>
          <a:lstStyle/>
          <a:p>
            <a:pPr marL="285750" indent="-285750">
              <a:buClr>
                <a:schemeClr val="accent2"/>
              </a:buClr>
              <a:buFont typeface="Wingdings" panose="05000000000000000000" pitchFamily="2" charset="2"/>
              <a:buChar char="Ø"/>
            </a:pPr>
            <a:r>
              <a:rPr lang="zh-CN" altLang="en-US" sz="2800" dirty="0" smtClean="0"/>
              <a:t>新常态下实体经济遭遇挑战</a:t>
            </a:r>
            <a:endParaRPr lang="en-US" altLang="zh-CN" sz="2800" dirty="0" smtClean="0"/>
          </a:p>
          <a:p>
            <a:pPr marL="285750" indent="-285750">
              <a:buClr>
                <a:schemeClr val="accent2"/>
              </a:buClr>
              <a:buFont typeface="Wingdings" panose="05000000000000000000" pitchFamily="2" charset="2"/>
              <a:buChar char="Ø"/>
            </a:pPr>
            <a:r>
              <a:rPr lang="zh-CN" altLang="en-US" sz="2800" dirty="0" smtClean="0"/>
              <a:t>房地产投资增速下降</a:t>
            </a:r>
            <a:endParaRPr lang="en-US" altLang="zh-CN" sz="2800" dirty="0" smtClean="0"/>
          </a:p>
          <a:p>
            <a:pPr marL="285750" indent="-285750">
              <a:buClr>
                <a:schemeClr val="accent2"/>
              </a:buClr>
              <a:buFont typeface="Wingdings" panose="05000000000000000000" pitchFamily="2" charset="2"/>
              <a:buChar char="Ø"/>
            </a:pPr>
            <a:r>
              <a:rPr lang="zh-CN" altLang="en-US" sz="2800" dirty="0" smtClean="0"/>
              <a:t>人均消费支出、耐用品消费量增长</a:t>
            </a:r>
            <a:endParaRPr lang="en-US" altLang="zh-CN" sz="2800" dirty="0"/>
          </a:p>
          <a:p>
            <a:pPr marL="285750" indent="-285750">
              <a:buClr>
                <a:schemeClr val="accent2"/>
              </a:buClr>
              <a:buFont typeface="Wingdings" panose="05000000000000000000" pitchFamily="2" charset="2"/>
              <a:buChar char="Ø"/>
            </a:pPr>
            <a:r>
              <a:rPr lang="zh-CN" altLang="en-US" sz="2800" dirty="0" smtClean="0"/>
              <a:t>财政政策补贴</a:t>
            </a:r>
            <a:endParaRPr lang="zh-CN" altLang="en-US" sz="2800" dirty="0"/>
          </a:p>
        </p:txBody>
      </p:sp>
      <p:sp>
        <p:nvSpPr>
          <p:cNvPr id="17" name="文本框 16"/>
          <p:cNvSpPr txBox="1"/>
          <p:nvPr/>
        </p:nvSpPr>
        <p:spPr>
          <a:xfrm>
            <a:off x="952707" y="3869118"/>
            <a:ext cx="4868360" cy="1815882"/>
          </a:xfrm>
          <a:prstGeom prst="rect">
            <a:avLst/>
          </a:prstGeom>
          <a:noFill/>
        </p:spPr>
        <p:txBody>
          <a:bodyPr wrap="square" rtlCol="0">
            <a:spAutoFit/>
          </a:bodyPr>
          <a:lstStyle/>
          <a:p>
            <a:pPr marL="285750" indent="-285750">
              <a:buClr>
                <a:schemeClr val="accent2"/>
              </a:buClr>
              <a:buFont typeface="Wingdings" panose="05000000000000000000" pitchFamily="2" charset="2"/>
              <a:buChar char="Ø"/>
            </a:pPr>
            <a:r>
              <a:rPr lang="zh-CN" altLang="en-US" sz="2800" dirty="0" smtClean="0"/>
              <a:t>消费观念转变形成新的消费热点</a:t>
            </a:r>
            <a:endParaRPr lang="en-US" altLang="zh-CN" sz="2800" dirty="0" smtClean="0"/>
          </a:p>
          <a:p>
            <a:pPr marL="285750" indent="-285750">
              <a:buClr>
                <a:schemeClr val="accent2"/>
              </a:buClr>
              <a:buFont typeface="Wingdings" panose="05000000000000000000" pitchFamily="2" charset="2"/>
              <a:buChar char="Ø"/>
            </a:pPr>
            <a:r>
              <a:rPr lang="zh-CN" altLang="en-US" sz="2800" dirty="0" smtClean="0"/>
              <a:t>人口结构转变刺激特定市场需求</a:t>
            </a:r>
            <a:endParaRPr lang="zh-CN" altLang="en-US" sz="2800" dirty="0"/>
          </a:p>
        </p:txBody>
      </p:sp>
      <p:sp>
        <p:nvSpPr>
          <p:cNvPr id="18" name="文本框 17"/>
          <p:cNvSpPr txBox="1"/>
          <p:nvPr/>
        </p:nvSpPr>
        <p:spPr>
          <a:xfrm>
            <a:off x="6117603" y="3844776"/>
            <a:ext cx="5860906" cy="2246769"/>
          </a:xfrm>
          <a:prstGeom prst="rect">
            <a:avLst/>
          </a:prstGeom>
          <a:noFill/>
        </p:spPr>
        <p:txBody>
          <a:bodyPr wrap="square" rtlCol="0">
            <a:spAutoFit/>
          </a:bodyPr>
          <a:lstStyle/>
          <a:p>
            <a:pPr marL="285750" indent="-285750">
              <a:buClr>
                <a:schemeClr val="accent2"/>
              </a:buClr>
              <a:buFont typeface="Wingdings" panose="05000000000000000000" pitchFamily="2" charset="2"/>
              <a:buChar char="Ø"/>
            </a:pPr>
            <a:r>
              <a:rPr lang="zh-CN" altLang="en-US" sz="2800" dirty="0" smtClean="0"/>
              <a:t>互联网</a:t>
            </a:r>
            <a:r>
              <a:rPr lang="en-US" altLang="zh-CN" sz="2800" dirty="0" smtClean="0"/>
              <a:t>+</a:t>
            </a:r>
            <a:r>
              <a:rPr lang="zh-CN" altLang="en-US" sz="2800" dirty="0" smtClean="0"/>
              <a:t>拓宽销售渠道</a:t>
            </a:r>
            <a:endParaRPr lang="en-US" altLang="zh-CN" sz="2800" dirty="0" smtClean="0"/>
          </a:p>
          <a:p>
            <a:pPr marL="285750" indent="-285750">
              <a:buClr>
                <a:schemeClr val="accent2"/>
              </a:buClr>
              <a:buFont typeface="Wingdings" panose="05000000000000000000" pitchFamily="2" charset="2"/>
              <a:buChar char="Ø"/>
            </a:pPr>
            <a:r>
              <a:rPr lang="zh-CN" altLang="en-US" sz="2800" dirty="0" smtClean="0"/>
              <a:t>智能化、高端化趋势带来新增长点</a:t>
            </a:r>
            <a:endParaRPr lang="en-US" altLang="zh-CN" sz="2800" dirty="0" smtClean="0"/>
          </a:p>
          <a:p>
            <a:pPr marL="285750" indent="-285750">
              <a:buClr>
                <a:schemeClr val="accent2"/>
              </a:buClr>
              <a:buFont typeface="Wingdings" panose="05000000000000000000" pitchFamily="2" charset="2"/>
              <a:buChar char="Ø"/>
            </a:pPr>
            <a:r>
              <a:rPr lang="zh-CN" altLang="en-US" sz="2800" dirty="0"/>
              <a:t>研发</a:t>
            </a:r>
            <a:r>
              <a:rPr lang="zh-CN" altLang="en-US" sz="2800" dirty="0" smtClean="0"/>
              <a:t>投入增长，自主创新能力增强</a:t>
            </a:r>
            <a:endParaRPr lang="en-US" altLang="zh-CN" sz="2800" dirty="0" smtClean="0"/>
          </a:p>
          <a:p>
            <a:pPr marL="285750" indent="-285750">
              <a:buClr>
                <a:schemeClr val="accent2"/>
              </a:buClr>
              <a:buFont typeface="Wingdings" panose="05000000000000000000" pitchFamily="2" charset="2"/>
              <a:buChar char="Ø"/>
            </a:pPr>
            <a:r>
              <a:rPr lang="zh-CN" altLang="en-US" sz="2800" dirty="0" smtClean="0"/>
              <a:t>国际化战略中遭遇知识产权壁垒</a:t>
            </a:r>
            <a:endParaRPr lang="en-US" altLang="zh-CN" sz="2800" dirty="0" smtClean="0"/>
          </a:p>
          <a:p>
            <a:pPr marL="285750" indent="-285750">
              <a:buClr>
                <a:schemeClr val="accent2"/>
              </a:buClr>
              <a:buFont typeface="Wingdings" panose="05000000000000000000" pitchFamily="2" charset="2"/>
              <a:buChar char="Ø"/>
            </a:pPr>
            <a:endParaRPr lang="zh-CN" altLang="en-US" sz="2800" dirty="0"/>
          </a:p>
        </p:txBody>
      </p:sp>
    </p:spTree>
    <p:extLst>
      <p:ext uri="{BB962C8B-B14F-4D97-AF65-F5344CB8AC3E}">
        <p14:creationId xmlns:p14="http://schemas.microsoft.com/office/powerpoint/2010/main" val="30770718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b.hiphotos.baidu.com/baike/w%3D268/sign=2063b70dd71373f0f53f68999c0f4b8b/dbb44aed2e738bd4423c9d47a78b87d6277ff9a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9149" y="5570431"/>
            <a:ext cx="1196884" cy="119688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640080" y="640080"/>
            <a:ext cx="248194" cy="6662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文本框 2"/>
          <p:cNvSpPr txBox="1"/>
          <p:nvPr/>
        </p:nvSpPr>
        <p:spPr>
          <a:xfrm>
            <a:off x="1053497" y="640080"/>
            <a:ext cx="3853542" cy="707886"/>
          </a:xfrm>
          <a:prstGeom prst="rect">
            <a:avLst/>
          </a:prstGeom>
          <a:noFill/>
        </p:spPr>
        <p:txBody>
          <a:bodyPr wrap="square" rtlCol="0">
            <a:spAutoFit/>
          </a:bodyPr>
          <a:lstStyle/>
          <a:p>
            <a:r>
              <a:rPr lang="zh-CN" altLang="en-US" sz="4000" dirty="0" smtClean="0"/>
              <a:t>企业会计分析</a:t>
            </a:r>
            <a:endParaRPr lang="zh-CN" altLang="en-US" sz="4000" dirty="0"/>
          </a:p>
        </p:txBody>
      </p:sp>
      <p:sp>
        <p:nvSpPr>
          <p:cNvPr id="9" name="文本框 8"/>
          <p:cNvSpPr txBox="1"/>
          <p:nvPr/>
        </p:nvSpPr>
        <p:spPr>
          <a:xfrm>
            <a:off x="1554480" y="1507208"/>
            <a:ext cx="4153989" cy="523220"/>
          </a:xfrm>
          <a:prstGeom prst="rect">
            <a:avLst/>
          </a:prstGeom>
          <a:noFill/>
        </p:spPr>
        <p:txBody>
          <a:bodyPr wrap="square" rtlCol="0">
            <a:spAutoFit/>
          </a:bodyPr>
          <a:lstStyle/>
          <a:p>
            <a:r>
              <a:rPr lang="en-US" altLang="zh-CN" sz="2800" dirty="0"/>
              <a:t>1</a:t>
            </a:r>
            <a:r>
              <a:rPr lang="en-US" altLang="zh-CN" sz="2800" dirty="0" smtClean="0"/>
              <a:t>. </a:t>
            </a:r>
            <a:r>
              <a:rPr lang="zh-CN" altLang="en-US" sz="2800" dirty="0" smtClean="0"/>
              <a:t>财务报告制度</a:t>
            </a:r>
            <a:r>
              <a:rPr lang="zh-CN" altLang="en-US" sz="2800" dirty="0"/>
              <a:t>框架</a:t>
            </a:r>
          </a:p>
        </p:txBody>
      </p:sp>
      <p:sp>
        <p:nvSpPr>
          <p:cNvPr id="10" name="矩形 9"/>
          <p:cNvSpPr/>
          <p:nvPr/>
        </p:nvSpPr>
        <p:spPr>
          <a:xfrm>
            <a:off x="1463039" y="2030428"/>
            <a:ext cx="3444000" cy="457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1463039" y="2664823"/>
            <a:ext cx="2442755" cy="5878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外部审计意见</a:t>
            </a:r>
            <a:endParaRPr lang="zh-CN" altLang="en-US" sz="2400" dirty="0"/>
          </a:p>
        </p:txBody>
      </p:sp>
      <p:sp>
        <p:nvSpPr>
          <p:cNvPr id="12" name="圆角矩形 11"/>
          <p:cNvSpPr/>
          <p:nvPr/>
        </p:nvSpPr>
        <p:spPr>
          <a:xfrm>
            <a:off x="1463039" y="4411207"/>
            <a:ext cx="2442755" cy="5878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证监会监管</a:t>
            </a:r>
            <a:endParaRPr lang="zh-CN" altLang="en-US" sz="2400" dirty="0"/>
          </a:p>
        </p:txBody>
      </p:sp>
      <p:sp>
        <p:nvSpPr>
          <p:cNvPr id="13" name="文本框 12"/>
          <p:cNvSpPr txBox="1"/>
          <p:nvPr/>
        </p:nvSpPr>
        <p:spPr>
          <a:xfrm>
            <a:off x="4145587" y="2055705"/>
            <a:ext cx="6679715" cy="2536400"/>
          </a:xfrm>
          <a:prstGeom prst="rect">
            <a:avLst/>
          </a:prstGeom>
          <a:noFill/>
        </p:spPr>
        <p:txBody>
          <a:bodyPr wrap="square" rtlCol="0">
            <a:spAutoFit/>
          </a:bodyPr>
          <a:lstStyle/>
          <a:p>
            <a:pPr>
              <a:lnSpc>
                <a:spcPct val="150000"/>
              </a:lnSpc>
            </a:pPr>
            <a:r>
              <a:rPr lang="en-US" altLang="zh-CN" dirty="0" smtClean="0"/>
              <a:t>2004-2012</a:t>
            </a:r>
            <a:r>
              <a:rPr lang="zh-CN" altLang="en-US" dirty="0" smtClean="0"/>
              <a:t>山东汇德会计师事务所、标准无保留意见的审计报告</a:t>
            </a:r>
            <a:endParaRPr lang="en-US" altLang="zh-CN" dirty="0" smtClean="0"/>
          </a:p>
          <a:p>
            <a:pPr>
              <a:lnSpc>
                <a:spcPct val="150000"/>
              </a:lnSpc>
            </a:pPr>
            <a:r>
              <a:rPr lang="en-US" altLang="zh-CN" dirty="0" smtClean="0"/>
              <a:t>2013</a:t>
            </a:r>
            <a:r>
              <a:rPr lang="zh-CN" altLang="en-US" dirty="0" smtClean="0"/>
              <a:t>、</a:t>
            </a:r>
            <a:r>
              <a:rPr lang="en-US" altLang="zh-CN" dirty="0" smtClean="0"/>
              <a:t>2014</a:t>
            </a:r>
            <a:r>
              <a:rPr lang="zh-CN" altLang="en-US" dirty="0" smtClean="0"/>
              <a:t>山东和信会计师事务所（特殊合伙）、标准无保留意见的审计报告（说明，和信由汇德联合其他事务所转制设立）</a:t>
            </a:r>
            <a:endParaRPr lang="en-US" altLang="zh-CN" dirty="0" smtClean="0"/>
          </a:p>
          <a:p>
            <a:pPr>
              <a:lnSpc>
                <a:spcPct val="150000"/>
              </a:lnSpc>
            </a:pPr>
            <a:r>
              <a:rPr lang="en-US" altLang="zh-CN" dirty="0" smtClean="0"/>
              <a:t>2015</a:t>
            </a:r>
            <a:r>
              <a:rPr lang="zh-CN" altLang="zh-CN" dirty="0"/>
              <a:t>年审计报告和备考合并财务报告暂缓</a:t>
            </a:r>
            <a:r>
              <a:rPr lang="zh-CN" altLang="zh-CN" dirty="0" smtClean="0"/>
              <a:t>披露</a:t>
            </a:r>
            <a:endParaRPr lang="en-US" altLang="zh-CN" dirty="0" smtClean="0"/>
          </a:p>
          <a:p>
            <a:pPr>
              <a:lnSpc>
                <a:spcPct val="150000"/>
              </a:lnSpc>
            </a:pPr>
            <a:r>
              <a:rPr lang="zh-CN" altLang="en-US" dirty="0" smtClean="0"/>
              <a:t>财务报告责任人具有较强的稳定性和延续性</a:t>
            </a:r>
            <a:endParaRPr lang="zh-CN" altLang="zh-CN" dirty="0"/>
          </a:p>
          <a:p>
            <a:pPr>
              <a:lnSpc>
                <a:spcPct val="150000"/>
              </a:lnSpc>
            </a:pPr>
            <a:endParaRPr lang="zh-CN" altLang="en-US" dirty="0"/>
          </a:p>
        </p:txBody>
      </p:sp>
      <p:sp>
        <p:nvSpPr>
          <p:cNvPr id="14" name="矩形 13"/>
          <p:cNvSpPr/>
          <p:nvPr/>
        </p:nvSpPr>
        <p:spPr>
          <a:xfrm>
            <a:off x="4145587" y="4160862"/>
            <a:ext cx="7162526" cy="2169825"/>
          </a:xfrm>
          <a:prstGeom prst="rect">
            <a:avLst/>
          </a:prstGeom>
        </p:spPr>
        <p:txBody>
          <a:bodyPr wrap="square">
            <a:spAutoFit/>
          </a:bodyPr>
          <a:lstStyle/>
          <a:p>
            <a:pPr indent="304800" algn="just">
              <a:lnSpc>
                <a:spcPct val="150000"/>
              </a:lnSpc>
              <a:spcAft>
                <a:spcPts val="0"/>
              </a:spcAft>
            </a:pPr>
            <a:r>
              <a:rPr lang="en-US" altLang="zh-CN" kern="100" dirty="0">
                <a:latin typeface="+mj-ea"/>
                <a:ea typeface="+mj-ea"/>
                <a:cs typeface="Times New Roman" panose="02020603050405020304" pitchFamily="18" charset="0"/>
              </a:rPr>
              <a:t>2016</a:t>
            </a:r>
            <a:r>
              <a:rPr lang="zh-CN" altLang="zh-CN" kern="100" dirty="0">
                <a:latin typeface="+mj-ea"/>
                <a:ea typeface="+mj-ea"/>
                <a:cs typeface="Times New Roman" panose="02020603050405020304" pitchFamily="18" charset="0"/>
              </a:rPr>
              <a:t>年</a:t>
            </a:r>
            <a:r>
              <a:rPr lang="en-US" altLang="zh-CN" kern="100" dirty="0">
                <a:latin typeface="+mj-ea"/>
                <a:ea typeface="+mj-ea"/>
                <a:cs typeface="Times New Roman" panose="02020603050405020304" pitchFamily="18" charset="0"/>
              </a:rPr>
              <a:t>1</a:t>
            </a:r>
            <a:r>
              <a:rPr lang="zh-CN" altLang="zh-CN" kern="100" dirty="0">
                <a:latin typeface="+mj-ea"/>
                <a:ea typeface="+mj-ea"/>
                <a:cs typeface="Times New Roman" panose="02020603050405020304" pitchFamily="18" charset="0"/>
              </a:rPr>
              <a:t>月</a:t>
            </a:r>
            <a:r>
              <a:rPr lang="en-US" altLang="zh-CN" kern="100" dirty="0">
                <a:latin typeface="+mj-ea"/>
                <a:ea typeface="+mj-ea"/>
                <a:cs typeface="Times New Roman" panose="02020603050405020304" pitchFamily="18" charset="0"/>
              </a:rPr>
              <a:t>25</a:t>
            </a:r>
            <a:r>
              <a:rPr lang="zh-CN" altLang="zh-CN" kern="100" dirty="0">
                <a:latin typeface="+mj-ea"/>
                <a:ea typeface="+mj-ea"/>
                <a:cs typeface="Times New Roman" panose="02020603050405020304" pitchFamily="18" charset="0"/>
              </a:rPr>
              <a:t>日，</a:t>
            </a:r>
            <a:r>
              <a:rPr lang="zh-CN" altLang="zh-CN" kern="100" dirty="0" smtClean="0">
                <a:latin typeface="+mj-ea"/>
                <a:ea typeface="+mj-ea"/>
                <a:cs typeface="Times New Roman" panose="02020603050405020304" pitchFamily="18" charset="0"/>
              </a:rPr>
              <a:t>上证所</a:t>
            </a:r>
            <a:r>
              <a:rPr lang="zh-CN" altLang="zh-CN" kern="100" dirty="0">
                <a:latin typeface="+mj-ea"/>
                <a:ea typeface="+mj-ea"/>
                <a:cs typeface="Times New Roman" panose="02020603050405020304" pitchFamily="18" charset="0"/>
              </a:rPr>
              <a:t>向青岛海尔出具</a:t>
            </a:r>
            <a:r>
              <a:rPr lang="zh-CN" altLang="zh-CN" kern="100" dirty="0" smtClean="0">
                <a:latin typeface="+mj-ea"/>
                <a:ea typeface="+mj-ea"/>
                <a:cs typeface="Times New Roman" panose="02020603050405020304" pitchFamily="18" charset="0"/>
              </a:rPr>
              <a:t>了《关于对青岛海尔股份有限公司重大资产购买预案信息披露的问询函》</a:t>
            </a:r>
            <a:r>
              <a:rPr lang="zh-CN" altLang="en-US" kern="100" dirty="0" smtClean="0">
                <a:latin typeface="+mj-ea"/>
                <a:ea typeface="+mj-ea"/>
                <a:cs typeface="Times New Roman" panose="02020603050405020304" pitchFamily="18" charset="0"/>
              </a:rPr>
              <a:t>要求海尔</a:t>
            </a:r>
            <a:r>
              <a:rPr lang="zh-CN" altLang="zh-CN" kern="100" dirty="0" smtClean="0">
                <a:latin typeface="+mj-ea"/>
                <a:ea typeface="+mj-ea"/>
                <a:cs typeface="Times New Roman" panose="02020603050405020304" pitchFamily="18" charset="0"/>
              </a:rPr>
              <a:t>对并购</a:t>
            </a:r>
            <a:r>
              <a:rPr lang="zh-CN" altLang="en-US" kern="100" dirty="0" smtClean="0">
                <a:latin typeface="+mj-ea"/>
                <a:ea typeface="+mj-ea"/>
                <a:cs typeface="Times New Roman" panose="02020603050405020304" pitchFamily="18" charset="0"/>
              </a:rPr>
              <a:t>通用</a:t>
            </a:r>
            <a:r>
              <a:rPr lang="zh-CN" altLang="zh-CN" kern="100" dirty="0" smtClean="0">
                <a:latin typeface="+mj-ea"/>
                <a:ea typeface="+mj-ea"/>
                <a:cs typeface="Times New Roman" panose="02020603050405020304" pitchFamily="18" charset="0"/>
              </a:rPr>
              <a:t>的</a:t>
            </a:r>
            <a:r>
              <a:rPr lang="zh-CN" altLang="zh-CN" kern="100" dirty="0">
                <a:latin typeface="+mj-ea"/>
                <a:ea typeface="+mj-ea"/>
                <a:cs typeface="Times New Roman" panose="02020603050405020304" pitchFamily="18" charset="0"/>
              </a:rPr>
              <a:t>整合</a:t>
            </a:r>
            <a:r>
              <a:rPr lang="zh-CN" altLang="zh-CN" kern="100" dirty="0" smtClean="0">
                <a:latin typeface="+mj-ea"/>
                <a:ea typeface="+mj-ea"/>
                <a:cs typeface="Times New Roman" panose="02020603050405020304" pitchFamily="18" charset="0"/>
              </a:rPr>
              <a:t>风险</a:t>
            </a:r>
            <a:r>
              <a:rPr lang="zh-CN" altLang="en-US" kern="100" dirty="0" smtClean="0">
                <a:latin typeface="+mj-ea"/>
                <a:ea typeface="+mj-ea"/>
                <a:cs typeface="Times New Roman" panose="02020603050405020304" pitchFamily="18" charset="0"/>
              </a:rPr>
              <a:t>进行说明。</a:t>
            </a:r>
            <a:r>
              <a:rPr lang="zh-CN" altLang="zh-CN" kern="100" dirty="0" smtClean="0">
                <a:latin typeface="+mj-ea"/>
                <a:ea typeface="+mj-ea"/>
                <a:cs typeface="Times New Roman" panose="02020603050405020304" pitchFamily="18" charset="0"/>
              </a:rPr>
              <a:t>海尔在四天后做出回复和补充披露，且同步披露</a:t>
            </a:r>
            <a:r>
              <a:rPr lang="zh-CN" altLang="zh-CN" kern="100" dirty="0">
                <a:latin typeface="+mj-ea"/>
                <a:ea typeface="+mj-ea"/>
                <a:cs typeface="Times New Roman" panose="02020603050405020304" pitchFamily="18" charset="0"/>
              </a:rPr>
              <a:t>了山东和信会计师事务所对回函的核查意见和北京市金杜律师事务所对于回函的专项法律</a:t>
            </a:r>
            <a:r>
              <a:rPr lang="zh-CN" altLang="zh-CN" kern="100" dirty="0" smtClean="0">
                <a:latin typeface="+mj-ea"/>
                <a:ea typeface="+mj-ea"/>
                <a:cs typeface="Times New Roman" panose="02020603050405020304" pitchFamily="18" charset="0"/>
              </a:rPr>
              <a:t>意见书</a:t>
            </a:r>
            <a:r>
              <a:rPr lang="zh-CN" altLang="en-US" kern="100" dirty="0" smtClean="0">
                <a:latin typeface="+mj-ea"/>
                <a:ea typeface="+mj-ea"/>
                <a:cs typeface="Times New Roman" panose="02020603050405020304" pitchFamily="18" charset="0"/>
              </a:rPr>
              <a:t>，</a:t>
            </a:r>
            <a:r>
              <a:rPr lang="zh-CN" altLang="zh-CN" kern="100" dirty="0" smtClean="0">
                <a:latin typeface="+mj-ea"/>
                <a:ea typeface="+mj-ea"/>
                <a:cs typeface="Times New Roman" panose="02020603050405020304" pitchFamily="18" charset="0"/>
              </a:rPr>
              <a:t>整</a:t>
            </a:r>
            <a:r>
              <a:rPr lang="zh-CN" altLang="zh-CN" kern="100" dirty="0">
                <a:latin typeface="+mj-ea"/>
                <a:ea typeface="+mj-ea"/>
                <a:cs typeface="Times New Roman" panose="02020603050405020304" pitchFamily="18" charset="0"/>
              </a:rPr>
              <a:t>了重大资产购买书的</a:t>
            </a:r>
            <a:r>
              <a:rPr lang="zh-CN" altLang="zh-CN" kern="100" dirty="0" smtClean="0">
                <a:latin typeface="+mj-ea"/>
                <a:ea typeface="+mj-ea"/>
                <a:cs typeface="Times New Roman" panose="02020603050405020304" pitchFamily="18" charset="0"/>
              </a:rPr>
              <a:t>草案</a:t>
            </a:r>
            <a:r>
              <a:rPr lang="zh-CN" altLang="en-US" kern="100" dirty="0" smtClean="0">
                <a:latin typeface="+mj-ea"/>
                <a:ea typeface="+mj-ea"/>
                <a:cs typeface="Times New Roman" panose="02020603050405020304" pitchFamily="18" charset="0"/>
              </a:rPr>
              <a:t>。</a:t>
            </a:r>
            <a:endParaRPr lang="zh-CN" altLang="zh-CN" sz="1400" kern="100" dirty="0">
              <a:effectLst/>
              <a:latin typeface="+mj-ea"/>
              <a:ea typeface="+mj-ea"/>
              <a:cs typeface="Times New Roman" panose="02020603050405020304" pitchFamily="18" charset="0"/>
            </a:endParaRPr>
          </a:p>
        </p:txBody>
      </p:sp>
    </p:spTree>
    <p:extLst>
      <p:ext uri="{BB962C8B-B14F-4D97-AF65-F5344CB8AC3E}">
        <p14:creationId xmlns:p14="http://schemas.microsoft.com/office/powerpoint/2010/main" val="33236715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b.hiphotos.baidu.com/baike/w%3D268/sign=2063b70dd71373f0f53f68999c0f4b8b/dbb44aed2e738bd4423c9d47a78b87d6277ff9a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9149" y="5570431"/>
            <a:ext cx="1196884" cy="119688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640080" y="640080"/>
            <a:ext cx="248194" cy="6662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文本框 2"/>
          <p:cNvSpPr txBox="1"/>
          <p:nvPr/>
        </p:nvSpPr>
        <p:spPr>
          <a:xfrm>
            <a:off x="1053497" y="640080"/>
            <a:ext cx="3853542" cy="707886"/>
          </a:xfrm>
          <a:prstGeom prst="rect">
            <a:avLst/>
          </a:prstGeom>
          <a:noFill/>
        </p:spPr>
        <p:txBody>
          <a:bodyPr wrap="square" rtlCol="0">
            <a:spAutoFit/>
          </a:bodyPr>
          <a:lstStyle/>
          <a:p>
            <a:r>
              <a:rPr lang="zh-CN" altLang="en-US" sz="4000" dirty="0" smtClean="0"/>
              <a:t>企业会计分析</a:t>
            </a:r>
            <a:endParaRPr lang="zh-CN" altLang="en-US" sz="4000" dirty="0"/>
          </a:p>
        </p:txBody>
      </p:sp>
      <p:sp>
        <p:nvSpPr>
          <p:cNvPr id="9" name="文本框 8"/>
          <p:cNvSpPr txBox="1"/>
          <p:nvPr/>
        </p:nvSpPr>
        <p:spPr>
          <a:xfrm>
            <a:off x="1554480" y="1507208"/>
            <a:ext cx="4153989" cy="523220"/>
          </a:xfrm>
          <a:prstGeom prst="rect">
            <a:avLst/>
          </a:prstGeom>
          <a:noFill/>
        </p:spPr>
        <p:txBody>
          <a:bodyPr wrap="square" rtlCol="0">
            <a:spAutoFit/>
          </a:bodyPr>
          <a:lstStyle/>
          <a:p>
            <a:r>
              <a:rPr lang="en-US" altLang="zh-CN" sz="2800" dirty="0" smtClean="0"/>
              <a:t>2. </a:t>
            </a:r>
            <a:r>
              <a:rPr lang="zh-CN" altLang="en-US" sz="2800" dirty="0"/>
              <a:t>盈余</a:t>
            </a:r>
            <a:r>
              <a:rPr lang="zh-CN" altLang="en-US" sz="2800" dirty="0" smtClean="0"/>
              <a:t>管理动机分析</a:t>
            </a:r>
            <a:endParaRPr lang="zh-CN" altLang="en-US" sz="2800" dirty="0"/>
          </a:p>
        </p:txBody>
      </p:sp>
      <p:sp>
        <p:nvSpPr>
          <p:cNvPr id="10" name="矩形 9"/>
          <p:cNvSpPr/>
          <p:nvPr/>
        </p:nvSpPr>
        <p:spPr>
          <a:xfrm>
            <a:off x="1463039" y="2030428"/>
            <a:ext cx="3444000" cy="457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cx="http://schemas.microsoft.com/office/drawing/2014/chartex">
        <mc:Choice Requires="cx">
          <p:graphicFrame>
            <p:nvGraphicFramePr>
              <p:cNvPr id="11" name="图表 10"/>
              <p:cNvGraphicFramePr/>
              <p:nvPr>
                <p:extLst>
                  <p:ext uri="{D42A27DB-BD31-4B8C-83A1-F6EECF244321}">
                    <p14:modId xmlns:p14="http://schemas.microsoft.com/office/powerpoint/2010/main" val="2219465423"/>
                  </p:ext>
                </p:extLst>
              </p:nvPr>
            </p:nvGraphicFramePr>
            <p:xfrm>
              <a:off x="1053497" y="2172918"/>
              <a:ext cx="6623926" cy="4042954"/>
            </p:xfrm>
            <a:graphic>
              <a:graphicData uri="http://schemas.microsoft.com/office/drawing/2014/chartex">
                <c:chart xmlns:c="http://schemas.openxmlformats.org/drawingml/2006/chart" xmlns:r="http://schemas.openxmlformats.org/officeDocument/2006/relationships" r:id="rId3"/>
              </a:graphicData>
            </a:graphic>
          </p:graphicFrame>
        </mc:Choice>
        <mc:Fallback xmlns="">
          <p:pic>
            <p:nvPicPr>
              <p:cNvPr id="11" name="图表 10"/>
              <p:cNvPicPr>
                <a:picLocks noGrp="1" noRot="1" noChangeAspect="1" noMove="1" noResize="1" noEditPoints="1" noAdjustHandles="1" noChangeArrowheads="1" noChangeShapeType="1"/>
              </p:cNvPicPr>
              <p:nvPr/>
            </p:nvPicPr>
            <p:blipFill>
              <a:blip r:embed="rId4"/>
              <a:stretch>
                <a:fillRect/>
              </a:stretch>
            </p:blipFill>
            <p:spPr>
              <a:xfrm>
                <a:off x="1053497" y="2172918"/>
                <a:ext cx="6623926" cy="4042954"/>
              </a:xfrm>
              <a:prstGeom prst="rect">
                <a:avLst/>
              </a:prstGeom>
            </p:spPr>
          </p:pic>
        </mc:Fallback>
      </mc:AlternateContent>
      <p:sp>
        <p:nvSpPr>
          <p:cNvPr id="12" name="矩形 11"/>
          <p:cNvSpPr/>
          <p:nvPr/>
        </p:nvSpPr>
        <p:spPr>
          <a:xfrm>
            <a:off x="8026670" y="2132227"/>
            <a:ext cx="3170921" cy="3693319"/>
          </a:xfrm>
          <a:prstGeom prst="rect">
            <a:avLst/>
          </a:prstGeom>
        </p:spPr>
        <p:txBody>
          <a:bodyPr wrap="square">
            <a:spAutoFit/>
          </a:bodyPr>
          <a:lstStyle/>
          <a:p>
            <a:r>
              <a:rPr lang="zh-CN" altLang="zh-CN" dirty="0">
                <a:latin typeface="+mj-ea"/>
                <a:ea typeface="+mj-ea"/>
                <a:cs typeface="Times New Roman" panose="02020603050405020304" pitchFamily="18" charset="0"/>
              </a:rPr>
              <a:t>从</a:t>
            </a:r>
            <a:r>
              <a:rPr lang="zh-CN" altLang="zh-CN" dirty="0">
                <a:solidFill>
                  <a:schemeClr val="accent2"/>
                </a:solidFill>
                <a:latin typeface="+mj-ea"/>
                <a:ea typeface="+mj-ea"/>
                <a:cs typeface="Times New Roman" panose="02020603050405020304" pitchFamily="18" charset="0"/>
              </a:rPr>
              <a:t>趋势分析</a:t>
            </a:r>
            <a:r>
              <a:rPr lang="zh-CN" altLang="zh-CN" dirty="0">
                <a:latin typeface="+mj-ea"/>
                <a:ea typeface="+mj-ea"/>
                <a:cs typeface="Times New Roman" panose="02020603050405020304" pitchFamily="18" charset="0"/>
              </a:rPr>
              <a:t>的角度来看</a:t>
            </a:r>
            <a:r>
              <a:rPr lang="zh-CN" altLang="zh-CN" dirty="0" smtClean="0">
                <a:latin typeface="+mj-ea"/>
                <a:ea typeface="+mj-ea"/>
                <a:cs typeface="Times New Roman" panose="02020603050405020304" pitchFamily="18" charset="0"/>
              </a:rPr>
              <a:t>，</a:t>
            </a:r>
            <a:r>
              <a:rPr lang="zh-CN" altLang="en-US" dirty="0" smtClean="0">
                <a:latin typeface="+mj-ea"/>
                <a:ea typeface="+mj-ea"/>
                <a:cs typeface="Times New Roman" panose="02020603050405020304" pitchFamily="18" charset="0"/>
              </a:rPr>
              <a:t>无论是净利润增长率还是绝对数额，</a:t>
            </a:r>
            <a:r>
              <a:rPr lang="zh-CN" altLang="zh-CN" dirty="0" smtClean="0">
                <a:latin typeface="+mj-ea"/>
                <a:ea typeface="+mj-ea"/>
                <a:cs typeface="Times New Roman" panose="02020603050405020304" pitchFamily="18" charset="0"/>
              </a:rPr>
              <a:t>海尔</a:t>
            </a:r>
            <a:r>
              <a:rPr lang="zh-CN" altLang="zh-CN" dirty="0">
                <a:latin typeface="+mj-ea"/>
                <a:ea typeface="+mj-ea"/>
                <a:cs typeface="Times New Roman" panose="02020603050405020304" pitchFamily="18" charset="0"/>
              </a:rPr>
              <a:t>的净利润指标状况</a:t>
            </a:r>
            <a:r>
              <a:rPr lang="zh-CN" altLang="zh-CN" dirty="0" smtClean="0">
                <a:latin typeface="+mj-ea"/>
                <a:ea typeface="+mj-ea"/>
                <a:cs typeface="Times New Roman" panose="02020603050405020304" pitchFamily="18" charset="0"/>
              </a:rPr>
              <a:t>较好</a:t>
            </a:r>
            <a:r>
              <a:rPr lang="zh-CN" altLang="en-US" dirty="0" smtClean="0">
                <a:latin typeface="+mj-ea"/>
                <a:ea typeface="+mj-ea"/>
                <a:cs typeface="Times New Roman" panose="02020603050405020304" pitchFamily="18" charset="0"/>
              </a:rPr>
              <a:t>。</a:t>
            </a:r>
            <a:endParaRPr lang="en-US" altLang="zh-CN" dirty="0" smtClean="0">
              <a:latin typeface="+mj-ea"/>
              <a:ea typeface="+mj-ea"/>
              <a:cs typeface="Times New Roman" panose="02020603050405020304" pitchFamily="18" charset="0"/>
            </a:endParaRPr>
          </a:p>
          <a:p>
            <a:r>
              <a:rPr lang="zh-CN" altLang="zh-CN" dirty="0"/>
              <a:t>从</a:t>
            </a:r>
            <a:r>
              <a:rPr lang="zh-CN" altLang="zh-CN" dirty="0">
                <a:solidFill>
                  <a:schemeClr val="accent2"/>
                </a:solidFill>
              </a:rPr>
              <a:t>截面分析</a:t>
            </a:r>
            <a:r>
              <a:rPr lang="zh-CN" altLang="zh-CN" dirty="0"/>
              <a:t>的角度来看</a:t>
            </a:r>
            <a:r>
              <a:rPr lang="zh-CN" altLang="zh-CN" dirty="0" smtClean="0"/>
              <a:t>，海尔公司</a:t>
            </a:r>
            <a:r>
              <a:rPr lang="zh-CN" altLang="zh-CN" dirty="0"/>
              <a:t>的利润更加平滑，增长更加</a:t>
            </a:r>
            <a:r>
              <a:rPr lang="zh-CN" altLang="zh-CN" dirty="0" smtClean="0"/>
              <a:t>稳定</a:t>
            </a:r>
            <a:r>
              <a:rPr lang="zh-CN" altLang="en-US" dirty="0" smtClean="0"/>
              <a:t>；</a:t>
            </a:r>
            <a:r>
              <a:rPr lang="zh-CN" altLang="zh-CN" dirty="0" smtClean="0"/>
              <a:t>与</a:t>
            </a:r>
            <a:r>
              <a:rPr lang="zh-CN" altLang="zh-CN" dirty="0"/>
              <a:t>全行业水平对比</a:t>
            </a:r>
            <a:r>
              <a:rPr lang="zh-CN" altLang="zh-CN" dirty="0" smtClean="0"/>
              <a:t>，</a:t>
            </a:r>
            <a:r>
              <a:rPr lang="zh-CN" altLang="en-US" dirty="0" smtClean="0"/>
              <a:t>（</a:t>
            </a:r>
            <a:r>
              <a:rPr lang="en-US" altLang="zh-CN" dirty="0" smtClean="0"/>
              <a:t>2015</a:t>
            </a:r>
            <a:r>
              <a:rPr lang="zh-CN" altLang="zh-CN" dirty="0" smtClean="0"/>
              <a:t>年</a:t>
            </a:r>
            <a:r>
              <a:rPr lang="zh-CN" altLang="en-US" dirty="0" smtClean="0"/>
              <a:t>家电</a:t>
            </a:r>
            <a:r>
              <a:rPr lang="zh-CN" altLang="zh-CN" dirty="0" smtClean="0"/>
              <a:t>行业利润总额累计</a:t>
            </a:r>
            <a:r>
              <a:rPr lang="zh-CN" altLang="zh-CN" dirty="0"/>
              <a:t>同比增长</a:t>
            </a:r>
            <a:r>
              <a:rPr lang="en-US" altLang="zh-CN" dirty="0"/>
              <a:t>8.4</a:t>
            </a:r>
            <a:r>
              <a:rPr lang="en-US" altLang="zh-CN" dirty="0" smtClean="0"/>
              <a:t>%</a:t>
            </a:r>
            <a:r>
              <a:rPr lang="zh-CN" altLang="en-US" dirty="0" smtClean="0"/>
              <a:t>）</a:t>
            </a:r>
            <a:r>
              <a:rPr lang="zh-CN" altLang="en-US" dirty="0"/>
              <a:t>，</a:t>
            </a:r>
            <a:r>
              <a:rPr lang="zh-CN" altLang="zh-CN" dirty="0" smtClean="0"/>
              <a:t>海尔</a:t>
            </a:r>
            <a:r>
              <a:rPr lang="zh-CN" altLang="zh-CN" dirty="0"/>
              <a:t>净利润增长率远远高于全行业利润总额</a:t>
            </a:r>
            <a:r>
              <a:rPr lang="zh-CN" altLang="zh-CN" dirty="0" smtClean="0"/>
              <a:t>增长率</a:t>
            </a:r>
            <a:r>
              <a:rPr lang="zh-CN" altLang="en-US" dirty="0" smtClean="0"/>
              <a:t>。</a:t>
            </a:r>
            <a:endParaRPr lang="en-US" altLang="zh-CN" dirty="0" smtClean="0"/>
          </a:p>
          <a:p>
            <a:r>
              <a:rPr lang="zh-CN" altLang="zh-CN" dirty="0" smtClean="0"/>
              <a:t>从</a:t>
            </a:r>
            <a:r>
              <a:rPr lang="zh-CN" altLang="zh-CN" dirty="0"/>
              <a:t>一个侧面说明，在平滑利润、保持业绩方面，企业领导层没有较大盈余管理动机。</a:t>
            </a:r>
            <a:endParaRPr lang="zh-CN" altLang="en-US" dirty="0">
              <a:latin typeface="+mj-ea"/>
              <a:ea typeface="+mj-ea"/>
            </a:endParaRPr>
          </a:p>
        </p:txBody>
      </p:sp>
    </p:spTree>
    <p:extLst>
      <p:ext uri="{BB962C8B-B14F-4D97-AF65-F5344CB8AC3E}">
        <p14:creationId xmlns:p14="http://schemas.microsoft.com/office/powerpoint/2010/main" val="32063592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b.hiphotos.baidu.com/baike/w%3D268/sign=2063b70dd71373f0f53f68999c0f4b8b/dbb44aed2e738bd4423c9d47a78b87d6277ff9a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9149" y="5570431"/>
            <a:ext cx="1196884" cy="119688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640080" y="640080"/>
            <a:ext cx="248194" cy="6662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文本框 2"/>
          <p:cNvSpPr txBox="1"/>
          <p:nvPr/>
        </p:nvSpPr>
        <p:spPr>
          <a:xfrm>
            <a:off x="1053497" y="640080"/>
            <a:ext cx="3853542" cy="707886"/>
          </a:xfrm>
          <a:prstGeom prst="rect">
            <a:avLst/>
          </a:prstGeom>
          <a:noFill/>
        </p:spPr>
        <p:txBody>
          <a:bodyPr wrap="square" rtlCol="0">
            <a:spAutoFit/>
          </a:bodyPr>
          <a:lstStyle/>
          <a:p>
            <a:r>
              <a:rPr lang="zh-CN" altLang="en-US" sz="4000" dirty="0" smtClean="0"/>
              <a:t>企业会计分析</a:t>
            </a:r>
            <a:endParaRPr lang="zh-CN" altLang="en-US" sz="4000" dirty="0"/>
          </a:p>
        </p:txBody>
      </p:sp>
      <p:sp>
        <p:nvSpPr>
          <p:cNvPr id="9" name="文本框 8"/>
          <p:cNvSpPr txBox="1"/>
          <p:nvPr/>
        </p:nvSpPr>
        <p:spPr>
          <a:xfrm>
            <a:off x="1554480" y="1507208"/>
            <a:ext cx="4153989" cy="523220"/>
          </a:xfrm>
          <a:prstGeom prst="rect">
            <a:avLst/>
          </a:prstGeom>
          <a:noFill/>
        </p:spPr>
        <p:txBody>
          <a:bodyPr wrap="square" rtlCol="0">
            <a:spAutoFit/>
          </a:bodyPr>
          <a:lstStyle/>
          <a:p>
            <a:r>
              <a:rPr lang="en-US" altLang="zh-CN" sz="2800" dirty="0" smtClean="0"/>
              <a:t>2. </a:t>
            </a:r>
            <a:r>
              <a:rPr lang="zh-CN" altLang="en-US" sz="2800" dirty="0"/>
              <a:t>盈余</a:t>
            </a:r>
            <a:r>
              <a:rPr lang="zh-CN" altLang="en-US" sz="2800" dirty="0" smtClean="0"/>
              <a:t>管理动机分析</a:t>
            </a:r>
            <a:endParaRPr lang="zh-CN" altLang="en-US" sz="2800" dirty="0"/>
          </a:p>
        </p:txBody>
      </p:sp>
      <p:sp>
        <p:nvSpPr>
          <p:cNvPr id="10" name="矩形 9"/>
          <p:cNvSpPr/>
          <p:nvPr/>
        </p:nvSpPr>
        <p:spPr>
          <a:xfrm>
            <a:off x="1463039" y="2030428"/>
            <a:ext cx="3444000" cy="457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554479" y="2242625"/>
            <a:ext cx="9448104" cy="4154984"/>
          </a:xfrm>
          <a:prstGeom prst="rect">
            <a:avLst/>
          </a:prstGeom>
        </p:spPr>
        <p:txBody>
          <a:bodyPr wrap="square">
            <a:spAutoFit/>
          </a:bodyPr>
          <a:lstStyle/>
          <a:p>
            <a:r>
              <a:rPr lang="zh-CN" altLang="zh-CN" sz="2400" dirty="0" smtClean="0">
                <a:latin typeface="+mj-ea"/>
                <a:ea typeface="+mj-ea"/>
                <a:cs typeface="Times New Roman" panose="02020603050405020304" pitchFamily="18" charset="0"/>
              </a:rPr>
              <a:t>从</a:t>
            </a:r>
            <a:r>
              <a:rPr lang="zh-CN" altLang="en-US" sz="2400" dirty="0" smtClean="0">
                <a:solidFill>
                  <a:schemeClr val="accent2"/>
                </a:solidFill>
                <a:latin typeface="+mj-ea"/>
                <a:ea typeface="+mj-ea"/>
                <a:cs typeface="Times New Roman" panose="02020603050405020304" pitchFamily="18" charset="0"/>
              </a:rPr>
              <a:t>影响资本市场定价</a:t>
            </a:r>
            <a:r>
              <a:rPr lang="zh-CN" altLang="en-US" sz="2400" dirty="0" smtClean="0">
                <a:latin typeface="+mj-ea"/>
                <a:ea typeface="+mj-ea"/>
                <a:cs typeface="Times New Roman" panose="02020603050405020304" pitchFamily="18" charset="0"/>
              </a:rPr>
              <a:t>方面来看，在</a:t>
            </a:r>
            <a:r>
              <a:rPr lang="en-US" altLang="zh-CN" sz="2400" dirty="0" smtClean="0">
                <a:latin typeface="+mj-ea"/>
                <a:ea typeface="+mj-ea"/>
                <a:cs typeface="Times New Roman" panose="02020603050405020304" pitchFamily="18" charset="0"/>
              </a:rPr>
              <a:t>2015</a:t>
            </a:r>
            <a:r>
              <a:rPr lang="zh-CN" altLang="en-US" sz="2400" dirty="0" smtClean="0">
                <a:latin typeface="+mj-ea"/>
                <a:ea typeface="+mj-ea"/>
                <a:cs typeface="Times New Roman" panose="02020603050405020304" pitchFamily="18" charset="0"/>
              </a:rPr>
              <a:t>年回购股份之前，财务报表并未显示明显的利润下降，指标的变化方向也不完全一致，</a:t>
            </a:r>
            <a:r>
              <a:rPr lang="zh-CN" altLang="zh-CN" sz="2400" dirty="0" smtClean="0"/>
              <a:t>可以</a:t>
            </a:r>
            <a:r>
              <a:rPr lang="zh-CN" altLang="zh-CN" sz="2400" dirty="0"/>
              <a:t>推测得出初步结论：海尔此次回购股票之前，并未有意影响股票定价。</a:t>
            </a:r>
          </a:p>
          <a:p>
            <a:r>
              <a:rPr lang="zh-CN" altLang="en-US" sz="2400" dirty="0" smtClean="0">
                <a:latin typeface="+mj-ea"/>
                <a:ea typeface="+mj-ea"/>
                <a:cs typeface="Times New Roman" panose="02020603050405020304" pitchFamily="18" charset="0"/>
              </a:rPr>
              <a:t>从</a:t>
            </a:r>
            <a:r>
              <a:rPr lang="zh-CN" altLang="en-US" sz="2400" dirty="0" smtClean="0">
                <a:solidFill>
                  <a:schemeClr val="accent2"/>
                </a:solidFill>
                <a:latin typeface="+mj-ea"/>
                <a:ea typeface="+mj-ea"/>
                <a:cs typeface="Times New Roman" panose="02020603050405020304" pitchFamily="18" charset="0"/>
              </a:rPr>
              <a:t>因应政府管制</a:t>
            </a:r>
            <a:r>
              <a:rPr lang="zh-CN" altLang="en-US" sz="2400" dirty="0" smtClean="0">
                <a:latin typeface="+mj-ea"/>
                <a:ea typeface="+mj-ea"/>
                <a:cs typeface="Times New Roman" panose="02020603050405020304" pitchFamily="18" charset="0"/>
              </a:rPr>
              <a:t>方面看，海尔和美的的财务状况较好，没有额外对财务报表进行处理，以满足证监会要求的需要。</a:t>
            </a:r>
            <a:endParaRPr lang="en-US" altLang="zh-CN" sz="2400" dirty="0" smtClean="0">
              <a:latin typeface="+mj-ea"/>
              <a:ea typeface="+mj-ea"/>
              <a:cs typeface="Times New Roman" panose="02020603050405020304" pitchFamily="18" charset="0"/>
            </a:endParaRPr>
          </a:p>
          <a:p>
            <a:r>
              <a:rPr lang="zh-CN" altLang="en-US" sz="2400" dirty="0" smtClean="0">
                <a:latin typeface="+mj-ea"/>
                <a:ea typeface="+mj-ea"/>
                <a:cs typeface="Times New Roman" panose="02020603050405020304" pitchFamily="18" charset="0"/>
              </a:rPr>
              <a:t>从</a:t>
            </a:r>
            <a:r>
              <a:rPr lang="zh-CN" altLang="en-US" sz="2400" dirty="0" smtClean="0">
                <a:solidFill>
                  <a:schemeClr val="accent2"/>
                </a:solidFill>
                <a:latin typeface="+mj-ea"/>
                <a:ea typeface="+mj-ea"/>
                <a:cs typeface="Times New Roman" panose="02020603050405020304" pitchFamily="18" charset="0"/>
              </a:rPr>
              <a:t>完成承诺、实现计划</a:t>
            </a:r>
            <a:r>
              <a:rPr lang="zh-CN" altLang="en-US" sz="2400" dirty="0" smtClean="0">
                <a:latin typeface="+mj-ea"/>
                <a:ea typeface="+mj-ea"/>
                <a:cs typeface="Times New Roman" panose="02020603050405020304" pitchFamily="18" charset="0"/>
              </a:rPr>
              <a:t>方面看，张瑞敏提出“三分天下”：</a:t>
            </a:r>
            <a:r>
              <a:rPr lang="en-US" altLang="zh-CN" dirty="0" smtClean="0"/>
              <a:t> </a:t>
            </a:r>
            <a:r>
              <a:rPr lang="zh-CN" altLang="zh-CN" sz="2400" dirty="0" smtClean="0"/>
              <a:t>国内</a:t>
            </a:r>
            <a:r>
              <a:rPr lang="zh-CN" altLang="zh-CN" sz="2400" dirty="0"/>
              <a:t>生产国内销售</a:t>
            </a:r>
            <a:r>
              <a:rPr lang="en-US" altLang="zh-CN" sz="2400" dirty="0"/>
              <a:t>1/3</a:t>
            </a:r>
            <a:r>
              <a:rPr lang="zh-CN" altLang="zh-CN" sz="2400" dirty="0"/>
              <a:t>，国内生产国外销售</a:t>
            </a:r>
            <a:r>
              <a:rPr lang="en-US" altLang="zh-CN" sz="2400" dirty="0"/>
              <a:t>1/3</a:t>
            </a:r>
            <a:r>
              <a:rPr lang="zh-CN" altLang="zh-CN" sz="2400" dirty="0"/>
              <a:t>，国外生产国外销售</a:t>
            </a:r>
            <a:r>
              <a:rPr lang="en-US" altLang="zh-CN" sz="2400" dirty="0"/>
              <a:t>1/3</a:t>
            </a:r>
            <a:r>
              <a:rPr lang="zh-CN" altLang="zh-CN" sz="2400" dirty="0"/>
              <a:t>。</a:t>
            </a:r>
            <a:r>
              <a:rPr lang="zh-CN" altLang="zh-CN" sz="2400" dirty="0" smtClean="0"/>
              <a:t>但是</a:t>
            </a:r>
            <a:r>
              <a:rPr lang="en-US" altLang="zh-CN" sz="2400" dirty="0" smtClean="0"/>
              <a:t>2014</a:t>
            </a:r>
            <a:r>
              <a:rPr lang="zh-CN" altLang="zh-CN" sz="2400" dirty="0" smtClean="0"/>
              <a:t>海外</a:t>
            </a:r>
            <a:r>
              <a:rPr lang="zh-CN" altLang="zh-CN" sz="2400" dirty="0"/>
              <a:t>业务收入仅占</a:t>
            </a:r>
            <a:r>
              <a:rPr lang="en-US" altLang="zh-CN" sz="2400" dirty="0"/>
              <a:t>12.06%</a:t>
            </a:r>
            <a:r>
              <a:rPr lang="zh-CN" altLang="zh-CN" sz="2400" dirty="0"/>
              <a:t>，距离海外销售占比三分之二仍有一定距离。这</a:t>
            </a:r>
            <a:r>
              <a:rPr lang="zh-CN" altLang="zh-CN" sz="2400" dirty="0" smtClean="0"/>
              <a:t>也说明</a:t>
            </a:r>
            <a:r>
              <a:rPr lang="zh-CN" altLang="zh-CN" sz="2400" dirty="0"/>
              <a:t>，海尔高层并未为尽早实现最初的战略布局而扭曲财务报表数据。</a:t>
            </a:r>
          </a:p>
          <a:p>
            <a:endParaRPr lang="en-US" altLang="zh-CN" sz="2400" dirty="0" smtClean="0">
              <a:latin typeface="+mj-ea"/>
              <a:ea typeface="+mj-ea"/>
              <a:cs typeface="Times New Roman" panose="02020603050405020304" pitchFamily="18" charset="0"/>
            </a:endParaRPr>
          </a:p>
        </p:txBody>
      </p:sp>
    </p:spTree>
    <p:extLst>
      <p:ext uri="{BB962C8B-B14F-4D97-AF65-F5344CB8AC3E}">
        <p14:creationId xmlns:p14="http://schemas.microsoft.com/office/powerpoint/2010/main" val="8231224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b.hiphotos.baidu.com/baike/w%3D268/sign=2063b70dd71373f0f53f68999c0f4b8b/dbb44aed2e738bd4423c9d47a78b87d6277ff9a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9149" y="5570431"/>
            <a:ext cx="1196884" cy="119688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640080" y="640080"/>
            <a:ext cx="248194" cy="6662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文本框 2"/>
          <p:cNvSpPr txBox="1"/>
          <p:nvPr/>
        </p:nvSpPr>
        <p:spPr>
          <a:xfrm>
            <a:off x="1053497" y="640080"/>
            <a:ext cx="3853542" cy="707886"/>
          </a:xfrm>
          <a:prstGeom prst="rect">
            <a:avLst/>
          </a:prstGeom>
          <a:noFill/>
        </p:spPr>
        <p:txBody>
          <a:bodyPr wrap="square" rtlCol="0">
            <a:spAutoFit/>
          </a:bodyPr>
          <a:lstStyle/>
          <a:p>
            <a:r>
              <a:rPr lang="zh-CN" altLang="en-US" sz="4000" dirty="0" smtClean="0"/>
              <a:t>企业会计分析</a:t>
            </a:r>
            <a:endParaRPr lang="zh-CN" altLang="en-US" sz="4000" dirty="0"/>
          </a:p>
        </p:txBody>
      </p:sp>
      <p:sp>
        <p:nvSpPr>
          <p:cNvPr id="9" name="文本框 8"/>
          <p:cNvSpPr txBox="1"/>
          <p:nvPr/>
        </p:nvSpPr>
        <p:spPr>
          <a:xfrm>
            <a:off x="1632856" y="1481551"/>
            <a:ext cx="4153989" cy="523220"/>
          </a:xfrm>
          <a:prstGeom prst="rect">
            <a:avLst/>
          </a:prstGeom>
          <a:noFill/>
        </p:spPr>
        <p:txBody>
          <a:bodyPr wrap="square" rtlCol="0">
            <a:spAutoFit/>
          </a:bodyPr>
          <a:lstStyle/>
          <a:p>
            <a:r>
              <a:rPr lang="en-US" altLang="zh-CN" sz="2800" dirty="0" smtClean="0"/>
              <a:t>3. </a:t>
            </a:r>
            <a:r>
              <a:rPr lang="zh-CN" altLang="en-US" sz="2800" dirty="0" smtClean="0"/>
              <a:t>关键会计政策</a:t>
            </a:r>
            <a:endParaRPr lang="zh-CN" altLang="en-US" sz="2800" dirty="0"/>
          </a:p>
        </p:txBody>
      </p:sp>
      <p:sp>
        <p:nvSpPr>
          <p:cNvPr id="10" name="矩形 9"/>
          <p:cNvSpPr/>
          <p:nvPr/>
        </p:nvSpPr>
        <p:spPr>
          <a:xfrm>
            <a:off x="1463039" y="2030428"/>
            <a:ext cx="3444000" cy="457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cx="http://schemas.microsoft.com/office/drawing/2014/chartex">
        <mc:Choice Requires="cx">
          <p:graphicFrame>
            <p:nvGraphicFramePr>
              <p:cNvPr id="11" name="图表 10"/>
              <p:cNvGraphicFramePr/>
              <p:nvPr>
                <p:extLst>
                  <p:ext uri="{D42A27DB-BD31-4B8C-83A1-F6EECF244321}">
                    <p14:modId xmlns:p14="http://schemas.microsoft.com/office/powerpoint/2010/main" val="3267149660"/>
                  </p:ext>
                </p:extLst>
              </p:nvPr>
            </p:nvGraphicFramePr>
            <p:xfrm>
              <a:off x="615721" y="2642921"/>
              <a:ext cx="3094129" cy="2735308"/>
            </p:xfrm>
            <a:graphic>
              <a:graphicData uri="http://schemas.microsoft.com/office/drawing/2014/chartex">
                <c:chart xmlns:c="http://schemas.openxmlformats.org/drawingml/2006/chart" xmlns:r="http://schemas.openxmlformats.org/officeDocument/2006/relationships" r:id="rId3"/>
              </a:graphicData>
            </a:graphic>
          </p:graphicFrame>
        </mc:Choice>
        <mc:Fallback xmlns="">
          <p:pic>
            <p:nvPicPr>
              <p:cNvPr id="11" name="图表 10"/>
              <p:cNvPicPr>
                <a:picLocks noGrp="1" noRot="1" noChangeAspect="1" noMove="1" noResize="1" noEditPoints="1" noAdjustHandles="1" noChangeArrowheads="1" noChangeShapeType="1"/>
              </p:cNvPicPr>
              <p:nvPr/>
            </p:nvPicPr>
            <p:blipFill>
              <a:blip r:embed="rId4"/>
              <a:stretch>
                <a:fillRect/>
              </a:stretch>
            </p:blipFill>
            <p:spPr>
              <a:xfrm>
                <a:off x="615721" y="2642921"/>
                <a:ext cx="3094129" cy="2735308"/>
              </a:xfrm>
              <a:prstGeom prst="rect">
                <a:avLst/>
              </a:prstGeom>
            </p:spPr>
          </p:pic>
        </mc:Fallback>
      </mc:AlternateContent>
      <mc:AlternateContent xmlns:mc="http://schemas.openxmlformats.org/markup-compatibility/2006" xmlns:cx="http://schemas.microsoft.com/office/drawing/2014/chartex">
        <mc:Choice Requires="cx">
          <p:graphicFrame>
            <p:nvGraphicFramePr>
              <p:cNvPr id="12" name="图表 11"/>
              <p:cNvGraphicFramePr/>
              <p:nvPr>
                <p:extLst>
                  <p:ext uri="{D42A27DB-BD31-4B8C-83A1-F6EECF244321}">
                    <p14:modId xmlns:p14="http://schemas.microsoft.com/office/powerpoint/2010/main" val="3574343173"/>
                  </p:ext>
                </p:extLst>
              </p:nvPr>
            </p:nvGraphicFramePr>
            <p:xfrm>
              <a:off x="3370217" y="2642921"/>
              <a:ext cx="2886668" cy="2735308"/>
            </p:xfrm>
            <a:graphic>
              <a:graphicData uri="http://schemas.microsoft.com/office/drawing/2014/chartex">
                <c:chart xmlns:c="http://schemas.openxmlformats.org/drawingml/2006/chart" xmlns:r="http://schemas.openxmlformats.org/officeDocument/2006/relationships" r:id="rId5"/>
              </a:graphicData>
            </a:graphic>
          </p:graphicFrame>
        </mc:Choice>
        <mc:Fallback xmlns="">
          <p:pic>
            <p:nvPicPr>
              <p:cNvPr id="12" name="图表 11"/>
              <p:cNvPicPr>
                <a:picLocks noGrp="1" noRot="1" noChangeAspect="1" noMove="1" noResize="1" noEditPoints="1" noAdjustHandles="1" noChangeArrowheads="1" noChangeShapeType="1"/>
              </p:cNvPicPr>
              <p:nvPr/>
            </p:nvPicPr>
            <p:blipFill>
              <a:blip r:embed="rId6"/>
              <a:stretch>
                <a:fillRect/>
              </a:stretch>
            </p:blipFill>
            <p:spPr>
              <a:xfrm>
                <a:off x="3370217" y="2642921"/>
                <a:ext cx="2886668" cy="2735308"/>
              </a:xfrm>
              <a:prstGeom prst="rect">
                <a:avLst/>
              </a:prstGeom>
            </p:spPr>
          </p:pic>
        </mc:Fallback>
      </mc:AlternateContent>
      <p:sp>
        <p:nvSpPr>
          <p:cNvPr id="13" name="文本框 12"/>
          <p:cNvSpPr txBox="1"/>
          <p:nvPr/>
        </p:nvSpPr>
        <p:spPr>
          <a:xfrm>
            <a:off x="1632856" y="3396343"/>
            <a:ext cx="992778" cy="369332"/>
          </a:xfrm>
          <a:prstGeom prst="rect">
            <a:avLst/>
          </a:prstGeom>
          <a:noFill/>
        </p:spPr>
        <p:txBody>
          <a:bodyPr wrap="square" rtlCol="0">
            <a:spAutoFit/>
          </a:bodyPr>
          <a:lstStyle/>
          <a:p>
            <a:r>
              <a:rPr lang="en-US" altLang="zh-CN" dirty="0" smtClean="0"/>
              <a:t>2013</a:t>
            </a:r>
            <a:r>
              <a:rPr lang="zh-CN" altLang="en-US" dirty="0" smtClean="0"/>
              <a:t>年</a:t>
            </a:r>
            <a:endParaRPr lang="zh-CN" altLang="en-US" dirty="0"/>
          </a:p>
        </p:txBody>
      </p:sp>
      <p:sp>
        <p:nvSpPr>
          <p:cNvPr id="14" name="文本框 13"/>
          <p:cNvSpPr txBox="1"/>
          <p:nvPr/>
        </p:nvSpPr>
        <p:spPr>
          <a:xfrm>
            <a:off x="4402071" y="3489048"/>
            <a:ext cx="992778" cy="369332"/>
          </a:xfrm>
          <a:prstGeom prst="rect">
            <a:avLst/>
          </a:prstGeom>
          <a:noFill/>
        </p:spPr>
        <p:txBody>
          <a:bodyPr wrap="square" rtlCol="0">
            <a:spAutoFit/>
          </a:bodyPr>
          <a:lstStyle/>
          <a:p>
            <a:r>
              <a:rPr lang="en-US" altLang="zh-CN" dirty="0" smtClean="0"/>
              <a:t>2014</a:t>
            </a:r>
            <a:r>
              <a:rPr lang="zh-CN" altLang="en-US" dirty="0" smtClean="0"/>
              <a:t>年</a:t>
            </a:r>
            <a:endParaRPr lang="zh-CN" altLang="en-US" dirty="0"/>
          </a:p>
        </p:txBody>
      </p:sp>
      <p:sp>
        <p:nvSpPr>
          <p:cNvPr id="15" name="矩形 14"/>
          <p:cNvSpPr/>
          <p:nvPr/>
        </p:nvSpPr>
        <p:spPr>
          <a:xfrm>
            <a:off x="6591359" y="2478925"/>
            <a:ext cx="4507862" cy="3000821"/>
          </a:xfrm>
          <a:prstGeom prst="rect">
            <a:avLst/>
          </a:prstGeom>
        </p:spPr>
        <p:txBody>
          <a:bodyPr wrap="square">
            <a:spAutoFit/>
          </a:bodyPr>
          <a:lstStyle/>
          <a:p>
            <a:pPr indent="304800" algn="just">
              <a:lnSpc>
                <a:spcPct val="150000"/>
              </a:lnSpc>
              <a:spcAft>
                <a:spcPts val="0"/>
              </a:spcAft>
            </a:pPr>
            <a:r>
              <a:rPr lang="zh-CN" altLang="zh-CN" kern="100" dirty="0">
                <a:latin typeface="+mj-ea"/>
                <a:ea typeface="+mj-ea"/>
                <a:cs typeface="Times New Roman" panose="02020603050405020304" pitchFamily="18" charset="0"/>
              </a:rPr>
              <a:t>从</a:t>
            </a:r>
            <a:r>
              <a:rPr lang="en-US" altLang="zh-CN" kern="100" dirty="0">
                <a:latin typeface="+mj-ea"/>
                <a:ea typeface="+mj-ea"/>
                <a:cs typeface="Times New Roman" panose="02020603050405020304" pitchFamily="18" charset="0"/>
              </a:rPr>
              <a:t>2013</a:t>
            </a:r>
            <a:r>
              <a:rPr lang="zh-CN" altLang="zh-CN" kern="100" dirty="0">
                <a:latin typeface="+mj-ea"/>
                <a:ea typeface="+mj-ea"/>
                <a:cs typeface="Times New Roman" panose="02020603050405020304" pitchFamily="18" charset="0"/>
              </a:rPr>
              <a:t>年开始，海尔的年度报告中开始披露</a:t>
            </a:r>
            <a:r>
              <a:rPr lang="zh-CN" altLang="zh-CN" kern="100" dirty="0">
                <a:solidFill>
                  <a:schemeClr val="accent2"/>
                </a:solidFill>
                <a:latin typeface="+mj-ea"/>
                <a:ea typeface="+mj-ea"/>
                <a:cs typeface="Times New Roman" panose="02020603050405020304" pitchFamily="18" charset="0"/>
              </a:rPr>
              <a:t>资本化和费用化研发支出的比例</a:t>
            </a:r>
            <a:r>
              <a:rPr lang="zh-CN" altLang="zh-CN" kern="100" dirty="0">
                <a:latin typeface="+mj-ea"/>
                <a:ea typeface="+mj-ea"/>
                <a:cs typeface="Times New Roman" panose="02020603050405020304" pitchFamily="18" charset="0"/>
              </a:rPr>
              <a:t>（而美的的报告中始终没有</a:t>
            </a:r>
            <a:r>
              <a:rPr lang="zh-CN" altLang="zh-CN" kern="100" dirty="0" smtClean="0">
                <a:latin typeface="+mj-ea"/>
                <a:ea typeface="+mj-ea"/>
                <a:cs typeface="Times New Roman" panose="02020603050405020304" pitchFamily="18" charset="0"/>
              </a:rPr>
              <a:t>披露），</a:t>
            </a:r>
            <a:r>
              <a:rPr lang="en-US" altLang="zh-CN" kern="100" dirty="0">
                <a:latin typeface="+mj-ea"/>
                <a:ea typeface="+mj-ea"/>
                <a:cs typeface="Times New Roman" panose="02020603050405020304" pitchFamily="18" charset="0"/>
              </a:rPr>
              <a:t>2014</a:t>
            </a:r>
            <a:r>
              <a:rPr lang="zh-CN" altLang="zh-CN" kern="100" dirty="0">
                <a:latin typeface="+mj-ea"/>
                <a:ea typeface="+mj-ea"/>
                <a:cs typeface="Times New Roman" panose="02020603050405020304" pitchFamily="18" charset="0"/>
              </a:rPr>
              <a:t>年资本化研发支出仅占</a:t>
            </a:r>
            <a:r>
              <a:rPr lang="en-US" altLang="zh-CN" kern="100" dirty="0">
                <a:latin typeface="+mj-ea"/>
                <a:ea typeface="+mj-ea"/>
                <a:cs typeface="Times New Roman" panose="02020603050405020304" pitchFamily="18" charset="0"/>
              </a:rPr>
              <a:t>2.85%</a:t>
            </a:r>
            <a:r>
              <a:rPr lang="zh-CN" altLang="zh-CN" kern="100" dirty="0">
                <a:latin typeface="+mj-ea"/>
                <a:ea typeface="+mj-ea"/>
                <a:cs typeface="Times New Roman" panose="02020603050405020304" pitchFamily="18" charset="0"/>
              </a:rPr>
              <a:t>，而</a:t>
            </a:r>
            <a:r>
              <a:rPr lang="zh-CN" altLang="zh-CN" kern="100" dirty="0">
                <a:solidFill>
                  <a:schemeClr val="accent2"/>
                </a:solidFill>
                <a:latin typeface="+mj-ea"/>
                <a:ea typeface="+mj-ea"/>
                <a:cs typeface="Times New Roman" panose="02020603050405020304" pitchFamily="18" charset="0"/>
              </a:rPr>
              <a:t>研发支出总额占净资产约</a:t>
            </a:r>
            <a:r>
              <a:rPr lang="en-US" altLang="zh-CN" kern="100" dirty="0">
                <a:solidFill>
                  <a:schemeClr val="accent2"/>
                </a:solidFill>
                <a:latin typeface="+mj-ea"/>
                <a:ea typeface="+mj-ea"/>
                <a:cs typeface="Times New Roman" panose="02020603050405020304" pitchFamily="18" charset="0"/>
              </a:rPr>
              <a:t>8%</a:t>
            </a:r>
            <a:r>
              <a:rPr lang="zh-CN" altLang="zh-CN" kern="100" dirty="0">
                <a:latin typeface="+mj-ea"/>
                <a:ea typeface="+mj-ea"/>
                <a:cs typeface="Times New Roman" panose="02020603050405020304" pitchFamily="18" charset="0"/>
              </a:rPr>
              <a:t>，因此关于研发支出的会计政策是较为合理的，由此而导致的高估净资产的成分较少。</a:t>
            </a:r>
            <a:endParaRPr lang="zh-CN" altLang="zh-CN" sz="1400" kern="100" dirty="0">
              <a:effectLst/>
              <a:latin typeface="+mj-ea"/>
              <a:ea typeface="+mj-ea"/>
              <a:cs typeface="Times New Roman" panose="02020603050405020304" pitchFamily="18" charset="0"/>
            </a:endParaRPr>
          </a:p>
        </p:txBody>
      </p:sp>
      <p:sp>
        <p:nvSpPr>
          <p:cNvPr id="16" name="圆角矩形 15"/>
          <p:cNvSpPr/>
          <p:nvPr/>
        </p:nvSpPr>
        <p:spPr>
          <a:xfrm>
            <a:off x="6648880" y="1865725"/>
            <a:ext cx="2024743" cy="5225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研发支出</a:t>
            </a:r>
            <a:endParaRPr lang="zh-CN" altLang="en-US" sz="2400" dirty="0"/>
          </a:p>
        </p:txBody>
      </p:sp>
    </p:spTree>
    <p:extLst>
      <p:ext uri="{BB962C8B-B14F-4D97-AF65-F5344CB8AC3E}">
        <p14:creationId xmlns:p14="http://schemas.microsoft.com/office/powerpoint/2010/main" val="27694716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b.hiphotos.baidu.com/baike/w%3D268/sign=2063b70dd71373f0f53f68999c0f4b8b/dbb44aed2e738bd4423c9d47a78b87d6277ff9a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9149" y="5570431"/>
            <a:ext cx="1196884" cy="119688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640080" y="640080"/>
            <a:ext cx="248194" cy="6662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文本框 2"/>
          <p:cNvSpPr txBox="1"/>
          <p:nvPr/>
        </p:nvSpPr>
        <p:spPr>
          <a:xfrm>
            <a:off x="1053497" y="640080"/>
            <a:ext cx="3853542" cy="707886"/>
          </a:xfrm>
          <a:prstGeom prst="rect">
            <a:avLst/>
          </a:prstGeom>
          <a:noFill/>
        </p:spPr>
        <p:txBody>
          <a:bodyPr wrap="square" rtlCol="0">
            <a:spAutoFit/>
          </a:bodyPr>
          <a:lstStyle/>
          <a:p>
            <a:r>
              <a:rPr lang="zh-CN" altLang="en-US" sz="4000" dirty="0" smtClean="0"/>
              <a:t>企业会计分析</a:t>
            </a:r>
            <a:endParaRPr lang="zh-CN" altLang="en-US" sz="4000" dirty="0"/>
          </a:p>
        </p:txBody>
      </p:sp>
      <p:sp>
        <p:nvSpPr>
          <p:cNvPr id="9" name="文本框 8"/>
          <p:cNvSpPr txBox="1"/>
          <p:nvPr/>
        </p:nvSpPr>
        <p:spPr>
          <a:xfrm>
            <a:off x="1632856" y="1481551"/>
            <a:ext cx="4153989" cy="523220"/>
          </a:xfrm>
          <a:prstGeom prst="rect">
            <a:avLst/>
          </a:prstGeom>
          <a:noFill/>
        </p:spPr>
        <p:txBody>
          <a:bodyPr wrap="square" rtlCol="0">
            <a:spAutoFit/>
          </a:bodyPr>
          <a:lstStyle/>
          <a:p>
            <a:r>
              <a:rPr lang="en-US" altLang="zh-CN" sz="2800" dirty="0" smtClean="0"/>
              <a:t>3. </a:t>
            </a:r>
            <a:r>
              <a:rPr lang="zh-CN" altLang="en-US" sz="2800" dirty="0" smtClean="0"/>
              <a:t>关键会计政策</a:t>
            </a:r>
            <a:endParaRPr lang="zh-CN" altLang="en-US" sz="2800" dirty="0"/>
          </a:p>
        </p:txBody>
      </p:sp>
      <p:sp>
        <p:nvSpPr>
          <p:cNvPr id="10" name="矩形 9"/>
          <p:cNvSpPr/>
          <p:nvPr/>
        </p:nvSpPr>
        <p:spPr>
          <a:xfrm>
            <a:off x="1463039" y="2030428"/>
            <a:ext cx="3444000" cy="457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cx="http://schemas.microsoft.com/office/drawing/2014/chartex">
        <mc:Choice Requires="cx">
          <p:graphicFrame>
            <p:nvGraphicFramePr>
              <p:cNvPr id="12" name="图表 11"/>
              <p:cNvGraphicFramePr/>
              <p:nvPr>
                <p:extLst>
                  <p:ext uri="{D42A27DB-BD31-4B8C-83A1-F6EECF244321}">
                    <p14:modId xmlns:p14="http://schemas.microsoft.com/office/powerpoint/2010/main" val="3446496896"/>
                  </p:ext>
                </p:extLst>
              </p:nvPr>
            </p:nvGraphicFramePr>
            <p:xfrm>
              <a:off x="3370217" y="2642921"/>
              <a:ext cx="2886668" cy="2735308"/>
            </p:xfrm>
            <a:graphic>
              <a:graphicData uri="http://schemas.microsoft.com/office/drawing/2014/chartex">
                <c:chart xmlns:c="http://schemas.openxmlformats.org/drawingml/2006/chart" xmlns:r="http://schemas.openxmlformats.org/officeDocument/2006/relationships" r:id="rId3"/>
              </a:graphicData>
            </a:graphic>
          </p:graphicFrame>
        </mc:Choice>
        <mc:Fallback xmlns="">
          <p:pic>
            <p:nvPicPr>
              <p:cNvPr id="12" name="图表 11"/>
              <p:cNvPicPr>
                <a:picLocks noGrp="1" noRot="1" noChangeAspect="1" noMove="1" noResize="1" noEditPoints="1" noAdjustHandles="1" noChangeArrowheads="1" noChangeShapeType="1"/>
              </p:cNvPicPr>
              <p:nvPr/>
            </p:nvPicPr>
            <p:blipFill>
              <a:blip r:embed="rId4"/>
              <a:stretch>
                <a:fillRect/>
              </a:stretch>
            </p:blipFill>
            <p:spPr>
              <a:xfrm>
                <a:off x="3370217" y="2642921"/>
                <a:ext cx="2886668" cy="2735308"/>
              </a:xfrm>
              <a:prstGeom prst="rect">
                <a:avLst/>
              </a:prstGeom>
            </p:spPr>
          </p:pic>
        </mc:Fallback>
      </mc:AlternateContent>
      <p:sp>
        <p:nvSpPr>
          <p:cNvPr id="17" name="圆角矩形 16"/>
          <p:cNvSpPr/>
          <p:nvPr/>
        </p:nvSpPr>
        <p:spPr>
          <a:xfrm>
            <a:off x="5836936" y="1482256"/>
            <a:ext cx="2024743" cy="5225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存货管理</a:t>
            </a:r>
          </a:p>
        </p:txBody>
      </p:sp>
      <p:sp>
        <p:nvSpPr>
          <p:cNvPr id="18" name="文本框 17"/>
          <p:cNvSpPr txBox="1"/>
          <p:nvPr/>
        </p:nvSpPr>
        <p:spPr>
          <a:xfrm>
            <a:off x="1731911" y="2461478"/>
            <a:ext cx="5015693" cy="2308324"/>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zh-CN" altLang="en-US" dirty="0" smtClean="0"/>
              <a:t>永续盘存制</a:t>
            </a:r>
            <a:endParaRPr lang="en-US" altLang="zh-CN" dirty="0" smtClean="0"/>
          </a:p>
          <a:p>
            <a:pPr marL="285750" indent="-285750">
              <a:buClr>
                <a:schemeClr val="accent2"/>
              </a:buClr>
              <a:buFont typeface="Arial" panose="020B0604020202020204" pitchFamily="34" charset="0"/>
              <a:buChar char="•"/>
            </a:pPr>
            <a:r>
              <a:rPr lang="zh-CN" altLang="en-US" dirty="0"/>
              <a:t>美</a:t>
            </a:r>
            <a:r>
              <a:rPr lang="zh-CN" altLang="en-US" dirty="0" smtClean="0"/>
              <a:t>的：先进先出法；</a:t>
            </a:r>
            <a:endParaRPr lang="en-US" altLang="zh-CN" dirty="0" smtClean="0"/>
          </a:p>
          <a:p>
            <a:pPr>
              <a:buClr>
                <a:schemeClr val="accent2"/>
              </a:buClr>
            </a:pPr>
            <a:r>
              <a:rPr lang="en-US" altLang="zh-CN" dirty="0"/>
              <a:t> </a:t>
            </a:r>
            <a:r>
              <a:rPr lang="en-US" altLang="zh-CN" dirty="0" smtClean="0"/>
              <a:t>   </a:t>
            </a:r>
            <a:r>
              <a:rPr lang="zh-CN" altLang="en-US" dirty="0" smtClean="0"/>
              <a:t>海尔：标准成本法（月末结转至实际成本）</a:t>
            </a:r>
            <a:endParaRPr lang="en-US" altLang="zh-CN" dirty="0" smtClean="0"/>
          </a:p>
          <a:p>
            <a:pPr>
              <a:buClr>
                <a:schemeClr val="accent2"/>
              </a:buClr>
            </a:pPr>
            <a:r>
              <a:rPr lang="en-US" altLang="zh-CN" dirty="0"/>
              <a:t> </a:t>
            </a:r>
            <a:r>
              <a:rPr lang="en-US" altLang="zh-CN" dirty="0" smtClean="0"/>
              <a:t>   </a:t>
            </a:r>
            <a:r>
              <a:rPr lang="zh-CN" altLang="en-US" dirty="0" smtClean="0"/>
              <a:t>反映资产负债数据更加真实，但通胀时计</a:t>
            </a:r>
            <a:endParaRPr lang="en-US" altLang="zh-CN" dirty="0" smtClean="0"/>
          </a:p>
          <a:p>
            <a:pPr>
              <a:buClr>
                <a:schemeClr val="accent2"/>
              </a:buClr>
            </a:pPr>
            <a:r>
              <a:rPr lang="en-US" altLang="zh-CN" dirty="0"/>
              <a:t> </a:t>
            </a:r>
            <a:r>
              <a:rPr lang="en-US" altLang="zh-CN" dirty="0" smtClean="0"/>
              <a:t>   </a:t>
            </a:r>
            <a:r>
              <a:rPr lang="zh-CN" altLang="en-US" dirty="0" smtClean="0"/>
              <a:t>算的销售成本偏低</a:t>
            </a:r>
            <a:endParaRPr lang="en-US" altLang="zh-CN" dirty="0" smtClean="0"/>
          </a:p>
          <a:p>
            <a:pPr marL="285750" indent="-285750">
              <a:buClr>
                <a:schemeClr val="accent2"/>
              </a:buClr>
              <a:buFont typeface="Arial" panose="020B0604020202020204" pitchFamily="34" charset="0"/>
              <a:buChar char="•"/>
            </a:pPr>
            <a:r>
              <a:rPr lang="zh-CN" altLang="en-US" dirty="0"/>
              <a:t>计</a:t>
            </a:r>
            <a:r>
              <a:rPr lang="zh-CN" altLang="en-US" dirty="0" smtClean="0"/>
              <a:t>提存货跌价准备</a:t>
            </a:r>
            <a:endParaRPr lang="en-US" altLang="zh-CN" dirty="0" smtClean="0"/>
          </a:p>
          <a:p>
            <a:pPr>
              <a:buClr>
                <a:schemeClr val="accent2"/>
              </a:buClr>
            </a:pPr>
            <a:r>
              <a:rPr lang="zh-CN" altLang="en-US" dirty="0" smtClean="0"/>
              <a:t>    海尔</a:t>
            </a:r>
            <a:r>
              <a:rPr lang="en-US" altLang="zh-CN" dirty="0" smtClean="0"/>
              <a:t>2014</a:t>
            </a:r>
            <a:r>
              <a:rPr lang="zh-CN" altLang="en-US" dirty="0" smtClean="0"/>
              <a:t>年大量冲回，但占总资产不足</a:t>
            </a:r>
            <a:r>
              <a:rPr lang="en-US" altLang="zh-CN" dirty="0" smtClean="0"/>
              <a:t>1%</a:t>
            </a:r>
          </a:p>
          <a:p>
            <a:endParaRPr lang="zh-CN" altLang="en-US" dirty="0"/>
          </a:p>
        </p:txBody>
      </p:sp>
      <p:graphicFrame>
        <p:nvGraphicFramePr>
          <p:cNvPr id="20" name="表格 19"/>
          <p:cNvGraphicFramePr>
            <a:graphicFrameLocks noGrp="1"/>
          </p:cNvGraphicFramePr>
          <p:nvPr>
            <p:extLst>
              <p:ext uri="{D42A27DB-BD31-4B8C-83A1-F6EECF244321}">
                <p14:modId xmlns:p14="http://schemas.microsoft.com/office/powerpoint/2010/main" val="497254060"/>
              </p:ext>
            </p:extLst>
          </p:nvPr>
        </p:nvGraphicFramePr>
        <p:xfrm>
          <a:off x="2201268" y="4750046"/>
          <a:ext cx="6431743" cy="1243972"/>
        </p:xfrm>
        <a:graphic>
          <a:graphicData uri="http://schemas.openxmlformats.org/drawingml/2006/table">
            <a:tbl>
              <a:tblPr firstRow="1" firstCol="1" bandRow="1"/>
              <a:tblGrid>
                <a:gridCol w="1200469">
                  <a:extLst>
                    <a:ext uri="{9D8B030D-6E8A-4147-A177-3AD203B41FA5}">
                      <a16:colId xmlns:a16="http://schemas.microsoft.com/office/drawing/2014/main" val="1735683432"/>
                    </a:ext>
                  </a:extLst>
                </a:gridCol>
                <a:gridCol w="1061953">
                  <a:extLst>
                    <a:ext uri="{9D8B030D-6E8A-4147-A177-3AD203B41FA5}">
                      <a16:colId xmlns:a16="http://schemas.microsoft.com/office/drawing/2014/main" val="3213219289"/>
                    </a:ext>
                  </a:extLst>
                </a:gridCol>
                <a:gridCol w="1446719">
                  <a:extLst>
                    <a:ext uri="{9D8B030D-6E8A-4147-A177-3AD203B41FA5}">
                      <a16:colId xmlns:a16="http://schemas.microsoft.com/office/drawing/2014/main" val="3790548523"/>
                    </a:ext>
                  </a:extLst>
                </a:gridCol>
                <a:gridCol w="1304356">
                  <a:extLst>
                    <a:ext uri="{9D8B030D-6E8A-4147-A177-3AD203B41FA5}">
                      <a16:colId xmlns:a16="http://schemas.microsoft.com/office/drawing/2014/main" val="3292155665"/>
                    </a:ext>
                  </a:extLst>
                </a:gridCol>
                <a:gridCol w="1418246">
                  <a:extLst>
                    <a:ext uri="{9D8B030D-6E8A-4147-A177-3AD203B41FA5}">
                      <a16:colId xmlns:a16="http://schemas.microsoft.com/office/drawing/2014/main" val="3688790489"/>
                    </a:ext>
                  </a:extLst>
                </a:gridCol>
              </a:tblGrid>
              <a:tr h="310993">
                <a:tc>
                  <a:txBody>
                    <a:bodyPr/>
                    <a:lstStyle/>
                    <a:p>
                      <a:pPr algn="ctr">
                        <a:spcAft>
                          <a:spcPts val="0"/>
                        </a:spcAft>
                      </a:pPr>
                      <a:r>
                        <a:rPr lang="zh-CN" sz="1600" kern="0" dirty="0">
                          <a:solidFill>
                            <a:srgbClr val="000000"/>
                          </a:solidFill>
                          <a:effectLst/>
                          <a:latin typeface="+mj-ea"/>
                          <a:ea typeface="+mj-ea"/>
                          <a:cs typeface="Times New Roman" panose="02020603050405020304" pitchFamily="18" charset="0"/>
                        </a:rPr>
                        <a:t>单位：千元</a:t>
                      </a:r>
                      <a:endParaRPr lang="zh-CN" sz="1200" kern="100" dirty="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0" dirty="0">
                          <a:solidFill>
                            <a:srgbClr val="000000"/>
                          </a:solidFill>
                          <a:effectLst/>
                          <a:latin typeface="+mj-ea"/>
                          <a:ea typeface="+mj-ea"/>
                          <a:cs typeface="Times New Roman" panose="02020603050405020304" pitchFamily="18" charset="0"/>
                        </a:rPr>
                        <a:t>期初余额</a:t>
                      </a:r>
                      <a:endParaRPr lang="zh-CN" sz="1200" kern="100" dirty="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0" dirty="0">
                          <a:solidFill>
                            <a:srgbClr val="000000"/>
                          </a:solidFill>
                          <a:effectLst/>
                          <a:latin typeface="+mj-ea"/>
                          <a:ea typeface="+mj-ea"/>
                          <a:cs typeface="Times New Roman" panose="02020603050405020304" pitchFamily="18" charset="0"/>
                        </a:rPr>
                        <a:t>本期增加</a:t>
                      </a:r>
                      <a:endParaRPr lang="zh-CN" sz="1200" kern="100" dirty="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0">
                          <a:solidFill>
                            <a:srgbClr val="000000"/>
                          </a:solidFill>
                          <a:effectLst/>
                          <a:latin typeface="+mj-ea"/>
                          <a:ea typeface="+mj-ea"/>
                          <a:cs typeface="Times New Roman" panose="02020603050405020304" pitchFamily="18" charset="0"/>
                        </a:rPr>
                        <a:t>本期减少</a:t>
                      </a:r>
                      <a:endParaRPr lang="zh-CN" sz="1200" kern="10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0">
                          <a:solidFill>
                            <a:srgbClr val="000000"/>
                          </a:solidFill>
                          <a:effectLst/>
                          <a:latin typeface="+mj-ea"/>
                          <a:ea typeface="+mj-ea"/>
                          <a:cs typeface="Times New Roman" panose="02020603050405020304" pitchFamily="18" charset="0"/>
                        </a:rPr>
                        <a:t>期末余额</a:t>
                      </a:r>
                      <a:endParaRPr lang="zh-CN" sz="1200" kern="10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2416564"/>
                  </a:ext>
                </a:extLst>
              </a:tr>
              <a:tr h="310993">
                <a:tc>
                  <a:txBody>
                    <a:bodyPr/>
                    <a:lstStyle/>
                    <a:p>
                      <a:pPr algn="l">
                        <a:spcAft>
                          <a:spcPts val="0"/>
                        </a:spcAft>
                      </a:pPr>
                      <a:r>
                        <a:rPr lang="zh-CN" sz="1600" kern="0">
                          <a:solidFill>
                            <a:srgbClr val="000000"/>
                          </a:solidFill>
                          <a:effectLst/>
                          <a:latin typeface="+mj-ea"/>
                          <a:ea typeface="+mj-ea"/>
                          <a:cs typeface="Times New Roman" panose="02020603050405020304" pitchFamily="18" charset="0"/>
                        </a:rPr>
                        <a:t>海尔</a:t>
                      </a:r>
                      <a:r>
                        <a:rPr lang="en-US" sz="1600" kern="0">
                          <a:solidFill>
                            <a:srgbClr val="000000"/>
                          </a:solidFill>
                          <a:effectLst/>
                          <a:latin typeface="+mj-ea"/>
                          <a:ea typeface="+mj-ea"/>
                          <a:cs typeface="Times New Roman" panose="02020603050405020304" pitchFamily="18" charset="0"/>
                        </a:rPr>
                        <a:t>2013</a:t>
                      </a:r>
                      <a:endParaRPr lang="zh-CN" sz="1200" kern="10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600" kern="0" dirty="0">
                          <a:solidFill>
                            <a:srgbClr val="000000"/>
                          </a:solidFill>
                          <a:effectLst/>
                          <a:latin typeface="+mj-ea"/>
                          <a:ea typeface="+mj-ea"/>
                          <a:cs typeface="Times New Roman" panose="02020603050405020304" pitchFamily="18" charset="0"/>
                        </a:rPr>
                        <a:t>235,885</a:t>
                      </a:r>
                      <a:endParaRPr lang="zh-CN" sz="1200" kern="100" dirty="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600" kern="0" dirty="0">
                          <a:solidFill>
                            <a:srgbClr val="000000"/>
                          </a:solidFill>
                          <a:effectLst/>
                          <a:latin typeface="+mj-ea"/>
                          <a:ea typeface="+mj-ea"/>
                          <a:cs typeface="Times New Roman" panose="02020603050405020304" pitchFamily="18" charset="0"/>
                        </a:rPr>
                        <a:t>206,326</a:t>
                      </a:r>
                      <a:endParaRPr lang="zh-CN" sz="1200" kern="100" dirty="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600" kern="0" dirty="0">
                          <a:solidFill>
                            <a:srgbClr val="000000"/>
                          </a:solidFill>
                          <a:effectLst/>
                          <a:latin typeface="+mj-ea"/>
                          <a:ea typeface="+mj-ea"/>
                          <a:cs typeface="Times New Roman" panose="02020603050405020304" pitchFamily="18" charset="0"/>
                        </a:rPr>
                        <a:t>222,494</a:t>
                      </a:r>
                      <a:endParaRPr lang="zh-CN" sz="1200" kern="100" dirty="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600" kern="0">
                          <a:solidFill>
                            <a:srgbClr val="000000"/>
                          </a:solidFill>
                          <a:effectLst/>
                          <a:latin typeface="+mj-ea"/>
                          <a:ea typeface="+mj-ea"/>
                          <a:cs typeface="Times New Roman" panose="02020603050405020304" pitchFamily="18" charset="0"/>
                        </a:rPr>
                        <a:t>219,717</a:t>
                      </a:r>
                      <a:endParaRPr lang="zh-CN" sz="1200" kern="10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93756465"/>
                  </a:ext>
                </a:extLst>
              </a:tr>
              <a:tr h="310993">
                <a:tc>
                  <a:txBody>
                    <a:bodyPr/>
                    <a:lstStyle/>
                    <a:p>
                      <a:pPr algn="l">
                        <a:spcAft>
                          <a:spcPts val="0"/>
                        </a:spcAft>
                      </a:pPr>
                      <a:r>
                        <a:rPr lang="zh-CN" sz="1600" kern="0">
                          <a:solidFill>
                            <a:srgbClr val="000000"/>
                          </a:solidFill>
                          <a:effectLst/>
                          <a:latin typeface="+mj-ea"/>
                          <a:ea typeface="+mj-ea"/>
                          <a:cs typeface="Times New Roman" panose="02020603050405020304" pitchFamily="18" charset="0"/>
                        </a:rPr>
                        <a:t>海尔</a:t>
                      </a:r>
                      <a:r>
                        <a:rPr lang="en-US" sz="1600" kern="0">
                          <a:solidFill>
                            <a:srgbClr val="000000"/>
                          </a:solidFill>
                          <a:effectLst/>
                          <a:latin typeface="+mj-ea"/>
                          <a:ea typeface="+mj-ea"/>
                          <a:cs typeface="Times New Roman" panose="02020603050405020304" pitchFamily="18" charset="0"/>
                        </a:rPr>
                        <a:t>2014</a:t>
                      </a:r>
                      <a:endParaRPr lang="zh-CN" sz="12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0">
                          <a:solidFill>
                            <a:srgbClr val="000000"/>
                          </a:solidFill>
                          <a:effectLst/>
                          <a:latin typeface="+mj-ea"/>
                          <a:ea typeface="+mj-ea"/>
                          <a:cs typeface="Times New Roman" panose="02020603050405020304" pitchFamily="18" charset="0"/>
                        </a:rPr>
                        <a:t>219,822</a:t>
                      </a:r>
                      <a:endParaRPr lang="zh-CN" sz="12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0" dirty="0">
                          <a:solidFill>
                            <a:srgbClr val="000000"/>
                          </a:solidFill>
                          <a:effectLst/>
                          <a:latin typeface="+mj-ea"/>
                          <a:ea typeface="+mj-ea"/>
                          <a:cs typeface="Times New Roman" panose="02020603050405020304" pitchFamily="18" charset="0"/>
                        </a:rPr>
                        <a:t>127,248</a:t>
                      </a:r>
                      <a:endParaRPr lang="zh-CN" sz="1200" kern="100" dirty="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0" dirty="0">
                          <a:solidFill>
                            <a:srgbClr val="000000"/>
                          </a:solidFill>
                          <a:effectLst/>
                          <a:latin typeface="+mj-ea"/>
                          <a:ea typeface="+mj-ea"/>
                          <a:cs typeface="Times New Roman" panose="02020603050405020304" pitchFamily="18" charset="0"/>
                        </a:rPr>
                        <a:t>219,822</a:t>
                      </a:r>
                      <a:endParaRPr lang="zh-CN" sz="1200" kern="100" dirty="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0" dirty="0">
                          <a:solidFill>
                            <a:srgbClr val="000000"/>
                          </a:solidFill>
                          <a:effectLst/>
                          <a:latin typeface="+mj-ea"/>
                          <a:ea typeface="+mj-ea"/>
                          <a:cs typeface="Times New Roman" panose="02020603050405020304" pitchFamily="18" charset="0"/>
                        </a:rPr>
                        <a:t>127,248</a:t>
                      </a:r>
                      <a:endParaRPr lang="zh-CN" sz="1200" kern="100" dirty="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881250107"/>
                  </a:ext>
                </a:extLst>
              </a:tr>
              <a:tr h="310993">
                <a:tc>
                  <a:txBody>
                    <a:bodyPr/>
                    <a:lstStyle/>
                    <a:p>
                      <a:pPr algn="l">
                        <a:spcAft>
                          <a:spcPts val="0"/>
                        </a:spcAft>
                      </a:pPr>
                      <a:r>
                        <a:rPr lang="zh-CN" sz="1600" kern="0">
                          <a:solidFill>
                            <a:srgbClr val="000000"/>
                          </a:solidFill>
                          <a:effectLst/>
                          <a:latin typeface="+mj-ea"/>
                          <a:ea typeface="+mj-ea"/>
                          <a:cs typeface="Times New Roman" panose="02020603050405020304" pitchFamily="18" charset="0"/>
                        </a:rPr>
                        <a:t>美的</a:t>
                      </a:r>
                      <a:r>
                        <a:rPr lang="en-US" sz="1600" kern="0">
                          <a:solidFill>
                            <a:srgbClr val="000000"/>
                          </a:solidFill>
                          <a:effectLst/>
                          <a:latin typeface="+mj-ea"/>
                          <a:ea typeface="+mj-ea"/>
                          <a:cs typeface="Times New Roman" panose="02020603050405020304" pitchFamily="18" charset="0"/>
                        </a:rPr>
                        <a:t>2015</a:t>
                      </a:r>
                      <a:endParaRPr lang="zh-CN" sz="1200" kern="10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0">
                          <a:solidFill>
                            <a:srgbClr val="000000"/>
                          </a:solidFill>
                          <a:effectLst/>
                          <a:latin typeface="+mj-ea"/>
                          <a:ea typeface="+mj-ea"/>
                          <a:cs typeface="Times New Roman" panose="02020603050405020304" pitchFamily="18" charset="0"/>
                        </a:rPr>
                        <a:t>138,085</a:t>
                      </a:r>
                      <a:endParaRPr lang="zh-CN" sz="1200" kern="10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0">
                          <a:solidFill>
                            <a:srgbClr val="000000"/>
                          </a:solidFill>
                          <a:effectLst/>
                          <a:latin typeface="+mj-ea"/>
                          <a:ea typeface="+mj-ea"/>
                          <a:cs typeface="Times New Roman" panose="02020603050405020304" pitchFamily="18" charset="0"/>
                        </a:rPr>
                        <a:t>248,494</a:t>
                      </a:r>
                      <a:endParaRPr lang="zh-CN" sz="1200" kern="10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0">
                          <a:solidFill>
                            <a:srgbClr val="000000"/>
                          </a:solidFill>
                          <a:effectLst/>
                          <a:latin typeface="+mj-ea"/>
                          <a:ea typeface="+mj-ea"/>
                          <a:cs typeface="Times New Roman" panose="02020603050405020304" pitchFamily="18" charset="0"/>
                        </a:rPr>
                        <a:t>254,611</a:t>
                      </a:r>
                      <a:endParaRPr lang="zh-CN" sz="1200" kern="10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0" dirty="0">
                          <a:solidFill>
                            <a:srgbClr val="000000"/>
                          </a:solidFill>
                          <a:effectLst/>
                          <a:latin typeface="+mj-ea"/>
                          <a:ea typeface="+mj-ea"/>
                          <a:cs typeface="Times New Roman" panose="02020603050405020304" pitchFamily="18" charset="0"/>
                        </a:rPr>
                        <a:t>131,968</a:t>
                      </a:r>
                      <a:endParaRPr lang="zh-CN" sz="1200" kern="100" dirty="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1130391"/>
                  </a:ext>
                </a:extLst>
              </a:tr>
            </a:tbl>
          </a:graphicData>
        </a:graphic>
      </p:graphicFrame>
    </p:spTree>
    <p:extLst>
      <p:ext uri="{BB962C8B-B14F-4D97-AF65-F5344CB8AC3E}">
        <p14:creationId xmlns:p14="http://schemas.microsoft.com/office/powerpoint/2010/main" val="37733967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b.hiphotos.baidu.com/baike/w%3D268/sign=2063b70dd71373f0f53f68999c0f4b8b/dbb44aed2e738bd4423c9d47a78b87d6277ff9a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9149" y="5570431"/>
            <a:ext cx="1196884" cy="119688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640080" y="640080"/>
            <a:ext cx="248194" cy="6662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文本框 2"/>
          <p:cNvSpPr txBox="1"/>
          <p:nvPr/>
        </p:nvSpPr>
        <p:spPr>
          <a:xfrm>
            <a:off x="1053497" y="640080"/>
            <a:ext cx="3853542" cy="707886"/>
          </a:xfrm>
          <a:prstGeom prst="rect">
            <a:avLst/>
          </a:prstGeom>
          <a:noFill/>
        </p:spPr>
        <p:txBody>
          <a:bodyPr wrap="square" rtlCol="0">
            <a:spAutoFit/>
          </a:bodyPr>
          <a:lstStyle/>
          <a:p>
            <a:r>
              <a:rPr lang="zh-CN" altLang="en-US" sz="4000" dirty="0" smtClean="0"/>
              <a:t>企业会计分析</a:t>
            </a:r>
            <a:endParaRPr lang="zh-CN" altLang="en-US" sz="4000" dirty="0"/>
          </a:p>
        </p:txBody>
      </p:sp>
      <p:sp>
        <p:nvSpPr>
          <p:cNvPr id="9" name="文本框 8"/>
          <p:cNvSpPr txBox="1"/>
          <p:nvPr/>
        </p:nvSpPr>
        <p:spPr>
          <a:xfrm>
            <a:off x="1632856" y="1481551"/>
            <a:ext cx="4153989" cy="523220"/>
          </a:xfrm>
          <a:prstGeom prst="rect">
            <a:avLst/>
          </a:prstGeom>
          <a:noFill/>
        </p:spPr>
        <p:txBody>
          <a:bodyPr wrap="square" rtlCol="0">
            <a:spAutoFit/>
          </a:bodyPr>
          <a:lstStyle/>
          <a:p>
            <a:r>
              <a:rPr lang="en-US" altLang="zh-CN" sz="2800" dirty="0" smtClean="0"/>
              <a:t>3. </a:t>
            </a:r>
            <a:r>
              <a:rPr lang="zh-CN" altLang="en-US" sz="2800" dirty="0" smtClean="0"/>
              <a:t>关键会计政策</a:t>
            </a:r>
            <a:endParaRPr lang="zh-CN" altLang="en-US" sz="2800" dirty="0"/>
          </a:p>
        </p:txBody>
      </p:sp>
      <p:sp>
        <p:nvSpPr>
          <p:cNvPr id="10" name="矩形 9"/>
          <p:cNvSpPr/>
          <p:nvPr/>
        </p:nvSpPr>
        <p:spPr>
          <a:xfrm>
            <a:off x="1463039" y="2030428"/>
            <a:ext cx="3444000" cy="457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5836936" y="1482256"/>
            <a:ext cx="2024743" cy="5225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资产结构</a:t>
            </a:r>
            <a:endParaRPr lang="zh-CN" altLang="en-US" sz="2400" dirty="0"/>
          </a:p>
        </p:txBody>
      </p:sp>
      <p:sp>
        <p:nvSpPr>
          <p:cNvPr id="18" name="文本框 17"/>
          <p:cNvSpPr txBox="1"/>
          <p:nvPr/>
        </p:nvSpPr>
        <p:spPr>
          <a:xfrm>
            <a:off x="1771664" y="2352015"/>
            <a:ext cx="8417929" cy="3600986"/>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zh-CN" altLang="en-US" sz="2400" dirty="0" smtClean="0">
                <a:solidFill>
                  <a:schemeClr val="accent2"/>
                </a:solidFill>
              </a:rPr>
              <a:t>商誉</a:t>
            </a:r>
            <a:endParaRPr lang="en-US" altLang="zh-CN" sz="2400" dirty="0" smtClean="0">
              <a:solidFill>
                <a:schemeClr val="accent2"/>
              </a:solidFill>
            </a:endParaRPr>
          </a:p>
          <a:p>
            <a:r>
              <a:rPr lang="en-US" altLang="zh-CN" sz="2000" dirty="0" smtClean="0"/>
              <a:t>      </a:t>
            </a:r>
            <a:r>
              <a:rPr lang="zh-CN" altLang="zh-CN" sz="2000" dirty="0" smtClean="0"/>
              <a:t>海尔</a:t>
            </a:r>
            <a:r>
              <a:rPr lang="en-US" altLang="zh-CN" sz="2000" dirty="0" smtClean="0"/>
              <a:t>2016</a:t>
            </a:r>
            <a:r>
              <a:rPr lang="zh-CN" altLang="en-US" sz="2000" dirty="0" smtClean="0"/>
              <a:t>年</a:t>
            </a:r>
            <a:r>
              <a:rPr lang="zh-CN" altLang="zh-CN" sz="2000" dirty="0" smtClean="0"/>
              <a:t>重金</a:t>
            </a:r>
            <a:r>
              <a:rPr lang="zh-CN" altLang="zh-CN" sz="2000" dirty="0"/>
              <a:t>收购通用，支付对价和标的资产根据美国会计准则未经审计的账面净资产</a:t>
            </a:r>
            <a:r>
              <a:rPr lang="zh-CN" altLang="zh-CN" sz="2000" dirty="0">
                <a:solidFill>
                  <a:schemeClr val="accent2"/>
                </a:solidFill>
              </a:rPr>
              <a:t>差额为</a:t>
            </a:r>
            <a:r>
              <a:rPr lang="en-US" altLang="zh-CN" sz="2000" dirty="0">
                <a:solidFill>
                  <a:schemeClr val="accent2"/>
                </a:solidFill>
              </a:rPr>
              <a:t>35.08</a:t>
            </a:r>
            <a:r>
              <a:rPr lang="zh-CN" altLang="zh-CN" sz="2000" dirty="0">
                <a:solidFill>
                  <a:schemeClr val="accent2"/>
                </a:solidFill>
              </a:rPr>
              <a:t>亿美元</a:t>
            </a:r>
            <a:r>
              <a:rPr lang="zh-CN" altLang="zh-CN" sz="2000" dirty="0" smtClean="0"/>
              <a:t>。海尔称</a:t>
            </a:r>
            <a:r>
              <a:rPr lang="zh-CN" altLang="zh-CN" sz="2000" dirty="0"/>
              <a:t>，商誉</a:t>
            </a:r>
            <a:r>
              <a:rPr lang="zh-CN" altLang="zh-CN" sz="2000" dirty="0">
                <a:solidFill>
                  <a:schemeClr val="accent2"/>
                </a:solidFill>
              </a:rPr>
              <a:t>不作摊销处理</a:t>
            </a:r>
            <a:r>
              <a:rPr lang="zh-CN" altLang="zh-CN" sz="2000" dirty="0"/>
              <a:t>，在每个会计年度末进行减值测试。交易带来的协同效应将于整合过程中逐步释放，故</a:t>
            </a:r>
            <a:r>
              <a:rPr lang="zh-CN" altLang="zh-CN" sz="2000" dirty="0">
                <a:solidFill>
                  <a:schemeClr val="accent2"/>
                </a:solidFill>
              </a:rPr>
              <a:t>计提减值的可能性较小</a:t>
            </a:r>
            <a:r>
              <a:rPr lang="zh-CN" altLang="zh-CN" sz="2000" dirty="0"/>
              <a:t>。但是此次收购业务所增加的商誉占</a:t>
            </a:r>
            <a:r>
              <a:rPr lang="en-US" altLang="zh-CN" sz="2000" dirty="0"/>
              <a:t>2014</a:t>
            </a:r>
            <a:r>
              <a:rPr lang="zh-CN" altLang="zh-CN" sz="2000" dirty="0"/>
              <a:t>年总资产</a:t>
            </a:r>
            <a:r>
              <a:rPr lang="en-US" altLang="zh-CN" sz="2000" dirty="0"/>
              <a:t>28.06%</a:t>
            </a:r>
            <a:r>
              <a:rPr lang="zh-CN" altLang="zh-CN" sz="2000" dirty="0"/>
              <a:t>，</a:t>
            </a:r>
            <a:r>
              <a:rPr lang="zh-CN" altLang="zh-CN" sz="2000" dirty="0">
                <a:solidFill>
                  <a:schemeClr val="accent2"/>
                </a:solidFill>
              </a:rPr>
              <a:t>对公司资产负债表造成了重大影响</a:t>
            </a:r>
            <a:r>
              <a:rPr lang="zh-CN" altLang="zh-CN" sz="2000" dirty="0"/>
              <a:t>，是否能实现其预期的盈利价值仍需观望。</a:t>
            </a:r>
          </a:p>
          <a:p>
            <a:r>
              <a:rPr lang="en-US" altLang="zh-CN" sz="2000" dirty="0" smtClean="0"/>
              <a:t>      </a:t>
            </a:r>
            <a:r>
              <a:rPr lang="zh-CN" altLang="zh-CN" sz="2000" dirty="0" smtClean="0"/>
              <a:t>美</a:t>
            </a:r>
            <a:r>
              <a:rPr lang="zh-CN" altLang="zh-CN" sz="2000" dirty="0"/>
              <a:t>的的商誉来自于收购子公司及其他分部，但是</a:t>
            </a:r>
            <a:r>
              <a:rPr lang="zh-CN" altLang="zh-CN" sz="2000" dirty="0">
                <a:solidFill>
                  <a:schemeClr val="accent2"/>
                </a:solidFill>
              </a:rPr>
              <a:t>商誉占总资产比例较小，且减值测试方法在报告中披露得较为详细</a:t>
            </a:r>
            <a:r>
              <a:rPr lang="zh-CN" altLang="zh-CN" sz="2000" dirty="0"/>
              <a:t>，兼顾行业总体比率和公司历史成绩，测试后商誉不需要计提减值准备。</a:t>
            </a:r>
          </a:p>
          <a:p>
            <a:pPr>
              <a:buClr>
                <a:schemeClr val="accent2"/>
              </a:buClr>
            </a:pPr>
            <a:endParaRPr lang="zh-CN" altLang="en-US" sz="2400" dirty="0"/>
          </a:p>
        </p:txBody>
      </p:sp>
    </p:spTree>
    <p:extLst>
      <p:ext uri="{BB962C8B-B14F-4D97-AF65-F5344CB8AC3E}">
        <p14:creationId xmlns:p14="http://schemas.microsoft.com/office/powerpoint/2010/main" val="39656699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b.hiphotos.baidu.com/baike/w%3D268/sign=2063b70dd71373f0f53f68999c0f4b8b/dbb44aed2e738bd4423c9d47a78b87d6277ff9a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945" y="4746452"/>
            <a:ext cx="1196884" cy="119688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640080" y="640080"/>
            <a:ext cx="248194" cy="6662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文本框 2"/>
          <p:cNvSpPr txBox="1"/>
          <p:nvPr/>
        </p:nvSpPr>
        <p:spPr>
          <a:xfrm>
            <a:off x="1053497" y="640080"/>
            <a:ext cx="3853542" cy="707886"/>
          </a:xfrm>
          <a:prstGeom prst="rect">
            <a:avLst/>
          </a:prstGeom>
          <a:noFill/>
        </p:spPr>
        <p:txBody>
          <a:bodyPr wrap="square" rtlCol="0">
            <a:spAutoFit/>
          </a:bodyPr>
          <a:lstStyle/>
          <a:p>
            <a:r>
              <a:rPr lang="zh-CN" altLang="en-US" sz="4000" dirty="0" smtClean="0"/>
              <a:t>企业会计分析</a:t>
            </a:r>
            <a:endParaRPr lang="zh-CN" altLang="en-US" sz="4000" dirty="0"/>
          </a:p>
        </p:txBody>
      </p:sp>
      <p:sp>
        <p:nvSpPr>
          <p:cNvPr id="9" name="文本框 8"/>
          <p:cNvSpPr txBox="1"/>
          <p:nvPr/>
        </p:nvSpPr>
        <p:spPr>
          <a:xfrm>
            <a:off x="1632856" y="1481551"/>
            <a:ext cx="4153989" cy="523220"/>
          </a:xfrm>
          <a:prstGeom prst="rect">
            <a:avLst/>
          </a:prstGeom>
          <a:noFill/>
        </p:spPr>
        <p:txBody>
          <a:bodyPr wrap="square" rtlCol="0">
            <a:spAutoFit/>
          </a:bodyPr>
          <a:lstStyle/>
          <a:p>
            <a:r>
              <a:rPr lang="en-US" altLang="zh-CN" sz="2800" dirty="0" smtClean="0"/>
              <a:t>3. </a:t>
            </a:r>
            <a:r>
              <a:rPr lang="zh-CN" altLang="en-US" sz="2800" dirty="0" smtClean="0"/>
              <a:t>关键会计政策</a:t>
            </a:r>
            <a:endParaRPr lang="zh-CN" altLang="en-US" sz="2800" dirty="0"/>
          </a:p>
        </p:txBody>
      </p:sp>
      <p:sp>
        <p:nvSpPr>
          <p:cNvPr id="10" name="矩形 9"/>
          <p:cNvSpPr/>
          <p:nvPr/>
        </p:nvSpPr>
        <p:spPr>
          <a:xfrm>
            <a:off x="1463039" y="2030428"/>
            <a:ext cx="3444000" cy="457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5836936" y="1482256"/>
            <a:ext cx="2024743" cy="5225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资产结构</a:t>
            </a:r>
            <a:endParaRPr lang="zh-CN" altLang="en-US" sz="2400" dirty="0"/>
          </a:p>
        </p:txBody>
      </p:sp>
      <p:sp>
        <p:nvSpPr>
          <p:cNvPr id="18" name="文本框 17"/>
          <p:cNvSpPr txBox="1"/>
          <p:nvPr/>
        </p:nvSpPr>
        <p:spPr>
          <a:xfrm>
            <a:off x="1771664" y="2165823"/>
            <a:ext cx="8417929" cy="830997"/>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zh-CN" altLang="en-US" sz="2400" dirty="0" smtClean="0">
                <a:solidFill>
                  <a:schemeClr val="accent2"/>
                </a:solidFill>
              </a:rPr>
              <a:t>摊销、折旧政策</a:t>
            </a:r>
            <a:endParaRPr lang="en-US" altLang="zh-CN" sz="2400" dirty="0" smtClean="0">
              <a:solidFill>
                <a:schemeClr val="accent2"/>
              </a:solidFill>
            </a:endParaRPr>
          </a:p>
          <a:p>
            <a:pPr>
              <a:buClr>
                <a:schemeClr val="accent2"/>
              </a:buClr>
            </a:pPr>
            <a:endParaRPr lang="zh-CN" altLang="en-US" sz="2400" dirty="0"/>
          </a:p>
        </p:txBody>
      </p:sp>
      <p:graphicFrame>
        <p:nvGraphicFramePr>
          <p:cNvPr id="11" name="表格 10"/>
          <p:cNvGraphicFramePr>
            <a:graphicFrameLocks noGrp="1"/>
          </p:cNvGraphicFramePr>
          <p:nvPr>
            <p:extLst>
              <p:ext uri="{D42A27DB-BD31-4B8C-83A1-F6EECF244321}">
                <p14:modId xmlns:p14="http://schemas.microsoft.com/office/powerpoint/2010/main" val="2088627376"/>
              </p:ext>
            </p:extLst>
          </p:nvPr>
        </p:nvGraphicFramePr>
        <p:xfrm>
          <a:off x="303380" y="2717400"/>
          <a:ext cx="5688149" cy="2064455"/>
        </p:xfrm>
        <a:graphic>
          <a:graphicData uri="http://schemas.openxmlformats.org/drawingml/2006/table">
            <a:tbl>
              <a:tblPr firstRow="1" firstCol="1" bandRow="1"/>
              <a:tblGrid>
                <a:gridCol w="1590734">
                  <a:extLst>
                    <a:ext uri="{9D8B030D-6E8A-4147-A177-3AD203B41FA5}">
                      <a16:colId xmlns:a16="http://schemas.microsoft.com/office/drawing/2014/main" val="4145895563"/>
                    </a:ext>
                  </a:extLst>
                </a:gridCol>
                <a:gridCol w="1108485">
                  <a:extLst>
                    <a:ext uri="{9D8B030D-6E8A-4147-A177-3AD203B41FA5}">
                      <a16:colId xmlns:a16="http://schemas.microsoft.com/office/drawing/2014/main" val="3903143873"/>
                    </a:ext>
                  </a:extLst>
                </a:gridCol>
                <a:gridCol w="1321207">
                  <a:extLst>
                    <a:ext uri="{9D8B030D-6E8A-4147-A177-3AD203B41FA5}">
                      <a16:colId xmlns:a16="http://schemas.microsoft.com/office/drawing/2014/main" val="2025054458"/>
                    </a:ext>
                  </a:extLst>
                </a:gridCol>
                <a:gridCol w="1667723">
                  <a:extLst>
                    <a:ext uri="{9D8B030D-6E8A-4147-A177-3AD203B41FA5}">
                      <a16:colId xmlns:a16="http://schemas.microsoft.com/office/drawing/2014/main" val="497970928"/>
                    </a:ext>
                  </a:extLst>
                </a:gridCol>
              </a:tblGrid>
              <a:tr h="412891">
                <a:tc>
                  <a:txBody>
                    <a:bodyPr/>
                    <a:lstStyle/>
                    <a:p>
                      <a:pPr algn="ctr">
                        <a:spcAft>
                          <a:spcPts val="0"/>
                        </a:spcAft>
                      </a:pPr>
                      <a:r>
                        <a:rPr lang="zh-CN" sz="1600" kern="0" dirty="0">
                          <a:solidFill>
                            <a:srgbClr val="000000"/>
                          </a:solidFill>
                          <a:effectLst/>
                          <a:latin typeface="+mj-ea"/>
                          <a:ea typeface="+mj-ea"/>
                          <a:cs typeface="Times New Roman" panose="02020603050405020304" pitchFamily="18" charset="0"/>
                        </a:rPr>
                        <a:t>固定资产类别</a:t>
                      </a:r>
                      <a:endParaRPr lang="zh-CN" sz="1200" kern="100" dirty="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0">
                          <a:solidFill>
                            <a:srgbClr val="000000"/>
                          </a:solidFill>
                          <a:effectLst/>
                          <a:latin typeface="+mj-ea"/>
                          <a:ea typeface="+mj-ea"/>
                          <a:cs typeface="Times New Roman" panose="02020603050405020304" pitchFamily="18" charset="0"/>
                        </a:rPr>
                        <a:t>使用年限</a:t>
                      </a:r>
                      <a:endParaRPr lang="zh-CN" sz="1200" kern="10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0">
                          <a:solidFill>
                            <a:srgbClr val="000000"/>
                          </a:solidFill>
                          <a:effectLst/>
                          <a:latin typeface="+mj-ea"/>
                          <a:ea typeface="+mj-ea"/>
                          <a:cs typeface="Times New Roman" panose="02020603050405020304" pitchFamily="18" charset="0"/>
                        </a:rPr>
                        <a:t>预计残值率</a:t>
                      </a:r>
                      <a:endParaRPr lang="zh-CN" sz="1200" kern="10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0">
                          <a:solidFill>
                            <a:srgbClr val="000000"/>
                          </a:solidFill>
                          <a:effectLst/>
                          <a:latin typeface="+mj-ea"/>
                          <a:ea typeface="+mj-ea"/>
                          <a:cs typeface="Times New Roman" panose="02020603050405020304" pitchFamily="18" charset="0"/>
                        </a:rPr>
                        <a:t>年折旧率</a:t>
                      </a:r>
                      <a:endParaRPr lang="zh-CN" sz="1200" kern="10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2093552"/>
                  </a:ext>
                </a:extLst>
              </a:tr>
              <a:tr h="412891">
                <a:tc>
                  <a:txBody>
                    <a:bodyPr/>
                    <a:lstStyle/>
                    <a:p>
                      <a:pPr algn="ctr">
                        <a:spcAft>
                          <a:spcPts val="0"/>
                        </a:spcAft>
                      </a:pPr>
                      <a:r>
                        <a:rPr lang="zh-CN" sz="1600" kern="0">
                          <a:solidFill>
                            <a:srgbClr val="000000"/>
                          </a:solidFill>
                          <a:effectLst/>
                          <a:latin typeface="+mj-ea"/>
                          <a:ea typeface="+mj-ea"/>
                          <a:cs typeface="Times New Roman" panose="02020603050405020304" pitchFamily="18" charset="0"/>
                        </a:rPr>
                        <a:t>房屋及建筑物</a:t>
                      </a:r>
                      <a:endParaRPr lang="zh-CN" sz="1200" kern="10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dirty="0">
                          <a:solidFill>
                            <a:srgbClr val="000000"/>
                          </a:solidFill>
                          <a:effectLst/>
                          <a:latin typeface="+mj-ea"/>
                          <a:ea typeface="+mj-ea"/>
                          <a:cs typeface="Times New Roman" panose="02020603050405020304" pitchFamily="18" charset="0"/>
                        </a:rPr>
                        <a:t>20-40</a:t>
                      </a:r>
                      <a:r>
                        <a:rPr lang="zh-CN" sz="1600" kern="0" dirty="0">
                          <a:solidFill>
                            <a:srgbClr val="000000"/>
                          </a:solidFill>
                          <a:effectLst/>
                          <a:latin typeface="+mj-ea"/>
                          <a:ea typeface="+mj-ea"/>
                          <a:cs typeface="Times New Roman" panose="02020603050405020304" pitchFamily="18" charset="0"/>
                        </a:rPr>
                        <a:t>年</a:t>
                      </a:r>
                      <a:endParaRPr lang="zh-CN" sz="1200" kern="100" dirty="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dirty="0">
                          <a:solidFill>
                            <a:srgbClr val="000000"/>
                          </a:solidFill>
                          <a:effectLst/>
                          <a:latin typeface="+mj-ea"/>
                          <a:ea typeface="+mj-ea"/>
                          <a:cs typeface="Times New Roman" panose="02020603050405020304" pitchFamily="18" charset="0"/>
                        </a:rPr>
                        <a:t>5%</a:t>
                      </a:r>
                      <a:endParaRPr lang="zh-CN" sz="1200" kern="100" dirty="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a:solidFill>
                            <a:srgbClr val="000000"/>
                          </a:solidFill>
                          <a:effectLst/>
                          <a:latin typeface="+mj-ea"/>
                          <a:ea typeface="+mj-ea"/>
                          <a:cs typeface="Times New Roman" panose="02020603050405020304" pitchFamily="18" charset="0"/>
                        </a:rPr>
                        <a:t>2.38-4.75%</a:t>
                      </a:r>
                      <a:endParaRPr lang="zh-CN" sz="1200" kern="10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08726748"/>
                  </a:ext>
                </a:extLst>
              </a:tr>
              <a:tr h="412891">
                <a:tc>
                  <a:txBody>
                    <a:bodyPr/>
                    <a:lstStyle/>
                    <a:p>
                      <a:pPr algn="ctr">
                        <a:spcAft>
                          <a:spcPts val="0"/>
                        </a:spcAft>
                      </a:pPr>
                      <a:r>
                        <a:rPr lang="zh-CN" sz="1600" kern="0" dirty="0">
                          <a:solidFill>
                            <a:srgbClr val="000000"/>
                          </a:solidFill>
                          <a:effectLst/>
                          <a:latin typeface="+mj-ea"/>
                          <a:ea typeface="+mj-ea"/>
                          <a:cs typeface="Times New Roman" panose="02020603050405020304" pitchFamily="18" charset="0"/>
                        </a:rPr>
                        <a:t>机器设备</a:t>
                      </a:r>
                      <a:endParaRPr lang="zh-CN" sz="1200" kern="100" dirty="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0" dirty="0">
                          <a:solidFill>
                            <a:srgbClr val="000000"/>
                          </a:solidFill>
                          <a:effectLst/>
                          <a:latin typeface="+mj-ea"/>
                          <a:ea typeface="+mj-ea"/>
                          <a:cs typeface="Times New Roman" panose="02020603050405020304" pitchFamily="18" charset="0"/>
                        </a:rPr>
                        <a:t>10-20</a:t>
                      </a:r>
                      <a:r>
                        <a:rPr lang="zh-CN" sz="1600" kern="0" dirty="0">
                          <a:solidFill>
                            <a:srgbClr val="000000"/>
                          </a:solidFill>
                          <a:effectLst/>
                          <a:latin typeface="+mj-ea"/>
                          <a:ea typeface="+mj-ea"/>
                          <a:cs typeface="Times New Roman" panose="02020603050405020304" pitchFamily="18" charset="0"/>
                        </a:rPr>
                        <a:t>年</a:t>
                      </a:r>
                      <a:endParaRPr lang="zh-CN" sz="1200" kern="100" dirty="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0" dirty="0">
                          <a:solidFill>
                            <a:srgbClr val="000000"/>
                          </a:solidFill>
                          <a:effectLst/>
                          <a:latin typeface="+mj-ea"/>
                          <a:ea typeface="+mj-ea"/>
                          <a:cs typeface="Times New Roman" panose="02020603050405020304" pitchFamily="18" charset="0"/>
                        </a:rPr>
                        <a:t>5%</a:t>
                      </a:r>
                      <a:endParaRPr lang="zh-CN" sz="1200" kern="100" dirty="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0" dirty="0">
                          <a:solidFill>
                            <a:srgbClr val="000000"/>
                          </a:solidFill>
                          <a:effectLst/>
                          <a:latin typeface="+mj-ea"/>
                          <a:ea typeface="+mj-ea"/>
                          <a:cs typeface="Times New Roman" panose="02020603050405020304" pitchFamily="18" charset="0"/>
                        </a:rPr>
                        <a:t>4.75-9.50%</a:t>
                      </a:r>
                      <a:endParaRPr lang="zh-CN" sz="1200" kern="100" dirty="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982351899"/>
                  </a:ext>
                </a:extLst>
              </a:tr>
              <a:tr h="412891">
                <a:tc>
                  <a:txBody>
                    <a:bodyPr/>
                    <a:lstStyle/>
                    <a:p>
                      <a:pPr algn="ctr">
                        <a:spcAft>
                          <a:spcPts val="0"/>
                        </a:spcAft>
                      </a:pPr>
                      <a:r>
                        <a:rPr lang="zh-CN" sz="1600" kern="0">
                          <a:solidFill>
                            <a:srgbClr val="000000"/>
                          </a:solidFill>
                          <a:effectLst/>
                          <a:latin typeface="+mj-ea"/>
                          <a:ea typeface="+mj-ea"/>
                          <a:cs typeface="Times New Roman" panose="02020603050405020304" pitchFamily="18" charset="0"/>
                        </a:rPr>
                        <a:t>运输设备</a:t>
                      </a:r>
                      <a:endParaRPr lang="zh-CN" sz="12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Times New Roman" panose="02020603050405020304" pitchFamily="18" charset="0"/>
                        </a:rPr>
                        <a:t>5-10</a:t>
                      </a:r>
                      <a:r>
                        <a:rPr lang="zh-CN" sz="1600" kern="0">
                          <a:solidFill>
                            <a:srgbClr val="000000"/>
                          </a:solidFill>
                          <a:effectLst/>
                          <a:latin typeface="+mj-ea"/>
                          <a:ea typeface="+mj-ea"/>
                          <a:cs typeface="Times New Roman" panose="02020603050405020304" pitchFamily="18" charset="0"/>
                        </a:rPr>
                        <a:t>年</a:t>
                      </a:r>
                      <a:endParaRPr lang="zh-CN" sz="12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Times New Roman" panose="02020603050405020304" pitchFamily="18" charset="0"/>
                        </a:rPr>
                        <a:t>5%</a:t>
                      </a:r>
                      <a:endParaRPr lang="zh-CN" sz="12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0" dirty="0">
                          <a:solidFill>
                            <a:srgbClr val="000000"/>
                          </a:solidFill>
                          <a:effectLst/>
                          <a:latin typeface="+mj-ea"/>
                          <a:ea typeface="+mj-ea"/>
                          <a:cs typeface="Times New Roman" panose="02020603050405020304" pitchFamily="18" charset="0"/>
                        </a:rPr>
                        <a:t>9.50-19.00%</a:t>
                      </a:r>
                      <a:endParaRPr lang="zh-CN" sz="1200" kern="100" dirty="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258337807"/>
                  </a:ext>
                </a:extLst>
              </a:tr>
              <a:tr h="412891">
                <a:tc>
                  <a:txBody>
                    <a:bodyPr/>
                    <a:lstStyle/>
                    <a:p>
                      <a:pPr algn="ctr">
                        <a:spcAft>
                          <a:spcPts val="0"/>
                        </a:spcAft>
                      </a:pPr>
                      <a:r>
                        <a:rPr lang="zh-CN" sz="1600" kern="0">
                          <a:solidFill>
                            <a:srgbClr val="000000"/>
                          </a:solidFill>
                          <a:effectLst/>
                          <a:latin typeface="+mj-ea"/>
                          <a:ea typeface="+mj-ea"/>
                          <a:cs typeface="Times New Roman" panose="02020603050405020304" pitchFamily="18" charset="0"/>
                        </a:rPr>
                        <a:t>办公设备及其他</a:t>
                      </a:r>
                      <a:endParaRPr lang="zh-CN" sz="1200" kern="10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000"/>
                          </a:solidFill>
                          <a:effectLst/>
                          <a:latin typeface="+mj-ea"/>
                          <a:ea typeface="+mj-ea"/>
                          <a:cs typeface="Times New Roman" panose="02020603050405020304" pitchFamily="18" charset="0"/>
                        </a:rPr>
                        <a:t>3-8</a:t>
                      </a:r>
                      <a:r>
                        <a:rPr lang="zh-CN" sz="1600" kern="0">
                          <a:solidFill>
                            <a:srgbClr val="000000"/>
                          </a:solidFill>
                          <a:effectLst/>
                          <a:latin typeface="+mj-ea"/>
                          <a:ea typeface="+mj-ea"/>
                          <a:cs typeface="Times New Roman" panose="02020603050405020304" pitchFamily="18" charset="0"/>
                        </a:rPr>
                        <a:t>年</a:t>
                      </a:r>
                      <a:endParaRPr lang="zh-CN" sz="1200" kern="10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rgbClr val="000000"/>
                          </a:solidFill>
                          <a:effectLst/>
                          <a:latin typeface="+mj-ea"/>
                          <a:ea typeface="+mj-ea"/>
                          <a:cs typeface="Times New Roman" panose="02020603050405020304" pitchFamily="18" charset="0"/>
                        </a:rPr>
                        <a:t>5%</a:t>
                      </a:r>
                      <a:endParaRPr lang="zh-CN" sz="1200" kern="100" dirty="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rgbClr val="000000"/>
                          </a:solidFill>
                          <a:effectLst/>
                          <a:latin typeface="+mj-ea"/>
                          <a:ea typeface="+mj-ea"/>
                          <a:cs typeface="Times New Roman" panose="02020603050405020304" pitchFamily="18" charset="0"/>
                        </a:rPr>
                        <a:t>11.88%-31.67%</a:t>
                      </a:r>
                      <a:endParaRPr lang="zh-CN" sz="1200" kern="100" dirty="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3549192"/>
                  </a:ext>
                </a:extLst>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904378873"/>
              </p:ext>
            </p:extLst>
          </p:nvPr>
        </p:nvGraphicFramePr>
        <p:xfrm>
          <a:off x="6059778" y="2678225"/>
          <a:ext cx="6009520" cy="2103629"/>
        </p:xfrm>
        <a:graphic>
          <a:graphicData uri="http://schemas.openxmlformats.org/drawingml/2006/table">
            <a:tbl>
              <a:tblPr firstRow="1" firstCol="1" bandRow="1"/>
              <a:tblGrid>
                <a:gridCol w="1621182">
                  <a:extLst>
                    <a:ext uri="{9D8B030D-6E8A-4147-A177-3AD203B41FA5}">
                      <a16:colId xmlns:a16="http://schemas.microsoft.com/office/drawing/2014/main" val="1789058991"/>
                    </a:ext>
                  </a:extLst>
                </a:gridCol>
                <a:gridCol w="1230538">
                  <a:extLst>
                    <a:ext uri="{9D8B030D-6E8A-4147-A177-3AD203B41FA5}">
                      <a16:colId xmlns:a16="http://schemas.microsoft.com/office/drawing/2014/main" val="3586158682"/>
                    </a:ext>
                  </a:extLst>
                </a:gridCol>
                <a:gridCol w="1426219">
                  <a:extLst>
                    <a:ext uri="{9D8B030D-6E8A-4147-A177-3AD203B41FA5}">
                      <a16:colId xmlns:a16="http://schemas.microsoft.com/office/drawing/2014/main" val="36938397"/>
                    </a:ext>
                  </a:extLst>
                </a:gridCol>
                <a:gridCol w="1731581">
                  <a:extLst>
                    <a:ext uri="{9D8B030D-6E8A-4147-A177-3AD203B41FA5}">
                      <a16:colId xmlns:a16="http://schemas.microsoft.com/office/drawing/2014/main" val="1492127364"/>
                    </a:ext>
                  </a:extLst>
                </a:gridCol>
              </a:tblGrid>
              <a:tr h="476392">
                <a:tc>
                  <a:txBody>
                    <a:bodyPr/>
                    <a:lstStyle/>
                    <a:p>
                      <a:pPr algn="ctr">
                        <a:spcAft>
                          <a:spcPts val="0"/>
                        </a:spcAft>
                      </a:pPr>
                      <a:endParaRPr lang="zh-CN" sz="1600" kern="0" dirty="0">
                        <a:solidFill>
                          <a:srgbClr val="000000"/>
                        </a:solidFill>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0">
                          <a:solidFill>
                            <a:srgbClr val="000000"/>
                          </a:solidFill>
                          <a:effectLst/>
                          <a:latin typeface="+mj-ea"/>
                          <a:ea typeface="+mj-ea"/>
                          <a:cs typeface="Times New Roman" panose="02020603050405020304" pitchFamily="18" charset="0"/>
                        </a:rPr>
                        <a:t>使用年限</a:t>
                      </a:r>
                      <a:endParaRPr lang="zh-CN" sz="1200" kern="10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0">
                          <a:solidFill>
                            <a:srgbClr val="000000"/>
                          </a:solidFill>
                          <a:effectLst/>
                          <a:latin typeface="+mj-ea"/>
                          <a:ea typeface="+mj-ea"/>
                          <a:cs typeface="Times New Roman" panose="02020603050405020304" pitchFamily="18" charset="0"/>
                        </a:rPr>
                        <a:t>预计残值率</a:t>
                      </a:r>
                      <a:endParaRPr lang="zh-CN" sz="1200" kern="10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0">
                          <a:solidFill>
                            <a:srgbClr val="000000"/>
                          </a:solidFill>
                          <a:effectLst/>
                          <a:latin typeface="+mj-ea"/>
                          <a:ea typeface="+mj-ea"/>
                          <a:cs typeface="Times New Roman" panose="02020603050405020304" pitchFamily="18" charset="0"/>
                        </a:rPr>
                        <a:t>年折旧率</a:t>
                      </a:r>
                      <a:endParaRPr lang="zh-CN" sz="1200" kern="10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9802584"/>
                  </a:ext>
                </a:extLst>
              </a:tr>
              <a:tr h="476392">
                <a:tc>
                  <a:txBody>
                    <a:bodyPr/>
                    <a:lstStyle/>
                    <a:p>
                      <a:pPr algn="ctr">
                        <a:spcAft>
                          <a:spcPts val="0"/>
                        </a:spcAft>
                      </a:pPr>
                      <a:r>
                        <a:rPr lang="zh-CN" sz="1600" kern="0" dirty="0">
                          <a:solidFill>
                            <a:srgbClr val="000000"/>
                          </a:solidFill>
                          <a:effectLst/>
                          <a:latin typeface="+mj-ea"/>
                          <a:ea typeface="+mj-ea"/>
                          <a:cs typeface="Times New Roman" panose="02020603050405020304" pitchFamily="18" charset="0"/>
                        </a:rPr>
                        <a:t>房屋及建筑物</a:t>
                      </a:r>
                      <a:endParaRPr lang="zh-CN" sz="1200" kern="100" dirty="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dirty="0">
                          <a:solidFill>
                            <a:srgbClr val="000000"/>
                          </a:solidFill>
                          <a:effectLst/>
                          <a:latin typeface="+mj-ea"/>
                          <a:ea typeface="+mj-ea"/>
                          <a:cs typeface="Times New Roman" panose="02020603050405020304" pitchFamily="18" charset="0"/>
                        </a:rPr>
                        <a:t>20-40</a:t>
                      </a:r>
                      <a:r>
                        <a:rPr lang="zh-CN" sz="1600" kern="0" dirty="0">
                          <a:solidFill>
                            <a:srgbClr val="000000"/>
                          </a:solidFill>
                          <a:effectLst/>
                          <a:latin typeface="+mj-ea"/>
                          <a:ea typeface="+mj-ea"/>
                          <a:cs typeface="Times New Roman" panose="02020603050405020304" pitchFamily="18" charset="0"/>
                        </a:rPr>
                        <a:t>年</a:t>
                      </a:r>
                      <a:endParaRPr lang="zh-CN" sz="1200" kern="100" dirty="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dirty="0">
                          <a:solidFill>
                            <a:srgbClr val="000000"/>
                          </a:solidFill>
                          <a:effectLst/>
                          <a:latin typeface="+mj-ea"/>
                          <a:ea typeface="+mj-ea"/>
                          <a:cs typeface="Times New Roman" panose="02020603050405020304" pitchFamily="18" charset="0"/>
                        </a:rPr>
                        <a:t>0-5%</a:t>
                      </a:r>
                      <a:endParaRPr lang="zh-CN" sz="1200" kern="100" dirty="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a:solidFill>
                            <a:srgbClr val="000000"/>
                          </a:solidFill>
                          <a:effectLst/>
                          <a:latin typeface="+mj-ea"/>
                          <a:ea typeface="+mj-ea"/>
                          <a:cs typeface="Times New Roman" panose="02020603050405020304" pitchFamily="18" charset="0"/>
                        </a:rPr>
                        <a:t>2.38-5.00%</a:t>
                      </a:r>
                      <a:endParaRPr lang="zh-CN" sz="1200" kern="10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160287903"/>
                  </a:ext>
                </a:extLst>
              </a:tr>
              <a:tr h="310011">
                <a:tc>
                  <a:txBody>
                    <a:bodyPr/>
                    <a:lstStyle/>
                    <a:p>
                      <a:pPr algn="ctr">
                        <a:spcAft>
                          <a:spcPts val="0"/>
                        </a:spcAft>
                      </a:pPr>
                      <a:r>
                        <a:rPr lang="zh-CN" sz="1600" kern="0" dirty="0">
                          <a:solidFill>
                            <a:srgbClr val="000000"/>
                          </a:solidFill>
                          <a:effectLst/>
                          <a:latin typeface="+mj-ea"/>
                          <a:ea typeface="+mj-ea"/>
                          <a:cs typeface="Times New Roman" panose="02020603050405020304" pitchFamily="18" charset="0"/>
                        </a:rPr>
                        <a:t>机器设备</a:t>
                      </a:r>
                      <a:endParaRPr lang="zh-CN" sz="1200" kern="100" dirty="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0" dirty="0">
                          <a:solidFill>
                            <a:srgbClr val="000000"/>
                          </a:solidFill>
                          <a:effectLst/>
                          <a:latin typeface="+mj-ea"/>
                          <a:ea typeface="+mj-ea"/>
                          <a:cs typeface="Times New Roman" panose="02020603050405020304" pitchFamily="18" charset="0"/>
                        </a:rPr>
                        <a:t>8-18</a:t>
                      </a:r>
                      <a:r>
                        <a:rPr lang="zh-CN" sz="1600" kern="0" dirty="0">
                          <a:solidFill>
                            <a:srgbClr val="000000"/>
                          </a:solidFill>
                          <a:effectLst/>
                          <a:latin typeface="+mj-ea"/>
                          <a:ea typeface="+mj-ea"/>
                          <a:cs typeface="Times New Roman" panose="02020603050405020304" pitchFamily="18" charset="0"/>
                        </a:rPr>
                        <a:t>年</a:t>
                      </a:r>
                      <a:endParaRPr lang="zh-CN" sz="1200" kern="100" dirty="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0" dirty="0">
                          <a:solidFill>
                            <a:srgbClr val="000000"/>
                          </a:solidFill>
                          <a:effectLst/>
                          <a:latin typeface="+mj-ea"/>
                          <a:ea typeface="+mj-ea"/>
                          <a:cs typeface="Times New Roman" panose="02020603050405020304" pitchFamily="18" charset="0"/>
                        </a:rPr>
                        <a:t>0-6%</a:t>
                      </a:r>
                      <a:endParaRPr lang="zh-CN" sz="1200" kern="100" dirty="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Times New Roman" panose="02020603050405020304" pitchFamily="18" charset="0"/>
                        </a:rPr>
                        <a:t>5.28-12.5%</a:t>
                      </a:r>
                      <a:endParaRPr lang="zh-CN" sz="12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312871074"/>
                  </a:ext>
                </a:extLst>
              </a:tr>
              <a:tr h="364442">
                <a:tc>
                  <a:txBody>
                    <a:bodyPr/>
                    <a:lstStyle/>
                    <a:p>
                      <a:pPr algn="ctr">
                        <a:spcAft>
                          <a:spcPts val="0"/>
                        </a:spcAft>
                      </a:pPr>
                      <a:r>
                        <a:rPr lang="zh-CN" sz="1600" kern="0" dirty="0">
                          <a:solidFill>
                            <a:srgbClr val="000000"/>
                          </a:solidFill>
                          <a:effectLst/>
                          <a:latin typeface="+mj-ea"/>
                          <a:ea typeface="+mj-ea"/>
                          <a:cs typeface="Times New Roman" panose="02020603050405020304" pitchFamily="18" charset="0"/>
                        </a:rPr>
                        <a:t>运输工具</a:t>
                      </a:r>
                      <a:endParaRPr lang="zh-CN" sz="1200" kern="100" dirty="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0" dirty="0">
                          <a:solidFill>
                            <a:srgbClr val="000000"/>
                          </a:solidFill>
                          <a:effectLst/>
                          <a:latin typeface="+mj-ea"/>
                          <a:ea typeface="+mj-ea"/>
                          <a:cs typeface="Times New Roman" panose="02020603050405020304" pitchFamily="18" charset="0"/>
                        </a:rPr>
                        <a:t>3-12</a:t>
                      </a:r>
                      <a:r>
                        <a:rPr lang="zh-CN" sz="1600" kern="0" dirty="0">
                          <a:solidFill>
                            <a:srgbClr val="000000"/>
                          </a:solidFill>
                          <a:effectLst/>
                          <a:latin typeface="+mj-ea"/>
                          <a:ea typeface="+mj-ea"/>
                          <a:cs typeface="Times New Roman" panose="02020603050405020304" pitchFamily="18" charset="0"/>
                        </a:rPr>
                        <a:t>年</a:t>
                      </a:r>
                      <a:endParaRPr lang="zh-CN" sz="1200" kern="100" dirty="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0" dirty="0">
                          <a:solidFill>
                            <a:srgbClr val="000000"/>
                          </a:solidFill>
                          <a:effectLst/>
                          <a:latin typeface="+mj-ea"/>
                          <a:ea typeface="+mj-ea"/>
                          <a:cs typeface="Times New Roman" panose="02020603050405020304" pitchFamily="18" charset="0"/>
                        </a:rPr>
                        <a:t>0-7%</a:t>
                      </a:r>
                      <a:endParaRPr lang="zh-CN" sz="1200" kern="100" dirty="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0" dirty="0">
                          <a:solidFill>
                            <a:srgbClr val="000000"/>
                          </a:solidFill>
                          <a:effectLst/>
                          <a:latin typeface="+mj-ea"/>
                          <a:ea typeface="+mj-ea"/>
                          <a:cs typeface="Times New Roman" panose="02020603050405020304" pitchFamily="18" charset="0"/>
                        </a:rPr>
                        <a:t>7.92-33.33%</a:t>
                      </a:r>
                      <a:endParaRPr lang="zh-CN" sz="1200" kern="100" dirty="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630751894"/>
                  </a:ext>
                </a:extLst>
              </a:tr>
              <a:tr h="476392">
                <a:tc>
                  <a:txBody>
                    <a:bodyPr/>
                    <a:lstStyle/>
                    <a:p>
                      <a:pPr algn="ctr">
                        <a:spcAft>
                          <a:spcPts val="0"/>
                        </a:spcAft>
                      </a:pPr>
                      <a:r>
                        <a:rPr lang="zh-CN" sz="1600" kern="0" dirty="0">
                          <a:solidFill>
                            <a:srgbClr val="000000"/>
                          </a:solidFill>
                          <a:effectLst/>
                          <a:latin typeface="+mj-ea"/>
                          <a:ea typeface="+mj-ea"/>
                          <a:cs typeface="Times New Roman" panose="02020603050405020304" pitchFamily="18" charset="0"/>
                        </a:rPr>
                        <a:t>电子设备及其他</a:t>
                      </a:r>
                      <a:endParaRPr lang="zh-CN" sz="1200" kern="100" dirty="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000"/>
                          </a:solidFill>
                          <a:effectLst/>
                          <a:latin typeface="+mj-ea"/>
                          <a:ea typeface="+mj-ea"/>
                          <a:cs typeface="Times New Roman" panose="02020603050405020304" pitchFamily="18" charset="0"/>
                        </a:rPr>
                        <a:t>3-8</a:t>
                      </a:r>
                      <a:r>
                        <a:rPr lang="zh-CN" sz="1600" kern="0">
                          <a:solidFill>
                            <a:srgbClr val="000000"/>
                          </a:solidFill>
                          <a:effectLst/>
                          <a:latin typeface="+mj-ea"/>
                          <a:ea typeface="+mj-ea"/>
                          <a:cs typeface="Times New Roman" panose="02020603050405020304" pitchFamily="18" charset="0"/>
                        </a:rPr>
                        <a:t>年</a:t>
                      </a:r>
                      <a:endParaRPr lang="zh-CN" sz="1200" kern="10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rgbClr val="000000"/>
                          </a:solidFill>
                          <a:effectLst/>
                          <a:latin typeface="+mj-ea"/>
                          <a:ea typeface="+mj-ea"/>
                          <a:cs typeface="Times New Roman" panose="02020603050405020304" pitchFamily="18" charset="0"/>
                        </a:rPr>
                        <a:t>0-8%</a:t>
                      </a:r>
                      <a:endParaRPr lang="zh-CN" sz="1200" kern="100" dirty="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rgbClr val="000000"/>
                          </a:solidFill>
                          <a:effectLst/>
                          <a:latin typeface="+mj-ea"/>
                          <a:ea typeface="+mj-ea"/>
                          <a:cs typeface="Times New Roman" panose="02020603050405020304" pitchFamily="18" charset="0"/>
                        </a:rPr>
                        <a:t>11.88-33.33%</a:t>
                      </a:r>
                      <a:endParaRPr lang="zh-CN" sz="1200" kern="100" dirty="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9207551"/>
                  </a:ext>
                </a:extLst>
              </a:tr>
            </a:tbl>
          </a:graphicData>
        </a:graphic>
      </p:graphicFrame>
      <p:pic>
        <p:nvPicPr>
          <p:cNvPr id="15" name="Picture 2" descr="http://ecmb.bdimg.com/tam-ogel/85e781815ff92b7b45943f6287de45d4_222_222.jpg"/>
          <p:cNvPicPr>
            <a:picLocks noChangeAspect="1" noChangeArrowheads="1"/>
          </p:cNvPicPr>
          <p:nvPr/>
        </p:nvPicPr>
        <p:blipFill rotWithShape="1">
          <a:blip r:embed="rId3">
            <a:extLst>
              <a:ext uri="{28A0092B-C50C-407E-A947-70E740481C1C}">
                <a14:useLocalDpi xmlns:a14="http://schemas.microsoft.com/office/drawing/2010/main" val="0"/>
              </a:ext>
            </a:extLst>
          </a:blip>
          <a:srcRect t="18667" r="2616" b="21376"/>
          <a:stretch/>
        </p:blipFill>
        <p:spPr bwMode="auto">
          <a:xfrm>
            <a:off x="10606510" y="4781854"/>
            <a:ext cx="1354746" cy="834083"/>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2418509" y="4914448"/>
            <a:ext cx="7302170" cy="1338828"/>
          </a:xfrm>
          <a:prstGeom prst="rect">
            <a:avLst/>
          </a:prstGeom>
        </p:spPr>
        <p:txBody>
          <a:bodyPr wrap="square">
            <a:spAutoFit/>
          </a:bodyPr>
          <a:lstStyle/>
          <a:p>
            <a:pPr indent="304800" algn="just">
              <a:lnSpc>
                <a:spcPct val="150000"/>
              </a:lnSpc>
              <a:spcAft>
                <a:spcPts val="0"/>
              </a:spcAft>
            </a:pPr>
            <a:r>
              <a:rPr lang="zh-CN" altLang="zh-CN" kern="100" dirty="0">
                <a:latin typeface="+mj-ea"/>
                <a:ea typeface="+mj-ea"/>
                <a:cs typeface="Times New Roman" panose="02020603050405020304" pitchFamily="18" charset="0"/>
              </a:rPr>
              <a:t>海尔和美的的固定资产折旧政策没有太大差异，仔细对比之后可以发现，</a:t>
            </a:r>
            <a:r>
              <a:rPr lang="zh-CN" altLang="zh-CN" kern="100" dirty="0">
                <a:solidFill>
                  <a:schemeClr val="accent2"/>
                </a:solidFill>
                <a:latin typeface="+mj-ea"/>
                <a:ea typeface="+mj-ea"/>
                <a:cs typeface="Times New Roman" panose="02020603050405020304" pitchFamily="18" charset="0"/>
              </a:rPr>
              <a:t>美的</a:t>
            </a:r>
            <a:r>
              <a:rPr lang="zh-CN" altLang="zh-CN" kern="100" dirty="0">
                <a:latin typeface="+mj-ea"/>
                <a:ea typeface="+mj-ea"/>
                <a:cs typeface="Times New Roman" panose="02020603050405020304" pitchFamily="18" charset="0"/>
              </a:rPr>
              <a:t>对于使用年限和预计残值率的</a:t>
            </a:r>
            <a:r>
              <a:rPr lang="zh-CN" altLang="zh-CN" kern="100" dirty="0">
                <a:solidFill>
                  <a:schemeClr val="accent2"/>
                </a:solidFill>
                <a:latin typeface="+mj-ea"/>
                <a:ea typeface="+mj-ea"/>
                <a:cs typeface="Times New Roman" panose="02020603050405020304" pitchFamily="18" charset="0"/>
              </a:rPr>
              <a:t>估计更加保守，</a:t>
            </a:r>
            <a:r>
              <a:rPr lang="zh-CN" altLang="zh-CN" kern="100" dirty="0">
                <a:latin typeface="+mj-ea"/>
                <a:ea typeface="+mj-ea"/>
                <a:cs typeface="Times New Roman" panose="02020603050405020304" pitchFamily="18" charset="0"/>
              </a:rPr>
              <a:t>因此</a:t>
            </a:r>
            <a:r>
              <a:rPr lang="zh-CN" altLang="zh-CN" kern="100" dirty="0">
                <a:solidFill>
                  <a:schemeClr val="accent2"/>
                </a:solidFill>
                <a:latin typeface="+mj-ea"/>
                <a:ea typeface="+mj-ea"/>
                <a:cs typeface="Times New Roman" panose="02020603050405020304" pitchFamily="18" charset="0"/>
              </a:rPr>
              <a:t>年折旧率比海尔更高</a:t>
            </a:r>
            <a:r>
              <a:rPr lang="zh-CN" altLang="zh-CN" kern="100" dirty="0">
                <a:latin typeface="+mj-ea"/>
                <a:ea typeface="+mj-ea"/>
                <a:cs typeface="Times New Roman" panose="02020603050405020304" pitchFamily="18" charset="0"/>
              </a:rPr>
              <a:t>，相对来说更加能</a:t>
            </a:r>
            <a:r>
              <a:rPr lang="zh-CN" altLang="zh-CN" kern="100" dirty="0">
                <a:solidFill>
                  <a:schemeClr val="accent2"/>
                </a:solidFill>
                <a:latin typeface="+mj-ea"/>
                <a:ea typeface="+mj-ea"/>
                <a:cs typeface="Times New Roman" panose="02020603050405020304" pitchFamily="18" charset="0"/>
              </a:rPr>
              <a:t>反映资产的真实状况</a:t>
            </a:r>
            <a:r>
              <a:rPr lang="zh-CN" altLang="zh-CN" kern="100" dirty="0">
                <a:latin typeface="+mj-ea"/>
                <a:ea typeface="+mj-ea"/>
                <a:cs typeface="Times New Roman" panose="02020603050405020304" pitchFamily="18" charset="0"/>
              </a:rPr>
              <a:t>。</a:t>
            </a:r>
            <a:endParaRPr lang="zh-CN" altLang="zh-CN" sz="1400" kern="100" dirty="0">
              <a:effectLst/>
              <a:latin typeface="+mj-ea"/>
              <a:ea typeface="+mj-ea"/>
              <a:cs typeface="Times New Roman" panose="02020603050405020304" pitchFamily="18" charset="0"/>
            </a:endParaRPr>
          </a:p>
        </p:txBody>
      </p:sp>
    </p:spTree>
    <p:extLst>
      <p:ext uri="{BB962C8B-B14F-4D97-AF65-F5344CB8AC3E}">
        <p14:creationId xmlns:p14="http://schemas.microsoft.com/office/powerpoint/2010/main" val="9145422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640080" y="640080"/>
            <a:ext cx="248194" cy="6662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文本框 2"/>
          <p:cNvSpPr txBox="1"/>
          <p:nvPr/>
        </p:nvSpPr>
        <p:spPr>
          <a:xfrm>
            <a:off x="1053497" y="640080"/>
            <a:ext cx="3853542" cy="707886"/>
          </a:xfrm>
          <a:prstGeom prst="rect">
            <a:avLst/>
          </a:prstGeom>
          <a:noFill/>
        </p:spPr>
        <p:txBody>
          <a:bodyPr wrap="square" rtlCol="0">
            <a:spAutoFit/>
          </a:bodyPr>
          <a:lstStyle/>
          <a:p>
            <a:r>
              <a:rPr lang="zh-CN" altLang="en-US" sz="4000" dirty="0" smtClean="0"/>
              <a:t>企业会计分析</a:t>
            </a:r>
            <a:endParaRPr lang="zh-CN" altLang="en-US" sz="4000" dirty="0"/>
          </a:p>
        </p:txBody>
      </p:sp>
      <p:sp>
        <p:nvSpPr>
          <p:cNvPr id="9" name="文本框 8"/>
          <p:cNvSpPr txBox="1"/>
          <p:nvPr/>
        </p:nvSpPr>
        <p:spPr>
          <a:xfrm>
            <a:off x="1632856" y="1481551"/>
            <a:ext cx="4153989" cy="523220"/>
          </a:xfrm>
          <a:prstGeom prst="rect">
            <a:avLst/>
          </a:prstGeom>
          <a:noFill/>
        </p:spPr>
        <p:txBody>
          <a:bodyPr wrap="square" rtlCol="0">
            <a:spAutoFit/>
          </a:bodyPr>
          <a:lstStyle/>
          <a:p>
            <a:r>
              <a:rPr lang="en-US" altLang="zh-CN" sz="2800" dirty="0" smtClean="0"/>
              <a:t>3. </a:t>
            </a:r>
            <a:r>
              <a:rPr lang="zh-CN" altLang="en-US" sz="2800" dirty="0" smtClean="0"/>
              <a:t>关键会计政策</a:t>
            </a:r>
            <a:endParaRPr lang="zh-CN" altLang="en-US" sz="2800" dirty="0"/>
          </a:p>
        </p:txBody>
      </p:sp>
      <p:sp>
        <p:nvSpPr>
          <p:cNvPr id="10" name="矩形 9"/>
          <p:cNvSpPr/>
          <p:nvPr/>
        </p:nvSpPr>
        <p:spPr>
          <a:xfrm>
            <a:off x="1463039" y="2030428"/>
            <a:ext cx="3444000" cy="457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5836936" y="1420905"/>
            <a:ext cx="2024743" cy="5225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资产结构</a:t>
            </a:r>
            <a:endParaRPr lang="zh-CN" altLang="en-US" sz="2400" dirty="0"/>
          </a:p>
        </p:txBody>
      </p:sp>
      <p:sp>
        <p:nvSpPr>
          <p:cNvPr id="18" name="文本框 17"/>
          <p:cNvSpPr txBox="1"/>
          <p:nvPr/>
        </p:nvSpPr>
        <p:spPr>
          <a:xfrm>
            <a:off x="1771664" y="2165823"/>
            <a:ext cx="8417929" cy="830997"/>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zh-CN" altLang="en-US" sz="2400" dirty="0">
                <a:solidFill>
                  <a:schemeClr val="accent2"/>
                </a:solidFill>
              </a:rPr>
              <a:t>计</a:t>
            </a:r>
            <a:r>
              <a:rPr lang="zh-CN" altLang="en-US" sz="2400" dirty="0" smtClean="0">
                <a:solidFill>
                  <a:schemeClr val="accent2"/>
                </a:solidFill>
              </a:rPr>
              <a:t>提坏账准备</a:t>
            </a:r>
            <a:endParaRPr lang="en-US" altLang="zh-CN" sz="2400" dirty="0" smtClean="0">
              <a:solidFill>
                <a:schemeClr val="accent2"/>
              </a:solidFill>
            </a:endParaRPr>
          </a:p>
          <a:p>
            <a:pPr>
              <a:buClr>
                <a:schemeClr val="accent2"/>
              </a:buClr>
            </a:pPr>
            <a:endParaRPr lang="zh-CN" altLang="en-US" sz="2400" dirty="0"/>
          </a:p>
        </p:txBody>
      </p:sp>
      <p:graphicFrame>
        <p:nvGraphicFramePr>
          <p:cNvPr id="16" name="表格 15"/>
          <p:cNvGraphicFramePr>
            <a:graphicFrameLocks noGrp="1"/>
          </p:cNvGraphicFramePr>
          <p:nvPr>
            <p:extLst>
              <p:ext uri="{D42A27DB-BD31-4B8C-83A1-F6EECF244321}">
                <p14:modId xmlns:p14="http://schemas.microsoft.com/office/powerpoint/2010/main" val="926578493"/>
              </p:ext>
            </p:extLst>
          </p:nvPr>
        </p:nvGraphicFramePr>
        <p:xfrm>
          <a:off x="922860" y="2758609"/>
          <a:ext cx="9828152" cy="3490848"/>
        </p:xfrm>
        <a:graphic>
          <a:graphicData uri="http://schemas.openxmlformats.org/drawingml/2006/table">
            <a:tbl>
              <a:tblPr firstRow="1" firstCol="1" bandRow="1"/>
              <a:tblGrid>
                <a:gridCol w="1204907">
                  <a:extLst>
                    <a:ext uri="{9D8B030D-6E8A-4147-A177-3AD203B41FA5}">
                      <a16:colId xmlns:a16="http://schemas.microsoft.com/office/drawing/2014/main" val="2964530750"/>
                    </a:ext>
                  </a:extLst>
                </a:gridCol>
                <a:gridCol w="2270006">
                  <a:extLst>
                    <a:ext uri="{9D8B030D-6E8A-4147-A177-3AD203B41FA5}">
                      <a16:colId xmlns:a16="http://schemas.microsoft.com/office/drawing/2014/main" val="1362670045"/>
                    </a:ext>
                  </a:extLst>
                </a:gridCol>
                <a:gridCol w="1360722">
                  <a:extLst>
                    <a:ext uri="{9D8B030D-6E8A-4147-A177-3AD203B41FA5}">
                      <a16:colId xmlns:a16="http://schemas.microsoft.com/office/drawing/2014/main" val="663452100"/>
                    </a:ext>
                  </a:extLst>
                </a:gridCol>
                <a:gridCol w="1361789">
                  <a:extLst>
                    <a:ext uri="{9D8B030D-6E8A-4147-A177-3AD203B41FA5}">
                      <a16:colId xmlns:a16="http://schemas.microsoft.com/office/drawing/2014/main" val="3673034659"/>
                    </a:ext>
                  </a:extLst>
                </a:gridCol>
                <a:gridCol w="2268939">
                  <a:extLst>
                    <a:ext uri="{9D8B030D-6E8A-4147-A177-3AD203B41FA5}">
                      <a16:colId xmlns:a16="http://schemas.microsoft.com/office/drawing/2014/main" val="3964433320"/>
                    </a:ext>
                  </a:extLst>
                </a:gridCol>
                <a:gridCol w="1361789">
                  <a:extLst>
                    <a:ext uri="{9D8B030D-6E8A-4147-A177-3AD203B41FA5}">
                      <a16:colId xmlns:a16="http://schemas.microsoft.com/office/drawing/2014/main" val="4197642431"/>
                    </a:ext>
                  </a:extLst>
                </a:gridCol>
              </a:tblGrid>
              <a:tr h="317350">
                <a:tc>
                  <a:txBody>
                    <a:bodyPr/>
                    <a:lstStyle/>
                    <a:p>
                      <a:pPr algn="ctr">
                        <a:spcAft>
                          <a:spcPts val="0"/>
                        </a:spcAft>
                      </a:pPr>
                      <a:r>
                        <a:rPr lang="zh-CN" sz="1800" kern="0" dirty="0">
                          <a:solidFill>
                            <a:srgbClr val="000000"/>
                          </a:solidFill>
                          <a:effectLst/>
                          <a:latin typeface="+mj-ea"/>
                          <a:ea typeface="+mj-ea"/>
                          <a:cs typeface="Times New Roman" panose="02020603050405020304" pitchFamily="18" charset="0"/>
                        </a:rPr>
                        <a:t>单位</a:t>
                      </a:r>
                      <a:r>
                        <a:rPr lang="en-US" sz="1800" kern="0" dirty="0">
                          <a:solidFill>
                            <a:srgbClr val="000000"/>
                          </a:solidFill>
                          <a:effectLst/>
                          <a:latin typeface="+mj-ea"/>
                          <a:ea typeface="+mj-ea"/>
                          <a:cs typeface="Times New Roman" panose="02020603050405020304" pitchFamily="18" charset="0"/>
                        </a:rPr>
                        <a:t>:</a:t>
                      </a:r>
                      <a:r>
                        <a:rPr lang="zh-CN" sz="1800" kern="0" dirty="0">
                          <a:solidFill>
                            <a:srgbClr val="000000"/>
                          </a:solidFill>
                          <a:effectLst/>
                          <a:latin typeface="+mj-ea"/>
                          <a:ea typeface="+mj-ea"/>
                          <a:cs typeface="Times New Roman" panose="02020603050405020304" pitchFamily="18" charset="0"/>
                        </a:rPr>
                        <a:t>元</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algn="ctr">
                        <a:spcAft>
                          <a:spcPts val="0"/>
                        </a:spcAft>
                      </a:pPr>
                      <a:r>
                        <a:rPr lang="zh-CN" sz="1800" kern="0">
                          <a:solidFill>
                            <a:srgbClr val="000000"/>
                          </a:solidFill>
                          <a:effectLst/>
                          <a:latin typeface="+mj-ea"/>
                          <a:ea typeface="+mj-ea"/>
                          <a:cs typeface="Times New Roman" panose="02020603050405020304" pitchFamily="18" charset="0"/>
                        </a:rPr>
                        <a:t>海尔（</a:t>
                      </a:r>
                      <a:r>
                        <a:rPr lang="en-US" sz="1800" kern="0">
                          <a:solidFill>
                            <a:srgbClr val="000000"/>
                          </a:solidFill>
                          <a:effectLst/>
                          <a:latin typeface="+mj-ea"/>
                          <a:ea typeface="+mj-ea"/>
                          <a:cs typeface="Times New Roman" panose="02020603050405020304" pitchFamily="18" charset="0"/>
                        </a:rPr>
                        <a:t>2014</a:t>
                      </a:r>
                      <a:r>
                        <a:rPr lang="zh-CN" sz="1800" kern="0">
                          <a:solidFill>
                            <a:srgbClr val="000000"/>
                          </a:solidFill>
                          <a:effectLst/>
                          <a:latin typeface="+mj-ea"/>
                          <a:ea typeface="+mj-ea"/>
                          <a:cs typeface="Times New Roman" panose="02020603050405020304" pitchFamily="18" charset="0"/>
                        </a:rPr>
                        <a:t>）</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a:txBody>
                    <a:bodyPr/>
                    <a:lstStyle/>
                    <a:p>
                      <a:pPr algn="just">
                        <a:spcAft>
                          <a:spcPts val="0"/>
                        </a:spcAft>
                      </a:pPr>
                      <a:r>
                        <a:rPr lang="en-US" sz="1800" kern="0">
                          <a:solidFill>
                            <a:srgbClr val="000000"/>
                          </a:solidFill>
                          <a:effectLst/>
                          <a:latin typeface="+mj-ea"/>
                          <a:ea typeface="+mj-ea"/>
                          <a:cs typeface="Times New Roman" panose="02020603050405020304" pitchFamily="18" charset="0"/>
                        </a:rPr>
                        <a:t> </a:t>
                      </a:r>
                      <a:endParaRPr lang="zh-CN" sz="1400" kern="100">
                        <a:effectLst/>
                        <a:latin typeface="+mj-ea"/>
                        <a:ea typeface="+mj-ea"/>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algn="ctr">
                        <a:spcAft>
                          <a:spcPts val="0"/>
                        </a:spcAft>
                      </a:pPr>
                      <a:r>
                        <a:rPr lang="zh-CN" sz="1800" kern="0">
                          <a:solidFill>
                            <a:srgbClr val="000000"/>
                          </a:solidFill>
                          <a:effectLst/>
                          <a:latin typeface="+mj-ea"/>
                          <a:ea typeface="+mj-ea"/>
                          <a:cs typeface="Times New Roman" panose="02020603050405020304" pitchFamily="18" charset="0"/>
                        </a:rPr>
                        <a:t>美的（</a:t>
                      </a:r>
                      <a:r>
                        <a:rPr lang="en-US" sz="1800" kern="0">
                          <a:solidFill>
                            <a:srgbClr val="000000"/>
                          </a:solidFill>
                          <a:effectLst/>
                          <a:latin typeface="+mj-ea"/>
                          <a:ea typeface="+mj-ea"/>
                          <a:cs typeface="Times New Roman" panose="02020603050405020304" pitchFamily="18" charset="0"/>
                        </a:rPr>
                        <a:t>2015</a:t>
                      </a:r>
                      <a:r>
                        <a:rPr lang="zh-CN" sz="1800" kern="0">
                          <a:solidFill>
                            <a:srgbClr val="000000"/>
                          </a:solidFill>
                          <a:effectLst/>
                          <a:latin typeface="+mj-ea"/>
                          <a:ea typeface="+mj-ea"/>
                          <a:cs typeface="Times New Roman" panose="02020603050405020304" pitchFamily="18" charset="0"/>
                        </a:rPr>
                        <a:t>）</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extLst>
                  <a:ext uri="{0D108BD9-81ED-4DB2-BD59-A6C34878D82A}">
                    <a16:rowId xmlns:a16="http://schemas.microsoft.com/office/drawing/2014/main" val="175252674"/>
                  </a:ext>
                </a:extLst>
              </a:tr>
              <a:tr h="634699">
                <a:tc>
                  <a:txBody>
                    <a:bodyPr/>
                    <a:lstStyle/>
                    <a:p>
                      <a:pPr algn="ctr">
                        <a:spcAft>
                          <a:spcPts val="0"/>
                        </a:spcAft>
                      </a:pPr>
                      <a:r>
                        <a:rPr lang="zh-CN" sz="1800" kern="0">
                          <a:solidFill>
                            <a:srgbClr val="000000"/>
                          </a:solidFill>
                          <a:effectLst/>
                          <a:latin typeface="+mj-ea"/>
                          <a:ea typeface="+mj-ea"/>
                          <a:cs typeface="Times New Roman" panose="02020603050405020304" pitchFamily="18" charset="0"/>
                        </a:rPr>
                        <a:t>账龄</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0" dirty="0">
                          <a:solidFill>
                            <a:srgbClr val="000000"/>
                          </a:solidFill>
                          <a:effectLst/>
                          <a:latin typeface="+mj-ea"/>
                          <a:ea typeface="+mj-ea"/>
                          <a:cs typeface="Times New Roman" panose="02020603050405020304" pitchFamily="18" charset="0"/>
                        </a:rPr>
                        <a:t>应收账款</a:t>
                      </a:r>
                      <a:endParaRPr lang="zh-CN" sz="1400" kern="100" dirty="0">
                        <a:effectLst/>
                        <a:latin typeface="+mj-ea"/>
                        <a:ea typeface="+mj-ea"/>
                        <a:cs typeface="Times New Roman" panose="02020603050405020304" pitchFamily="18" charset="0"/>
                      </a:endParaRPr>
                    </a:p>
                    <a:p>
                      <a:pPr algn="ctr">
                        <a:spcAft>
                          <a:spcPts val="0"/>
                        </a:spcAft>
                      </a:pPr>
                      <a:r>
                        <a:rPr lang="zh-CN" sz="1800" kern="0" dirty="0">
                          <a:solidFill>
                            <a:srgbClr val="000000"/>
                          </a:solidFill>
                          <a:effectLst/>
                          <a:latin typeface="+mj-ea"/>
                          <a:ea typeface="+mj-ea"/>
                          <a:cs typeface="Times New Roman" panose="02020603050405020304" pitchFamily="18" charset="0"/>
                        </a:rPr>
                        <a:t>期末账面余额</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0" dirty="0">
                          <a:solidFill>
                            <a:srgbClr val="000000"/>
                          </a:solidFill>
                          <a:effectLst/>
                          <a:latin typeface="+mj-ea"/>
                          <a:ea typeface="+mj-ea"/>
                          <a:cs typeface="Times New Roman" panose="02020603050405020304" pitchFamily="18" charset="0"/>
                        </a:rPr>
                        <a:t>计提比例</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0">
                          <a:solidFill>
                            <a:srgbClr val="000000"/>
                          </a:solidFill>
                          <a:effectLst/>
                          <a:latin typeface="+mj-ea"/>
                          <a:ea typeface="+mj-ea"/>
                          <a:cs typeface="Times New Roman" panose="02020603050405020304" pitchFamily="18" charset="0"/>
                        </a:rPr>
                        <a:t>账龄</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0">
                          <a:solidFill>
                            <a:srgbClr val="000000"/>
                          </a:solidFill>
                          <a:effectLst/>
                          <a:latin typeface="+mj-ea"/>
                          <a:ea typeface="+mj-ea"/>
                          <a:cs typeface="Times New Roman" panose="02020603050405020304" pitchFamily="18" charset="0"/>
                        </a:rPr>
                        <a:t>应收账款</a:t>
                      </a:r>
                      <a:endParaRPr lang="zh-CN" sz="1400" kern="100">
                        <a:effectLst/>
                        <a:latin typeface="+mj-ea"/>
                        <a:ea typeface="+mj-ea"/>
                        <a:cs typeface="Times New Roman" panose="02020603050405020304" pitchFamily="18" charset="0"/>
                      </a:endParaRPr>
                    </a:p>
                    <a:p>
                      <a:pPr algn="ctr">
                        <a:spcAft>
                          <a:spcPts val="0"/>
                        </a:spcAft>
                      </a:pPr>
                      <a:r>
                        <a:rPr lang="zh-CN" sz="1800" kern="0">
                          <a:solidFill>
                            <a:srgbClr val="000000"/>
                          </a:solidFill>
                          <a:effectLst/>
                          <a:latin typeface="+mj-ea"/>
                          <a:ea typeface="+mj-ea"/>
                          <a:cs typeface="Times New Roman" panose="02020603050405020304" pitchFamily="18" charset="0"/>
                        </a:rPr>
                        <a:t>期末账面余额</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0">
                          <a:solidFill>
                            <a:srgbClr val="000000"/>
                          </a:solidFill>
                          <a:effectLst/>
                          <a:latin typeface="+mj-ea"/>
                          <a:ea typeface="+mj-ea"/>
                          <a:cs typeface="Times New Roman" panose="02020603050405020304" pitchFamily="18" charset="0"/>
                        </a:rPr>
                        <a:t>计提比例</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3937530"/>
                  </a:ext>
                </a:extLst>
              </a:tr>
              <a:tr h="317350">
                <a:tc>
                  <a:txBody>
                    <a:bodyPr/>
                    <a:lstStyle/>
                    <a:p>
                      <a:pPr algn="ctr">
                        <a:spcAft>
                          <a:spcPts val="0"/>
                        </a:spcAft>
                      </a:pPr>
                      <a:r>
                        <a:rPr lang="en-US" sz="1800" kern="0">
                          <a:solidFill>
                            <a:srgbClr val="000000"/>
                          </a:solidFill>
                          <a:effectLst/>
                          <a:latin typeface="+mj-ea"/>
                          <a:ea typeface="+mj-ea"/>
                          <a:cs typeface="Times New Roman" panose="02020603050405020304" pitchFamily="18" charset="0"/>
                        </a:rPr>
                        <a:t>1</a:t>
                      </a:r>
                      <a:r>
                        <a:rPr lang="zh-CN" sz="1800" kern="0">
                          <a:solidFill>
                            <a:srgbClr val="000000"/>
                          </a:solidFill>
                          <a:effectLst/>
                          <a:latin typeface="+mj-ea"/>
                          <a:ea typeface="+mj-ea"/>
                          <a:cs typeface="Times New Roman" panose="02020603050405020304" pitchFamily="18" charset="0"/>
                        </a:rPr>
                        <a:t>年以内</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800" kern="0">
                          <a:solidFill>
                            <a:srgbClr val="000000"/>
                          </a:solidFill>
                          <a:effectLst/>
                          <a:latin typeface="+mj-ea"/>
                          <a:ea typeface="+mj-ea"/>
                          <a:cs typeface="Times New Roman" panose="02020603050405020304" pitchFamily="18" charset="0"/>
                        </a:rPr>
                        <a:t>5,447,191,376.07</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dirty="0">
                          <a:solidFill>
                            <a:srgbClr val="000000"/>
                          </a:solidFill>
                          <a:effectLst/>
                          <a:latin typeface="+mj-ea"/>
                          <a:ea typeface="+mj-ea"/>
                          <a:cs typeface="Times New Roman" panose="02020603050405020304" pitchFamily="18" charset="0"/>
                        </a:rPr>
                        <a:t>5.00%</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dirty="0">
                          <a:solidFill>
                            <a:srgbClr val="000000"/>
                          </a:solidFill>
                          <a:effectLst/>
                          <a:latin typeface="+mj-ea"/>
                          <a:ea typeface="+mj-ea"/>
                          <a:cs typeface="Times New Roman" panose="02020603050405020304" pitchFamily="18" charset="0"/>
                        </a:rPr>
                        <a:t>1</a:t>
                      </a:r>
                      <a:r>
                        <a:rPr lang="zh-CN" sz="1800" kern="0" dirty="0">
                          <a:solidFill>
                            <a:srgbClr val="000000"/>
                          </a:solidFill>
                          <a:effectLst/>
                          <a:latin typeface="+mj-ea"/>
                          <a:ea typeface="+mj-ea"/>
                          <a:cs typeface="Times New Roman" panose="02020603050405020304" pitchFamily="18" charset="0"/>
                        </a:rPr>
                        <a:t>年以内</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800" kern="100" dirty="0">
                          <a:solidFill>
                            <a:srgbClr val="000000"/>
                          </a:solidFill>
                          <a:effectLst/>
                          <a:latin typeface="+mj-ea"/>
                          <a:ea typeface="+mj-ea"/>
                          <a:cs typeface="Times New Roman" panose="02020603050405020304" pitchFamily="18" charset="0"/>
                        </a:rPr>
                        <a:t>10,718,211,000.00</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effectLst/>
                          <a:latin typeface="+mj-ea"/>
                          <a:ea typeface="+mj-ea"/>
                          <a:cs typeface="Times New Roman" panose="02020603050405020304" pitchFamily="18" charset="0"/>
                        </a:rPr>
                        <a:t>3.77%</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948911818"/>
                  </a:ext>
                </a:extLst>
              </a:tr>
              <a:tr h="317350">
                <a:tc>
                  <a:txBody>
                    <a:bodyPr/>
                    <a:lstStyle/>
                    <a:p>
                      <a:pPr algn="ctr">
                        <a:spcAft>
                          <a:spcPts val="0"/>
                        </a:spcAft>
                      </a:pPr>
                      <a:r>
                        <a:rPr lang="en-US" sz="1800" kern="0">
                          <a:solidFill>
                            <a:srgbClr val="000000"/>
                          </a:solidFill>
                          <a:effectLst/>
                          <a:latin typeface="+mj-ea"/>
                          <a:ea typeface="+mj-ea"/>
                          <a:cs typeface="Times New Roman" panose="02020603050405020304" pitchFamily="18" charset="0"/>
                        </a:rPr>
                        <a:t>1-2</a:t>
                      </a:r>
                      <a:r>
                        <a:rPr lang="zh-CN" sz="1800" kern="0">
                          <a:solidFill>
                            <a:srgbClr val="000000"/>
                          </a:solidFill>
                          <a:effectLst/>
                          <a:latin typeface="+mj-ea"/>
                          <a:ea typeface="+mj-ea"/>
                          <a:cs typeface="Times New Roman" panose="02020603050405020304" pitchFamily="18" charset="0"/>
                        </a:rPr>
                        <a:t>年</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800" kern="0">
                          <a:solidFill>
                            <a:srgbClr val="000000"/>
                          </a:solidFill>
                          <a:effectLst/>
                          <a:latin typeface="+mj-ea"/>
                          <a:ea typeface="+mj-ea"/>
                          <a:cs typeface="Times New Roman" panose="02020603050405020304" pitchFamily="18" charset="0"/>
                        </a:rPr>
                        <a:t>76,581,584.76</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0" dirty="0">
                          <a:solidFill>
                            <a:srgbClr val="000000"/>
                          </a:solidFill>
                          <a:effectLst/>
                          <a:latin typeface="+mj-ea"/>
                          <a:ea typeface="+mj-ea"/>
                          <a:cs typeface="Times New Roman" panose="02020603050405020304" pitchFamily="18" charset="0"/>
                        </a:rPr>
                        <a:t>5.00%</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0" dirty="0">
                          <a:solidFill>
                            <a:srgbClr val="000000"/>
                          </a:solidFill>
                          <a:effectLst/>
                          <a:latin typeface="+mj-ea"/>
                          <a:ea typeface="+mj-ea"/>
                          <a:cs typeface="Times New Roman" panose="02020603050405020304" pitchFamily="18" charset="0"/>
                        </a:rPr>
                        <a:t>1-2</a:t>
                      </a:r>
                      <a:r>
                        <a:rPr lang="zh-CN" sz="1800" kern="0" dirty="0">
                          <a:solidFill>
                            <a:srgbClr val="000000"/>
                          </a:solidFill>
                          <a:effectLst/>
                          <a:latin typeface="+mj-ea"/>
                          <a:ea typeface="+mj-ea"/>
                          <a:cs typeface="Times New Roman" panose="02020603050405020304" pitchFamily="18" charset="0"/>
                        </a:rPr>
                        <a:t>年</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800" kern="100" dirty="0">
                          <a:solidFill>
                            <a:srgbClr val="000000"/>
                          </a:solidFill>
                          <a:effectLst/>
                          <a:latin typeface="+mj-ea"/>
                          <a:ea typeface="+mj-ea"/>
                          <a:cs typeface="Times New Roman" panose="02020603050405020304" pitchFamily="18" charset="0"/>
                        </a:rPr>
                        <a:t>102,186,000.00</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mj-ea"/>
                          <a:ea typeface="+mj-ea"/>
                          <a:cs typeface="Times New Roman" panose="02020603050405020304" pitchFamily="18" charset="0"/>
                        </a:rPr>
                        <a:t>74.74%</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567302632"/>
                  </a:ext>
                </a:extLst>
              </a:tr>
              <a:tr h="317350">
                <a:tc>
                  <a:txBody>
                    <a:bodyPr/>
                    <a:lstStyle/>
                    <a:p>
                      <a:pPr algn="ctr">
                        <a:spcAft>
                          <a:spcPts val="0"/>
                        </a:spcAft>
                      </a:pPr>
                      <a:r>
                        <a:rPr lang="en-US" sz="1800" kern="0">
                          <a:solidFill>
                            <a:srgbClr val="000000"/>
                          </a:solidFill>
                          <a:effectLst/>
                          <a:latin typeface="+mj-ea"/>
                          <a:ea typeface="+mj-ea"/>
                          <a:cs typeface="Times New Roman" panose="02020603050405020304" pitchFamily="18" charset="0"/>
                        </a:rPr>
                        <a:t>2-3</a:t>
                      </a:r>
                      <a:r>
                        <a:rPr lang="zh-CN" sz="1800" kern="0">
                          <a:solidFill>
                            <a:srgbClr val="000000"/>
                          </a:solidFill>
                          <a:effectLst/>
                          <a:latin typeface="+mj-ea"/>
                          <a:ea typeface="+mj-ea"/>
                          <a:cs typeface="Times New Roman" panose="02020603050405020304" pitchFamily="18" charset="0"/>
                        </a:rPr>
                        <a:t>年</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800" kern="0" dirty="0">
                          <a:solidFill>
                            <a:srgbClr val="000000"/>
                          </a:solidFill>
                          <a:effectLst/>
                          <a:latin typeface="+mj-ea"/>
                          <a:ea typeface="+mj-ea"/>
                          <a:cs typeface="Times New Roman" panose="02020603050405020304" pitchFamily="18" charset="0"/>
                        </a:rPr>
                        <a:t>36,401,544.69</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0">
                          <a:solidFill>
                            <a:srgbClr val="000000"/>
                          </a:solidFill>
                          <a:effectLst/>
                          <a:latin typeface="+mj-ea"/>
                          <a:ea typeface="+mj-ea"/>
                          <a:cs typeface="Times New Roman" panose="02020603050405020304" pitchFamily="18" charset="0"/>
                        </a:rPr>
                        <a:t>5.00%</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0" dirty="0">
                          <a:solidFill>
                            <a:srgbClr val="000000"/>
                          </a:solidFill>
                          <a:effectLst/>
                          <a:latin typeface="+mj-ea"/>
                          <a:ea typeface="+mj-ea"/>
                          <a:cs typeface="Times New Roman" panose="02020603050405020304" pitchFamily="18" charset="0"/>
                        </a:rPr>
                        <a:t>2-3</a:t>
                      </a:r>
                      <a:r>
                        <a:rPr lang="zh-CN" sz="1800" kern="0" dirty="0">
                          <a:solidFill>
                            <a:srgbClr val="000000"/>
                          </a:solidFill>
                          <a:effectLst/>
                          <a:latin typeface="+mj-ea"/>
                          <a:ea typeface="+mj-ea"/>
                          <a:cs typeface="Times New Roman" panose="02020603050405020304" pitchFamily="18" charset="0"/>
                        </a:rPr>
                        <a:t>年</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800" kern="100" dirty="0">
                          <a:solidFill>
                            <a:srgbClr val="000000"/>
                          </a:solidFill>
                          <a:effectLst/>
                          <a:latin typeface="+mj-ea"/>
                          <a:ea typeface="+mj-ea"/>
                          <a:cs typeface="Times New Roman" panose="02020603050405020304" pitchFamily="18" charset="0"/>
                        </a:rPr>
                        <a:t>84,473,000.00</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mj-ea"/>
                          <a:ea typeface="+mj-ea"/>
                          <a:cs typeface="Times New Roman" panose="02020603050405020304" pitchFamily="18" charset="0"/>
                        </a:rPr>
                        <a:t>74.81%</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4247348182"/>
                  </a:ext>
                </a:extLst>
              </a:tr>
              <a:tr h="317350">
                <a:tc>
                  <a:txBody>
                    <a:bodyPr/>
                    <a:lstStyle/>
                    <a:p>
                      <a:pPr algn="ctr">
                        <a:spcAft>
                          <a:spcPts val="0"/>
                        </a:spcAft>
                      </a:pPr>
                      <a:r>
                        <a:rPr lang="en-US" sz="1800" kern="0">
                          <a:solidFill>
                            <a:srgbClr val="000000"/>
                          </a:solidFill>
                          <a:effectLst/>
                          <a:latin typeface="+mj-ea"/>
                          <a:ea typeface="+mj-ea"/>
                          <a:cs typeface="Times New Roman" panose="02020603050405020304" pitchFamily="18" charset="0"/>
                        </a:rPr>
                        <a:t>3</a:t>
                      </a:r>
                      <a:r>
                        <a:rPr lang="zh-CN" sz="1800" kern="0">
                          <a:solidFill>
                            <a:srgbClr val="000000"/>
                          </a:solidFill>
                          <a:effectLst/>
                          <a:latin typeface="+mj-ea"/>
                          <a:ea typeface="+mj-ea"/>
                          <a:cs typeface="Times New Roman" panose="02020603050405020304" pitchFamily="18" charset="0"/>
                        </a:rPr>
                        <a:t>年以上</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800" kern="0">
                          <a:solidFill>
                            <a:srgbClr val="000000"/>
                          </a:solidFill>
                          <a:effectLst/>
                          <a:latin typeface="+mj-ea"/>
                          <a:ea typeface="+mj-ea"/>
                          <a:cs typeface="Times New Roman" panose="02020603050405020304" pitchFamily="18" charset="0"/>
                        </a:rPr>
                        <a:t>14,332,524.49</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0">
                          <a:solidFill>
                            <a:srgbClr val="000000"/>
                          </a:solidFill>
                          <a:effectLst/>
                          <a:latin typeface="+mj-ea"/>
                          <a:ea typeface="+mj-ea"/>
                          <a:cs typeface="Times New Roman" panose="02020603050405020304" pitchFamily="18" charset="0"/>
                        </a:rPr>
                        <a:t>5.00%</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0" dirty="0">
                          <a:solidFill>
                            <a:srgbClr val="000000"/>
                          </a:solidFill>
                          <a:effectLst/>
                          <a:latin typeface="+mj-ea"/>
                          <a:ea typeface="+mj-ea"/>
                          <a:cs typeface="Times New Roman" panose="02020603050405020304" pitchFamily="18" charset="0"/>
                        </a:rPr>
                        <a:t>3</a:t>
                      </a:r>
                      <a:r>
                        <a:rPr lang="zh-CN" sz="1800" kern="0" dirty="0">
                          <a:solidFill>
                            <a:srgbClr val="000000"/>
                          </a:solidFill>
                          <a:effectLst/>
                          <a:latin typeface="+mj-ea"/>
                          <a:ea typeface="+mj-ea"/>
                          <a:cs typeface="Times New Roman" panose="02020603050405020304" pitchFamily="18" charset="0"/>
                        </a:rPr>
                        <a:t>年</a:t>
                      </a:r>
                      <a:r>
                        <a:rPr lang="en-US" sz="1800" kern="0" dirty="0">
                          <a:solidFill>
                            <a:srgbClr val="000000"/>
                          </a:solidFill>
                          <a:effectLst/>
                          <a:latin typeface="+mj-ea"/>
                          <a:ea typeface="+mj-ea"/>
                          <a:cs typeface="Times New Roman" panose="02020603050405020304" pitchFamily="18" charset="0"/>
                        </a:rPr>
                        <a:t>-5</a:t>
                      </a:r>
                      <a:r>
                        <a:rPr lang="zh-CN" sz="1800" kern="0" dirty="0">
                          <a:solidFill>
                            <a:srgbClr val="000000"/>
                          </a:solidFill>
                          <a:effectLst/>
                          <a:latin typeface="+mj-ea"/>
                          <a:ea typeface="+mj-ea"/>
                          <a:cs typeface="Times New Roman" panose="02020603050405020304" pitchFamily="18" charset="0"/>
                        </a:rPr>
                        <a:t>年</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800" kern="100" dirty="0">
                          <a:solidFill>
                            <a:srgbClr val="000000"/>
                          </a:solidFill>
                          <a:effectLst/>
                          <a:latin typeface="+mj-ea"/>
                          <a:ea typeface="+mj-ea"/>
                          <a:cs typeface="Times New Roman" panose="02020603050405020304" pitchFamily="18" charset="0"/>
                        </a:rPr>
                        <a:t>49,444,000.00</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mj-ea"/>
                          <a:ea typeface="+mj-ea"/>
                          <a:cs typeface="Times New Roman" panose="02020603050405020304" pitchFamily="18" charset="0"/>
                        </a:rPr>
                        <a:t>87.83%</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318768917"/>
                  </a:ext>
                </a:extLst>
              </a:tr>
              <a:tr h="317350">
                <a:tc>
                  <a:txBody>
                    <a:bodyPr/>
                    <a:lstStyle/>
                    <a:p>
                      <a:pPr algn="ctr">
                        <a:spcAft>
                          <a:spcPts val="0"/>
                        </a:spcAft>
                      </a:pPr>
                      <a:r>
                        <a:rPr lang="en-US" sz="1800" kern="0">
                          <a:solidFill>
                            <a:srgbClr val="000000"/>
                          </a:solidFill>
                          <a:effectLst/>
                          <a:latin typeface="+mj-ea"/>
                          <a:ea typeface="+mj-ea"/>
                          <a:cs typeface="Times New Roman" panose="02020603050405020304" pitchFamily="18" charset="0"/>
                        </a:rPr>
                        <a:t> </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800" kern="0" dirty="0">
                          <a:solidFill>
                            <a:srgbClr val="000000"/>
                          </a:solidFill>
                          <a:effectLst/>
                          <a:latin typeface="+mj-ea"/>
                          <a:ea typeface="+mj-ea"/>
                          <a:cs typeface="Times New Roman" panose="02020603050405020304" pitchFamily="18" charset="0"/>
                        </a:rPr>
                        <a:t> </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0">
                          <a:solidFill>
                            <a:srgbClr val="000000"/>
                          </a:solidFill>
                          <a:effectLst/>
                          <a:latin typeface="+mj-ea"/>
                          <a:ea typeface="+mj-ea"/>
                          <a:cs typeface="Times New Roman" panose="02020603050405020304" pitchFamily="18" charset="0"/>
                        </a:rPr>
                        <a:t> </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dirty="0">
                          <a:solidFill>
                            <a:srgbClr val="000000"/>
                          </a:solidFill>
                          <a:effectLst/>
                          <a:latin typeface="+mj-ea"/>
                          <a:ea typeface="+mj-ea"/>
                          <a:cs typeface="Times New Roman" panose="02020603050405020304" pitchFamily="18" charset="0"/>
                        </a:rPr>
                        <a:t>5</a:t>
                      </a:r>
                      <a:r>
                        <a:rPr lang="zh-CN" sz="1800" kern="100" dirty="0">
                          <a:solidFill>
                            <a:srgbClr val="000000"/>
                          </a:solidFill>
                          <a:effectLst/>
                          <a:latin typeface="+mj-ea"/>
                          <a:ea typeface="+mj-ea"/>
                          <a:cs typeface="Times New Roman" panose="02020603050405020304" pitchFamily="18" charset="0"/>
                        </a:rPr>
                        <a:t>年以上</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800" kern="100" dirty="0" smtClean="0">
                          <a:solidFill>
                            <a:srgbClr val="000000"/>
                          </a:solidFill>
                          <a:effectLst/>
                          <a:latin typeface="+mj-ea"/>
                          <a:ea typeface="+mj-ea"/>
                          <a:cs typeface="Times New Roman" panose="02020603050405020304" pitchFamily="18" charset="0"/>
                        </a:rPr>
                        <a:t>7,112,000.00</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dirty="0">
                          <a:solidFill>
                            <a:srgbClr val="000000"/>
                          </a:solidFill>
                          <a:effectLst/>
                          <a:latin typeface="+mj-ea"/>
                          <a:ea typeface="+mj-ea"/>
                          <a:cs typeface="Times New Roman" panose="02020603050405020304" pitchFamily="18" charset="0"/>
                        </a:rPr>
                        <a:t>100.00%</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784151924"/>
                  </a:ext>
                </a:extLst>
              </a:tr>
              <a:tr h="317350">
                <a:tc>
                  <a:txBody>
                    <a:bodyPr/>
                    <a:lstStyle/>
                    <a:p>
                      <a:pPr algn="ctr">
                        <a:spcAft>
                          <a:spcPts val="0"/>
                        </a:spcAft>
                      </a:pPr>
                      <a:r>
                        <a:rPr lang="zh-CN" sz="1800" kern="0">
                          <a:solidFill>
                            <a:srgbClr val="000000"/>
                          </a:solidFill>
                          <a:effectLst/>
                          <a:latin typeface="+mj-ea"/>
                          <a:ea typeface="+mj-ea"/>
                          <a:cs typeface="Times New Roman" panose="02020603050405020304" pitchFamily="18" charset="0"/>
                        </a:rPr>
                        <a:t>合计</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800" kern="0">
                          <a:solidFill>
                            <a:srgbClr val="000000"/>
                          </a:solidFill>
                          <a:effectLst/>
                          <a:latin typeface="+mj-ea"/>
                          <a:ea typeface="+mj-ea"/>
                          <a:cs typeface="Times New Roman" panose="02020603050405020304" pitchFamily="18" charset="0"/>
                        </a:rPr>
                        <a:t>5,574,507,030.01</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0">
                          <a:solidFill>
                            <a:srgbClr val="000000"/>
                          </a:solidFill>
                          <a:effectLst/>
                          <a:latin typeface="+mj-ea"/>
                          <a:ea typeface="+mj-ea"/>
                          <a:cs typeface="Times New Roman" panose="02020603050405020304" pitchFamily="18" charset="0"/>
                        </a:rPr>
                        <a:t> </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mj-ea"/>
                          <a:ea typeface="+mj-ea"/>
                          <a:cs typeface="Times New Roman" panose="02020603050405020304" pitchFamily="18" charset="0"/>
                        </a:rPr>
                        <a:t> </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800" kern="100" dirty="0">
                          <a:solidFill>
                            <a:srgbClr val="000000"/>
                          </a:solidFill>
                          <a:effectLst/>
                          <a:latin typeface="+mj-ea"/>
                          <a:ea typeface="+mj-ea"/>
                          <a:cs typeface="Times New Roman" panose="02020603050405020304" pitchFamily="18" charset="0"/>
                        </a:rPr>
                        <a:t>10,961,426,000.00</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800" kern="100">
                          <a:solidFill>
                            <a:srgbClr val="000000"/>
                          </a:solidFill>
                          <a:effectLst/>
                          <a:latin typeface="+mj-ea"/>
                          <a:ea typeface="+mj-ea"/>
                          <a:cs typeface="Times New Roman" panose="02020603050405020304" pitchFamily="18" charset="0"/>
                        </a:rPr>
                        <a:t> </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13737068"/>
                  </a:ext>
                </a:extLst>
              </a:tr>
              <a:tr h="634699">
                <a:tc>
                  <a:txBody>
                    <a:bodyPr/>
                    <a:lstStyle/>
                    <a:p>
                      <a:pPr algn="ctr">
                        <a:spcAft>
                          <a:spcPts val="0"/>
                        </a:spcAft>
                      </a:pPr>
                      <a:r>
                        <a:rPr lang="zh-CN" sz="1800" kern="0">
                          <a:solidFill>
                            <a:srgbClr val="000000"/>
                          </a:solidFill>
                          <a:effectLst/>
                          <a:latin typeface="+mj-ea"/>
                          <a:ea typeface="+mj-ea"/>
                          <a:cs typeface="Times New Roman" panose="02020603050405020304" pitchFamily="18" charset="0"/>
                        </a:rPr>
                        <a:t>占总资产比例</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800" kern="0">
                          <a:solidFill>
                            <a:srgbClr val="000000"/>
                          </a:solidFill>
                          <a:effectLst/>
                          <a:latin typeface="+mj-ea"/>
                          <a:ea typeface="+mj-ea"/>
                          <a:cs typeface="Times New Roman" panose="02020603050405020304" pitchFamily="18" charset="0"/>
                        </a:rPr>
                        <a:t>7.43%</a:t>
                      </a:r>
                      <a:endParaRPr lang="zh-CN" sz="1400" kern="10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0" dirty="0">
                          <a:solidFill>
                            <a:srgbClr val="000000"/>
                          </a:solidFill>
                          <a:effectLst/>
                          <a:latin typeface="+mj-ea"/>
                          <a:ea typeface="+mj-ea"/>
                          <a:cs typeface="Times New Roman" panose="02020603050405020304" pitchFamily="18" charset="0"/>
                        </a:rPr>
                        <a:t> </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000000"/>
                          </a:solidFill>
                          <a:effectLst/>
                          <a:latin typeface="+mj-ea"/>
                          <a:ea typeface="+mj-ea"/>
                          <a:cs typeface="Times New Roman" panose="02020603050405020304" pitchFamily="18" charset="0"/>
                        </a:rPr>
                        <a:t> </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800" kern="100" dirty="0">
                          <a:solidFill>
                            <a:srgbClr val="000000"/>
                          </a:solidFill>
                          <a:effectLst/>
                          <a:latin typeface="+mj-ea"/>
                          <a:ea typeface="+mj-ea"/>
                          <a:cs typeface="Times New Roman" panose="02020603050405020304" pitchFamily="18" charset="0"/>
                        </a:rPr>
                        <a:t>8.51%</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000000"/>
                          </a:solidFill>
                          <a:effectLst/>
                          <a:latin typeface="+mj-ea"/>
                          <a:ea typeface="+mj-ea"/>
                          <a:cs typeface="Times New Roman" panose="02020603050405020304" pitchFamily="18" charset="0"/>
                        </a:rPr>
                        <a:t> </a:t>
                      </a:r>
                      <a:endParaRPr lang="zh-CN" sz="1400" kern="100" dirty="0">
                        <a:effectLst/>
                        <a:latin typeface="+mj-ea"/>
                        <a:ea typeface="+mj-ea"/>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6556989"/>
                  </a:ext>
                </a:extLst>
              </a:tr>
            </a:tbl>
          </a:graphicData>
        </a:graphic>
      </p:graphicFrame>
      <p:sp>
        <p:nvSpPr>
          <p:cNvPr id="19" name="椭圆 18"/>
          <p:cNvSpPr/>
          <p:nvPr/>
        </p:nvSpPr>
        <p:spPr>
          <a:xfrm>
            <a:off x="4454435" y="3589606"/>
            <a:ext cx="1153902" cy="1504908"/>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9296400" y="3538809"/>
            <a:ext cx="1583082" cy="1963133"/>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3276479" y="5656922"/>
            <a:ext cx="1180010" cy="529548"/>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336280" y="5656922"/>
            <a:ext cx="1180010" cy="529548"/>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4392416" y="5315311"/>
            <a:ext cx="3053413" cy="923330"/>
          </a:xfrm>
          <a:prstGeom prst="rect">
            <a:avLst/>
          </a:prstGeom>
          <a:noFill/>
        </p:spPr>
        <p:txBody>
          <a:bodyPr wrap="square" rtlCol="0">
            <a:spAutoFit/>
          </a:bodyPr>
          <a:lstStyle/>
          <a:p>
            <a:r>
              <a:rPr lang="zh-CN" altLang="en-US" dirty="0" smtClean="0">
                <a:solidFill>
                  <a:schemeClr val="accent1"/>
                </a:solidFill>
              </a:rPr>
              <a:t>计提比例差距很大的情况下，期末账面余额占总资产比例仅相差一个百分点</a:t>
            </a:r>
            <a:endParaRPr lang="zh-CN" altLang="en-US" dirty="0">
              <a:solidFill>
                <a:schemeClr val="accent1"/>
              </a:solidFill>
            </a:endParaRPr>
          </a:p>
        </p:txBody>
      </p:sp>
    </p:spTree>
    <p:extLst>
      <p:ext uri="{BB962C8B-B14F-4D97-AF65-F5344CB8AC3E}">
        <p14:creationId xmlns:p14="http://schemas.microsoft.com/office/powerpoint/2010/main" val="8676207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809897" y="2735466"/>
            <a:ext cx="1789613" cy="923330"/>
          </a:xfrm>
          <a:prstGeom prst="rect">
            <a:avLst/>
          </a:prstGeom>
          <a:noFill/>
        </p:spPr>
        <p:txBody>
          <a:bodyPr wrap="square" rtlCol="0">
            <a:spAutoFit/>
          </a:bodyPr>
          <a:lstStyle/>
          <a:p>
            <a:r>
              <a:rPr lang="en-US" altLang="zh-CN" sz="5400" dirty="0" smtClean="0">
                <a:latin typeface="+mj-ea"/>
                <a:ea typeface="+mj-ea"/>
              </a:rPr>
              <a:t>07</a:t>
            </a:r>
            <a:endParaRPr lang="zh-CN" altLang="en-US" sz="5400" dirty="0">
              <a:latin typeface="+mj-ea"/>
              <a:ea typeface="+mj-ea"/>
            </a:endParaRPr>
          </a:p>
        </p:txBody>
      </p:sp>
      <p:sp>
        <p:nvSpPr>
          <p:cNvPr id="3" name="矩形 2"/>
          <p:cNvSpPr/>
          <p:nvPr/>
        </p:nvSpPr>
        <p:spPr>
          <a:xfrm>
            <a:off x="809897" y="2521131"/>
            <a:ext cx="3735977" cy="4571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矩形 7"/>
          <p:cNvSpPr/>
          <p:nvPr/>
        </p:nvSpPr>
        <p:spPr>
          <a:xfrm>
            <a:off x="809897" y="3722913"/>
            <a:ext cx="3735977" cy="4571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TextBox 3"/>
          <p:cNvSpPr>
            <a:spLocks noChangeArrowheads="1"/>
          </p:cNvSpPr>
          <p:nvPr/>
        </p:nvSpPr>
        <p:spPr bwMode="auto">
          <a:xfrm>
            <a:off x="1841029" y="2841729"/>
            <a:ext cx="2704845" cy="646331"/>
          </a:xfrm>
          <a:prstGeom prst="rect">
            <a:avLst/>
          </a:prstGeom>
          <a:solidFill>
            <a:schemeClr val="accent2"/>
          </a:solidFill>
          <a:ln>
            <a:noFill/>
          </a:ln>
          <a:extLst/>
        </p:spPr>
        <p:txBody>
          <a:bodyPr wrap="square">
            <a:spAutoFit/>
          </a:bodyPr>
          <a:lstStyle>
            <a:defPPr>
              <a:defRPr lang="zh-CN"/>
            </a:defPPr>
            <a:lvl1pPr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3600" dirty="0">
                <a:solidFill>
                  <a:srgbClr val="DDD9C3"/>
                </a:solidFill>
                <a:latin typeface="微软雅黑" panose="020B0503020204020204" pitchFamily="34" charset="-122"/>
                <a:ea typeface="微软雅黑" panose="020B0503020204020204" pitchFamily="34" charset="-122"/>
                <a:sym typeface="微软雅黑" panose="020B0503020204020204" pitchFamily="34" charset="-122"/>
              </a:rPr>
              <a:t>Part </a:t>
            </a:r>
            <a:r>
              <a:rPr lang="en-US" altLang="zh-CN" sz="3600" dirty="0" smtClean="0">
                <a:solidFill>
                  <a:srgbClr val="DDD9C3"/>
                </a:solidFill>
                <a:latin typeface="微软雅黑" panose="020B0503020204020204" pitchFamily="34" charset="-122"/>
                <a:ea typeface="微软雅黑" panose="020B0503020204020204" pitchFamily="34" charset="-122"/>
                <a:sym typeface="微软雅黑" panose="020B0503020204020204" pitchFamily="34" charset="-122"/>
              </a:rPr>
              <a:t>Seven</a:t>
            </a:r>
            <a:endParaRPr lang="zh-CN" altLang="en-US" sz="3600" dirty="0">
              <a:solidFill>
                <a:srgbClr val="DDD9C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菱形 10"/>
          <p:cNvSpPr/>
          <p:nvPr/>
        </p:nvSpPr>
        <p:spPr>
          <a:xfrm>
            <a:off x="4853904" y="208722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p:nvSpPr>
        <p:spPr>
          <a:xfrm>
            <a:off x="4862581" y="275625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p:nvSpPr>
        <p:spPr>
          <a:xfrm>
            <a:off x="4862581" y="3393520"/>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p:nvSpPr>
        <p:spPr>
          <a:xfrm>
            <a:off x="4862584" y="4024766"/>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p:nvSpPr>
        <p:spPr>
          <a:xfrm>
            <a:off x="4874456" y="469066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747288" y="1211972"/>
            <a:ext cx="3699860" cy="3970318"/>
          </a:xfrm>
          <a:prstGeom prst="rect">
            <a:avLst/>
          </a:prstGeom>
          <a:noFill/>
        </p:spPr>
        <p:txBody>
          <a:bodyPr wrap="square" rtlCol="0">
            <a:spAutoFit/>
          </a:bodyPr>
          <a:lstStyle/>
          <a:p>
            <a:pPr algn="ctr">
              <a:lnSpc>
                <a:spcPct val="150000"/>
              </a:lnSpc>
            </a:pPr>
            <a:r>
              <a:rPr lang="zh-CN" altLang="en-US" sz="2800" dirty="0" smtClean="0"/>
              <a:t>宏观环境分析</a:t>
            </a:r>
            <a:endParaRPr lang="en-US" altLang="zh-CN" sz="2800" dirty="0" smtClean="0"/>
          </a:p>
          <a:p>
            <a:pPr algn="ctr">
              <a:lnSpc>
                <a:spcPct val="150000"/>
              </a:lnSpc>
            </a:pPr>
            <a:r>
              <a:rPr lang="zh-CN" altLang="en-US" sz="2800" dirty="0" smtClean="0"/>
              <a:t>行业环境分析</a:t>
            </a:r>
            <a:endParaRPr lang="en-US" altLang="zh-CN" sz="2800" dirty="0" smtClean="0"/>
          </a:p>
          <a:p>
            <a:pPr algn="ctr">
              <a:lnSpc>
                <a:spcPct val="150000"/>
              </a:lnSpc>
            </a:pPr>
            <a:r>
              <a:rPr lang="zh-CN" altLang="en-US" sz="2800" dirty="0" smtClean="0"/>
              <a:t>行业</a:t>
            </a:r>
            <a:r>
              <a:rPr lang="en-US" altLang="zh-CN" sz="2800" dirty="0" smtClean="0"/>
              <a:t>SWOT</a:t>
            </a:r>
            <a:r>
              <a:rPr lang="zh-CN" altLang="en-US" sz="2800" dirty="0" smtClean="0"/>
              <a:t>分析</a:t>
            </a:r>
            <a:endParaRPr lang="en-US" altLang="zh-CN" sz="2800" dirty="0" smtClean="0"/>
          </a:p>
          <a:p>
            <a:pPr algn="ctr">
              <a:lnSpc>
                <a:spcPct val="150000"/>
              </a:lnSpc>
            </a:pPr>
            <a:r>
              <a:rPr lang="zh-CN" altLang="en-US" sz="2800" dirty="0" smtClean="0"/>
              <a:t>企业战略分析</a:t>
            </a:r>
            <a:endParaRPr lang="en-US" altLang="zh-CN" sz="2800" dirty="0" smtClean="0"/>
          </a:p>
          <a:p>
            <a:pPr algn="ctr">
              <a:lnSpc>
                <a:spcPct val="150000"/>
              </a:lnSpc>
            </a:pPr>
            <a:r>
              <a:rPr lang="zh-CN" altLang="en-US" sz="2800" dirty="0" smtClean="0"/>
              <a:t>公司治理分析</a:t>
            </a:r>
            <a:endParaRPr lang="en-US" altLang="zh-CN" sz="2800" dirty="0" smtClean="0"/>
          </a:p>
          <a:p>
            <a:pPr algn="ctr">
              <a:lnSpc>
                <a:spcPct val="150000"/>
              </a:lnSpc>
            </a:pPr>
            <a:r>
              <a:rPr lang="zh-CN" altLang="en-US" sz="2800" dirty="0" smtClean="0"/>
              <a:t>企业会计分析</a:t>
            </a:r>
            <a:endParaRPr lang="zh-CN" altLang="en-US" sz="2800" dirty="0"/>
          </a:p>
        </p:txBody>
      </p:sp>
      <p:sp>
        <p:nvSpPr>
          <p:cNvPr id="18" name="菱形 17"/>
          <p:cNvSpPr/>
          <p:nvPr/>
        </p:nvSpPr>
        <p:spPr>
          <a:xfrm>
            <a:off x="8070139" y="211097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菱形 18"/>
          <p:cNvSpPr/>
          <p:nvPr/>
        </p:nvSpPr>
        <p:spPr>
          <a:xfrm>
            <a:off x="8044409" y="1420229"/>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p:nvSpPr>
        <p:spPr>
          <a:xfrm>
            <a:off x="8091909" y="2714636"/>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375731" y="1211972"/>
            <a:ext cx="3527663" cy="3323987"/>
          </a:xfrm>
          <a:prstGeom prst="rect">
            <a:avLst/>
          </a:prstGeom>
          <a:noFill/>
        </p:spPr>
        <p:txBody>
          <a:bodyPr wrap="square" rtlCol="0">
            <a:spAutoFit/>
          </a:bodyPr>
          <a:lstStyle/>
          <a:p>
            <a:pPr algn="ctr">
              <a:lnSpc>
                <a:spcPct val="150000"/>
              </a:lnSpc>
            </a:pPr>
            <a:r>
              <a:rPr lang="zh-CN" altLang="en-US" sz="2800" dirty="0" smtClean="0">
                <a:solidFill>
                  <a:schemeClr val="accent2"/>
                </a:solidFill>
              </a:rPr>
              <a:t>利润表分析</a:t>
            </a:r>
            <a:endParaRPr lang="en-US" altLang="zh-CN" sz="2800" dirty="0" smtClean="0">
              <a:solidFill>
                <a:schemeClr val="accent2"/>
              </a:solidFill>
            </a:endParaRPr>
          </a:p>
          <a:p>
            <a:pPr algn="ctr">
              <a:lnSpc>
                <a:spcPct val="150000"/>
              </a:lnSpc>
            </a:pPr>
            <a:r>
              <a:rPr lang="zh-CN" altLang="en-US" sz="2800" dirty="0" smtClean="0"/>
              <a:t>资产负债表分析</a:t>
            </a:r>
            <a:endParaRPr lang="en-US" altLang="zh-CN" sz="2800" dirty="0"/>
          </a:p>
          <a:p>
            <a:pPr algn="ctr">
              <a:lnSpc>
                <a:spcPct val="150000"/>
              </a:lnSpc>
            </a:pPr>
            <a:r>
              <a:rPr lang="zh-CN" altLang="en-US" sz="2800" dirty="0" smtClean="0"/>
              <a:t>现金流量表分析</a:t>
            </a:r>
            <a:endParaRPr lang="en-US" altLang="zh-CN" sz="2800" dirty="0" smtClean="0"/>
          </a:p>
          <a:p>
            <a:pPr algn="ctr">
              <a:lnSpc>
                <a:spcPct val="150000"/>
              </a:lnSpc>
            </a:pPr>
            <a:r>
              <a:rPr lang="zh-CN" altLang="en-US" sz="2800" dirty="0" smtClean="0"/>
              <a:t>股东权益变动表分析</a:t>
            </a:r>
            <a:endParaRPr lang="en-US" altLang="zh-CN" sz="2800" dirty="0" smtClean="0"/>
          </a:p>
          <a:p>
            <a:pPr algn="ctr">
              <a:lnSpc>
                <a:spcPct val="150000"/>
              </a:lnSpc>
            </a:pPr>
            <a:r>
              <a:rPr lang="zh-CN" altLang="en-US" sz="2800" dirty="0" smtClean="0"/>
              <a:t>盈利与偿债能力分析</a:t>
            </a:r>
            <a:endParaRPr lang="en-US" altLang="zh-CN" sz="2800" dirty="0" smtClean="0"/>
          </a:p>
        </p:txBody>
      </p:sp>
      <p:sp>
        <p:nvSpPr>
          <p:cNvPr id="22" name="菱形 21"/>
          <p:cNvSpPr/>
          <p:nvPr/>
        </p:nvSpPr>
        <p:spPr>
          <a:xfrm>
            <a:off x="8089930" y="336579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菱形 22"/>
          <p:cNvSpPr/>
          <p:nvPr/>
        </p:nvSpPr>
        <p:spPr>
          <a:xfrm>
            <a:off x="8099828" y="3981336"/>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4851926" y="1408354"/>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284083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755" y="561700"/>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027361"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149581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3239199" y="428457"/>
            <a:ext cx="3859957" cy="630942"/>
          </a:xfrm>
          <a:prstGeom prst="rect">
            <a:avLst/>
          </a:prstGeom>
          <a:noFill/>
        </p:spPr>
        <p:txBody>
          <a:bodyPr wrap="square" rtlCol="0">
            <a:spAutoFit/>
          </a:bodyPr>
          <a:lstStyle/>
          <a:p>
            <a:r>
              <a:rPr lang="zh-CN" altLang="en-US" sz="3500" dirty="0" smtClean="0"/>
              <a:t>营业收入</a:t>
            </a:r>
            <a:endParaRPr lang="zh-CN" altLang="en-US" sz="3500" dirty="0"/>
          </a:p>
        </p:txBody>
      </p:sp>
      <p:sp>
        <p:nvSpPr>
          <p:cNvPr id="16" name="椭圆 15"/>
          <p:cNvSpPr/>
          <p:nvPr/>
        </p:nvSpPr>
        <p:spPr>
          <a:xfrm>
            <a:off x="194967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2434584" y="571598"/>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68826945"/>
              </p:ext>
            </p:extLst>
          </p:nvPr>
        </p:nvGraphicFramePr>
        <p:xfrm>
          <a:off x="718446" y="1441623"/>
          <a:ext cx="9326893" cy="1607801"/>
        </p:xfrm>
        <a:graphic>
          <a:graphicData uri="http://schemas.openxmlformats.org/drawingml/2006/table">
            <a:tbl>
              <a:tblPr firstRow="1" firstCol="1" bandRow="1">
                <a:tableStyleId>{5C22544A-7EE6-4342-B048-85BDC9FD1C3A}</a:tableStyleId>
              </a:tblPr>
              <a:tblGrid>
                <a:gridCol w="1331834">
                  <a:extLst>
                    <a:ext uri="{9D8B030D-6E8A-4147-A177-3AD203B41FA5}">
                      <a16:colId xmlns:a16="http://schemas.microsoft.com/office/drawing/2014/main" val="20000"/>
                    </a:ext>
                  </a:extLst>
                </a:gridCol>
                <a:gridCol w="1332645">
                  <a:extLst>
                    <a:ext uri="{9D8B030D-6E8A-4147-A177-3AD203B41FA5}">
                      <a16:colId xmlns:a16="http://schemas.microsoft.com/office/drawing/2014/main" val="20001"/>
                    </a:ext>
                  </a:extLst>
                </a:gridCol>
                <a:gridCol w="1332645">
                  <a:extLst>
                    <a:ext uri="{9D8B030D-6E8A-4147-A177-3AD203B41FA5}">
                      <a16:colId xmlns:a16="http://schemas.microsoft.com/office/drawing/2014/main" val="20002"/>
                    </a:ext>
                  </a:extLst>
                </a:gridCol>
                <a:gridCol w="1331834">
                  <a:extLst>
                    <a:ext uri="{9D8B030D-6E8A-4147-A177-3AD203B41FA5}">
                      <a16:colId xmlns:a16="http://schemas.microsoft.com/office/drawing/2014/main" val="20003"/>
                    </a:ext>
                  </a:extLst>
                </a:gridCol>
                <a:gridCol w="1332645">
                  <a:extLst>
                    <a:ext uri="{9D8B030D-6E8A-4147-A177-3AD203B41FA5}">
                      <a16:colId xmlns:a16="http://schemas.microsoft.com/office/drawing/2014/main" val="20004"/>
                    </a:ext>
                  </a:extLst>
                </a:gridCol>
                <a:gridCol w="1332645">
                  <a:extLst>
                    <a:ext uri="{9D8B030D-6E8A-4147-A177-3AD203B41FA5}">
                      <a16:colId xmlns:a16="http://schemas.microsoft.com/office/drawing/2014/main" val="20005"/>
                    </a:ext>
                  </a:extLst>
                </a:gridCol>
                <a:gridCol w="1332645">
                  <a:extLst>
                    <a:ext uri="{9D8B030D-6E8A-4147-A177-3AD203B41FA5}">
                      <a16:colId xmlns:a16="http://schemas.microsoft.com/office/drawing/2014/main" val="20006"/>
                    </a:ext>
                  </a:extLst>
                </a:gridCol>
              </a:tblGrid>
              <a:tr h="465910">
                <a:tc>
                  <a:txBody>
                    <a:bodyPr/>
                    <a:lstStyle/>
                    <a:p>
                      <a:pPr algn="ctr">
                        <a:spcAft>
                          <a:spcPts val="0"/>
                        </a:spcAft>
                      </a:pPr>
                      <a:r>
                        <a:rPr lang="zh-CN" sz="1600" kern="100" dirty="0">
                          <a:effectLst/>
                        </a:rPr>
                        <a:t>项目</a:t>
                      </a:r>
                      <a:endParaRPr lang="zh-CN" sz="1600" kern="100" dirty="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2015</a:t>
                      </a:r>
                      <a:r>
                        <a:rPr lang="zh-CN" sz="1600" kern="100">
                          <a:effectLst/>
                        </a:rPr>
                        <a:t>海尔</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2014</a:t>
                      </a:r>
                      <a:r>
                        <a:rPr lang="zh-CN" sz="1600" kern="100">
                          <a:effectLst/>
                        </a:rPr>
                        <a:t>海尔</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2013</a:t>
                      </a:r>
                      <a:r>
                        <a:rPr lang="zh-CN" sz="1600" kern="100">
                          <a:effectLst/>
                        </a:rPr>
                        <a:t>海尔</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2015</a:t>
                      </a:r>
                      <a:r>
                        <a:rPr lang="zh-CN" sz="1600" kern="100">
                          <a:effectLst/>
                        </a:rPr>
                        <a:t>美的</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2014</a:t>
                      </a:r>
                      <a:r>
                        <a:rPr lang="zh-CN" sz="1600" kern="100">
                          <a:effectLst/>
                        </a:rPr>
                        <a:t>美的</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2013</a:t>
                      </a:r>
                      <a:r>
                        <a:rPr lang="zh-CN" sz="1600" kern="100">
                          <a:effectLst/>
                        </a:rPr>
                        <a:t>美的</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0"/>
                  </a:ext>
                </a:extLst>
              </a:tr>
              <a:tr h="465910">
                <a:tc>
                  <a:txBody>
                    <a:bodyPr/>
                    <a:lstStyle/>
                    <a:p>
                      <a:pPr algn="ctr">
                        <a:spcAft>
                          <a:spcPts val="0"/>
                        </a:spcAft>
                      </a:pPr>
                      <a:r>
                        <a:rPr lang="zh-CN" sz="1600" kern="100">
                          <a:effectLst/>
                        </a:rPr>
                        <a:t>营业收入</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89,748,320</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88,775,444</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86,605,646</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138,441,226</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141,668,175</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120,975,003</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1"/>
                  </a:ext>
                </a:extLst>
              </a:tr>
              <a:tr h="675981">
                <a:tc>
                  <a:txBody>
                    <a:bodyPr/>
                    <a:lstStyle/>
                    <a:p>
                      <a:pPr algn="ctr">
                        <a:spcAft>
                          <a:spcPts val="0"/>
                        </a:spcAft>
                      </a:pPr>
                      <a:r>
                        <a:rPr lang="zh-CN" sz="1600" kern="100">
                          <a:effectLst/>
                        </a:rPr>
                        <a:t>营业收入</a:t>
                      </a:r>
                    </a:p>
                    <a:p>
                      <a:pPr algn="ctr">
                        <a:spcAft>
                          <a:spcPts val="0"/>
                        </a:spcAft>
                      </a:pPr>
                      <a:r>
                        <a:rPr lang="zh-CN" sz="1600" kern="100">
                          <a:effectLst/>
                        </a:rPr>
                        <a:t>增长率</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1.10%</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2.51%</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8.45%</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-2.28%</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17.11%</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dirty="0">
                          <a:effectLst/>
                        </a:rPr>
                        <a:t>17.91%</a:t>
                      </a:r>
                      <a:endParaRPr lang="zh-CN" sz="1600" kern="100" dirty="0">
                        <a:effectLst/>
                        <a:latin typeface="Times New Roman" charset="0"/>
                        <a:ea typeface="宋体" charset="-122"/>
                      </a:endParaRPr>
                    </a:p>
                  </a:txBody>
                  <a:tcPr marL="68580" marR="68580" marT="0" marB="0" anchor="ctr"/>
                </a:tc>
                <a:extLst>
                  <a:ext uri="{0D108BD9-81ED-4DB2-BD59-A6C34878D82A}">
                    <a16:rowId xmlns:a16="http://schemas.microsoft.com/office/drawing/2014/main" val="10002"/>
                  </a:ext>
                </a:extLst>
              </a:tr>
            </a:tbl>
          </a:graphicData>
        </a:graphic>
      </p:graphicFrame>
      <p:sp>
        <p:nvSpPr>
          <p:cNvPr id="3" name="矩形 2"/>
          <p:cNvSpPr/>
          <p:nvPr/>
        </p:nvSpPr>
        <p:spPr>
          <a:xfrm>
            <a:off x="1314744" y="3411582"/>
            <a:ext cx="8672404" cy="3416320"/>
          </a:xfrm>
          <a:prstGeom prst="rect">
            <a:avLst/>
          </a:prstGeom>
        </p:spPr>
        <p:txBody>
          <a:bodyPr wrap="square">
            <a:spAutoFit/>
          </a:bodyPr>
          <a:lstStyle/>
          <a:p>
            <a:pPr indent="304800" algn="just">
              <a:lnSpc>
                <a:spcPct val="150000"/>
              </a:lnSpc>
              <a:spcAft>
                <a:spcPts val="0"/>
              </a:spcAft>
            </a:pPr>
            <a:r>
              <a:rPr lang="en-US" altLang="zh-CN" dirty="0">
                <a:latin typeface="+mn-ea"/>
              </a:rPr>
              <a:t>2013-2015</a:t>
            </a:r>
            <a:r>
              <a:rPr lang="zh-CN" altLang="zh-CN" dirty="0">
                <a:latin typeface="+mn-ea"/>
              </a:rPr>
              <a:t>年，海尔与美的的营业</a:t>
            </a:r>
            <a:r>
              <a:rPr lang="zh-CN" altLang="zh-CN" dirty="0">
                <a:solidFill>
                  <a:schemeClr val="accent2"/>
                </a:solidFill>
                <a:latin typeface="+mn-ea"/>
              </a:rPr>
              <a:t>收入增长率均呈现下降趋势</a:t>
            </a:r>
            <a:r>
              <a:rPr lang="zh-CN" altLang="zh-CN" dirty="0">
                <a:latin typeface="+mn-ea"/>
              </a:rPr>
              <a:t>，从绝对值来看，海尔的</a:t>
            </a:r>
            <a:r>
              <a:rPr lang="zh-CN" altLang="zh-CN" dirty="0">
                <a:solidFill>
                  <a:schemeClr val="accent2"/>
                </a:solidFill>
                <a:latin typeface="+mn-ea"/>
              </a:rPr>
              <a:t>增长率波动较为缓慢</a:t>
            </a:r>
            <a:r>
              <a:rPr lang="zh-CN" altLang="zh-CN" dirty="0">
                <a:latin typeface="+mn-ea"/>
              </a:rPr>
              <a:t>，</a:t>
            </a:r>
            <a:r>
              <a:rPr lang="en-US" altLang="zh-CN" dirty="0">
                <a:latin typeface="+mn-ea"/>
              </a:rPr>
              <a:t>2015</a:t>
            </a:r>
            <a:r>
              <a:rPr lang="zh-CN" altLang="zh-CN" dirty="0">
                <a:latin typeface="+mn-ea"/>
              </a:rPr>
              <a:t>年营业收入仍然呈现小幅增长，这可能和海尔的营业收入增长率比美的低相关。美的</a:t>
            </a:r>
            <a:r>
              <a:rPr lang="en-US" altLang="zh-CN" dirty="0">
                <a:solidFill>
                  <a:schemeClr val="accent2"/>
                </a:solidFill>
                <a:latin typeface="+mn-ea"/>
              </a:rPr>
              <a:t>2015</a:t>
            </a:r>
            <a:r>
              <a:rPr lang="zh-CN" altLang="zh-CN" dirty="0">
                <a:solidFill>
                  <a:schemeClr val="accent2"/>
                </a:solidFill>
                <a:latin typeface="+mn-ea"/>
              </a:rPr>
              <a:t>年营业收入出现负增长</a:t>
            </a:r>
            <a:r>
              <a:rPr lang="zh-CN" altLang="zh-CN" dirty="0">
                <a:latin typeface="+mn-ea"/>
              </a:rPr>
              <a:t>，与</a:t>
            </a:r>
            <a:r>
              <a:rPr lang="en-US" altLang="zh-CN" dirty="0">
                <a:latin typeface="+mn-ea"/>
              </a:rPr>
              <a:t>2013</a:t>
            </a:r>
            <a:r>
              <a:rPr lang="zh-CN" altLang="zh-CN" dirty="0">
                <a:latin typeface="+mn-ea"/>
              </a:rPr>
              <a:t>、</a:t>
            </a:r>
            <a:r>
              <a:rPr lang="en-US" altLang="zh-CN" dirty="0">
                <a:latin typeface="+mn-ea"/>
              </a:rPr>
              <a:t>2014</a:t>
            </a:r>
            <a:r>
              <a:rPr lang="zh-CN" altLang="zh-CN" dirty="0">
                <a:latin typeface="+mn-ea"/>
              </a:rPr>
              <a:t>年相比是滑铁卢</a:t>
            </a:r>
            <a:r>
              <a:rPr lang="zh-CN" altLang="zh-CN" dirty="0">
                <a:latin typeface="+mn-ea"/>
                <a:cs typeface="Calibri" charset="0"/>
              </a:rPr>
              <a:t>式的下降</a:t>
            </a:r>
            <a:r>
              <a:rPr lang="zh-CN" altLang="zh-CN" dirty="0" smtClean="0">
                <a:latin typeface="+mn-ea"/>
                <a:cs typeface="Calibri" charset="0"/>
              </a:rPr>
              <a:t>。</a:t>
            </a:r>
            <a:endParaRPr lang="en-US" altLang="zh-CN" dirty="0" smtClean="0">
              <a:latin typeface="+mn-ea"/>
              <a:cs typeface="Calibri" charset="0"/>
            </a:endParaRPr>
          </a:p>
          <a:p>
            <a:pPr indent="304800" algn="just">
              <a:lnSpc>
                <a:spcPct val="150000"/>
              </a:lnSpc>
            </a:pPr>
            <a:r>
              <a:rPr lang="zh-CN" altLang="zh-CN" dirty="0"/>
              <a:t>两家企业均以大家电为主营收入的支撑，但是</a:t>
            </a:r>
            <a:r>
              <a:rPr lang="zh-CN" altLang="zh-CN" dirty="0">
                <a:solidFill>
                  <a:schemeClr val="accent2"/>
                </a:solidFill>
              </a:rPr>
              <a:t>美的营业收入和营业利润的来源较为集中</a:t>
            </a:r>
            <a:r>
              <a:rPr lang="zh-CN" altLang="zh-CN" dirty="0"/>
              <a:t>，</a:t>
            </a:r>
            <a:r>
              <a:rPr lang="zh-CN" altLang="zh-CN" dirty="0">
                <a:solidFill>
                  <a:schemeClr val="accent2"/>
                </a:solidFill>
              </a:rPr>
              <a:t>海尔则分散</a:t>
            </a:r>
            <a:r>
              <a:rPr lang="zh-CN" altLang="zh-CN" dirty="0"/>
              <a:t>在具体的各项产品当中，相对来说海尔的</a:t>
            </a:r>
            <a:r>
              <a:rPr lang="zh-CN" altLang="zh-CN" dirty="0">
                <a:solidFill>
                  <a:schemeClr val="accent2"/>
                </a:solidFill>
              </a:rPr>
              <a:t>风险更为分散</a:t>
            </a:r>
            <a:r>
              <a:rPr lang="zh-CN" altLang="zh-CN" dirty="0"/>
              <a:t>，因此面对多变市场和经济下行压力，海尔的</a:t>
            </a:r>
            <a:r>
              <a:rPr lang="zh-CN" altLang="zh-CN" dirty="0">
                <a:solidFill>
                  <a:schemeClr val="accent2"/>
                </a:solidFill>
              </a:rPr>
              <a:t>抗风险能力更强，营业收入将比美的更为稳健。</a:t>
            </a:r>
          </a:p>
          <a:p>
            <a:pPr indent="304800" algn="just">
              <a:lnSpc>
                <a:spcPct val="150000"/>
              </a:lnSpc>
              <a:spcAft>
                <a:spcPts val="0"/>
              </a:spcAft>
            </a:pPr>
            <a:endParaRPr lang="zh-CN" altLang="zh-CN" dirty="0">
              <a:effectLst/>
              <a:latin typeface="+mn-ea"/>
            </a:endParaRPr>
          </a:p>
        </p:txBody>
      </p:sp>
    </p:spTree>
    <p:extLst>
      <p:ext uri="{BB962C8B-B14F-4D97-AF65-F5344CB8AC3E}">
        <p14:creationId xmlns:p14="http://schemas.microsoft.com/office/powerpoint/2010/main" val="1437155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b.hiphotos.baidu.com/baike/w%3D268/sign=2063b70dd71373f0f53f68999c0f4b8b/dbb44aed2e738bd4423c9d47a78b87d6277ff9a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9149" y="5570431"/>
            <a:ext cx="1196884" cy="119688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640080" y="640080"/>
            <a:ext cx="248194" cy="6662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文本框 2"/>
          <p:cNvSpPr txBox="1"/>
          <p:nvPr/>
        </p:nvSpPr>
        <p:spPr>
          <a:xfrm>
            <a:off x="1069675" y="640080"/>
            <a:ext cx="4192438" cy="707886"/>
          </a:xfrm>
          <a:prstGeom prst="rect">
            <a:avLst/>
          </a:prstGeom>
          <a:noFill/>
        </p:spPr>
        <p:txBody>
          <a:bodyPr wrap="square" rtlCol="0">
            <a:spAutoFit/>
          </a:bodyPr>
          <a:lstStyle/>
          <a:p>
            <a:r>
              <a:rPr lang="zh-CN" altLang="en-US" sz="4000" dirty="0" smtClean="0"/>
              <a:t>宏观环境分析 </a:t>
            </a:r>
            <a:endParaRPr lang="zh-CN" altLang="en-US" sz="4000" dirty="0"/>
          </a:p>
        </p:txBody>
      </p:sp>
      <p:sp>
        <p:nvSpPr>
          <p:cNvPr id="12" name="矩形 11"/>
          <p:cNvSpPr/>
          <p:nvPr/>
        </p:nvSpPr>
        <p:spPr>
          <a:xfrm rot="16200000" flipV="1">
            <a:off x="3615160" y="3679589"/>
            <a:ext cx="4437894" cy="7287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88274" y="2370071"/>
            <a:ext cx="4982271" cy="2677656"/>
          </a:xfrm>
          <a:prstGeom prst="rect">
            <a:avLst/>
          </a:prstGeom>
          <a:noFill/>
        </p:spPr>
        <p:txBody>
          <a:bodyPr wrap="square" rtlCol="0">
            <a:spAutoFit/>
          </a:bodyPr>
          <a:lstStyle/>
          <a:p>
            <a:pPr marL="285750" indent="-285750">
              <a:lnSpc>
                <a:spcPct val="150000"/>
              </a:lnSpc>
              <a:buClr>
                <a:schemeClr val="accent2"/>
              </a:buClr>
              <a:buFont typeface="Wingdings" panose="05000000000000000000" pitchFamily="2" charset="2"/>
              <a:buChar char="Ø"/>
            </a:pPr>
            <a:r>
              <a:rPr lang="zh-CN" altLang="en-US" sz="2800" dirty="0" smtClean="0"/>
              <a:t>十三五新型城镇化扩大市场</a:t>
            </a:r>
            <a:endParaRPr lang="en-US" altLang="zh-CN" sz="2800" dirty="0" smtClean="0"/>
          </a:p>
          <a:p>
            <a:pPr marL="285750" indent="-285750">
              <a:lnSpc>
                <a:spcPct val="150000"/>
              </a:lnSpc>
              <a:buClr>
                <a:schemeClr val="accent2"/>
              </a:buClr>
              <a:buFont typeface="Wingdings" panose="05000000000000000000" pitchFamily="2" charset="2"/>
              <a:buChar char="Ø"/>
            </a:pPr>
            <a:r>
              <a:rPr lang="zh-CN" altLang="en-US" sz="2800" dirty="0">
                <a:solidFill>
                  <a:schemeClr val="accent2"/>
                </a:solidFill>
              </a:rPr>
              <a:t>一带</a:t>
            </a:r>
            <a:r>
              <a:rPr lang="zh-CN" altLang="en-US" sz="2800" dirty="0" smtClean="0">
                <a:solidFill>
                  <a:schemeClr val="accent2"/>
                </a:solidFill>
              </a:rPr>
              <a:t>一路助力国际化</a:t>
            </a:r>
            <a:endParaRPr lang="en-US" altLang="zh-CN" sz="2800" dirty="0" smtClean="0">
              <a:solidFill>
                <a:schemeClr val="accent2"/>
              </a:solidFill>
            </a:endParaRPr>
          </a:p>
          <a:p>
            <a:pPr marL="285750" indent="-285750">
              <a:lnSpc>
                <a:spcPct val="150000"/>
              </a:lnSpc>
              <a:buClr>
                <a:schemeClr val="accent2"/>
              </a:buClr>
              <a:buFont typeface="Wingdings" panose="05000000000000000000" pitchFamily="2" charset="2"/>
              <a:buChar char="Ø"/>
            </a:pPr>
            <a:r>
              <a:rPr lang="zh-CN" altLang="en-US" sz="2800" dirty="0" smtClean="0"/>
              <a:t>政府优先采购低能效家电</a:t>
            </a:r>
            <a:endParaRPr lang="en-US" altLang="zh-CN" sz="2800" dirty="0" smtClean="0"/>
          </a:p>
          <a:p>
            <a:pPr marL="285750" indent="-285750">
              <a:lnSpc>
                <a:spcPct val="150000"/>
              </a:lnSpc>
              <a:buClr>
                <a:schemeClr val="accent2"/>
              </a:buClr>
              <a:buFont typeface="Wingdings" panose="05000000000000000000" pitchFamily="2" charset="2"/>
              <a:buChar char="Ø"/>
            </a:pPr>
            <a:r>
              <a:rPr lang="zh-CN" altLang="en-US" sz="2800" dirty="0" smtClean="0"/>
              <a:t>政府发文规范指导</a:t>
            </a:r>
            <a:endParaRPr lang="zh-CN" altLang="en-US" sz="2800" dirty="0"/>
          </a:p>
        </p:txBody>
      </p:sp>
      <p:sp>
        <p:nvSpPr>
          <p:cNvPr id="9" name="椭圆 8"/>
          <p:cNvSpPr/>
          <p:nvPr/>
        </p:nvSpPr>
        <p:spPr>
          <a:xfrm>
            <a:off x="1840309" y="1576676"/>
            <a:ext cx="759124" cy="7137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t>P</a:t>
            </a:r>
            <a:endParaRPr lang="zh-CN" altLang="en-US" sz="3200" dirty="0"/>
          </a:p>
        </p:txBody>
      </p:sp>
      <p:sp>
        <p:nvSpPr>
          <p:cNvPr id="13" name="文本框 12"/>
          <p:cNvSpPr txBox="1"/>
          <p:nvPr/>
        </p:nvSpPr>
        <p:spPr>
          <a:xfrm>
            <a:off x="2719843" y="1608497"/>
            <a:ext cx="2173857" cy="584775"/>
          </a:xfrm>
          <a:prstGeom prst="rect">
            <a:avLst/>
          </a:prstGeom>
          <a:noFill/>
        </p:spPr>
        <p:txBody>
          <a:bodyPr wrap="square" rtlCol="0">
            <a:spAutoFit/>
          </a:bodyPr>
          <a:lstStyle/>
          <a:p>
            <a:r>
              <a:rPr lang="zh-CN" altLang="en-US" sz="3200" dirty="0" smtClean="0"/>
              <a:t>政治因素</a:t>
            </a:r>
            <a:endParaRPr lang="zh-CN" altLang="en-US" sz="3200" dirty="0"/>
          </a:p>
        </p:txBody>
      </p:sp>
      <p:sp>
        <p:nvSpPr>
          <p:cNvPr id="21" name="文本框 20"/>
          <p:cNvSpPr txBox="1"/>
          <p:nvPr/>
        </p:nvSpPr>
        <p:spPr>
          <a:xfrm>
            <a:off x="6314536" y="2292241"/>
            <a:ext cx="4993577" cy="2797048"/>
          </a:xfrm>
          <a:prstGeom prst="rect">
            <a:avLst/>
          </a:prstGeom>
          <a:noFill/>
        </p:spPr>
        <p:txBody>
          <a:bodyPr wrap="square" rtlCol="0">
            <a:spAutoFit/>
          </a:bodyPr>
          <a:lstStyle/>
          <a:p>
            <a:pPr>
              <a:lnSpc>
                <a:spcPct val="150000"/>
              </a:lnSpc>
            </a:pPr>
            <a:r>
              <a:rPr lang="zh-CN" altLang="en-US" sz="2400" dirty="0" smtClean="0"/>
              <a:t>一带一路：</a:t>
            </a:r>
            <a:endParaRPr lang="en-US" altLang="zh-CN" sz="2400" dirty="0" smtClean="0"/>
          </a:p>
          <a:p>
            <a:pPr>
              <a:lnSpc>
                <a:spcPct val="150000"/>
              </a:lnSpc>
            </a:pPr>
            <a:r>
              <a:rPr lang="zh-CN" altLang="en-US" sz="2400" dirty="0" smtClean="0"/>
              <a:t>①刺激新兴发展中国家对我国家电的需求</a:t>
            </a:r>
            <a:endParaRPr lang="en-US" altLang="zh-CN" sz="2400" dirty="0" smtClean="0"/>
          </a:p>
          <a:p>
            <a:pPr>
              <a:lnSpc>
                <a:spcPct val="150000"/>
              </a:lnSpc>
            </a:pPr>
            <a:r>
              <a:rPr lang="zh-CN" altLang="en-US" sz="2400" dirty="0" smtClean="0"/>
              <a:t>②外贸国六条在关税、物流、支付外汇方面给予政策红利促出口</a:t>
            </a:r>
            <a:endParaRPr lang="zh-CN" altLang="en-US" sz="2400" dirty="0"/>
          </a:p>
        </p:txBody>
      </p:sp>
    </p:spTree>
    <p:extLst>
      <p:ext uri="{BB962C8B-B14F-4D97-AF65-F5344CB8AC3E}">
        <p14:creationId xmlns:p14="http://schemas.microsoft.com/office/powerpoint/2010/main" val="23670662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755" y="561700"/>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027361"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149581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3239199" y="428457"/>
            <a:ext cx="3859957" cy="630942"/>
          </a:xfrm>
          <a:prstGeom prst="rect">
            <a:avLst/>
          </a:prstGeom>
          <a:noFill/>
        </p:spPr>
        <p:txBody>
          <a:bodyPr wrap="square" rtlCol="0">
            <a:spAutoFit/>
          </a:bodyPr>
          <a:lstStyle/>
          <a:p>
            <a:r>
              <a:rPr lang="zh-CN" altLang="en-US" sz="3500" dirty="0" smtClean="0"/>
              <a:t>营业收入</a:t>
            </a:r>
            <a:r>
              <a:rPr lang="en-US" altLang="zh-CN" sz="2000" dirty="0" smtClean="0"/>
              <a:t>——</a:t>
            </a:r>
            <a:r>
              <a:rPr lang="zh-CN" altLang="en-US" dirty="0" smtClean="0"/>
              <a:t>分产品分析</a:t>
            </a:r>
            <a:endParaRPr lang="zh-CN" altLang="en-US" sz="3500" dirty="0"/>
          </a:p>
        </p:txBody>
      </p:sp>
      <p:sp>
        <p:nvSpPr>
          <p:cNvPr id="16" name="椭圆 15"/>
          <p:cNvSpPr/>
          <p:nvPr/>
        </p:nvSpPr>
        <p:spPr>
          <a:xfrm>
            <a:off x="194967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2434584" y="571598"/>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1986637943"/>
              </p:ext>
            </p:extLst>
          </p:nvPr>
        </p:nvGraphicFramePr>
        <p:xfrm>
          <a:off x="718446" y="1239661"/>
          <a:ext cx="7569037" cy="2458560"/>
        </p:xfrm>
        <a:graphic>
          <a:graphicData uri="http://schemas.openxmlformats.org/drawingml/2006/table">
            <a:tbl>
              <a:tblPr firstRow="1" firstCol="1" bandRow="1">
                <a:tableStyleId>{5C22544A-7EE6-4342-B048-85BDC9FD1C3A}</a:tableStyleId>
              </a:tblPr>
              <a:tblGrid>
                <a:gridCol w="1081291">
                  <a:extLst>
                    <a:ext uri="{9D8B030D-6E8A-4147-A177-3AD203B41FA5}">
                      <a16:colId xmlns:a16="http://schemas.microsoft.com/office/drawing/2014/main" val="20000"/>
                    </a:ext>
                  </a:extLst>
                </a:gridCol>
                <a:gridCol w="1081291">
                  <a:extLst>
                    <a:ext uri="{9D8B030D-6E8A-4147-A177-3AD203B41FA5}">
                      <a16:colId xmlns:a16="http://schemas.microsoft.com/office/drawing/2014/main" val="20001"/>
                    </a:ext>
                  </a:extLst>
                </a:gridCol>
                <a:gridCol w="1081291">
                  <a:extLst>
                    <a:ext uri="{9D8B030D-6E8A-4147-A177-3AD203B41FA5}">
                      <a16:colId xmlns:a16="http://schemas.microsoft.com/office/drawing/2014/main" val="20002"/>
                    </a:ext>
                  </a:extLst>
                </a:gridCol>
                <a:gridCol w="1081291">
                  <a:extLst>
                    <a:ext uri="{9D8B030D-6E8A-4147-A177-3AD203B41FA5}">
                      <a16:colId xmlns:a16="http://schemas.microsoft.com/office/drawing/2014/main" val="20003"/>
                    </a:ext>
                  </a:extLst>
                </a:gridCol>
                <a:gridCol w="1081291">
                  <a:extLst>
                    <a:ext uri="{9D8B030D-6E8A-4147-A177-3AD203B41FA5}">
                      <a16:colId xmlns:a16="http://schemas.microsoft.com/office/drawing/2014/main" val="20004"/>
                    </a:ext>
                  </a:extLst>
                </a:gridCol>
                <a:gridCol w="1081291">
                  <a:extLst>
                    <a:ext uri="{9D8B030D-6E8A-4147-A177-3AD203B41FA5}">
                      <a16:colId xmlns:a16="http://schemas.microsoft.com/office/drawing/2014/main" val="20005"/>
                    </a:ext>
                  </a:extLst>
                </a:gridCol>
                <a:gridCol w="1081291">
                  <a:extLst>
                    <a:ext uri="{9D8B030D-6E8A-4147-A177-3AD203B41FA5}">
                      <a16:colId xmlns:a16="http://schemas.microsoft.com/office/drawing/2014/main" val="20006"/>
                    </a:ext>
                  </a:extLst>
                </a:gridCol>
              </a:tblGrid>
              <a:tr h="409760">
                <a:tc>
                  <a:txBody>
                    <a:bodyPr/>
                    <a:lstStyle/>
                    <a:p>
                      <a:pPr algn="ctr">
                        <a:spcAft>
                          <a:spcPts val="0"/>
                        </a:spcAft>
                      </a:pPr>
                      <a:r>
                        <a:rPr lang="zh-CN" altLang="en-US" sz="1200" kern="100" dirty="0" smtClean="0">
                          <a:effectLst/>
                          <a:latin typeface="+mn-lt"/>
                          <a:ea typeface="+mn-ea"/>
                        </a:rPr>
                        <a:t>海尔</a:t>
                      </a:r>
                      <a:endParaRPr lang="zh-CN" sz="1200" kern="100" dirty="0">
                        <a:effectLst/>
                        <a:latin typeface="Times New Roman" charset="0"/>
                        <a:ea typeface="宋体" charset="-122"/>
                      </a:endParaRPr>
                    </a:p>
                  </a:txBody>
                  <a:tcPr marL="68580" marR="68580" marT="0" marB="0" anchor="ctr"/>
                </a:tc>
                <a:tc>
                  <a:txBody>
                    <a:bodyPr/>
                    <a:lstStyle/>
                    <a:p>
                      <a:pPr algn="ctr">
                        <a:spcAft>
                          <a:spcPts val="0"/>
                        </a:spcAft>
                      </a:pPr>
                      <a:r>
                        <a:rPr lang="zh-CN" sz="1200" kern="100" dirty="0">
                          <a:effectLst/>
                        </a:rPr>
                        <a:t>营业</a:t>
                      </a:r>
                      <a:r>
                        <a:rPr lang="zh-CN" sz="1200" kern="100" dirty="0" smtClean="0">
                          <a:effectLst/>
                        </a:rPr>
                        <a:t>收入</a:t>
                      </a:r>
                      <a:endParaRPr lang="en-US" altLang="zh-CN" sz="1200" kern="100" dirty="0" smtClean="0">
                        <a:effectLst/>
                      </a:endParaRPr>
                    </a:p>
                    <a:p>
                      <a:pPr algn="ctr">
                        <a:spcAft>
                          <a:spcPts val="0"/>
                        </a:spcAft>
                      </a:pPr>
                      <a:r>
                        <a:rPr lang="zh-CN" sz="1200" kern="100" dirty="0" smtClean="0">
                          <a:effectLst/>
                        </a:rPr>
                        <a:t>（</a:t>
                      </a:r>
                      <a:r>
                        <a:rPr lang="zh-CN" sz="1200" kern="100" dirty="0">
                          <a:effectLst/>
                        </a:rPr>
                        <a:t>万元）</a:t>
                      </a:r>
                      <a:endParaRPr lang="zh-CN" sz="1200" kern="100" dirty="0">
                        <a:effectLst/>
                        <a:latin typeface="Times New Roman" charset="0"/>
                        <a:ea typeface="宋体" charset="-122"/>
                      </a:endParaRPr>
                    </a:p>
                  </a:txBody>
                  <a:tcPr marL="68580" marR="68580" marT="0" marB="0" anchor="ctr"/>
                </a:tc>
                <a:tc>
                  <a:txBody>
                    <a:bodyPr/>
                    <a:lstStyle/>
                    <a:p>
                      <a:pPr algn="ctr">
                        <a:spcAft>
                          <a:spcPts val="0"/>
                        </a:spcAft>
                      </a:pPr>
                      <a:r>
                        <a:rPr lang="zh-CN" sz="1200" kern="100">
                          <a:effectLst/>
                        </a:rPr>
                        <a:t>比上年增减</a:t>
                      </a:r>
                      <a:endParaRPr lang="zh-CN" sz="1200" kern="100">
                        <a:effectLst/>
                        <a:latin typeface="Times New Roman" charset="0"/>
                        <a:ea typeface="宋体" charset="-122"/>
                      </a:endParaRPr>
                    </a:p>
                  </a:txBody>
                  <a:tcPr marL="68580" marR="68580" marT="0" marB="0" anchor="ctr"/>
                </a:tc>
                <a:tc>
                  <a:txBody>
                    <a:bodyPr/>
                    <a:lstStyle/>
                    <a:p>
                      <a:pPr algn="ctr">
                        <a:spcAft>
                          <a:spcPts val="0"/>
                        </a:spcAft>
                      </a:pPr>
                      <a:r>
                        <a:rPr lang="zh-CN" sz="1200" kern="100" dirty="0">
                          <a:effectLst/>
                        </a:rPr>
                        <a:t>营业</a:t>
                      </a:r>
                      <a:r>
                        <a:rPr lang="zh-CN" sz="1200" kern="100" dirty="0" smtClean="0">
                          <a:effectLst/>
                        </a:rPr>
                        <a:t>成本</a:t>
                      </a:r>
                      <a:endParaRPr lang="en-US" altLang="zh-CN" sz="1200" kern="100" dirty="0" smtClean="0">
                        <a:effectLst/>
                      </a:endParaRPr>
                    </a:p>
                    <a:p>
                      <a:pPr algn="ctr">
                        <a:spcAft>
                          <a:spcPts val="0"/>
                        </a:spcAft>
                      </a:pPr>
                      <a:r>
                        <a:rPr lang="zh-CN" sz="1200" kern="100" dirty="0" smtClean="0">
                          <a:effectLst/>
                        </a:rPr>
                        <a:t>（</a:t>
                      </a:r>
                      <a:r>
                        <a:rPr lang="zh-CN" sz="1200" kern="100" dirty="0">
                          <a:effectLst/>
                        </a:rPr>
                        <a:t>万元）</a:t>
                      </a:r>
                      <a:endParaRPr lang="zh-CN" sz="1200" kern="100" dirty="0">
                        <a:effectLst/>
                        <a:latin typeface="Times New Roman" charset="0"/>
                        <a:ea typeface="宋体" charset="-122"/>
                      </a:endParaRPr>
                    </a:p>
                  </a:txBody>
                  <a:tcPr marL="68580" marR="68580" marT="0" marB="0" anchor="ctr"/>
                </a:tc>
                <a:tc>
                  <a:txBody>
                    <a:bodyPr/>
                    <a:lstStyle/>
                    <a:p>
                      <a:pPr algn="ctr">
                        <a:spcAft>
                          <a:spcPts val="0"/>
                        </a:spcAft>
                      </a:pPr>
                      <a:r>
                        <a:rPr lang="zh-CN" sz="1200" kern="100">
                          <a:effectLst/>
                        </a:rPr>
                        <a:t>比上年增减</a:t>
                      </a:r>
                      <a:endParaRPr lang="zh-CN" sz="1200" kern="100">
                        <a:effectLst/>
                        <a:latin typeface="Times New Roman" charset="0"/>
                        <a:ea typeface="宋体" charset="-122"/>
                      </a:endParaRPr>
                    </a:p>
                  </a:txBody>
                  <a:tcPr marL="68580" marR="68580" marT="0" marB="0" anchor="ctr"/>
                </a:tc>
                <a:tc>
                  <a:txBody>
                    <a:bodyPr/>
                    <a:lstStyle/>
                    <a:p>
                      <a:pPr algn="ctr">
                        <a:spcAft>
                          <a:spcPts val="0"/>
                        </a:spcAft>
                      </a:pPr>
                      <a:r>
                        <a:rPr lang="zh-CN" sz="1200" kern="100">
                          <a:effectLst/>
                        </a:rPr>
                        <a:t>毛利率</a:t>
                      </a:r>
                      <a:endParaRPr lang="zh-CN" sz="1200" kern="100">
                        <a:effectLst/>
                        <a:latin typeface="Times New Roman" charset="0"/>
                        <a:ea typeface="宋体" charset="-122"/>
                      </a:endParaRPr>
                    </a:p>
                  </a:txBody>
                  <a:tcPr marL="68580" marR="68580" marT="0" marB="0" anchor="ctr"/>
                </a:tc>
                <a:tc>
                  <a:txBody>
                    <a:bodyPr/>
                    <a:lstStyle/>
                    <a:p>
                      <a:pPr algn="ctr">
                        <a:spcAft>
                          <a:spcPts val="0"/>
                        </a:spcAft>
                      </a:pPr>
                      <a:r>
                        <a:rPr lang="zh-CN" sz="1200" kern="100">
                          <a:effectLst/>
                        </a:rPr>
                        <a:t>比上年增减</a:t>
                      </a:r>
                      <a:endParaRPr lang="zh-CN" sz="12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0"/>
                  </a:ext>
                </a:extLst>
              </a:tr>
              <a:tr h="409760">
                <a:tc>
                  <a:txBody>
                    <a:bodyPr/>
                    <a:lstStyle/>
                    <a:p>
                      <a:pPr algn="ctr">
                        <a:spcAft>
                          <a:spcPts val="0"/>
                        </a:spcAft>
                      </a:pPr>
                      <a:r>
                        <a:rPr lang="zh-CN" sz="1200" kern="100">
                          <a:effectLst/>
                        </a:rPr>
                        <a:t>空调</a:t>
                      </a:r>
                      <a:endParaRPr lang="zh-CN" sz="1200" kern="100">
                        <a:effectLst/>
                        <a:latin typeface="Times New Roman" charset="0"/>
                        <a:ea typeface="宋体" charset="-122"/>
                      </a:endParaRPr>
                    </a:p>
                  </a:txBody>
                  <a:tcPr marL="68580" marR="68580" marT="0" marB="0" anchor="ctr"/>
                </a:tc>
                <a:tc>
                  <a:txBody>
                    <a:bodyPr/>
                    <a:lstStyle/>
                    <a:p>
                      <a:pPr algn="ctr">
                        <a:spcAft>
                          <a:spcPts val="0"/>
                        </a:spcAft>
                      </a:pPr>
                      <a:r>
                        <a:rPr lang="en-US" sz="1200" kern="100">
                          <a:effectLst/>
                        </a:rPr>
                        <a:t>1625089</a:t>
                      </a:r>
                      <a:endParaRPr lang="zh-CN" sz="1200" kern="100">
                        <a:effectLst/>
                        <a:latin typeface="Times New Roman" charset="0"/>
                        <a:ea typeface="宋体" charset="-122"/>
                      </a:endParaRPr>
                    </a:p>
                  </a:txBody>
                  <a:tcPr marL="68580" marR="68580" marT="0" marB="0" anchor="ctr"/>
                </a:tc>
                <a:tc>
                  <a:txBody>
                    <a:bodyPr/>
                    <a:lstStyle/>
                    <a:p>
                      <a:pPr algn="ctr">
                        <a:spcAft>
                          <a:spcPts val="0"/>
                        </a:spcAft>
                      </a:pPr>
                      <a:r>
                        <a:rPr lang="en-US" sz="1200" kern="100">
                          <a:effectLst/>
                        </a:rPr>
                        <a:t>-20.62</a:t>
                      </a:r>
                      <a:endParaRPr lang="zh-CN" sz="1200" kern="100">
                        <a:effectLst/>
                        <a:latin typeface="Times New Roman" charset="0"/>
                        <a:ea typeface="宋体" charset="-122"/>
                      </a:endParaRPr>
                    </a:p>
                  </a:txBody>
                  <a:tcPr marL="68580" marR="68580" marT="0" marB="0" anchor="ctr"/>
                </a:tc>
                <a:tc>
                  <a:txBody>
                    <a:bodyPr/>
                    <a:lstStyle/>
                    <a:p>
                      <a:pPr algn="ctr">
                        <a:spcAft>
                          <a:spcPts val="0"/>
                        </a:spcAft>
                      </a:pPr>
                      <a:r>
                        <a:rPr lang="en-US" sz="1200" kern="100">
                          <a:effectLst/>
                        </a:rPr>
                        <a:t>1,166,236</a:t>
                      </a:r>
                      <a:endParaRPr lang="zh-CN" sz="1200" kern="100">
                        <a:effectLst/>
                        <a:latin typeface="Times New Roman" charset="0"/>
                        <a:ea typeface="宋体" charset="-122"/>
                      </a:endParaRPr>
                    </a:p>
                  </a:txBody>
                  <a:tcPr marL="68580" marR="68580" marT="0" marB="0" anchor="ctr"/>
                </a:tc>
                <a:tc>
                  <a:txBody>
                    <a:bodyPr/>
                    <a:lstStyle/>
                    <a:p>
                      <a:pPr algn="ctr">
                        <a:spcAft>
                          <a:spcPts val="0"/>
                        </a:spcAft>
                      </a:pPr>
                      <a:r>
                        <a:rPr lang="en-US" sz="1200" kern="100">
                          <a:effectLst/>
                        </a:rPr>
                        <a:t>-16.47</a:t>
                      </a:r>
                      <a:endParaRPr lang="zh-CN" sz="1200" kern="100">
                        <a:effectLst/>
                        <a:latin typeface="Times New Roman" charset="0"/>
                        <a:ea typeface="宋体" charset="-122"/>
                      </a:endParaRPr>
                    </a:p>
                  </a:txBody>
                  <a:tcPr marL="68580" marR="68580" marT="0" marB="0" anchor="ctr"/>
                </a:tc>
                <a:tc>
                  <a:txBody>
                    <a:bodyPr/>
                    <a:lstStyle/>
                    <a:p>
                      <a:pPr algn="ctr">
                        <a:spcAft>
                          <a:spcPts val="0"/>
                        </a:spcAft>
                      </a:pPr>
                      <a:r>
                        <a:rPr lang="en-US" sz="1200" kern="100">
                          <a:effectLst/>
                        </a:rPr>
                        <a:t>28.24%</a:t>
                      </a:r>
                      <a:endParaRPr lang="zh-CN" sz="1200" kern="100">
                        <a:effectLst/>
                        <a:latin typeface="Times New Roman" charset="0"/>
                        <a:ea typeface="宋体" charset="-122"/>
                      </a:endParaRPr>
                    </a:p>
                  </a:txBody>
                  <a:tcPr marL="68580" marR="68580" marT="0" marB="0" anchor="ctr"/>
                </a:tc>
                <a:tc>
                  <a:txBody>
                    <a:bodyPr/>
                    <a:lstStyle/>
                    <a:p>
                      <a:pPr algn="ctr">
                        <a:spcAft>
                          <a:spcPts val="0"/>
                        </a:spcAft>
                      </a:pPr>
                      <a:r>
                        <a:rPr lang="en-US" sz="1200" kern="100">
                          <a:effectLst/>
                        </a:rPr>
                        <a:t>-3.56</a:t>
                      </a:r>
                      <a:endParaRPr lang="zh-CN" sz="12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1"/>
                  </a:ext>
                </a:extLst>
              </a:tr>
              <a:tr h="409760">
                <a:tc>
                  <a:txBody>
                    <a:bodyPr/>
                    <a:lstStyle/>
                    <a:p>
                      <a:pPr algn="ctr">
                        <a:spcAft>
                          <a:spcPts val="0"/>
                        </a:spcAft>
                      </a:pPr>
                      <a:r>
                        <a:rPr lang="zh-CN" sz="1200" kern="100">
                          <a:effectLst/>
                        </a:rPr>
                        <a:t>电冰箱</a:t>
                      </a:r>
                      <a:endParaRPr lang="zh-CN" sz="1200" kern="100">
                        <a:effectLst/>
                        <a:latin typeface="Times New Roman" charset="0"/>
                        <a:ea typeface="宋体" charset="-122"/>
                      </a:endParaRPr>
                    </a:p>
                  </a:txBody>
                  <a:tcPr marL="68580" marR="68580" marT="0" marB="0" anchor="ctr"/>
                </a:tc>
                <a:tc>
                  <a:txBody>
                    <a:bodyPr/>
                    <a:lstStyle/>
                    <a:p>
                      <a:pPr algn="ctr">
                        <a:spcAft>
                          <a:spcPts val="0"/>
                        </a:spcAft>
                      </a:pPr>
                      <a:r>
                        <a:rPr lang="en-US" sz="1200" kern="100">
                          <a:effectLst/>
                        </a:rPr>
                        <a:t>2758853</a:t>
                      </a:r>
                      <a:endParaRPr lang="zh-CN" sz="1200" kern="100">
                        <a:effectLst/>
                        <a:latin typeface="Times New Roman" charset="0"/>
                        <a:ea typeface="宋体" charset="-122"/>
                      </a:endParaRPr>
                    </a:p>
                  </a:txBody>
                  <a:tcPr marL="68580" marR="68580" marT="0" marB="0" anchor="ctr"/>
                </a:tc>
                <a:tc>
                  <a:txBody>
                    <a:bodyPr/>
                    <a:lstStyle/>
                    <a:p>
                      <a:pPr algn="ctr">
                        <a:spcAft>
                          <a:spcPts val="0"/>
                        </a:spcAft>
                      </a:pPr>
                      <a:r>
                        <a:rPr lang="en-US" sz="1200" kern="100">
                          <a:effectLst/>
                        </a:rPr>
                        <a:t>-2.4</a:t>
                      </a:r>
                      <a:endParaRPr lang="zh-CN" sz="1200" kern="100">
                        <a:effectLst/>
                        <a:latin typeface="Times New Roman" charset="0"/>
                        <a:ea typeface="宋体" charset="-122"/>
                      </a:endParaRPr>
                    </a:p>
                  </a:txBody>
                  <a:tcPr marL="68580" marR="68580" marT="0" marB="0" anchor="ctr"/>
                </a:tc>
                <a:tc>
                  <a:txBody>
                    <a:bodyPr/>
                    <a:lstStyle/>
                    <a:p>
                      <a:pPr algn="ctr">
                        <a:spcAft>
                          <a:spcPts val="0"/>
                        </a:spcAft>
                      </a:pPr>
                      <a:r>
                        <a:rPr lang="en-US" sz="1200" kern="100">
                          <a:effectLst/>
                        </a:rPr>
                        <a:t>1,861,059</a:t>
                      </a:r>
                      <a:endParaRPr lang="zh-CN" sz="1200" kern="100">
                        <a:effectLst/>
                        <a:latin typeface="Times New Roman" charset="0"/>
                        <a:ea typeface="宋体" charset="-122"/>
                      </a:endParaRPr>
                    </a:p>
                  </a:txBody>
                  <a:tcPr marL="68580" marR="68580" marT="0" marB="0" anchor="ctr"/>
                </a:tc>
                <a:tc>
                  <a:txBody>
                    <a:bodyPr/>
                    <a:lstStyle/>
                    <a:p>
                      <a:pPr algn="ctr">
                        <a:spcAft>
                          <a:spcPts val="0"/>
                        </a:spcAft>
                      </a:pPr>
                      <a:r>
                        <a:rPr lang="en-US" sz="1200" kern="100">
                          <a:effectLst/>
                        </a:rPr>
                        <a:t>-2.58</a:t>
                      </a:r>
                      <a:endParaRPr lang="zh-CN" sz="1200" kern="100">
                        <a:effectLst/>
                        <a:latin typeface="Times New Roman" charset="0"/>
                        <a:ea typeface="宋体" charset="-122"/>
                      </a:endParaRPr>
                    </a:p>
                  </a:txBody>
                  <a:tcPr marL="68580" marR="68580" marT="0" marB="0" anchor="ctr"/>
                </a:tc>
                <a:tc>
                  <a:txBody>
                    <a:bodyPr/>
                    <a:lstStyle/>
                    <a:p>
                      <a:pPr algn="ctr">
                        <a:spcAft>
                          <a:spcPts val="0"/>
                        </a:spcAft>
                      </a:pPr>
                      <a:r>
                        <a:rPr lang="en-US" sz="1200" kern="100">
                          <a:effectLst/>
                        </a:rPr>
                        <a:t>32.54%</a:t>
                      </a:r>
                      <a:endParaRPr lang="zh-CN" sz="1200" kern="100">
                        <a:effectLst/>
                        <a:latin typeface="Times New Roman" charset="0"/>
                        <a:ea typeface="宋体" charset="-122"/>
                      </a:endParaRPr>
                    </a:p>
                  </a:txBody>
                  <a:tcPr marL="68580" marR="68580" marT="0" marB="0" anchor="ctr"/>
                </a:tc>
                <a:tc>
                  <a:txBody>
                    <a:bodyPr/>
                    <a:lstStyle/>
                    <a:p>
                      <a:pPr algn="ctr">
                        <a:spcAft>
                          <a:spcPts val="0"/>
                        </a:spcAft>
                      </a:pPr>
                      <a:r>
                        <a:rPr lang="en-US" sz="1200" kern="100">
                          <a:effectLst/>
                        </a:rPr>
                        <a:t>0.13</a:t>
                      </a:r>
                      <a:endParaRPr lang="zh-CN" sz="12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2"/>
                  </a:ext>
                </a:extLst>
              </a:tr>
              <a:tr h="409760">
                <a:tc>
                  <a:txBody>
                    <a:bodyPr/>
                    <a:lstStyle/>
                    <a:p>
                      <a:pPr algn="ctr">
                        <a:spcAft>
                          <a:spcPts val="0"/>
                        </a:spcAft>
                      </a:pPr>
                      <a:r>
                        <a:rPr lang="zh-CN" sz="1200" kern="100">
                          <a:effectLst/>
                        </a:rPr>
                        <a:t>厨卫</a:t>
                      </a:r>
                      <a:endParaRPr lang="zh-CN" sz="1200" kern="100">
                        <a:effectLst/>
                        <a:latin typeface="Times New Roman" charset="0"/>
                        <a:ea typeface="宋体" charset="-122"/>
                      </a:endParaRPr>
                    </a:p>
                  </a:txBody>
                  <a:tcPr marL="68580" marR="68580" marT="0" marB="0" anchor="ctr"/>
                </a:tc>
                <a:tc>
                  <a:txBody>
                    <a:bodyPr/>
                    <a:lstStyle/>
                    <a:p>
                      <a:pPr algn="ctr">
                        <a:spcAft>
                          <a:spcPts val="0"/>
                        </a:spcAft>
                      </a:pPr>
                      <a:r>
                        <a:rPr lang="en-US" sz="1200" kern="100">
                          <a:effectLst/>
                        </a:rPr>
                        <a:t>662060</a:t>
                      </a:r>
                      <a:endParaRPr lang="zh-CN" sz="1200" kern="100">
                        <a:effectLst/>
                        <a:latin typeface="Times New Roman" charset="0"/>
                        <a:ea typeface="宋体" charset="-122"/>
                      </a:endParaRPr>
                    </a:p>
                  </a:txBody>
                  <a:tcPr marL="68580" marR="68580" marT="0" marB="0" anchor="ctr"/>
                </a:tc>
                <a:tc>
                  <a:txBody>
                    <a:bodyPr/>
                    <a:lstStyle/>
                    <a:p>
                      <a:pPr algn="ctr">
                        <a:spcAft>
                          <a:spcPts val="0"/>
                        </a:spcAft>
                      </a:pPr>
                      <a:r>
                        <a:rPr lang="en-US" sz="1200" kern="100">
                          <a:effectLst/>
                        </a:rPr>
                        <a:t>1.87</a:t>
                      </a:r>
                      <a:endParaRPr lang="zh-CN" sz="1200" kern="100">
                        <a:effectLst/>
                        <a:latin typeface="Times New Roman" charset="0"/>
                        <a:ea typeface="宋体" charset="-122"/>
                      </a:endParaRPr>
                    </a:p>
                  </a:txBody>
                  <a:tcPr marL="68580" marR="68580" marT="0" marB="0" anchor="ctr"/>
                </a:tc>
                <a:tc>
                  <a:txBody>
                    <a:bodyPr/>
                    <a:lstStyle/>
                    <a:p>
                      <a:pPr algn="ctr">
                        <a:spcAft>
                          <a:spcPts val="0"/>
                        </a:spcAft>
                      </a:pPr>
                      <a:r>
                        <a:rPr lang="en-US" sz="1200" kern="100">
                          <a:effectLst/>
                        </a:rPr>
                        <a:t>373,080</a:t>
                      </a:r>
                      <a:endParaRPr lang="zh-CN" sz="1200" kern="100">
                        <a:effectLst/>
                        <a:latin typeface="Times New Roman" charset="0"/>
                        <a:ea typeface="宋体" charset="-122"/>
                      </a:endParaRPr>
                    </a:p>
                  </a:txBody>
                  <a:tcPr marL="68580" marR="68580" marT="0" marB="0" anchor="ctr"/>
                </a:tc>
                <a:tc>
                  <a:txBody>
                    <a:bodyPr/>
                    <a:lstStyle/>
                    <a:p>
                      <a:pPr algn="ctr">
                        <a:spcAft>
                          <a:spcPts val="0"/>
                        </a:spcAft>
                      </a:pPr>
                      <a:r>
                        <a:rPr lang="en-US" sz="1200" kern="100">
                          <a:effectLst/>
                        </a:rPr>
                        <a:t>1.22</a:t>
                      </a:r>
                      <a:endParaRPr lang="zh-CN" sz="1200" kern="100">
                        <a:effectLst/>
                        <a:latin typeface="Times New Roman" charset="0"/>
                        <a:ea typeface="宋体" charset="-122"/>
                      </a:endParaRPr>
                    </a:p>
                  </a:txBody>
                  <a:tcPr marL="68580" marR="68580" marT="0" marB="0" anchor="ctr"/>
                </a:tc>
                <a:tc>
                  <a:txBody>
                    <a:bodyPr/>
                    <a:lstStyle/>
                    <a:p>
                      <a:pPr algn="ctr">
                        <a:spcAft>
                          <a:spcPts val="0"/>
                        </a:spcAft>
                      </a:pPr>
                      <a:r>
                        <a:rPr lang="en-US" sz="1200" kern="100">
                          <a:effectLst/>
                        </a:rPr>
                        <a:t>43.65%</a:t>
                      </a:r>
                      <a:endParaRPr lang="zh-CN" sz="1200" kern="100">
                        <a:effectLst/>
                        <a:latin typeface="Times New Roman" charset="0"/>
                        <a:ea typeface="宋体" charset="-122"/>
                      </a:endParaRPr>
                    </a:p>
                  </a:txBody>
                  <a:tcPr marL="68580" marR="68580" marT="0" marB="0" anchor="ctr"/>
                </a:tc>
                <a:tc>
                  <a:txBody>
                    <a:bodyPr/>
                    <a:lstStyle/>
                    <a:p>
                      <a:pPr algn="ctr">
                        <a:spcAft>
                          <a:spcPts val="0"/>
                        </a:spcAft>
                      </a:pPr>
                      <a:r>
                        <a:rPr lang="en-US" sz="1200" kern="100">
                          <a:effectLst/>
                        </a:rPr>
                        <a:t>0.16</a:t>
                      </a:r>
                      <a:endParaRPr lang="zh-CN" sz="12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3"/>
                  </a:ext>
                </a:extLst>
              </a:tr>
              <a:tr h="409760">
                <a:tc>
                  <a:txBody>
                    <a:bodyPr/>
                    <a:lstStyle/>
                    <a:p>
                      <a:pPr algn="ctr">
                        <a:spcAft>
                          <a:spcPts val="0"/>
                        </a:spcAft>
                      </a:pPr>
                      <a:r>
                        <a:rPr lang="zh-CN" sz="1200" kern="100">
                          <a:effectLst/>
                        </a:rPr>
                        <a:t>洗衣机</a:t>
                      </a:r>
                      <a:endParaRPr lang="zh-CN" sz="1200" kern="100">
                        <a:effectLst/>
                        <a:latin typeface="Times New Roman" charset="0"/>
                        <a:ea typeface="宋体" charset="-122"/>
                      </a:endParaRPr>
                    </a:p>
                  </a:txBody>
                  <a:tcPr marL="68580" marR="68580" marT="0" marB="0" anchor="ctr"/>
                </a:tc>
                <a:tc>
                  <a:txBody>
                    <a:bodyPr/>
                    <a:lstStyle/>
                    <a:p>
                      <a:pPr algn="ctr">
                        <a:spcAft>
                          <a:spcPts val="0"/>
                        </a:spcAft>
                      </a:pPr>
                      <a:r>
                        <a:rPr lang="en-US" sz="1200" kern="100">
                          <a:effectLst/>
                        </a:rPr>
                        <a:t>1746985</a:t>
                      </a:r>
                      <a:endParaRPr lang="zh-CN" sz="1200" kern="100">
                        <a:effectLst/>
                        <a:latin typeface="Times New Roman" charset="0"/>
                        <a:ea typeface="宋体" charset="-122"/>
                      </a:endParaRPr>
                    </a:p>
                  </a:txBody>
                  <a:tcPr marL="68580" marR="68580" marT="0" marB="0" anchor="ctr"/>
                </a:tc>
                <a:tc>
                  <a:txBody>
                    <a:bodyPr/>
                    <a:lstStyle/>
                    <a:p>
                      <a:pPr algn="ctr">
                        <a:spcAft>
                          <a:spcPts val="0"/>
                        </a:spcAft>
                      </a:pPr>
                      <a:r>
                        <a:rPr lang="en-US" sz="1200" kern="100">
                          <a:effectLst/>
                        </a:rPr>
                        <a:t>1.22</a:t>
                      </a:r>
                      <a:endParaRPr lang="zh-CN" sz="1200" kern="100">
                        <a:effectLst/>
                        <a:latin typeface="Times New Roman" charset="0"/>
                        <a:ea typeface="宋体" charset="-122"/>
                      </a:endParaRPr>
                    </a:p>
                  </a:txBody>
                  <a:tcPr marL="68580" marR="68580" marT="0" marB="0" anchor="ctr"/>
                </a:tc>
                <a:tc>
                  <a:txBody>
                    <a:bodyPr/>
                    <a:lstStyle/>
                    <a:p>
                      <a:pPr algn="ctr">
                        <a:spcAft>
                          <a:spcPts val="0"/>
                        </a:spcAft>
                      </a:pPr>
                      <a:r>
                        <a:rPr lang="en-US" sz="1200" kern="100">
                          <a:effectLst/>
                        </a:rPr>
                        <a:t>1,147,257</a:t>
                      </a:r>
                      <a:endParaRPr lang="zh-CN" sz="1200" kern="100">
                        <a:effectLst/>
                        <a:latin typeface="Times New Roman" charset="0"/>
                        <a:ea typeface="宋体" charset="-122"/>
                      </a:endParaRPr>
                    </a:p>
                  </a:txBody>
                  <a:tcPr marL="68580" marR="68580" marT="0" marB="0" anchor="ctr"/>
                </a:tc>
                <a:tc>
                  <a:txBody>
                    <a:bodyPr/>
                    <a:lstStyle/>
                    <a:p>
                      <a:pPr algn="ctr">
                        <a:spcAft>
                          <a:spcPts val="0"/>
                        </a:spcAft>
                      </a:pPr>
                      <a:r>
                        <a:rPr lang="en-US" sz="1200" kern="100">
                          <a:effectLst/>
                        </a:rPr>
                        <a:t>-0.63</a:t>
                      </a:r>
                      <a:endParaRPr lang="zh-CN" sz="1200" kern="100">
                        <a:effectLst/>
                        <a:latin typeface="Times New Roman" charset="0"/>
                        <a:ea typeface="宋体" charset="-122"/>
                      </a:endParaRPr>
                    </a:p>
                  </a:txBody>
                  <a:tcPr marL="68580" marR="68580" marT="0" marB="0" anchor="ctr"/>
                </a:tc>
                <a:tc>
                  <a:txBody>
                    <a:bodyPr/>
                    <a:lstStyle/>
                    <a:p>
                      <a:pPr algn="ctr">
                        <a:spcAft>
                          <a:spcPts val="0"/>
                        </a:spcAft>
                      </a:pPr>
                      <a:r>
                        <a:rPr lang="en-US" sz="1200" kern="100">
                          <a:effectLst/>
                        </a:rPr>
                        <a:t>34.33%</a:t>
                      </a:r>
                      <a:endParaRPr lang="zh-CN" sz="1200" kern="100">
                        <a:effectLst/>
                        <a:latin typeface="Times New Roman" charset="0"/>
                        <a:ea typeface="宋体" charset="-122"/>
                      </a:endParaRPr>
                    </a:p>
                  </a:txBody>
                  <a:tcPr marL="68580" marR="68580" marT="0" marB="0" anchor="ctr"/>
                </a:tc>
                <a:tc>
                  <a:txBody>
                    <a:bodyPr/>
                    <a:lstStyle/>
                    <a:p>
                      <a:pPr algn="ctr">
                        <a:spcAft>
                          <a:spcPts val="0"/>
                        </a:spcAft>
                      </a:pPr>
                      <a:r>
                        <a:rPr lang="en-US" sz="1200" kern="100">
                          <a:effectLst/>
                        </a:rPr>
                        <a:t>0.38</a:t>
                      </a:r>
                      <a:endParaRPr lang="zh-CN" sz="12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4"/>
                  </a:ext>
                </a:extLst>
              </a:tr>
              <a:tr h="409760">
                <a:tc>
                  <a:txBody>
                    <a:bodyPr/>
                    <a:lstStyle/>
                    <a:p>
                      <a:pPr algn="ctr">
                        <a:spcAft>
                          <a:spcPts val="0"/>
                        </a:spcAft>
                      </a:pPr>
                      <a:r>
                        <a:rPr lang="zh-CN" sz="1200" kern="100" dirty="0">
                          <a:effectLst/>
                        </a:rPr>
                        <a:t>渠道综合服务</a:t>
                      </a:r>
                    </a:p>
                    <a:p>
                      <a:pPr algn="ctr">
                        <a:spcAft>
                          <a:spcPts val="0"/>
                        </a:spcAft>
                      </a:pPr>
                      <a:r>
                        <a:rPr lang="zh-CN" sz="1200" kern="100" dirty="0">
                          <a:effectLst/>
                        </a:rPr>
                        <a:t>及其他</a:t>
                      </a:r>
                      <a:endParaRPr lang="zh-CN" sz="1200" kern="100" dirty="0">
                        <a:effectLst/>
                        <a:latin typeface="Times New Roman" charset="0"/>
                        <a:ea typeface="宋体" charset="-122"/>
                      </a:endParaRPr>
                    </a:p>
                  </a:txBody>
                  <a:tcPr marL="68580" marR="68580" marT="0" marB="0" anchor="ctr"/>
                </a:tc>
                <a:tc>
                  <a:txBody>
                    <a:bodyPr/>
                    <a:lstStyle/>
                    <a:p>
                      <a:pPr algn="ctr">
                        <a:spcAft>
                          <a:spcPts val="0"/>
                        </a:spcAft>
                      </a:pPr>
                      <a:r>
                        <a:rPr lang="en-US" sz="1200" kern="100">
                          <a:effectLst/>
                        </a:rPr>
                        <a:t>1942099</a:t>
                      </a:r>
                      <a:endParaRPr lang="zh-CN" sz="1200" kern="100">
                        <a:effectLst/>
                        <a:latin typeface="Times New Roman" charset="0"/>
                        <a:ea typeface="宋体" charset="-122"/>
                      </a:endParaRPr>
                    </a:p>
                  </a:txBody>
                  <a:tcPr marL="68580" marR="68580" marT="0" marB="0" anchor="ctr"/>
                </a:tc>
                <a:tc>
                  <a:txBody>
                    <a:bodyPr/>
                    <a:lstStyle/>
                    <a:p>
                      <a:pPr algn="ctr">
                        <a:spcAft>
                          <a:spcPts val="0"/>
                        </a:spcAft>
                      </a:pPr>
                      <a:r>
                        <a:rPr lang="en-US" sz="1200" kern="100">
                          <a:effectLst/>
                        </a:rPr>
                        <a:t>0.33</a:t>
                      </a:r>
                      <a:endParaRPr lang="zh-CN" sz="1200" kern="100">
                        <a:effectLst/>
                        <a:latin typeface="Times New Roman" charset="0"/>
                        <a:ea typeface="宋体" charset="-122"/>
                      </a:endParaRPr>
                    </a:p>
                  </a:txBody>
                  <a:tcPr marL="68580" marR="68580" marT="0" marB="0" anchor="ctr"/>
                </a:tc>
                <a:tc>
                  <a:txBody>
                    <a:bodyPr/>
                    <a:lstStyle/>
                    <a:p>
                      <a:pPr algn="ctr">
                        <a:spcAft>
                          <a:spcPts val="0"/>
                        </a:spcAft>
                      </a:pPr>
                      <a:r>
                        <a:rPr lang="en-US" sz="1200" kern="100" dirty="0">
                          <a:effectLst/>
                        </a:rPr>
                        <a:t>1,748,079</a:t>
                      </a:r>
                      <a:endParaRPr lang="zh-CN" sz="1200" kern="100" dirty="0">
                        <a:effectLst/>
                        <a:latin typeface="Times New Roman" charset="0"/>
                        <a:ea typeface="宋体" charset="-122"/>
                      </a:endParaRPr>
                    </a:p>
                  </a:txBody>
                  <a:tcPr marL="68580" marR="68580" marT="0" marB="0" anchor="ctr"/>
                </a:tc>
                <a:tc>
                  <a:txBody>
                    <a:bodyPr/>
                    <a:lstStyle/>
                    <a:p>
                      <a:pPr algn="ctr">
                        <a:spcAft>
                          <a:spcPts val="0"/>
                        </a:spcAft>
                      </a:pPr>
                      <a:r>
                        <a:rPr lang="en-US" sz="1200" kern="100">
                          <a:effectLst/>
                        </a:rPr>
                        <a:t>-1.17</a:t>
                      </a:r>
                      <a:endParaRPr lang="zh-CN" sz="1200" kern="100">
                        <a:effectLst/>
                        <a:latin typeface="Times New Roman" charset="0"/>
                        <a:ea typeface="宋体" charset="-122"/>
                      </a:endParaRPr>
                    </a:p>
                  </a:txBody>
                  <a:tcPr marL="68580" marR="68580" marT="0" marB="0" anchor="ctr"/>
                </a:tc>
                <a:tc>
                  <a:txBody>
                    <a:bodyPr/>
                    <a:lstStyle/>
                    <a:p>
                      <a:pPr algn="ctr">
                        <a:spcAft>
                          <a:spcPts val="0"/>
                        </a:spcAft>
                      </a:pPr>
                      <a:r>
                        <a:rPr lang="en-US" sz="1200" kern="100">
                          <a:effectLst/>
                        </a:rPr>
                        <a:t>9.99%</a:t>
                      </a:r>
                      <a:endParaRPr lang="zh-CN" sz="1200" kern="100">
                        <a:effectLst/>
                        <a:latin typeface="Times New Roman" charset="0"/>
                        <a:ea typeface="宋体" charset="-122"/>
                      </a:endParaRPr>
                    </a:p>
                  </a:txBody>
                  <a:tcPr marL="68580" marR="68580" marT="0" marB="0" anchor="ctr"/>
                </a:tc>
                <a:tc>
                  <a:txBody>
                    <a:bodyPr/>
                    <a:lstStyle/>
                    <a:p>
                      <a:pPr algn="ctr">
                        <a:spcAft>
                          <a:spcPts val="0"/>
                        </a:spcAft>
                      </a:pPr>
                      <a:r>
                        <a:rPr lang="en-US" sz="1200" kern="100" dirty="0">
                          <a:effectLst/>
                        </a:rPr>
                        <a:t>1.37</a:t>
                      </a:r>
                      <a:endParaRPr lang="zh-CN" sz="1200" kern="100" dirty="0">
                        <a:effectLst/>
                        <a:latin typeface="Times New Roman" charset="0"/>
                        <a:ea typeface="宋体" charset="-122"/>
                      </a:endParaRPr>
                    </a:p>
                  </a:txBody>
                  <a:tcPr marL="68580" marR="68580" marT="0" marB="0" anchor="ctr"/>
                </a:tc>
                <a:extLst>
                  <a:ext uri="{0D108BD9-81ED-4DB2-BD59-A6C34878D82A}">
                    <a16:rowId xmlns:a16="http://schemas.microsoft.com/office/drawing/2014/main" val="10005"/>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1114605711"/>
              </p:ext>
            </p:extLst>
          </p:nvPr>
        </p:nvGraphicFramePr>
        <p:xfrm>
          <a:off x="718446" y="3878483"/>
          <a:ext cx="7480226" cy="2550818"/>
        </p:xfrm>
        <a:graphic>
          <a:graphicData uri="http://schemas.openxmlformats.org/drawingml/2006/table">
            <a:tbl>
              <a:tblPr firstRow="1" firstCol="1" bandRow="1">
                <a:tableStyleId>{5C22544A-7EE6-4342-B048-85BDC9FD1C3A}</a:tableStyleId>
              </a:tblPr>
              <a:tblGrid>
                <a:gridCol w="1797322">
                  <a:extLst>
                    <a:ext uri="{9D8B030D-6E8A-4147-A177-3AD203B41FA5}">
                      <a16:colId xmlns:a16="http://schemas.microsoft.com/office/drawing/2014/main" val="20000"/>
                    </a:ext>
                  </a:extLst>
                </a:gridCol>
                <a:gridCol w="2048384">
                  <a:extLst>
                    <a:ext uri="{9D8B030D-6E8A-4147-A177-3AD203B41FA5}">
                      <a16:colId xmlns:a16="http://schemas.microsoft.com/office/drawing/2014/main" val="20001"/>
                    </a:ext>
                  </a:extLst>
                </a:gridCol>
                <a:gridCol w="1815448">
                  <a:extLst>
                    <a:ext uri="{9D8B030D-6E8A-4147-A177-3AD203B41FA5}">
                      <a16:colId xmlns:a16="http://schemas.microsoft.com/office/drawing/2014/main" val="20002"/>
                    </a:ext>
                  </a:extLst>
                </a:gridCol>
                <a:gridCol w="1819072">
                  <a:extLst>
                    <a:ext uri="{9D8B030D-6E8A-4147-A177-3AD203B41FA5}">
                      <a16:colId xmlns:a16="http://schemas.microsoft.com/office/drawing/2014/main" val="20003"/>
                    </a:ext>
                  </a:extLst>
                </a:gridCol>
              </a:tblGrid>
              <a:tr h="521756">
                <a:tc>
                  <a:txBody>
                    <a:bodyPr/>
                    <a:lstStyle/>
                    <a:p>
                      <a:pPr algn="ctr"/>
                      <a:r>
                        <a:rPr lang="zh-CN" altLang="en-US" sz="1600" kern="100" dirty="0" smtClean="0">
                          <a:effectLst/>
                          <a:latin typeface="Calibri" charset="0"/>
                        </a:rPr>
                        <a:t>美的</a:t>
                      </a:r>
                      <a:endParaRPr lang="zh-CN" sz="1600" kern="100" dirty="0">
                        <a:effectLst/>
                        <a:latin typeface="Calibri" charset="0"/>
                      </a:endParaRPr>
                    </a:p>
                  </a:txBody>
                  <a:tcPr marL="68580" marR="68580" marT="0" marB="0" anchor="ctr"/>
                </a:tc>
                <a:tc>
                  <a:txBody>
                    <a:bodyPr/>
                    <a:lstStyle/>
                    <a:p>
                      <a:pPr algn="ctr">
                        <a:spcAft>
                          <a:spcPts val="0"/>
                        </a:spcAft>
                      </a:pPr>
                      <a:r>
                        <a:rPr lang="zh-CN" sz="1600" kern="100">
                          <a:effectLst/>
                        </a:rPr>
                        <a:t>营业收入（万元）</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zh-CN" sz="1600" kern="100">
                          <a:effectLst/>
                        </a:rPr>
                        <a:t>占营业收入比重（％）</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zh-CN" sz="1600" kern="100">
                          <a:effectLst/>
                        </a:rPr>
                        <a:t>营业收入比上年增减（％）</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0"/>
                  </a:ext>
                </a:extLst>
              </a:tr>
              <a:tr h="289866">
                <a:tc>
                  <a:txBody>
                    <a:bodyPr/>
                    <a:lstStyle/>
                    <a:p>
                      <a:pPr algn="ctr">
                        <a:spcAft>
                          <a:spcPts val="0"/>
                        </a:spcAft>
                      </a:pPr>
                      <a:r>
                        <a:rPr lang="zh-CN" sz="1600" kern="100" dirty="0">
                          <a:effectLst/>
                        </a:rPr>
                        <a:t>大家电</a:t>
                      </a:r>
                      <a:endParaRPr lang="zh-CN" sz="1600" kern="100" dirty="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8793214</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63.52%</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-4.84</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1"/>
                  </a:ext>
                </a:extLst>
              </a:tr>
              <a:tr h="289866">
                <a:tc>
                  <a:txBody>
                    <a:bodyPr/>
                    <a:lstStyle/>
                    <a:p>
                      <a:pPr algn="ctr">
                        <a:spcAft>
                          <a:spcPts val="0"/>
                        </a:spcAft>
                      </a:pPr>
                      <a:r>
                        <a:rPr lang="zh-CN" sz="1600" kern="100">
                          <a:effectLst/>
                        </a:rPr>
                        <a:t>空调及零部件</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6449195</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46.58%</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-11.30</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2"/>
                  </a:ext>
                </a:extLst>
              </a:tr>
              <a:tr h="289866">
                <a:tc>
                  <a:txBody>
                    <a:bodyPr/>
                    <a:lstStyle/>
                    <a:p>
                      <a:pPr algn="ctr">
                        <a:spcAft>
                          <a:spcPts val="0"/>
                        </a:spcAft>
                      </a:pPr>
                      <a:r>
                        <a:rPr lang="zh-CN" sz="1600" kern="100">
                          <a:effectLst/>
                        </a:rPr>
                        <a:t>冰箱及零部件</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1142268</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8.25%</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17.47</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3"/>
                  </a:ext>
                </a:extLst>
              </a:tr>
              <a:tr h="289866">
                <a:tc>
                  <a:txBody>
                    <a:bodyPr/>
                    <a:lstStyle/>
                    <a:p>
                      <a:pPr algn="ctr">
                        <a:spcAft>
                          <a:spcPts val="0"/>
                        </a:spcAft>
                      </a:pPr>
                      <a:r>
                        <a:rPr lang="zh-CN" sz="1600" kern="100">
                          <a:effectLst/>
                        </a:rPr>
                        <a:t>洗衣机及零部件</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1201752</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8.68%</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dirty="0">
                          <a:effectLst/>
                        </a:rPr>
                        <a:t>20.49</a:t>
                      </a:r>
                      <a:endParaRPr lang="zh-CN" sz="1600" kern="100" dirty="0">
                        <a:effectLst/>
                        <a:latin typeface="Times New Roman" charset="0"/>
                        <a:ea typeface="宋体" charset="-122"/>
                      </a:endParaRPr>
                    </a:p>
                  </a:txBody>
                  <a:tcPr marL="68580" marR="68580" marT="0" marB="0" anchor="ctr"/>
                </a:tc>
                <a:extLst>
                  <a:ext uri="{0D108BD9-81ED-4DB2-BD59-A6C34878D82A}">
                    <a16:rowId xmlns:a16="http://schemas.microsoft.com/office/drawing/2014/main" val="10004"/>
                  </a:ext>
                </a:extLst>
              </a:tr>
              <a:tr h="289866">
                <a:tc>
                  <a:txBody>
                    <a:bodyPr/>
                    <a:lstStyle/>
                    <a:p>
                      <a:pPr algn="ctr">
                        <a:spcAft>
                          <a:spcPts val="0"/>
                        </a:spcAft>
                      </a:pPr>
                      <a:r>
                        <a:rPr lang="zh-CN" sz="1600" kern="100">
                          <a:effectLst/>
                        </a:rPr>
                        <a:t>小家电</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3544586</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25.60%</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8.36</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5"/>
                  </a:ext>
                </a:extLst>
              </a:tr>
              <a:tr h="289866">
                <a:tc>
                  <a:txBody>
                    <a:bodyPr/>
                    <a:lstStyle/>
                    <a:p>
                      <a:pPr algn="ctr">
                        <a:spcAft>
                          <a:spcPts val="0"/>
                        </a:spcAft>
                      </a:pPr>
                      <a:r>
                        <a:rPr lang="zh-CN" sz="1600" kern="100">
                          <a:effectLst/>
                        </a:rPr>
                        <a:t>电机</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647137</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4.67%</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-10.36</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6"/>
                  </a:ext>
                </a:extLst>
              </a:tr>
              <a:tr h="289866">
                <a:tc>
                  <a:txBody>
                    <a:bodyPr/>
                    <a:lstStyle/>
                    <a:p>
                      <a:pPr algn="ctr">
                        <a:spcAft>
                          <a:spcPts val="0"/>
                        </a:spcAft>
                      </a:pPr>
                      <a:r>
                        <a:rPr lang="zh-CN" sz="1600" kern="100">
                          <a:effectLst/>
                        </a:rPr>
                        <a:t>物流</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400848</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2.90%</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dirty="0">
                          <a:effectLst/>
                        </a:rPr>
                        <a:t>12.45</a:t>
                      </a:r>
                      <a:endParaRPr lang="zh-CN" sz="1600" kern="100" dirty="0">
                        <a:effectLst/>
                        <a:latin typeface="Times New Roman" charset="0"/>
                        <a:ea typeface="宋体" charset="-122"/>
                      </a:endParaRPr>
                    </a:p>
                  </a:txBody>
                  <a:tcPr marL="68580" marR="68580" marT="0" marB="0" anchor="ctr"/>
                </a:tc>
                <a:extLst>
                  <a:ext uri="{0D108BD9-81ED-4DB2-BD59-A6C34878D82A}">
                    <a16:rowId xmlns:a16="http://schemas.microsoft.com/office/drawing/2014/main" val="10007"/>
                  </a:ext>
                </a:extLst>
              </a:tr>
            </a:tbl>
          </a:graphicData>
        </a:graphic>
      </p:graphicFrame>
      <p:sp>
        <p:nvSpPr>
          <p:cNvPr id="15" name="矩形 14"/>
          <p:cNvSpPr/>
          <p:nvPr/>
        </p:nvSpPr>
        <p:spPr>
          <a:xfrm>
            <a:off x="8770798" y="1859339"/>
            <a:ext cx="2973898" cy="3785652"/>
          </a:xfrm>
          <a:prstGeom prst="rect">
            <a:avLst/>
          </a:prstGeom>
        </p:spPr>
        <p:txBody>
          <a:bodyPr wrap="square">
            <a:spAutoFit/>
          </a:bodyPr>
          <a:lstStyle/>
          <a:p>
            <a:pPr algn="just"/>
            <a:r>
              <a:rPr lang="zh-CN" altLang="en-US" sz="2000" kern="0" dirty="0" smtClean="0">
                <a:solidFill>
                  <a:schemeClr val="accent2"/>
                </a:solidFill>
                <a:latin typeface="+mn-ea"/>
                <a:cs typeface="Times New Roman" charset="0"/>
              </a:rPr>
              <a:t>分产品来看，</a:t>
            </a:r>
            <a:r>
              <a:rPr lang="zh-CN" altLang="zh-CN" sz="2000" kern="0" dirty="0" smtClean="0">
                <a:solidFill>
                  <a:schemeClr val="accent2"/>
                </a:solidFill>
                <a:latin typeface="+mn-ea"/>
                <a:cs typeface="Times New Roman" charset="0"/>
              </a:rPr>
              <a:t>海尔</a:t>
            </a:r>
            <a:r>
              <a:rPr lang="zh-CN" altLang="zh-CN" sz="2000" kern="0" dirty="0">
                <a:solidFill>
                  <a:schemeClr val="accent2"/>
                </a:solidFill>
                <a:latin typeface="+mn-ea"/>
                <a:cs typeface="Times New Roman" charset="0"/>
              </a:rPr>
              <a:t>的表现均比美的较弱</a:t>
            </a:r>
            <a:r>
              <a:rPr lang="zh-CN" altLang="zh-CN" sz="2000" kern="0" dirty="0">
                <a:latin typeface="+mn-ea"/>
                <a:cs typeface="Times New Roman" charset="0"/>
              </a:rPr>
              <a:t>，这也是海尔</a:t>
            </a:r>
            <a:r>
              <a:rPr lang="en-US" altLang="zh-CN" sz="2000" kern="0" dirty="0">
                <a:latin typeface="+mn-ea"/>
              </a:rPr>
              <a:t>2015</a:t>
            </a:r>
            <a:r>
              <a:rPr lang="zh-CN" altLang="zh-CN" sz="2000" kern="0" dirty="0">
                <a:latin typeface="+mn-ea"/>
                <a:cs typeface="Times New Roman" charset="0"/>
              </a:rPr>
              <a:t>年营业收入和利润表现比美的较差的原因</a:t>
            </a:r>
            <a:r>
              <a:rPr lang="zh-CN" altLang="zh-CN" sz="2000" kern="0" dirty="0" smtClean="0">
                <a:latin typeface="+mn-ea"/>
                <a:cs typeface="Times New Roman" charset="0"/>
              </a:rPr>
              <a:t>。</a:t>
            </a:r>
            <a:endParaRPr lang="en-US" altLang="zh-CN" sz="2000" kern="0" dirty="0" smtClean="0">
              <a:latin typeface="+mn-ea"/>
              <a:cs typeface="Times New Roman" charset="0"/>
            </a:endParaRPr>
          </a:p>
          <a:p>
            <a:pPr algn="just"/>
            <a:r>
              <a:rPr lang="zh-CN" altLang="zh-CN" sz="2000" kern="0" dirty="0" smtClean="0">
                <a:latin typeface="+mn-ea"/>
                <a:cs typeface="Times New Roman" charset="0"/>
              </a:rPr>
              <a:t>此外</a:t>
            </a:r>
            <a:r>
              <a:rPr lang="zh-CN" altLang="zh-CN" sz="2000" kern="0" dirty="0">
                <a:latin typeface="+mn-ea"/>
                <a:cs typeface="Times New Roman" charset="0"/>
              </a:rPr>
              <a:t>，美的的</a:t>
            </a:r>
            <a:r>
              <a:rPr lang="zh-CN" altLang="zh-CN" sz="2000" kern="0" dirty="0">
                <a:solidFill>
                  <a:schemeClr val="accent2"/>
                </a:solidFill>
                <a:latin typeface="+mn-ea"/>
                <a:cs typeface="Times New Roman" charset="0"/>
              </a:rPr>
              <a:t>小家电业务占比比海尔更大</a:t>
            </a:r>
            <a:r>
              <a:rPr lang="zh-CN" altLang="zh-CN" sz="2000" kern="0" dirty="0">
                <a:latin typeface="+mn-ea"/>
                <a:cs typeface="Times New Roman" charset="0"/>
              </a:rPr>
              <a:t>，而小家电市场情况更为理想（美的小家电业务同比增长</a:t>
            </a:r>
            <a:r>
              <a:rPr lang="en-US" altLang="zh-CN" sz="2000" kern="0" dirty="0">
                <a:latin typeface="+mn-ea"/>
              </a:rPr>
              <a:t>8.36%</a:t>
            </a:r>
            <a:r>
              <a:rPr lang="zh-CN" altLang="zh-CN" sz="2000" kern="0" dirty="0">
                <a:latin typeface="+mn-ea"/>
                <a:cs typeface="Times New Roman" charset="0"/>
              </a:rPr>
              <a:t>），这也支撑了</a:t>
            </a:r>
            <a:r>
              <a:rPr lang="zh-CN" altLang="zh-CN" sz="2000" kern="0" dirty="0">
                <a:solidFill>
                  <a:schemeClr val="accent2"/>
                </a:solidFill>
                <a:latin typeface="+mn-ea"/>
                <a:cs typeface="Times New Roman" charset="0"/>
              </a:rPr>
              <a:t>美的相对较好的收入和利润情况</a:t>
            </a:r>
            <a:r>
              <a:rPr lang="zh-CN" altLang="zh-CN" sz="2000" kern="0" dirty="0">
                <a:latin typeface="+mn-ea"/>
                <a:cs typeface="Times New Roman" charset="0"/>
              </a:rPr>
              <a:t>。</a:t>
            </a:r>
            <a:r>
              <a:rPr lang="zh-CN" altLang="zh-CN" sz="2000" dirty="0">
                <a:latin typeface="+mn-ea"/>
              </a:rPr>
              <a:t> </a:t>
            </a:r>
            <a:endParaRPr lang="zh-CN" altLang="en-US" sz="2000" dirty="0">
              <a:latin typeface="+mn-ea"/>
            </a:endParaRPr>
          </a:p>
        </p:txBody>
      </p:sp>
    </p:spTree>
    <p:extLst>
      <p:ext uri="{BB962C8B-B14F-4D97-AF65-F5344CB8AC3E}">
        <p14:creationId xmlns:p14="http://schemas.microsoft.com/office/powerpoint/2010/main" val="17947968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755" y="561700"/>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027361"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149581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3239199" y="428457"/>
            <a:ext cx="3859957" cy="630942"/>
          </a:xfrm>
          <a:prstGeom prst="rect">
            <a:avLst/>
          </a:prstGeom>
          <a:noFill/>
        </p:spPr>
        <p:txBody>
          <a:bodyPr wrap="square" rtlCol="0">
            <a:spAutoFit/>
          </a:bodyPr>
          <a:lstStyle/>
          <a:p>
            <a:r>
              <a:rPr lang="zh-CN" altLang="en-US" sz="3500" dirty="0" smtClean="0"/>
              <a:t>营业收入</a:t>
            </a:r>
            <a:r>
              <a:rPr lang="en-US" altLang="zh-CN" sz="2000" dirty="0" smtClean="0"/>
              <a:t>——</a:t>
            </a:r>
            <a:r>
              <a:rPr lang="zh-CN" altLang="en-US" dirty="0" smtClean="0"/>
              <a:t>分地区分析</a:t>
            </a:r>
            <a:endParaRPr lang="zh-CN" altLang="en-US" sz="3500" dirty="0"/>
          </a:p>
        </p:txBody>
      </p:sp>
      <p:sp>
        <p:nvSpPr>
          <p:cNvPr id="16" name="椭圆 15"/>
          <p:cNvSpPr/>
          <p:nvPr/>
        </p:nvSpPr>
        <p:spPr>
          <a:xfrm>
            <a:off x="194967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2434584" y="571598"/>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967565917"/>
              </p:ext>
            </p:extLst>
          </p:nvPr>
        </p:nvGraphicFramePr>
        <p:xfrm>
          <a:off x="1027361" y="1239661"/>
          <a:ext cx="8336097" cy="3040082"/>
        </p:xfrm>
        <a:graphic>
          <a:graphicData uri="http://schemas.openxmlformats.org/drawingml/2006/table">
            <a:tbl>
              <a:tblPr firstRow="1" firstCol="1" bandRow="1">
                <a:tableStyleId>{5C22544A-7EE6-4342-B048-85BDC9FD1C3A}</a:tableStyleId>
              </a:tblPr>
              <a:tblGrid>
                <a:gridCol w="944224">
                  <a:extLst>
                    <a:ext uri="{9D8B030D-6E8A-4147-A177-3AD203B41FA5}">
                      <a16:colId xmlns:a16="http://schemas.microsoft.com/office/drawing/2014/main" val="20000"/>
                    </a:ext>
                  </a:extLst>
                </a:gridCol>
                <a:gridCol w="1288984">
                  <a:extLst>
                    <a:ext uri="{9D8B030D-6E8A-4147-A177-3AD203B41FA5}">
                      <a16:colId xmlns:a16="http://schemas.microsoft.com/office/drawing/2014/main" val="20001"/>
                    </a:ext>
                  </a:extLst>
                </a:gridCol>
                <a:gridCol w="1288984">
                  <a:extLst>
                    <a:ext uri="{9D8B030D-6E8A-4147-A177-3AD203B41FA5}">
                      <a16:colId xmlns:a16="http://schemas.microsoft.com/office/drawing/2014/main" val="20002"/>
                    </a:ext>
                  </a:extLst>
                </a:gridCol>
                <a:gridCol w="1288984">
                  <a:extLst>
                    <a:ext uri="{9D8B030D-6E8A-4147-A177-3AD203B41FA5}">
                      <a16:colId xmlns:a16="http://schemas.microsoft.com/office/drawing/2014/main" val="20003"/>
                    </a:ext>
                  </a:extLst>
                </a:gridCol>
                <a:gridCol w="1288984">
                  <a:extLst>
                    <a:ext uri="{9D8B030D-6E8A-4147-A177-3AD203B41FA5}">
                      <a16:colId xmlns:a16="http://schemas.microsoft.com/office/drawing/2014/main" val="20004"/>
                    </a:ext>
                  </a:extLst>
                </a:gridCol>
                <a:gridCol w="1157083">
                  <a:extLst>
                    <a:ext uri="{9D8B030D-6E8A-4147-A177-3AD203B41FA5}">
                      <a16:colId xmlns:a16="http://schemas.microsoft.com/office/drawing/2014/main" val="20005"/>
                    </a:ext>
                  </a:extLst>
                </a:gridCol>
                <a:gridCol w="1078854">
                  <a:extLst>
                    <a:ext uri="{9D8B030D-6E8A-4147-A177-3AD203B41FA5}">
                      <a16:colId xmlns:a16="http://schemas.microsoft.com/office/drawing/2014/main" val="20006"/>
                    </a:ext>
                  </a:extLst>
                </a:gridCol>
              </a:tblGrid>
              <a:tr h="607666">
                <a:tc>
                  <a:txBody>
                    <a:bodyPr/>
                    <a:lstStyle/>
                    <a:p>
                      <a:endParaRPr lang="zh-CN" sz="1200" kern="100">
                        <a:effectLst/>
                        <a:latin typeface="Calibri" charset="0"/>
                      </a:endParaRPr>
                    </a:p>
                  </a:txBody>
                  <a:tcPr marL="68580" marR="68580" marT="0" marB="0" anchor="ctr"/>
                </a:tc>
                <a:tc>
                  <a:txBody>
                    <a:bodyPr/>
                    <a:lstStyle/>
                    <a:p>
                      <a:pPr algn="ctr">
                        <a:spcAft>
                          <a:spcPts val="0"/>
                        </a:spcAft>
                      </a:pPr>
                      <a:r>
                        <a:rPr lang="zh-CN" sz="1600" kern="100">
                          <a:effectLst/>
                        </a:rPr>
                        <a:t>分地区</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zh-CN" sz="1600" kern="100">
                          <a:effectLst/>
                        </a:rPr>
                        <a:t>营业收入（万元）</a:t>
                      </a:r>
                      <a:endParaRPr lang="zh-CN" sz="1600" kern="100">
                        <a:effectLst/>
                        <a:latin typeface="Times New Roman" charset="0"/>
                        <a:ea typeface="宋体" charset="-122"/>
                      </a:endParaRPr>
                    </a:p>
                  </a:txBody>
                  <a:tcPr marL="68580" marR="68580" marT="0" marB="0" anchor="ctr"/>
                </a:tc>
                <a:tc>
                  <a:txBody>
                    <a:bodyPr/>
                    <a:lstStyle/>
                    <a:p>
                      <a:pPr algn="just">
                        <a:spcAft>
                          <a:spcPts val="0"/>
                        </a:spcAft>
                      </a:pPr>
                      <a:r>
                        <a:rPr lang="zh-CN" sz="1600" kern="100">
                          <a:effectLst/>
                        </a:rPr>
                        <a:t>营业收入／总资产</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zh-CN" sz="1600" kern="100" dirty="0">
                          <a:effectLst/>
                        </a:rPr>
                        <a:t>营业成本</a:t>
                      </a:r>
                    </a:p>
                    <a:p>
                      <a:pPr algn="ctr">
                        <a:spcAft>
                          <a:spcPts val="0"/>
                        </a:spcAft>
                      </a:pPr>
                      <a:r>
                        <a:rPr lang="zh-CN" sz="1600" kern="100" dirty="0">
                          <a:effectLst/>
                        </a:rPr>
                        <a:t>（万元）</a:t>
                      </a:r>
                      <a:endParaRPr lang="zh-CN" sz="1600" kern="100" dirty="0">
                        <a:effectLst/>
                        <a:latin typeface="Times New Roman" charset="0"/>
                        <a:ea typeface="宋体" charset="-122"/>
                      </a:endParaRPr>
                    </a:p>
                  </a:txBody>
                  <a:tcPr marL="68580" marR="68580" marT="0" marB="0" anchor="ctr"/>
                </a:tc>
                <a:tc>
                  <a:txBody>
                    <a:bodyPr/>
                    <a:lstStyle/>
                    <a:p>
                      <a:pPr algn="ctr">
                        <a:spcAft>
                          <a:spcPts val="0"/>
                        </a:spcAft>
                      </a:pPr>
                      <a:r>
                        <a:rPr lang="zh-CN" sz="1600" kern="100">
                          <a:effectLst/>
                        </a:rPr>
                        <a:t>毛利率</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zh-CN" sz="1600" kern="100">
                          <a:effectLst/>
                        </a:rPr>
                        <a:t>比上年</a:t>
                      </a:r>
                    </a:p>
                    <a:p>
                      <a:pPr algn="ctr">
                        <a:spcAft>
                          <a:spcPts val="0"/>
                        </a:spcAft>
                      </a:pPr>
                      <a:r>
                        <a:rPr lang="zh-CN" sz="1600" kern="100">
                          <a:effectLst/>
                        </a:rPr>
                        <a:t>增减</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0"/>
                  </a:ext>
                </a:extLst>
              </a:tr>
              <a:tr h="608104">
                <a:tc rowSpan="2">
                  <a:txBody>
                    <a:bodyPr/>
                    <a:lstStyle/>
                    <a:p>
                      <a:pPr algn="ctr">
                        <a:spcAft>
                          <a:spcPts val="0"/>
                        </a:spcAft>
                      </a:pPr>
                      <a:r>
                        <a:rPr lang="zh-CN" sz="1600" kern="100">
                          <a:effectLst/>
                        </a:rPr>
                        <a:t>海尔</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zh-CN" sz="1600" kern="100">
                          <a:effectLst/>
                        </a:rPr>
                        <a:t>国内</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7051844</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92.84%</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4,910,852</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30.36%</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0.11</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1"/>
                  </a:ext>
                </a:extLst>
              </a:tr>
              <a:tr h="608104">
                <a:tc vMerge="1">
                  <a:txBody>
                    <a:bodyPr/>
                    <a:lstStyle/>
                    <a:p>
                      <a:endParaRPr lang="zh-CN" altLang="en-US"/>
                    </a:p>
                  </a:txBody>
                  <a:tcPr/>
                </a:tc>
                <a:tc>
                  <a:txBody>
                    <a:bodyPr/>
                    <a:lstStyle/>
                    <a:p>
                      <a:pPr algn="ctr">
                        <a:spcAft>
                          <a:spcPts val="0"/>
                        </a:spcAft>
                      </a:pPr>
                      <a:r>
                        <a:rPr lang="zh-CN" sz="1600" kern="100">
                          <a:effectLst/>
                        </a:rPr>
                        <a:t>国外</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1865046</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24.55%</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1,542,526</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17.29%</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1.92</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2"/>
                  </a:ext>
                </a:extLst>
              </a:tr>
              <a:tr h="608104">
                <a:tc rowSpan="2">
                  <a:txBody>
                    <a:bodyPr/>
                    <a:lstStyle/>
                    <a:p>
                      <a:pPr algn="ctr">
                        <a:spcAft>
                          <a:spcPts val="0"/>
                        </a:spcAft>
                      </a:pPr>
                      <a:r>
                        <a:rPr lang="zh-CN" sz="1600" kern="100">
                          <a:effectLst/>
                        </a:rPr>
                        <a:t>美的</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zh-CN" sz="1600" kern="100">
                          <a:effectLst/>
                        </a:rPr>
                        <a:t>国内</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dirty="0">
                          <a:effectLst/>
                        </a:rPr>
                        <a:t>79147263</a:t>
                      </a:r>
                      <a:endParaRPr lang="zh-CN" sz="1600" kern="100" dirty="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61.43%</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55,265,927</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30.17%</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2.28</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3"/>
                  </a:ext>
                </a:extLst>
              </a:tr>
              <a:tr h="608104">
                <a:tc vMerge="1">
                  <a:txBody>
                    <a:bodyPr/>
                    <a:lstStyle/>
                    <a:p>
                      <a:endParaRPr lang="zh-CN" altLang="en-US"/>
                    </a:p>
                  </a:txBody>
                  <a:tcPr/>
                </a:tc>
                <a:tc>
                  <a:txBody>
                    <a:bodyPr/>
                    <a:lstStyle/>
                    <a:p>
                      <a:pPr algn="ctr">
                        <a:spcAft>
                          <a:spcPts val="0"/>
                        </a:spcAft>
                      </a:pPr>
                      <a:r>
                        <a:rPr lang="zh-CN" sz="1600" kern="100">
                          <a:effectLst/>
                        </a:rPr>
                        <a:t>国外</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49417336</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38.36%</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39,415,872</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20.24%</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dirty="0">
                          <a:effectLst/>
                        </a:rPr>
                        <a:t>-2.06</a:t>
                      </a:r>
                      <a:endParaRPr lang="zh-CN" sz="1600" kern="100" dirty="0">
                        <a:effectLst/>
                        <a:latin typeface="Times New Roman" charset="0"/>
                        <a:ea typeface="宋体" charset="-122"/>
                      </a:endParaRPr>
                    </a:p>
                  </a:txBody>
                  <a:tcPr marL="68580" marR="68580" marT="0" marB="0" anchor="ctr"/>
                </a:tc>
                <a:extLst>
                  <a:ext uri="{0D108BD9-81ED-4DB2-BD59-A6C34878D82A}">
                    <a16:rowId xmlns:a16="http://schemas.microsoft.com/office/drawing/2014/main" val="10004"/>
                  </a:ext>
                </a:extLst>
              </a:tr>
            </a:tbl>
          </a:graphicData>
        </a:graphic>
      </p:graphicFrame>
      <p:sp>
        <p:nvSpPr>
          <p:cNvPr id="14" name="矩形 13"/>
          <p:cNvSpPr/>
          <p:nvPr/>
        </p:nvSpPr>
        <p:spPr>
          <a:xfrm>
            <a:off x="1027361" y="4394046"/>
            <a:ext cx="7148235" cy="1754326"/>
          </a:xfrm>
          <a:prstGeom prst="rect">
            <a:avLst/>
          </a:prstGeom>
        </p:spPr>
        <p:txBody>
          <a:bodyPr wrap="square">
            <a:spAutoFit/>
          </a:bodyPr>
          <a:lstStyle/>
          <a:p>
            <a:pPr indent="304800">
              <a:lnSpc>
                <a:spcPct val="150000"/>
              </a:lnSpc>
              <a:spcAft>
                <a:spcPts val="0"/>
              </a:spcAft>
              <a:tabLst>
                <a:tab pos="768985" algn="l"/>
              </a:tabLst>
            </a:pPr>
            <a:r>
              <a:rPr lang="zh-CN" altLang="zh-CN" dirty="0">
                <a:latin typeface="+mn-ea"/>
              </a:rPr>
              <a:t>海外毛利率低于国内水平是家电行业的普遍情况。究其原因，可能是因为，我国家电行业</a:t>
            </a:r>
            <a:r>
              <a:rPr lang="zh-CN" altLang="zh-CN" dirty="0">
                <a:solidFill>
                  <a:schemeClr val="accent2"/>
                </a:solidFill>
                <a:latin typeface="+mn-ea"/>
              </a:rPr>
              <a:t>出口产品主要是中低端市场</a:t>
            </a:r>
            <a:r>
              <a:rPr lang="zh-CN" altLang="zh-CN" dirty="0">
                <a:latin typeface="+mn-ea"/>
              </a:rPr>
              <a:t>，附加值较低，利润较低；且海尔、美的都在一定程度上采用</a:t>
            </a:r>
            <a:r>
              <a:rPr lang="zh-CN" altLang="zh-CN" dirty="0">
                <a:solidFill>
                  <a:schemeClr val="accent2"/>
                </a:solidFill>
                <a:latin typeface="+mn-ea"/>
              </a:rPr>
              <a:t>本地化战略</a:t>
            </a:r>
            <a:r>
              <a:rPr lang="zh-CN" altLang="zh-CN" dirty="0">
                <a:latin typeface="+mn-ea"/>
              </a:rPr>
              <a:t>，当地劳动力工资较高，因此可以猜想，</a:t>
            </a:r>
            <a:r>
              <a:rPr lang="zh-CN" altLang="zh-CN" dirty="0">
                <a:solidFill>
                  <a:schemeClr val="accent2"/>
                </a:solidFill>
                <a:latin typeface="+mn-ea"/>
              </a:rPr>
              <a:t>职工薪酬在营业成本中所占比重应该较大</a:t>
            </a:r>
            <a:r>
              <a:rPr lang="zh-CN" altLang="zh-CN" dirty="0">
                <a:latin typeface="+mn-ea"/>
              </a:rPr>
              <a:t>。</a:t>
            </a:r>
            <a:endParaRPr lang="zh-CN" altLang="zh-CN" dirty="0">
              <a:effectLst/>
              <a:latin typeface="+mn-ea"/>
            </a:endParaRPr>
          </a:p>
        </p:txBody>
      </p:sp>
    </p:spTree>
    <p:extLst>
      <p:ext uri="{BB962C8B-B14F-4D97-AF65-F5344CB8AC3E}">
        <p14:creationId xmlns:p14="http://schemas.microsoft.com/office/powerpoint/2010/main" val="1039207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755" y="561700"/>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027361"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149581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3239199" y="428457"/>
            <a:ext cx="3859957" cy="630942"/>
          </a:xfrm>
          <a:prstGeom prst="rect">
            <a:avLst/>
          </a:prstGeom>
          <a:noFill/>
        </p:spPr>
        <p:txBody>
          <a:bodyPr wrap="square" rtlCol="0">
            <a:spAutoFit/>
          </a:bodyPr>
          <a:lstStyle/>
          <a:p>
            <a:r>
              <a:rPr lang="zh-CN" altLang="en-US" sz="3500" dirty="0" smtClean="0"/>
              <a:t>营业收入</a:t>
            </a:r>
            <a:r>
              <a:rPr lang="en-US" altLang="zh-CN" sz="2000" dirty="0" smtClean="0"/>
              <a:t>——</a:t>
            </a:r>
            <a:r>
              <a:rPr lang="zh-CN" altLang="en-US" dirty="0" smtClean="0"/>
              <a:t>分地区分析</a:t>
            </a:r>
            <a:endParaRPr lang="zh-CN" altLang="en-US" sz="3500" dirty="0"/>
          </a:p>
        </p:txBody>
      </p:sp>
      <p:sp>
        <p:nvSpPr>
          <p:cNvPr id="16" name="椭圆 15"/>
          <p:cNvSpPr/>
          <p:nvPr/>
        </p:nvSpPr>
        <p:spPr>
          <a:xfrm>
            <a:off x="194967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2434584" y="571598"/>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aphicFrame>
        <p:nvGraphicFramePr>
          <p:cNvPr id="2" name="表格 1"/>
          <p:cNvGraphicFramePr>
            <a:graphicFrameLocks noGrp="1"/>
          </p:cNvGraphicFramePr>
          <p:nvPr/>
        </p:nvGraphicFramePr>
        <p:xfrm>
          <a:off x="1027361" y="1239661"/>
          <a:ext cx="8336097" cy="3040082"/>
        </p:xfrm>
        <a:graphic>
          <a:graphicData uri="http://schemas.openxmlformats.org/drawingml/2006/table">
            <a:tbl>
              <a:tblPr firstRow="1" firstCol="1" bandRow="1">
                <a:tableStyleId>{5C22544A-7EE6-4342-B048-85BDC9FD1C3A}</a:tableStyleId>
              </a:tblPr>
              <a:tblGrid>
                <a:gridCol w="944224">
                  <a:extLst>
                    <a:ext uri="{9D8B030D-6E8A-4147-A177-3AD203B41FA5}">
                      <a16:colId xmlns:a16="http://schemas.microsoft.com/office/drawing/2014/main" val="20000"/>
                    </a:ext>
                  </a:extLst>
                </a:gridCol>
                <a:gridCol w="1288984">
                  <a:extLst>
                    <a:ext uri="{9D8B030D-6E8A-4147-A177-3AD203B41FA5}">
                      <a16:colId xmlns:a16="http://schemas.microsoft.com/office/drawing/2014/main" val="20001"/>
                    </a:ext>
                  </a:extLst>
                </a:gridCol>
                <a:gridCol w="1288984">
                  <a:extLst>
                    <a:ext uri="{9D8B030D-6E8A-4147-A177-3AD203B41FA5}">
                      <a16:colId xmlns:a16="http://schemas.microsoft.com/office/drawing/2014/main" val="20002"/>
                    </a:ext>
                  </a:extLst>
                </a:gridCol>
                <a:gridCol w="1288984">
                  <a:extLst>
                    <a:ext uri="{9D8B030D-6E8A-4147-A177-3AD203B41FA5}">
                      <a16:colId xmlns:a16="http://schemas.microsoft.com/office/drawing/2014/main" val="20003"/>
                    </a:ext>
                  </a:extLst>
                </a:gridCol>
                <a:gridCol w="1288984">
                  <a:extLst>
                    <a:ext uri="{9D8B030D-6E8A-4147-A177-3AD203B41FA5}">
                      <a16:colId xmlns:a16="http://schemas.microsoft.com/office/drawing/2014/main" val="20004"/>
                    </a:ext>
                  </a:extLst>
                </a:gridCol>
                <a:gridCol w="1157083">
                  <a:extLst>
                    <a:ext uri="{9D8B030D-6E8A-4147-A177-3AD203B41FA5}">
                      <a16:colId xmlns:a16="http://schemas.microsoft.com/office/drawing/2014/main" val="20005"/>
                    </a:ext>
                  </a:extLst>
                </a:gridCol>
                <a:gridCol w="1078854">
                  <a:extLst>
                    <a:ext uri="{9D8B030D-6E8A-4147-A177-3AD203B41FA5}">
                      <a16:colId xmlns:a16="http://schemas.microsoft.com/office/drawing/2014/main" val="20006"/>
                    </a:ext>
                  </a:extLst>
                </a:gridCol>
              </a:tblGrid>
              <a:tr h="607666">
                <a:tc>
                  <a:txBody>
                    <a:bodyPr/>
                    <a:lstStyle/>
                    <a:p>
                      <a:endParaRPr lang="zh-CN" sz="1200" kern="100">
                        <a:effectLst/>
                        <a:latin typeface="Calibri" charset="0"/>
                      </a:endParaRPr>
                    </a:p>
                  </a:txBody>
                  <a:tcPr marL="68580" marR="68580" marT="0" marB="0" anchor="ctr"/>
                </a:tc>
                <a:tc>
                  <a:txBody>
                    <a:bodyPr/>
                    <a:lstStyle/>
                    <a:p>
                      <a:pPr algn="ctr">
                        <a:spcAft>
                          <a:spcPts val="0"/>
                        </a:spcAft>
                      </a:pPr>
                      <a:r>
                        <a:rPr lang="zh-CN" sz="1600" kern="100">
                          <a:effectLst/>
                        </a:rPr>
                        <a:t>分地区</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zh-CN" sz="1600" kern="100">
                          <a:effectLst/>
                        </a:rPr>
                        <a:t>营业收入（万元）</a:t>
                      </a:r>
                      <a:endParaRPr lang="zh-CN" sz="1600" kern="100">
                        <a:effectLst/>
                        <a:latin typeface="Times New Roman" charset="0"/>
                        <a:ea typeface="宋体" charset="-122"/>
                      </a:endParaRPr>
                    </a:p>
                  </a:txBody>
                  <a:tcPr marL="68580" marR="68580" marT="0" marB="0" anchor="ctr"/>
                </a:tc>
                <a:tc>
                  <a:txBody>
                    <a:bodyPr/>
                    <a:lstStyle/>
                    <a:p>
                      <a:pPr algn="just">
                        <a:spcAft>
                          <a:spcPts val="0"/>
                        </a:spcAft>
                      </a:pPr>
                      <a:r>
                        <a:rPr lang="zh-CN" sz="1600" kern="100">
                          <a:effectLst/>
                        </a:rPr>
                        <a:t>营业收入／总资产</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zh-CN" sz="1600" kern="100" dirty="0">
                          <a:effectLst/>
                        </a:rPr>
                        <a:t>营业成本</a:t>
                      </a:r>
                    </a:p>
                    <a:p>
                      <a:pPr algn="ctr">
                        <a:spcAft>
                          <a:spcPts val="0"/>
                        </a:spcAft>
                      </a:pPr>
                      <a:r>
                        <a:rPr lang="zh-CN" sz="1600" kern="100" dirty="0">
                          <a:effectLst/>
                        </a:rPr>
                        <a:t>（万元）</a:t>
                      </a:r>
                      <a:endParaRPr lang="zh-CN" sz="1600" kern="100" dirty="0">
                        <a:effectLst/>
                        <a:latin typeface="Times New Roman" charset="0"/>
                        <a:ea typeface="宋体" charset="-122"/>
                      </a:endParaRPr>
                    </a:p>
                  </a:txBody>
                  <a:tcPr marL="68580" marR="68580" marT="0" marB="0" anchor="ctr"/>
                </a:tc>
                <a:tc>
                  <a:txBody>
                    <a:bodyPr/>
                    <a:lstStyle/>
                    <a:p>
                      <a:pPr algn="ctr">
                        <a:spcAft>
                          <a:spcPts val="0"/>
                        </a:spcAft>
                      </a:pPr>
                      <a:r>
                        <a:rPr lang="zh-CN" sz="1600" kern="100">
                          <a:effectLst/>
                        </a:rPr>
                        <a:t>毛利率</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zh-CN" sz="1600" kern="100">
                          <a:effectLst/>
                        </a:rPr>
                        <a:t>比上年</a:t>
                      </a:r>
                    </a:p>
                    <a:p>
                      <a:pPr algn="ctr">
                        <a:spcAft>
                          <a:spcPts val="0"/>
                        </a:spcAft>
                      </a:pPr>
                      <a:r>
                        <a:rPr lang="zh-CN" sz="1600" kern="100">
                          <a:effectLst/>
                        </a:rPr>
                        <a:t>增减</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0"/>
                  </a:ext>
                </a:extLst>
              </a:tr>
              <a:tr h="608104">
                <a:tc rowSpan="2">
                  <a:txBody>
                    <a:bodyPr/>
                    <a:lstStyle/>
                    <a:p>
                      <a:pPr algn="ctr">
                        <a:spcAft>
                          <a:spcPts val="0"/>
                        </a:spcAft>
                      </a:pPr>
                      <a:r>
                        <a:rPr lang="zh-CN" sz="1600" kern="100">
                          <a:effectLst/>
                        </a:rPr>
                        <a:t>海尔</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zh-CN" sz="1600" kern="100">
                          <a:effectLst/>
                        </a:rPr>
                        <a:t>国内</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7051844</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92.84%</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4,910,852</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30.36%</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0.11</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1"/>
                  </a:ext>
                </a:extLst>
              </a:tr>
              <a:tr h="608104">
                <a:tc vMerge="1">
                  <a:txBody>
                    <a:bodyPr/>
                    <a:lstStyle/>
                    <a:p>
                      <a:endParaRPr lang="zh-CN" altLang="en-US"/>
                    </a:p>
                  </a:txBody>
                  <a:tcPr/>
                </a:tc>
                <a:tc>
                  <a:txBody>
                    <a:bodyPr/>
                    <a:lstStyle/>
                    <a:p>
                      <a:pPr algn="ctr">
                        <a:spcAft>
                          <a:spcPts val="0"/>
                        </a:spcAft>
                      </a:pPr>
                      <a:r>
                        <a:rPr lang="zh-CN" sz="1600" kern="100">
                          <a:effectLst/>
                        </a:rPr>
                        <a:t>国外</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1865046</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24.55%</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1,542,526</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17.29%</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1.92</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2"/>
                  </a:ext>
                </a:extLst>
              </a:tr>
              <a:tr h="608104">
                <a:tc rowSpan="2">
                  <a:txBody>
                    <a:bodyPr/>
                    <a:lstStyle/>
                    <a:p>
                      <a:pPr algn="ctr">
                        <a:spcAft>
                          <a:spcPts val="0"/>
                        </a:spcAft>
                      </a:pPr>
                      <a:r>
                        <a:rPr lang="zh-CN" sz="1600" kern="100">
                          <a:effectLst/>
                        </a:rPr>
                        <a:t>美的</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zh-CN" sz="1600" kern="100">
                          <a:effectLst/>
                        </a:rPr>
                        <a:t>国内</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dirty="0">
                          <a:effectLst/>
                        </a:rPr>
                        <a:t>79147263</a:t>
                      </a:r>
                      <a:endParaRPr lang="zh-CN" sz="1600" kern="100" dirty="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61.43%</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55,265,927</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30.17%</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2.28</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3"/>
                  </a:ext>
                </a:extLst>
              </a:tr>
              <a:tr h="608104">
                <a:tc vMerge="1">
                  <a:txBody>
                    <a:bodyPr/>
                    <a:lstStyle/>
                    <a:p>
                      <a:endParaRPr lang="zh-CN" altLang="en-US"/>
                    </a:p>
                  </a:txBody>
                  <a:tcPr/>
                </a:tc>
                <a:tc>
                  <a:txBody>
                    <a:bodyPr/>
                    <a:lstStyle/>
                    <a:p>
                      <a:pPr algn="ctr">
                        <a:spcAft>
                          <a:spcPts val="0"/>
                        </a:spcAft>
                      </a:pPr>
                      <a:r>
                        <a:rPr lang="zh-CN" sz="1600" kern="100">
                          <a:effectLst/>
                        </a:rPr>
                        <a:t>国外</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49417336</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38.36%</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39,415,872</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20.24%</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dirty="0">
                          <a:effectLst/>
                        </a:rPr>
                        <a:t>-2.06</a:t>
                      </a:r>
                      <a:endParaRPr lang="zh-CN" sz="1600" kern="100" dirty="0">
                        <a:effectLst/>
                        <a:latin typeface="Times New Roman" charset="0"/>
                        <a:ea typeface="宋体" charset="-122"/>
                      </a:endParaRPr>
                    </a:p>
                  </a:txBody>
                  <a:tcPr marL="68580" marR="68580" marT="0" marB="0" anchor="ctr"/>
                </a:tc>
                <a:extLst>
                  <a:ext uri="{0D108BD9-81ED-4DB2-BD59-A6C34878D82A}">
                    <a16:rowId xmlns:a16="http://schemas.microsoft.com/office/drawing/2014/main" val="10004"/>
                  </a:ext>
                </a:extLst>
              </a:tr>
            </a:tbl>
          </a:graphicData>
        </a:graphic>
      </p:graphicFrame>
      <p:sp>
        <p:nvSpPr>
          <p:cNvPr id="15" name="椭圆 14"/>
          <p:cNvSpPr/>
          <p:nvPr/>
        </p:nvSpPr>
        <p:spPr>
          <a:xfrm>
            <a:off x="7205823" y="3682929"/>
            <a:ext cx="857524" cy="596814"/>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7205823" y="2461295"/>
            <a:ext cx="857524" cy="596814"/>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27361" y="4328862"/>
            <a:ext cx="8644499" cy="2169825"/>
          </a:xfrm>
          <a:prstGeom prst="rect">
            <a:avLst/>
          </a:prstGeom>
        </p:spPr>
        <p:txBody>
          <a:bodyPr wrap="square">
            <a:spAutoFit/>
          </a:bodyPr>
          <a:lstStyle/>
          <a:p>
            <a:pPr indent="304800">
              <a:lnSpc>
                <a:spcPct val="150000"/>
              </a:lnSpc>
              <a:spcAft>
                <a:spcPts val="0"/>
              </a:spcAft>
              <a:tabLst>
                <a:tab pos="768985" algn="l"/>
              </a:tabLst>
            </a:pPr>
            <a:r>
              <a:rPr lang="zh-CN" altLang="zh-CN" dirty="0">
                <a:solidFill>
                  <a:schemeClr val="accent2"/>
                </a:solidFill>
                <a:latin typeface="+mn-ea"/>
              </a:rPr>
              <a:t>海尔实施更加彻底的本土化战略</a:t>
            </a:r>
            <a:r>
              <a:rPr lang="zh-CN" altLang="zh-CN" dirty="0">
                <a:latin typeface="+mn-ea"/>
              </a:rPr>
              <a:t>，最早在海外建立生产基地，目前在海外拥有</a:t>
            </a:r>
            <a:r>
              <a:rPr lang="zh-CN" altLang="zh-CN" dirty="0">
                <a:solidFill>
                  <a:schemeClr val="accent2"/>
                </a:solidFill>
                <a:latin typeface="+mn-ea"/>
              </a:rPr>
              <a:t>四大研发基地、</a:t>
            </a:r>
            <a:r>
              <a:rPr lang="en-US" altLang="zh-CN" dirty="0">
                <a:solidFill>
                  <a:schemeClr val="accent2"/>
                </a:solidFill>
                <a:latin typeface="+mn-ea"/>
              </a:rPr>
              <a:t>7</a:t>
            </a:r>
            <a:r>
              <a:rPr lang="zh-CN" altLang="zh-CN" dirty="0">
                <a:solidFill>
                  <a:schemeClr val="accent2"/>
                </a:solidFill>
                <a:latin typeface="+mn-ea"/>
              </a:rPr>
              <a:t>个工业园</a:t>
            </a:r>
            <a:r>
              <a:rPr lang="zh-CN" altLang="zh-CN" dirty="0">
                <a:latin typeface="+mn-ea"/>
              </a:rPr>
              <a:t>、</a:t>
            </a:r>
            <a:r>
              <a:rPr lang="en-US" altLang="zh-CN" dirty="0">
                <a:latin typeface="+mn-ea"/>
              </a:rPr>
              <a:t>24</a:t>
            </a:r>
            <a:r>
              <a:rPr lang="zh-CN" altLang="zh-CN" dirty="0">
                <a:latin typeface="+mn-ea"/>
              </a:rPr>
              <a:t>个制造工厂、</a:t>
            </a:r>
            <a:r>
              <a:rPr lang="en-US" altLang="zh-CN" dirty="0">
                <a:latin typeface="+mn-ea"/>
              </a:rPr>
              <a:t>24</a:t>
            </a:r>
            <a:r>
              <a:rPr lang="zh-CN" altLang="zh-CN" dirty="0">
                <a:latin typeface="+mn-ea"/>
              </a:rPr>
              <a:t>个贸易公司，初步形成了设计、制造、营销“三位一体“的本土化发展模式。而美的的国际化步伐更为</a:t>
            </a:r>
            <a:r>
              <a:rPr lang="zh-CN" altLang="zh-CN" dirty="0">
                <a:solidFill>
                  <a:schemeClr val="accent2"/>
                </a:solidFill>
                <a:latin typeface="+mn-ea"/>
              </a:rPr>
              <a:t>谨慎</a:t>
            </a:r>
            <a:r>
              <a:rPr lang="zh-CN" altLang="zh-CN" dirty="0">
                <a:latin typeface="+mn-ea"/>
              </a:rPr>
              <a:t>，</a:t>
            </a:r>
            <a:r>
              <a:rPr lang="zh-CN" altLang="zh-CN" dirty="0">
                <a:solidFill>
                  <a:schemeClr val="accent2"/>
                </a:solidFill>
                <a:latin typeface="+mn-ea"/>
              </a:rPr>
              <a:t>建厂步伐更迟缓</a:t>
            </a:r>
            <a:r>
              <a:rPr lang="zh-CN" altLang="zh-CN" dirty="0">
                <a:latin typeface="+mn-ea"/>
              </a:rPr>
              <a:t>，而且目前美的</a:t>
            </a:r>
            <a:r>
              <a:rPr lang="zh-CN" altLang="zh-CN" dirty="0">
                <a:solidFill>
                  <a:schemeClr val="accent2"/>
                </a:solidFill>
                <a:latin typeface="+mn-ea"/>
              </a:rPr>
              <a:t>尚未在国外建立自己的研发机构和设计机构</a:t>
            </a:r>
            <a:r>
              <a:rPr lang="zh-CN" altLang="zh-CN" dirty="0">
                <a:latin typeface="+mn-ea"/>
              </a:rPr>
              <a:t>，因此美的在海外的</a:t>
            </a:r>
            <a:r>
              <a:rPr lang="zh-CN" altLang="zh-CN" dirty="0">
                <a:solidFill>
                  <a:schemeClr val="accent2"/>
                </a:solidFill>
                <a:latin typeface="+mn-ea"/>
              </a:rPr>
              <a:t>营业成本较低</a:t>
            </a:r>
            <a:r>
              <a:rPr lang="zh-CN" altLang="zh-CN" dirty="0">
                <a:latin typeface="+mn-ea"/>
              </a:rPr>
              <a:t>。</a:t>
            </a:r>
            <a:endParaRPr lang="zh-CN" altLang="zh-CN" dirty="0">
              <a:effectLst/>
              <a:latin typeface="+mn-ea"/>
            </a:endParaRPr>
          </a:p>
        </p:txBody>
      </p:sp>
    </p:spTree>
    <p:extLst>
      <p:ext uri="{BB962C8B-B14F-4D97-AF65-F5344CB8AC3E}">
        <p14:creationId xmlns:p14="http://schemas.microsoft.com/office/powerpoint/2010/main" val="5967447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34145" y="558081"/>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540473"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149581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3239199" y="428457"/>
            <a:ext cx="5132905" cy="630942"/>
          </a:xfrm>
          <a:prstGeom prst="rect">
            <a:avLst/>
          </a:prstGeom>
          <a:noFill/>
        </p:spPr>
        <p:txBody>
          <a:bodyPr wrap="square" rtlCol="0">
            <a:spAutoFit/>
          </a:bodyPr>
          <a:lstStyle/>
          <a:p>
            <a:r>
              <a:rPr lang="zh-CN" altLang="en-US" sz="3500" dirty="0" smtClean="0"/>
              <a:t>营业成本</a:t>
            </a:r>
            <a:r>
              <a:rPr lang="en-US" altLang="zh-CN" sz="2000" dirty="0" smtClean="0"/>
              <a:t>——</a:t>
            </a:r>
            <a:r>
              <a:rPr lang="zh-CN" altLang="en-US" sz="2000" dirty="0" smtClean="0"/>
              <a:t>营业成本结构分析</a:t>
            </a:r>
            <a:endParaRPr lang="zh-CN" altLang="en-US" sz="3600" dirty="0"/>
          </a:p>
        </p:txBody>
      </p:sp>
      <p:sp>
        <p:nvSpPr>
          <p:cNvPr id="16" name="椭圆 15"/>
          <p:cNvSpPr/>
          <p:nvPr/>
        </p:nvSpPr>
        <p:spPr>
          <a:xfrm>
            <a:off x="194967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2434584" y="571598"/>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856" y="1155187"/>
            <a:ext cx="7729970" cy="3118592"/>
          </a:xfrm>
          <a:prstGeom prst="rect">
            <a:avLst/>
          </a:prstGeom>
        </p:spPr>
      </p:pic>
      <p:sp>
        <p:nvSpPr>
          <p:cNvPr id="3" name="文本框 2"/>
          <p:cNvSpPr txBox="1"/>
          <p:nvPr/>
        </p:nvSpPr>
        <p:spPr>
          <a:xfrm>
            <a:off x="2255201" y="4016694"/>
            <a:ext cx="1967996" cy="369332"/>
          </a:xfrm>
          <a:prstGeom prst="rect">
            <a:avLst/>
          </a:prstGeom>
          <a:noFill/>
        </p:spPr>
        <p:txBody>
          <a:bodyPr wrap="square" rtlCol="0">
            <a:spAutoFit/>
          </a:bodyPr>
          <a:lstStyle/>
          <a:p>
            <a:r>
              <a:rPr kumimoji="1" lang="zh-CN" altLang="en-US" dirty="0" smtClean="0"/>
              <a:t>海尔成本结构</a:t>
            </a:r>
            <a:endParaRPr kumimoji="1" lang="zh-CN" altLang="en-US" dirty="0"/>
          </a:p>
        </p:txBody>
      </p:sp>
      <p:sp>
        <p:nvSpPr>
          <p:cNvPr id="20" name="文本框 19"/>
          <p:cNvSpPr txBox="1"/>
          <p:nvPr/>
        </p:nvSpPr>
        <p:spPr>
          <a:xfrm>
            <a:off x="6096000" y="4083456"/>
            <a:ext cx="1967996" cy="369332"/>
          </a:xfrm>
          <a:prstGeom prst="rect">
            <a:avLst/>
          </a:prstGeom>
          <a:noFill/>
        </p:spPr>
        <p:txBody>
          <a:bodyPr wrap="square" rtlCol="0">
            <a:spAutoFit/>
          </a:bodyPr>
          <a:lstStyle/>
          <a:p>
            <a:r>
              <a:rPr kumimoji="1" lang="zh-CN" altLang="en-US" dirty="0" smtClean="0"/>
              <a:t>美的成本结构</a:t>
            </a:r>
            <a:endParaRPr kumimoji="1" lang="zh-CN" altLang="en-US" dirty="0"/>
          </a:p>
        </p:txBody>
      </p:sp>
      <p:sp>
        <p:nvSpPr>
          <p:cNvPr id="8" name="矩形 7"/>
          <p:cNvSpPr/>
          <p:nvPr/>
        </p:nvSpPr>
        <p:spPr>
          <a:xfrm>
            <a:off x="931307" y="4508506"/>
            <a:ext cx="10098642" cy="1754326"/>
          </a:xfrm>
          <a:prstGeom prst="rect">
            <a:avLst/>
          </a:prstGeom>
        </p:spPr>
        <p:txBody>
          <a:bodyPr wrap="square">
            <a:spAutoFit/>
          </a:bodyPr>
          <a:lstStyle/>
          <a:p>
            <a:pPr indent="304800" algn="just">
              <a:lnSpc>
                <a:spcPct val="150000"/>
              </a:lnSpc>
              <a:spcAft>
                <a:spcPts val="1200"/>
              </a:spcAft>
            </a:pPr>
            <a:r>
              <a:rPr lang="zh-CN" altLang="zh-CN" dirty="0">
                <a:solidFill>
                  <a:schemeClr val="accent2"/>
                </a:solidFill>
                <a:latin typeface="+mn-ea"/>
                <a:cs typeface="Times" charset="0"/>
              </a:rPr>
              <a:t>原材料占比最大</a:t>
            </a:r>
            <a:r>
              <a:rPr lang="zh-CN" altLang="zh-CN" dirty="0">
                <a:latin typeface="+mn-ea"/>
                <a:cs typeface="Times" charset="0"/>
              </a:rPr>
              <a:t>，近年来原材料面临</a:t>
            </a:r>
            <a:r>
              <a:rPr lang="zh-CN" altLang="zh-CN" dirty="0">
                <a:solidFill>
                  <a:schemeClr val="accent2"/>
                </a:solidFill>
                <a:latin typeface="+mn-ea"/>
                <a:cs typeface="Times" charset="0"/>
              </a:rPr>
              <a:t>价格上涨</a:t>
            </a:r>
            <a:r>
              <a:rPr lang="zh-CN" altLang="zh-CN" dirty="0">
                <a:latin typeface="+mn-ea"/>
                <a:cs typeface="Times" charset="0"/>
              </a:rPr>
              <a:t>的风险。二者的主营业务均以大家电为主，铜、铝、钢板、与石油相关塑料粒、发泡料等大宗原材料占有较大比重</a:t>
            </a:r>
            <a:r>
              <a:rPr lang="en-US" altLang="zh-CN" dirty="0">
                <a:latin typeface="+mn-ea"/>
                <a:cs typeface="Times" charset="0"/>
              </a:rPr>
              <a:t>,</a:t>
            </a:r>
            <a:r>
              <a:rPr lang="zh-CN" altLang="zh-CN" dirty="0">
                <a:solidFill>
                  <a:schemeClr val="accent2"/>
                </a:solidFill>
                <a:latin typeface="+mn-ea"/>
                <a:cs typeface="Times" charset="0"/>
              </a:rPr>
              <a:t>大宗原材料价格的大幅上涨</a:t>
            </a:r>
            <a:r>
              <a:rPr lang="zh-CN" altLang="zh-CN" dirty="0">
                <a:latin typeface="+mn-ea"/>
                <a:cs typeface="Times" charset="0"/>
              </a:rPr>
              <a:t>将增加成本压力，对企业业绩形成负面影响。</a:t>
            </a:r>
            <a:r>
              <a:rPr lang="zh-CN" altLang="zh-CN" dirty="0">
                <a:solidFill>
                  <a:schemeClr val="accent2"/>
                </a:solidFill>
                <a:latin typeface="+mn-ea"/>
                <a:cs typeface="Times" charset="0"/>
              </a:rPr>
              <a:t>美的的人工和折旧占比稍大</a:t>
            </a:r>
            <a:r>
              <a:rPr lang="zh-CN" altLang="zh-CN" dirty="0">
                <a:latin typeface="+mn-ea"/>
                <a:cs typeface="Times" charset="0"/>
              </a:rPr>
              <a:t>，一方面折旧较大体现了美的</a:t>
            </a:r>
            <a:r>
              <a:rPr lang="zh-CN" altLang="zh-CN" dirty="0">
                <a:solidFill>
                  <a:schemeClr val="accent2"/>
                </a:solidFill>
                <a:latin typeface="+mn-ea"/>
                <a:cs typeface="Times" charset="0"/>
              </a:rPr>
              <a:t>更加稳健的盈利质量</a:t>
            </a:r>
            <a:r>
              <a:rPr lang="zh-CN" altLang="zh-CN" dirty="0">
                <a:latin typeface="+mn-ea"/>
                <a:cs typeface="Times" charset="0"/>
              </a:rPr>
              <a:t>；而人工成本占比较大</a:t>
            </a:r>
            <a:r>
              <a:rPr lang="zh-CN" altLang="zh-CN" dirty="0">
                <a:solidFill>
                  <a:schemeClr val="accent2"/>
                </a:solidFill>
                <a:latin typeface="+mn-ea"/>
                <a:cs typeface="Times" charset="0"/>
              </a:rPr>
              <a:t>在劳动力供给紧张时会使企业处于相对不利的地位。</a:t>
            </a:r>
            <a:endParaRPr lang="zh-CN" altLang="zh-CN" dirty="0">
              <a:solidFill>
                <a:schemeClr val="accent2"/>
              </a:solidFill>
              <a:effectLst/>
              <a:latin typeface="+mn-ea"/>
            </a:endParaRPr>
          </a:p>
        </p:txBody>
      </p:sp>
    </p:spTree>
    <p:extLst>
      <p:ext uri="{BB962C8B-B14F-4D97-AF65-F5344CB8AC3E}">
        <p14:creationId xmlns:p14="http://schemas.microsoft.com/office/powerpoint/2010/main" val="31464010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34145" y="558081"/>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540473"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149581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3239199" y="428457"/>
            <a:ext cx="5132905" cy="630942"/>
          </a:xfrm>
          <a:prstGeom prst="rect">
            <a:avLst/>
          </a:prstGeom>
          <a:noFill/>
        </p:spPr>
        <p:txBody>
          <a:bodyPr wrap="square" rtlCol="0">
            <a:spAutoFit/>
          </a:bodyPr>
          <a:lstStyle/>
          <a:p>
            <a:r>
              <a:rPr lang="zh-CN" altLang="en-US" sz="3500" dirty="0" smtClean="0"/>
              <a:t>营业成本</a:t>
            </a:r>
            <a:r>
              <a:rPr lang="en-US" altLang="zh-CN" sz="2000" dirty="0" smtClean="0"/>
              <a:t>——</a:t>
            </a:r>
            <a:r>
              <a:rPr lang="zh-CN" altLang="en-US" sz="2000" dirty="0" smtClean="0"/>
              <a:t>营业成本结构分析</a:t>
            </a:r>
            <a:endParaRPr lang="zh-CN" altLang="en-US" sz="3600" dirty="0"/>
          </a:p>
        </p:txBody>
      </p:sp>
      <p:sp>
        <p:nvSpPr>
          <p:cNvPr id="16" name="椭圆 15"/>
          <p:cNvSpPr/>
          <p:nvPr/>
        </p:nvSpPr>
        <p:spPr>
          <a:xfrm>
            <a:off x="194967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2434584" y="571598"/>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aphicFrame>
        <p:nvGraphicFramePr>
          <p:cNvPr id="13" name="表格 12"/>
          <p:cNvGraphicFramePr>
            <a:graphicFrameLocks noGrp="1"/>
          </p:cNvGraphicFramePr>
          <p:nvPr>
            <p:extLst>
              <p:ext uri="{D42A27DB-BD31-4B8C-83A1-F6EECF244321}">
                <p14:modId xmlns:p14="http://schemas.microsoft.com/office/powerpoint/2010/main" val="2058241483"/>
              </p:ext>
            </p:extLst>
          </p:nvPr>
        </p:nvGraphicFramePr>
        <p:xfrm>
          <a:off x="1623444" y="1185549"/>
          <a:ext cx="8714369" cy="3079680"/>
        </p:xfrm>
        <a:graphic>
          <a:graphicData uri="http://schemas.openxmlformats.org/drawingml/2006/table">
            <a:tbl>
              <a:tblPr firstRow="1" firstCol="1" bandRow="1">
                <a:tableStyleId>{5C22544A-7EE6-4342-B048-85BDC9FD1C3A}</a:tableStyleId>
              </a:tblPr>
              <a:tblGrid>
                <a:gridCol w="1813093">
                  <a:extLst>
                    <a:ext uri="{9D8B030D-6E8A-4147-A177-3AD203B41FA5}">
                      <a16:colId xmlns:a16="http://schemas.microsoft.com/office/drawing/2014/main" val="20000"/>
                    </a:ext>
                  </a:extLst>
                </a:gridCol>
                <a:gridCol w="1734462">
                  <a:extLst>
                    <a:ext uri="{9D8B030D-6E8A-4147-A177-3AD203B41FA5}">
                      <a16:colId xmlns:a16="http://schemas.microsoft.com/office/drawing/2014/main" val="20001"/>
                    </a:ext>
                  </a:extLst>
                </a:gridCol>
                <a:gridCol w="1631144">
                  <a:extLst>
                    <a:ext uri="{9D8B030D-6E8A-4147-A177-3AD203B41FA5}">
                      <a16:colId xmlns:a16="http://schemas.microsoft.com/office/drawing/2014/main" val="20002"/>
                    </a:ext>
                  </a:extLst>
                </a:gridCol>
                <a:gridCol w="1885325">
                  <a:extLst>
                    <a:ext uri="{9D8B030D-6E8A-4147-A177-3AD203B41FA5}">
                      <a16:colId xmlns:a16="http://schemas.microsoft.com/office/drawing/2014/main" val="20003"/>
                    </a:ext>
                  </a:extLst>
                </a:gridCol>
                <a:gridCol w="1650345">
                  <a:extLst>
                    <a:ext uri="{9D8B030D-6E8A-4147-A177-3AD203B41FA5}">
                      <a16:colId xmlns:a16="http://schemas.microsoft.com/office/drawing/2014/main" val="20004"/>
                    </a:ext>
                  </a:extLst>
                </a:gridCol>
              </a:tblGrid>
              <a:tr h="324000">
                <a:tc>
                  <a:txBody>
                    <a:bodyPr/>
                    <a:lstStyle/>
                    <a:p>
                      <a:endParaRPr lang="zh-CN" sz="1200" kern="100" dirty="0">
                        <a:effectLst/>
                        <a:latin typeface="Calibri" charset="0"/>
                      </a:endParaRPr>
                    </a:p>
                  </a:txBody>
                  <a:tcPr marL="68580" marR="68580" marT="0" marB="0" anchor="ctr"/>
                </a:tc>
                <a:tc gridSpan="2">
                  <a:txBody>
                    <a:bodyPr/>
                    <a:lstStyle/>
                    <a:p>
                      <a:pPr algn="ctr">
                        <a:spcAft>
                          <a:spcPts val="0"/>
                        </a:spcAft>
                      </a:pPr>
                      <a:r>
                        <a:rPr lang="en-US" sz="1600" kern="100">
                          <a:effectLst/>
                        </a:rPr>
                        <a:t>2015</a:t>
                      </a:r>
                      <a:r>
                        <a:rPr lang="zh-CN" sz="1600" kern="100">
                          <a:effectLst/>
                        </a:rPr>
                        <a:t>海尔</a:t>
                      </a:r>
                      <a:endParaRPr lang="zh-CN" sz="1600" kern="100">
                        <a:effectLst/>
                        <a:latin typeface="Times New Roman" charset="0"/>
                        <a:ea typeface="宋体" charset="-122"/>
                      </a:endParaRPr>
                    </a:p>
                  </a:txBody>
                  <a:tcPr marL="68580" marR="68580" marT="0" marB="0" anchor="ctr"/>
                </a:tc>
                <a:tc hMerge="1">
                  <a:txBody>
                    <a:bodyPr/>
                    <a:lstStyle/>
                    <a:p>
                      <a:endParaRPr lang="zh-CN" altLang="en-US"/>
                    </a:p>
                  </a:txBody>
                  <a:tcPr/>
                </a:tc>
                <a:tc gridSpan="2">
                  <a:txBody>
                    <a:bodyPr/>
                    <a:lstStyle/>
                    <a:p>
                      <a:pPr algn="ctr">
                        <a:spcAft>
                          <a:spcPts val="0"/>
                        </a:spcAft>
                      </a:pPr>
                      <a:r>
                        <a:rPr lang="en-US" sz="1600" kern="100">
                          <a:effectLst/>
                        </a:rPr>
                        <a:t>2015</a:t>
                      </a:r>
                      <a:r>
                        <a:rPr lang="zh-CN" sz="1600" kern="100">
                          <a:effectLst/>
                        </a:rPr>
                        <a:t>美的</a:t>
                      </a:r>
                      <a:endParaRPr lang="zh-CN" sz="1600" kern="100">
                        <a:effectLst/>
                        <a:latin typeface="Times New Roman" charset="0"/>
                        <a:ea typeface="宋体" charset="-122"/>
                      </a:endParaRPr>
                    </a:p>
                  </a:txBody>
                  <a:tcPr marL="68580" marR="68580" marT="0" marB="0" anchor="ctr"/>
                </a:tc>
                <a:tc hMerge="1">
                  <a:txBody>
                    <a:bodyPr/>
                    <a:lstStyle/>
                    <a:p>
                      <a:endParaRPr lang="zh-CN" altLang="en-US"/>
                    </a:p>
                  </a:txBody>
                  <a:tcPr/>
                </a:tc>
                <a:extLst>
                  <a:ext uri="{0D108BD9-81ED-4DB2-BD59-A6C34878D82A}">
                    <a16:rowId xmlns:a16="http://schemas.microsoft.com/office/drawing/2014/main" val="10000"/>
                  </a:ext>
                </a:extLst>
              </a:tr>
              <a:tr h="324000">
                <a:tc>
                  <a:txBody>
                    <a:bodyPr/>
                    <a:lstStyle/>
                    <a:p>
                      <a:endParaRPr lang="zh-CN" sz="1200" kern="100">
                        <a:effectLst/>
                        <a:latin typeface="Calibri" charset="0"/>
                      </a:endParaRPr>
                    </a:p>
                  </a:txBody>
                  <a:tcPr marL="68580" marR="68580" marT="0" marB="0" anchor="ctr"/>
                </a:tc>
                <a:tc>
                  <a:txBody>
                    <a:bodyPr/>
                    <a:lstStyle/>
                    <a:p>
                      <a:pPr algn="ctr">
                        <a:spcAft>
                          <a:spcPts val="0"/>
                        </a:spcAft>
                      </a:pPr>
                      <a:r>
                        <a:rPr lang="zh-CN" sz="1600" kern="100" dirty="0">
                          <a:effectLst/>
                        </a:rPr>
                        <a:t>金额（元）</a:t>
                      </a:r>
                      <a:endParaRPr lang="zh-CN" sz="1600" kern="100" dirty="0">
                        <a:effectLst/>
                        <a:latin typeface="Times New Roman" charset="0"/>
                        <a:ea typeface="宋体" charset="-122"/>
                      </a:endParaRPr>
                    </a:p>
                  </a:txBody>
                  <a:tcPr marL="68580" marR="68580" marT="0" marB="0" anchor="ctr"/>
                </a:tc>
                <a:tc>
                  <a:txBody>
                    <a:bodyPr/>
                    <a:lstStyle/>
                    <a:p>
                      <a:pPr algn="ctr">
                        <a:spcAft>
                          <a:spcPts val="0"/>
                        </a:spcAft>
                      </a:pPr>
                      <a:r>
                        <a:rPr lang="zh-CN" sz="1600" kern="100">
                          <a:effectLst/>
                        </a:rPr>
                        <a:t>占营业总成本</a:t>
                      </a:r>
                    </a:p>
                    <a:p>
                      <a:pPr algn="ctr">
                        <a:spcAft>
                          <a:spcPts val="0"/>
                        </a:spcAft>
                      </a:pPr>
                      <a:r>
                        <a:rPr lang="zh-CN" sz="1600" kern="100">
                          <a:effectLst/>
                        </a:rPr>
                        <a:t>比重</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zh-CN" sz="1600" kern="100">
                          <a:effectLst/>
                        </a:rPr>
                        <a:t>金额（元）</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zh-CN" sz="1600" kern="100">
                          <a:effectLst/>
                        </a:rPr>
                        <a:t>占营业总成本</a:t>
                      </a:r>
                    </a:p>
                    <a:p>
                      <a:pPr algn="ctr">
                        <a:spcAft>
                          <a:spcPts val="0"/>
                        </a:spcAft>
                      </a:pPr>
                      <a:r>
                        <a:rPr lang="zh-CN" sz="1600" kern="100">
                          <a:effectLst/>
                        </a:rPr>
                        <a:t>比重</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1"/>
                  </a:ext>
                </a:extLst>
              </a:tr>
              <a:tr h="324000">
                <a:tc>
                  <a:txBody>
                    <a:bodyPr/>
                    <a:lstStyle/>
                    <a:p>
                      <a:pPr algn="ctr">
                        <a:spcAft>
                          <a:spcPts val="0"/>
                        </a:spcAft>
                      </a:pPr>
                      <a:r>
                        <a:rPr lang="zh-CN" sz="1600" kern="100">
                          <a:effectLst/>
                        </a:rPr>
                        <a:t>营业成本</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64,586,109,083</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79.69%</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92,818,063.06</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78.71%</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2"/>
                  </a:ext>
                </a:extLst>
              </a:tr>
              <a:tr h="324000">
                <a:tc>
                  <a:txBody>
                    <a:bodyPr/>
                    <a:lstStyle/>
                    <a:p>
                      <a:pPr algn="ctr">
                        <a:spcAft>
                          <a:spcPts val="0"/>
                        </a:spcAft>
                      </a:pPr>
                      <a:r>
                        <a:rPr lang="zh-CN" sz="1600" kern="100">
                          <a:effectLst/>
                        </a:rPr>
                        <a:t>营业税金及附加</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433408736.1</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0.53%</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609,932.61</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0.52%</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3"/>
                  </a:ext>
                </a:extLst>
              </a:tr>
              <a:tr h="324000">
                <a:tc>
                  <a:txBody>
                    <a:bodyPr/>
                    <a:lstStyle/>
                    <a:p>
                      <a:pPr algn="ctr">
                        <a:spcAft>
                          <a:spcPts val="0"/>
                        </a:spcAft>
                      </a:pPr>
                      <a:r>
                        <a:rPr lang="zh-CN" sz="1600" kern="100">
                          <a:effectLst/>
                        </a:rPr>
                        <a:t>销售费用</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10,306,817,424</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12.72%</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12,432,343.86</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10.54%</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4"/>
                  </a:ext>
                </a:extLst>
              </a:tr>
              <a:tr h="324000">
                <a:tc>
                  <a:txBody>
                    <a:bodyPr/>
                    <a:lstStyle/>
                    <a:p>
                      <a:pPr algn="ctr">
                        <a:spcAft>
                          <a:spcPts val="0"/>
                        </a:spcAft>
                      </a:pPr>
                      <a:r>
                        <a:rPr lang="zh-CN" sz="1600" kern="100">
                          <a:effectLst/>
                        </a:rPr>
                        <a:t>管理费用</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5443049557</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6.72%</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6,733,456.28</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5.71%</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5"/>
                  </a:ext>
                </a:extLst>
              </a:tr>
              <a:tr h="324000">
                <a:tc>
                  <a:txBody>
                    <a:bodyPr/>
                    <a:lstStyle/>
                    <a:p>
                      <a:pPr algn="ctr">
                        <a:spcAft>
                          <a:spcPts val="0"/>
                        </a:spcAft>
                      </a:pPr>
                      <a:r>
                        <a:rPr lang="zh-CN" sz="1600" kern="100">
                          <a:effectLst/>
                        </a:rPr>
                        <a:t>财务费用</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-45745482.18</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-0.06%</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564,220.53</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0.48%</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6"/>
                  </a:ext>
                </a:extLst>
              </a:tr>
              <a:tr h="324000">
                <a:tc>
                  <a:txBody>
                    <a:bodyPr/>
                    <a:lstStyle/>
                    <a:p>
                      <a:pPr algn="ctr">
                        <a:spcAft>
                          <a:spcPts val="0"/>
                        </a:spcAft>
                      </a:pPr>
                      <a:r>
                        <a:rPr lang="zh-CN" sz="1600" kern="100">
                          <a:effectLst/>
                        </a:rPr>
                        <a:t>资产减值损失</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318,011,645.05</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0.39%</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4,766,000.00</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4.04%</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7"/>
                  </a:ext>
                </a:extLst>
              </a:tr>
              <a:tr h="324000">
                <a:tc>
                  <a:txBody>
                    <a:bodyPr/>
                    <a:lstStyle/>
                    <a:p>
                      <a:pPr algn="ctr">
                        <a:spcAft>
                          <a:spcPts val="0"/>
                        </a:spcAft>
                      </a:pPr>
                      <a:r>
                        <a:rPr lang="zh-CN" sz="1600" kern="100">
                          <a:effectLst/>
                        </a:rPr>
                        <a:t>营业总成本</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81,041,650,963</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100.00%</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117,924,016.34</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dirty="0">
                          <a:effectLst/>
                        </a:rPr>
                        <a:t>100.00%</a:t>
                      </a:r>
                      <a:endParaRPr lang="zh-CN" sz="1600" kern="100" dirty="0">
                        <a:effectLst/>
                        <a:latin typeface="Times New Roman" charset="0"/>
                        <a:ea typeface="宋体" charset="-122"/>
                      </a:endParaRPr>
                    </a:p>
                  </a:txBody>
                  <a:tcPr marL="68580" marR="68580" marT="0" marB="0" anchor="ctr"/>
                </a:tc>
                <a:extLst>
                  <a:ext uri="{0D108BD9-81ED-4DB2-BD59-A6C34878D82A}">
                    <a16:rowId xmlns:a16="http://schemas.microsoft.com/office/drawing/2014/main" val="10008"/>
                  </a:ext>
                </a:extLst>
              </a:tr>
            </a:tbl>
          </a:graphicData>
        </a:graphic>
      </p:graphicFrame>
      <p:sp>
        <p:nvSpPr>
          <p:cNvPr id="14" name="矩形 13"/>
          <p:cNvSpPr/>
          <p:nvPr/>
        </p:nvSpPr>
        <p:spPr>
          <a:xfrm>
            <a:off x="1034145" y="4560354"/>
            <a:ext cx="9738243" cy="1754326"/>
          </a:xfrm>
          <a:prstGeom prst="rect">
            <a:avLst/>
          </a:prstGeom>
        </p:spPr>
        <p:txBody>
          <a:bodyPr wrap="square">
            <a:spAutoFit/>
          </a:bodyPr>
          <a:lstStyle/>
          <a:p>
            <a:pPr algn="just">
              <a:lnSpc>
                <a:spcPct val="150000"/>
              </a:lnSpc>
              <a:spcAft>
                <a:spcPts val="0"/>
              </a:spcAft>
            </a:pPr>
            <a:r>
              <a:rPr lang="zh-CN" altLang="zh-CN" dirty="0">
                <a:latin typeface="+mn-ea"/>
              </a:rPr>
              <a:t>两家企业的成本结构较为相似，</a:t>
            </a:r>
            <a:r>
              <a:rPr lang="zh-CN" altLang="zh-CN" dirty="0">
                <a:solidFill>
                  <a:schemeClr val="accent2"/>
                </a:solidFill>
                <a:latin typeface="+mn-ea"/>
              </a:rPr>
              <a:t>营业成本占比较大，其次是销售费用、管理费用</a:t>
            </a:r>
            <a:r>
              <a:rPr lang="zh-CN" altLang="zh-CN" dirty="0" smtClean="0">
                <a:solidFill>
                  <a:schemeClr val="accent2"/>
                </a:solidFill>
                <a:latin typeface="+mn-ea"/>
              </a:rPr>
              <a:t>。</a:t>
            </a:r>
            <a:endParaRPr lang="en-US" altLang="zh-CN" dirty="0" smtClean="0">
              <a:solidFill>
                <a:schemeClr val="accent2"/>
              </a:solidFill>
              <a:latin typeface="+mn-ea"/>
            </a:endParaRPr>
          </a:p>
          <a:p>
            <a:pPr algn="just">
              <a:lnSpc>
                <a:spcPct val="150000"/>
              </a:lnSpc>
              <a:spcAft>
                <a:spcPts val="0"/>
              </a:spcAft>
            </a:pPr>
            <a:r>
              <a:rPr lang="zh-CN" altLang="zh-CN" dirty="0" smtClean="0">
                <a:latin typeface="+mn-ea"/>
              </a:rPr>
              <a:t>对于</a:t>
            </a:r>
            <a:r>
              <a:rPr lang="zh-CN" altLang="zh-CN" dirty="0">
                <a:latin typeface="+mn-ea"/>
              </a:rPr>
              <a:t>传统制造业来说</a:t>
            </a:r>
            <a:r>
              <a:rPr lang="zh-CN" altLang="zh-CN" dirty="0" smtClean="0">
                <a:latin typeface="+mn-ea"/>
              </a:rPr>
              <a:t>，无论</a:t>
            </a:r>
            <a:r>
              <a:rPr lang="zh-CN" altLang="zh-CN" dirty="0">
                <a:latin typeface="+mn-ea"/>
              </a:rPr>
              <a:t>是</a:t>
            </a:r>
            <a:r>
              <a:rPr lang="zh-CN" altLang="zh-CN" dirty="0">
                <a:latin typeface="+mn-ea"/>
                <a:cs typeface="Calibri" charset="0"/>
              </a:rPr>
              <a:t>入驻线下的</a:t>
            </a:r>
            <a:r>
              <a:rPr lang="zh-CN" altLang="zh-CN" dirty="0">
                <a:solidFill>
                  <a:schemeClr val="accent2"/>
                </a:solidFill>
                <a:latin typeface="+mn-ea"/>
                <a:cs typeface="Calibri" charset="0"/>
              </a:rPr>
              <a:t>综合体商城</a:t>
            </a:r>
            <a:r>
              <a:rPr lang="zh-CN" altLang="zh-CN" dirty="0">
                <a:latin typeface="+mn-ea"/>
                <a:cs typeface="Calibri" charset="0"/>
              </a:rPr>
              <a:t>，还是</a:t>
            </a:r>
            <a:r>
              <a:rPr lang="zh-CN" altLang="zh-CN" dirty="0">
                <a:solidFill>
                  <a:schemeClr val="accent2"/>
                </a:solidFill>
                <a:latin typeface="+mn-ea"/>
                <a:cs typeface="Calibri" charset="0"/>
              </a:rPr>
              <a:t>加盟线上电商销售渠道</a:t>
            </a:r>
            <a:r>
              <a:rPr lang="zh-CN" altLang="zh-CN" dirty="0">
                <a:latin typeface="+mn-ea"/>
                <a:cs typeface="Calibri" charset="0"/>
              </a:rPr>
              <a:t>，都需要一笔不菲的费用。加之家电市场需求整体下行，</a:t>
            </a:r>
            <a:r>
              <a:rPr lang="zh-CN" altLang="zh-CN" dirty="0">
                <a:solidFill>
                  <a:schemeClr val="accent2"/>
                </a:solidFill>
                <a:latin typeface="+mn-ea"/>
                <a:cs typeface="Calibri" charset="0"/>
              </a:rPr>
              <a:t>清理库存的压力</a:t>
            </a:r>
            <a:r>
              <a:rPr lang="zh-CN" altLang="zh-CN" dirty="0">
                <a:latin typeface="+mn-ea"/>
                <a:cs typeface="Calibri" charset="0"/>
              </a:rPr>
              <a:t>可能会要求企业在</a:t>
            </a:r>
            <a:r>
              <a:rPr lang="zh-CN" altLang="zh-CN" dirty="0">
                <a:solidFill>
                  <a:schemeClr val="accent2"/>
                </a:solidFill>
                <a:latin typeface="+mn-ea"/>
                <a:cs typeface="Calibri" charset="0"/>
              </a:rPr>
              <a:t>广告宣传、销售人员培训方面增加投入</a:t>
            </a:r>
            <a:r>
              <a:rPr lang="zh-CN" altLang="zh-CN" dirty="0">
                <a:latin typeface="+mn-ea"/>
                <a:cs typeface="Calibri" charset="0"/>
              </a:rPr>
              <a:t>，造成销售费用持续上升趋势。</a:t>
            </a:r>
            <a:endParaRPr lang="zh-CN" altLang="zh-CN" dirty="0">
              <a:effectLst/>
              <a:latin typeface="+mn-ea"/>
            </a:endParaRPr>
          </a:p>
        </p:txBody>
      </p:sp>
    </p:spTree>
    <p:extLst>
      <p:ext uri="{BB962C8B-B14F-4D97-AF65-F5344CB8AC3E}">
        <p14:creationId xmlns:p14="http://schemas.microsoft.com/office/powerpoint/2010/main" val="13837676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34145" y="558081"/>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540473"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149581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3239199" y="428457"/>
            <a:ext cx="5132905" cy="630942"/>
          </a:xfrm>
          <a:prstGeom prst="rect">
            <a:avLst/>
          </a:prstGeom>
          <a:noFill/>
        </p:spPr>
        <p:txBody>
          <a:bodyPr wrap="square" rtlCol="0">
            <a:spAutoFit/>
          </a:bodyPr>
          <a:lstStyle/>
          <a:p>
            <a:r>
              <a:rPr lang="zh-CN" altLang="en-US" sz="3500" dirty="0" smtClean="0"/>
              <a:t>营业成本</a:t>
            </a:r>
            <a:r>
              <a:rPr lang="en-US" altLang="zh-CN" sz="2000" dirty="0" smtClean="0"/>
              <a:t>——</a:t>
            </a:r>
            <a:r>
              <a:rPr lang="zh-CN" altLang="en-US" sz="2000" dirty="0" smtClean="0"/>
              <a:t>成本形态分析</a:t>
            </a:r>
            <a:endParaRPr lang="zh-CN" altLang="en-US" sz="3600" dirty="0"/>
          </a:p>
        </p:txBody>
      </p:sp>
      <p:sp>
        <p:nvSpPr>
          <p:cNvPr id="16" name="椭圆 15"/>
          <p:cNvSpPr/>
          <p:nvPr/>
        </p:nvSpPr>
        <p:spPr>
          <a:xfrm>
            <a:off x="194967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2434584" y="571598"/>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矩形 13"/>
          <p:cNvSpPr/>
          <p:nvPr/>
        </p:nvSpPr>
        <p:spPr>
          <a:xfrm>
            <a:off x="1034145" y="4560354"/>
            <a:ext cx="9738243" cy="1695336"/>
          </a:xfrm>
          <a:prstGeom prst="rect">
            <a:avLst/>
          </a:prstGeom>
        </p:spPr>
        <p:txBody>
          <a:bodyPr wrap="square">
            <a:spAutoFit/>
          </a:bodyPr>
          <a:lstStyle/>
          <a:p>
            <a:pPr>
              <a:lnSpc>
                <a:spcPts val="2500"/>
              </a:lnSpc>
            </a:pPr>
            <a:r>
              <a:rPr lang="zh-CN" altLang="zh-CN" dirty="0"/>
              <a:t>两家企业的</a:t>
            </a:r>
            <a:r>
              <a:rPr lang="zh-CN" altLang="zh-CN" dirty="0">
                <a:solidFill>
                  <a:schemeClr val="accent2"/>
                </a:solidFill>
              </a:rPr>
              <a:t>固定成本比重均呈上升趋势</a:t>
            </a:r>
            <a:r>
              <a:rPr lang="zh-CN" altLang="zh-CN" dirty="0"/>
              <a:t>，这主要是因为制造业的</a:t>
            </a:r>
            <a:r>
              <a:rPr lang="zh-CN" altLang="zh-CN" dirty="0">
                <a:solidFill>
                  <a:schemeClr val="accent2"/>
                </a:solidFill>
              </a:rPr>
              <a:t>机器设备存量随着设备自动化程度提高呈增加趋势</a:t>
            </a:r>
            <a:r>
              <a:rPr lang="zh-CN" altLang="zh-CN" dirty="0" smtClean="0"/>
              <a:t>。变动</a:t>
            </a:r>
            <a:r>
              <a:rPr lang="zh-CN" altLang="zh-CN" dirty="0"/>
              <a:t>成本占比较低，导致企业</a:t>
            </a:r>
            <a:r>
              <a:rPr lang="zh-CN" altLang="zh-CN" dirty="0">
                <a:solidFill>
                  <a:schemeClr val="accent2"/>
                </a:solidFill>
              </a:rPr>
              <a:t>成本结构趋于稳定，调整空间较小，限制了盈利能力的提高</a:t>
            </a:r>
            <a:r>
              <a:rPr lang="zh-CN" altLang="zh-CN" dirty="0"/>
              <a:t>，也在一定程度上</a:t>
            </a:r>
            <a:r>
              <a:rPr lang="zh-CN" altLang="zh-CN" dirty="0">
                <a:solidFill>
                  <a:schemeClr val="accent2"/>
                </a:solidFill>
              </a:rPr>
              <a:t>影响其风险管理和控制的灵活性</a:t>
            </a:r>
            <a:r>
              <a:rPr lang="zh-CN" altLang="zh-CN" dirty="0" smtClean="0"/>
              <a:t>。</a:t>
            </a:r>
            <a:endParaRPr lang="en-US" altLang="zh-CN" dirty="0" smtClean="0"/>
          </a:p>
          <a:p>
            <a:pPr>
              <a:lnSpc>
                <a:spcPts val="2500"/>
              </a:lnSpc>
            </a:pPr>
            <a:r>
              <a:rPr lang="en-US" altLang="zh-CN" dirty="0" smtClean="0"/>
              <a:t>2015</a:t>
            </a:r>
            <a:r>
              <a:rPr lang="zh-CN" altLang="zh-CN" dirty="0"/>
              <a:t>年海尔固定成本所占比例比美的更高，主要是因为</a:t>
            </a:r>
            <a:r>
              <a:rPr lang="zh-CN" altLang="zh-CN" dirty="0">
                <a:solidFill>
                  <a:schemeClr val="accent2"/>
                </a:solidFill>
              </a:rPr>
              <a:t>长期待摊费用的大量增加</a:t>
            </a:r>
            <a:r>
              <a:rPr lang="zh-CN" altLang="zh-CN" dirty="0"/>
              <a:t>，主要来源于装修费用、租赁厂房改造支出费用的增加。</a:t>
            </a:r>
          </a:p>
        </p:txBody>
      </p:sp>
      <p:graphicFrame>
        <p:nvGraphicFramePr>
          <p:cNvPr id="2" name="表格 1"/>
          <p:cNvGraphicFramePr>
            <a:graphicFrameLocks noGrp="1"/>
          </p:cNvGraphicFramePr>
          <p:nvPr>
            <p:extLst>
              <p:ext uri="{D42A27DB-BD31-4B8C-83A1-F6EECF244321}">
                <p14:modId xmlns:p14="http://schemas.microsoft.com/office/powerpoint/2010/main" val="1564785716"/>
              </p:ext>
            </p:extLst>
          </p:nvPr>
        </p:nvGraphicFramePr>
        <p:xfrm>
          <a:off x="1121980" y="1111297"/>
          <a:ext cx="9165852" cy="3079680"/>
        </p:xfrm>
        <a:graphic>
          <a:graphicData uri="http://schemas.openxmlformats.org/drawingml/2006/table">
            <a:tbl>
              <a:tblPr firstRow="1" firstCol="1" bandRow="1">
                <a:tableStyleId>{5C22544A-7EE6-4342-B048-85BDC9FD1C3A}</a:tableStyleId>
              </a:tblPr>
              <a:tblGrid>
                <a:gridCol w="1972935">
                  <a:extLst>
                    <a:ext uri="{9D8B030D-6E8A-4147-A177-3AD203B41FA5}">
                      <a16:colId xmlns:a16="http://schemas.microsoft.com/office/drawing/2014/main" val="20000"/>
                    </a:ext>
                  </a:extLst>
                </a:gridCol>
                <a:gridCol w="1990581">
                  <a:extLst>
                    <a:ext uri="{9D8B030D-6E8A-4147-A177-3AD203B41FA5}">
                      <a16:colId xmlns:a16="http://schemas.microsoft.com/office/drawing/2014/main" val="20001"/>
                    </a:ext>
                  </a:extLst>
                </a:gridCol>
                <a:gridCol w="1923523">
                  <a:extLst>
                    <a:ext uri="{9D8B030D-6E8A-4147-A177-3AD203B41FA5}">
                      <a16:colId xmlns:a16="http://schemas.microsoft.com/office/drawing/2014/main" val="20002"/>
                    </a:ext>
                  </a:extLst>
                </a:gridCol>
                <a:gridCol w="1711759">
                  <a:extLst>
                    <a:ext uri="{9D8B030D-6E8A-4147-A177-3AD203B41FA5}">
                      <a16:colId xmlns:a16="http://schemas.microsoft.com/office/drawing/2014/main" val="20003"/>
                    </a:ext>
                  </a:extLst>
                </a:gridCol>
                <a:gridCol w="1567054">
                  <a:extLst>
                    <a:ext uri="{9D8B030D-6E8A-4147-A177-3AD203B41FA5}">
                      <a16:colId xmlns:a16="http://schemas.microsoft.com/office/drawing/2014/main" val="20004"/>
                    </a:ext>
                  </a:extLst>
                </a:gridCol>
              </a:tblGrid>
              <a:tr h="324000">
                <a:tc>
                  <a:txBody>
                    <a:bodyPr/>
                    <a:lstStyle/>
                    <a:p>
                      <a:endParaRPr lang="zh-CN" sz="1200" kern="100">
                        <a:effectLst/>
                        <a:latin typeface="Calibri" charset="0"/>
                      </a:endParaRPr>
                    </a:p>
                  </a:txBody>
                  <a:tcPr marL="68580" marR="68580" marT="0" marB="0" anchor="ctr"/>
                </a:tc>
                <a:tc>
                  <a:txBody>
                    <a:bodyPr/>
                    <a:lstStyle/>
                    <a:p>
                      <a:pPr algn="ctr">
                        <a:spcAft>
                          <a:spcPts val="0"/>
                        </a:spcAft>
                      </a:pPr>
                      <a:r>
                        <a:rPr lang="en-US" sz="1600" kern="100">
                          <a:effectLst/>
                        </a:rPr>
                        <a:t>2015</a:t>
                      </a:r>
                      <a:r>
                        <a:rPr lang="zh-CN" sz="1600" kern="100">
                          <a:effectLst/>
                        </a:rPr>
                        <a:t>海尔</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2014</a:t>
                      </a:r>
                      <a:r>
                        <a:rPr lang="zh-CN" sz="1600" kern="100">
                          <a:effectLst/>
                        </a:rPr>
                        <a:t>海尔</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2015</a:t>
                      </a:r>
                      <a:r>
                        <a:rPr lang="zh-CN" sz="1600" kern="100">
                          <a:effectLst/>
                        </a:rPr>
                        <a:t>美的</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dirty="0">
                          <a:effectLst/>
                        </a:rPr>
                        <a:t>2014</a:t>
                      </a:r>
                      <a:r>
                        <a:rPr lang="zh-CN" sz="1600" kern="100" dirty="0">
                          <a:effectLst/>
                        </a:rPr>
                        <a:t>美的</a:t>
                      </a:r>
                      <a:endParaRPr lang="zh-CN" sz="1600" kern="100" dirty="0">
                        <a:effectLst/>
                        <a:latin typeface="Times New Roman" charset="0"/>
                        <a:ea typeface="宋体" charset="-122"/>
                      </a:endParaRPr>
                    </a:p>
                  </a:txBody>
                  <a:tcPr marL="68580" marR="68580" marT="0" marB="0" anchor="ctr"/>
                </a:tc>
                <a:extLst>
                  <a:ext uri="{0D108BD9-81ED-4DB2-BD59-A6C34878D82A}">
                    <a16:rowId xmlns:a16="http://schemas.microsoft.com/office/drawing/2014/main" val="10000"/>
                  </a:ext>
                </a:extLst>
              </a:tr>
              <a:tr h="324000">
                <a:tc>
                  <a:txBody>
                    <a:bodyPr/>
                    <a:lstStyle/>
                    <a:p>
                      <a:endParaRPr lang="zh-CN" sz="1200" kern="100">
                        <a:effectLst/>
                        <a:latin typeface="Calibri" charset="0"/>
                      </a:endParaRPr>
                    </a:p>
                  </a:txBody>
                  <a:tcPr marL="68580" marR="68580" marT="0" marB="0" anchor="ctr"/>
                </a:tc>
                <a:tc>
                  <a:txBody>
                    <a:bodyPr/>
                    <a:lstStyle/>
                    <a:p>
                      <a:pPr algn="ctr">
                        <a:spcAft>
                          <a:spcPts val="0"/>
                        </a:spcAft>
                      </a:pPr>
                      <a:r>
                        <a:rPr lang="zh-CN" sz="1600" kern="100">
                          <a:effectLst/>
                        </a:rPr>
                        <a:t>金额（元）</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zh-CN" sz="1600" kern="100">
                          <a:effectLst/>
                        </a:rPr>
                        <a:t>金额（元）</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zh-CN" sz="1600" kern="100">
                          <a:effectLst/>
                        </a:rPr>
                        <a:t>金额（元）</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zh-CN" sz="1600" kern="100">
                          <a:effectLst/>
                        </a:rPr>
                        <a:t>金额（元）</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1"/>
                  </a:ext>
                </a:extLst>
              </a:tr>
              <a:tr h="324000">
                <a:tc>
                  <a:txBody>
                    <a:bodyPr/>
                    <a:lstStyle/>
                    <a:p>
                      <a:pPr algn="ctr">
                        <a:spcAft>
                          <a:spcPts val="0"/>
                        </a:spcAft>
                      </a:pPr>
                      <a:r>
                        <a:rPr lang="zh-CN" sz="1600" kern="100">
                          <a:effectLst/>
                        </a:rPr>
                        <a:t>固定资产折旧</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6,073,513,263.70</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705,402,626.15</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12,868,309,000</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2,359,445.27</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2"/>
                  </a:ext>
                </a:extLst>
              </a:tr>
              <a:tr h="324000">
                <a:tc>
                  <a:txBody>
                    <a:bodyPr/>
                    <a:lstStyle/>
                    <a:p>
                      <a:pPr algn="ctr">
                        <a:spcAft>
                          <a:spcPts val="0"/>
                        </a:spcAft>
                      </a:pPr>
                      <a:r>
                        <a:rPr lang="zh-CN" sz="1600" kern="100">
                          <a:effectLst/>
                        </a:rPr>
                        <a:t>无形资产摊销</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54390991.97</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dirty="0">
                          <a:effectLst/>
                        </a:rPr>
                        <a:t>47,912,416.19</a:t>
                      </a:r>
                      <a:endParaRPr lang="zh-CN" sz="1600" kern="100" dirty="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95,495,000</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133,412.71</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3"/>
                  </a:ext>
                </a:extLst>
              </a:tr>
              <a:tr h="324000">
                <a:tc>
                  <a:txBody>
                    <a:bodyPr/>
                    <a:lstStyle/>
                    <a:p>
                      <a:pPr algn="ctr">
                        <a:spcAft>
                          <a:spcPts val="0"/>
                        </a:spcAft>
                      </a:pPr>
                      <a:r>
                        <a:rPr lang="zh-CN" sz="1600" kern="100">
                          <a:effectLst/>
                        </a:rPr>
                        <a:t>长期待摊费用摊销</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44,695,125.22</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29,534,084.53</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781,359</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827,555.06</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4"/>
                  </a:ext>
                </a:extLst>
              </a:tr>
              <a:tr h="324000">
                <a:tc>
                  <a:txBody>
                    <a:bodyPr/>
                    <a:lstStyle/>
                    <a:p>
                      <a:pPr algn="ctr">
                        <a:spcAft>
                          <a:spcPts val="0"/>
                        </a:spcAft>
                      </a:pPr>
                      <a:r>
                        <a:rPr lang="zh-CN" sz="1600" kern="100">
                          <a:effectLst/>
                        </a:rPr>
                        <a:t>管理费用</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6,549,193,839.44</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5,994,655,207.18</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6,733,456.28</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7,498,255.09</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5"/>
                  </a:ext>
                </a:extLst>
              </a:tr>
              <a:tr h="324000">
                <a:tc>
                  <a:txBody>
                    <a:bodyPr/>
                    <a:lstStyle/>
                    <a:p>
                      <a:pPr algn="ctr">
                        <a:spcAft>
                          <a:spcPts val="0"/>
                        </a:spcAft>
                      </a:pPr>
                      <a:r>
                        <a:rPr lang="zh-CN" sz="1600" kern="100">
                          <a:effectLst/>
                        </a:rPr>
                        <a:t>应付利息</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15,081,416.34</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dirty="0">
                          <a:effectLst/>
                        </a:rPr>
                        <a:t>7,152,237.84</a:t>
                      </a:r>
                      <a:endParaRPr lang="zh-CN" sz="1600" kern="100" dirty="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9343000</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22,912.17</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6"/>
                  </a:ext>
                </a:extLst>
              </a:tr>
              <a:tr h="324000">
                <a:tc>
                  <a:txBody>
                    <a:bodyPr/>
                    <a:lstStyle/>
                    <a:p>
                      <a:pPr algn="ctr">
                        <a:spcAft>
                          <a:spcPts val="0"/>
                        </a:spcAft>
                      </a:pPr>
                      <a:r>
                        <a:rPr lang="zh-CN" sz="1600" kern="100">
                          <a:effectLst/>
                        </a:rPr>
                        <a:t>固定成本</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12,736,874,636.67</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6,784,656,571.89</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12,980,661,815</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10,841,580.30</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7"/>
                  </a:ext>
                </a:extLst>
              </a:tr>
              <a:tr h="324000">
                <a:tc>
                  <a:txBody>
                    <a:bodyPr/>
                    <a:lstStyle/>
                    <a:p>
                      <a:pPr algn="ctr">
                        <a:spcAft>
                          <a:spcPts val="0"/>
                        </a:spcAft>
                      </a:pPr>
                      <a:r>
                        <a:rPr lang="zh-CN" sz="1600" kern="100">
                          <a:effectLst/>
                        </a:rPr>
                        <a:t>固定成本占</a:t>
                      </a:r>
                    </a:p>
                    <a:p>
                      <a:pPr algn="ctr">
                        <a:spcAft>
                          <a:spcPts val="0"/>
                        </a:spcAft>
                      </a:pPr>
                      <a:r>
                        <a:rPr lang="zh-CN" sz="1600" kern="100">
                          <a:effectLst/>
                        </a:rPr>
                        <a:t>营业总成本比例</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dirty="0">
                          <a:effectLst/>
                        </a:rPr>
                        <a:t>15.72%</a:t>
                      </a:r>
                      <a:endParaRPr lang="zh-CN" sz="1600" kern="100" dirty="0">
                        <a:effectLst/>
                        <a:latin typeface="Times New Roman" charset="0"/>
                        <a:ea typeface="宋体" charset="-122"/>
                      </a:endParaRPr>
                    </a:p>
                  </a:txBody>
                  <a:tcPr marL="68580" marR="68580" marT="0" marB="0" anchor="ctr"/>
                </a:tc>
                <a:tc>
                  <a:txBody>
                    <a:bodyPr/>
                    <a:lstStyle/>
                    <a:p>
                      <a:pPr>
                        <a:spcAft>
                          <a:spcPts val="0"/>
                        </a:spcAft>
                      </a:pPr>
                      <a:r>
                        <a:rPr lang="en-US" sz="1600" kern="100" dirty="0">
                          <a:effectLst/>
                        </a:rPr>
                        <a:t>      8.25%</a:t>
                      </a:r>
                      <a:endParaRPr lang="zh-CN" sz="1600" kern="100" dirty="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11.01%</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dirty="0">
                          <a:effectLst/>
                        </a:rPr>
                        <a:t>8.38%</a:t>
                      </a:r>
                      <a:endParaRPr lang="zh-CN" sz="1600" kern="100" dirty="0">
                        <a:effectLst/>
                        <a:latin typeface="Times New Roman" charset="0"/>
                        <a:ea typeface="宋体" charset="-122"/>
                      </a:endParaRPr>
                    </a:p>
                  </a:txBody>
                  <a:tcPr marL="68580" marR="68580" marT="0"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2893105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34145" y="558081"/>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540473"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149581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3239199" y="428457"/>
            <a:ext cx="5132905" cy="630942"/>
          </a:xfrm>
          <a:prstGeom prst="rect">
            <a:avLst/>
          </a:prstGeom>
          <a:noFill/>
        </p:spPr>
        <p:txBody>
          <a:bodyPr wrap="square" rtlCol="0">
            <a:spAutoFit/>
          </a:bodyPr>
          <a:lstStyle/>
          <a:p>
            <a:r>
              <a:rPr lang="zh-CN" altLang="en-US" sz="3500" dirty="0" smtClean="0"/>
              <a:t>营业成本</a:t>
            </a:r>
            <a:r>
              <a:rPr lang="en-US" altLang="zh-CN" sz="2000" dirty="0" smtClean="0"/>
              <a:t>——</a:t>
            </a:r>
            <a:r>
              <a:rPr lang="zh-CN" altLang="en-US" sz="2000" dirty="0" smtClean="0"/>
              <a:t>本量利分析</a:t>
            </a:r>
            <a:endParaRPr lang="zh-CN" altLang="en-US" sz="3600" dirty="0"/>
          </a:p>
        </p:txBody>
      </p:sp>
      <p:sp>
        <p:nvSpPr>
          <p:cNvPr id="16" name="椭圆 15"/>
          <p:cNvSpPr/>
          <p:nvPr/>
        </p:nvSpPr>
        <p:spPr>
          <a:xfrm>
            <a:off x="194967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2434584" y="571598"/>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矩形 13"/>
          <p:cNvSpPr/>
          <p:nvPr/>
        </p:nvSpPr>
        <p:spPr>
          <a:xfrm>
            <a:off x="1034146" y="4123680"/>
            <a:ext cx="8905502" cy="1631216"/>
          </a:xfrm>
          <a:prstGeom prst="rect">
            <a:avLst/>
          </a:prstGeom>
        </p:spPr>
        <p:txBody>
          <a:bodyPr wrap="square">
            <a:spAutoFit/>
          </a:bodyPr>
          <a:lstStyle/>
          <a:p>
            <a:pPr>
              <a:lnSpc>
                <a:spcPts val="2400"/>
              </a:lnSpc>
            </a:pPr>
            <a:r>
              <a:rPr lang="en-US" altLang="zh-CN" dirty="0"/>
              <a:t>2015</a:t>
            </a:r>
            <a:r>
              <a:rPr lang="zh-CN" altLang="zh-CN" dirty="0"/>
              <a:t>年虽然海尔的</a:t>
            </a:r>
            <a:r>
              <a:rPr lang="zh-CN" altLang="zh-CN" dirty="0">
                <a:solidFill>
                  <a:schemeClr val="accent2"/>
                </a:solidFill>
              </a:rPr>
              <a:t>固定成本在营业总成本比例中占比较大</a:t>
            </a:r>
            <a:r>
              <a:rPr lang="zh-CN" altLang="zh-CN" dirty="0"/>
              <a:t>，但是和一般情况不同的是，</a:t>
            </a:r>
            <a:r>
              <a:rPr lang="zh-CN" altLang="zh-CN" dirty="0">
                <a:solidFill>
                  <a:schemeClr val="accent2"/>
                </a:solidFill>
              </a:rPr>
              <a:t>营业收入变动更大，营业利润变化幅度更大，营业杠杆系数更小</a:t>
            </a:r>
            <a:r>
              <a:rPr lang="zh-CN" altLang="zh-CN" dirty="0"/>
              <a:t>。据小组成员猜测，可能是因为固定成本投入中，</a:t>
            </a:r>
            <a:r>
              <a:rPr lang="zh-CN" altLang="zh-CN" dirty="0">
                <a:solidFill>
                  <a:schemeClr val="accent2"/>
                </a:solidFill>
              </a:rPr>
              <a:t>在智能电器、高端设备等高附加值智能产品的投资较多</a:t>
            </a:r>
            <a:r>
              <a:rPr lang="zh-CN" altLang="zh-CN" dirty="0"/>
              <a:t>，而这部分的投入是否能转化为企业的收入和利润、市场对于智能电器的接受程度等方面</a:t>
            </a:r>
            <a:r>
              <a:rPr lang="zh-CN" altLang="zh-CN" dirty="0">
                <a:solidFill>
                  <a:schemeClr val="accent2"/>
                </a:solidFill>
              </a:rPr>
              <a:t>不确定因素更大</a:t>
            </a:r>
            <a:r>
              <a:rPr lang="zh-CN" altLang="zh-CN" dirty="0"/>
              <a:t>，而美的相对来说更为保守稳健，因此海尔收入和利润的变动百分比更大。</a:t>
            </a:r>
          </a:p>
        </p:txBody>
      </p:sp>
      <p:graphicFrame>
        <p:nvGraphicFramePr>
          <p:cNvPr id="3" name="表格 2"/>
          <p:cNvGraphicFramePr>
            <a:graphicFrameLocks noGrp="1"/>
          </p:cNvGraphicFramePr>
          <p:nvPr>
            <p:extLst>
              <p:ext uri="{D42A27DB-BD31-4B8C-83A1-F6EECF244321}">
                <p14:modId xmlns:p14="http://schemas.microsoft.com/office/powerpoint/2010/main" val="296082934"/>
              </p:ext>
            </p:extLst>
          </p:nvPr>
        </p:nvGraphicFramePr>
        <p:xfrm>
          <a:off x="1783197" y="1216262"/>
          <a:ext cx="6933458" cy="2563200"/>
        </p:xfrm>
        <a:graphic>
          <a:graphicData uri="http://schemas.openxmlformats.org/drawingml/2006/table">
            <a:tbl>
              <a:tblPr firstRow="1" firstCol="1" bandRow="1">
                <a:tableStyleId>{5C22544A-7EE6-4342-B048-85BDC9FD1C3A}</a:tableStyleId>
              </a:tblPr>
              <a:tblGrid>
                <a:gridCol w="2360326">
                  <a:extLst>
                    <a:ext uri="{9D8B030D-6E8A-4147-A177-3AD203B41FA5}">
                      <a16:colId xmlns:a16="http://schemas.microsoft.com/office/drawing/2014/main" val="20000"/>
                    </a:ext>
                  </a:extLst>
                </a:gridCol>
                <a:gridCol w="2491455">
                  <a:extLst>
                    <a:ext uri="{9D8B030D-6E8A-4147-A177-3AD203B41FA5}">
                      <a16:colId xmlns:a16="http://schemas.microsoft.com/office/drawing/2014/main" val="20001"/>
                    </a:ext>
                  </a:extLst>
                </a:gridCol>
                <a:gridCol w="2081677">
                  <a:extLst>
                    <a:ext uri="{9D8B030D-6E8A-4147-A177-3AD203B41FA5}">
                      <a16:colId xmlns:a16="http://schemas.microsoft.com/office/drawing/2014/main" val="20002"/>
                    </a:ext>
                  </a:extLst>
                </a:gridCol>
              </a:tblGrid>
              <a:tr h="320400">
                <a:tc>
                  <a:txBody>
                    <a:bodyPr/>
                    <a:lstStyle/>
                    <a:p>
                      <a:endParaRPr lang="zh-CN" sz="1200" kern="100">
                        <a:effectLst/>
                        <a:latin typeface="Calibri" charset="0"/>
                      </a:endParaRPr>
                    </a:p>
                  </a:txBody>
                  <a:tcPr marL="68580" marR="68580" marT="0" marB="0" anchor="ctr"/>
                </a:tc>
                <a:tc>
                  <a:txBody>
                    <a:bodyPr/>
                    <a:lstStyle/>
                    <a:p>
                      <a:pPr algn="ctr">
                        <a:spcAft>
                          <a:spcPts val="0"/>
                        </a:spcAft>
                      </a:pPr>
                      <a:r>
                        <a:rPr lang="en-US" sz="1600" kern="100">
                          <a:effectLst/>
                        </a:rPr>
                        <a:t>2015</a:t>
                      </a:r>
                      <a:r>
                        <a:rPr lang="zh-CN" sz="1600" kern="100">
                          <a:effectLst/>
                        </a:rPr>
                        <a:t>海尔</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2015</a:t>
                      </a:r>
                      <a:r>
                        <a:rPr lang="zh-CN" sz="1600" kern="100">
                          <a:effectLst/>
                        </a:rPr>
                        <a:t>美的</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0"/>
                  </a:ext>
                </a:extLst>
              </a:tr>
              <a:tr h="320400">
                <a:tc>
                  <a:txBody>
                    <a:bodyPr/>
                    <a:lstStyle/>
                    <a:p>
                      <a:pPr algn="ctr">
                        <a:spcAft>
                          <a:spcPts val="0"/>
                        </a:spcAft>
                      </a:pPr>
                      <a:r>
                        <a:rPr lang="zh-CN" sz="1600" kern="100">
                          <a:effectLst/>
                        </a:rPr>
                        <a:t>营业收入（元）</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86487723560.83</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120975003140.00 </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1"/>
                  </a:ext>
                </a:extLst>
              </a:tr>
              <a:tr h="320400">
                <a:tc>
                  <a:txBody>
                    <a:bodyPr/>
                    <a:lstStyle/>
                    <a:p>
                      <a:pPr algn="ctr">
                        <a:spcAft>
                          <a:spcPts val="0"/>
                        </a:spcAft>
                      </a:pPr>
                      <a:r>
                        <a:rPr lang="zh-CN" sz="1600" kern="100" dirty="0">
                          <a:effectLst/>
                        </a:rPr>
                        <a:t>变动成本（元）</a:t>
                      </a:r>
                      <a:endParaRPr lang="zh-CN" sz="1600" kern="100" dirty="0">
                        <a:effectLst/>
                        <a:latin typeface="Times New Roman" charset="0"/>
                        <a:ea typeface="宋体" charset="-122"/>
                      </a:endParaRPr>
                    </a:p>
                  </a:txBody>
                  <a:tcPr marL="68580" marR="68580" marT="0" marB="0" anchor="ctr"/>
                </a:tc>
                <a:tc>
                  <a:txBody>
                    <a:bodyPr/>
                    <a:lstStyle/>
                    <a:p>
                      <a:pPr algn="ctr">
                        <a:spcAft>
                          <a:spcPts val="0"/>
                        </a:spcAft>
                      </a:pPr>
                      <a:r>
                        <a:rPr lang="en-US" sz="1600" kern="100" dirty="0">
                          <a:effectLst/>
                        </a:rPr>
                        <a:t>68304776330.99</a:t>
                      </a:r>
                      <a:endParaRPr lang="zh-CN" sz="1600" kern="100" dirty="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104943354525.00 </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2"/>
                  </a:ext>
                </a:extLst>
              </a:tr>
              <a:tr h="320400">
                <a:tc>
                  <a:txBody>
                    <a:bodyPr/>
                    <a:lstStyle/>
                    <a:p>
                      <a:pPr algn="ctr">
                        <a:spcAft>
                          <a:spcPts val="0"/>
                        </a:spcAft>
                      </a:pPr>
                      <a:r>
                        <a:rPr lang="zh-CN" sz="1600" kern="100">
                          <a:effectLst/>
                        </a:rPr>
                        <a:t>边际贡献（元）</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18182947229.84</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16031648615.00 </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3"/>
                  </a:ext>
                </a:extLst>
              </a:tr>
              <a:tr h="320400">
                <a:tc>
                  <a:txBody>
                    <a:bodyPr/>
                    <a:lstStyle/>
                    <a:p>
                      <a:pPr algn="ctr">
                        <a:spcAft>
                          <a:spcPts val="0"/>
                        </a:spcAft>
                      </a:pPr>
                      <a:r>
                        <a:rPr lang="zh-CN" sz="1600" kern="100">
                          <a:effectLst/>
                        </a:rPr>
                        <a:t>固定成本（元）</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12736874636.67</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12980661815.28 </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4"/>
                  </a:ext>
                </a:extLst>
              </a:tr>
              <a:tr h="320400">
                <a:tc>
                  <a:txBody>
                    <a:bodyPr/>
                    <a:lstStyle/>
                    <a:p>
                      <a:pPr algn="ctr">
                        <a:spcAft>
                          <a:spcPts val="0"/>
                        </a:spcAft>
                      </a:pPr>
                      <a:r>
                        <a:rPr lang="zh-CN" sz="1600" kern="100">
                          <a:effectLst/>
                        </a:rPr>
                        <a:t>营业利润（元）</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5446072593.17</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3050986799.72 </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5"/>
                  </a:ext>
                </a:extLst>
              </a:tr>
              <a:tr h="320400">
                <a:tc>
                  <a:txBody>
                    <a:bodyPr/>
                    <a:lstStyle/>
                    <a:p>
                      <a:pPr algn="ctr">
                        <a:spcAft>
                          <a:spcPts val="0"/>
                        </a:spcAft>
                      </a:pPr>
                      <a:r>
                        <a:rPr lang="zh-CN" sz="1600" kern="100">
                          <a:effectLst/>
                        </a:rPr>
                        <a:t>营业杠杆系数</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3.34</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5.25 </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6"/>
                  </a:ext>
                </a:extLst>
              </a:tr>
              <a:tr h="320400">
                <a:tc>
                  <a:txBody>
                    <a:bodyPr/>
                    <a:lstStyle/>
                    <a:p>
                      <a:pPr algn="ctr">
                        <a:spcAft>
                          <a:spcPts val="0"/>
                        </a:spcAft>
                      </a:pPr>
                      <a:r>
                        <a:rPr lang="zh-CN" sz="1600" kern="100">
                          <a:effectLst/>
                        </a:rPr>
                        <a:t>营业利润变化百分比</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-24.74</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zh-CN" sz="1600" kern="100" dirty="0">
                          <a:effectLst/>
                        </a:rPr>
                        <a:t>－</a:t>
                      </a:r>
                      <a:r>
                        <a:rPr lang="en-US" sz="1600" kern="100" dirty="0">
                          <a:effectLst/>
                        </a:rPr>
                        <a:t>11.98</a:t>
                      </a:r>
                      <a:endParaRPr lang="zh-CN" sz="1600" kern="100" dirty="0">
                        <a:effectLst/>
                        <a:latin typeface="Times New Roman" charset="0"/>
                        <a:ea typeface="宋体" charset="-122"/>
                      </a:endParaRPr>
                    </a:p>
                  </a:txBody>
                  <a:tcPr marL="68580" marR="68580"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0619818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498471" y="562294"/>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027361"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605166"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3239199" y="428457"/>
            <a:ext cx="3859957" cy="630942"/>
          </a:xfrm>
          <a:prstGeom prst="rect">
            <a:avLst/>
          </a:prstGeom>
          <a:noFill/>
        </p:spPr>
        <p:txBody>
          <a:bodyPr wrap="square" rtlCol="0">
            <a:spAutoFit/>
          </a:bodyPr>
          <a:lstStyle/>
          <a:p>
            <a:r>
              <a:rPr lang="zh-CN" altLang="en-US" sz="3500" dirty="0" smtClean="0"/>
              <a:t>利得和损失</a:t>
            </a:r>
            <a:endParaRPr lang="zh-CN" altLang="en-US" sz="3500" dirty="0"/>
          </a:p>
        </p:txBody>
      </p:sp>
      <p:sp>
        <p:nvSpPr>
          <p:cNvPr id="16" name="椭圆 15"/>
          <p:cNvSpPr/>
          <p:nvPr/>
        </p:nvSpPr>
        <p:spPr>
          <a:xfrm>
            <a:off x="194967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2434584" y="571598"/>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475273618"/>
              </p:ext>
            </p:extLst>
          </p:nvPr>
        </p:nvGraphicFramePr>
        <p:xfrm>
          <a:off x="1788571" y="1754074"/>
          <a:ext cx="7789846" cy="2174205"/>
        </p:xfrm>
        <a:graphic>
          <a:graphicData uri="http://schemas.openxmlformats.org/drawingml/2006/table">
            <a:tbl>
              <a:tblPr firstRow="1" firstCol="1" bandRow="1">
                <a:tableStyleId>{5C22544A-7EE6-4342-B048-85BDC9FD1C3A}</a:tableStyleId>
              </a:tblPr>
              <a:tblGrid>
                <a:gridCol w="2226343">
                  <a:extLst>
                    <a:ext uri="{9D8B030D-6E8A-4147-A177-3AD203B41FA5}">
                      <a16:colId xmlns:a16="http://schemas.microsoft.com/office/drawing/2014/main" val="20000"/>
                    </a:ext>
                  </a:extLst>
                </a:gridCol>
                <a:gridCol w="1476640">
                  <a:extLst>
                    <a:ext uri="{9D8B030D-6E8A-4147-A177-3AD203B41FA5}">
                      <a16:colId xmlns:a16="http://schemas.microsoft.com/office/drawing/2014/main" val="20001"/>
                    </a:ext>
                  </a:extLst>
                </a:gridCol>
                <a:gridCol w="1374587">
                  <a:extLst>
                    <a:ext uri="{9D8B030D-6E8A-4147-A177-3AD203B41FA5}">
                      <a16:colId xmlns:a16="http://schemas.microsoft.com/office/drawing/2014/main" val="20002"/>
                    </a:ext>
                  </a:extLst>
                </a:gridCol>
                <a:gridCol w="1394212">
                  <a:extLst>
                    <a:ext uri="{9D8B030D-6E8A-4147-A177-3AD203B41FA5}">
                      <a16:colId xmlns:a16="http://schemas.microsoft.com/office/drawing/2014/main" val="20003"/>
                    </a:ext>
                  </a:extLst>
                </a:gridCol>
                <a:gridCol w="1318064">
                  <a:extLst>
                    <a:ext uri="{9D8B030D-6E8A-4147-A177-3AD203B41FA5}">
                      <a16:colId xmlns:a16="http://schemas.microsoft.com/office/drawing/2014/main" val="20004"/>
                    </a:ext>
                  </a:extLst>
                </a:gridCol>
              </a:tblGrid>
              <a:tr h="434841">
                <a:tc>
                  <a:txBody>
                    <a:bodyPr/>
                    <a:lstStyle/>
                    <a:p>
                      <a:pPr algn="ctr">
                        <a:spcAft>
                          <a:spcPts val="0"/>
                        </a:spcAft>
                      </a:pPr>
                      <a:r>
                        <a:rPr lang="en-US" sz="1400" kern="100">
                          <a:effectLst/>
                        </a:rPr>
                        <a:t> </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2015</a:t>
                      </a:r>
                      <a:r>
                        <a:rPr lang="zh-CN" sz="1400" kern="100">
                          <a:effectLst/>
                        </a:rPr>
                        <a:t>海尔</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zh-CN" sz="1400" kern="100">
                          <a:effectLst/>
                        </a:rPr>
                        <a:t>占净利润比重</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2015</a:t>
                      </a:r>
                      <a:r>
                        <a:rPr lang="zh-CN" sz="1400" kern="100">
                          <a:effectLst/>
                        </a:rPr>
                        <a:t>美的</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zh-CN" sz="1400" kern="100">
                          <a:effectLst/>
                        </a:rPr>
                        <a:t>占净利润比重</a:t>
                      </a:r>
                      <a:endParaRPr lang="zh-CN" sz="14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0"/>
                  </a:ext>
                </a:extLst>
              </a:tr>
              <a:tr h="434841">
                <a:tc>
                  <a:txBody>
                    <a:bodyPr/>
                    <a:lstStyle/>
                    <a:p>
                      <a:pPr algn="ctr">
                        <a:spcAft>
                          <a:spcPts val="0"/>
                        </a:spcAft>
                      </a:pPr>
                      <a:r>
                        <a:rPr lang="zh-CN" sz="1400" kern="100">
                          <a:effectLst/>
                        </a:rPr>
                        <a:t>投资收益（元）</a:t>
                      </a:r>
                      <a:endParaRPr lang="zh-CN" sz="1400" kern="100">
                        <a:effectLst/>
                        <a:latin typeface="Times New Roman" charset="0"/>
                        <a:ea typeface="宋体" charset="-122"/>
                      </a:endParaRPr>
                    </a:p>
                  </a:txBody>
                  <a:tcPr marL="68580" marR="68580" marT="0" marB="0" anchor="ctr"/>
                </a:tc>
                <a:tc>
                  <a:txBody>
                    <a:bodyPr/>
                    <a:lstStyle/>
                    <a:p>
                      <a:pPr algn="ctr">
                        <a:spcAft>
                          <a:spcPts val="1200"/>
                        </a:spcAft>
                      </a:pPr>
                      <a:r>
                        <a:rPr lang="en-US" sz="1400" kern="100" dirty="0">
                          <a:effectLst/>
                        </a:rPr>
                        <a:t>1,320,302,217</a:t>
                      </a:r>
                      <a:endParaRPr lang="zh-CN" sz="1400" kern="100" dirty="0">
                        <a:effectLst/>
                        <a:latin typeface="Times New Roman" charset="0"/>
                        <a:ea typeface="宋体" charset="-122"/>
                      </a:endParaRPr>
                    </a:p>
                  </a:txBody>
                  <a:tcPr marL="68580" marR="68580" marT="0" marB="0" anchor="ctr"/>
                </a:tc>
                <a:tc>
                  <a:txBody>
                    <a:bodyPr/>
                    <a:lstStyle/>
                    <a:p>
                      <a:pPr algn="ctr">
                        <a:spcAft>
                          <a:spcPts val="1200"/>
                        </a:spcAft>
                      </a:pPr>
                      <a:r>
                        <a:rPr lang="en-US" sz="1400" kern="100">
                          <a:effectLst/>
                        </a:rPr>
                        <a:t>22.29%</a:t>
                      </a:r>
                      <a:endParaRPr lang="zh-CN" sz="1400" kern="100">
                        <a:effectLst/>
                        <a:latin typeface="Times New Roman" charset="0"/>
                        <a:ea typeface="宋体" charset="-122"/>
                      </a:endParaRPr>
                    </a:p>
                  </a:txBody>
                  <a:tcPr marL="68580" marR="68580" marT="0" marB="0" anchor="ctr"/>
                </a:tc>
                <a:tc>
                  <a:txBody>
                    <a:bodyPr/>
                    <a:lstStyle/>
                    <a:p>
                      <a:pPr algn="ctr">
                        <a:spcAft>
                          <a:spcPts val="1200"/>
                        </a:spcAft>
                      </a:pPr>
                      <a:r>
                        <a:rPr lang="en-US" sz="1400" kern="100">
                          <a:effectLst/>
                        </a:rPr>
                        <a:t>2,011,269,000</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14.76%</a:t>
                      </a:r>
                      <a:endParaRPr lang="zh-CN" sz="14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1"/>
                  </a:ext>
                </a:extLst>
              </a:tr>
              <a:tr h="434841">
                <a:tc>
                  <a:txBody>
                    <a:bodyPr/>
                    <a:lstStyle/>
                    <a:p>
                      <a:pPr algn="ctr">
                        <a:spcAft>
                          <a:spcPts val="0"/>
                        </a:spcAft>
                      </a:pPr>
                      <a:r>
                        <a:rPr lang="zh-CN" sz="1400" kern="100">
                          <a:effectLst/>
                        </a:rPr>
                        <a:t>来自联营、合营企业的投资收益（元）</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0</a:t>
                      </a:r>
                      <a:endParaRPr lang="zh-CN" sz="1400" kern="100">
                        <a:effectLst/>
                        <a:latin typeface="Times New Roman" charset="0"/>
                        <a:ea typeface="宋体" charset="-122"/>
                      </a:endParaRPr>
                    </a:p>
                  </a:txBody>
                  <a:tcPr marL="68580" marR="68580" marT="0" marB="0" anchor="ctr"/>
                </a:tc>
                <a:tc>
                  <a:txBody>
                    <a:bodyPr/>
                    <a:lstStyle/>
                    <a:p>
                      <a:pPr algn="ctr">
                        <a:spcAft>
                          <a:spcPts val="1200"/>
                        </a:spcAft>
                      </a:pPr>
                      <a:r>
                        <a:rPr lang="en-US" sz="1400" kern="100">
                          <a:effectLst/>
                        </a:rPr>
                        <a:t>0</a:t>
                      </a:r>
                      <a:endParaRPr lang="zh-CN" sz="1400" kern="100">
                        <a:effectLst/>
                        <a:latin typeface="Times New Roman" charset="0"/>
                        <a:ea typeface="宋体" charset="-122"/>
                      </a:endParaRPr>
                    </a:p>
                  </a:txBody>
                  <a:tcPr marL="68580" marR="68580" marT="0" marB="0" anchor="ctr"/>
                </a:tc>
                <a:tc>
                  <a:txBody>
                    <a:bodyPr/>
                    <a:lstStyle/>
                    <a:p>
                      <a:pPr algn="ctr">
                        <a:spcAft>
                          <a:spcPts val="1200"/>
                        </a:spcAft>
                      </a:pPr>
                      <a:r>
                        <a:rPr lang="en-US" sz="1400" kern="100">
                          <a:effectLst/>
                        </a:rPr>
                        <a:t>420,744,000</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3.09%</a:t>
                      </a:r>
                      <a:endParaRPr lang="zh-CN" sz="14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2"/>
                  </a:ext>
                </a:extLst>
              </a:tr>
              <a:tr h="869682">
                <a:tc>
                  <a:txBody>
                    <a:bodyPr/>
                    <a:lstStyle/>
                    <a:p>
                      <a:pPr algn="ctr">
                        <a:spcAft>
                          <a:spcPts val="0"/>
                        </a:spcAft>
                      </a:pPr>
                      <a:r>
                        <a:rPr lang="zh-CN" sz="1400" kern="100">
                          <a:effectLst/>
                        </a:rPr>
                        <a:t>持有、处置交易性金融资产及负债、可供出售金融资产的投资收益</a:t>
                      </a:r>
                      <a:endParaRPr lang="zh-CN" sz="1400" kern="100">
                        <a:effectLst/>
                        <a:latin typeface="Times New Roman" charset="0"/>
                        <a:ea typeface="宋体" charset="-122"/>
                      </a:endParaRPr>
                    </a:p>
                  </a:txBody>
                  <a:tcPr marL="68580" marR="68580" marT="0" marB="0" anchor="ctr"/>
                </a:tc>
                <a:tc>
                  <a:txBody>
                    <a:bodyPr/>
                    <a:lstStyle/>
                    <a:p>
                      <a:pPr algn="ctr">
                        <a:spcAft>
                          <a:spcPts val="1200"/>
                        </a:spcAft>
                      </a:pPr>
                      <a:r>
                        <a:rPr lang="en-US" sz="1400" kern="100">
                          <a:effectLst/>
                        </a:rPr>
                        <a:t>11,610,213.22</a:t>
                      </a:r>
                      <a:endParaRPr lang="zh-CN" sz="1400" kern="100">
                        <a:effectLst/>
                        <a:latin typeface="Times New Roman" charset="0"/>
                        <a:ea typeface="宋体" charset="-122"/>
                      </a:endParaRPr>
                    </a:p>
                  </a:txBody>
                  <a:tcPr marL="68580" marR="68580" marT="0" marB="0" anchor="ctr"/>
                </a:tc>
                <a:tc>
                  <a:txBody>
                    <a:bodyPr/>
                    <a:lstStyle/>
                    <a:p>
                      <a:pPr algn="ctr">
                        <a:spcAft>
                          <a:spcPts val="1200"/>
                        </a:spcAft>
                      </a:pPr>
                      <a:r>
                        <a:rPr lang="en-US" sz="1400" kern="100">
                          <a:effectLst/>
                        </a:rPr>
                        <a:t>0.20%</a:t>
                      </a:r>
                      <a:endParaRPr lang="zh-CN" sz="1400" kern="100">
                        <a:effectLst/>
                        <a:latin typeface="Times New Roman" charset="0"/>
                        <a:ea typeface="宋体" charset="-122"/>
                      </a:endParaRPr>
                    </a:p>
                  </a:txBody>
                  <a:tcPr marL="68580" marR="68580" marT="0" marB="0" anchor="ctr"/>
                </a:tc>
                <a:tc>
                  <a:txBody>
                    <a:bodyPr/>
                    <a:lstStyle/>
                    <a:p>
                      <a:pPr algn="ctr">
                        <a:spcAft>
                          <a:spcPts val="1200"/>
                        </a:spcAft>
                      </a:pPr>
                      <a:r>
                        <a:rPr lang="en-US" sz="1400" kern="100">
                          <a:effectLst/>
                        </a:rPr>
                        <a:t>369,806,000</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dirty="0">
                          <a:effectLst/>
                        </a:rPr>
                        <a:t>2.71%</a:t>
                      </a:r>
                      <a:endParaRPr lang="zh-CN" sz="1400" kern="100" dirty="0">
                        <a:effectLst/>
                        <a:latin typeface="Times New Roman" charset="0"/>
                        <a:ea typeface="宋体" charset="-122"/>
                      </a:endParaRPr>
                    </a:p>
                  </a:txBody>
                  <a:tcPr marL="68580" marR="68580" marT="0" marB="0" anchor="ctr"/>
                </a:tc>
                <a:extLst>
                  <a:ext uri="{0D108BD9-81ED-4DB2-BD59-A6C34878D82A}">
                    <a16:rowId xmlns:a16="http://schemas.microsoft.com/office/drawing/2014/main" val="10003"/>
                  </a:ext>
                </a:extLst>
              </a:tr>
            </a:tbl>
          </a:graphicData>
        </a:graphic>
      </p:graphicFrame>
      <p:sp>
        <p:nvSpPr>
          <p:cNvPr id="3" name="矩形 2"/>
          <p:cNvSpPr/>
          <p:nvPr/>
        </p:nvSpPr>
        <p:spPr>
          <a:xfrm>
            <a:off x="1756720" y="4240935"/>
            <a:ext cx="7853548" cy="1754326"/>
          </a:xfrm>
          <a:prstGeom prst="rect">
            <a:avLst/>
          </a:prstGeom>
        </p:spPr>
        <p:txBody>
          <a:bodyPr wrap="square">
            <a:spAutoFit/>
          </a:bodyPr>
          <a:lstStyle/>
          <a:p>
            <a:pPr indent="304800">
              <a:lnSpc>
                <a:spcPct val="150000"/>
              </a:lnSpc>
              <a:spcAft>
                <a:spcPts val="0"/>
              </a:spcAft>
            </a:pPr>
            <a:r>
              <a:rPr lang="zh-CN" altLang="zh-CN" dirty="0">
                <a:latin typeface="+mn-ea"/>
              </a:rPr>
              <a:t>从上表中可以看出，海尔</a:t>
            </a:r>
            <a:r>
              <a:rPr lang="zh-CN" altLang="zh-CN" dirty="0">
                <a:solidFill>
                  <a:schemeClr val="accent2"/>
                </a:solidFill>
                <a:latin typeface="+mn-ea"/>
              </a:rPr>
              <a:t>投资收益占净利润比重比美的高，而来自联营、合营企业的投资收益却比美的更低</a:t>
            </a:r>
            <a:r>
              <a:rPr lang="zh-CN" altLang="zh-CN" dirty="0">
                <a:latin typeface="+mn-ea"/>
              </a:rPr>
              <a:t>，二者都说明</a:t>
            </a:r>
            <a:r>
              <a:rPr lang="zh-CN" altLang="zh-CN" dirty="0">
                <a:solidFill>
                  <a:schemeClr val="accent2"/>
                </a:solidFill>
                <a:latin typeface="+mn-ea"/>
              </a:rPr>
              <a:t>海尔盈利质量不如美的</a:t>
            </a:r>
            <a:r>
              <a:rPr lang="zh-CN" altLang="zh-CN" dirty="0">
                <a:latin typeface="+mn-ea"/>
              </a:rPr>
              <a:t>。但是海尔持有或处置交易性金融资产、交易性金融负债、可供出售金融资产的投资收益比美的略低。</a:t>
            </a:r>
            <a:endParaRPr lang="zh-CN" altLang="zh-CN" dirty="0">
              <a:effectLst/>
              <a:latin typeface="+mn-ea"/>
            </a:endParaRPr>
          </a:p>
        </p:txBody>
      </p:sp>
    </p:spTree>
    <p:extLst>
      <p:ext uri="{BB962C8B-B14F-4D97-AF65-F5344CB8AC3E}">
        <p14:creationId xmlns:p14="http://schemas.microsoft.com/office/powerpoint/2010/main" val="10154023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958380" y="571598"/>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027361"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149581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3239199" y="428457"/>
            <a:ext cx="3859957" cy="630942"/>
          </a:xfrm>
          <a:prstGeom prst="rect">
            <a:avLst/>
          </a:prstGeom>
          <a:noFill/>
        </p:spPr>
        <p:txBody>
          <a:bodyPr wrap="square" rtlCol="0">
            <a:spAutoFit/>
          </a:bodyPr>
          <a:lstStyle/>
          <a:p>
            <a:r>
              <a:rPr lang="zh-CN" altLang="en-US" sz="3500" dirty="0" smtClean="0"/>
              <a:t>净利润</a:t>
            </a:r>
            <a:endParaRPr lang="zh-CN" altLang="en-US" sz="3500" dirty="0"/>
          </a:p>
        </p:txBody>
      </p:sp>
      <p:sp>
        <p:nvSpPr>
          <p:cNvPr id="16" name="椭圆 15"/>
          <p:cNvSpPr/>
          <p:nvPr/>
        </p:nvSpPr>
        <p:spPr>
          <a:xfrm>
            <a:off x="599135" y="571598"/>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2434584" y="571598"/>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778343539"/>
              </p:ext>
            </p:extLst>
          </p:nvPr>
        </p:nvGraphicFramePr>
        <p:xfrm>
          <a:off x="742826" y="1282743"/>
          <a:ext cx="6272068" cy="2448283"/>
        </p:xfrm>
        <a:graphic>
          <a:graphicData uri="http://schemas.openxmlformats.org/drawingml/2006/table">
            <a:tbl>
              <a:tblPr firstRow="1" firstCol="1" bandRow="1">
                <a:tableStyleId>{5C22544A-7EE6-4342-B048-85BDC9FD1C3A}</a:tableStyleId>
              </a:tblPr>
              <a:tblGrid>
                <a:gridCol w="1478527">
                  <a:extLst>
                    <a:ext uri="{9D8B030D-6E8A-4147-A177-3AD203B41FA5}">
                      <a16:colId xmlns:a16="http://schemas.microsoft.com/office/drawing/2014/main" val="20000"/>
                    </a:ext>
                  </a:extLst>
                </a:gridCol>
                <a:gridCol w="1525218">
                  <a:extLst>
                    <a:ext uri="{9D8B030D-6E8A-4147-A177-3AD203B41FA5}">
                      <a16:colId xmlns:a16="http://schemas.microsoft.com/office/drawing/2014/main" val="20001"/>
                    </a:ext>
                  </a:extLst>
                </a:gridCol>
                <a:gridCol w="1447400">
                  <a:extLst>
                    <a:ext uri="{9D8B030D-6E8A-4147-A177-3AD203B41FA5}">
                      <a16:colId xmlns:a16="http://schemas.microsoft.com/office/drawing/2014/main" val="20002"/>
                    </a:ext>
                  </a:extLst>
                </a:gridCol>
                <a:gridCol w="1820923">
                  <a:extLst>
                    <a:ext uri="{9D8B030D-6E8A-4147-A177-3AD203B41FA5}">
                      <a16:colId xmlns:a16="http://schemas.microsoft.com/office/drawing/2014/main" val="20003"/>
                    </a:ext>
                  </a:extLst>
                </a:gridCol>
              </a:tblGrid>
              <a:tr h="272334">
                <a:tc>
                  <a:txBody>
                    <a:bodyPr/>
                    <a:lstStyle/>
                    <a:p>
                      <a:pPr algn="ctr"/>
                      <a:r>
                        <a:rPr lang="zh-CN" altLang="en-US" sz="1400" kern="100" dirty="0" smtClean="0">
                          <a:solidFill>
                            <a:schemeClr val="accent2"/>
                          </a:solidFill>
                          <a:effectLst/>
                          <a:latin typeface="Calibri" charset="0"/>
                        </a:rPr>
                        <a:t>海尔</a:t>
                      </a:r>
                      <a:endParaRPr lang="zh-CN" sz="1400" kern="100" dirty="0">
                        <a:solidFill>
                          <a:schemeClr val="accent2"/>
                        </a:solidFill>
                        <a:effectLst/>
                        <a:latin typeface="Calibri" charset="0"/>
                      </a:endParaRPr>
                    </a:p>
                  </a:txBody>
                  <a:tcPr marL="68580" marR="68580" marT="0" marB="0" anchor="ctr"/>
                </a:tc>
                <a:tc>
                  <a:txBody>
                    <a:bodyPr/>
                    <a:lstStyle/>
                    <a:p>
                      <a:pPr algn="ctr">
                        <a:spcAft>
                          <a:spcPts val="0"/>
                        </a:spcAft>
                      </a:pPr>
                      <a:r>
                        <a:rPr lang="en-US" sz="1400" kern="100" dirty="0">
                          <a:effectLst/>
                        </a:rPr>
                        <a:t>2015</a:t>
                      </a:r>
                      <a:endParaRPr lang="zh-CN" sz="1400" kern="100" dirty="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2014</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2013</a:t>
                      </a:r>
                      <a:endParaRPr lang="zh-CN" sz="14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0"/>
                  </a:ext>
                </a:extLst>
              </a:tr>
              <a:tr h="272334">
                <a:tc>
                  <a:txBody>
                    <a:bodyPr/>
                    <a:lstStyle/>
                    <a:p>
                      <a:pPr algn="ctr">
                        <a:spcAft>
                          <a:spcPts val="0"/>
                        </a:spcAft>
                      </a:pPr>
                      <a:r>
                        <a:rPr lang="zh-CN" sz="1400" kern="100">
                          <a:effectLst/>
                        </a:rPr>
                        <a:t>利润总额</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6,974,859</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8,046,636</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6,713,974</a:t>
                      </a:r>
                      <a:endParaRPr lang="zh-CN" sz="14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1"/>
                  </a:ext>
                </a:extLst>
              </a:tr>
              <a:tr h="272334">
                <a:tc>
                  <a:txBody>
                    <a:bodyPr/>
                    <a:lstStyle/>
                    <a:p>
                      <a:pPr algn="ctr">
                        <a:spcAft>
                          <a:spcPts val="0"/>
                        </a:spcAft>
                      </a:pPr>
                      <a:r>
                        <a:rPr lang="zh-CN" sz="1400" kern="100">
                          <a:effectLst/>
                        </a:rPr>
                        <a:t>营业外收入</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618,457</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370,013</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599,949 </a:t>
                      </a:r>
                      <a:endParaRPr lang="zh-CN" sz="14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2"/>
                  </a:ext>
                </a:extLst>
              </a:tr>
              <a:tr h="272334">
                <a:tc>
                  <a:txBody>
                    <a:bodyPr/>
                    <a:lstStyle/>
                    <a:p>
                      <a:pPr algn="ctr">
                        <a:spcAft>
                          <a:spcPts val="0"/>
                        </a:spcAft>
                      </a:pPr>
                      <a:r>
                        <a:rPr lang="zh-CN" sz="1400" kern="100">
                          <a:effectLst/>
                        </a:rPr>
                        <a:t>营业外支出</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95,916</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59,958</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54,518 </a:t>
                      </a:r>
                      <a:endParaRPr lang="zh-CN" sz="14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3"/>
                  </a:ext>
                </a:extLst>
              </a:tr>
              <a:tr h="272334">
                <a:tc>
                  <a:txBody>
                    <a:bodyPr/>
                    <a:lstStyle/>
                    <a:p>
                      <a:pPr algn="ctr">
                        <a:spcAft>
                          <a:spcPts val="0"/>
                        </a:spcAft>
                      </a:pPr>
                      <a:r>
                        <a:rPr lang="zh-CN" sz="1400" kern="100">
                          <a:effectLst/>
                        </a:rPr>
                        <a:t>营业外收支净额</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522,541</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310,055</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545,431 </a:t>
                      </a:r>
                      <a:endParaRPr lang="zh-CN" sz="14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4"/>
                  </a:ext>
                </a:extLst>
              </a:tr>
              <a:tr h="272334">
                <a:tc>
                  <a:txBody>
                    <a:bodyPr/>
                    <a:lstStyle/>
                    <a:p>
                      <a:pPr algn="ctr">
                        <a:spcAft>
                          <a:spcPts val="0"/>
                        </a:spcAft>
                      </a:pPr>
                      <a:r>
                        <a:rPr lang="zh-CN" sz="1400" kern="100">
                          <a:effectLst/>
                        </a:rPr>
                        <a:t>营业利润</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6,452,318</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7,736,581</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6,168,543</a:t>
                      </a:r>
                      <a:endParaRPr lang="zh-CN" sz="14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5"/>
                  </a:ext>
                </a:extLst>
              </a:tr>
              <a:tr h="272334">
                <a:tc>
                  <a:txBody>
                    <a:bodyPr/>
                    <a:lstStyle/>
                    <a:p>
                      <a:pPr algn="ctr">
                        <a:spcAft>
                          <a:spcPts val="0"/>
                        </a:spcAft>
                      </a:pPr>
                      <a:r>
                        <a:rPr lang="zh-CN" sz="1400" kern="100">
                          <a:effectLst/>
                        </a:rPr>
                        <a:t>资产减值损失</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318,011.65</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189,914</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217,415 </a:t>
                      </a:r>
                      <a:endParaRPr lang="zh-CN" sz="14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6"/>
                  </a:ext>
                </a:extLst>
              </a:tr>
              <a:tr h="272334">
                <a:tc>
                  <a:txBody>
                    <a:bodyPr/>
                    <a:lstStyle/>
                    <a:p>
                      <a:pPr algn="ctr">
                        <a:spcAft>
                          <a:spcPts val="0"/>
                        </a:spcAft>
                      </a:pPr>
                      <a:r>
                        <a:rPr lang="zh-CN" sz="1400" kern="100">
                          <a:effectLst/>
                        </a:rPr>
                        <a:t>投资净收益</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1,320,302</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dirty="0">
                          <a:effectLst/>
                        </a:rPr>
                        <a:t>1,237,476</a:t>
                      </a:r>
                      <a:endParaRPr lang="zh-CN" sz="1400" kern="100" dirty="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621,873 </a:t>
                      </a:r>
                      <a:endParaRPr lang="zh-CN" sz="14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7"/>
                  </a:ext>
                </a:extLst>
              </a:tr>
              <a:tr h="269611">
                <a:tc>
                  <a:txBody>
                    <a:bodyPr/>
                    <a:lstStyle/>
                    <a:p>
                      <a:pPr algn="ctr">
                        <a:spcAft>
                          <a:spcPts val="0"/>
                        </a:spcAft>
                      </a:pPr>
                      <a:r>
                        <a:rPr lang="zh-CN" sz="1400" kern="100">
                          <a:effectLst/>
                        </a:rPr>
                        <a:t>核心业务利润</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5,450,028</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6,689,019</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dirty="0">
                          <a:effectLst/>
                        </a:rPr>
                        <a:t>5,764,085 </a:t>
                      </a:r>
                      <a:endParaRPr lang="zh-CN" sz="1400" kern="100" dirty="0">
                        <a:effectLst/>
                        <a:latin typeface="Times New Roman" charset="0"/>
                        <a:ea typeface="宋体" charset="-122"/>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1893026054"/>
              </p:ext>
            </p:extLst>
          </p:nvPr>
        </p:nvGraphicFramePr>
        <p:xfrm>
          <a:off x="742826" y="3938179"/>
          <a:ext cx="6356330" cy="2474379"/>
        </p:xfrm>
        <a:graphic>
          <a:graphicData uri="http://schemas.openxmlformats.org/drawingml/2006/table">
            <a:tbl>
              <a:tblPr firstRow="1" firstCol="1" bandRow="1">
                <a:tableStyleId>{5C22544A-7EE6-4342-B048-85BDC9FD1C3A}</a:tableStyleId>
              </a:tblPr>
              <a:tblGrid>
                <a:gridCol w="1498391">
                  <a:extLst>
                    <a:ext uri="{9D8B030D-6E8A-4147-A177-3AD203B41FA5}">
                      <a16:colId xmlns:a16="http://schemas.microsoft.com/office/drawing/2014/main" val="20000"/>
                    </a:ext>
                  </a:extLst>
                </a:gridCol>
                <a:gridCol w="1545708">
                  <a:extLst>
                    <a:ext uri="{9D8B030D-6E8A-4147-A177-3AD203B41FA5}">
                      <a16:colId xmlns:a16="http://schemas.microsoft.com/office/drawing/2014/main" val="20001"/>
                    </a:ext>
                  </a:extLst>
                </a:gridCol>
                <a:gridCol w="1466845">
                  <a:extLst>
                    <a:ext uri="{9D8B030D-6E8A-4147-A177-3AD203B41FA5}">
                      <a16:colId xmlns:a16="http://schemas.microsoft.com/office/drawing/2014/main" val="20002"/>
                    </a:ext>
                  </a:extLst>
                </a:gridCol>
                <a:gridCol w="1845386">
                  <a:extLst>
                    <a:ext uri="{9D8B030D-6E8A-4147-A177-3AD203B41FA5}">
                      <a16:colId xmlns:a16="http://schemas.microsoft.com/office/drawing/2014/main" val="20003"/>
                    </a:ext>
                  </a:extLst>
                </a:gridCol>
              </a:tblGrid>
              <a:tr h="274931">
                <a:tc>
                  <a:txBody>
                    <a:bodyPr/>
                    <a:lstStyle/>
                    <a:p>
                      <a:pPr algn="ctr"/>
                      <a:r>
                        <a:rPr lang="zh-CN" altLang="en-US" sz="1400" kern="100" dirty="0" smtClean="0">
                          <a:solidFill>
                            <a:schemeClr val="accent2"/>
                          </a:solidFill>
                          <a:effectLst/>
                          <a:latin typeface="Calibri" charset="0"/>
                        </a:rPr>
                        <a:t>美的</a:t>
                      </a:r>
                      <a:endParaRPr lang="zh-CN" sz="1400" kern="100" dirty="0">
                        <a:solidFill>
                          <a:schemeClr val="accent2"/>
                        </a:solidFill>
                        <a:effectLst/>
                        <a:latin typeface="Calibri" charset="0"/>
                      </a:endParaRPr>
                    </a:p>
                  </a:txBody>
                  <a:tcPr marL="68580" marR="68580" marT="0" marB="0" anchor="ctr"/>
                </a:tc>
                <a:tc>
                  <a:txBody>
                    <a:bodyPr/>
                    <a:lstStyle/>
                    <a:p>
                      <a:pPr algn="ctr">
                        <a:spcAft>
                          <a:spcPts val="0"/>
                        </a:spcAft>
                      </a:pPr>
                      <a:r>
                        <a:rPr lang="en-US" sz="1400" kern="100">
                          <a:effectLst/>
                        </a:rPr>
                        <a:t>2015</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2014</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2013</a:t>
                      </a:r>
                      <a:endParaRPr lang="zh-CN" sz="14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0"/>
                  </a:ext>
                </a:extLst>
              </a:tr>
              <a:tr h="274931">
                <a:tc>
                  <a:txBody>
                    <a:bodyPr/>
                    <a:lstStyle/>
                    <a:p>
                      <a:pPr algn="ctr">
                        <a:spcAft>
                          <a:spcPts val="0"/>
                        </a:spcAft>
                      </a:pPr>
                      <a:r>
                        <a:rPr lang="zh-CN" sz="1400" kern="100">
                          <a:effectLst/>
                        </a:rPr>
                        <a:t>利润总额</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16,051,354</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6,307,069</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5,028,346</a:t>
                      </a:r>
                      <a:endParaRPr lang="zh-CN" sz="14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1"/>
                  </a:ext>
                </a:extLst>
              </a:tr>
              <a:tr h="274931">
                <a:tc>
                  <a:txBody>
                    <a:bodyPr/>
                    <a:lstStyle/>
                    <a:p>
                      <a:pPr algn="ctr">
                        <a:spcAft>
                          <a:spcPts val="0"/>
                        </a:spcAft>
                      </a:pPr>
                      <a:r>
                        <a:rPr lang="zh-CN" sz="1400" kern="100">
                          <a:effectLst/>
                        </a:rPr>
                        <a:t>营业外收入</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1,707,039</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15,512</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119,737</a:t>
                      </a:r>
                      <a:endParaRPr lang="zh-CN" sz="14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2"/>
                  </a:ext>
                </a:extLst>
              </a:tr>
              <a:tr h="274931">
                <a:tc>
                  <a:txBody>
                    <a:bodyPr/>
                    <a:lstStyle/>
                    <a:p>
                      <a:pPr algn="ctr">
                        <a:spcAft>
                          <a:spcPts val="0"/>
                        </a:spcAft>
                      </a:pPr>
                      <a:r>
                        <a:rPr lang="zh-CN" sz="1400" kern="100">
                          <a:effectLst/>
                        </a:rPr>
                        <a:t>营业外支出</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572,558</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9,707</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3,880</a:t>
                      </a:r>
                      <a:endParaRPr lang="zh-CN" sz="14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3"/>
                  </a:ext>
                </a:extLst>
              </a:tr>
              <a:tr h="274931">
                <a:tc>
                  <a:txBody>
                    <a:bodyPr/>
                    <a:lstStyle/>
                    <a:p>
                      <a:pPr algn="ctr">
                        <a:spcAft>
                          <a:spcPts val="0"/>
                        </a:spcAft>
                      </a:pPr>
                      <a:r>
                        <a:rPr lang="zh-CN" sz="1400" kern="100" dirty="0">
                          <a:effectLst/>
                        </a:rPr>
                        <a:t>营业外收支净额</a:t>
                      </a:r>
                      <a:endParaRPr lang="zh-CN" sz="1400" kern="100" dirty="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1,134,481</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5,805</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115,857</a:t>
                      </a:r>
                      <a:endParaRPr lang="zh-CN" sz="14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4"/>
                  </a:ext>
                </a:extLst>
              </a:tr>
              <a:tr h="274931">
                <a:tc>
                  <a:txBody>
                    <a:bodyPr/>
                    <a:lstStyle/>
                    <a:p>
                      <a:pPr algn="ctr">
                        <a:spcAft>
                          <a:spcPts val="0"/>
                        </a:spcAft>
                      </a:pPr>
                      <a:r>
                        <a:rPr lang="zh-CN" sz="1400" kern="100">
                          <a:effectLst/>
                        </a:rPr>
                        <a:t>营业利润</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14,916,873</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6,301,264</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dirty="0">
                          <a:effectLst/>
                        </a:rPr>
                        <a:t>4,912,489</a:t>
                      </a:r>
                      <a:endParaRPr lang="zh-CN" sz="1400" kern="100" dirty="0">
                        <a:effectLst/>
                        <a:latin typeface="Times New Roman" charset="0"/>
                        <a:ea typeface="宋体" charset="-122"/>
                      </a:endParaRPr>
                    </a:p>
                  </a:txBody>
                  <a:tcPr marL="68580" marR="68580" marT="0" marB="0" anchor="ctr"/>
                </a:tc>
                <a:extLst>
                  <a:ext uri="{0D108BD9-81ED-4DB2-BD59-A6C34878D82A}">
                    <a16:rowId xmlns:a16="http://schemas.microsoft.com/office/drawing/2014/main" val="10005"/>
                  </a:ext>
                </a:extLst>
              </a:tr>
              <a:tr h="274931">
                <a:tc>
                  <a:txBody>
                    <a:bodyPr/>
                    <a:lstStyle/>
                    <a:p>
                      <a:pPr algn="ctr">
                        <a:spcAft>
                          <a:spcPts val="0"/>
                        </a:spcAft>
                      </a:pPr>
                      <a:r>
                        <a:rPr lang="zh-CN" sz="1400" kern="100">
                          <a:effectLst/>
                        </a:rPr>
                        <a:t>资产减值损失</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4,766,000</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349,818</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122,716</a:t>
                      </a:r>
                      <a:endParaRPr lang="zh-CN" sz="14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6"/>
                  </a:ext>
                </a:extLst>
              </a:tr>
              <a:tr h="274931">
                <a:tc>
                  <a:txBody>
                    <a:bodyPr/>
                    <a:lstStyle/>
                    <a:p>
                      <a:pPr algn="ctr">
                        <a:spcAft>
                          <a:spcPts val="0"/>
                        </a:spcAft>
                      </a:pPr>
                      <a:r>
                        <a:rPr lang="zh-CN" sz="1400" kern="100">
                          <a:effectLst/>
                        </a:rPr>
                        <a:t>投资净收益</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2,011,269</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1,511,122</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977,979</a:t>
                      </a:r>
                      <a:endParaRPr lang="zh-CN" sz="14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7"/>
                  </a:ext>
                </a:extLst>
              </a:tr>
              <a:tr h="274931">
                <a:tc>
                  <a:txBody>
                    <a:bodyPr/>
                    <a:lstStyle/>
                    <a:p>
                      <a:pPr algn="ctr">
                        <a:spcAft>
                          <a:spcPts val="0"/>
                        </a:spcAft>
                      </a:pPr>
                      <a:r>
                        <a:rPr lang="zh-CN" sz="1400" kern="100">
                          <a:effectLst/>
                        </a:rPr>
                        <a:t>核心业务利润</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17,671,604 </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5,139,960 </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dirty="0">
                          <a:effectLst/>
                        </a:rPr>
                        <a:t>4,057,226</a:t>
                      </a:r>
                      <a:endParaRPr lang="zh-CN" sz="1400" kern="100" dirty="0">
                        <a:effectLst/>
                        <a:latin typeface="Times New Roman" charset="0"/>
                        <a:ea typeface="宋体" charset="-122"/>
                      </a:endParaRPr>
                    </a:p>
                  </a:txBody>
                  <a:tcPr marL="68580" marR="68580" marT="0" marB="0" anchor="ctr"/>
                </a:tc>
                <a:extLst>
                  <a:ext uri="{0D108BD9-81ED-4DB2-BD59-A6C34878D82A}">
                    <a16:rowId xmlns:a16="http://schemas.microsoft.com/office/drawing/2014/main" val="10008"/>
                  </a:ext>
                </a:extLst>
              </a:tr>
            </a:tbl>
          </a:graphicData>
        </a:graphic>
      </p:graphicFrame>
      <p:sp>
        <p:nvSpPr>
          <p:cNvPr id="8" name="矩形 7"/>
          <p:cNvSpPr/>
          <p:nvPr/>
        </p:nvSpPr>
        <p:spPr>
          <a:xfrm>
            <a:off x="7247597" y="1295446"/>
            <a:ext cx="4480956" cy="5078313"/>
          </a:xfrm>
          <a:prstGeom prst="rect">
            <a:avLst/>
          </a:prstGeom>
        </p:spPr>
        <p:txBody>
          <a:bodyPr wrap="square">
            <a:spAutoFit/>
          </a:bodyPr>
          <a:lstStyle/>
          <a:p>
            <a:pPr>
              <a:lnSpc>
                <a:spcPct val="150000"/>
              </a:lnSpc>
              <a:spcAft>
                <a:spcPts val="0"/>
              </a:spcAft>
            </a:pPr>
            <a:r>
              <a:rPr lang="zh-CN" altLang="zh-CN" dirty="0">
                <a:solidFill>
                  <a:schemeClr val="accent2"/>
                </a:solidFill>
                <a:latin typeface="+mn-ea"/>
              </a:rPr>
              <a:t>海尔的核心业务利润波动较大</a:t>
            </a:r>
            <a:r>
              <a:rPr lang="zh-CN" altLang="zh-CN" dirty="0">
                <a:latin typeface="+mn-ea"/>
              </a:rPr>
              <a:t>，而</a:t>
            </a:r>
            <a:r>
              <a:rPr lang="zh-CN" altLang="zh-CN" dirty="0">
                <a:solidFill>
                  <a:schemeClr val="accent2"/>
                </a:solidFill>
                <a:latin typeface="+mn-ea"/>
              </a:rPr>
              <a:t>美的的核心业务利润则呈稳定增长态势</a:t>
            </a:r>
            <a:r>
              <a:rPr lang="zh-CN" altLang="zh-CN" dirty="0">
                <a:latin typeface="+mn-ea"/>
              </a:rPr>
              <a:t>，且增速越来越快。主要是因为海尔的</a:t>
            </a:r>
            <a:r>
              <a:rPr lang="zh-CN" altLang="zh-CN" dirty="0">
                <a:solidFill>
                  <a:schemeClr val="accent2"/>
                </a:solidFill>
                <a:latin typeface="+mn-ea"/>
              </a:rPr>
              <a:t>营业外收支净额变化较大，故核心业务利润受其影响，稳定性较差。</a:t>
            </a:r>
          </a:p>
          <a:p>
            <a:pPr>
              <a:lnSpc>
                <a:spcPct val="150000"/>
              </a:lnSpc>
              <a:spcAft>
                <a:spcPts val="0"/>
              </a:spcAft>
            </a:pPr>
            <a:r>
              <a:rPr lang="zh-CN" altLang="zh-CN" dirty="0" smtClean="0">
                <a:latin typeface="+mn-ea"/>
              </a:rPr>
              <a:t>值得</a:t>
            </a:r>
            <a:r>
              <a:rPr lang="zh-CN" altLang="zh-CN" dirty="0">
                <a:latin typeface="+mn-ea"/>
              </a:rPr>
              <a:t>注意的是，海尔公司披露的</a:t>
            </a:r>
            <a:r>
              <a:rPr lang="en-US" altLang="zh-CN" dirty="0">
                <a:latin typeface="+mn-ea"/>
              </a:rPr>
              <a:t>2016</a:t>
            </a:r>
            <a:r>
              <a:rPr lang="zh-CN" altLang="zh-CN" dirty="0">
                <a:latin typeface="+mn-ea"/>
              </a:rPr>
              <a:t>年一季报显示</a:t>
            </a:r>
            <a:r>
              <a:rPr lang="zh-CN" altLang="zh-CN" dirty="0">
                <a:solidFill>
                  <a:schemeClr val="accent2"/>
                </a:solidFill>
                <a:latin typeface="+mn-ea"/>
              </a:rPr>
              <a:t>一季度</a:t>
            </a:r>
            <a:r>
              <a:rPr lang="zh-CN" altLang="zh-CN" dirty="0">
                <a:latin typeface="+mn-ea"/>
              </a:rPr>
              <a:t>公司营业收入实现</a:t>
            </a:r>
            <a:r>
              <a:rPr lang="en-US" altLang="zh-CN" dirty="0">
                <a:latin typeface="+mn-ea"/>
              </a:rPr>
              <a:t>222.37</a:t>
            </a:r>
            <a:r>
              <a:rPr lang="zh-CN" altLang="zh-CN" dirty="0">
                <a:latin typeface="+mn-ea"/>
              </a:rPr>
              <a:t>亿元，净利润实现</a:t>
            </a:r>
            <a:r>
              <a:rPr lang="en-US" altLang="zh-CN" dirty="0">
                <a:latin typeface="+mn-ea"/>
              </a:rPr>
              <a:t>15.97</a:t>
            </a:r>
            <a:r>
              <a:rPr lang="zh-CN" altLang="zh-CN" dirty="0">
                <a:latin typeface="+mn-ea"/>
              </a:rPr>
              <a:t>亿元，</a:t>
            </a:r>
            <a:r>
              <a:rPr lang="zh-CN" altLang="zh-CN" dirty="0">
                <a:solidFill>
                  <a:schemeClr val="accent2"/>
                </a:solidFill>
                <a:latin typeface="+mn-ea"/>
              </a:rPr>
              <a:t>同比增长</a:t>
            </a:r>
            <a:r>
              <a:rPr lang="en-US" altLang="zh-CN" dirty="0">
                <a:solidFill>
                  <a:schemeClr val="accent2"/>
                </a:solidFill>
                <a:latin typeface="+mn-ea"/>
              </a:rPr>
              <a:t>48.1%</a:t>
            </a:r>
            <a:r>
              <a:rPr lang="zh-CN" altLang="zh-CN" dirty="0">
                <a:latin typeface="+mn-ea"/>
              </a:rPr>
              <a:t>，与</a:t>
            </a:r>
            <a:r>
              <a:rPr lang="en-US" altLang="zh-CN" dirty="0">
                <a:latin typeface="+mn-ea"/>
              </a:rPr>
              <a:t>2015</a:t>
            </a:r>
            <a:r>
              <a:rPr lang="zh-CN" altLang="zh-CN" dirty="0">
                <a:latin typeface="+mn-ea"/>
              </a:rPr>
              <a:t>年全年较不理想的利润状态相比，海尔可能</a:t>
            </a:r>
            <a:r>
              <a:rPr lang="zh-CN" altLang="zh-CN" dirty="0">
                <a:solidFill>
                  <a:schemeClr val="accent2"/>
                </a:solidFill>
                <a:latin typeface="+mn-ea"/>
              </a:rPr>
              <a:t>在第四季度故意调低了利润，将其延至下一年实现</a:t>
            </a:r>
            <a:r>
              <a:rPr lang="zh-CN" altLang="zh-CN" dirty="0">
                <a:latin typeface="+mn-ea"/>
              </a:rPr>
              <a:t>，为下一年的利润打下比较良好的基础。</a:t>
            </a:r>
            <a:endParaRPr lang="zh-CN" altLang="zh-CN" dirty="0">
              <a:effectLst/>
              <a:latin typeface="+mn-ea"/>
            </a:endParaRPr>
          </a:p>
        </p:txBody>
      </p:sp>
    </p:spTree>
    <p:extLst>
      <p:ext uri="{BB962C8B-B14F-4D97-AF65-F5344CB8AC3E}">
        <p14:creationId xmlns:p14="http://schemas.microsoft.com/office/powerpoint/2010/main" val="143163701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958380" y="571598"/>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027361"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149581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3239199" y="428457"/>
            <a:ext cx="3859957" cy="630942"/>
          </a:xfrm>
          <a:prstGeom prst="rect">
            <a:avLst/>
          </a:prstGeom>
          <a:noFill/>
        </p:spPr>
        <p:txBody>
          <a:bodyPr wrap="square" rtlCol="0">
            <a:spAutoFit/>
          </a:bodyPr>
          <a:lstStyle/>
          <a:p>
            <a:r>
              <a:rPr lang="zh-CN" altLang="en-US" sz="3500" dirty="0" smtClean="0"/>
              <a:t>净利润</a:t>
            </a:r>
            <a:endParaRPr lang="zh-CN" altLang="en-US" sz="3500" dirty="0"/>
          </a:p>
        </p:txBody>
      </p:sp>
      <p:sp>
        <p:nvSpPr>
          <p:cNvPr id="16" name="椭圆 15"/>
          <p:cNvSpPr/>
          <p:nvPr/>
        </p:nvSpPr>
        <p:spPr>
          <a:xfrm>
            <a:off x="599135" y="571598"/>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2434584" y="571598"/>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aphicFrame>
        <p:nvGraphicFramePr>
          <p:cNvPr id="13" name="表格 12"/>
          <p:cNvGraphicFramePr>
            <a:graphicFrameLocks noGrp="1"/>
          </p:cNvGraphicFramePr>
          <p:nvPr>
            <p:extLst>
              <p:ext uri="{D42A27DB-BD31-4B8C-83A1-F6EECF244321}">
                <p14:modId xmlns:p14="http://schemas.microsoft.com/office/powerpoint/2010/main" val="1965449495"/>
              </p:ext>
            </p:extLst>
          </p:nvPr>
        </p:nvGraphicFramePr>
        <p:xfrm>
          <a:off x="886518" y="1584086"/>
          <a:ext cx="5359904" cy="1265992"/>
        </p:xfrm>
        <a:graphic>
          <a:graphicData uri="http://schemas.openxmlformats.org/drawingml/2006/table">
            <a:tbl>
              <a:tblPr firstRow="1" firstCol="1" bandRow="1">
                <a:tableStyleId>{5C22544A-7EE6-4342-B048-85BDC9FD1C3A}</a:tableStyleId>
              </a:tblPr>
              <a:tblGrid>
                <a:gridCol w="1263501">
                  <a:extLst>
                    <a:ext uri="{9D8B030D-6E8A-4147-A177-3AD203B41FA5}">
                      <a16:colId xmlns:a16="http://schemas.microsoft.com/office/drawing/2014/main" val="20000"/>
                    </a:ext>
                  </a:extLst>
                </a:gridCol>
                <a:gridCol w="1303401">
                  <a:extLst>
                    <a:ext uri="{9D8B030D-6E8A-4147-A177-3AD203B41FA5}">
                      <a16:colId xmlns:a16="http://schemas.microsoft.com/office/drawing/2014/main" val="20001"/>
                    </a:ext>
                  </a:extLst>
                </a:gridCol>
                <a:gridCol w="1236901">
                  <a:extLst>
                    <a:ext uri="{9D8B030D-6E8A-4147-A177-3AD203B41FA5}">
                      <a16:colId xmlns:a16="http://schemas.microsoft.com/office/drawing/2014/main" val="20002"/>
                    </a:ext>
                  </a:extLst>
                </a:gridCol>
                <a:gridCol w="1556101">
                  <a:extLst>
                    <a:ext uri="{9D8B030D-6E8A-4147-A177-3AD203B41FA5}">
                      <a16:colId xmlns:a16="http://schemas.microsoft.com/office/drawing/2014/main" val="20003"/>
                    </a:ext>
                  </a:extLst>
                </a:gridCol>
              </a:tblGrid>
              <a:tr h="316498">
                <a:tc>
                  <a:txBody>
                    <a:bodyPr/>
                    <a:lstStyle/>
                    <a:p>
                      <a:pPr algn="ctr"/>
                      <a:r>
                        <a:rPr lang="zh-CN" altLang="en-US" sz="1400" kern="100" dirty="0" smtClean="0">
                          <a:solidFill>
                            <a:schemeClr val="accent2"/>
                          </a:solidFill>
                          <a:effectLst/>
                          <a:latin typeface="Calibri" charset="0"/>
                        </a:rPr>
                        <a:t>海尔</a:t>
                      </a:r>
                      <a:endParaRPr lang="zh-CN" sz="1400" kern="100" dirty="0">
                        <a:solidFill>
                          <a:schemeClr val="accent2"/>
                        </a:solidFill>
                        <a:effectLst/>
                        <a:latin typeface="Calibri" charset="0"/>
                      </a:endParaRPr>
                    </a:p>
                  </a:txBody>
                  <a:tcPr marL="68580" marR="68580" marT="0" marB="0" anchor="ctr"/>
                </a:tc>
                <a:tc>
                  <a:txBody>
                    <a:bodyPr/>
                    <a:lstStyle/>
                    <a:p>
                      <a:pPr algn="ctr">
                        <a:spcAft>
                          <a:spcPts val="0"/>
                        </a:spcAft>
                      </a:pPr>
                      <a:r>
                        <a:rPr lang="en-US" sz="1400" kern="100">
                          <a:effectLst/>
                        </a:rPr>
                        <a:t>2015</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2014</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dirty="0">
                          <a:effectLst/>
                        </a:rPr>
                        <a:t>2013</a:t>
                      </a:r>
                      <a:endParaRPr lang="zh-CN" sz="1400" kern="100" dirty="0">
                        <a:effectLst/>
                        <a:latin typeface="Times New Roman" charset="0"/>
                        <a:ea typeface="宋体" charset="-122"/>
                      </a:endParaRPr>
                    </a:p>
                  </a:txBody>
                  <a:tcPr marL="68580" marR="68580" marT="0" marB="0" anchor="ctr"/>
                </a:tc>
                <a:extLst>
                  <a:ext uri="{0D108BD9-81ED-4DB2-BD59-A6C34878D82A}">
                    <a16:rowId xmlns:a16="http://schemas.microsoft.com/office/drawing/2014/main" val="10000"/>
                  </a:ext>
                </a:extLst>
              </a:tr>
              <a:tr h="316498">
                <a:tc>
                  <a:txBody>
                    <a:bodyPr/>
                    <a:lstStyle/>
                    <a:p>
                      <a:pPr algn="ctr">
                        <a:spcAft>
                          <a:spcPts val="0"/>
                        </a:spcAft>
                      </a:pPr>
                      <a:r>
                        <a:rPr lang="zh-CN" sz="1400" kern="100">
                          <a:effectLst/>
                        </a:rPr>
                        <a:t>基本每股收益</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0.71</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0.93</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1.53</a:t>
                      </a:r>
                      <a:endParaRPr lang="zh-CN" sz="14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1"/>
                  </a:ext>
                </a:extLst>
              </a:tr>
              <a:tr h="316498">
                <a:tc>
                  <a:txBody>
                    <a:bodyPr/>
                    <a:lstStyle/>
                    <a:p>
                      <a:pPr algn="ctr">
                        <a:spcAft>
                          <a:spcPts val="0"/>
                        </a:spcAft>
                      </a:pPr>
                      <a:r>
                        <a:rPr lang="zh-CN" sz="1400" kern="100" dirty="0">
                          <a:effectLst/>
                        </a:rPr>
                        <a:t>稀释每股收益</a:t>
                      </a:r>
                      <a:endParaRPr lang="zh-CN" sz="1400" kern="100" dirty="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0.71</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0.93</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1.53</a:t>
                      </a:r>
                      <a:endParaRPr lang="zh-CN" sz="14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2"/>
                  </a:ext>
                </a:extLst>
              </a:tr>
              <a:tr h="316498">
                <a:tc>
                  <a:txBody>
                    <a:bodyPr/>
                    <a:lstStyle/>
                    <a:p>
                      <a:pPr algn="ctr">
                        <a:spcAft>
                          <a:spcPts val="0"/>
                        </a:spcAft>
                      </a:pPr>
                      <a:r>
                        <a:rPr lang="zh-CN" sz="1400" kern="100">
                          <a:effectLst/>
                        </a:rPr>
                        <a:t>市盈率</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15.78</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13.14</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dirty="0">
                          <a:effectLst/>
                        </a:rPr>
                        <a:t>14.89</a:t>
                      </a:r>
                      <a:endParaRPr lang="zh-CN" sz="1400" kern="100" dirty="0">
                        <a:effectLst/>
                        <a:latin typeface="Times New Roman" charset="0"/>
                        <a:ea typeface="宋体" charset="-122"/>
                      </a:endParaRPr>
                    </a:p>
                  </a:txBody>
                  <a:tcPr marL="68580" marR="68580" marT="0" marB="0" anchor="ctr"/>
                </a:tc>
                <a:extLst>
                  <a:ext uri="{0D108BD9-81ED-4DB2-BD59-A6C34878D82A}">
                    <a16:rowId xmlns:a16="http://schemas.microsoft.com/office/drawing/2014/main" val="10003"/>
                  </a:ext>
                </a:extLst>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1658064614"/>
              </p:ext>
            </p:extLst>
          </p:nvPr>
        </p:nvGraphicFramePr>
        <p:xfrm>
          <a:off x="886518" y="3572018"/>
          <a:ext cx="5359904" cy="1247109"/>
        </p:xfrm>
        <a:graphic>
          <a:graphicData uri="http://schemas.openxmlformats.org/drawingml/2006/table">
            <a:tbl>
              <a:tblPr firstRow="1" firstCol="1" bandRow="1">
                <a:tableStyleId>{5C22544A-7EE6-4342-B048-85BDC9FD1C3A}</a:tableStyleId>
              </a:tblPr>
              <a:tblGrid>
                <a:gridCol w="1263501">
                  <a:extLst>
                    <a:ext uri="{9D8B030D-6E8A-4147-A177-3AD203B41FA5}">
                      <a16:colId xmlns:a16="http://schemas.microsoft.com/office/drawing/2014/main" val="20000"/>
                    </a:ext>
                  </a:extLst>
                </a:gridCol>
                <a:gridCol w="1303401">
                  <a:extLst>
                    <a:ext uri="{9D8B030D-6E8A-4147-A177-3AD203B41FA5}">
                      <a16:colId xmlns:a16="http://schemas.microsoft.com/office/drawing/2014/main" val="20001"/>
                    </a:ext>
                  </a:extLst>
                </a:gridCol>
                <a:gridCol w="1236901">
                  <a:extLst>
                    <a:ext uri="{9D8B030D-6E8A-4147-A177-3AD203B41FA5}">
                      <a16:colId xmlns:a16="http://schemas.microsoft.com/office/drawing/2014/main" val="20002"/>
                    </a:ext>
                  </a:extLst>
                </a:gridCol>
                <a:gridCol w="1556101">
                  <a:extLst>
                    <a:ext uri="{9D8B030D-6E8A-4147-A177-3AD203B41FA5}">
                      <a16:colId xmlns:a16="http://schemas.microsoft.com/office/drawing/2014/main" val="20003"/>
                    </a:ext>
                  </a:extLst>
                </a:gridCol>
              </a:tblGrid>
              <a:tr h="334758">
                <a:tc>
                  <a:txBody>
                    <a:bodyPr/>
                    <a:lstStyle/>
                    <a:p>
                      <a:pPr algn="ctr"/>
                      <a:r>
                        <a:rPr lang="zh-CN" altLang="en-US" sz="1400" kern="100" dirty="0" smtClean="0">
                          <a:solidFill>
                            <a:schemeClr val="accent2"/>
                          </a:solidFill>
                          <a:effectLst/>
                          <a:latin typeface="Calibri" charset="0"/>
                        </a:rPr>
                        <a:t>美的</a:t>
                      </a:r>
                      <a:endParaRPr lang="zh-CN" sz="1400" kern="100" dirty="0">
                        <a:solidFill>
                          <a:schemeClr val="accent2"/>
                        </a:solidFill>
                        <a:effectLst/>
                        <a:latin typeface="Calibri" charset="0"/>
                      </a:endParaRPr>
                    </a:p>
                  </a:txBody>
                  <a:tcPr marL="68580" marR="68580" marT="0" marB="0" anchor="ctr"/>
                </a:tc>
                <a:tc>
                  <a:txBody>
                    <a:bodyPr/>
                    <a:lstStyle/>
                    <a:p>
                      <a:pPr algn="ctr">
                        <a:spcAft>
                          <a:spcPts val="0"/>
                        </a:spcAft>
                      </a:pPr>
                      <a:r>
                        <a:rPr lang="en-US" sz="1400" kern="100" dirty="0">
                          <a:effectLst/>
                        </a:rPr>
                        <a:t>2015</a:t>
                      </a:r>
                      <a:endParaRPr lang="zh-CN" sz="1400" kern="100" dirty="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2014</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2013</a:t>
                      </a:r>
                      <a:endParaRPr lang="zh-CN" sz="14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0"/>
                  </a:ext>
                </a:extLst>
              </a:tr>
              <a:tr h="304117">
                <a:tc>
                  <a:txBody>
                    <a:bodyPr/>
                    <a:lstStyle/>
                    <a:p>
                      <a:pPr algn="ctr">
                        <a:spcAft>
                          <a:spcPts val="0"/>
                        </a:spcAft>
                      </a:pPr>
                      <a:r>
                        <a:rPr lang="zh-CN" sz="1400" kern="100" dirty="0">
                          <a:effectLst/>
                        </a:rPr>
                        <a:t>基本每股收益</a:t>
                      </a:r>
                      <a:endParaRPr lang="zh-CN" sz="1400" kern="100" dirty="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2.99</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2.49</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1.73</a:t>
                      </a:r>
                      <a:endParaRPr lang="zh-CN" sz="14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1"/>
                  </a:ext>
                </a:extLst>
              </a:tr>
              <a:tr h="304117">
                <a:tc>
                  <a:txBody>
                    <a:bodyPr/>
                    <a:lstStyle/>
                    <a:p>
                      <a:pPr algn="ctr">
                        <a:spcAft>
                          <a:spcPts val="0"/>
                        </a:spcAft>
                      </a:pPr>
                      <a:r>
                        <a:rPr lang="zh-CN" sz="1400" kern="100" dirty="0">
                          <a:effectLst/>
                        </a:rPr>
                        <a:t>稀释每股收益</a:t>
                      </a:r>
                      <a:endParaRPr lang="zh-CN" sz="1400" kern="100" dirty="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2.99</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2.49</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1.73</a:t>
                      </a:r>
                      <a:endParaRPr lang="zh-CN" sz="14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2"/>
                  </a:ext>
                </a:extLst>
              </a:tr>
              <a:tr h="304117">
                <a:tc>
                  <a:txBody>
                    <a:bodyPr/>
                    <a:lstStyle/>
                    <a:p>
                      <a:pPr algn="ctr">
                        <a:spcAft>
                          <a:spcPts val="0"/>
                        </a:spcAft>
                      </a:pPr>
                      <a:r>
                        <a:rPr lang="zh-CN" sz="1400" kern="100" dirty="0">
                          <a:effectLst/>
                        </a:rPr>
                        <a:t>市盈率</a:t>
                      </a:r>
                      <a:endParaRPr lang="zh-CN" sz="1400" kern="100" dirty="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13.69</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a:effectLst/>
                        </a:rPr>
                        <a:t>12.32</a:t>
                      </a:r>
                      <a:endParaRPr lang="zh-CN" sz="1400" kern="100">
                        <a:effectLst/>
                        <a:latin typeface="Times New Roman" charset="0"/>
                        <a:ea typeface="宋体" charset="-122"/>
                      </a:endParaRPr>
                    </a:p>
                  </a:txBody>
                  <a:tcPr marL="68580" marR="68580" marT="0" marB="0" anchor="ctr"/>
                </a:tc>
                <a:tc>
                  <a:txBody>
                    <a:bodyPr/>
                    <a:lstStyle/>
                    <a:p>
                      <a:pPr algn="ctr">
                        <a:spcAft>
                          <a:spcPts val="0"/>
                        </a:spcAft>
                      </a:pPr>
                      <a:r>
                        <a:rPr lang="en-US" sz="1400" kern="100" dirty="0">
                          <a:effectLst/>
                        </a:rPr>
                        <a:t>/</a:t>
                      </a:r>
                      <a:endParaRPr lang="zh-CN" sz="1400" kern="100" dirty="0">
                        <a:effectLst/>
                        <a:latin typeface="Times New Roman" charset="0"/>
                        <a:ea typeface="宋体" charset="-122"/>
                      </a:endParaRPr>
                    </a:p>
                  </a:txBody>
                  <a:tcPr marL="68580" marR="68580" marT="0" marB="0" anchor="ctr"/>
                </a:tc>
                <a:extLst>
                  <a:ext uri="{0D108BD9-81ED-4DB2-BD59-A6C34878D82A}">
                    <a16:rowId xmlns:a16="http://schemas.microsoft.com/office/drawing/2014/main" val="10003"/>
                  </a:ext>
                </a:extLst>
              </a:tr>
            </a:tbl>
          </a:graphicData>
        </a:graphic>
      </p:graphicFrame>
      <p:sp>
        <p:nvSpPr>
          <p:cNvPr id="15" name="矩形 14"/>
          <p:cNvSpPr/>
          <p:nvPr/>
        </p:nvSpPr>
        <p:spPr>
          <a:xfrm>
            <a:off x="6839610" y="1448359"/>
            <a:ext cx="4528458" cy="4662815"/>
          </a:xfrm>
          <a:prstGeom prst="rect">
            <a:avLst/>
          </a:prstGeom>
        </p:spPr>
        <p:txBody>
          <a:bodyPr wrap="square">
            <a:spAutoFit/>
          </a:bodyPr>
          <a:lstStyle/>
          <a:p>
            <a:pPr indent="304800">
              <a:lnSpc>
                <a:spcPct val="150000"/>
              </a:lnSpc>
              <a:spcAft>
                <a:spcPts val="0"/>
              </a:spcAft>
            </a:pPr>
            <a:r>
              <a:rPr lang="zh-CN" altLang="zh-CN" dirty="0">
                <a:latin typeface="+mn-ea"/>
              </a:rPr>
              <a:t>就股本变化情况而言，</a:t>
            </a:r>
            <a:r>
              <a:rPr lang="zh-CN" altLang="zh-CN" dirty="0">
                <a:solidFill>
                  <a:schemeClr val="accent2"/>
                </a:solidFill>
                <a:latin typeface="+mn-ea"/>
              </a:rPr>
              <a:t>美的</a:t>
            </a:r>
            <a:r>
              <a:rPr lang="zh-CN" altLang="zh-CN" dirty="0">
                <a:latin typeface="+mn-ea"/>
              </a:rPr>
              <a:t>在</a:t>
            </a:r>
            <a:r>
              <a:rPr lang="en-US" altLang="zh-CN" dirty="0">
                <a:latin typeface="+mn-ea"/>
              </a:rPr>
              <a:t>2013-2015</a:t>
            </a:r>
            <a:r>
              <a:rPr lang="zh-CN" altLang="zh-CN" dirty="0">
                <a:latin typeface="+mn-ea"/>
              </a:rPr>
              <a:t>年</a:t>
            </a:r>
            <a:r>
              <a:rPr lang="zh-CN" altLang="zh-CN" dirty="0">
                <a:solidFill>
                  <a:schemeClr val="accent2"/>
                </a:solidFill>
                <a:latin typeface="+mn-ea"/>
              </a:rPr>
              <a:t>股本数量不变</a:t>
            </a:r>
            <a:r>
              <a:rPr lang="zh-CN" altLang="zh-CN" dirty="0">
                <a:latin typeface="+mn-ea"/>
              </a:rPr>
              <a:t>，海尔的股本在</a:t>
            </a:r>
            <a:r>
              <a:rPr lang="en-US" altLang="zh-CN" dirty="0">
                <a:latin typeface="+mn-ea"/>
              </a:rPr>
              <a:t>2013</a:t>
            </a:r>
            <a:r>
              <a:rPr lang="zh-CN" altLang="zh-CN" dirty="0">
                <a:latin typeface="+mn-ea"/>
              </a:rPr>
              <a:t>、</a:t>
            </a:r>
            <a:r>
              <a:rPr lang="en-US" altLang="zh-CN" dirty="0">
                <a:latin typeface="+mn-ea"/>
              </a:rPr>
              <a:t>2014</a:t>
            </a:r>
            <a:r>
              <a:rPr lang="zh-CN" altLang="zh-CN" dirty="0">
                <a:latin typeface="+mn-ea"/>
              </a:rPr>
              <a:t>、</a:t>
            </a:r>
            <a:r>
              <a:rPr lang="en-US" altLang="zh-CN" dirty="0">
                <a:latin typeface="+mn-ea"/>
              </a:rPr>
              <a:t>2015</a:t>
            </a:r>
            <a:r>
              <a:rPr lang="zh-CN" altLang="zh-CN" dirty="0">
                <a:latin typeface="+mn-ea"/>
              </a:rPr>
              <a:t>年期末分别为</a:t>
            </a:r>
            <a:r>
              <a:rPr lang="en-US" altLang="zh-CN" dirty="0">
                <a:latin typeface="+mn-ea"/>
              </a:rPr>
              <a:t>2720835940</a:t>
            </a:r>
            <a:r>
              <a:rPr lang="zh-CN" altLang="zh-CN" dirty="0">
                <a:latin typeface="+mn-ea"/>
              </a:rPr>
              <a:t>、</a:t>
            </a:r>
            <a:r>
              <a:rPr lang="en-US" altLang="zh-CN" dirty="0">
                <a:latin typeface="+mn-ea"/>
              </a:rPr>
              <a:t>3045935134</a:t>
            </a:r>
            <a:r>
              <a:rPr lang="zh-CN" altLang="zh-CN" dirty="0">
                <a:latin typeface="+mn-ea"/>
              </a:rPr>
              <a:t>、</a:t>
            </a:r>
            <a:r>
              <a:rPr lang="en-US" altLang="zh-CN" dirty="0">
                <a:latin typeface="+mn-ea"/>
              </a:rPr>
              <a:t>6123154268</a:t>
            </a:r>
            <a:r>
              <a:rPr lang="zh-CN" altLang="zh-CN" dirty="0">
                <a:latin typeface="+mn-ea"/>
              </a:rPr>
              <a:t>股，这也可以部分解释</a:t>
            </a:r>
            <a:r>
              <a:rPr lang="zh-CN" altLang="zh-CN" dirty="0">
                <a:solidFill>
                  <a:schemeClr val="accent2"/>
                </a:solidFill>
                <a:latin typeface="+mn-ea"/>
              </a:rPr>
              <a:t>海尔在</a:t>
            </a:r>
            <a:r>
              <a:rPr lang="en-US" altLang="zh-CN" dirty="0">
                <a:solidFill>
                  <a:schemeClr val="accent2"/>
                </a:solidFill>
                <a:latin typeface="+mn-ea"/>
              </a:rPr>
              <a:t>2013-2015</a:t>
            </a:r>
            <a:r>
              <a:rPr lang="zh-CN" altLang="zh-CN" dirty="0">
                <a:solidFill>
                  <a:schemeClr val="accent2"/>
                </a:solidFill>
                <a:latin typeface="+mn-ea"/>
              </a:rPr>
              <a:t>年每股收益的下降</a:t>
            </a:r>
            <a:r>
              <a:rPr lang="zh-CN" altLang="zh-CN" dirty="0" smtClean="0">
                <a:latin typeface="+mn-ea"/>
              </a:rPr>
              <a:t>。</a:t>
            </a:r>
            <a:endParaRPr lang="en-US" altLang="zh-CN" dirty="0" smtClean="0">
              <a:latin typeface="+mn-ea"/>
            </a:endParaRPr>
          </a:p>
          <a:p>
            <a:pPr indent="304800">
              <a:lnSpc>
                <a:spcPct val="150000"/>
              </a:lnSpc>
              <a:spcAft>
                <a:spcPts val="0"/>
              </a:spcAft>
            </a:pPr>
            <a:r>
              <a:rPr lang="zh-CN" altLang="zh-CN" dirty="0" smtClean="0">
                <a:latin typeface="+mn-ea"/>
              </a:rPr>
              <a:t>海尔市</a:t>
            </a:r>
            <a:r>
              <a:rPr lang="zh-CN" altLang="zh-CN" dirty="0">
                <a:latin typeface="+mn-ea"/>
              </a:rPr>
              <a:t>盈率在</a:t>
            </a:r>
            <a:r>
              <a:rPr lang="en-US" altLang="zh-CN" dirty="0">
                <a:latin typeface="+mn-ea"/>
              </a:rPr>
              <a:t>2014</a:t>
            </a:r>
            <a:r>
              <a:rPr lang="zh-CN" altLang="zh-CN" dirty="0">
                <a:latin typeface="+mn-ea"/>
              </a:rPr>
              <a:t>年略有下降，但是</a:t>
            </a:r>
            <a:r>
              <a:rPr lang="en-US" altLang="zh-CN" dirty="0">
                <a:solidFill>
                  <a:schemeClr val="accent2"/>
                </a:solidFill>
                <a:latin typeface="+mn-ea"/>
              </a:rPr>
              <a:t>2015</a:t>
            </a:r>
            <a:r>
              <a:rPr lang="zh-CN" altLang="zh-CN" dirty="0">
                <a:solidFill>
                  <a:schemeClr val="accent2"/>
                </a:solidFill>
                <a:latin typeface="+mn-ea"/>
              </a:rPr>
              <a:t>年强势回归，说明企业仍然具有较大的成长潜力</a:t>
            </a:r>
            <a:r>
              <a:rPr lang="zh-CN" altLang="zh-CN" dirty="0">
                <a:latin typeface="+mn-ea"/>
              </a:rPr>
              <a:t>。海尔的</a:t>
            </a:r>
            <a:r>
              <a:rPr lang="zh-CN" altLang="zh-CN" dirty="0">
                <a:solidFill>
                  <a:schemeClr val="accent2"/>
                </a:solidFill>
                <a:latin typeface="+mn-ea"/>
              </a:rPr>
              <a:t>市盈率比美的略高</a:t>
            </a:r>
            <a:r>
              <a:rPr lang="zh-CN" altLang="zh-CN" dirty="0">
                <a:latin typeface="+mn-ea"/>
              </a:rPr>
              <a:t>，但每股收益比美的低，说明投资者即使在海尔利润表现欠佳时对其仍然保持一定的信心。</a:t>
            </a:r>
            <a:endParaRPr lang="zh-CN" altLang="zh-CN" dirty="0">
              <a:effectLst/>
              <a:latin typeface="+mn-ea"/>
            </a:endParaRPr>
          </a:p>
        </p:txBody>
      </p:sp>
    </p:spTree>
    <p:extLst>
      <p:ext uri="{BB962C8B-B14F-4D97-AF65-F5344CB8AC3E}">
        <p14:creationId xmlns:p14="http://schemas.microsoft.com/office/powerpoint/2010/main" val="1642597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b.hiphotos.baidu.com/baike/w%3D268/sign=2063b70dd71373f0f53f68999c0f4b8b/dbb44aed2e738bd4423c9d47a78b87d6277ff9a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9149" y="5570431"/>
            <a:ext cx="1196884" cy="119688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640080" y="640080"/>
            <a:ext cx="248194" cy="6662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文本框 2"/>
          <p:cNvSpPr txBox="1"/>
          <p:nvPr/>
        </p:nvSpPr>
        <p:spPr>
          <a:xfrm>
            <a:off x="1069675" y="640080"/>
            <a:ext cx="4192438" cy="707886"/>
          </a:xfrm>
          <a:prstGeom prst="rect">
            <a:avLst/>
          </a:prstGeom>
          <a:noFill/>
        </p:spPr>
        <p:txBody>
          <a:bodyPr wrap="square" rtlCol="0">
            <a:spAutoFit/>
          </a:bodyPr>
          <a:lstStyle/>
          <a:p>
            <a:r>
              <a:rPr lang="zh-CN" altLang="en-US" sz="4000" dirty="0" smtClean="0"/>
              <a:t>宏观环境分析 </a:t>
            </a:r>
            <a:endParaRPr lang="zh-CN" altLang="en-US" sz="4000" dirty="0"/>
          </a:p>
        </p:txBody>
      </p:sp>
      <p:sp>
        <p:nvSpPr>
          <p:cNvPr id="12" name="矩形 11"/>
          <p:cNvSpPr/>
          <p:nvPr/>
        </p:nvSpPr>
        <p:spPr>
          <a:xfrm rot="16200000" flipV="1">
            <a:off x="3508903" y="3573332"/>
            <a:ext cx="4647404" cy="7588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88274" y="2370071"/>
            <a:ext cx="4982271" cy="2677656"/>
          </a:xfrm>
          <a:prstGeom prst="rect">
            <a:avLst/>
          </a:prstGeom>
          <a:noFill/>
        </p:spPr>
        <p:txBody>
          <a:bodyPr wrap="square" rtlCol="0">
            <a:spAutoFit/>
          </a:bodyPr>
          <a:lstStyle/>
          <a:p>
            <a:pPr marL="285750" indent="-285750">
              <a:lnSpc>
                <a:spcPct val="150000"/>
              </a:lnSpc>
              <a:buClr>
                <a:schemeClr val="accent2"/>
              </a:buClr>
              <a:buFont typeface="Wingdings" panose="05000000000000000000" pitchFamily="2" charset="2"/>
              <a:buChar char="Ø"/>
            </a:pPr>
            <a:r>
              <a:rPr lang="zh-CN" altLang="en-US" sz="2800" dirty="0" smtClean="0"/>
              <a:t>十三五新型城镇化扩大市场</a:t>
            </a:r>
            <a:endParaRPr lang="en-US" altLang="zh-CN" sz="2800" dirty="0" smtClean="0"/>
          </a:p>
          <a:p>
            <a:pPr marL="285750" indent="-285750">
              <a:lnSpc>
                <a:spcPct val="150000"/>
              </a:lnSpc>
              <a:buClr>
                <a:schemeClr val="accent2"/>
              </a:buClr>
              <a:buFont typeface="Wingdings" panose="05000000000000000000" pitchFamily="2" charset="2"/>
              <a:buChar char="Ø"/>
            </a:pPr>
            <a:r>
              <a:rPr lang="zh-CN" altLang="en-US" sz="2800" dirty="0"/>
              <a:t>一带</a:t>
            </a:r>
            <a:r>
              <a:rPr lang="zh-CN" altLang="en-US" sz="2800" dirty="0" smtClean="0"/>
              <a:t>一路助力国际化</a:t>
            </a:r>
            <a:endParaRPr lang="en-US" altLang="zh-CN" sz="2800" dirty="0" smtClean="0"/>
          </a:p>
          <a:p>
            <a:pPr marL="285750" indent="-285750">
              <a:lnSpc>
                <a:spcPct val="150000"/>
              </a:lnSpc>
              <a:buClr>
                <a:schemeClr val="accent2"/>
              </a:buClr>
              <a:buFont typeface="Wingdings" panose="05000000000000000000" pitchFamily="2" charset="2"/>
              <a:buChar char="Ø"/>
            </a:pPr>
            <a:r>
              <a:rPr lang="zh-CN" altLang="en-US" sz="2800" dirty="0" smtClean="0"/>
              <a:t>政府优先采购低能效家电</a:t>
            </a:r>
            <a:endParaRPr lang="en-US" altLang="zh-CN" sz="2800" dirty="0" smtClean="0"/>
          </a:p>
          <a:p>
            <a:pPr marL="285750" indent="-285750">
              <a:lnSpc>
                <a:spcPct val="150000"/>
              </a:lnSpc>
              <a:buClr>
                <a:schemeClr val="accent2"/>
              </a:buClr>
              <a:buFont typeface="Wingdings" panose="05000000000000000000" pitchFamily="2" charset="2"/>
              <a:buChar char="Ø"/>
            </a:pPr>
            <a:r>
              <a:rPr lang="zh-CN" altLang="en-US" sz="2800" dirty="0" smtClean="0">
                <a:solidFill>
                  <a:schemeClr val="accent2"/>
                </a:solidFill>
              </a:rPr>
              <a:t>政府发文规范指导</a:t>
            </a:r>
            <a:endParaRPr lang="zh-CN" altLang="en-US" sz="2800" dirty="0">
              <a:solidFill>
                <a:schemeClr val="accent2"/>
              </a:solidFill>
            </a:endParaRPr>
          </a:p>
        </p:txBody>
      </p:sp>
      <p:sp>
        <p:nvSpPr>
          <p:cNvPr id="9" name="椭圆 8"/>
          <p:cNvSpPr/>
          <p:nvPr/>
        </p:nvSpPr>
        <p:spPr>
          <a:xfrm>
            <a:off x="1840309" y="1576676"/>
            <a:ext cx="759124" cy="7137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t>P</a:t>
            </a:r>
            <a:endParaRPr lang="zh-CN" altLang="en-US" sz="3200" dirty="0"/>
          </a:p>
        </p:txBody>
      </p:sp>
      <p:sp>
        <p:nvSpPr>
          <p:cNvPr id="13" name="文本框 12"/>
          <p:cNvSpPr txBox="1"/>
          <p:nvPr/>
        </p:nvSpPr>
        <p:spPr>
          <a:xfrm>
            <a:off x="2719843" y="1608497"/>
            <a:ext cx="2173857" cy="584775"/>
          </a:xfrm>
          <a:prstGeom prst="rect">
            <a:avLst/>
          </a:prstGeom>
          <a:noFill/>
        </p:spPr>
        <p:txBody>
          <a:bodyPr wrap="square" rtlCol="0">
            <a:spAutoFit/>
          </a:bodyPr>
          <a:lstStyle/>
          <a:p>
            <a:r>
              <a:rPr lang="zh-CN" altLang="en-US" sz="3200" dirty="0" smtClean="0"/>
              <a:t>政治因素</a:t>
            </a:r>
            <a:endParaRPr lang="zh-CN" altLang="en-US" sz="3200" dirty="0"/>
          </a:p>
        </p:txBody>
      </p:sp>
      <p:sp>
        <p:nvSpPr>
          <p:cNvPr id="21" name="文本框 20"/>
          <p:cNvSpPr txBox="1"/>
          <p:nvPr/>
        </p:nvSpPr>
        <p:spPr>
          <a:xfrm>
            <a:off x="6096000" y="1608497"/>
            <a:ext cx="5388829" cy="3970318"/>
          </a:xfrm>
          <a:prstGeom prst="rect">
            <a:avLst/>
          </a:prstGeom>
          <a:noFill/>
        </p:spPr>
        <p:txBody>
          <a:bodyPr wrap="square" rtlCol="0">
            <a:spAutoFit/>
          </a:bodyPr>
          <a:lstStyle/>
          <a:p>
            <a:pPr>
              <a:lnSpc>
                <a:spcPct val="150000"/>
              </a:lnSpc>
            </a:pPr>
            <a:r>
              <a:rPr lang="zh-CN" altLang="zh-CN" sz="2400" dirty="0" smtClean="0"/>
              <a:t>《智能家用电器智能化</a:t>
            </a:r>
            <a:r>
              <a:rPr lang="zh-CN" altLang="zh-CN" sz="2400" dirty="0" smtClean="0">
                <a:solidFill>
                  <a:schemeClr val="accent2"/>
                </a:solidFill>
              </a:rPr>
              <a:t>技术通则</a:t>
            </a:r>
            <a:r>
              <a:rPr lang="zh-CN" altLang="zh-CN" sz="2400" dirty="0" smtClean="0"/>
              <a:t>》</a:t>
            </a:r>
            <a:endParaRPr lang="en-US" altLang="zh-CN" sz="2400" dirty="0" smtClean="0"/>
          </a:p>
          <a:p>
            <a:pPr>
              <a:lnSpc>
                <a:spcPct val="150000"/>
              </a:lnSpc>
            </a:pPr>
            <a:r>
              <a:rPr lang="zh-CN" altLang="zh-CN" sz="2400" dirty="0" smtClean="0"/>
              <a:t>《关于加快我国家用电器行业</a:t>
            </a:r>
            <a:r>
              <a:rPr lang="zh-CN" altLang="zh-CN" sz="2400" dirty="0" smtClean="0">
                <a:solidFill>
                  <a:schemeClr val="accent2"/>
                </a:solidFill>
              </a:rPr>
              <a:t>自主品牌建设</a:t>
            </a:r>
            <a:r>
              <a:rPr lang="zh-CN" altLang="zh-CN" sz="2400" dirty="0" smtClean="0"/>
              <a:t>的指导意见》</a:t>
            </a:r>
            <a:endParaRPr lang="en-US" altLang="zh-CN" sz="2400" dirty="0"/>
          </a:p>
          <a:p>
            <a:pPr>
              <a:lnSpc>
                <a:spcPct val="150000"/>
              </a:lnSpc>
            </a:pPr>
            <a:r>
              <a:rPr lang="zh-CN" altLang="zh-CN" sz="2400" dirty="0" smtClean="0"/>
              <a:t>《关于加快中国家用电器</a:t>
            </a:r>
            <a:r>
              <a:rPr lang="zh-CN" altLang="zh-CN" sz="2400" dirty="0" smtClean="0">
                <a:solidFill>
                  <a:schemeClr val="accent2"/>
                </a:solidFill>
              </a:rPr>
              <a:t>行业转型升级</a:t>
            </a:r>
            <a:r>
              <a:rPr lang="zh-CN" altLang="zh-CN" sz="2400" dirty="0" smtClean="0"/>
              <a:t>的指导意见》</a:t>
            </a:r>
            <a:endParaRPr lang="en-US" altLang="zh-CN" sz="2400" dirty="0"/>
          </a:p>
          <a:p>
            <a:pPr>
              <a:lnSpc>
                <a:spcPct val="150000"/>
              </a:lnSpc>
            </a:pPr>
            <a:r>
              <a:rPr lang="zh-CN" altLang="zh-CN" sz="2400" dirty="0" smtClean="0"/>
              <a:t>《彩色电视机信息化指数评测通用规范》</a:t>
            </a:r>
            <a:endParaRPr lang="en-US" altLang="zh-CN" sz="2400" dirty="0"/>
          </a:p>
          <a:p>
            <a:pPr>
              <a:lnSpc>
                <a:spcPct val="150000"/>
              </a:lnSpc>
            </a:pPr>
            <a:r>
              <a:rPr lang="zh-CN" altLang="zh-CN" sz="2400" dirty="0" smtClean="0"/>
              <a:t>《节能产品惠民工程》</a:t>
            </a:r>
            <a:endParaRPr lang="zh-CN" altLang="en-US" sz="2400" dirty="0"/>
          </a:p>
        </p:txBody>
      </p:sp>
      <p:sp>
        <p:nvSpPr>
          <p:cNvPr id="8" name="椭圆形标注 7"/>
          <p:cNvSpPr/>
          <p:nvPr/>
        </p:nvSpPr>
        <p:spPr>
          <a:xfrm>
            <a:off x="1276709" y="5047727"/>
            <a:ext cx="4244197" cy="1335820"/>
          </a:xfrm>
          <a:prstGeom prst="wedgeEllipseCallout">
            <a:avLst>
              <a:gd name="adj1" fmla="val 51118"/>
              <a:gd name="adj2" fmla="val -6214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规范行业标准</a:t>
            </a:r>
            <a:endParaRPr lang="en-US" altLang="zh-CN" sz="2800" dirty="0" smtClean="0"/>
          </a:p>
          <a:p>
            <a:pPr algn="ctr"/>
            <a:r>
              <a:rPr lang="zh-CN" altLang="en-US" sz="2800" dirty="0" smtClean="0"/>
              <a:t>指导产业发展</a:t>
            </a:r>
            <a:endParaRPr lang="zh-CN" altLang="en-US" sz="2800" dirty="0"/>
          </a:p>
        </p:txBody>
      </p:sp>
    </p:spTree>
    <p:extLst>
      <p:ext uri="{BB962C8B-B14F-4D97-AF65-F5344CB8AC3E}">
        <p14:creationId xmlns:p14="http://schemas.microsoft.com/office/powerpoint/2010/main" val="35162786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367507" y="561700"/>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027361"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149581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3239199" y="428457"/>
            <a:ext cx="3859957" cy="630942"/>
          </a:xfrm>
          <a:prstGeom prst="rect">
            <a:avLst/>
          </a:prstGeom>
          <a:noFill/>
        </p:spPr>
        <p:txBody>
          <a:bodyPr wrap="square" rtlCol="0">
            <a:spAutoFit/>
          </a:bodyPr>
          <a:lstStyle/>
          <a:p>
            <a:r>
              <a:rPr lang="zh-CN" altLang="en-US" sz="3500" dirty="0" smtClean="0"/>
              <a:t>利润表同型分析</a:t>
            </a:r>
            <a:endParaRPr lang="zh-CN" altLang="en-US" sz="3500" dirty="0"/>
          </a:p>
        </p:txBody>
      </p:sp>
      <p:sp>
        <p:nvSpPr>
          <p:cNvPr id="16" name="椭圆 15"/>
          <p:cNvSpPr/>
          <p:nvPr/>
        </p:nvSpPr>
        <p:spPr>
          <a:xfrm>
            <a:off x="194967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592510"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1359199781"/>
              </p:ext>
            </p:extLst>
          </p:nvPr>
        </p:nvGraphicFramePr>
        <p:xfrm>
          <a:off x="1171052" y="1175651"/>
          <a:ext cx="8978223" cy="4978540"/>
        </p:xfrm>
        <a:graphic>
          <a:graphicData uri="http://schemas.openxmlformats.org/drawingml/2006/table">
            <a:tbl>
              <a:tblPr firstRow="1" firstCol="1" bandRow="1">
                <a:tableStyleId>{5C22544A-7EE6-4342-B048-85BDC9FD1C3A}</a:tableStyleId>
              </a:tblPr>
              <a:tblGrid>
                <a:gridCol w="2238148">
                  <a:extLst>
                    <a:ext uri="{9D8B030D-6E8A-4147-A177-3AD203B41FA5}">
                      <a16:colId xmlns:a16="http://schemas.microsoft.com/office/drawing/2014/main" val="20000"/>
                    </a:ext>
                  </a:extLst>
                </a:gridCol>
                <a:gridCol w="1574485">
                  <a:extLst>
                    <a:ext uri="{9D8B030D-6E8A-4147-A177-3AD203B41FA5}">
                      <a16:colId xmlns:a16="http://schemas.microsoft.com/office/drawing/2014/main" val="20001"/>
                    </a:ext>
                  </a:extLst>
                </a:gridCol>
                <a:gridCol w="1464637">
                  <a:extLst>
                    <a:ext uri="{9D8B030D-6E8A-4147-A177-3AD203B41FA5}">
                      <a16:colId xmlns:a16="http://schemas.microsoft.com/office/drawing/2014/main" val="20002"/>
                    </a:ext>
                  </a:extLst>
                </a:gridCol>
                <a:gridCol w="2142031">
                  <a:extLst>
                    <a:ext uri="{9D8B030D-6E8A-4147-A177-3AD203B41FA5}">
                      <a16:colId xmlns:a16="http://schemas.microsoft.com/office/drawing/2014/main" val="20003"/>
                    </a:ext>
                  </a:extLst>
                </a:gridCol>
                <a:gridCol w="1558922">
                  <a:extLst>
                    <a:ext uri="{9D8B030D-6E8A-4147-A177-3AD203B41FA5}">
                      <a16:colId xmlns:a16="http://schemas.microsoft.com/office/drawing/2014/main" val="20004"/>
                    </a:ext>
                  </a:extLst>
                </a:gridCol>
              </a:tblGrid>
              <a:tr h="497854">
                <a:tc>
                  <a:txBody>
                    <a:bodyPr/>
                    <a:lstStyle/>
                    <a:p>
                      <a:pPr algn="ctr">
                        <a:spcAft>
                          <a:spcPts val="0"/>
                        </a:spcAft>
                      </a:pPr>
                      <a:r>
                        <a:rPr lang="en-US" sz="1600" kern="100">
                          <a:effectLst/>
                        </a:rPr>
                        <a:t>2013</a:t>
                      </a:r>
                      <a:r>
                        <a:rPr lang="zh-CN" sz="1600" kern="100">
                          <a:effectLst/>
                        </a:rPr>
                        <a:t>年</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zh-CN" sz="1600" kern="100">
                          <a:effectLst/>
                        </a:rPr>
                        <a:t>海尔</a:t>
                      </a:r>
                      <a:endParaRPr lang="zh-CN" sz="1600" kern="100">
                        <a:effectLst/>
                        <a:latin typeface="Times New Roman" charset="0"/>
                        <a:ea typeface="宋体" charset="-122"/>
                      </a:endParaRPr>
                    </a:p>
                  </a:txBody>
                  <a:tcPr marL="68580" marR="68580" marT="0" marB="0" anchor="ctr"/>
                </a:tc>
                <a:tc>
                  <a:txBody>
                    <a:bodyPr/>
                    <a:lstStyle/>
                    <a:p>
                      <a:endParaRPr lang="zh-CN" sz="1200" kern="100">
                        <a:effectLst/>
                        <a:latin typeface="Calibri" charset="0"/>
                      </a:endParaRPr>
                    </a:p>
                  </a:txBody>
                  <a:tcPr marL="68580" marR="68580" marT="0" marB="0" anchor="ctr"/>
                </a:tc>
                <a:tc>
                  <a:txBody>
                    <a:bodyPr/>
                    <a:lstStyle/>
                    <a:p>
                      <a:pPr algn="ctr">
                        <a:spcAft>
                          <a:spcPts val="0"/>
                        </a:spcAft>
                      </a:pPr>
                      <a:r>
                        <a:rPr lang="zh-CN" sz="1600" kern="100">
                          <a:effectLst/>
                        </a:rPr>
                        <a:t>美的</a:t>
                      </a:r>
                      <a:endParaRPr lang="zh-CN" sz="1600" kern="100">
                        <a:effectLst/>
                        <a:latin typeface="Times New Roman" charset="0"/>
                        <a:ea typeface="宋体" charset="-122"/>
                      </a:endParaRPr>
                    </a:p>
                  </a:txBody>
                  <a:tcPr marL="68580" marR="68580" marT="0" marB="0" anchor="ctr"/>
                </a:tc>
                <a:tc>
                  <a:txBody>
                    <a:bodyPr/>
                    <a:lstStyle/>
                    <a:p>
                      <a:endParaRPr lang="zh-CN" sz="1200" kern="100">
                        <a:effectLst/>
                        <a:latin typeface="Calibri" charset="0"/>
                      </a:endParaRPr>
                    </a:p>
                  </a:txBody>
                  <a:tcPr marL="68580" marR="68580" marT="0" marB="0" anchor="ctr"/>
                </a:tc>
                <a:extLst>
                  <a:ext uri="{0D108BD9-81ED-4DB2-BD59-A6C34878D82A}">
                    <a16:rowId xmlns:a16="http://schemas.microsoft.com/office/drawing/2014/main" val="10000"/>
                  </a:ext>
                </a:extLst>
              </a:tr>
              <a:tr h="497854">
                <a:tc>
                  <a:txBody>
                    <a:bodyPr/>
                    <a:lstStyle/>
                    <a:p>
                      <a:pPr algn="ctr">
                        <a:spcAft>
                          <a:spcPts val="0"/>
                        </a:spcAft>
                      </a:pPr>
                      <a:r>
                        <a:rPr lang="zh-CN" sz="1600" kern="100">
                          <a:effectLst/>
                        </a:rPr>
                        <a:t>营业收入</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86487723.56</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100.00%</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120975003.1</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100.00%</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1"/>
                  </a:ext>
                </a:extLst>
              </a:tr>
              <a:tr h="497854">
                <a:tc>
                  <a:txBody>
                    <a:bodyPr/>
                    <a:lstStyle/>
                    <a:p>
                      <a:pPr algn="ctr">
                        <a:spcAft>
                          <a:spcPts val="0"/>
                        </a:spcAft>
                      </a:pPr>
                      <a:r>
                        <a:rPr lang="zh-CN" sz="1600" kern="100">
                          <a:effectLst/>
                        </a:rPr>
                        <a:t>营业成本</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64586109.08</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74.68%</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92,818,063.06</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dirty="0">
                          <a:effectLst/>
                        </a:rPr>
                        <a:t>76.72%</a:t>
                      </a:r>
                      <a:endParaRPr lang="zh-CN" sz="1600" kern="100" dirty="0">
                        <a:effectLst/>
                        <a:latin typeface="Times New Roman" charset="0"/>
                        <a:ea typeface="宋体" charset="-122"/>
                      </a:endParaRPr>
                    </a:p>
                  </a:txBody>
                  <a:tcPr marL="68580" marR="68580" marT="0" marB="0" anchor="ctr"/>
                </a:tc>
                <a:extLst>
                  <a:ext uri="{0D108BD9-81ED-4DB2-BD59-A6C34878D82A}">
                    <a16:rowId xmlns:a16="http://schemas.microsoft.com/office/drawing/2014/main" val="10002"/>
                  </a:ext>
                </a:extLst>
              </a:tr>
              <a:tr h="497854">
                <a:tc>
                  <a:txBody>
                    <a:bodyPr/>
                    <a:lstStyle/>
                    <a:p>
                      <a:pPr algn="ctr">
                        <a:spcAft>
                          <a:spcPts val="0"/>
                        </a:spcAft>
                      </a:pPr>
                      <a:r>
                        <a:rPr lang="zh-CN" sz="1600" kern="100">
                          <a:effectLst/>
                        </a:rPr>
                        <a:t>营业税金及附加</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dirty="0">
                          <a:effectLst/>
                        </a:rPr>
                        <a:t>433408.7361</a:t>
                      </a:r>
                      <a:endParaRPr lang="zh-CN" sz="1600" kern="100" dirty="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0.50%</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609,932.61</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0.50%</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3"/>
                  </a:ext>
                </a:extLst>
              </a:tr>
              <a:tr h="497854">
                <a:tc>
                  <a:txBody>
                    <a:bodyPr/>
                    <a:lstStyle/>
                    <a:p>
                      <a:pPr algn="ctr">
                        <a:spcAft>
                          <a:spcPts val="0"/>
                        </a:spcAft>
                      </a:pPr>
                      <a:r>
                        <a:rPr lang="zh-CN" sz="1600" kern="100">
                          <a:effectLst/>
                        </a:rPr>
                        <a:t>销售费用</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10306817.42</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11.92%</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12,432,343.86</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10.28%</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4"/>
                  </a:ext>
                </a:extLst>
              </a:tr>
              <a:tr h="497854">
                <a:tc>
                  <a:txBody>
                    <a:bodyPr/>
                    <a:lstStyle/>
                    <a:p>
                      <a:pPr algn="ctr">
                        <a:spcAft>
                          <a:spcPts val="0"/>
                        </a:spcAft>
                      </a:pPr>
                      <a:r>
                        <a:rPr lang="zh-CN" sz="1600" kern="100">
                          <a:effectLst/>
                        </a:rPr>
                        <a:t>管理费用</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5443049.557</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6.29%</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6,733,456.28</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5.57%</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5"/>
                  </a:ext>
                </a:extLst>
              </a:tr>
              <a:tr h="497854">
                <a:tc>
                  <a:txBody>
                    <a:bodyPr/>
                    <a:lstStyle/>
                    <a:p>
                      <a:pPr algn="ctr">
                        <a:spcAft>
                          <a:spcPts val="0"/>
                        </a:spcAft>
                      </a:pPr>
                      <a:r>
                        <a:rPr lang="zh-CN" sz="1600" kern="100">
                          <a:effectLst/>
                        </a:rPr>
                        <a:t>财务费用</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-45745.48218</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-0.05%</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564,220.53</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0.47%</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6"/>
                  </a:ext>
                </a:extLst>
              </a:tr>
              <a:tr h="497854">
                <a:tc>
                  <a:txBody>
                    <a:bodyPr/>
                    <a:lstStyle/>
                    <a:p>
                      <a:pPr algn="ctr">
                        <a:spcAft>
                          <a:spcPts val="0"/>
                        </a:spcAft>
                      </a:pPr>
                      <a:r>
                        <a:rPr lang="zh-CN" sz="1600" kern="100">
                          <a:effectLst/>
                        </a:rPr>
                        <a:t>营业利润</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6168543.414</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7.13%</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9,323,650.81</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7.71%</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7"/>
                  </a:ext>
                </a:extLst>
              </a:tr>
              <a:tr h="497854">
                <a:tc>
                  <a:txBody>
                    <a:bodyPr/>
                    <a:lstStyle/>
                    <a:p>
                      <a:pPr algn="ctr">
                        <a:spcAft>
                          <a:spcPts val="0"/>
                        </a:spcAft>
                      </a:pPr>
                      <a:r>
                        <a:rPr lang="zh-CN" sz="1600" kern="100">
                          <a:effectLst/>
                        </a:rPr>
                        <a:t>利润总额</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6713974.133</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7.76%</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10,011,772</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8.28%</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8"/>
                  </a:ext>
                </a:extLst>
              </a:tr>
              <a:tr h="497854">
                <a:tc>
                  <a:txBody>
                    <a:bodyPr/>
                    <a:lstStyle/>
                    <a:p>
                      <a:pPr algn="ctr">
                        <a:spcAft>
                          <a:spcPts val="0"/>
                        </a:spcAft>
                      </a:pPr>
                      <a:r>
                        <a:rPr lang="zh-CN" sz="1600" kern="100">
                          <a:effectLst/>
                        </a:rPr>
                        <a:t>净利润</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5551281.062</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6.42%</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8,297,496.43</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dirty="0">
                          <a:effectLst/>
                        </a:rPr>
                        <a:t>6.86%</a:t>
                      </a:r>
                      <a:endParaRPr lang="zh-CN" sz="1600" kern="100" dirty="0">
                        <a:effectLst/>
                        <a:latin typeface="Times New Roman" charset="0"/>
                        <a:ea typeface="宋体" charset="-122"/>
                      </a:endParaRPr>
                    </a:p>
                  </a:txBody>
                  <a:tcPr marL="68580" marR="68580" marT="0" marB="0"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095689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367507" y="561700"/>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027361"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149581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3239199" y="428457"/>
            <a:ext cx="3859957" cy="630942"/>
          </a:xfrm>
          <a:prstGeom prst="rect">
            <a:avLst/>
          </a:prstGeom>
          <a:noFill/>
        </p:spPr>
        <p:txBody>
          <a:bodyPr wrap="square" rtlCol="0">
            <a:spAutoFit/>
          </a:bodyPr>
          <a:lstStyle/>
          <a:p>
            <a:r>
              <a:rPr lang="zh-CN" altLang="en-US" sz="3500" dirty="0" smtClean="0"/>
              <a:t>利润表同型分析</a:t>
            </a:r>
            <a:endParaRPr lang="zh-CN" altLang="en-US" sz="3500" dirty="0"/>
          </a:p>
        </p:txBody>
      </p:sp>
      <p:sp>
        <p:nvSpPr>
          <p:cNvPr id="16" name="椭圆 15"/>
          <p:cNvSpPr/>
          <p:nvPr/>
        </p:nvSpPr>
        <p:spPr>
          <a:xfrm>
            <a:off x="194967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592510"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748077148"/>
              </p:ext>
            </p:extLst>
          </p:nvPr>
        </p:nvGraphicFramePr>
        <p:xfrm>
          <a:off x="1495814" y="1591296"/>
          <a:ext cx="8657113" cy="4085110"/>
        </p:xfrm>
        <a:graphic>
          <a:graphicData uri="http://schemas.openxmlformats.org/drawingml/2006/table">
            <a:tbl>
              <a:tblPr firstRow="1" firstCol="1" bandRow="1">
                <a:tableStyleId>{5C22544A-7EE6-4342-B048-85BDC9FD1C3A}</a:tableStyleId>
              </a:tblPr>
              <a:tblGrid>
                <a:gridCol w="1928695">
                  <a:extLst>
                    <a:ext uri="{9D8B030D-6E8A-4147-A177-3AD203B41FA5}">
                      <a16:colId xmlns:a16="http://schemas.microsoft.com/office/drawing/2014/main" val="20000"/>
                    </a:ext>
                  </a:extLst>
                </a:gridCol>
                <a:gridCol w="2043185">
                  <a:extLst>
                    <a:ext uri="{9D8B030D-6E8A-4147-A177-3AD203B41FA5}">
                      <a16:colId xmlns:a16="http://schemas.microsoft.com/office/drawing/2014/main" val="20001"/>
                    </a:ext>
                  </a:extLst>
                </a:gridCol>
                <a:gridCol w="1409092">
                  <a:extLst>
                    <a:ext uri="{9D8B030D-6E8A-4147-A177-3AD203B41FA5}">
                      <a16:colId xmlns:a16="http://schemas.microsoft.com/office/drawing/2014/main" val="20002"/>
                    </a:ext>
                  </a:extLst>
                </a:gridCol>
                <a:gridCol w="2060798">
                  <a:extLst>
                    <a:ext uri="{9D8B030D-6E8A-4147-A177-3AD203B41FA5}">
                      <a16:colId xmlns:a16="http://schemas.microsoft.com/office/drawing/2014/main" val="20003"/>
                    </a:ext>
                  </a:extLst>
                </a:gridCol>
                <a:gridCol w="1215343">
                  <a:extLst>
                    <a:ext uri="{9D8B030D-6E8A-4147-A177-3AD203B41FA5}">
                      <a16:colId xmlns:a16="http://schemas.microsoft.com/office/drawing/2014/main" val="20004"/>
                    </a:ext>
                  </a:extLst>
                </a:gridCol>
              </a:tblGrid>
              <a:tr h="408511">
                <a:tc>
                  <a:txBody>
                    <a:bodyPr/>
                    <a:lstStyle/>
                    <a:p>
                      <a:pPr algn="ctr">
                        <a:spcAft>
                          <a:spcPts val="0"/>
                        </a:spcAft>
                      </a:pPr>
                      <a:r>
                        <a:rPr lang="en-US" sz="1600" kern="100">
                          <a:effectLst/>
                        </a:rPr>
                        <a:t>2014</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zh-CN" sz="1600" kern="100">
                          <a:effectLst/>
                        </a:rPr>
                        <a:t>海尔</a:t>
                      </a:r>
                      <a:endParaRPr lang="zh-CN" sz="1600" kern="100">
                        <a:effectLst/>
                        <a:latin typeface="Times New Roman" charset="0"/>
                        <a:ea typeface="宋体" charset="-122"/>
                      </a:endParaRPr>
                    </a:p>
                  </a:txBody>
                  <a:tcPr marL="68580" marR="68580" marT="0" marB="0" anchor="ctr"/>
                </a:tc>
                <a:tc>
                  <a:txBody>
                    <a:bodyPr/>
                    <a:lstStyle/>
                    <a:p>
                      <a:endParaRPr lang="zh-CN" sz="1200" kern="100">
                        <a:effectLst/>
                        <a:latin typeface="Calibri" charset="0"/>
                      </a:endParaRPr>
                    </a:p>
                  </a:txBody>
                  <a:tcPr marL="68580" marR="68580" marT="0" marB="0" anchor="ctr"/>
                </a:tc>
                <a:tc>
                  <a:txBody>
                    <a:bodyPr/>
                    <a:lstStyle/>
                    <a:p>
                      <a:pPr algn="ctr">
                        <a:spcAft>
                          <a:spcPts val="0"/>
                        </a:spcAft>
                      </a:pPr>
                      <a:r>
                        <a:rPr lang="zh-CN" sz="1600" kern="100">
                          <a:effectLst/>
                        </a:rPr>
                        <a:t>美的</a:t>
                      </a:r>
                      <a:endParaRPr lang="zh-CN" sz="1600" kern="100">
                        <a:effectLst/>
                        <a:latin typeface="Times New Roman" charset="0"/>
                        <a:ea typeface="宋体" charset="-122"/>
                      </a:endParaRPr>
                    </a:p>
                  </a:txBody>
                  <a:tcPr marL="68580" marR="68580" marT="0" marB="0" anchor="ctr"/>
                </a:tc>
                <a:tc>
                  <a:txBody>
                    <a:bodyPr/>
                    <a:lstStyle/>
                    <a:p>
                      <a:endParaRPr lang="zh-CN" sz="1200" kern="100">
                        <a:effectLst/>
                        <a:latin typeface="Calibri" charset="0"/>
                      </a:endParaRPr>
                    </a:p>
                  </a:txBody>
                  <a:tcPr marL="68580" marR="68580" marT="0" marB="0" anchor="ctr"/>
                </a:tc>
                <a:extLst>
                  <a:ext uri="{0D108BD9-81ED-4DB2-BD59-A6C34878D82A}">
                    <a16:rowId xmlns:a16="http://schemas.microsoft.com/office/drawing/2014/main" val="10000"/>
                  </a:ext>
                </a:extLst>
              </a:tr>
              <a:tr h="408511">
                <a:tc>
                  <a:txBody>
                    <a:bodyPr/>
                    <a:lstStyle/>
                    <a:p>
                      <a:pPr algn="ctr">
                        <a:spcAft>
                          <a:spcPts val="0"/>
                        </a:spcAft>
                      </a:pPr>
                      <a:r>
                        <a:rPr lang="zh-CN" sz="1600" kern="100">
                          <a:effectLst/>
                        </a:rPr>
                        <a:t>营业收入</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88,775,444,479</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100.00%</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141,668,175.16</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100.00%</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1"/>
                  </a:ext>
                </a:extLst>
              </a:tr>
              <a:tr h="408511">
                <a:tc>
                  <a:txBody>
                    <a:bodyPr/>
                    <a:lstStyle/>
                    <a:p>
                      <a:pPr algn="ctr">
                        <a:spcAft>
                          <a:spcPts val="0"/>
                        </a:spcAft>
                      </a:pPr>
                      <a:r>
                        <a:rPr lang="zh-CN" sz="1600" kern="100">
                          <a:effectLst/>
                        </a:rPr>
                        <a:t>营业成本</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64,345,178,405</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72.48%</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105,669,686.47</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74.59%</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2"/>
                  </a:ext>
                </a:extLst>
              </a:tr>
              <a:tr h="408511">
                <a:tc>
                  <a:txBody>
                    <a:bodyPr/>
                    <a:lstStyle/>
                    <a:p>
                      <a:pPr algn="ctr">
                        <a:spcAft>
                          <a:spcPts val="0"/>
                        </a:spcAft>
                      </a:pPr>
                      <a:r>
                        <a:rPr lang="zh-CN" sz="1600" kern="100">
                          <a:effectLst/>
                        </a:rPr>
                        <a:t>营业税金及附加</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399,706,466.21</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0.45%</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809,596.21</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0.57%</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3"/>
                  </a:ext>
                </a:extLst>
              </a:tr>
              <a:tr h="408511">
                <a:tc>
                  <a:txBody>
                    <a:bodyPr/>
                    <a:lstStyle/>
                    <a:p>
                      <a:pPr algn="ctr">
                        <a:spcAft>
                          <a:spcPts val="0"/>
                        </a:spcAft>
                      </a:pPr>
                      <a:r>
                        <a:rPr lang="zh-CN" sz="1600" kern="100">
                          <a:effectLst/>
                        </a:rPr>
                        <a:t>销售费用</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11,578,015,165</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13.04%</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12,733,917.42</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8.99%</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4"/>
                  </a:ext>
                </a:extLst>
              </a:tr>
              <a:tr h="408511">
                <a:tc>
                  <a:txBody>
                    <a:bodyPr/>
                    <a:lstStyle/>
                    <a:p>
                      <a:pPr algn="ctr">
                        <a:spcAft>
                          <a:spcPts val="0"/>
                        </a:spcAft>
                      </a:pPr>
                      <a:r>
                        <a:rPr lang="zh-CN" sz="1600" kern="100">
                          <a:effectLst/>
                        </a:rPr>
                        <a:t>管理费用</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5,994,655,207.18</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6.75%</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7,498,255.09</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5.29%</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5"/>
                  </a:ext>
                </a:extLst>
              </a:tr>
              <a:tr h="408511">
                <a:tc>
                  <a:txBody>
                    <a:bodyPr/>
                    <a:lstStyle/>
                    <a:p>
                      <a:pPr algn="ctr">
                        <a:spcAft>
                          <a:spcPts val="0"/>
                        </a:spcAft>
                      </a:pPr>
                      <a:r>
                        <a:rPr lang="zh-CN" sz="1600" kern="100">
                          <a:effectLst/>
                        </a:rPr>
                        <a:t>财务费用</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-231,129,546.05</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dirty="0">
                          <a:effectLst/>
                        </a:rPr>
                        <a:t>-0.26%</a:t>
                      </a:r>
                      <a:endParaRPr lang="zh-CN" sz="1600" kern="100" dirty="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251,326.94</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0.18%</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6"/>
                  </a:ext>
                </a:extLst>
              </a:tr>
              <a:tr h="408511">
                <a:tc>
                  <a:txBody>
                    <a:bodyPr/>
                    <a:lstStyle/>
                    <a:p>
                      <a:pPr algn="ctr">
                        <a:spcAft>
                          <a:spcPts val="0"/>
                        </a:spcAft>
                      </a:pPr>
                      <a:r>
                        <a:rPr lang="zh-CN" sz="1600" kern="100">
                          <a:effectLst/>
                        </a:rPr>
                        <a:t>营业利润</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7,736,580,962.26</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8.71%</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12,450,503.68</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8.79%</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7"/>
                  </a:ext>
                </a:extLst>
              </a:tr>
              <a:tr h="408511">
                <a:tc>
                  <a:txBody>
                    <a:bodyPr/>
                    <a:lstStyle/>
                    <a:p>
                      <a:pPr algn="ctr">
                        <a:spcAft>
                          <a:spcPts val="0"/>
                        </a:spcAft>
                      </a:pPr>
                      <a:r>
                        <a:rPr lang="zh-CN" sz="1600" kern="100">
                          <a:effectLst/>
                        </a:rPr>
                        <a:t>利润总额</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8,046,636,224.37</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9.06%</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13,990,685</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9.88%</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8"/>
                  </a:ext>
                </a:extLst>
              </a:tr>
              <a:tr h="408511">
                <a:tc>
                  <a:txBody>
                    <a:bodyPr/>
                    <a:lstStyle/>
                    <a:p>
                      <a:pPr algn="ctr">
                        <a:spcAft>
                          <a:spcPts val="0"/>
                        </a:spcAft>
                      </a:pPr>
                      <a:r>
                        <a:rPr lang="zh-CN" sz="1600" kern="100">
                          <a:effectLst/>
                        </a:rPr>
                        <a:t>净利润</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6,692,262,168.52</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7.54%</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11,646,328.66</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dirty="0">
                          <a:effectLst/>
                        </a:rPr>
                        <a:t>8.22%</a:t>
                      </a:r>
                      <a:endParaRPr lang="zh-CN" sz="1600" kern="100" dirty="0">
                        <a:effectLst/>
                        <a:latin typeface="Times New Roman" charset="0"/>
                        <a:ea typeface="宋体" charset="-122"/>
                      </a:endParaRPr>
                    </a:p>
                  </a:txBody>
                  <a:tcPr marL="68580" marR="68580" marT="0" marB="0"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96620357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367507" y="561700"/>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027361"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149581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3239199" y="428457"/>
            <a:ext cx="3859957" cy="630942"/>
          </a:xfrm>
          <a:prstGeom prst="rect">
            <a:avLst/>
          </a:prstGeom>
          <a:noFill/>
        </p:spPr>
        <p:txBody>
          <a:bodyPr wrap="square" rtlCol="0">
            <a:spAutoFit/>
          </a:bodyPr>
          <a:lstStyle/>
          <a:p>
            <a:r>
              <a:rPr lang="zh-CN" altLang="en-US" sz="3500" dirty="0" smtClean="0"/>
              <a:t>利润表同型分析</a:t>
            </a:r>
            <a:endParaRPr lang="zh-CN" altLang="en-US" sz="3500" dirty="0"/>
          </a:p>
        </p:txBody>
      </p:sp>
      <p:sp>
        <p:nvSpPr>
          <p:cNvPr id="16" name="椭圆 15"/>
          <p:cNvSpPr/>
          <p:nvPr/>
        </p:nvSpPr>
        <p:spPr>
          <a:xfrm>
            <a:off x="194967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592510"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1106567878"/>
              </p:ext>
            </p:extLst>
          </p:nvPr>
        </p:nvGraphicFramePr>
        <p:xfrm>
          <a:off x="1783196" y="1460668"/>
          <a:ext cx="8441458" cy="4337930"/>
        </p:xfrm>
        <a:graphic>
          <a:graphicData uri="http://schemas.openxmlformats.org/drawingml/2006/table">
            <a:tbl>
              <a:tblPr firstRow="1" firstCol="1" bandRow="1">
                <a:tableStyleId>{5C22544A-7EE6-4342-B048-85BDC9FD1C3A}</a:tableStyleId>
              </a:tblPr>
              <a:tblGrid>
                <a:gridCol w="1860566">
                  <a:extLst>
                    <a:ext uri="{9D8B030D-6E8A-4147-A177-3AD203B41FA5}">
                      <a16:colId xmlns:a16="http://schemas.microsoft.com/office/drawing/2014/main" val="20000"/>
                    </a:ext>
                  </a:extLst>
                </a:gridCol>
                <a:gridCol w="1998386">
                  <a:extLst>
                    <a:ext uri="{9D8B030D-6E8A-4147-A177-3AD203B41FA5}">
                      <a16:colId xmlns:a16="http://schemas.microsoft.com/office/drawing/2014/main" val="20001"/>
                    </a:ext>
                  </a:extLst>
                </a:gridCol>
                <a:gridCol w="1378197">
                  <a:extLst>
                    <a:ext uri="{9D8B030D-6E8A-4147-A177-3AD203B41FA5}">
                      <a16:colId xmlns:a16="http://schemas.microsoft.com/office/drawing/2014/main" val="20002"/>
                    </a:ext>
                  </a:extLst>
                </a:gridCol>
                <a:gridCol w="2015614">
                  <a:extLst>
                    <a:ext uri="{9D8B030D-6E8A-4147-A177-3AD203B41FA5}">
                      <a16:colId xmlns:a16="http://schemas.microsoft.com/office/drawing/2014/main" val="20003"/>
                    </a:ext>
                  </a:extLst>
                </a:gridCol>
                <a:gridCol w="1188695">
                  <a:extLst>
                    <a:ext uri="{9D8B030D-6E8A-4147-A177-3AD203B41FA5}">
                      <a16:colId xmlns:a16="http://schemas.microsoft.com/office/drawing/2014/main" val="20004"/>
                    </a:ext>
                  </a:extLst>
                </a:gridCol>
              </a:tblGrid>
              <a:tr h="433793">
                <a:tc>
                  <a:txBody>
                    <a:bodyPr/>
                    <a:lstStyle/>
                    <a:p>
                      <a:pPr algn="ctr">
                        <a:spcAft>
                          <a:spcPts val="0"/>
                        </a:spcAft>
                      </a:pPr>
                      <a:r>
                        <a:rPr lang="en-US" sz="1600" kern="100">
                          <a:effectLst/>
                        </a:rPr>
                        <a:t>2015</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zh-CN" sz="1600" kern="100">
                          <a:effectLst/>
                        </a:rPr>
                        <a:t>海尔</a:t>
                      </a:r>
                      <a:endParaRPr lang="zh-CN" sz="1600" kern="100">
                        <a:effectLst/>
                        <a:latin typeface="Times New Roman" charset="0"/>
                        <a:ea typeface="宋体" charset="-122"/>
                      </a:endParaRPr>
                    </a:p>
                  </a:txBody>
                  <a:tcPr marL="68580" marR="68580" marT="0" marB="0" anchor="ctr"/>
                </a:tc>
                <a:tc>
                  <a:txBody>
                    <a:bodyPr/>
                    <a:lstStyle/>
                    <a:p>
                      <a:endParaRPr lang="zh-CN" sz="1200" kern="100">
                        <a:effectLst/>
                        <a:latin typeface="Calibri" charset="0"/>
                      </a:endParaRPr>
                    </a:p>
                  </a:txBody>
                  <a:tcPr marL="68580" marR="68580" marT="0" marB="0" anchor="ctr"/>
                </a:tc>
                <a:tc>
                  <a:txBody>
                    <a:bodyPr/>
                    <a:lstStyle/>
                    <a:p>
                      <a:pPr algn="ctr">
                        <a:spcAft>
                          <a:spcPts val="0"/>
                        </a:spcAft>
                      </a:pPr>
                      <a:r>
                        <a:rPr lang="zh-CN" sz="1600" kern="100">
                          <a:effectLst/>
                        </a:rPr>
                        <a:t>美的</a:t>
                      </a:r>
                      <a:endParaRPr lang="zh-CN" sz="1600" kern="100">
                        <a:effectLst/>
                        <a:latin typeface="Times New Roman" charset="0"/>
                        <a:ea typeface="宋体" charset="-122"/>
                      </a:endParaRPr>
                    </a:p>
                  </a:txBody>
                  <a:tcPr marL="68580" marR="68580" marT="0" marB="0" anchor="ctr"/>
                </a:tc>
                <a:tc>
                  <a:txBody>
                    <a:bodyPr/>
                    <a:lstStyle/>
                    <a:p>
                      <a:endParaRPr lang="zh-CN" sz="1200" kern="100">
                        <a:effectLst/>
                        <a:latin typeface="Calibri" charset="0"/>
                      </a:endParaRPr>
                    </a:p>
                  </a:txBody>
                  <a:tcPr marL="68580" marR="68580" marT="0" marB="0" anchor="ctr"/>
                </a:tc>
                <a:extLst>
                  <a:ext uri="{0D108BD9-81ED-4DB2-BD59-A6C34878D82A}">
                    <a16:rowId xmlns:a16="http://schemas.microsoft.com/office/drawing/2014/main" val="10000"/>
                  </a:ext>
                </a:extLst>
              </a:tr>
              <a:tr h="433793">
                <a:tc>
                  <a:txBody>
                    <a:bodyPr/>
                    <a:lstStyle/>
                    <a:p>
                      <a:pPr algn="ctr">
                        <a:spcAft>
                          <a:spcPts val="0"/>
                        </a:spcAft>
                      </a:pPr>
                      <a:r>
                        <a:rPr lang="zh-CN" sz="1600" kern="100">
                          <a:effectLst/>
                        </a:rPr>
                        <a:t>营业收入</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89,748,320,411</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100.00%</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138,441,226,000</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100.00%</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1"/>
                  </a:ext>
                </a:extLst>
              </a:tr>
              <a:tr h="433793">
                <a:tc>
                  <a:txBody>
                    <a:bodyPr/>
                    <a:lstStyle/>
                    <a:p>
                      <a:pPr algn="ctr">
                        <a:spcAft>
                          <a:spcPts val="0"/>
                        </a:spcAft>
                      </a:pPr>
                      <a:r>
                        <a:rPr lang="zh-CN" sz="1600" kern="100">
                          <a:effectLst/>
                        </a:rPr>
                        <a:t>营业成本</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dirty="0">
                          <a:effectLst/>
                        </a:rPr>
                        <a:t>65,648,463,208</a:t>
                      </a:r>
                      <a:endParaRPr lang="zh-CN" sz="1600" kern="100" dirty="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73.15%</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102,662,818,000.00</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74.16%</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2"/>
                  </a:ext>
                </a:extLst>
              </a:tr>
              <a:tr h="433793">
                <a:tc>
                  <a:txBody>
                    <a:bodyPr/>
                    <a:lstStyle/>
                    <a:p>
                      <a:pPr algn="ctr">
                        <a:spcAft>
                          <a:spcPts val="0"/>
                        </a:spcAft>
                      </a:pPr>
                      <a:r>
                        <a:rPr lang="zh-CN" sz="1600" kern="100">
                          <a:effectLst/>
                        </a:rPr>
                        <a:t>营业税金及附加</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397,251,039.85</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0.44%</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911,330,000.00</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0.66%</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3"/>
                  </a:ext>
                </a:extLst>
              </a:tr>
              <a:tr h="433793">
                <a:tc>
                  <a:txBody>
                    <a:bodyPr/>
                    <a:lstStyle/>
                    <a:p>
                      <a:pPr algn="ctr">
                        <a:spcAft>
                          <a:spcPts val="0"/>
                        </a:spcAft>
                      </a:pPr>
                      <a:r>
                        <a:rPr lang="zh-CN" sz="1600" kern="100">
                          <a:effectLst/>
                        </a:rPr>
                        <a:t>销售费用</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13,101,282,437</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14.60%</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14,799,769,000.00</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10.69%</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4"/>
                  </a:ext>
                </a:extLst>
              </a:tr>
              <a:tr h="433793">
                <a:tc>
                  <a:txBody>
                    <a:bodyPr/>
                    <a:lstStyle/>
                    <a:p>
                      <a:pPr algn="ctr">
                        <a:spcAft>
                          <a:spcPts val="0"/>
                        </a:spcAft>
                      </a:pPr>
                      <a:r>
                        <a:rPr lang="zh-CN" sz="1600" kern="100">
                          <a:effectLst/>
                        </a:rPr>
                        <a:t>管理费用</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6,549,193,839.44</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7.30%</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7,441,755,000</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5.38%</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5"/>
                  </a:ext>
                </a:extLst>
              </a:tr>
              <a:tr h="433793">
                <a:tc>
                  <a:txBody>
                    <a:bodyPr/>
                    <a:lstStyle/>
                    <a:p>
                      <a:pPr algn="ctr">
                        <a:spcAft>
                          <a:spcPts val="0"/>
                        </a:spcAft>
                      </a:pPr>
                      <a:r>
                        <a:rPr lang="zh-CN" sz="1600" kern="100">
                          <a:effectLst/>
                        </a:rPr>
                        <a:t>财务费用</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-498,120,405.83</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-0.56%</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138,932,000</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0.10%</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6"/>
                  </a:ext>
                </a:extLst>
              </a:tr>
              <a:tr h="433793">
                <a:tc>
                  <a:txBody>
                    <a:bodyPr/>
                    <a:lstStyle/>
                    <a:p>
                      <a:pPr algn="ctr">
                        <a:spcAft>
                          <a:spcPts val="0"/>
                        </a:spcAft>
                      </a:pPr>
                      <a:r>
                        <a:rPr lang="zh-CN" sz="1600" kern="100">
                          <a:effectLst/>
                        </a:rPr>
                        <a:t>营业利润</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6,452,317,805.03</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7.19%</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14,916,873,000</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10.77%</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7"/>
                  </a:ext>
                </a:extLst>
              </a:tr>
              <a:tr h="433793">
                <a:tc>
                  <a:txBody>
                    <a:bodyPr/>
                    <a:lstStyle/>
                    <a:p>
                      <a:pPr algn="ctr">
                        <a:spcAft>
                          <a:spcPts val="0"/>
                        </a:spcAft>
                      </a:pPr>
                      <a:r>
                        <a:rPr lang="zh-CN" sz="1600" kern="100">
                          <a:effectLst/>
                        </a:rPr>
                        <a:t>利润总额</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6,974,858,906.80</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7.77%</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16,051,354,000</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11.59%</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8"/>
                  </a:ext>
                </a:extLst>
              </a:tr>
              <a:tr h="433793">
                <a:tc>
                  <a:txBody>
                    <a:bodyPr/>
                    <a:lstStyle/>
                    <a:p>
                      <a:pPr algn="ctr">
                        <a:spcAft>
                          <a:spcPts val="0"/>
                        </a:spcAft>
                      </a:pPr>
                      <a:r>
                        <a:rPr lang="zh-CN" sz="1600" kern="100">
                          <a:effectLst/>
                        </a:rPr>
                        <a:t>净利润</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5,922,089,488.83</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6.60%</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13,624,655,000</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dirty="0">
                          <a:effectLst/>
                        </a:rPr>
                        <a:t>9.84%</a:t>
                      </a:r>
                      <a:endParaRPr lang="zh-CN" sz="1600" kern="100" dirty="0">
                        <a:effectLst/>
                        <a:latin typeface="Times New Roman" charset="0"/>
                        <a:ea typeface="宋体" charset="-122"/>
                      </a:endParaRPr>
                    </a:p>
                  </a:txBody>
                  <a:tcPr marL="68580" marR="68580" marT="0" marB="0"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94764492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367507" y="561700"/>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027361"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149581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3239199" y="428457"/>
            <a:ext cx="3859957" cy="630942"/>
          </a:xfrm>
          <a:prstGeom prst="rect">
            <a:avLst/>
          </a:prstGeom>
          <a:noFill/>
        </p:spPr>
        <p:txBody>
          <a:bodyPr wrap="square" rtlCol="0">
            <a:spAutoFit/>
          </a:bodyPr>
          <a:lstStyle/>
          <a:p>
            <a:r>
              <a:rPr lang="zh-CN" altLang="en-US" sz="3500" dirty="0" smtClean="0"/>
              <a:t>利润表同型分析</a:t>
            </a:r>
            <a:endParaRPr lang="zh-CN" altLang="en-US" sz="3500" dirty="0"/>
          </a:p>
        </p:txBody>
      </p:sp>
      <p:sp>
        <p:nvSpPr>
          <p:cNvPr id="16" name="椭圆 15"/>
          <p:cNvSpPr/>
          <p:nvPr/>
        </p:nvSpPr>
        <p:spPr>
          <a:xfrm>
            <a:off x="194967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592510"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矩形 2"/>
          <p:cNvSpPr/>
          <p:nvPr/>
        </p:nvSpPr>
        <p:spPr>
          <a:xfrm>
            <a:off x="1783197" y="2136339"/>
            <a:ext cx="6939148" cy="2585323"/>
          </a:xfrm>
          <a:prstGeom prst="rect">
            <a:avLst/>
          </a:prstGeom>
        </p:spPr>
        <p:txBody>
          <a:bodyPr wrap="square">
            <a:spAutoFit/>
          </a:bodyPr>
          <a:lstStyle/>
          <a:p>
            <a:pPr indent="304800" algn="just">
              <a:lnSpc>
                <a:spcPct val="150000"/>
              </a:lnSpc>
              <a:spcAft>
                <a:spcPts val="0"/>
              </a:spcAft>
            </a:pPr>
            <a:r>
              <a:rPr lang="zh-CN" altLang="zh-CN" dirty="0">
                <a:latin typeface="+mn-ea"/>
              </a:rPr>
              <a:t>从</a:t>
            </a:r>
            <a:r>
              <a:rPr lang="zh-CN" altLang="zh-CN" dirty="0">
                <a:solidFill>
                  <a:schemeClr val="accent2"/>
                </a:solidFill>
                <a:latin typeface="+mn-ea"/>
              </a:rPr>
              <a:t>横向对比</a:t>
            </a:r>
            <a:r>
              <a:rPr lang="zh-CN" altLang="zh-CN" dirty="0">
                <a:latin typeface="+mn-ea"/>
              </a:rPr>
              <a:t>上来看，美的的营业成本率比海尔略高，两家企业的税负大致相当，海尔的销售费用比美的约高三至四个百分点，管理费用比美的约高一至两个百分点，由于收回利息较多，海尔的财务费用为负，最终</a:t>
            </a:r>
            <a:r>
              <a:rPr lang="zh-CN" altLang="zh-CN" dirty="0">
                <a:solidFill>
                  <a:schemeClr val="accent2"/>
                </a:solidFill>
                <a:latin typeface="+mn-ea"/>
              </a:rPr>
              <a:t>海尔的营业利润、利润总额和净利润均比美的低。</a:t>
            </a:r>
          </a:p>
          <a:p>
            <a:pPr indent="304800" algn="just">
              <a:lnSpc>
                <a:spcPct val="150000"/>
              </a:lnSpc>
              <a:spcAft>
                <a:spcPts val="0"/>
              </a:spcAft>
            </a:pPr>
            <a:r>
              <a:rPr lang="zh-CN" altLang="zh-CN" dirty="0">
                <a:latin typeface="+mn-ea"/>
              </a:rPr>
              <a:t>从</a:t>
            </a:r>
            <a:r>
              <a:rPr lang="zh-CN" altLang="zh-CN" dirty="0" smtClean="0">
                <a:solidFill>
                  <a:schemeClr val="accent2"/>
                </a:solidFill>
                <a:latin typeface="+mn-ea"/>
              </a:rPr>
              <a:t>纵向</a:t>
            </a:r>
            <a:r>
              <a:rPr lang="zh-CN" altLang="en-US" dirty="0" smtClean="0">
                <a:solidFill>
                  <a:schemeClr val="accent2"/>
                </a:solidFill>
                <a:latin typeface="+mn-ea"/>
              </a:rPr>
              <a:t>对比</a:t>
            </a:r>
            <a:r>
              <a:rPr lang="zh-CN" altLang="zh-CN" dirty="0" smtClean="0">
                <a:latin typeface="+mn-ea"/>
              </a:rPr>
              <a:t>上</a:t>
            </a:r>
            <a:r>
              <a:rPr lang="zh-CN" altLang="zh-CN" dirty="0">
                <a:latin typeface="+mn-ea"/>
              </a:rPr>
              <a:t>来看，</a:t>
            </a:r>
            <a:r>
              <a:rPr lang="zh-CN" altLang="zh-CN" dirty="0">
                <a:solidFill>
                  <a:schemeClr val="accent2"/>
                </a:solidFill>
                <a:latin typeface="+mn-ea"/>
              </a:rPr>
              <a:t>海尔的销售费用逐步增加</a:t>
            </a:r>
            <a:r>
              <a:rPr lang="zh-CN" altLang="zh-CN" dirty="0">
                <a:latin typeface="+mn-ea"/>
              </a:rPr>
              <a:t>，和市场需求不振有关，</a:t>
            </a:r>
            <a:r>
              <a:rPr lang="zh-CN" altLang="zh-CN" dirty="0">
                <a:solidFill>
                  <a:schemeClr val="accent2"/>
                </a:solidFill>
                <a:latin typeface="+mn-ea"/>
              </a:rPr>
              <a:t>管理费用也呈小幅增加的趋势，利润总额、净利润波动较大</a:t>
            </a:r>
            <a:r>
              <a:rPr lang="zh-CN" altLang="zh-CN" dirty="0">
                <a:latin typeface="+mn-ea"/>
              </a:rPr>
              <a:t>。</a:t>
            </a:r>
            <a:endParaRPr lang="zh-CN" altLang="zh-CN" dirty="0">
              <a:effectLst/>
              <a:latin typeface="+mn-ea"/>
            </a:endParaRPr>
          </a:p>
        </p:txBody>
      </p:sp>
    </p:spTree>
    <p:extLst>
      <p:ext uri="{BB962C8B-B14F-4D97-AF65-F5344CB8AC3E}">
        <p14:creationId xmlns:p14="http://schemas.microsoft.com/office/powerpoint/2010/main" val="79694472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809897" y="2735466"/>
            <a:ext cx="1789613" cy="923330"/>
          </a:xfrm>
          <a:prstGeom prst="rect">
            <a:avLst/>
          </a:prstGeom>
          <a:noFill/>
        </p:spPr>
        <p:txBody>
          <a:bodyPr wrap="square" rtlCol="0">
            <a:spAutoFit/>
          </a:bodyPr>
          <a:lstStyle/>
          <a:p>
            <a:r>
              <a:rPr lang="en-US" altLang="zh-CN" sz="5400" dirty="0" smtClean="0">
                <a:latin typeface="+mj-ea"/>
                <a:ea typeface="+mj-ea"/>
              </a:rPr>
              <a:t>08</a:t>
            </a:r>
            <a:endParaRPr lang="zh-CN" altLang="en-US" sz="5400" dirty="0">
              <a:latin typeface="+mj-ea"/>
              <a:ea typeface="+mj-ea"/>
            </a:endParaRPr>
          </a:p>
        </p:txBody>
      </p:sp>
      <p:sp>
        <p:nvSpPr>
          <p:cNvPr id="3" name="矩形 2"/>
          <p:cNvSpPr/>
          <p:nvPr/>
        </p:nvSpPr>
        <p:spPr>
          <a:xfrm>
            <a:off x="809897" y="2521131"/>
            <a:ext cx="3735977" cy="4571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矩形 7"/>
          <p:cNvSpPr/>
          <p:nvPr/>
        </p:nvSpPr>
        <p:spPr>
          <a:xfrm>
            <a:off x="809897" y="3722913"/>
            <a:ext cx="3735977" cy="4571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TextBox 3"/>
          <p:cNvSpPr>
            <a:spLocks noChangeArrowheads="1"/>
          </p:cNvSpPr>
          <p:nvPr/>
        </p:nvSpPr>
        <p:spPr bwMode="auto">
          <a:xfrm>
            <a:off x="1841029" y="2841729"/>
            <a:ext cx="2704845" cy="646331"/>
          </a:xfrm>
          <a:prstGeom prst="rect">
            <a:avLst/>
          </a:prstGeom>
          <a:solidFill>
            <a:schemeClr val="accent2"/>
          </a:solidFill>
          <a:ln>
            <a:noFill/>
          </a:ln>
          <a:extLst/>
        </p:spPr>
        <p:txBody>
          <a:bodyPr wrap="square">
            <a:spAutoFit/>
          </a:bodyPr>
          <a:lstStyle>
            <a:defPPr>
              <a:defRPr lang="zh-CN"/>
            </a:defPPr>
            <a:lvl1pPr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3600" dirty="0">
                <a:solidFill>
                  <a:srgbClr val="DDD9C3"/>
                </a:solidFill>
                <a:latin typeface="微软雅黑" panose="020B0503020204020204" pitchFamily="34" charset="-122"/>
                <a:ea typeface="微软雅黑" panose="020B0503020204020204" pitchFamily="34" charset="-122"/>
                <a:sym typeface="微软雅黑" panose="020B0503020204020204" pitchFamily="34" charset="-122"/>
              </a:rPr>
              <a:t>Part </a:t>
            </a:r>
            <a:r>
              <a:rPr lang="en-US" altLang="zh-CN" sz="3600" dirty="0" smtClean="0">
                <a:solidFill>
                  <a:srgbClr val="DDD9C3"/>
                </a:solidFill>
                <a:latin typeface="微软雅黑" panose="020B0503020204020204" pitchFamily="34" charset="-122"/>
                <a:ea typeface="微软雅黑" panose="020B0503020204020204" pitchFamily="34" charset="-122"/>
                <a:sym typeface="微软雅黑" panose="020B0503020204020204" pitchFamily="34" charset="-122"/>
              </a:rPr>
              <a:t>Eight</a:t>
            </a:r>
            <a:endParaRPr lang="zh-CN" altLang="en-US" sz="3600" dirty="0">
              <a:solidFill>
                <a:srgbClr val="DDD9C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菱形 10"/>
          <p:cNvSpPr/>
          <p:nvPr/>
        </p:nvSpPr>
        <p:spPr>
          <a:xfrm>
            <a:off x="4853904" y="208722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p:nvSpPr>
        <p:spPr>
          <a:xfrm>
            <a:off x="4862581" y="275625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p:nvSpPr>
        <p:spPr>
          <a:xfrm>
            <a:off x="4862581" y="3393520"/>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p:nvSpPr>
        <p:spPr>
          <a:xfrm>
            <a:off x="4862584" y="4024766"/>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p:nvSpPr>
        <p:spPr>
          <a:xfrm>
            <a:off x="4874456" y="469066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747288" y="1211972"/>
            <a:ext cx="3699860" cy="3970318"/>
          </a:xfrm>
          <a:prstGeom prst="rect">
            <a:avLst/>
          </a:prstGeom>
          <a:noFill/>
        </p:spPr>
        <p:txBody>
          <a:bodyPr wrap="square" rtlCol="0">
            <a:spAutoFit/>
          </a:bodyPr>
          <a:lstStyle/>
          <a:p>
            <a:pPr algn="ctr">
              <a:lnSpc>
                <a:spcPct val="150000"/>
              </a:lnSpc>
            </a:pPr>
            <a:r>
              <a:rPr lang="zh-CN" altLang="en-US" sz="2800" dirty="0" smtClean="0"/>
              <a:t>宏观环境分析</a:t>
            </a:r>
            <a:endParaRPr lang="en-US" altLang="zh-CN" sz="2800" dirty="0" smtClean="0"/>
          </a:p>
          <a:p>
            <a:pPr algn="ctr">
              <a:lnSpc>
                <a:spcPct val="150000"/>
              </a:lnSpc>
            </a:pPr>
            <a:r>
              <a:rPr lang="zh-CN" altLang="en-US" sz="2800" dirty="0" smtClean="0"/>
              <a:t>行业环境分析</a:t>
            </a:r>
            <a:endParaRPr lang="en-US" altLang="zh-CN" sz="2800" dirty="0" smtClean="0"/>
          </a:p>
          <a:p>
            <a:pPr algn="ctr">
              <a:lnSpc>
                <a:spcPct val="150000"/>
              </a:lnSpc>
            </a:pPr>
            <a:r>
              <a:rPr lang="zh-CN" altLang="en-US" sz="2800" dirty="0" smtClean="0"/>
              <a:t>行业</a:t>
            </a:r>
            <a:r>
              <a:rPr lang="en-US" altLang="zh-CN" sz="2800" dirty="0" smtClean="0"/>
              <a:t>SWOT</a:t>
            </a:r>
            <a:r>
              <a:rPr lang="zh-CN" altLang="en-US" sz="2800" dirty="0" smtClean="0"/>
              <a:t>分析</a:t>
            </a:r>
            <a:endParaRPr lang="en-US" altLang="zh-CN" sz="2800" dirty="0" smtClean="0"/>
          </a:p>
          <a:p>
            <a:pPr algn="ctr">
              <a:lnSpc>
                <a:spcPct val="150000"/>
              </a:lnSpc>
            </a:pPr>
            <a:r>
              <a:rPr lang="zh-CN" altLang="en-US" sz="2800" dirty="0" smtClean="0"/>
              <a:t>企业战略分析</a:t>
            </a:r>
            <a:endParaRPr lang="en-US" altLang="zh-CN" sz="2800" dirty="0" smtClean="0"/>
          </a:p>
          <a:p>
            <a:pPr algn="ctr">
              <a:lnSpc>
                <a:spcPct val="150000"/>
              </a:lnSpc>
            </a:pPr>
            <a:r>
              <a:rPr lang="zh-CN" altLang="en-US" sz="2800" dirty="0" smtClean="0"/>
              <a:t>公司治理分析</a:t>
            </a:r>
            <a:endParaRPr lang="en-US" altLang="zh-CN" sz="2800" dirty="0" smtClean="0"/>
          </a:p>
          <a:p>
            <a:pPr algn="ctr">
              <a:lnSpc>
                <a:spcPct val="150000"/>
              </a:lnSpc>
            </a:pPr>
            <a:r>
              <a:rPr lang="zh-CN" altLang="en-US" sz="2800" dirty="0" smtClean="0"/>
              <a:t>企业会计分析</a:t>
            </a:r>
            <a:endParaRPr lang="zh-CN" altLang="en-US" sz="2800" dirty="0"/>
          </a:p>
        </p:txBody>
      </p:sp>
      <p:sp>
        <p:nvSpPr>
          <p:cNvPr id="18" name="菱形 17"/>
          <p:cNvSpPr/>
          <p:nvPr/>
        </p:nvSpPr>
        <p:spPr>
          <a:xfrm>
            <a:off x="8070139" y="211097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菱形 18"/>
          <p:cNvSpPr/>
          <p:nvPr/>
        </p:nvSpPr>
        <p:spPr>
          <a:xfrm>
            <a:off x="8044409" y="1420229"/>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p:nvSpPr>
        <p:spPr>
          <a:xfrm>
            <a:off x="8091909" y="2714636"/>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375731" y="1211972"/>
            <a:ext cx="3527663" cy="3323987"/>
          </a:xfrm>
          <a:prstGeom prst="rect">
            <a:avLst/>
          </a:prstGeom>
          <a:noFill/>
        </p:spPr>
        <p:txBody>
          <a:bodyPr wrap="square" rtlCol="0">
            <a:spAutoFit/>
          </a:bodyPr>
          <a:lstStyle/>
          <a:p>
            <a:pPr algn="ctr">
              <a:lnSpc>
                <a:spcPct val="150000"/>
              </a:lnSpc>
            </a:pPr>
            <a:r>
              <a:rPr lang="zh-CN" altLang="en-US" sz="2800" dirty="0" smtClean="0"/>
              <a:t>利润表分析</a:t>
            </a:r>
            <a:endParaRPr lang="en-US" altLang="zh-CN" sz="2800" dirty="0" smtClean="0"/>
          </a:p>
          <a:p>
            <a:pPr algn="ctr">
              <a:lnSpc>
                <a:spcPct val="150000"/>
              </a:lnSpc>
            </a:pPr>
            <a:r>
              <a:rPr lang="zh-CN" altLang="en-US" sz="2800" dirty="0" smtClean="0">
                <a:solidFill>
                  <a:schemeClr val="accent2"/>
                </a:solidFill>
              </a:rPr>
              <a:t>资产负债表分析</a:t>
            </a:r>
            <a:endParaRPr lang="en-US" altLang="zh-CN" sz="2800" dirty="0">
              <a:solidFill>
                <a:schemeClr val="accent2"/>
              </a:solidFill>
            </a:endParaRPr>
          </a:p>
          <a:p>
            <a:pPr algn="ctr">
              <a:lnSpc>
                <a:spcPct val="150000"/>
              </a:lnSpc>
            </a:pPr>
            <a:r>
              <a:rPr lang="zh-CN" altLang="en-US" sz="2800" dirty="0" smtClean="0"/>
              <a:t>现金流量表分析</a:t>
            </a:r>
            <a:endParaRPr lang="en-US" altLang="zh-CN" sz="2800" dirty="0" smtClean="0"/>
          </a:p>
          <a:p>
            <a:pPr algn="ctr">
              <a:lnSpc>
                <a:spcPct val="150000"/>
              </a:lnSpc>
            </a:pPr>
            <a:r>
              <a:rPr lang="zh-CN" altLang="en-US" sz="2800" dirty="0" smtClean="0"/>
              <a:t>股东权益变动表分析</a:t>
            </a:r>
            <a:endParaRPr lang="en-US" altLang="zh-CN" sz="2800" dirty="0" smtClean="0"/>
          </a:p>
          <a:p>
            <a:pPr algn="ctr">
              <a:lnSpc>
                <a:spcPct val="150000"/>
              </a:lnSpc>
            </a:pPr>
            <a:r>
              <a:rPr lang="zh-CN" altLang="en-US" sz="2800" dirty="0" smtClean="0"/>
              <a:t>盈利与偿债能力分析</a:t>
            </a:r>
            <a:endParaRPr lang="en-US" altLang="zh-CN" sz="2800" dirty="0" smtClean="0"/>
          </a:p>
        </p:txBody>
      </p:sp>
      <p:sp>
        <p:nvSpPr>
          <p:cNvPr id="22" name="菱形 21"/>
          <p:cNvSpPr/>
          <p:nvPr/>
        </p:nvSpPr>
        <p:spPr>
          <a:xfrm>
            <a:off x="8089930" y="336579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菱形 22"/>
          <p:cNvSpPr/>
          <p:nvPr/>
        </p:nvSpPr>
        <p:spPr>
          <a:xfrm>
            <a:off x="8099828" y="3981336"/>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4851926" y="1408354"/>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6424635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755" y="561700"/>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027361"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149581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3239199" y="428457"/>
            <a:ext cx="3859957" cy="630942"/>
          </a:xfrm>
          <a:prstGeom prst="rect">
            <a:avLst/>
          </a:prstGeom>
          <a:noFill/>
        </p:spPr>
        <p:txBody>
          <a:bodyPr wrap="square" rtlCol="0">
            <a:spAutoFit/>
          </a:bodyPr>
          <a:lstStyle/>
          <a:p>
            <a:r>
              <a:rPr lang="zh-CN" altLang="en-US" sz="3500" dirty="0" smtClean="0"/>
              <a:t>货币资金</a:t>
            </a:r>
            <a:endParaRPr lang="zh-CN" altLang="en-US" sz="3500" dirty="0"/>
          </a:p>
        </p:txBody>
      </p:sp>
      <p:sp>
        <p:nvSpPr>
          <p:cNvPr id="16" name="椭圆 15"/>
          <p:cNvSpPr/>
          <p:nvPr/>
        </p:nvSpPr>
        <p:spPr>
          <a:xfrm>
            <a:off x="194967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2434584" y="558535"/>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矩形 2"/>
          <p:cNvSpPr/>
          <p:nvPr/>
        </p:nvSpPr>
        <p:spPr>
          <a:xfrm>
            <a:off x="1314743" y="3411582"/>
            <a:ext cx="8848159" cy="3323987"/>
          </a:xfrm>
          <a:prstGeom prst="rect">
            <a:avLst/>
          </a:prstGeom>
        </p:spPr>
        <p:txBody>
          <a:bodyPr wrap="square">
            <a:spAutoFit/>
          </a:bodyPr>
          <a:lstStyle/>
          <a:p>
            <a:r>
              <a:rPr lang="en-US" altLang="zh-CN" sz="2000" dirty="0" smtClean="0"/>
              <a:t>     </a:t>
            </a:r>
            <a:r>
              <a:rPr lang="zh-CN" altLang="zh-CN" sz="2000" dirty="0" smtClean="0"/>
              <a:t>从</a:t>
            </a:r>
            <a:r>
              <a:rPr lang="zh-CN" altLang="zh-CN" sz="2000" dirty="0"/>
              <a:t>总体规模来看，青岛海尔的总资产低于美的集团，但是</a:t>
            </a:r>
            <a:r>
              <a:rPr lang="zh-CN" altLang="zh-CN" sz="2000" dirty="0">
                <a:solidFill>
                  <a:schemeClr val="accent2"/>
                </a:solidFill>
              </a:rPr>
              <a:t>货币资金数量及占总资产比率都远高于美的集团</a:t>
            </a:r>
            <a:r>
              <a:rPr lang="zh-CN" altLang="zh-CN" sz="2000" dirty="0"/>
              <a:t>。</a:t>
            </a:r>
            <a:r>
              <a:rPr lang="zh-CN" altLang="zh-CN" sz="2000" dirty="0">
                <a:solidFill>
                  <a:schemeClr val="accent2"/>
                </a:solidFill>
              </a:rPr>
              <a:t>货币资金持有量</a:t>
            </a:r>
            <a:r>
              <a:rPr lang="zh-CN" altLang="zh-CN" sz="2000" dirty="0"/>
              <a:t>可以说在同行业中也处于较高的位置。相对来说，</a:t>
            </a:r>
            <a:r>
              <a:rPr lang="zh-CN" altLang="zh-CN" sz="2000" dirty="0">
                <a:solidFill>
                  <a:schemeClr val="accent2"/>
                </a:solidFill>
              </a:rPr>
              <a:t>资产的安全性较强，质量较高。</a:t>
            </a:r>
            <a:r>
              <a:rPr lang="zh-CN" altLang="zh-CN" sz="2000" dirty="0"/>
              <a:t>海尔自身创造现金的能力较强。应对市场变化，货币资金较充裕，能满足企业交易性、预防性和投机性动机。</a:t>
            </a:r>
            <a:r>
              <a:rPr lang="en-US" altLang="zh-CN" sz="2000" dirty="0"/>
              <a:t> </a:t>
            </a:r>
            <a:endParaRPr lang="zh-CN" altLang="zh-CN" sz="2000" dirty="0"/>
          </a:p>
          <a:p>
            <a:r>
              <a:rPr lang="en-US" altLang="zh-CN" sz="2000" dirty="0"/>
              <a:t>    </a:t>
            </a:r>
            <a:r>
              <a:rPr lang="zh-CN" altLang="zh-CN" sz="2000" dirty="0"/>
              <a:t>但另一方面值得注意的是，青岛海尔的</a:t>
            </a:r>
            <a:r>
              <a:rPr lang="zh-CN" altLang="zh-CN" sz="2000" dirty="0">
                <a:solidFill>
                  <a:schemeClr val="accent2"/>
                </a:solidFill>
              </a:rPr>
              <a:t>资产结构中货币资金所占比重较大</a:t>
            </a:r>
            <a:r>
              <a:rPr lang="zh-CN" altLang="zh-CN" sz="2000" dirty="0"/>
              <a:t>，大于</a:t>
            </a:r>
            <a:r>
              <a:rPr lang="en-US" altLang="zh-CN" sz="2000" dirty="0">
                <a:solidFill>
                  <a:schemeClr val="accent2"/>
                </a:solidFill>
              </a:rPr>
              <a:t>1/3</a:t>
            </a:r>
            <a:r>
              <a:rPr lang="zh-CN" altLang="zh-CN" sz="2000" dirty="0"/>
              <a:t>的总资产以货币资金的形式存在，严重制约了企业的盈利能力。在筹资渠道畅通的情况下，仍持有过多的货币资金，说明海尔在运用资金方面可能比较保守，</a:t>
            </a:r>
            <a:r>
              <a:rPr lang="zh-CN" altLang="zh-CN" sz="2000" dirty="0">
                <a:solidFill>
                  <a:schemeClr val="accent2"/>
                </a:solidFill>
              </a:rPr>
              <a:t>存在资金闲置问题</a:t>
            </a:r>
            <a:r>
              <a:rPr lang="zh-CN" altLang="zh-CN" sz="2000" dirty="0"/>
              <a:t>。</a:t>
            </a:r>
          </a:p>
          <a:p>
            <a:pPr indent="304800" algn="just">
              <a:lnSpc>
                <a:spcPct val="150000"/>
              </a:lnSpc>
              <a:spcAft>
                <a:spcPts val="0"/>
              </a:spcAft>
            </a:pPr>
            <a:endParaRPr lang="zh-CN" altLang="zh-CN" sz="2000" dirty="0">
              <a:effectLst/>
              <a:latin typeface="+mn-ea"/>
            </a:endParaRPr>
          </a:p>
        </p:txBody>
      </p:sp>
      <p:graphicFrame>
        <p:nvGraphicFramePr>
          <p:cNvPr id="14" name="表格 13"/>
          <p:cNvGraphicFramePr>
            <a:graphicFrameLocks noGrp="1"/>
          </p:cNvGraphicFramePr>
          <p:nvPr>
            <p:extLst>
              <p:ext uri="{D42A27DB-BD31-4B8C-83A1-F6EECF244321}">
                <p14:modId xmlns:p14="http://schemas.microsoft.com/office/powerpoint/2010/main" val="613870055"/>
              </p:ext>
            </p:extLst>
          </p:nvPr>
        </p:nvGraphicFramePr>
        <p:xfrm>
          <a:off x="1314743" y="1175651"/>
          <a:ext cx="8495462" cy="2113499"/>
        </p:xfrm>
        <a:graphic>
          <a:graphicData uri="http://schemas.openxmlformats.org/drawingml/2006/table">
            <a:tbl>
              <a:tblPr firstRow="1" firstCol="1" bandRow="1">
                <a:tableStyleId>{5C22544A-7EE6-4342-B048-85BDC9FD1C3A}</a:tableStyleId>
              </a:tblPr>
              <a:tblGrid>
                <a:gridCol w="2077259">
                  <a:extLst>
                    <a:ext uri="{9D8B030D-6E8A-4147-A177-3AD203B41FA5}">
                      <a16:colId xmlns:a16="http://schemas.microsoft.com/office/drawing/2014/main" val="4219178557"/>
                    </a:ext>
                  </a:extLst>
                </a:gridCol>
                <a:gridCol w="2781223">
                  <a:extLst>
                    <a:ext uri="{9D8B030D-6E8A-4147-A177-3AD203B41FA5}">
                      <a16:colId xmlns:a16="http://schemas.microsoft.com/office/drawing/2014/main" val="2973913187"/>
                    </a:ext>
                  </a:extLst>
                </a:gridCol>
                <a:gridCol w="1270269">
                  <a:extLst>
                    <a:ext uri="{9D8B030D-6E8A-4147-A177-3AD203B41FA5}">
                      <a16:colId xmlns:a16="http://schemas.microsoft.com/office/drawing/2014/main" val="353623567"/>
                    </a:ext>
                  </a:extLst>
                </a:gridCol>
                <a:gridCol w="1203413">
                  <a:extLst>
                    <a:ext uri="{9D8B030D-6E8A-4147-A177-3AD203B41FA5}">
                      <a16:colId xmlns:a16="http://schemas.microsoft.com/office/drawing/2014/main" val="1842484282"/>
                    </a:ext>
                  </a:extLst>
                </a:gridCol>
                <a:gridCol w="1163298">
                  <a:extLst>
                    <a:ext uri="{9D8B030D-6E8A-4147-A177-3AD203B41FA5}">
                      <a16:colId xmlns:a16="http://schemas.microsoft.com/office/drawing/2014/main" val="3906779216"/>
                    </a:ext>
                  </a:extLst>
                </a:gridCol>
              </a:tblGrid>
              <a:tr h="242896">
                <a:tc>
                  <a:txBody>
                    <a:bodyPr/>
                    <a:lstStyle/>
                    <a:p>
                      <a:pPr>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zh-CN" sz="1200" kern="100">
                          <a:effectLst/>
                        </a:rPr>
                        <a:t>时间</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2013</a:t>
                      </a:r>
                      <a:r>
                        <a:rPr lang="zh-CN" sz="1200" kern="100">
                          <a:effectLst/>
                        </a:rPr>
                        <a:t>年</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2014</a:t>
                      </a:r>
                      <a:r>
                        <a:rPr lang="zh-CN" sz="1200" kern="100">
                          <a:effectLst/>
                        </a:rPr>
                        <a:t>年</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2015</a:t>
                      </a:r>
                      <a:r>
                        <a:rPr lang="zh-CN" sz="1200" kern="100">
                          <a:effectLst/>
                        </a:rPr>
                        <a:t>年</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876340419"/>
                  </a:ext>
                </a:extLst>
              </a:tr>
              <a:tr h="325389">
                <a:tc rowSpan="3">
                  <a:txBody>
                    <a:bodyPr/>
                    <a:lstStyle/>
                    <a:p>
                      <a:pPr algn="ctr" fontAlgn="ctr">
                        <a:spcAft>
                          <a:spcPts val="0"/>
                        </a:spcAft>
                      </a:pPr>
                      <a:r>
                        <a:rPr lang="zh-CN" sz="1600" kern="100" dirty="0">
                          <a:effectLst/>
                        </a:rPr>
                        <a:t>青岛海尔</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1200" kern="100">
                          <a:effectLst/>
                        </a:rPr>
                        <a:t>货币资金</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20,625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28,644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24,714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3384526431"/>
                  </a:ext>
                </a:extLst>
              </a:tr>
              <a:tr h="302474">
                <a:tc vMerge="1">
                  <a:txBody>
                    <a:bodyPr/>
                    <a:lstStyle/>
                    <a:p>
                      <a:endParaRPr lang="zh-CN" altLang="en-US"/>
                    </a:p>
                  </a:txBody>
                  <a:tcPr/>
                </a:tc>
                <a:tc>
                  <a:txBody>
                    <a:bodyPr/>
                    <a:lstStyle/>
                    <a:p>
                      <a:pPr algn="ctr" fontAlgn="ctr">
                        <a:spcAft>
                          <a:spcPts val="0"/>
                        </a:spcAft>
                      </a:pPr>
                      <a:r>
                        <a:rPr lang="zh-CN" sz="1200" kern="100" dirty="0">
                          <a:effectLst/>
                        </a:rPr>
                        <a:t>总资产</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61,016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75,006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75,960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357703802"/>
                  </a:ext>
                </a:extLst>
              </a:tr>
              <a:tr h="314695">
                <a:tc vMerge="1">
                  <a:txBody>
                    <a:bodyPr/>
                    <a:lstStyle/>
                    <a:p>
                      <a:endParaRPr lang="zh-CN" altLang="en-US"/>
                    </a:p>
                  </a:txBody>
                  <a:tcPr/>
                </a:tc>
                <a:tc>
                  <a:txBody>
                    <a:bodyPr/>
                    <a:lstStyle/>
                    <a:p>
                      <a:pPr algn="ctr" fontAlgn="ctr">
                        <a:spcAft>
                          <a:spcPts val="0"/>
                        </a:spcAft>
                      </a:pPr>
                      <a:r>
                        <a:rPr lang="zh-CN" sz="1200" kern="100">
                          <a:effectLst/>
                        </a:rPr>
                        <a:t>货币资金占总资产比重</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33.80%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38.19%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32.54%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858880813"/>
                  </a:ext>
                </a:extLst>
              </a:tr>
              <a:tr h="313931">
                <a:tc rowSpan="3">
                  <a:txBody>
                    <a:bodyPr/>
                    <a:lstStyle/>
                    <a:p>
                      <a:pPr algn="ctr" fontAlgn="ctr">
                        <a:spcAft>
                          <a:spcPts val="0"/>
                        </a:spcAft>
                      </a:pPr>
                      <a:r>
                        <a:rPr lang="zh-CN" sz="1600" kern="100" dirty="0">
                          <a:effectLst/>
                        </a:rPr>
                        <a:t>美的集团</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1200" kern="100">
                          <a:effectLst/>
                        </a:rPr>
                        <a:t>货币资金</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15,574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6,203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11,862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3199292550"/>
                  </a:ext>
                </a:extLst>
              </a:tr>
              <a:tr h="268102">
                <a:tc vMerge="1">
                  <a:txBody>
                    <a:bodyPr/>
                    <a:lstStyle/>
                    <a:p>
                      <a:endParaRPr lang="zh-CN" altLang="en-US"/>
                    </a:p>
                  </a:txBody>
                  <a:tcPr/>
                </a:tc>
                <a:tc>
                  <a:txBody>
                    <a:bodyPr/>
                    <a:lstStyle/>
                    <a:p>
                      <a:pPr algn="ctr" fontAlgn="ctr">
                        <a:spcAft>
                          <a:spcPts val="0"/>
                        </a:spcAft>
                      </a:pPr>
                      <a:r>
                        <a:rPr lang="zh-CN" sz="1200" kern="100">
                          <a:effectLst/>
                        </a:rPr>
                        <a:t>总资产</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96,946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120,292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128,842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585931453"/>
                  </a:ext>
                </a:extLst>
              </a:tr>
              <a:tr h="346012">
                <a:tc vMerge="1">
                  <a:txBody>
                    <a:bodyPr/>
                    <a:lstStyle/>
                    <a:p>
                      <a:endParaRPr lang="zh-CN" altLang="en-US"/>
                    </a:p>
                  </a:txBody>
                  <a:tcPr/>
                </a:tc>
                <a:tc>
                  <a:txBody>
                    <a:bodyPr/>
                    <a:lstStyle/>
                    <a:p>
                      <a:pPr algn="ctr" fontAlgn="ctr">
                        <a:spcAft>
                          <a:spcPts val="0"/>
                        </a:spcAft>
                      </a:pPr>
                      <a:r>
                        <a:rPr lang="zh-CN" sz="1200" kern="100">
                          <a:effectLst/>
                        </a:rPr>
                        <a:t>货币资金占总资产比重</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16.10%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5.20%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dirty="0">
                          <a:effectLst/>
                        </a:rPr>
                        <a:t>9.20%</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152610240"/>
                  </a:ext>
                </a:extLst>
              </a:tr>
            </a:tbl>
          </a:graphicData>
        </a:graphic>
      </p:graphicFrame>
    </p:spTree>
    <p:extLst>
      <p:ext uri="{BB962C8B-B14F-4D97-AF65-F5344CB8AC3E}">
        <p14:creationId xmlns:p14="http://schemas.microsoft.com/office/powerpoint/2010/main" val="36542824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74079" y="580642"/>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609413" y="571598"/>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1508877" y="574763"/>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3239199" y="428457"/>
            <a:ext cx="3859957" cy="630942"/>
          </a:xfrm>
          <a:prstGeom prst="rect">
            <a:avLst/>
          </a:prstGeom>
          <a:noFill/>
        </p:spPr>
        <p:txBody>
          <a:bodyPr wrap="square" rtlCol="0">
            <a:spAutoFit/>
          </a:bodyPr>
          <a:lstStyle/>
          <a:p>
            <a:r>
              <a:rPr lang="zh-CN" altLang="zh-CN" sz="3500" dirty="0" smtClean="0"/>
              <a:t>应收</a:t>
            </a:r>
            <a:r>
              <a:rPr lang="zh-CN" altLang="zh-CN" sz="3500" dirty="0"/>
              <a:t>账款</a:t>
            </a:r>
            <a:endParaRPr lang="zh-CN" altLang="en-US" sz="3500" dirty="0"/>
          </a:p>
        </p:txBody>
      </p:sp>
      <p:sp>
        <p:nvSpPr>
          <p:cNvPr id="16" name="椭圆 15"/>
          <p:cNvSpPr/>
          <p:nvPr/>
        </p:nvSpPr>
        <p:spPr>
          <a:xfrm>
            <a:off x="1962737"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2434584" y="571598"/>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aphicFrame>
        <p:nvGraphicFramePr>
          <p:cNvPr id="14" name="表格 13"/>
          <p:cNvGraphicFramePr>
            <a:graphicFrameLocks noGrp="1"/>
          </p:cNvGraphicFramePr>
          <p:nvPr>
            <p:extLst>
              <p:ext uri="{D42A27DB-BD31-4B8C-83A1-F6EECF244321}">
                <p14:modId xmlns:p14="http://schemas.microsoft.com/office/powerpoint/2010/main" val="635738189"/>
              </p:ext>
            </p:extLst>
          </p:nvPr>
        </p:nvGraphicFramePr>
        <p:xfrm>
          <a:off x="1132979" y="1581515"/>
          <a:ext cx="5405098" cy="1993577"/>
        </p:xfrm>
        <a:graphic>
          <a:graphicData uri="http://schemas.openxmlformats.org/drawingml/2006/table">
            <a:tbl>
              <a:tblPr firstRow="1" firstCol="1" bandRow="1">
                <a:tableStyleId>{5C22544A-7EE6-4342-B048-85BDC9FD1C3A}</a:tableStyleId>
              </a:tblPr>
              <a:tblGrid>
                <a:gridCol w="2078683">
                  <a:extLst>
                    <a:ext uri="{9D8B030D-6E8A-4147-A177-3AD203B41FA5}">
                      <a16:colId xmlns:a16="http://schemas.microsoft.com/office/drawing/2014/main" val="3206523706"/>
                    </a:ext>
                  </a:extLst>
                </a:gridCol>
                <a:gridCol w="1109022">
                  <a:extLst>
                    <a:ext uri="{9D8B030D-6E8A-4147-A177-3AD203B41FA5}">
                      <a16:colId xmlns:a16="http://schemas.microsoft.com/office/drawing/2014/main" val="3317651880"/>
                    </a:ext>
                  </a:extLst>
                </a:gridCol>
                <a:gridCol w="1108371">
                  <a:extLst>
                    <a:ext uri="{9D8B030D-6E8A-4147-A177-3AD203B41FA5}">
                      <a16:colId xmlns:a16="http://schemas.microsoft.com/office/drawing/2014/main" val="691799571"/>
                    </a:ext>
                  </a:extLst>
                </a:gridCol>
                <a:gridCol w="1109022">
                  <a:extLst>
                    <a:ext uri="{9D8B030D-6E8A-4147-A177-3AD203B41FA5}">
                      <a16:colId xmlns:a16="http://schemas.microsoft.com/office/drawing/2014/main" val="1365576376"/>
                    </a:ext>
                  </a:extLst>
                </a:gridCol>
              </a:tblGrid>
              <a:tr h="352330">
                <a:tc>
                  <a:txBody>
                    <a:bodyPr/>
                    <a:lstStyle/>
                    <a:p>
                      <a:pPr algn="ctr">
                        <a:spcAft>
                          <a:spcPts val="0"/>
                        </a:spcAft>
                      </a:pPr>
                      <a:r>
                        <a:rPr lang="zh-CN" altLang="en-US" sz="1200" kern="100" dirty="0" smtClean="0">
                          <a:effectLst/>
                        </a:rPr>
                        <a:t>青岛海尔</a:t>
                      </a:r>
                      <a:r>
                        <a:rPr lang="en-US" sz="1200" kern="100" dirty="0">
                          <a:effectLst/>
                        </a:rPr>
                        <a:t> </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2013</a:t>
                      </a:r>
                      <a:r>
                        <a:rPr lang="zh-CN" sz="1200" kern="100">
                          <a:effectLst/>
                        </a:rPr>
                        <a:t>年</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2014</a:t>
                      </a:r>
                      <a:r>
                        <a:rPr lang="zh-CN" sz="1200" kern="100">
                          <a:effectLst/>
                        </a:rPr>
                        <a:t>年</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2015</a:t>
                      </a:r>
                      <a:r>
                        <a:rPr lang="zh-CN" sz="1200" kern="100">
                          <a:effectLst/>
                        </a:rPr>
                        <a:t>年</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247740957"/>
                  </a:ext>
                </a:extLst>
              </a:tr>
              <a:tr h="370095">
                <a:tc>
                  <a:txBody>
                    <a:bodyPr/>
                    <a:lstStyle/>
                    <a:p>
                      <a:pPr algn="ctr" fontAlgn="ctr">
                        <a:spcAft>
                          <a:spcPts val="0"/>
                        </a:spcAft>
                      </a:pPr>
                      <a:r>
                        <a:rPr lang="zh-CN" sz="1200" kern="100">
                          <a:effectLst/>
                        </a:rPr>
                        <a:t>营业收入</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865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888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897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375016749"/>
                  </a:ext>
                </a:extLst>
              </a:tr>
              <a:tr h="430297">
                <a:tc>
                  <a:txBody>
                    <a:bodyPr/>
                    <a:lstStyle/>
                    <a:p>
                      <a:pPr algn="ctr" fontAlgn="ctr">
                        <a:spcAft>
                          <a:spcPts val="0"/>
                        </a:spcAft>
                      </a:pPr>
                      <a:r>
                        <a:rPr lang="zh-CN" sz="1200" kern="100">
                          <a:effectLst/>
                        </a:rPr>
                        <a:t>应收账款平均余额</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43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48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64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3894305766"/>
                  </a:ext>
                </a:extLst>
              </a:tr>
              <a:tr h="415493">
                <a:tc>
                  <a:txBody>
                    <a:bodyPr/>
                    <a:lstStyle/>
                    <a:p>
                      <a:pPr algn="ctr" fontAlgn="ctr">
                        <a:spcAft>
                          <a:spcPts val="0"/>
                        </a:spcAft>
                      </a:pPr>
                      <a:r>
                        <a:rPr lang="zh-CN" sz="1200" kern="100">
                          <a:effectLst/>
                        </a:rPr>
                        <a:t>应收账款周转率</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20.1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18.5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14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3747942674"/>
                  </a:ext>
                </a:extLst>
              </a:tr>
              <a:tr h="425362">
                <a:tc>
                  <a:txBody>
                    <a:bodyPr/>
                    <a:lstStyle/>
                    <a:p>
                      <a:pPr algn="ctr" fontAlgn="ctr">
                        <a:spcAft>
                          <a:spcPts val="0"/>
                        </a:spcAft>
                      </a:pPr>
                      <a:r>
                        <a:rPr lang="zh-CN" sz="1200" kern="100">
                          <a:effectLst/>
                        </a:rPr>
                        <a:t>应收账款周转天数</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17.9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19.4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dirty="0">
                          <a:effectLst/>
                        </a:rPr>
                        <a:t>25.7</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186095123"/>
                  </a:ext>
                </a:extLst>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1453329999"/>
              </p:ext>
            </p:extLst>
          </p:nvPr>
        </p:nvGraphicFramePr>
        <p:xfrm>
          <a:off x="1129638" y="4124109"/>
          <a:ext cx="5463999" cy="1861848"/>
        </p:xfrm>
        <a:graphic>
          <a:graphicData uri="http://schemas.openxmlformats.org/drawingml/2006/table">
            <a:tbl>
              <a:tblPr firstRow="1" firstCol="1" bandRow="1">
                <a:tableStyleId>{5C22544A-7EE6-4342-B048-85BDC9FD1C3A}</a:tableStyleId>
              </a:tblPr>
              <a:tblGrid>
                <a:gridCol w="2185599">
                  <a:extLst>
                    <a:ext uri="{9D8B030D-6E8A-4147-A177-3AD203B41FA5}">
                      <a16:colId xmlns:a16="http://schemas.microsoft.com/office/drawing/2014/main" val="789837936"/>
                    </a:ext>
                  </a:extLst>
                </a:gridCol>
                <a:gridCol w="1092800">
                  <a:extLst>
                    <a:ext uri="{9D8B030D-6E8A-4147-A177-3AD203B41FA5}">
                      <a16:colId xmlns:a16="http://schemas.microsoft.com/office/drawing/2014/main" val="2601571512"/>
                    </a:ext>
                  </a:extLst>
                </a:gridCol>
                <a:gridCol w="1092800">
                  <a:extLst>
                    <a:ext uri="{9D8B030D-6E8A-4147-A177-3AD203B41FA5}">
                      <a16:colId xmlns:a16="http://schemas.microsoft.com/office/drawing/2014/main" val="3957258595"/>
                    </a:ext>
                  </a:extLst>
                </a:gridCol>
                <a:gridCol w="1092800">
                  <a:extLst>
                    <a:ext uri="{9D8B030D-6E8A-4147-A177-3AD203B41FA5}">
                      <a16:colId xmlns:a16="http://schemas.microsoft.com/office/drawing/2014/main" val="3373623943"/>
                    </a:ext>
                  </a:extLst>
                </a:gridCol>
              </a:tblGrid>
              <a:tr h="328725">
                <a:tc>
                  <a:txBody>
                    <a:bodyPr/>
                    <a:lstStyle/>
                    <a:p>
                      <a:pPr algn="ctr">
                        <a:spcAft>
                          <a:spcPts val="0"/>
                        </a:spcAft>
                      </a:pPr>
                      <a:r>
                        <a:rPr lang="en-US" sz="1200" kern="100" dirty="0">
                          <a:effectLst/>
                        </a:rPr>
                        <a:t> </a:t>
                      </a:r>
                      <a:r>
                        <a:rPr lang="zh-CN" altLang="en-US" sz="1200" kern="100" dirty="0" smtClean="0">
                          <a:effectLst/>
                          <a:latin typeface="Times New Roman" panose="02020603050405020304" pitchFamily="18" charset="0"/>
                          <a:ea typeface="宋体" panose="02010600030101010101" pitchFamily="2" charset="-122"/>
                          <a:cs typeface="Times New Roman" panose="02020603050405020304" pitchFamily="18" charset="0"/>
                        </a:rPr>
                        <a:t>美的集团</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2013</a:t>
                      </a:r>
                      <a:r>
                        <a:rPr lang="zh-CN" sz="1200" kern="100">
                          <a:effectLst/>
                        </a:rPr>
                        <a:t>年</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2014</a:t>
                      </a:r>
                      <a:r>
                        <a:rPr lang="zh-CN" sz="1200" kern="100">
                          <a:effectLst/>
                        </a:rPr>
                        <a:t>年</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2015</a:t>
                      </a:r>
                      <a:r>
                        <a:rPr lang="zh-CN" sz="1200" kern="100">
                          <a:effectLst/>
                        </a:rPr>
                        <a:t>年</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609464098"/>
                  </a:ext>
                </a:extLst>
              </a:tr>
              <a:tr h="345440">
                <a:tc>
                  <a:txBody>
                    <a:bodyPr/>
                    <a:lstStyle/>
                    <a:p>
                      <a:pPr algn="ctr" fontAlgn="ctr">
                        <a:spcAft>
                          <a:spcPts val="0"/>
                        </a:spcAft>
                      </a:pPr>
                      <a:r>
                        <a:rPr lang="zh-CN" sz="1200" kern="100">
                          <a:effectLst/>
                        </a:rPr>
                        <a:t>营业收入</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1,210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1,417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1,384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881958748"/>
                  </a:ext>
                </a:extLst>
              </a:tr>
              <a:tr h="402085">
                <a:tc>
                  <a:txBody>
                    <a:bodyPr/>
                    <a:lstStyle/>
                    <a:p>
                      <a:pPr algn="ctr" fontAlgn="ctr">
                        <a:spcAft>
                          <a:spcPts val="0"/>
                        </a:spcAft>
                      </a:pPr>
                      <a:r>
                        <a:rPr lang="zh-CN" sz="1200" kern="100">
                          <a:effectLst/>
                        </a:rPr>
                        <a:t>应收账款平均余额</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89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86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99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335523484"/>
                  </a:ext>
                </a:extLst>
              </a:tr>
              <a:tr h="388156">
                <a:tc>
                  <a:txBody>
                    <a:bodyPr/>
                    <a:lstStyle/>
                    <a:p>
                      <a:pPr algn="ctr" fontAlgn="ctr">
                        <a:spcAft>
                          <a:spcPts val="0"/>
                        </a:spcAft>
                      </a:pPr>
                      <a:r>
                        <a:rPr lang="zh-CN" sz="1200" kern="100">
                          <a:effectLst/>
                        </a:rPr>
                        <a:t>应收账款周转率</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13.6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16.5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14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048331058"/>
                  </a:ext>
                </a:extLst>
              </a:tr>
              <a:tr h="397442">
                <a:tc>
                  <a:txBody>
                    <a:bodyPr/>
                    <a:lstStyle/>
                    <a:p>
                      <a:pPr algn="ctr" fontAlgn="ctr">
                        <a:spcAft>
                          <a:spcPts val="0"/>
                        </a:spcAft>
                      </a:pPr>
                      <a:r>
                        <a:rPr lang="zh-CN" sz="1200" kern="100">
                          <a:effectLst/>
                        </a:rPr>
                        <a:t>应收账款周转天数</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26.5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22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dirty="0">
                          <a:effectLst/>
                        </a:rPr>
                        <a:t>25.7</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099028519"/>
                  </a:ext>
                </a:extLst>
              </a:tr>
            </a:tbl>
          </a:graphicData>
        </a:graphic>
      </p:graphicFrame>
      <p:sp>
        <p:nvSpPr>
          <p:cNvPr id="18" name="文本框 17"/>
          <p:cNvSpPr txBox="1"/>
          <p:nvPr/>
        </p:nvSpPr>
        <p:spPr>
          <a:xfrm>
            <a:off x="7435925" y="2306892"/>
            <a:ext cx="3448594" cy="2585323"/>
          </a:xfrm>
          <a:prstGeom prst="rect">
            <a:avLst/>
          </a:prstGeom>
          <a:noFill/>
        </p:spPr>
        <p:txBody>
          <a:bodyPr wrap="square" rtlCol="0">
            <a:spAutoFit/>
          </a:bodyPr>
          <a:lstStyle/>
          <a:p>
            <a:pPr>
              <a:lnSpc>
                <a:spcPct val="150000"/>
              </a:lnSpc>
            </a:pPr>
            <a:r>
              <a:rPr lang="zh-CN" altLang="zh-CN" dirty="0"/>
              <a:t>在</a:t>
            </a:r>
            <a:r>
              <a:rPr lang="en-US" altLang="zh-CN" dirty="0"/>
              <a:t>2013</a:t>
            </a:r>
            <a:r>
              <a:rPr lang="zh-CN" altLang="zh-CN" dirty="0"/>
              <a:t>年</a:t>
            </a:r>
            <a:r>
              <a:rPr lang="en-US" altLang="zh-CN" dirty="0"/>
              <a:t>-2015</a:t>
            </a:r>
            <a:r>
              <a:rPr lang="zh-CN" altLang="zh-CN" dirty="0"/>
              <a:t>年间，青岛海尔的</a:t>
            </a:r>
            <a:r>
              <a:rPr lang="zh-CN" altLang="zh-CN" dirty="0">
                <a:solidFill>
                  <a:schemeClr val="accent2"/>
                </a:solidFill>
              </a:rPr>
              <a:t>应收账款周转率呈逐渐下降</a:t>
            </a:r>
            <a:r>
              <a:rPr lang="zh-CN" altLang="zh-CN" dirty="0"/>
              <a:t>的趋势，并且在</a:t>
            </a:r>
            <a:r>
              <a:rPr lang="en-US" altLang="zh-CN" dirty="0"/>
              <a:t>2015</a:t>
            </a:r>
            <a:r>
              <a:rPr lang="zh-CN" altLang="zh-CN" dirty="0"/>
              <a:t>年，海尔和美的的应收账款周转率持平。这反映出海尔</a:t>
            </a:r>
            <a:r>
              <a:rPr lang="zh-CN" altLang="zh-CN" dirty="0">
                <a:solidFill>
                  <a:schemeClr val="accent2"/>
                </a:solidFill>
              </a:rPr>
              <a:t>回收应收账款的情况不如往年及时。</a:t>
            </a:r>
            <a:endParaRPr lang="zh-CN" altLang="en-US" dirty="0">
              <a:solidFill>
                <a:schemeClr val="accent2"/>
              </a:solidFill>
            </a:endParaRPr>
          </a:p>
        </p:txBody>
      </p:sp>
    </p:spTree>
    <p:extLst>
      <p:ext uri="{BB962C8B-B14F-4D97-AF65-F5344CB8AC3E}">
        <p14:creationId xmlns:p14="http://schemas.microsoft.com/office/powerpoint/2010/main" val="24107145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498471" y="562294"/>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027361"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605166"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3239199" y="428457"/>
            <a:ext cx="3859957" cy="630942"/>
          </a:xfrm>
          <a:prstGeom prst="rect">
            <a:avLst/>
          </a:prstGeom>
          <a:noFill/>
        </p:spPr>
        <p:txBody>
          <a:bodyPr wrap="square" rtlCol="0">
            <a:spAutoFit/>
          </a:bodyPr>
          <a:lstStyle/>
          <a:p>
            <a:r>
              <a:rPr lang="zh-CN" altLang="zh-CN" sz="3500" dirty="0" smtClean="0"/>
              <a:t>预收</a:t>
            </a:r>
            <a:r>
              <a:rPr lang="zh-CN" altLang="zh-CN" sz="3500" dirty="0"/>
              <a:t>款项</a:t>
            </a:r>
            <a:endParaRPr lang="zh-CN" altLang="en-US" sz="3500" dirty="0"/>
          </a:p>
        </p:txBody>
      </p:sp>
      <p:sp>
        <p:nvSpPr>
          <p:cNvPr id="16" name="椭圆 15"/>
          <p:cNvSpPr/>
          <p:nvPr/>
        </p:nvSpPr>
        <p:spPr>
          <a:xfrm>
            <a:off x="194967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2434584" y="571598"/>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矩形 2"/>
          <p:cNvSpPr/>
          <p:nvPr/>
        </p:nvSpPr>
        <p:spPr>
          <a:xfrm>
            <a:off x="1314744" y="4240935"/>
            <a:ext cx="8295524" cy="1338828"/>
          </a:xfrm>
          <a:prstGeom prst="rect">
            <a:avLst/>
          </a:prstGeom>
        </p:spPr>
        <p:txBody>
          <a:bodyPr wrap="square">
            <a:spAutoFit/>
          </a:bodyPr>
          <a:lstStyle/>
          <a:p>
            <a:pPr>
              <a:lnSpc>
                <a:spcPct val="150000"/>
              </a:lnSpc>
            </a:pPr>
            <a:r>
              <a:rPr lang="en-US" altLang="zh-CN" dirty="0" smtClean="0"/>
              <a:t>    </a:t>
            </a:r>
            <a:r>
              <a:rPr lang="zh-CN" altLang="zh-CN" dirty="0" smtClean="0"/>
              <a:t>海尔</a:t>
            </a:r>
            <a:r>
              <a:rPr lang="zh-CN" altLang="zh-CN" dirty="0"/>
              <a:t>与美的的预收占比较为接近，在家电行业中属于正常范围。在</a:t>
            </a:r>
            <a:r>
              <a:rPr lang="en-US" altLang="zh-CN" dirty="0"/>
              <a:t>2013</a:t>
            </a:r>
            <a:r>
              <a:rPr lang="zh-CN" altLang="zh-CN" dirty="0"/>
              <a:t>年</a:t>
            </a:r>
            <a:r>
              <a:rPr lang="en-US" altLang="zh-CN" dirty="0"/>
              <a:t>-2015</a:t>
            </a:r>
            <a:r>
              <a:rPr lang="zh-CN" altLang="zh-CN" dirty="0"/>
              <a:t>年间，青岛海尔的预收占比呈下降趋势，主要为预收货款而形成的负债</a:t>
            </a:r>
            <a:r>
              <a:rPr lang="zh-CN" altLang="zh-CN" dirty="0" smtClean="0"/>
              <a:t>。</a:t>
            </a:r>
            <a:endParaRPr lang="en-US" altLang="zh-CN" dirty="0" smtClean="0"/>
          </a:p>
          <a:p>
            <a:pPr>
              <a:lnSpc>
                <a:spcPct val="150000"/>
              </a:lnSpc>
            </a:pPr>
            <a:r>
              <a:rPr lang="en-US" altLang="zh-CN" dirty="0"/>
              <a:t> </a:t>
            </a:r>
            <a:r>
              <a:rPr lang="en-US" altLang="zh-CN" dirty="0" smtClean="0"/>
              <a:t>   </a:t>
            </a:r>
            <a:r>
              <a:rPr lang="zh-CN" altLang="en-US" dirty="0" smtClean="0"/>
              <a:t>这</a:t>
            </a:r>
            <a:r>
              <a:rPr lang="zh-CN" altLang="zh-CN" dirty="0" smtClean="0"/>
              <a:t>反映</a:t>
            </a:r>
            <a:r>
              <a:rPr lang="zh-CN" altLang="zh-CN" dirty="0"/>
              <a:t>出</a:t>
            </a:r>
            <a:r>
              <a:rPr lang="zh-CN" altLang="zh-CN" dirty="0">
                <a:solidFill>
                  <a:schemeClr val="accent2"/>
                </a:solidFill>
              </a:rPr>
              <a:t>行业产品市场竞争性较强，海尔的相对竞争性可能在下滑</a:t>
            </a:r>
            <a:r>
              <a:rPr lang="zh-CN" altLang="zh-CN" dirty="0"/>
              <a:t>。</a:t>
            </a:r>
          </a:p>
        </p:txBody>
      </p:sp>
      <p:graphicFrame>
        <p:nvGraphicFramePr>
          <p:cNvPr id="8" name="表格 7"/>
          <p:cNvGraphicFramePr>
            <a:graphicFrameLocks noGrp="1"/>
          </p:cNvGraphicFramePr>
          <p:nvPr>
            <p:extLst>
              <p:ext uri="{D42A27DB-BD31-4B8C-83A1-F6EECF244321}">
                <p14:modId xmlns:p14="http://schemas.microsoft.com/office/powerpoint/2010/main" val="3851801804"/>
              </p:ext>
            </p:extLst>
          </p:nvPr>
        </p:nvGraphicFramePr>
        <p:xfrm>
          <a:off x="1271560" y="1278238"/>
          <a:ext cx="8338708" cy="2765444"/>
        </p:xfrm>
        <a:graphic>
          <a:graphicData uri="http://schemas.openxmlformats.org/drawingml/2006/table">
            <a:tbl>
              <a:tblPr firstRow="1" firstCol="1" bandRow="1">
                <a:tableStyleId>{5C22544A-7EE6-4342-B048-85BDC9FD1C3A}</a:tableStyleId>
              </a:tblPr>
              <a:tblGrid>
                <a:gridCol w="2106731">
                  <a:extLst>
                    <a:ext uri="{9D8B030D-6E8A-4147-A177-3AD203B41FA5}">
                      <a16:colId xmlns:a16="http://schemas.microsoft.com/office/drawing/2014/main" val="701449727"/>
                    </a:ext>
                  </a:extLst>
                </a:gridCol>
                <a:gridCol w="2000493">
                  <a:extLst>
                    <a:ext uri="{9D8B030D-6E8A-4147-A177-3AD203B41FA5}">
                      <a16:colId xmlns:a16="http://schemas.microsoft.com/office/drawing/2014/main" val="3719159611"/>
                    </a:ext>
                  </a:extLst>
                </a:gridCol>
                <a:gridCol w="1434209">
                  <a:extLst>
                    <a:ext uri="{9D8B030D-6E8A-4147-A177-3AD203B41FA5}">
                      <a16:colId xmlns:a16="http://schemas.microsoft.com/office/drawing/2014/main" val="1686024030"/>
                    </a:ext>
                  </a:extLst>
                </a:gridCol>
                <a:gridCol w="1434209">
                  <a:extLst>
                    <a:ext uri="{9D8B030D-6E8A-4147-A177-3AD203B41FA5}">
                      <a16:colId xmlns:a16="http://schemas.microsoft.com/office/drawing/2014/main" val="455039039"/>
                    </a:ext>
                  </a:extLst>
                </a:gridCol>
                <a:gridCol w="1363066">
                  <a:extLst>
                    <a:ext uri="{9D8B030D-6E8A-4147-A177-3AD203B41FA5}">
                      <a16:colId xmlns:a16="http://schemas.microsoft.com/office/drawing/2014/main" val="3404922881"/>
                    </a:ext>
                  </a:extLst>
                </a:gridCol>
              </a:tblGrid>
              <a:tr h="439608">
                <a:tc>
                  <a:txBody>
                    <a:bodyPr/>
                    <a:lstStyle/>
                    <a:p>
                      <a:pPr algn="ctr">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1200" kern="100">
                          <a:effectLst/>
                        </a:rPr>
                        <a:t>时间</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2013</a:t>
                      </a:r>
                      <a:r>
                        <a:rPr lang="zh-CN" sz="1200" u="none" strike="noStrike" kern="100">
                          <a:effectLst/>
                        </a:rPr>
                        <a:t>年</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2014</a:t>
                      </a:r>
                      <a:r>
                        <a:rPr lang="zh-CN" sz="1200" u="none" strike="noStrike" kern="100">
                          <a:effectLst/>
                        </a:rPr>
                        <a:t>年</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2015</a:t>
                      </a:r>
                      <a:r>
                        <a:rPr lang="zh-CN" sz="1200" u="none" strike="noStrike" kern="100">
                          <a:effectLst/>
                        </a:rPr>
                        <a:t>年</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660721626"/>
                  </a:ext>
                </a:extLst>
              </a:tr>
              <a:tr h="280881">
                <a:tc rowSpan="4">
                  <a:txBody>
                    <a:bodyPr/>
                    <a:lstStyle/>
                    <a:p>
                      <a:pPr algn="ctr" fontAlgn="ctr">
                        <a:spcAft>
                          <a:spcPts val="0"/>
                        </a:spcAft>
                      </a:pPr>
                      <a:r>
                        <a:rPr lang="zh-CN" sz="1600" kern="100" dirty="0">
                          <a:effectLst/>
                        </a:rPr>
                        <a:t>青岛海尔</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1200" kern="100">
                          <a:effectLst/>
                        </a:rPr>
                        <a:t>预收款项</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3,521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4,218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3,170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132884530"/>
                  </a:ext>
                </a:extLst>
              </a:tr>
              <a:tr h="280881">
                <a:tc vMerge="1">
                  <a:txBody>
                    <a:bodyPr/>
                    <a:lstStyle/>
                    <a:p>
                      <a:endParaRPr lang="zh-CN" altLang="en-US"/>
                    </a:p>
                  </a:txBody>
                  <a:tcPr/>
                </a:tc>
                <a:tc>
                  <a:txBody>
                    <a:bodyPr/>
                    <a:lstStyle/>
                    <a:p>
                      <a:pPr algn="ctr" fontAlgn="ctr">
                        <a:spcAft>
                          <a:spcPts val="0"/>
                        </a:spcAft>
                      </a:pPr>
                      <a:r>
                        <a:rPr lang="zh-CN" sz="1200" kern="100">
                          <a:effectLst/>
                        </a:rPr>
                        <a:t>总资产</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61,016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75,006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75,960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934690479"/>
                  </a:ext>
                </a:extLst>
              </a:tr>
              <a:tr h="299379">
                <a:tc vMerge="1">
                  <a:txBody>
                    <a:bodyPr/>
                    <a:lstStyle/>
                    <a:p>
                      <a:endParaRPr lang="zh-CN" altLang="en-US"/>
                    </a:p>
                  </a:txBody>
                  <a:tcPr/>
                </a:tc>
                <a:tc>
                  <a:txBody>
                    <a:bodyPr/>
                    <a:lstStyle/>
                    <a:p>
                      <a:pPr algn="ctr" fontAlgn="ctr">
                        <a:spcAft>
                          <a:spcPts val="0"/>
                        </a:spcAft>
                      </a:pPr>
                      <a:r>
                        <a:rPr lang="zh-CN" sz="1200" kern="100">
                          <a:effectLst/>
                        </a:rPr>
                        <a:t>预收占比</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5.77%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5.62%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4.17%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3748966449"/>
                  </a:ext>
                </a:extLst>
              </a:tr>
              <a:tr h="280881">
                <a:tc vMerge="1">
                  <a:txBody>
                    <a:bodyPr/>
                    <a:lstStyle/>
                    <a:p>
                      <a:endParaRPr lang="zh-CN" altLang="en-US"/>
                    </a:p>
                  </a:txBody>
                  <a:tcPr/>
                </a:tc>
                <a:tc>
                  <a:txBody>
                    <a:bodyPr/>
                    <a:lstStyle/>
                    <a:p>
                      <a:pPr algn="ctr" fontAlgn="ctr">
                        <a:spcAft>
                          <a:spcPts val="0"/>
                        </a:spcAft>
                      </a:pPr>
                      <a:r>
                        <a:rPr lang="zh-CN" sz="1200" kern="100" dirty="0">
                          <a:effectLst/>
                        </a:rPr>
                        <a:t>营业收入</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86,487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88,775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89,748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641540980"/>
                  </a:ext>
                </a:extLst>
              </a:tr>
              <a:tr h="345965">
                <a:tc rowSpan="4">
                  <a:txBody>
                    <a:bodyPr/>
                    <a:lstStyle/>
                    <a:p>
                      <a:pPr algn="ctr" fontAlgn="ctr">
                        <a:spcAft>
                          <a:spcPts val="0"/>
                        </a:spcAft>
                      </a:pPr>
                      <a:r>
                        <a:rPr lang="zh-CN" sz="1600" kern="100" dirty="0">
                          <a:effectLst/>
                        </a:rPr>
                        <a:t>美的集团</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1200" kern="100">
                          <a:effectLst/>
                        </a:rPr>
                        <a:t>预收款项</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4,983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3,993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5,616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774761336"/>
                  </a:ext>
                </a:extLst>
              </a:tr>
              <a:tr h="306915">
                <a:tc vMerge="1">
                  <a:txBody>
                    <a:bodyPr/>
                    <a:lstStyle/>
                    <a:p>
                      <a:endParaRPr lang="zh-CN" altLang="en-US"/>
                    </a:p>
                  </a:txBody>
                  <a:tcPr/>
                </a:tc>
                <a:tc>
                  <a:txBody>
                    <a:bodyPr/>
                    <a:lstStyle/>
                    <a:p>
                      <a:pPr algn="ctr" fontAlgn="ctr">
                        <a:spcAft>
                          <a:spcPts val="0"/>
                        </a:spcAft>
                      </a:pPr>
                      <a:r>
                        <a:rPr lang="zh-CN" sz="1200" kern="100">
                          <a:effectLst/>
                        </a:rPr>
                        <a:t>总资产</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96,946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120,292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128,842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617262113"/>
                  </a:ext>
                </a:extLst>
              </a:tr>
              <a:tr h="280881">
                <a:tc vMerge="1">
                  <a:txBody>
                    <a:bodyPr/>
                    <a:lstStyle/>
                    <a:p>
                      <a:endParaRPr lang="zh-CN" altLang="en-US"/>
                    </a:p>
                  </a:txBody>
                  <a:tcPr/>
                </a:tc>
                <a:tc>
                  <a:txBody>
                    <a:bodyPr/>
                    <a:lstStyle/>
                    <a:p>
                      <a:pPr algn="ctr" fontAlgn="ctr">
                        <a:spcAft>
                          <a:spcPts val="0"/>
                        </a:spcAft>
                      </a:pPr>
                      <a:r>
                        <a:rPr lang="zh-CN" sz="1200" kern="100">
                          <a:effectLst/>
                        </a:rPr>
                        <a:t>预收占比</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5.10%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3.30%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4.40%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586589853"/>
                  </a:ext>
                </a:extLst>
              </a:tr>
              <a:tr h="250053">
                <a:tc vMerge="1">
                  <a:txBody>
                    <a:bodyPr/>
                    <a:lstStyle/>
                    <a:p>
                      <a:endParaRPr lang="zh-CN" altLang="en-US"/>
                    </a:p>
                  </a:txBody>
                  <a:tcPr/>
                </a:tc>
                <a:tc>
                  <a:txBody>
                    <a:bodyPr/>
                    <a:lstStyle/>
                    <a:p>
                      <a:pPr algn="ctr" fontAlgn="ctr">
                        <a:spcAft>
                          <a:spcPts val="0"/>
                        </a:spcAft>
                      </a:pPr>
                      <a:r>
                        <a:rPr lang="zh-CN" sz="1200" kern="100">
                          <a:effectLst/>
                        </a:rPr>
                        <a:t>营业收入</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120,975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141,668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dirty="0">
                          <a:effectLst/>
                        </a:rPr>
                        <a:t>138,441</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496963396"/>
                  </a:ext>
                </a:extLst>
              </a:tr>
            </a:tbl>
          </a:graphicData>
        </a:graphic>
      </p:graphicFrame>
    </p:spTree>
    <p:extLst>
      <p:ext uri="{BB962C8B-B14F-4D97-AF65-F5344CB8AC3E}">
        <p14:creationId xmlns:p14="http://schemas.microsoft.com/office/powerpoint/2010/main" val="277160561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958380" y="571598"/>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027361"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149581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3239199" y="428457"/>
            <a:ext cx="3859957" cy="630942"/>
          </a:xfrm>
          <a:prstGeom prst="rect">
            <a:avLst/>
          </a:prstGeom>
          <a:noFill/>
        </p:spPr>
        <p:txBody>
          <a:bodyPr wrap="square" rtlCol="0">
            <a:spAutoFit/>
          </a:bodyPr>
          <a:lstStyle/>
          <a:p>
            <a:r>
              <a:rPr lang="zh-CN" altLang="zh-CN" sz="3500" dirty="0" smtClean="0"/>
              <a:t>预付</a:t>
            </a:r>
            <a:r>
              <a:rPr lang="zh-CN" altLang="zh-CN" sz="3500" dirty="0"/>
              <a:t>款项</a:t>
            </a:r>
            <a:endParaRPr lang="zh-CN" altLang="en-US" sz="3500" dirty="0"/>
          </a:p>
        </p:txBody>
      </p:sp>
      <p:sp>
        <p:nvSpPr>
          <p:cNvPr id="16" name="椭圆 15"/>
          <p:cNvSpPr/>
          <p:nvPr/>
        </p:nvSpPr>
        <p:spPr>
          <a:xfrm>
            <a:off x="599135" y="571598"/>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2434584" y="571598"/>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431015526"/>
              </p:ext>
            </p:extLst>
          </p:nvPr>
        </p:nvGraphicFramePr>
        <p:xfrm>
          <a:off x="1778592" y="1722596"/>
          <a:ext cx="7260904" cy="1059794"/>
        </p:xfrm>
        <a:graphic>
          <a:graphicData uri="http://schemas.openxmlformats.org/drawingml/2006/table">
            <a:tbl>
              <a:tblPr firstRow="1" firstCol="1" bandRow="1">
                <a:tableStyleId>{5C22544A-7EE6-4342-B048-85BDC9FD1C3A}</a:tableStyleId>
              </a:tblPr>
              <a:tblGrid>
                <a:gridCol w="1815226">
                  <a:extLst>
                    <a:ext uri="{9D8B030D-6E8A-4147-A177-3AD203B41FA5}">
                      <a16:colId xmlns:a16="http://schemas.microsoft.com/office/drawing/2014/main" val="1638594247"/>
                    </a:ext>
                  </a:extLst>
                </a:gridCol>
                <a:gridCol w="1815226">
                  <a:extLst>
                    <a:ext uri="{9D8B030D-6E8A-4147-A177-3AD203B41FA5}">
                      <a16:colId xmlns:a16="http://schemas.microsoft.com/office/drawing/2014/main" val="3033420148"/>
                    </a:ext>
                  </a:extLst>
                </a:gridCol>
                <a:gridCol w="1815226">
                  <a:extLst>
                    <a:ext uri="{9D8B030D-6E8A-4147-A177-3AD203B41FA5}">
                      <a16:colId xmlns:a16="http://schemas.microsoft.com/office/drawing/2014/main" val="4141753433"/>
                    </a:ext>
                  </a:extLst>
                </a:gridCol>
                <a:gridCol w="1815226">
                  <a:extLst>
                    <a:ext uri="{9D8B030D-6E8A-4147-A177-3AD203B41FA5}">
                      <a16:colId xmlns:a16="http://schemas.microsoft.com/office/drawing/2014/main" val="2095004746"/>
                    </a:ext>
                  </a:extLst>
                </a:gridCol>
              </a:tblGrid>
              <a:tr h="487681">
                <a:tc>
                  <a:txBody>
                    <a:bodyPr/>
                    <a:lstStyle/>
                    <a:p>
                      <a:pPr algn="ctr">
                        <a:spcAft>
                          <a:spcPts val="0"/>
                        </a:spcAft>
                      </a:pPr>
                      <a:r>
                        <a:rPr lang="en-US" sz="1200" kern="100" dirty="0">
                          <a:effectLst/>
                        </a:rPr>
                        <a:t> </a:t>
                      </a:r>
                      <a:r>
                        <a:rPr lang="zh-CN" altLang="en-US" sz="1200" kern="100" dirty="0" smtClean="0">
                          <a:effectLst/>
                        </a:rPr>
                        <a:t>青岛海尔</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2013</a:t>
                      </a:r>
                      <a:r>
                        <a:rPr lang="zh-CN" sz="1200" kern="100">
                          <a:effectLst/>
                        </a:rPr>
                        <a:t>年底</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2014</a:t>
                      </a:r>
                      <a:r>
                        <a:rPr lang="zh-CN" sz="1200" kern="100">
                          <a:effectLst/>
                        </a:rPr>
                        <a:t>年底</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2015</a:t>
                      </a:r>
                      <a:r>
                        <a:rPr lang="zh-CN" sz="1200" kern="100">
                          <a:effectLst/>
                        </a:rPr>
                        <a:t>年底</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182478845"/>
                  </a:ext>
                </a:extLst>
              </a:tr>
              <a:tr h="572113">
                <a:tc>
                  <a:txBody>
                    <a:bodyPr/>
                    <a:lstStyle/>
                    <a:p>
                      <a:pPr algn="ctr" fontAlgn="ctr">
                        <a:spcAft>
                          <a:spcPts val="0"/>
                        </a:spcAft>
                      </a:pPr>
                      <a:r>
                        <a:rPr lang="zh-CN" sz="1200" kern="100">
                          <a:effectLst/>
                        </a:rPr>
                        <a:t>预付款项</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1591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a:effectLst/>
                        </a:rPr>
                        <a:t>747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100" dirty="0">
                          <a:effectLst/>
                        </a:rPr>
                        <a:t>557</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689677227"/>
                  </a:ext>
                </a:extLst>
              </a:tr>
            </a:tbl>
          </a:graphicData>
        </a:graphic>
      </p:graphicFrame>
      <p:sp>
        <p:nvSpPr>
          <p:cNvPr id="3" name="文本框 2"/>
          <p:cNvSpPr txBox="1"/>
          <p:nvPr/>
        </p:nvSpPr>
        <p:spPr>
          <a:xfrm>
            <a:off x="1495814" y="3396343"/>
            <a:ext cx="7700437" cy="2169825"/>
          </a:xfrm>
          <a:prstGeom prst="rect">
            <a:avLst/>
          </a:prstGeom>
          <a:noFill/>
        </p:spPr>
        <p:txBody>
          <a:bodyPr wrap="square" rtlCol="0">
            <a:spAutoFit/>
          </a:bodyPr>
          <a:lstStyle/>
          <a:p>
            <a:pPr>
              <a:lnSpc>
                <a:spcPct val="150000"/>
              </a:lnSpc>
            </a:pPr>
            <a:r>
              <a:rPr lang="zh-CN" altLang="zh-CN" dirty="0"/>
              <a:t> </a:t>
            </a:r>
            <a:r>
              <a:rPr lang="en-US" altLang="zh-CN" dirty="0" smtClean="0"/>
              <a:t>   </a:t>
            </a:r>
            <a:r>
              <a:rPr lang="zh-CN" altLang="zh-CN" dirty="0" smtClean="0"/>
              <a:t>在</a:t>
            </a:r>
            <a:r>
              <a:rPr lang="en-US" altLang="zh-CN" dirty="0"/>
              <a:t>2013</a:t>
            </a:r>
            <a:r>
              <a:rPr lang="zh-CN" altLang="zh-CN" dirty="0"/>
              <a:t>年</a:t>
            </a:r>
            <a:r>
              <a:rPr lang="en-US" altLang="zh-CN" dirty="0"/>
              <a:t>-2015</a:t>
            </a:r>
            <a:r>
              <a:rPr lang="zh-CN" altLang="zh-CN" dirty="0"/>
              <a:t>年间，青岛海尔的预付款项呈逐渐下降的趋势，在</a:t>
            </a:r>
            <a:r>
              <a:rPr lang="en-US" altLang="zh-CN" dirty="0"/>
              <a:t>2015</a:t>
            </a:r>
            <a:r>
              <a:rPr lang="zh-CN" altLang="zh-CN" dirty="0"/>
              <a:t>年，海尔期末预付款项中前</a:t>
            </a:r>
            <a:r>
              <a:rPr lang="en-US" altLang="zh-CN" dirty="0"/>
              <a:t>5</a:t>
            </a:r>
            <a:r>
              <a:rPr lang="zh-CN" altLang="zh-CN" dirty="0"/>
              <a:t>名的金额总计</a:t>
            </a:r>
            <a:r>
              <a:rPr lang="en-US" altLang="zh-CN" dirty="0"/>
              <a:t>1.26</a:t>
            </a:r>
            <a:r>
              <a:rPr lang="zh-CN" altLang="zh-CN" dirty="0"/>
              <a:t>亿元，占预付款项账面余额的</a:t>
            </a:r>
            <a:r>
              <a:rPr lang="en-US" altLang="zh-CN" dirty="0"/>
              <a:t>22.66%</a:t>
            </a:r>
            <a:r>
              <a:rPr lang="zh-CN" altLang="zh-CN" dirty="0"/>
              <a:t>，比例相对较小。并且在</a:t>
            </a:r>
            <a:r>
              <a:rPr lang="en-US" altLang="zh-CN" dirty="0"/>
              <a:t>2015</a:t>
            </a:r>
            <a:r>
              <a:rPr lang="zh-CN" altLang="zh-CN" dirty="0"/>
              <a:t>年底，海尔的预付款项仅为美的的</a:t>
            </a:r>
            <a:r>
              <a:rPr lang="en-US" altLang="zh-CN" dirty="0"/>
              <a:t>0.56</a:t>
            </a:r>
            <a:r>
              <a:rPr lang="zh-CN" altLang="zh-CN" dirty="0"/>
              <a:t>倍，说明相对美的而言，</a:t>
            </a:r>
            <a:r>
              <a:rPr lang="zh-CN" altLang="zh-CN" dirty="0">
                <a:solidFill>
                  <a:schemeClr val="accent2"/>
                </a:solidFill>
              </a:rPr>
              <a:t>海尔在与供应商间议价谈判能力较强。</a:t>
            </a:r>
          </a:p>
          <a:p>
            <a:pPr>
              <a:lnSpc>
                <a:spcPct val="150000"/>
              </a:lnSpc>
            </a:pPr>
            <a:endParaRPr lang="zh-CN" altLang="en-US" dirty="0"/>
          </a:p>
        </p:txBody>
      </p:sp>
      <p:sp>
        <p:nvSpPr>
          <p:cNvPr id="18" name="下箭头 17"/>
          <p:cNvSpPr/>
          <p:nvPr/>
        </p:nvSpPr>
        <p:spPr>
          <a:xfrm>
            <a:off x="9507598" y="1722596"/>
            <a:ext cx="992777" cy="1477804"/>
          </a:xfrm>
          <a:prstGeom prst="down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0957953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367507" y="561700"/>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027361"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149581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3239199" y="428457"/>
            <a:ext cx="3859957" cy="630942"/>
          </a:xfrm>
          <a:prstGeom prst="rect">
            <a:avLst/>
          </a:prstGeom>
          <a:noFill/>
        </p:spPr>
        <p:txBody>
          <a:bodyPr wrap="square" rtlCol="0">
            <a:spAutoFit/>
          </a:bodyPr>
          <a:lstStyle/>
          <a:p>
            <a:r>
              <a:rPr lang="zh-CN" altLang="zh-CN" sz="3500" dirty="0" smtClean="0"/>
              <a:t>存货</a:t>
            </a:r>
            <a:endParaRPr lang="zh-CN" altLang="en-US" sz="3500" dirty="0"/>
          </a:p>
        </p:txBody>
      </p:sp>
      <p:sp>
        <p:nvSpPr>
          <p:cNvPr id="16" name="椭圆 15"/>
          <p:cNvSpPr/>
          <p:nvPr/>
        </p:nvSpPr>
        <p:spPr>
          <a:xfrm>
            <a:off x="194967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592510"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aphicFrame>
        <p:nvGraphicFramePr>
          <p:cNvPr id="13" name="图表 12"/>
          <p:cNvGraphicFramePr/>
          <p:nvPr>
            <p:extLst>
              <p:ext uri="{D42A27DB-BD31-4B8C-83A1-F6EECF244321}">
                <p14:modId xmlns:p14="http://schemas.microsoft.com/office/powerpoint/2010/main" val="3445438078"/>
              </p:ext>
            </p:extLst>
          </p:nvPr>
        </p:nvGraphicFramePr>
        <p:xfrm>
          <a:off x="1314744" y="1742286"/>
          <a:ext cx="5882890" cy="3404480"/>
        </p:xfrm>
        <a:graphic>
          <a:graphicData uri="http://schemas.openxmlformats.org/drawingml/2006/chart">
            <c:chart xmlns:c="http://schemas.openxmlformats.org/drawingml/2006/chart" xmlns:r="http://schemas.openxmlformats.org/officeDocument/2006/relationships" r:id="rId2"/>
          </a:graphicData>
        </a:graphic>
      </p:graphicFrame>
      <p:sp>
        <p:nvSpPr>
          <p:cNvPr id="2" name="文本框 1"/>
          <p:cNvSpPr txBox="1"/>
          <p:nvPr/>
        </p:nvSpPr>
        <p:spPr>
          <a:xfrm>
            <a:off x="7602584" y="1748538"/>
            <a:ext cx="3396342" cy="4247317"/>
          </a:xfrm>
          <a:prstGeom prst="rect">
            <a:avLst/>
          </a:prstGeom>
          <a:noFill/>
        </p:spPr>
        <p:txBody>
          <a:bodyPr wrap="square" rtlCol="0">
            <a:spAutoFit/>
          </a:bodyPr>
          <a:lstStyle/>
          <a:p>
            <a:pPr>
              <a:lnSpc>
                <a:spcPct val="150000"/>
              </a:lnSpc>
            </a:pPr>
            <a:r>
              <a:rPr lang="en-US" altLang="zh-CN" dirty="0"/>
              <a:t>2010</a:t>
            </a:r>
            <a:r>
              <a:rPr lang="zh-CN" altLang="zh-CN" dirty="0"/>
              <a:t>年公司扩大生产规模，购买大量的生产原料储备以满足生产需要，导致原材料、在产品和自制半成品都有所增加。但是</a:t>
            </a:r>
            <a:r>
              <a:rPr lang="en-US" altLang="zh-CN" dirty="0"/>
              <a:t>2011</a:t>
            </a:r>
            <a:r>
              <a:rPr lang="zh-CN" altLang="zh-CN" dirty="0"/>
              <a:t>年后，海尔开始减轻库存量，受其影响存货的占比</a:t>
            </a:r>
            <a:r>
              <a:rPr lang="zh-CN" altLang="zh-CN" dirty="0">
                <a:solidFill>
                  <a:schemeClr val="accent2"/>
                </a:solidFill>
              </a:rPr>
              <a:t>开始下降</a:t>
            </a:r>
            <a:r>
              <a:rPr lang="zh-CN" altLang="zh-CN" dirty="0"/>
              <a:t>，这说明海尔</a:t>
            </a:r>
            <a:r>
              <a:rPr lang="zh-CN" altLang="zh-CN" dirty="0">
                <a:solidFill>
                  <a:schemeClr val="accent2"/>
                </a:solidFill>
              </a:rPr>
              <a:t>存货占用资金相对变少，近年来销售状况相对较好。</a:t>
            </a:r>
          </a:p>
          <a:p>
            <a:pPr>
              <a:lnSpc>
                <a:spcPct val="150000"/>
              </a:lnSpc>
            </a:pPr>
            <a:endParaRPr lang="zh-CN" altLang="en-US" dirty="0"/>
          </a:p>
        </p:txBody>
      </p:sp>
      <p:sp>
        <p:nvSpPr>
          <p:cNvPr id="8" name="文本框 7"/>
          <p:cNvSpPr txBox="1"/>
          <p:nvPr/>
        </p:nvSpPr>
        <p:spPr>
          <a:xfrm>
            <a:off x="2654890" y="5251269"/>
            <a:ext cx="3236459" cy="369332"/>
          </a:xfrm>
          <a:prstGeom prst="rect">
            <a:avLst/>
          </a:prstGeom>
          <a:noFill/>
        </p:spPr>
        <p:txBody>
          <a:bodyPr wrap="square" rtlCol="0">
            <a:spAutoFit/>
          </a:bodyPr>
          <a:lstStyle/>
          <a:p>
            <a:r>
              <a:rPr lang="zh-CN" altLang="zh-CN" dirty="0" smtClean="0"/>
              <a:t>青岛</a:t>
            </a:r>
            <a:r>
              <a:rPr lang="zh-CN" altLang="zh-CN" dirty="0"/>
              <a:t>海尔存货占总资产百分比</a:t>
            </a:r>
            <a:endParaRPr lang="zh-CN" altLang="en-US" dirty="0"/>
          </a:p>
        </p:txBody>
      </p:sp>
    </p:spTree>
    <p:extLst>
      <p:ext uri="{BB962C8B-B14F-4D97-AF65-F5344CB8AC3E}">
        <p14:creationId xmlns:p14="http://schemas.microsoft.com/office/powerpoint/2010/main" val="20221912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b.hiphotos.baidu.com/baike/w%3D268/sign=2063b70dd71373f0f53f68999c0f4b8b/dbb44aed2e738bd4423c9d47a78b87d6277ff9a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9149" y="5570431"/>
            <a:ext cx="1196884" cy="119688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640080" y="640080"/>
            <a:ext cx="248194" cy="6662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文本框 2"/>
          <p:cNvSpPr txBox="1"/>
          <p:nvPr/>
        </p:nvSpPr>
        <p:spPr>
          <a:xfrm>
            <a:off x="1069675" y="640080"/>
            <a:ext cx="4192438" cy="707886"/>
          </a:xfrm>
          <a:prstGeom prst="rect">
            <a:avLst/>
          </a:prstGeom>
          <a:noFill/>
        </p:spPr>
        <p:txBody>
          <a:bodyPr wrap="square" rtlCol="0">
            <a:spAutoFit/>
          </a:bodyPr>
          <a:lstStyle/>
          <a:p>
            <a:r>
              <a:rPr lang="zh-CN" altLang="en-US" sz="4000" dirty="0" smtClean="0"/>
              <a:t>宏观环境分析 </a:t>
            </a:r>
            <a:endParaRPr lang="zh-CN" altLang="en-US" sz="4000" dirty="0"/>
          </a:p>
        </p:txBody>
      </p:sp>
      <p:sp>
        <p:nvSpPr>
          <p:cNvPr id="12" name="矩形 11"/>
          <p:cNvSpPr/>
          <p:nvPr/>
        </p:nvSpPr>
        <p:spPr>
          <a:xfrm rot="16200000" flipV="1">
            <a:off x="3615160" y="3679589"/>
            <a:ext cx="4437894" cy="7287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840309" y="1576676"/>
            <a:ext cx="759124" cy="7137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E</a:t>
            </a:r>
            <a:endParaRPr lang="zh-CN" altLang="en-US" sz="3200" dirty="0"/>
          </a:p>
        </p:txBody>
      </p:sp>
      <p:sp>
        <p:nvSpPr>
          <p:cNvPr id="13" name="文本框 12"/>
          <p:cNvSpPr txBox="1"/>
          <p:nvPr/>
        </p:nvSpPr>
        <p:spPr>
          <a:xfrm>
            <a:off x="2719843" y="1608497"/>
            <a:ext cx="2173857" cy="584775"/>
          </a:xfrm>
          <a:prstGeom prst="rect">
            <a:avLst/>
          </a:prstGeom>
          <a:noFill/>
        </p:spPr>
        <p:txBody>
          <a:bodyPr wrap="square" rtlCol="0">
            <a:spAutoFit/>
          </a:bodyPr>
          <a:lstStyle/>
          <a:p>
            <a:r>
              <a:rPr lang="zh-CN" altLang="en-US" sz="3200" dirty="0"/>
              <a:t>经济</a:t>
            </a:r>
            <a:r>
              <a:rPr lang="zh-CN" altLang="en-US" sz="3200" dirty="0" smtClean="0"/>
              <a:t>因素</a:t>
            </a:r>
            <a:endParaRPr lang="zh-CN" altLang="en-US" sz="3200" dirty="0"/>
          </a:p>
        </p:txBody>
      </p:sp>
      <p:sp>
        <p:nvSpPr>
          <p:cNvPr id="14" name="文本框 13"/>
          <p:cNvSpPr txBox="1"/>
          <p:nvPr/>
        </p:nvSpPr>
        <p:spPr>
          <a:xfrm>
            <a:off x="888274" y="2453803"/>
            <a:ext cx="6282642" cy="3323987"/>
          </a:xfrm>
          <a:prstGeom prst="rect">
            <a:avLst/>
          </a:prstGeom>
          <a:noFill/>
        </p:spPr>
        <p:txBody>
          <a:bodyPr wrap="square" rtlCol="0">
            <a:spAutoFit/>
          </a:bodyPr>
          <a:lstStyle/>
          <a:p>
            <a:pPr marL="285750" indent="-285750">
              <a:lnSpc>
                <a:spcPct val="150000"/>
              </a:lnSpc>
              <a:buClr>
                <a:schemeClr val="accent2"/>
              </a:buClr>
              <a:buFont typeface="Wingdings" panose="05000000000000000000" pitchFamily="2" charset="2"/>
              <a:buChar char="Ø"/>
            </a:pPr>
            <a:r>
              <a:rPr lang="zh-CN" altLang="en-US" sz="2800" dirty="0" smtClean="0"/>
              <a:t>新常态下实体经济遭遇挑战</a:t>
            </a:r>
            <a:endParaRPr lang="en-US" altLang="zh-CN" sz="2800" dirty="0" smtClean="0"/>
          </a:p>
          <a:p>
            <a:pPr marL="285750" indent="-285750">
              <a:lnSpc>
                <a:spcPct val="150000"/>
              </a:lnSpc>
              <a:buClr>
                <a:schemeClr val="accent2"/>
              </a:buClr>
              <a:buFont typeface="Wingdings" panose="05000000000000000000" pitchFamily="2" charset="2"/>
              <a:buChar char="Ø"/>
            </a:pPr>
            <a:r>
              <a:rPr lang="zh-CN" altLang="en-US" sz="2800" dirty="0" smtClean="0">
                <a:solidFill>
                  <a:schemeClr val="accent2"/>
                </a:solidFill>
              </a:rPr>
              <a:t>房地产投资增速下降</a:t>
            </a:r>
            <a:endParaRPr lang="en-US" altLang="zh-CN" sz="2800" dirty="0" smtClean="0">
              <a:solidFill>
                <a:schemeClr val="accent2"/>
              </a:solidFill>
            </a:endParaRPr>
          </a:p>
          <a:p>
            <a:pPr marL="285750" indent="-285750">
              <a:lnSpc>
                <a:spcPct val="150000"/>
              </a:lnSpc>
              <a:buClr>
                <a:schemeClr val="accent2"/>
              </a:buClr>
              <a:buFont typeface="Wingdings" panose="05000000000000000000" pitchFamily="2" charset="2"/>
              <a:buChar char="Ø"/>
            </a:pPr>
            <a:r>
              <a:rPr lang="zh-CN" altLang="en-US" sz="2800" dirty="0" smtClean="0"/>
              <a:t>人均消费支出、人均收入、</a:t>
            </a:r>
            <a:endParaRPr lang="en-US" altLang="zh-CN" sz="2800" dirty="0" smtClean="0"/>
          </a:p>
          <a:p>
            <a:pPr>
              <a:lnSpc>
                <a:spcPct val="150000"/>
              </a:lnSpc>
              <a:buClr>
                <a:schemeClr val="accent2"/>
              </a:buClr>
            </a:pPr>
            <a:r>
              <a:rPr lang="en-US" altLang="zh-CN" sz="2800" dirty="0"/>
              <a:t> </a:t>
            </a:r>
            <a:r>
              <a:rPr lang="en-US" altLang="zh-CN" sz="2800" dirty="0" smtClean="0"/>
              <a:t>  </a:t>
            </a:r>
            <a:r>
              <a:rPr lang="zh-CN" altLang="en-US" sz="2800" dirty="0" smtClean="0"/>
              <a:t>耐用品消费量增长</a:t>
            </a:r>
            <a:endParaRPr lang="en-US" altLang="zh-CN" sz="2800" dirty="0"/>
          </a:p>
          <a:p>
            <a:pPr marL="285750" indent="-285750">
              <a:lnSpc>
                <a:spcPct val="150000"/>
              </a:lnSpc>
              <a:buClr>
                <a:schemeClr val="accent2"/>
              </a:buClr>
              <a:buFont typeface="Wingdings" panose="05000000000000000000" pitchFamily="2" charset="2"/>
              <a:buChar char="Ø"/>
            </a:pPr>
            <a:r>
              <a:rPr lang="zh-CN" altLang="en-US" sz="2800" dirty="0" smtClean="0"/>
              <a:t>财政政策补贴</a:t>
            </a:r>
            <a:endParaRPr lang="zh-CN" altLang="en-US" sz="2800" dirty="0"/>
          </a:p>
        </p:txBody>
      </p:sp>
      <p:graphicFrame>
        <p:nvGraphicFramePr>
          <p:cNvPr id="16" name="图表 15"/>
          <p:cNvGraphicFramePr>
            <a:graphicFrameLocks/>
          </p:cNvGraphicFramePr>
          <p:nvPr>
            <p:extLst>
              <p:ext uri="{D42A27DB-BD31-4B8C-83A1-F6EECF244321}">
                <p14:modId xmlns:p14="http://schemas.microsoft.com/office/powerpoint/2010/main" val="3494042638"/>
              </p:ext>
            </p:extLst>
          </p:nvPr>
        </p:nvGraphicFramePr>
        <p:xfrm>
          <a:off x="5870545" y="1900884"/>
          <a:ext cx="5758708" cy="3438527"/>
        </p:xfrm>
        <a:graphic>
          <a:graphicData uri="http://schemas.openxmlformats.org/drawingml/2006/chart">
            <c:chart xmlns:c="http://schemas.openxmlformats.org/drawingml/2006/chart" xmlns:r="http://schemas.openxmlformats.org/officeDocument/2006/relationships" r:id="rId3"/>
          </a:graphicData>
        </a:graphic>
      </p:graphicFrame>
      <p:sp>
        <p:nvSpPr>
          <p:cNvPr id="8" name="文本框 7"/>
          <p:cNvSpPr txBox="1"/>
          <p:nvPr/>
        </p:nvSpPr>
        <p:spPr>
          <a:xfrm>
            <a:off x="7383271" y="2354027"/>
            <a:ext cx="4170362" cy="369332"/>
          </a:xfrm>
          <a:prstGeom prst="rect">
            <a:avLst/>
          </a:prstGeom>
          <a:noFill/>
        </p:spPr>
        <p:txBody>
          <a:bodyPr wrap="square" rtlCol="0">
            <a:spAutoFit/>
          </a:bodyPr>
          <a:lstStyle/>
          <a:p>
            <a:r>
              <a:rPr lang="zh-CN" altLang="en-US" dirty="0" smtClean="0"/>
              <a:t>全社会固定资产投资完成额累计增长</a:t>
            </a:r>
            <a:endParaRPr lang="zh-CN" altLang="en-US" dirty="0"/>
          </a:p>
        </p:txBody>
      </p:sp>
      <p:sp>
        <p:nvSpPr>
          <p:cNvPr id="18" name="文本框 17"/>
          <p:cNvSpPr txBox="1"/>
          <p:nvPr/>
        </p:nvSpPr>
        <p:spPr>
          <a:xfrm>
            <a:off x="8021638" y="5984207"/>
            <a:ext cx="4170362" cy="369332"/>
          </a:xfrm>
          <a:prstGeom prst="rect">
            <a:avLst/>
          </a:prstGeom>
          <a:noFill/>
        </p:spPr>
        <p:txBody>
          <a:bodyPr wrap="square" rtlCol="0">
            <a:spAutoFit/>
          </a:bodyPr>
          <a:lstStyle/>
          <a:p>
            <a:r>
              <a:rPr lang="zh-CN" altLang="en-US" dirty="0" smtClean="0"/>
              <a:t>数据来源：国家统计局</a:t>
            </a:r>
            <a:endParaRPr lang="zh-CN" altLang="en-US" dirty="0"/>
          </a:p>
        </p:txBody>
      </p:sp>
    </p:spTree>
    <p:extLst>
      <p:ext uri="{BB962C8B-B14F-4D97-AF65-F5344CB8AC3E}">
        <p14:creationId xmlns:p14="http://schemas.microsoft.com/office/powerpoint/2010/main" val="149890216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367507" y="561700"/>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027361"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149581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3239199" y="428457"/>
            <a:ext cx="3859957" cy="630942"/>
          </a:xfrm>
          <a:prstGeom prst="rect">
            <a:avLst/>
          </a:prstGeom>
          <a:noFill/>
        </p:spPr>
        <p:txBody>
          <a:bodyPr wrap="square" rtlCol="0">
            <a:spAutoFit/>
          </a:bodyPr>
          <a:lstStyle/>
          <a:p>
            <a:r>
              <a:rPr lang="zh-CN" altLang="zh-CN" sz="3500" dirty="0" smtClean="0"/>
              <a:t>存货</a:t>
            </a:r>
            <a:endParaRPr lang="zh-CN" altLang="en-US" sz="3500" dirty="0"/>
          </a:p>
        </p:txBody>
      </p:sp>
      <p:sp>
        <p:nvSpPr>
          <p:cNvPr id="16" name="椭圆 15"/>
          <p:cNvSpPr/>
          <p:nvPr/>
        </p:nvSpPr>
        <p:spPr>
          <a:xfrm>
            <a:off x="194967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592510"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1577552542"/>
              </p:ext>
            </p:extLst>
          </p:nvPr>
        </p:nvGraphicFramePr>
        <p:xfrm>
          <a:off x="1171052" y="1910084"/>
          <a:ext cx="5282000" cy="1348763"/>
        </p:xfrm>
        <a:graphic>
          <a:graphicData uri="http://schemas.openxmlformats.org/drawingml/2006/table">
            <a:tbl>
              <a:tblPr firstRow="1" firstCol="1" bandRow="1">
                <a:tableStyleId>{5C22544A-7EE6-4342-B048-85BDC9FD1C3A}</a:tableStyleId>
              </a:tblPr>
              <a:tblGrid>
                <a:gridCol w="1305427">
                  <a:extLst>
                    <a:ext uri="{9D8B030D-6E8A-4147-A177-3AD203B41FA5}">
                      <a16:colId xmlns:a16="http://schemas.microsoft.com/office/drawing/2014/main" val="3768651155"/>
                    </a:ext>
                  </a:extLst>
                </a:gridCol>
                <a:gridCol w="1532829">
                  <a:extLst>
                    <a:ext uri="{9D8B030D-6E8A-4147-A177-3AD203B41FA5}">
                      <a16:colId xmlns:a16="http://schemas.microsoft.com/office/drawing/2014/main" val="1691154549"/>
                    </a:ext>
                  </a:extLst>
                </a:gridCol>
                <a:gridCol w="1259554">
                  <a:extLst>
                    <a:ext uri="{9D8B030D-6E8A-4147-A177-3AD203B41FA5}">
                      <a16:colId xmlns:a16="http://schemas.microsoft.com/office/drawing/2014/main" val="195457606"/>
                    </a:ext>
                  </a:extLst>
                </a:gridCol>
                <a:gridCol w="1184190">
                  <a:extLst>
                    <a:ext uri="{9D8B030D-6E8A-4147-A177-3AD203B41FA5}">
                      <a16:colId xmlns:a16="http://schemas.microsoft.com/office/drawing/2014/main" val="3904981922"/>
                    </a:ext>
                  </a:extLst>
                </a:gridCol>
              </a:tblGrid>
              <a:tr h="478991">
                <a:tc>
                  <a:txBody>
                    <a:bodyPr/>
                    <a:lstStyle/>
                    <a:p>
                      <a:pPr algn="ctr">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2013</a:t>
                      </a:r>
                      <a:r>
                        <a:rPr lang="zh-CN" sz="1400" kern="100">
                          <a:effectLst/>
                        </a:rPr>
                        <a:t>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2014</a:t>
                      </a:r>
                      <a:r>
                        <a:rPr lang="zh-CN" sz="1400" kern="100">
                          <a:effectLst/>
                        </a:rPr>
                        <a:t>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2015</a:t>
                      </a:r>
                      <a:r>
                        <a:rPr lang="zh-CN" sz="1400" kern="100">
                          <a:effectLst/>
                        </a:rPr>
                        <a:t>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278159147"/>
                  </a:ext>
                </a:extLst>
              </a:tr>
              <a:tr h="437257">
                <a:tc>
                  <a:txBody>
                    <a:bodyPr/>
                    <a:lstStyle/>
                    <a:p>
                      <a:pPr algn="ctr" fontAlgn="ctr">
                        <a:spcAft>
                          <a:spcPts val="0"/>
                        </a:spcAft>
                      </a:pPr>
                      <a:r>
                        <a:rPr lang="zh-CN" sz="1400" kern="100" dirty="0">
                          <a:effectLst/>
                        </a:rPr>
                        <a:t>海尔存货</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6864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dirty="0">
                          <a:effectLst/>
                        </a:rPr>
                        <a:t>7558</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dirty="0">
                          <a:effectLst/>
                        </a:rPr>
                        <a:t>8559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816564747"/>
                  </a:ext>
                </a:extLst>
              </a:tr>
              <a:tr h="432515">
                <a:tc>
                  <a:txBody>
                    <a:bodyPr/>
                    <a:lstStyle/>
                    <a:p>
                      <a:pPr algn="ctr" fontAlgn="ctr">
                        <a:spcAft>
                          <a:spcPts val="0"/>
                        </a:spcAft>
                      </a:pPr>
                      <a:r>
                        <a:rPr lang="zh-CN" sz="1400" kern="100">
                          <a:effectLst/>
                        </a:rPr>
                        <a:t>美的存货</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en-US" sz="1400" kern="100">
                          <a:effectLst/>
                        </a:rPr>
                        <a:t>15198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15020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dirty="0">
                          <a:effectLst/>
                        </a:rPr>
                        <a:t>10449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340799053"/>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392634558"/>
              </p:ext>
            </p:extLst>
          </p:nvPr>
        </p:nvGraphicFramePr>
        <p:xfrm>
          <a:off x="1171052" y="3788116"/>
          <a:ext cx="5282001" cy="1763597"/>
        </p:xfrm>
        <a:graphic>
          <a:graphicData uri="http://schemas.openxmlformats.org/drawingml/2006/table">
            <a:tbl>
              <a:tblPr firstRow="1" firstCol="1" bandRow="1">
                <a:tableStyleId>{5C22544A-7EE6-4342-B048-85BDC9FD1C3A}</a:tableStyleId>
              </a:tblPr>
              <a:tblGrid>
                <a:gridCol w="2011915">
                  <a:extLst>
                    <a:ext uri="{9D8B030D-6E8A-4147-A177-3AD203B41FA5}">
                      <a16:colId xmlns:a16="http://schemas.microsoft.com/office/drawing/2014/main" val="1039696475"/>
                    </a:ext>
                  </a:extLst>
                </a:gridCol>
                <a:gridCol w="1125799">
                  <a:extLst>
                    <a:ext uri="{9D8B030D-6E8A-4147-A177-3AD203B41FA5}">
                      <a16:colId xmlns:a16="http://schemas.microsoft.com/office/drawing/2014/main" val="3557702403"/>
                    </a:ext>
                  </a:extLst>
                </a:gridCol>
                <a:gridCol w="1191342">
                  <a:extLst>
                    <a:ext uri="{9D8B030D-6E8A-4147-A177-3AD203B41FA5}">
                      <a16:colId xmlns:a16="http://schemas.microsoft.com/office/drawing/2014/main" val="3850324716"/>
                    </a:ext>
                  </a:extLst>
                </a:gridCol>
                <a:gridCol w="952945">
                  <a:extLst>
                    <a:ext uri="{9D8B030D-6E8A-4147-A177-3AD203B41FA5}">
                      <a16:colId xmlns:a16="http://schemas.microsoft.com/office/drawing/2014/main" val="2163133180"/>
                    </a:ext>
                  </a:extLst>
                </a:gridCol>
              </a:tblGrid>
              <a:tr h="437816">
                <a:tc>
                  <a:txBody>
                    <a:bodyPr/>
                    <a:lstStyle/>
                    <a:p>
                      <a:pPr algn="ctr" fontAlgn="ctr">
                        <a:spcAft>
                          <a:spcPts val="0"/>
                        </a:spcAft>
                      </a:pPr>
                      <a:r>
                        <a:rPr lang="zh-CN" sz="1400" kern="100">
                          <a:effectLst/>
                        </a:rPr>
                        <a:t>项目</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1400" kern="100">
                          <a:effectLst/>
                        </a:rPr>
                        <a:t>青岛海尔</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1400" kern="100">
                          <a:effectLst/>
                        </a:rPr>
                        <a:t>美的集团</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1400" kern="100">
                          <a:effectLst/>
                        </a:rPr>
                        <a:t>两者相比</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369870506"/>
                  </a:ext>
                </a:extLst>
              </a:tr>
              <a:tr h="437816">
                <a:tc>
                  <a:txBody>
                    <a:bodyPr/>
                    <a:lstStyle/>
                    <a:p>
                      <a:pPr algn="ctr" fontAlgn="ctr">
                        <a:spcAft>
                          <a:spcPts val="0"/>
                        </a:spcAft>
                      </a:pPr>
                      <a:r>
                        <a:rPr lang="zh-CN" sz="1400" kern="100" dirty="0">
                          <a:effectLst/>
                        </a:rPr>
                        <a:t>营业成本</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64658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102622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0.63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3569112438"/>
                  </a:ext>
                </a:extLst>
              </a:tr>
              <a:tr h="437816">
                <a:tc>
                  <a:txBody>
                    <a:bodyPr/>
                    <a:lstStyle/>
                    <a:p>
                      <a:pPr algn="ctr" fontAlgn="ctr">
                        <a:spcAft>
                          <a:spcPts val="0"/>
                        </a:spcAft>
                      </a:pPr>
                      <a:r>
                        <a:rPr lang="zh-CN" sz="1400" kern="100">
                          <a:effectLst/>
                        </a:rPr>
                        <a:t>存货平均余额</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8559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10449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0.82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3785352266"/>
                  </a:ext>
                </a:extLst>
              </a:tr>
              <a:tr h="450149">
                <a:tc>
                  <a:txBody>
                    <a:bodyPr/>
                    <a:lstStyle/>
                    <a:p>
                      <a:pPr algn="ctr" fontAlgn="ctr">
                        <a:spcAft>
                          <a:spcPts val="0"/>
                        </a:spcAft>
                      </a:pPr>
                      <a:r>
                        <a:rPr lang="zh-CN" sz="1400" kern="100">
                          <a:effectLst/>
                        </a:rPr>
                        <a:t>存货周转率</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7.6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9.8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dirty="0">
                          <a:effectLst/>
                        </a:rPr>
                        <a:t>0.77</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602112148"/>
                  </a:ext>
                </a:extLst>
              </a:tr>
            </a:tbl>
          </a:graphicData>
        </a:graphic>
      </p:graphicFrame>
      <p:sp>
        <p:nvSpPr>
          <p:cNvPr id="14" name="文本框 13"/>
          <p:cNvSpPr txBox="1"/>
          <p:nvPr/>
        </p:nvSpPr>
        <p:spPr>
          <a:xfrm>
            <a:off x="7099156" y="3014823"/>
            <a:ext cx="3756078" cy="2169825"/>
          </a:xfrm>
          <a:prstGeom prst="rect">
            <a:avLst/>
          </a:prstGeom>
          <a:noFill/>
        </p:spPr>
        <p:txBody>
          <a:bodyPr wrap="square" rtlCol="0">
            <a:spAutoFit/>
          </a:bodyPr>
          <a:lstStyle/>
          <a:p>
            <a:pPr>
              <a:lnSpc>
                <a:spcPct val="150000"/>
              </a:lnSpc>
            </a:pPr>
            <a:r>
              <a:rPr lang="en-US" altLang="zh-CN" dirty="0"/>
              <a:t>2015</a:t>
            </a:r>
            <a:r>
              <a:rPr lang="zh-CN" altLang="zh-CN" dirty="0"/>
              <a:t>年</a:t>
            </a:r>
            <a:r>
              <a:rPr lang="zh-CN" altLang="zh-CN" dirty="0" smtClean="0"/>
              <a:t>，在</a:t>
            </a:r>
            <a:r>
              <a:rPr lang="zh-CN" altLang="zh-CN" dirty="0"/>
              <a:t>存货周转率方面，</a:t>
            </a:r>
            <a:r>
              <a:rPr lang="zh-CN" altLang="zh-CN" dirty="0">
                <a:solidFill>
                  <a:schemeClr val="accent2"/>
                </a:solidFill>
              </a:rPr>
              <a:t>美的的存货周转效率要比海尔的要好</a:t>
            </a:r>
            <a:r>
              <a:rPr lang="zh-CN" altLang="zh-CN" dirty="0" smtClean="0">
                <a:solidFill>
                  <a:schemeClr val="accent2"/>
                </a:solidFill>
              </a:rPr>
              <a:t>。</a:t>
            </a:r>
            <a:r>
              <a:rPr lang="zh-CN" altLang="zh-CN" dirty="0" smtClean="0"/>
              <a:t>这</a:t>
            </a:r>
            <a:r>
              <a:rPr lang="zh-CN" altLang="zh-CN" dirty="0"/>
              <a:t>也有利于美的在保证生产经营连续性的同时，提高资金的使用效率，增强企业的短期偿债能力。</a:t>
            </a:r>
          </a:p>
        </p:txBody>
      </p:sp>
    </p:spTree>
    <p:extLst>
      <p:ext uri="{BB962C8B-B14F-4D97-AF65-F5344CB8AC3E}">
        <p14:creationId xmlns:p14="http://schemas.microsoft.com/office/powerpoint/2010/main" val="319409266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755" y="561700"/>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027361"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149581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3239199" y="428457"/>
            <a:ext cx="3859957" cy="630942"/>
          </a:xfrm>
          <a:prstGeom prst="rect">
            <a:avLst/>
          </a:prstGeom>
          <a:noFill/>
        </p:spPr>
        <p:txBody>
          <a:bodyPr wrap="square" rtlCol="0">
            <a:spAutoFit/>
          </a:bodyPr>
          <a:lstStyle/>
          <a:p>
            <a:r>
              <a:rPr lang="zh-CN" altLang="zh-CN" sz="3500" dirty="0" smtClean="0"/>
              <a:t>固定资产</a:t>
            </a:r>
            <a:endParaRPr lang="zh-CN" altLang="en-US" sz="3500" dirty="0"/>
          </a:p>
        </p:txBody>
      </p:sp>
      <p:sp>
        <p:nvSpPr>
          <p:cNvPr id="16" name="椭圆 15"/>
          <p:cNvSpPr/>
          <p:nvPr/>
        </p:nvSpPr>
        <p:spPr>
          <a:xfrm>
            <a:off x="194967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2434584" y="558535"/>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1183359114"/>
              </p:ext>
            </p:extLst>
          </p:nvPr>
        </p:nvGraphicFramePr>
        <p:xfrm>
          <a:off x="1314743" y="1357980"/>
          <a:ext cx="7698628" cy="1385220"/>
        </p:xfrm>
        <a:graphic>
          <a:graphicData uri="http://schemas.openxmlformats.org/drawingml/2006/table">
            <a:tbl>
              <a:tblPr firstRow="1" firstCol="1" bandRow="1">
                <a:tableStyleId>{5C22544A-7EE6-4342-B048-85BDC9FD1C3A}</a:tableStyleId>
              </a:tblPr>
              <a:tblGrid>
                <a:gridCol w="1608096">
                  <a:extLst>
                    <a:ext uri="{9D8B030D-6E8A-4147-A177-3AD203B41FA5}">
                      <a16:colId xmlns:a16="http://schemas.microsoft.com/office/drawing/2014/main" val="1154884225"/>
                    </a:ext>
                  </a:extLst>
                </a:gridCol>
                <a:gridCol w="2194390">
                  <a:extLst>
                    <a:ext uri="{9D8B030D-6E8A-4147-A177-3AD203B41FA5}">
                      <a16:colId xmlns:a16="http://schemas.microsoft.com/office/drawing/2014/main" val="1895790684"/>
                    </a:ext>
                  </a:extLst>
                </a:gridCol>
                <a:gridCol w="1758884">
                  <a:extLst>
                    <a:ext uri="{9D8B030D-6E8A-4147-A177-3AD203B41FA5}">
                      <a16:colId xmlns:a16="http://schemas.microsoft.com/office/drawing/2014/main" val="3652835258"/>
                    </a:ext>
                  </a:extLst>
                </a:gridCol>
                <a:gridCol w="2137258">
                  <a:extLst>
                    <a:ext uri="{9D8B030D-6E8A-4147-A177-3AD203B41FA5}">
                      <a16:colId xmlns:a16="http://schemas.microsoft.com/office/drawing/2014/main" val="1405249890"/>
                    </a:ext>
                  </a:extLst>
                </a:gridCol>
              </a:tblGrid>
              <a:tr h="412944">
                <a:tc>
                  <a:txBody>
                    <a:bodyPr/>
                    <a:lstStyle/>
                    <a:p>
                      <a:pPr algn="ctr" fontAlgn="ctr">
                        <a:spcAft>
                          <a:spcPts val="0"/>
                        </a:spcAft>
                      </a:pPr>
                      <a:r>
                        <a:rPr lang="en-US" sz="1400" kern="100" dirty="0">
                          <a:effectLst/>
                        </a:rPr>
                        <a:t>2015</a:t>
                      </a:r>
                      <a:r>
                        <a:rPr lang="zh-CN" sz="1400" kern="100" dirty="0">
                          <a:effectLst/>
                        </a:rPr>
                        <a:t>年</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1400" kern="100">
                          <a:effectLst/>
                        </a:rPr>
                        <a:t>固定资产</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1400" kern="100">
                          <a:effectLst/>
                        </a:rPr>
                        <a:t>总资产</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1400" kern="100">
                          <a:effectLst/>
                        </a:rPr>
                        <a:t>固定资产占比</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3845260664"/>
                  </a:ext>
                </a:extLst>
              </a:tr>
              <a:tr h="446810">
                <a:tc>
                  <a:txBody>
                    <a:bodyPr/>
                    <a:lstStyle/>
                    <a:p>
                      <a:pPr algn="ctr" fontAlgn="ctr">
                        <a:spcAft>
                          <a:spcPts val="0"/>
                        </a:spcAft>
                      </a:pPr>
                      <a:r>
                        <a:rPr lang="zh-CN" sz="1400" kern="100">
                          <a:effectLst/>
                        </a:rPr>
                        <a:t>青岛海尔</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8421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75960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11.08%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3357205371"/>
                  </a:ext>
                </a:extLst>
              </a:tr>
              <a:tr h="525466">
                <a:tc>
                  <a:txBody>
                    <a:bodyPr/>
                    <a:lstStyle/>
                    <a:p>
                      <a:pPr algn="ctr" fontAlgn="ctr">
                        <a:spcAft>
                          <a:spcPts val="0"/>
                        </a:spcAft>
                      </a:pPr>
                      <a:r>
                        <a:rPr lang="zh-CN" sz="1400" kern="100">
                          <a:effectLst/>
                        </a:rPr>
                        <a:t>美的集团</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18729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128842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dirty="0">
                          <a:effectLst/>
                        </a:rPr>
                        <a:t>14.54%</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059641804"/>
                  </a:ext>
                </a:extLst>
              </a:tr>
            </a:tbl>
          </a:graphicData>
        </a:graphic>
      </p:graphicFrame>
      <p:graphicFrame>
        <p:nvGraphicFramePr>
          <p:cNvPr id="15" name="图表 14"/>
          <p:cNvGraphicFramePr/>
          <p:nvPr>
            <p:extLst>
              <p:ext uri="{D42A27DB-BD31-4B8C-83A1-F6EECF244321}">
                <p14:modId xmlns:p14="http://schemas.microsoft.com/office/powerpoint/2010/main" val="1409979968"/>
              </p:ext>
            </p:extLst>
          </p:nvPr>
        </p:nvGraphicFramePr>
        <p:xfrm>
          <a:off x="1314743" y="3252655"/>
          <a:ext cx="7698628"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13" name="文本框 12"/>
          <p:cNvSpPr txBox="1"/>
          <p:nvPr/>
        </p:nvSpPr>
        <p:spPr>
          <a:xfrm>
            <a:off x="9402016" y="988874"/>
            <a:ext cx="1986635" cy="1754326"/>
          </a:xfrm>
          <a:prstGeom prst="rect">
            <a:avLst/>
          </a:prstGeom>
          <a:noFill/>
        </p:spPr>
        <p:txBody>
          <a:bodyPr wrap="square" rtlCol="0">
            <a:spAutoFit/>
          </a:bodyPr>
          <a:lstStyle/>
          <a:p>
            <a:pPr>
              <a:lnSpc>
                <a:spcPct val="150000"/>
              </a:lnSpc>
            </a:pPr>
            <a:r>
              <a:rPr lang="zh-CN" altLang="zh-CN" dirty="0">
                <a:solidFill>
                  <a:schemeClr val="accent2"/>
                </a:solidFill>
              </a:rPr>
              <a:t>固定资产金额相对较低</a:t>
            </a:r>
            <a:r>
              <a:rPr lang="zh-CN" altLang="zh-CN" dirty="0"/>
              <a:t>，在总资产占比为</a:t>
            </a:r>
            <a:r>
              <a:rPr lang="en-US" altLang="zh-CN" dirty="0"/>
              <a:t>10%-20%</a:t>
            </a:r>
            <a:r>
              <a:rPr lang="zh-CN" altLang="zh-CN" dirty="0" smtClean="0"/>
              <a:t>范围</a:t>
            </a:r>
            <a:r>
              <a:rPr lang="zh-CN" altLang="en-US" dirty="0" smtClean="0"/>
              <a:t>。</a:t>
            </a:r>
            <a:endParaRPr lang="zh-CN" altLang="en-US" dirty="0"/>
          </a:p>
        </p:txBody>
      </p:sp>
      <p:sp>
        <p:nvSpPr>
          <p:cNvPr id="14" name="文本框 13"/>
          <p:cNvSpPr txBox="1"/>
          <p:nvPr/>
        </p:nvSpPr>
        <p:spPr>
          <a:xfrm>
            <a:off x="9402016" y="3148306"/>
            <a:ext cx="2170595" cy="2951898"/>
          </a:xfrm>
          <a:prstGeom prst="rect">
            <a:avLst/>
          </a:prstGeom>
          <a:noFill/>
        </p:spPr>
        <p:txBody>
          <a:bodyPr wrap="square" rtlCol="0">
            <a:spAutoFit/>
          </a:bodyPr>
          <a:lstStyle/>
          <a:p>
            <a:pPr>
              <a:lnSpc>
                <a:spcPct val="150000"/>
              </a:lnSpc>
            </a:pPr>
            <a:r>
              <a:rPr lang="zh-CN" altLang="zh-CN" dirty="0"/>
              <a:t>近年来海尔固定资产占比有所增长，可能是因为海尔在固定资产如房屋建筑物、生产设备、运输设备及办公设备等投入相对较大。</a:t>
            </a:r>
            <a:endParaRPr lang="zh-CN" altLang="en-US" dirty="0"/>
          </a:p>
        </p:txBody>
      </p:sp>
    </p:spTree>
    <p:extLst>
      <p:ext uri="{BB962C8B-B14F-4D97-AF65-F5344CB8AC3E}">
        <p14:creationId xmlns:p14="http://schemas.microsoft.com/office/powerpoint/2010/main" val="27609018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74079" y="580642"/>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609413" y="571598"/>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1508877" y="574763"/>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3239199" y="428457"/>
            <a:ext cx="3859957" cy="630942"/>
          </a:xfrm>
          <a:prstGeom prst="rect">
            <a:avLst/>
          </a:prstGeom>
          <a:noFill/>
        </p:spPr>
        <p:txBody>
          <a:bodyPr wrap="square" rtlCol="0">
            <a:spAutoFit/>
          </a:bodyPr>
          <a:lstStyle/>
          <a:p>
            <a:r>
              <a:rPr lang="zh-CN" altLang="zh-CN" sz="3500" dirty="0" smtClean="0"/>
              <a:t>长期</a:t>
            </a:r>
            <a:r>
              <a:rPr lang="zh-CN" altLang="zh-CN" sz="3500" dirty="0"/>
              <a:t>股权</a:t>
            </a:r>
            <a:r>
              <a:rPr lang="zh-CN" altLang="zh-CN" sz="3500" dirty="0"/>
              <a:t>投资</a:t>
            </a:r>
            <a:endParaRPr lang="zh-CN" altLang="zh-CN" sz="3500" dirty="0"/>
          </a:p>
        </p:txBody>
      </p:sp>
      <p:sp>
        <p:nvSpPr>
          <p:cNvPr id="16" name="椭圆 15"/>
          <p:cNvSpPr/>
          <p:nvPr/>
        </p:nvSpPr>
        <p:spPr>
          <a:xfrm>
            <a:off x="1962737"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2434584" y="571598"/>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477920283"/>
              </p:ext>
            </p:extLst>
          </p:nvPr>
        </p:nvGraphicFramePr>
        <p:xfrm>
          <a:off x="1513770" y="1716998"/>
          <a:ext cx="8405832" cy="2120315"/>
        </p:xfrm>
        <a:graphic>
          <a:graphicData uri="http://schemas.openxmlformats.org/drawingml/2006/table">
            <a:tbl>
              <a:tblPr firstRow="1" firstCol="1" bandRow="1">
                <a:tableStyleId>{5C22544A-7EE6-4342-B048-85BDC9FD1C3A}</a:tableStyleId>
              </a:tblPr>
              <a:tblGrid>
                <a:gridCol w="4062406">
                  <a:extLst>
                    <a:ext uri="{9D8B030D-6E8A-4147-A177-3AD203B41FA5}">
                      <a16:colId xmlns:a16="http://schemas.microsoft.com/office/drawing/2014/main" val="45620281"/>
                    </a:ext>
                  </a:extLst>
                </a:gridCol>
                <a:gridCol w="2272963">
                  <a:extLst>
                    <a:ext uri="{9D8B030D-6E8A-4147-A177-3AD203B41FA5}">
                      <a16:colId xmlns:a16="http://schemas.microsoft.com/office/drawing/2014/main" val="1559815148"/>
                    </a:ext>
                  </a:extLst>
                </a:gridCol>
                <a:gridCol w="2070463">
                  <a:extLst>
                    <a:ext uri="{9D8B030D-6E8A-4147-A177-3AD203B41FA5}">
                      <a16:colId xmlns:a16="http://schemas.microsoft.com/office/drawing/2014/main" val="2447824933"/>
                    </a:ext>
                  </a:extLst>
                </a:gridCol>
              </a:tblGrid>
              <a:tr h="526965">
                <a:tc>
                  <a:txBody>
                    <a:bodyPr/>
                    <a:lstStyle/>
                    <a:p>
                      <a:pPr algn="ctr" fontAlgn="ctr">
                        <a:spcAft>
                          <a:spcPts val="0"/>
                        </a:spcAft>
                      </a:pPr>
                      <a:r>
                        <a:rPr lang="zh-CN" sz="1400" kern="100" dirty="0">
                          <a:effectLst/>
                        </a:rPr>
                        <a:t>项目</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1400" kern="100">
                          <a:effectLst/>
                        </a:rPr>
                        <a:t>青岛海尔</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1400" kern="100">
                          <a:effectLst/>
                        </a:rPr>
                        <a:t>美的集团</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347731050"/>
                  </a:ext>
                </a:extLst>
              </a:tr>
              <a:tr h="475888">
                <a:tc>
                  <a:txBody>
                    <a:bodyPr/>
                    <a:lstStyle/>
                    <a:p>
                      <a:pPr algn="ctr" fontAlgn="ctr">
                        <a:spcAft>
                          <a:spcPts val="0"/>
                        </a:spcAft>
                      </a:pPr>
                      <a:r>
                        <a:rPr lang="zh-CN" sz="1400" kern="100">
                          <a:effectLst/>
                        </a:rPr>
                        <a:t>对联营、合营企业投资收益</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49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420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827257248"/>
                  </a:ext>
                </a:extLst>
              </a:tr>
              <a:tr h="544404">
                <a:tc>
                  <a:txBody>
                    <a:bodyPr/>
                    <a:lstStyle/>
                    <a:p>
                      <a:pPr algn="ctr" fontAlgn="ctr">
                        <a:spcAft>
                          <a:spcPts val="0"/>
                        </a:spcAft>
                      </a:pPr>
                      <a:r>
                        <a:rPr lang="zh-CN" sz="1400" kern="100">
                          <a:effectLst/>
                        </a:rPr>
                        <a:t>长期股权投资</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641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dirty="0">
                          <a:effectLst/>
                        </a:rPr>
                        <a:t>2888</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508334487"/>
                  </a:ext>
                </a:extLst>
              </a:tr>
              <a:tr h="573058">
                <a:tc>
                  <a:txBody>
                    <a:bodyPr/>
                    <a:lstStyle/>
                    <a:p>
                      <a:pPr algn="ctr" fontAlgn="ctr">
                        <a:spcAft>
                          <a:spcPts val="0"/>
                        </a:spcAft>
                      </a:pPr>
                      <a:r>
                        <a:rPr lang="zh-CN" sz="1400" kern="100" dirty="0">
                          <a:effectLst/>
                        </a:rPr>
                        <a:t>长期股权投资收益率</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7.64%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dirty="0">
                          <a:effectLst/>
                        </a:rPr>
                        <a:t>14.54%</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362801050"/>
                  </a:ext>
                </a:extLst>
              </a:tr>
            </a:tbl>
          </a:graphicData>
        </a:graphic>
      </p:graphicFrame>
      <p:sp>
        <p:nvSpPr>
          <p:cNvPr id="13" name="文本框 12"/>
          <p:cNvSpPr txBox="1"/>
          <p:nvPr/>
        </p:nvSpPr>
        <p:spPr>
          <a:xfrm>
            <a:off x="1546427" y="4024668"/>
            <a:ext cx="8340517" cy="1338828"/>
          </a:xfrm>
          <a:prstGeom prst="rect">
            <a:avLst/>
          </a:prstGeom>
          <a:noFill/>
        </p:spPr>
        <p:txBody>
          <a:bodyPr wrap="square" rtlCol="0">
            <a:spAutoFit/>
          </a:bodyPr>
          <a:lstStyle/>
          <a:p>
            <a:pPr>
              <a:lnSpc>
                <a:spcPct val="150000"/>
              </a:lnSpc>
            </a:pPr>
            <a:r>
              <a:rPr lang="zh-CN" altLang="zh-CN" dirty="0"/>
              <a:t>在长期股权投资上，美的比海尔</a:t>
            </a:r>
            <a:r>
              <a:rPr lang="zh-CN" altLang="zh-CN" dirty="0">
                <a:solidFill>
                  <a:schemeClr val="accent2"/>
                </a:solidFill>
              </a:rPr>
              <a:t>投资量大且投资回报情况较好</a:t>
            </a:r>
            <a:r>
              <a:rPr lang="zh-CN" altLang="zh-CN" dirty="0"/>
              <a:t>。但是较大的长期股权投资也使得美的资金及经营情况</a:t>
            </a:r>
            <a:r>
              <a:rPr lang="zh-CN" altLang="zh-CN" dirty="0">
                <a:solidFill>
                  <a:schemeClr val="accent2"/>
                </a:solidFill>
              </a:rPr>
              <a:t>增加风险</a:t>
            </a:r>
            <a:r>
              <a:rPr lang="zh-CN" altLang="zh-CN" dirty="0"/>
              <a:t>。</a:t>
            </a:r>
          </a:p>
          <a:p>
            <a:pPr>
              <a:lnSpc>
                <a:spcPct val="150000"/>
              </a:lnSpc>
            </a:pPr>
            <a:endParaRPr lang="zh-CN" altLang="en-US" dirty="0"/>
          </a:p>
        </p:txBody>
      </p:sp>
    </p:spTree>
    <p:extLst>
      <p:ext uri="{BB962C8B-B14F-4D97-AF65-F5344CB8AC3E}">
        <p14:creationId xmlns:p14="http://schemas.microsoft.com/office/powerpoint/2010/main" val="200020622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498471" y="562294"/>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027361"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605166"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3239199" y="428457"/>
            <a:ext cx="3859957" cy="630942"/>
          </a:xfrm>
          <a:prstGeom prst="rect">
            <a:avLst/>
          </a:prstGeom>
          <a:noFill/>
        </p:spPr>
        <p:txBody>
          <a:bodyPr wrap="square" rtlCol="0">
            <a:spAutoFit/>
          </a:bodyPr>
          <a:lstStyle/>
          <a:p>
            <a:r>
              <a:rPr lang="zh-CN" altLang="zh-CN" sz="3500" dirty="0" smtClean="0"/>
              <a:t>商誉</a:t>
            </a:r>
            <a:endParaRPr lang="zh-CN" altLang="en-US" sz="3500" dirty="0"/>
          </a:p>
        </p:txBody>
      </p:sp>
      <p:sp>
        <p:nvSpPr>
          <p:cNvPr id="16" name="椭圆 15"/>
          <p:cNvSpPr/>
          <p:nvPr/>
        </p:nvSpPr>
        <p:spPr>
          <a:xfrm>
            <a:off x="194967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2434584" y="571598"/>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矩形 2"/>
          <p:cNvSpPr/>
          <p:nvPr/>
        </p:nvSpPr>
        <p:spPr>
          <a:xfrm>
            <a:off x="1642162" y="3799777"/>
            <a:ext cx="8420931" cy="1338828"/>
          </a:xfrm>
          <a:prstGeom prst="rect">
            <a:avLst/>
          </a:prstGeom>
        </p:spPr>
        <p:txBody>
          <a:bodyPr wrap="square">
            <a:spAutoFit/>
          </a:bodyPr>
          <a:lstStyle/>
          <a:p>
            <a:pPr>
              <a:lnSpc>
                <a:spcPct val="150000"/>
              </a:lnSpc>
            </a:pPr>
            <a:r>
              <a:rPr lang="en-US" altLang="zh-CN" dirty="0" smtClean="0"/>
              <a:t>    </a:t>
            </a:r>
            <a:r>
              <a:rPr lang="zh-CN" altLang="zh-CN" dirty="0" smtClean="0">
                <a:solidFill>
                  <a:schemeClr val="accent2"/>
                </a:solidFill>
              </a:rPr>
              <a:t>美</a:t>
            </a:r>
            <a:r>
              <a:rPr lang="zh-CN" altLang="zh-CN" dirty="0">
                <a:solidFill>
                  <a:schemeClr val="accent2"/>
                </a:solidFill>
              </a:rPr>
              <a:t>的商誉占总比高于海尔，但其能带来的经济利益仍存在很大不确定性。</a:t>
            </a:r>
            <a:r>
              <a:rPr lang="zh-CN" altLang="zh-CN" dirty="0"/>
              <a:t>海尔本期商誉提高是由于其在</a:t>
            </a:r>
            <a:r>
              <a:rPr lang="en-US" altLang="zh-CN" dirty="0"/>
              <a:t>2015</a:t>
            </a:r>
            <a:r>
              <a:rPr lang="zh-CN" altLang="zh-CN" dirty="0"/>
              <a:t>年</a:t>
            </a:r>
            <a:r>
              <a:rPr lang="zh-CN" altLang="zh-CN" dirty="0">
                <a:solidFill>
                  <a:schemeClr val="accent2"/>
                </a:solidFill>
              </a:rPr>
              <a:t>新增收购</a:t>
            </a:r>
            <a:r>
              <a:rPr lang="zh-CN" altLang="zh-CN" dirty="0"/>
              <a:t>盛丰物流集团</a:t>
            </a:r>
            <a:r>
              <a:rPr lang="zh-CN" altLang="zh-CN" dirty="0" smtClean="0"/>
              <a:t>有限公司</a:t>
            </a:r>
            <a:r>
              <a:rPr lang="zh-CN" altLang="en-US" dirty="0" smtClean="0"/>
              <a:t>，</a:t>
            </a:r>
            <a:r>
              <a:rPr lang="zh-CN" altLang="zh-CN" dirty="0" smtClean="0"/>
              <a:t>而</a:t>
            </a:r>
            <a:r>
              <a:rPr lang="zh-CN" altLang="zh-CN" dirty="0"/>
              <a:t>美的商誉的减少则是因为美的在</a:t>
            </a:r>
            <a:r>
              <a:rPr lang="en-US" altLang="zh-CN" dirty="0"/>
              <a:t>2015</a:t>
            </a:r>
            <a:r>
              <a:rPr lang="zh-CN" altLang="zh-CN" dirty="0"/>
              <a:t>年底对商誉</a:t>
            </a:r>
            <a:r>
              <a:rPr lang="zh-CN" altLang="zh-CN" dirty="0">
                <a:solidFill>
                  <a:schemeClr val="accent2"/>
                </a:solidFill>
              </a:rPr>
              <a:t>进行减值测试</a:t>
            </a:r>
            <a:r>
              <a:rPr lang="zh-CN" altLang="zh-CN" dirty="0"/>
              <a:t>。</a:t>
            </a:r>
          </a:p>
        </p:txBody>
      </p:sp>
      <p:graphicFrame>
        <p:nvGraphicFramePr>
          <p:cNvPr id="8" name="表格 7"/>
          <p:cNvGraphicFramePr>
            <a:graphicFrameLocks noGrp="1"/>
          </p:cNvGraphicFramePr>
          <p:nvPr>
            <p:extLst>
              <p:ext uri="{D42A27DB-BD31-4B8C-83A1-F6EECF244321}">
                <p14:modId xmlns:p14="http://schemas.microsoft.com/office/powerpoint/2010/main" val="2282981533"/>
              </p:ext>
            </p:extLst>
          </p:nvPr>
        </p:nvGraphicFramePr>
        <p:xfrm>
          <a:off x="1949674" y="1932913"/>
          <a:ext cx="7722520" cy="1475409"/>
        </p:xfrm>
        <a:graphic>
          <a:graphicData uri="http://schemas.openxmlformats.org/drawingml/2006/table">
            <a:tbl>
              <a:tblPr firstRow="1" firstCol="1" bandRow="1">
                <a:tableStyleId>{5C22544A-7EE6-4342-B048-85BDC9FD1C3A}</a:tableStyleId>
              </a:tblPr>
              <a:tblGrid>
                <a:gridCol w="1544504">
                  <a:extLst>
                    <a:ext uri="{9D8B030D-6E8A-4147-A177-3AD203B41FA5}">
                      <a16:colId xmlns:a16="http://schemas.microsoft.com/office/drawing/2014/main" val="1055331363"/>
                    </a:ext>
                  </a:extLst>
                </a:gridCol>
                <a:gridCol w="1544504">
                  <a:extLst>
                    <a:ext uri="{9D8B030D-6E8A-4147-A177-3AD203B41FA5}">
                      <a16:colId xmlns:a16="http://schemas.microsoft.com/office/drawing/2014/main" val="3200207283"/>
                    </a:ext>
                  </a:extLst>
                </a:gridCol>
                <a:gridCol w="1544504">
                  <a:extLst>
                    <a:ext uri="{9D8B030D-6E8A-4147-A177-3AD203B41FA5}">
                      <a16:colId xmlns:a16="http://schemas.microsoft.com/office/drawing/2014/main" val="800159237"/>
                    </a:ext>
                  </a:extLst>
                </a:gridCol>
                <a:gridCol w="1544504">
                  <a:extLst>
                    <a:ext uri="{9D8B030D-6E8A-4147-A177-3AD203B41FA5}">
                      <a16:colId xmlns:a16="http://schemas.microsoft.com/office/drawing/2014/main" val="3101584650"/>
                    </a:ext>
                  </a:extLst>
                </a:gridCol>
                <a:gridCol w="1544504">
                  <a:extLst>
                    <a:ext uri="{9D8B030D-6E8A-4147-A177-3AD203B41FA5}">
                      <a16:colId xmlns:a16="http://schemas.microsoft.com/office/drawing/2014/main" val="444078653"/>
                    </a:ext>
                  </a:extLst>
                </a:gridCol>
              </a:tblGrid>
              <a:tr h="484150">
                <a:tc>
                  <a:txBody>
                    <a:bodyPr/>
                    <a:lstStyle/>
                    <a:p>
                      <a:pPr algn="ctr">
                        <a:spcAft>
                          <a:spcPts val="0"/>
                        </a:spcAft>
                      </a:pPr>
                      <a:r>
                        <a:rPr lang="en-US" sz="1600" kern="100" dirty="0">
                          <a:effectLst/>
                        </a:rPr>
                        <a:t> </a:t>
                      </a:r>
                      <a:r>
                        <a:rPr lang="en-US" sz="1600" kern="100" dirty="0" smtClean="0">
                          <a:effectLst/>
                        </a:rPr>
                        <a:t>2015</a:t>
                      </a:r>
                      <a:r>
                        <a:rPr lang="zh-CN" altLang="en-US" sz="1600" kern="100" dirty="0" smtClean="0">
                          <a:effectLst/>
                        </a:rPr>
                        <a:t>年</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1600" kern="100">
                          <a:effectLst/>
                        </a:rPr>
                        <a:t>期末余额</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1600" kern="100" dirty="0">
                          <a:effectLst/>
                        </a:rPr>
                        <a:t>期初余额</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1600" kern="100">
                          <a:effectLst/>
                        </a:rPr>
                        <a:t>总资产</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1600" kern="100">
                          <a:effectLst/>
                        </a:rPr>
                        <a:t>占比</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184443635"/>
                  </a:ext>
                </a:extLst>
              </a:tr>
              <a:tr h="484150">
                <a:tc>
                  <a:txBody>
                    <a:bodyPr/>
                    <a:lstStyle/>
                    <a:p>
                      <a:pPr algn="ctr" fontAlgn="ctr">
                        <a:spcAft>
                          <a:spcPts val="0"/>
                        </a:spcAft>
                      </a:pPr>
                      <a:r>
                        <a:rPr lang="zh-CN" sz="1600" kern="100">
                          <a:effectLst/>
                        </a:rPr>
                        <a:t>青岛海尔</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600" kern="100">
                          <a:effectLst/>
                        </a:rPr>
                        <a:t>392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600" kern="100">
                          <a:effectLst/>
                        </a:rPr>
                        <a:t>74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600" kern="100">
                          <a:effectLst/>
                        </a:rPr>
                        <a:t>75961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600" kern="100">
                          <a:effectLst/>
                        </a:rPr>
                        <a:t>0.50%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3933247940"/>
                  </a:ext>
                </a:extLst>
              </a:tr>
              <a:tr h="507109">
                <a:tc>
                  <a:txBody>
                    <a:bodyPr/>
                    <a:lstStyle/>
                    <a:p>
                      <a:pPr algn="ctr" fontAlgn="ctr">
                        <a:spcAft>
                          <a:spcPts val="0"/>
                        </a:spcAft>
                      </a:pPr>
                      <a:r>
                        <a:rPr lang="zh-CN" sz="1600" kern="100" dirty="0">
                          <a:effectLst/>
                        </a:rPr>
                        <a:t>美的集团</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600" kern="100">
                          <a:effectLst/>
                        </a:rPr>
                        <a:t>2393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600" kern="100">
                          <a:effectLst/>
                        </a:rPr>
                        <a:t>2932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600" kern="100">
                          <a:effectLst/>
                        </a:rPr>
                        <a:t>128842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600" kern="100" dirty="0">
                          <a:effectLst/>
                        </a:rPr>
                        <a:t>1.86%</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767412263"/>
                  </a:ext>
                </a:extLst>
              </a:tr>
            </a:tbl>
          </a:graphicData>
        </a:graphic>
      </p:graphicFrame>
    </p:spTree>
    <p:extLst>
      <p:ext uri="{BB962C8B-B14F-4D97-AF65-F5344CB8AC3E}">
        <p14:creationId xmlns:p14="http://schemas.microsoft.com/office/powerpoint/2010/main" val="403128364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958380" y="571598"/>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027361"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149581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3239199" y="428457"/>
            <a:ext cx="3859957" cy="630942"/>
          </a:xfrm>
          <a:prstGeom prst="rect">
            <a:avLst/>
          </a:prstGeom>
          <a:noFill/>
        </p:spPr>
        <p:txBody>
          <a:bodyPr wrap="square" rtlCol="0">
            <a:spAutoFit/>
          </a:bodyPr>
          <a:lstStyle/>
          <a:p>
            <a:r>
              <a:rPr lang="zh-CN" altLang="zh-CN" sz="3500" dirty="0" smtClean="0"/>
              <a:t>短期</a:t>
            </a:r>
            <a:r>
              <a:rPr lang="zh-CN" altLang="zh-CN" sz="3500" dirty="0"/>
              <a:t>借款</a:t>
            </a:r>
            <a:endParaRPr lang="zh-CN" altLang="en-US" sz="3500" dirty="0"/>
          </a:p>
        </p:txBody>
      </p:sp>
      <p:sp>
        <p:nvSpPr>
          <p:cNvPr id="16" name="椭圆 15"/>
          <p:cNvSpPr/>
          <p:nvPr/>
        </p:nvSpPr>
        <p:spPr>
          <a:xfrm>
            <a:off x="599135" y="571598"/>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2434584" y="571598"/>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矩形 14"/>
          <p:cNvSpPr/>
          <p:nvPr/>
        </p:nvSpPr>
        <p:spPr>
          <a:xfrm>
            <a:off x="7282036" y="1986465"/>
            <a:ext cx="3677701" cy="3000821"/>
          </a:xfrm>
          <a:prstGeom prst="rect">
            <a:avLst/>
          </a:prstGeom>
        </p:spPr>
        <p:txBody>
          <a:bodyPr wrap="square">
            <a:spAutoFit/>
          </a:bodyPr>
          <a:lstStyle/>
          <a:p>
            <a:pPr>
              <a:lnSpc>
                <a:spcPct val="150000"/>
              </a:lnSpc>
            </a:pPr>
            <a:r>
              <a:rPr lang="en-US" altLang="zh-CN" dirty="0" smtClean="0"/>
              <a:t>   2013</a:t>
            </a:r>
            <a:r>
              <a:rPr lang="zh-CN" altLang="zh-CN" dirty="0"/>
              <a:t>年</a:t>
            </a:r>
            <a:r>
              <a:rPr lang="en-US" altLang="zh-CN" dirty="0"/>
              <a:t>-2015</a:t>
            </a:r>
            <a:r>
              <a:rPr lang="zh-CN" altLang="zh-CN" dirty="0"/>
              <a:t>年间海尔的短期借款占比均小于美的，处于较合理的水平。与美的相比，</a:t>
            </a:r>
            <a:r>
              <a:rPr lang="zh-CN" altLang="zh-CN" dirty="0">
                <a:solidFill>
                  <a:schemeClr val="accent2"/>
                </a:solidFill>
              </a:rPr>
              <a:t>海尔未来面临的短期内偿债压力较低。</a:t>
            </a:r>
            <a:r>
              <a:rPr lang="zh-CN" altLang="zh-CN" dirty="0"/>
              <a:t>但美的近年来短期借款占比也在急速下降，这反映出</a:t>
            </a:r>
            <a:r>
              <a:rPr lang="zh-CN" altLang="zh-CN" dirty="0">
                <a:solidFill>
                  <a:schemeClr val="accent2"/>
                </a:solidFill>
              </a:rPr>
              <a:t>美的短期内偿还债款能力也在逐渐增强。</a:t>
            </a:r>
          </a:p>
        </p:txBody>
      </p:sp>
      <p:graphicFrame>
        <p:nvGraphicFramePr>
          <p:cNvPr id="2" name="表格 1"/>
          <p:cNvGraphicFramePr>
            <a:graphicFrameLocks noGrp="1"/>
          </p:cNvGraphicFramePr>
          <p:nvPr>
            <p:extLst>
              <p:ext uri="{D42A27DB-BD31-4B8C-83A1-F6EECF244321}">
                <p14:modId xmlns:p14="http://schemas.microsoft.com/office/powerpoint/2010/main" val="796490068"/>
              </p:ext>
            </p:extLst>
          </p:nvPr>
        </p:nvGraphicFramePr>
        <p:xfrm>
          <a:off x="1020947" y="1989191"/>
          <a:ext cx="5945357" cy="3345908"/>
        </p:xfrm>
        <a:graphic>
          <a:graphicData uri="http://schemas.openxmlformats.org/drawingml/2006/table">
            <a:tbl>
              <a:tblPr firstRow="1" firstCol="1" bandRow="1">
                <a:tableStyleId>{5C22544A-7EE6-4342-B048-85BDC9FD1C3A}</a:tableStyleId>
              </a:tblPr>
              <a:tblGrid>
                <a:gridCol w="1564672">
                  <a:extLst>
                    <a:ext uri="{9D8B030D-6E8A-4147-A177-3AD203B41FA5}">
                      <a16:colId xmlns:a16="http://schemas.microsoft.com/office/drawing/2014/main" val="290008497"/>
                    </a:ext>
                  </a:extLst>
                </a:gridCol>
                <a:gridCol w="1564672">
                  <a:extLst>
                    <a:ext uri="{9D8B030D-6E8A-4147-A177-3AD203B41FA5}">
                      <a16:colId xmlns:a16="http://schemas.microsoft.com/office/drawing/2014/main" val="1080156152"/>
                    </a:ext>
                  </a:extLst>
                </a:gridCol>
                <a:gridCol w="938671">
                  <a:extLst>
                    <a:ext uri="{9D8B030D-6E8A-4147-A177-3AD203B41FA5}">
                      <a16:colId xmlns:a16="http://schemas.microsoft.com/office/drawing/2014/main" val="3806958727"/>
                    </a:ext>
                  </a:extLst>
                </a:gridCol>
                <a:gridCol w="938671">
                  <a:extLst>
                    <a:ext uri="{9D8B030D-6E8A-4147-A177-3AD203B41FA5}">
                      <a16:colId xmlns:a16="http://schemas.microsoft.com/office/drawing/2014/main" val="1111444863"/>
                    </a:ext>
                  </a:extLst>
                </a:gridCol>
                <a:gridCol w="938671">
                  <a:extLst>
                    <a:ext uri="{9D8B030D-6E8A-4147-A177-3AD203B41FA5}">
                      <a16:colId xmlns:a16="http://schemas.microsoft.com/office/drawing/2014/main" val="1109893764"/>
                    </a:ext>
                  </a:extLst>
                </a:gridCol>
              </a:tblGrid>
              <a:tr h="476087">
                <a:tc>
                  <a:txBody>
                    <a:bodyPr/>
                    <a:lstStyle/>
                    <a:p>
                      <a:pPr algn="ctr">
                        <a:spcAft>
                          <a:spcPts val="0"/>
                        </a:spcAft>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zh-CN" sz="1600" kern="100">
                          <a:effectLst/>
                        </a:rPr>
                        <a:t>项目</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600" kern="100">
                          <a:effectLst/>
                        </a:rPr>
                        <a:t>2013</a:t>
                      </a:r>
                      <a:r>
                        <a:rPr lang="zh-CN" sz="1600" kern="100">
                          <a:effectLst/>
                        </a:rPr>
                        <a:t>年</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600" kern="100">
                          <a:effectLst/>
                        </a:rPr>
                        <a:t>2014</a:t>
                      </a:r>
                      <a:r>
                        <a:rPr lang="zh-CN" sz="1600" kern="100">
                          <a:effectLst/>
                        </a:rPr>
                        <a:t>年</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600" kern="100">
                          <a:effectLst/>
                        </a:rPr>
                        <a:t>2015</a:t>
                      </a:r>
                      <a:r>
                        <a:rPr lang="zh-CN" sz="1600" kern="100">
                          <a:effectLst/>
                        </a:rPr>
                        <a:t>年</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3435549787"/>
                  </a:ext>
                </a:extLst>
              </a:tr>
              <a:tr h="476087">
                <a:tc rowSpan="3">
                  <a:txBody>
                    <a:bodyPr/>
                    <a:lstStyle/>
                    <a:p>
                      <a:pPr algn="ctr" fontAlgn="ctr">
                        <a:spcAft>
                          <a:spcPts val="0"/>
                        </a:spcAft>
                      </a:pPr>
                      <a:r>
                        <a:rPr lang="zh-CN" sz="1600" kern="100">
                          <a:effectLst/>
                        </a:rPr>
                        <a:t>青岛海尔</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1600" kern="100">
                          <a:effectLst/>
                        </a:rPr>
                        <a:t>短期借款</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600" kern="100">
                          <a:effectLst/>
                        </a:rPr>
                        <a:t>1174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600" kern="100">
                          <a:effectLst/>
                        </a:rPr>
                        <a:t>1009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600" kern="100">
                          <a:effectLst/>
                        </a:rPr>
                        <a:t>1873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799718562"/>
                  </a:ext>
                </a:extLst>
              </a:tr>
              <a:tr h="476087">
                <a:tc vMerge="1">
                  <a:txBody>
                    <a:bodyPr/>
                    <a:lstStyle/>
                    <a:p>
                      <a:endParaRPr lang="zh-CN" altLang="en-US"/>
                    </a:p>
                  </a:txBody>
                  <a:tcPr/>
                </a:tc>
                <a:tc>
                  <a:txBody>
                    <a:bodyPr/>
                    <a:lstStyle/>
                    <a:p>
                      <a:pPr algn="ctr" fontAlgn="ctr">
                        <a:spcAft>
                          <a:spcPts val="0"/>
                        </a:spcAft>
                      </a:pPr>
                      <a:r>
                        <a:rPr lang="zh-CN" sz="1600" kern="100">
                          <a:effectLst/>
                        </a:rPr>
                        <a:t>总负债</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600" kern="100">
                          <a:effectLst/>
                        </a:rPr>
                        <a:t>41022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600" kern="100">
                          <a:effectLst/>
                        </a:rPr>
                        <a:t>45886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600" kern="100">
                          <a:effectLst/>
                        </a:rPr>
                        <a:t>43558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292670063"/>
                  </a:ext>
                </a:extLst>
              </a:tr>
              <a:tr h="476087">
                <a:tc vMerge="1">
                  <a:txBody>
                    <a:bodyPr/>
                    <a:lstStyle/>
                    <a:p>
                      <a:endParaRPr lang="zh-CN" altLang="en-US"/>
                    </a:p>
                  </a:txBody>
                  <a:tcPr/>
                </a:tc>
                <a:tc>
                  <a:txBody>
                    <a:bodyPr/>
                    <a:lstStyle/>
                    <a:p>
                      <a:pPr algn="ctr" fontAlgn="ctr">
                        <a:spcAft>
                          <a:spcPts val="0"/>
                        </a:spcAft>
                      </a:pPr>
                      <a:r>
                        <a:rPr lang="zh-CN" sz="1600" kern="100">
                          <a:effectLst/>
                        </a:rPr>
                        <a:t>短期借款占比</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600" kern="100" dirty="0">
                          <a:effectLst/>
                        </a:rPr>
                        <a:t>2.90%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600" kern="100">
                          <a:effectLst/>
                        </a:rPr>
                        <a:t>2.20%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600" kern="100">
                          <a:effectLst/>
                        </a:rPr>
                        <a:t>4.30%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4235872960"/>
                  </a:ext>
                </a:extLst>
              </a:tr>
              <a:tr h="476087">
                <a:tc rowSpan="3">
                  <a:txBody>
                    <a:bodyPr/>
                    <a:lstStyle/>
                    <a:p>
                      <a:pPr algn="ctr" fontAlgn="ctr">
                        <a:spcAft>
                          <a:spcPts val="0"/>
                        </a:spcAft>
                      </a:pPr>
                      <a:r>
                        <a:rPr lang="zh-CN" sz="1600" kern="100">
                          <a:effectLst/>
                        </a:rPr>
                        <a:t>美的集团</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1600" kern="100">
                          <a:effectLst/>
                        </a:rPr>
                        <a:t>短期借款</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600" kern="100">
                          <a:effectLst/>
                        </a:rPr>
                        <a:t>8872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600" kern="100">
                          <a:effectLst/>
                        </a:rPr>
                        <a:t>6071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600" kern="100">
                          <a:effectLst/>
                        </a:rPr>
                        <a:t>3920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794266928"/>
                  </a:ext>
                </a:extLst>
              </a:tr>
              <a:tr h="476087">
                <a:tc vMerge="1">
                  <a:txBody>
                    <a:bodyPr/>
                    <a:lstStyle/>
                    <a:p>
                      <a:endParaRPr lang="zh-CN" altLang="en-US"/>
                    </a:p>
                  </a:txBody>
                  <a:tcPr/>
                </a:tc>
                <a:tc>
                  <a:txBody>
                    <a:bodyPr/>
                    <a:lstStyle/>
                    <a:p>
                      <a:pPr algn="ctr" fontAlgn="ctr">
                        <a:spcAft>
                          <a:spcPts val="0"/>
                        </a:spcAft>
                      </a:pPr>
                      <a:r>
                        <a:rPr lang="zh-CN" sz="1600" kern="100">
                          <a:effectLst/>
                        </a:rPr>
                        <a:t>总负债</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600" kern="100">
                          <a:effectLst/>
                        </a:rPr>
                        <a:t>57865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600" kern="100">
                          <a:effectLst/>
                        </a:rPr>
                        <a:t>74560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600" kern="100">
                          <a:effectLst/>
                        </a:rPr>
                        <a:t>72810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462592350"/>
                  </a:ext>
                </a:extLst>
              </a:tr>
              <a:tr h="489386">
                <a:tc vMerge="1">
                  <a:txBody>
                    <a:bodyPr/>
                    <a:lstStyle/>
                    <a:p>
                      <a:endParaRPr lang="zh-CN" altLang="en-US"/>
                    </a:p>
                  </a:txBody>
                  <a:tcPr/>
                </a:tc>
                <a:tc>
                  <a:txBody>
                    <a:bodyPr/>
                    <a:lstStyle/>
                    <a:p>
                      <a:pPr algn="ctr" fontAlgn="ctr">
                        <a:spcAft>
                          <a:spcPts val="0"/>
                        </a:spcAft>
                      </a:pPr>
                      <a:r>
                        <a:rPr lang="zh-CN" sz="1600" kern="100">
                          <a:effectLst/>
                        </a:rPr>
                        <a:t>短期借款占比</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600" kern="100">
                          <a:effectLst/>
                        </a:rPr>
                        <a:t>15.30%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600" kern="100">
                          <a:effectLst/>
                        </a:rPr>
                        <a:t>8.10%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600" kern="100" dirty="0">
                          <a:effectLst/>
                        </a:rPr>
                        <a:t>5.40%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543583852"/>
                  </a:ext>
                </a:extLst>
              </a:tr>
            </a:tbl>
          </a:graphicData>
        </a:graphic>
      </p:graphicFrame>
    </p:spTree>
    <p:extLst>
      <p:ext uri="{BB962C8B-B14F-4D97-AF65-F5344CB8AC3E}">
        <p14:creationId xmlns:p14="http://schemas.microsoft.com/office/powerpoint/2010/main" val="179967270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367507" y="561700"/>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027361"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149581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3239199" y="428457"/>
            <a:ext cx="5512915" cy="630942"/>
          </a:xfrm>
          <a:prstGeom prst="rect">
            <a:avLst/>
          </a:prstGeom>
          <a:noFill/>
        </p:spPr>
        <p:txBody>
          <a:bodyPr wrap="square" rtlCol="0">
            <a:spAutoFit/>
          </a:bodyPr>
          <a:lstStyle/>
          <a:p>
            <a:r>
              <a:rPr lang="zh-CN" altLang="en-US" sz="3500" dirty="0" smtClean="0"/>
              <a:t>资产负债表</a:t>
            </a:r>
            <a:r>
              <a:rPr lang="zh-CN" altLang="en-US" sz="3500" dirty="0" smtClean="0"/>
              <a:t>同型分析</a:t>
            </a:r>
            <a:endParaRPr lang="zh-CN" altLang="en-US" sz="3500" dirty="0"/>
          </a:p>
        </p:txBody>
      </p:sp>
      <p:sp>
        <p:nvSpPr>
          <p:cNvPr id="16" name="椭圆 15"/>
          <p:cNvSpPr/>
          <p:nvPr/>
        </p:nvSpPr>
        <p:spPr>
          <a:xfrm>
            <a:off x="194967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592510"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Rectangle 1"/>
          <p:cNvSpPr>
            <a:spLocks noChangeArrowheads="1"/>
          </p:cNvSpPr>
          <p:nvPr/>
        </p:nvSpPr>
        <p:spPr bwMode="auto">
          <a:xfrm>
            <a:off x="3414713" y="32210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249558244"/>
              </p:ext>
            </p:extLst>
          </p:nvPr>
        </p:nvGraphicFramePr>
        <p:xfrm>
          <a:off x="1783197" y="1295908"/>
          <a:ext cx="8041343" cy="4764659"/>
        </p:xfrm>
        <a:graphic>
          <a:graphicData uri="http://schemas.openxmlformats.org/drawingml/2006/table">
            <a:tbl>
              <a:tblPr firstRow="1" firstCol="1" bandRow="1">
                <a:tableStyleId>{5C22544A-7EE6-4342-B048-85BDC9FD1C3A}</a:tableStyleId>
              </a:tblPr>
              <a:tblGrid>
                <a:gridCol w="2224027">
                  <a:extLst>
                    <a:ext uri="{9D8B030D-6E8A-4147-A177-3AD203B41FA5}">
                      <a16:colId xmlns:a16="http://schemas.microsoft.com/office/drawing/2014/main" val="3197291114"/>
                    </a:ext>
                  </a:extLst>
                </a:gridCol>
                <a:gridCol w="1694329">
                  <a:extLst>
                    <a:ext uri="{9D8B030D-6E8A-4147-A177-3AD203B41FA5}">
                      <a16:colId xmlns:a16="http://schemas.microsoft.com/office/drawing/2014/main" val="1202509482"/>
                    </a:ext>
                  </a:extLst>
                </a:gridCol>
                <a:gridCol w="1479176">
                  <a:extLst>
                    <a:ext uri="{9D8B030D-6E8A-4147-A177-3AD203B41FA5}">
                      <a16:colId xmlns:a16="http://schemas.microsoft.com/office/drawing/2014/main" val="939755969"/>
                    </a:ext>
                  </a:extLst>
                </a:gridCol>
                <a:gridCol w="1599983">
                  <a:extLst>
                    <a:ext uri="{9D8B030D-6E8A-4147-A177-3AD203B41FA5}">
                      <a16:colId xmlns:a16="http://schemas.microsoft.com/office/drawing/2014/main" val="2950919656"/>
                    </a:ext>
                  </a:extLst>
                </a:gridCol>
                <a:gridCol w="1043828">
                  <a:extLst>
                    <a:ext uri="{9D8B030D-6E8A-4147-A177-3AD203B41FA5}">
                      <a16:colId xmlns:a16="http://schemas.microsoft.com/office/drawing/2014/main" val="1792750085"/>
                    </a:ext>
                  </a:extLst>
                </a:gridCol>
              </a:tblGrid>
              <a:tr h="253416">
                <a:tc>
                  <a:txBody>
                    <a:bodyPr/>
                    <a:lstStyle/>
                    <a:p>
                      <a:pPr algn="ctr" latinLnBrk="0">
                        <a:lnSpc>
                          <a:spcPct val="115000"/>
                        </a:lnSpc>
                        <a:spcAft>
                          <a:spcPts val="0"/>
                        </a:spcAft>
                      </a:pPr>
                      <a:r>
                        <a:rPr lang="en-US" sz="1400" kern="0" dirty="0">
                          <a:effectLst/>
                        </a:rPr>
                        <a:t>2015</a:t>
                      </a:r>
                      <a:r>
                        <a:rPr lang="zh-CN" sz="1400" kern="0" dirty="0">
                          <a:effectLst/>
                        </a:rPr>
                        <a:t>年</a:t>
                      </a:r>
                      <a:endParaRPr lang="zh-CN" sz="1050" kern="100" dirty="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gridSpan="2">
                  <a:txBody>
                    <a:bodyPr/>
                    <a:lstStyle/>
                    <a:p>
                      <a:pPr algn="ctr" latinLnBrk="0">
                        <a:lnSpc>
                          <a:spcPct val="115000"/>
                        </a:lnSpc>
                        <a:spcAft>
                          <a:spcPts val="0"/>
                        </a:spcAft>
                      </a:pPr>
                      <a:r>
                        <a:rPr lang="zh-CN" sz="1400" kern="0">
                          <a:effectLst/>
                        </a:rPr>
                        <a:t>青岛海尔</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hMerge="1">
                  <a:txBody>
                    <a:bodyPr/>
                    <a:lstStyle/>
                    <a:p>
                      <a:endParaRPr lang="zh-CN" altLang="en-US"/>
                    </a:p>
                  </a:txBody>
                  <a:tcPr/>
                </a:tc>
                <a:tc gridSpan="2">
                  <a:txBody>
                    <a:bodyPr/>
                    <a:lstStyle/>
                    <a:p>
                      <a:pPr algn="ctr" latinLnBrk="0">
                        <a:lnSpc>
                          <a:spcPct val="115000"/>
                        </a:lnSpc>
                        <a:spcAft>
                          <a:spcPts val="0"/>
                        </a:spcAft>
                      </a:pPr>
                      <a:r>
                        <a:rPr lang="zh-CN" sz="1400" kern="0">
                          <a:effectLst/>
                        </a:rPr>
                        <a:t>美的集团</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hMerge="1">
                  <a:txBody>
                    <a:bodyPr/>
                    <a:lstStyle/>
                    <a:p>
                      <a:endParaRPr lang="zh-CN" altLang="en-US"/>
                    </a:p>
                  </a:txBody>
                  <a:tcPr/>
                </a:tc>
                <a:extLst>
                  <a:ext uri="{0D108BD9-81ED-4DB2-BD59-A6C34878D82A}">
                    <a16:rowId xmlns:a16="http://schemas.microsoft.com/office/drawing/2014/main" val="1855777305"/>
                  </a:ext>
                </a:extLst>
              </a:tr>
              <a:tr h="253416">
                <a:tc>
                  <a:txBody>
                    <a:bodyPr/>
                    <a:lstStyle/>
                    <a:p>
                      <a:pPr algn="ctr" latinLnBrk="0">
                        <a:lnSpc>
                          <a:spcPct val="115000"/>
                        </a:lnSpc>
                        <a:spcAft>
                          <a:spcPts val="0"/>
                        </a:spcAft>
                      </a:pPr>
                      <a:r>
                        <a:rPr lang="zh-CN" sz="1400" kern="0">
                          <a:effectLst/>
                        </a:rPr>
                        <a:t>项目</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zh-CN" sz="1400" kern="0">
                          <a:effectLst/>
                        </a:rPr>
                        <a:t>金额</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zh-CN" sz="1400" kern="0">
                          <a:effectLst/>
                        </a:rPr>
                        <a:t>百分比</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zh-CN" sz="1400" kern="0">
                          <a:effectLst/>
                        </a:rPr>
                        <a:t>金额</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zh-CN" sz="1400" kern="0">
                          <a:effectLst/>
                        </a:rPr>
                        <a:t>百分比</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extLst>
                  <a:ext uri="{0D108BD9-81ED-4DB2-BD59-A6C34878D82A}">
                    <a16:rowId xmlns:a16="http://schemas.microsoft.com/office/drawing/2014/main" val="705987105"/>
                  </a:ext>
                </a:extLst>
              </a:tr>
              <a:tr h="284011">
                <a:tc>
                  <a:txBody>
                    <a:bodyPr/>
                    <a:lstStyle/>
                    <a:p>
                      <a:pPr algn="ctr" latinLnBrk="0">
                        <a:lnSpc>
                          <a:spcPct val="115000"/>
                        </a:lnSpc>
                        <a:spcAft>
                          <a:spcPts val="0"/>
                        </a:spcAft>
                      </a:pPr>
                      <a:r>
                        <a:rPr lang="zh-CN" sz="1400" kern="0">
                          <a:effectLst/>
                        </a:rPr>
                        <a:t>流动资产</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a:effectLst/>
                        </a:rPr>
                        <a:t>54867</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a:effectLst/>
                        </a:rPr>
                        <a:t>72.23%</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a:effectLst/>
                        </a:rPr>
                        <a:t>93368</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a:effectLst/>
                        </a:rPr>
                        <a:t>72.47%</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335035118"/>
                  </a:ext>
                </a:extLst>
              </a:tr>
              <a:tr h="336176">
                <a:tc>
                  <a:txBody>
                    <a:bodyPr/>
                    <a:lstStyle/>
                    <a:p>
                      <a:pPr algn="ctr" latinLnBrk="0">
                        <a:lnSpc>
                          <a:spcPct val="115000"/>
                        </a:lnSpc>
                        <a:spcAft>
                          <a:spcPts val="0"/>
                        </a:spcAft>
                      </a:pPr>
                      <a:r>
                        <a:rPr lang="zh-CN" sz="1400" kern="0">
                          <a:effectLst/>
                        </a:rPr>
                        <a:t>货币资金</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a:effectLst/>
                        </a:rPr>
                        <a:t>24,714</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a:effectLst/>
                        </a:rPr>
                        <a:t>32.54%</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a:effectLst/>
                        </a:rPr>
                        <a:t>11,862</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a:effectLst/>
                        </a:rPr>
                        <a:t>9.20%</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415466627"/>
                  </a:ext>
                </a:extLst>
              </a:tr>
              <a:tr h="336177">
                <a:tc>
                  <a:txBody>
                    <a:bodyPr/>
                    <a:lstStyle/>
                    <a:p>
                      <a:pPr algn="ctr" latinLnBrk="0">
                        <a:lnSpc>
                          <a:spcPct val="115000"/>
                        </a:lnSpc>
                        <a:spcAft>
                          <a:spcPts val="0"/>
                        </a:spcAft>
                      </a:pPr>
                      <a:r>
                        <a:rPr lang="zh-CN" sz="1400" kern="0">
                          <a:effectLst/>
                        </a:rPr>
                        <a:t>应收款项</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a:effectLst/>
                        </a:rPr>
                        <a:t>19,563</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a:effectLst/>
                        </a:rPr>
                        <a:t>25.75%</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a:effectLst/>
                        </a:rPr>
                        <a:t>24362</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a:effectLst/>
                        </a:rPr>
                        <a:t>18.91%</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extLst>
                  <a:ext uri="{0D108BD9-81ED-4DB2-BD59-A6C34878D82A}">
                    <a16:rowId xmlns:a16="http://schemas.microsoft.com/office/drawing/2014/main" val="2466341952"/>
                  </a:ext>
                </a:extLst>
              </a:tr>
              <a:tr h="336176">
                <a:tc>
                  <a:txBody>
                    <a:bodyPr/>
                    <a:lstStyle/>
                    <a:p>
                      <a:pPr algn="ctr" latinLnBrk="0">
                        <a:lnSpc>
                          <a:spcPct val="115000"/>
                        </a:lnSpc>
                        <a:spcAft>
                          <a:spcPts val="0"/>
                        </a:spcAft>
                      </a:pPr>
                      <a:r>
                        <a:rPr lang="zh-CN" sz="1400" kern="0">
                          <a:effectLst/>
                        </a:rPr>
                        <a:t>存货</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a:effectLst/>
                        </a:rPr>
                        <a:t>8,559</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a:effectLst/>
                        </a:rPr>
                        <a:t>11.27%</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a:effectLst/>
                        </a:rPr>
                        <a:t>10449</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a:effectLst/>
                        </a:rPr>
                        <a:t>8.11%</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extLst>
                  <a:ext uri="{0D108BD9-81ED-4DB2-BD59-A6C34878D82A}">
                    <a16:rowId xmlns:a16="http://schemas.microsoft.com/office/drawing/2014/main" val="2454925701"/>
                  </a:ext>
                </a:extLst>
              </a:tr>
              <a:tr h="474220">
                <a:tc>
                  <a:txBody>
                    <a:bodyPr/>
                    <a:lstStyle/>
                    <a:p>
                      <a:pPr algn="ctr" latinLnBrk="0">
                        <a:lnSpc>
                          <a:spcPct val="115000"/>
                        </a:lnSpc>
                        <a:spcAft>
                          <a:spcPts val="0"/>
                        </a:spcAft>
                      </a:pPr>
                      <a:r>
                        <a:rPr lang="zh-CN" sz="1400" kern="0">
                          <a:effectLst/>
                        </a:rPr>
                        <a:t>其他流动资产</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a:effectLst/>
                        </a:rPr>
                        <a:t>1451</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a:effectLst/>
                        </a:rPr>
                        <a:t>1.91%</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a:effectLst/>
                        </a:rPr>
                        <a:t>33828</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a:effectLst/>
                        </a:rPr>
                        <a:t>26.26%</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extLst>
                  <a:ext uri="{0D108BD9-81ED-4DB2-BD59-A6C34878D82A}">
                    <a16:rowId xmlns:a16="http://schemas.microsoft.com/office/drawing/2014/main" val="4100113947"/>
                  </a:ext>
                </a:extLst>
              </a:tr>
              <a:tr h="474220">
                <a:tc>
                  <a:txBody>
                    <a:bodyPr/>
                    <a:lstStyle/>
                    <a:p>
                      <a:pPr algn="ctr" latinLnBrk="0">
                        <a:lnSpc>
                          <a:spcPct val="115000"/>
                        </a:lnSpc>
                        <a:spcAft>
                          <a:spcPts val="0"/>
                        </a:spcAft>
                      </a:pPr>
                      <a:r>
                        <a:rPr lang="zh-CN" sz="1400" kern="0">
                          <a:effectLst/>
                        </a:rPr>
                        <a:t>非流动资产</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a:effectLst/>
                        </a:rPr>
                        <a:t>21093</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a:effectLst/>
                        </a:rPr>
                        <a:t>27.77%</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a:effectLst/>
                        </a:rPr>
                        <a:t>35474</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a:effectLst/>
                        </a:rPr>
                        <a:t>27.53%</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extLst>
                  <a:ext uri="{0D108BD9-81ED-4DB2-BD59-A6C34878D82A}">
                    <a16:rowId xmlns:a16="http://schemas.microsoft.com/office/drawing/2014/main" val="2991723921"/>
                  </a:ext>
                </a:extLst>
              </a:tr>
              <a:tr h="474220">
                <a:tc>
                  <a:txBody>
                    <a:bodyPr/>
                    <a:lstStyle/>
                    <a:p>
                      <a:pPr algn="ctr" latinLnBrk="0">
                        <a:lnSpc>
                          <a:spcPct val="115000"/>
                        </a:lnSpc>
                        <a:spcAft>
                          <a:spcPts val="0"/>
                        </a:spcAft>
                      </a:pPr>
                      <a:r>
                        <a:rPr lang="zh-CN" sz="1400" kern="0">
                          <a:effectLst/>
                        </a:rPr>
                        <a:t>长期股权投资</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a:effectLst/>
                        </a:rPr>
                        <a:t>4959</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a:effectLst/>
                        </a:rPr>
                        <a:t>6.53%</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dirty="0">
                          <a:effectLst/>
                        </a:rPr>
                        <a:t>2888</a:t>
                      </a:r>
                      <a:endParaRPr lang="zh-CN" sz="1050" kern="100" dirty="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a:effectLst/>
                        </a:rPr>
                        <a:t>2.24%</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840764263"/>
                  </a:ext>
                </a:extLst>
              </a:tr>
              <a:tr h="253416">
                <a:tc>
                  <a:txBody>
                    <a:bodyPr/>
                    <a:lstStyle/>
                    <a:p>
                      <a:pPr algn="ctr" latinLnBrk="0">
                        <a:lnSpc>
                          <a:spcPct val="115000"/>
                        </a:lnSpc>
                        <a:spcAft>
                          <a:spcPts val="0"/>
                        </a:spcAft>
                      </a:pPr>
                      <a:r>
                        <a:rPr lang="zh-CN" sz="1400" kern="0">
                          <a:effectLst/>
                        </a:rPr>
                        <a:t>固定资产</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a:effectLst/>
                        </a:rPr>
                        <a:t>8420</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a:effectLst/>
                        </a:rPr>
                        <a:t>11.08%</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a:effectLst/>
                        </a:rPr>
                        <a:t>18730</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a:effectLst/>
                        </a:rPr>
                        <a:t>14.54%</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extLst>
                  <a:ext uri="{0D108BD9-81ED-4DB2-BD59-A6C34878D82A}">
                    <a16:rowId xmlns:a16="http://schemas.microsoft.com/office/drawing/2014/main" val="2601500071"/>
                  </a:ext>
                </a:extLst>
              </a:tr>
              <a:tr h="253416">
                <a:tc>
                  <a:txBody>
                    <a:bodyPr/>
                    <a:lstStyle/>
                    <a:p>
                      <a:pPr algn="ctr" latinLnBrk="0">
                        <a:lnSpc>
                          <a:spcPct val="115000"/>
                        </a:lnSpc>
                        <a:spcAft>
                          <a:spcPts val="0"/>
                        </a:spcAft>
                      </a:pPr>
                      <a:r>
                        <a:rPr lang="zh-CN" sz="1400" kern="0">
                          <a:effectLst/>
                        </a:rPr>
                        <a:t>在建工程</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a:effectLst/>
                        </a:rPr>
                        <a:t>1392</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a:effectLst/>
                        </a:rPr>
                        <a:t>1.83%</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a:effectLst/>
                        </a:rPr>
                        <a:t>955</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a:effectLst/>
                        </a:rPr>
                        <a:t>0.74%</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extLst>
                  <a:ext uri="{0D108BD9-81ED-4DB2-BD59-A6C34878D82A}">
                    <a16:rowId xmlns:a16="http://schemas.microsoft.com/office/drawing/2014/main" val="4028464382"/>
                  </a:ext>
                </a:extLst>
              </a:tr>
              <a:tr h="253416">
                <a:tc>
                  <a:txBody>
                    <a:bodyPr/>
                    <a:lstStyle/>
                    <a:p>
                      <a:pPr algn="ctr" latinLnBrk="0">
                        <a:lnSpc>
                          <a:spcPct val="115000"/>
                        </a:lnSpc>
                        <a:spcAft>
                          <a:spcPts val="0"/>
                        </a:spcAft>
                      </a:pPr>
                      <a:r>
                        <a:rPr lang="zh-CN" sz="1400" kern="0">
                          <a:effectLst/>
                        </a:rPr>
                        <a:t>无形资产</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a:effectLst/>
                        </a:rPr>
                        <a:t>1453</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a:effectLst/>
                        </a:rPr>
                        <a:t>1.91%</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a:effectLst/>
                        </a:rPr>
                        <a:t>3,392</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a:effectLst/>
                        </a:rPr>
                        <a:t>2.63%</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extLst>
                  <a:ext uri="{0D108BD9-81ED-4DB2-BD59-A6C34878D82A}">
                    <a16:rowId xmlns:a16="http://schemas.microsoft.com/office/drawing/2014/main" val="2723236770"/>
                  </a:ext>
                </a:extLst>
              </a:tr>
              <a:tr h="253416">
                <a:tc>
                  <a:txBody>
                    <a:bodyPr/>
                    <a:lstStyle/>
                    <a:p>
                      <a:pPr algn="ctr" latinLnBrk="0">
                        <a:lnSpc>
                          <a:spcPct val="115000"/>
                        </a:lnSpc>
                        <a:spcAft>
                          <a:spcPts val="0"/>
                        </a:spcAft>
                      </a:pPr>
                      <a:r>
                        <a:rPr lang="zh-CN" sz="1400" kern="0">
                          <a:effectLst/>
                        </a:rPr>
                        <a:t>商誉</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a:effectLst/>
                        </a:rPr>
                        <a:t>392</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a:effectLst/>
                        </a:rPr>
                        <a:t>0.52%</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a:effectLst/>
                        </a:rPr>
                        <a:t>2393</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a:effectLst/>
                        </a:rPr>
                        <a:t>1.86%</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extLst>
                  <a:ext uri="{0D108BD9-81ED-4DB2-BD59-A6C34878D82A}">
                    <a16:rowId xmlns:a16="http://schemas.microsoft.com/office/drawing/2014/main" val="2768589853"/>
                  </a:ext>
                </a:extLst>
              </a:tr>
              <a:tr h="528963">
                <a:tc>
                  <a:txBody>
                    <a:bodyPr/>
                    <a:lstStyle/>
                    <a:p>
                      <a:pPr algn="ctr" latinLnBrk="0">
                        <a:lnSpc>
                          <a:spcPct val="115000"/>
                        </a:lnSpc>
                        <a:spcAft>
                          <a:spcPts val="0"/>
                        </a:spcAft>
                      </a:pPr>
                      <a:r>
                        <a:rPr lang="zh-CN" sz="1400" kern="0">
                          <a:effectLst/>
                        </a:rPr>
                        <a:t>资产总额</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a:effectLst/>
                        </a:rPr>
                        <a:t>75,960</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a:effectLst/>
                        </a:rPr>
                        <a:t>100.00%</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a:effectLst/>
                        </a:rPr>
                        <a:t>128,842</a:t>
                      </a:r>
                      <a:endParaRPr lang="zh-CN" sz="1050" kern="10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tc>
                  <a:txBody>
                    <a:bodyPr/>
                    <a:lstStyle/>
                    <a:p>
                      <a:pPr algn="ctr" latinLnBrk="0">
                        <a:lnSpc>
                          <a:spcPct val="115000"/>
                        </a:lnSpc>
                        <a:spcAft>
                          <a:spcPts val="0"/>
                        </a:spcAft>
                      </a:pPr>
                      <a:r>
                        <a:rPr lang="en-US" sz="1400" kern="0" dirty="0">
                          <a:effectLst/>
                        </a:rPr>
                        <a:t>100.00%</a:t>
                      </a:r>
                      <a:endParaRPr lang="zh-CN" sz="1050" kern="100" dirty="0">
                        <a:effectLst/>
                        <a:latin typeface="Malgun Gothic" panose="020B0503020000020004" pitchFamily="34" charset="-127"/>
                        <a:ea typeface="Malgun Gothic" panose="020B0503020000020004" pitchFamily="34"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433786811"/>
                  </a:ext>
                </a:extLst>
              </a:tr>
            </a:tbl>
          </a:graphicData>
        </a:graphic>
      </p:graphicFrame>
    </p:spTree>
    <p:extLst>
      <p:ext uri="{BB962C8B-B14F-4D97-AF65-F5344CB8AC3E}">
        <p14:creationId xmlns:p14="http://schemas.microsoft.com/office/powerpoint/2010/main" val="274381013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367507" y="561700"/>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027361"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149581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3239199" y="428457"/>
            <a:ext cx="5512915" cy="630942"/>
          </a:xfrm>
          <a:prstGeom prst="rect">
            <a:avLst/>
          </a:prstGeom>
          <a:noFill/>
        </p:spPr>
        <p:txBody>
          <a:bodyPr wrap="square" rtlCol="0">
            <a:spAutoFit/>
          </a:bodyPr>
          <a:lstStyle/>
          <a:p>
            <a:r>
              <a:rPr lang="zh-CN" altLang="en-US" sz="3500" dirty="0" smtClean="0"/>
              <a:t>资产负债表</a:t>
            </a:r>
            <a:r>
              <a:rPr lang="zh-CN" altLang="en-US" sz="3500" dirty="0" smtClean="0"/>
              <a:t>同型分析</a:t>
            </a:r>
            <a:endParaRPr lang="zh-CN" altLang="en-US" sz="3500" dirty="0"/>
          </a:p>
        </p:txBody>
      </p:sp>
      <p:sp>
        <p:nvSpPr>
          <p:cNvPr id="16" name="椭圆 15"/>
          <p:cNvSpPr/>
          <p:nvPr/>
        </p:nvSpPr>
        <p:spPr>
          <a:xfrm>
            <a:off x="194967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592510"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Rectangle 1"/>
          <p:cNvSpPr>
            <a:spLocks noChangeArrowheads="1"/>
          </p:cNvSpPr>
          <p:nvPr/>
        </p:nvSpPr>
        <p:spPr bwMode="auto">
          <a:xfrm>
            <a:off x="3414713" y="32210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表格 19"/>
          <p:cNvGraphicFramePr>
            <a:graphicFrameLocks noGrp="1"/>
          </p:cNvGraphicFramePr>
          <p:nvPr>
            <p:extLst>
              <p:ext uri="{D42A27DB-BD31-4B8C-83A1-F6EECF244321}">
                <p14:modId xmlns:p14="http://schemas.microsoft.com/office/powerpoint/2010/main" val="1205889055"/>
              </p:ext>
            </p:extLst>
          </p:nvPr>
        </p:nvGraphicFramePr>
        <p:xfrm>
          <a:off x="1949675" y="1372908"/>
          <a:ext cx="8122172" cy="4622954"/>
        </p:xfrm>
        <a:graphic>
          <a:graphicData uri="http://schemas.openxmlformats.org/drawingml/2006/table">
            <a:tbl>
              <a:tblPr firstRow="1" firstCol="1" bandRow="1">
                <a:tableStyleId>{5C22544A-7EE6-4342-B048-85BDC9FD1C3A}</a:tableStyleId>
              </a:tblPr>
              <a:tblGrid>
                <a:gridCol w="2822211">
                  <a:extLst>
                    <a:ext uri="{9D8B030D-6E8A-4147-A177-3AD203B41FA5}">
                      <a16:colId xmlns:a16="http://schemas.microsoft.com/office/drawing/2014/main" val="3790198618"/>
                    </a:ext>
                  </a:extLst>
                </a:gridCol>
                <a:gridCol w="1181140">
                  <a:extLst>
                    <a:ext uri="{9D8B030D-6E8A-4147-A177-3AD203B41FA5}">
                      <a16:colId xmlns:a16="http://schemas.microsoft.com/office/drawing/2014/main" val="1262745983"/>
                    </a:ext>
                  </a:extLst>
                </a:gridCol>
                <a:gridCol w="1476669">
                  <a:extLst>
                    <a:ext uri="{9D8B030D-6E8A-4147-A177-3AD203B41FA5}">
                      <a16:colId xmlns:a16="http://schemas.microsoft.com/office/drawing/2014/main" val="1899472208"/>
                    </a:ext>
                  </a:extLst>
                </a:gridCol>
                <a:gridCol w="1263340">
                  <a:extLst>
                    <a:ext uri="{9D8B030D-6E8A-4147-A177-3AD203B41FA5}">
                      <a16:colId xmlns:a16="http://schemas.microsoft.com/office/drawing/2014/main" val="3341711408"/>
                    </a:ext>
                  </a:extLst>
                </a:gridCol>
                <a:gridCol w="1378812">
                  <a:extLst>
                    <a:ext uri="{9D8B030D-6E8A-4147-A177-3AD203B41FA5}">
                      <a16:colId xmlns:a16="http://schemas.microsoft.com/office/drawing/2014/main" val="1618320635"/>
                    </a:ext>
                  </a:extLst>
                </a:gridCol>
              </a:tblGrid>
              <a:tr h="330211">
                <a:tc>
                  <a:txBody>
                    <a:bodyPr/>
                    <a:lstStyle/>
                    <a:p>
                      <a:pPr algn="ctr" fontAlgn="ctr">
                        <a:spcAft>
                          <a:spcPts val="0"/>
                        </a:spcAft>
                      </a:pPr>
                      <a:r>
                        <a:rPr lang="en-US" sz="1400" kern="100">
                          <a:effectLst/>
                        </a:rPr>
                        <a:t>2015</a:t>
                      </a:r>
                      <a:r>
                        <a:rPr lang="zh-CN" sz="1400" kern="100">
                          <a:effectLst/>
                        </a:rPr>
                        <a:t>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gridSpan="2">
                  <a:txBody>
                    <a:bodyPr/>
                    <a:lstStyle/>
                    <a:p>
                      <a:pPr algn="ctr" fontAlgn="ctr">
                        <a:spcAft>
                          <a:spcPts val="0"/>
                        </a:spcAft>
                      </a:pPr>
                      <a:r>
                        <a:rPr lang="zh-CN" sz="1400" kern="100">
                          <a:effectLst/>
                        </a:rPr>
                        <a:t>青岛海尔</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hMerge="1">
                  <a:txBody>
                    <a:bodyPr/>
                    <a:lstStyle/>
                    <a:p>
                      <a:endParaRPr lang="zh-CN" altLang="en-US"/>
                    </a:p>
                  </a:txBody>
                  <a:tcPr/>
                </a:tc>
                <a:tc gridSpan="2">
                  <a:txBody>
                    <a:bodyPr/>
                    <a:lstStyle/>
                    <a:p>
                      <a:pPr algn="ctr" fontAlgn="ctr">
                        <a:spcAft>
                          <a:spcPts val="0"/>
                        </a:spcAft>
                      </a:pPr>
                      <a:r>
                        <a:rPr lang="zh-CN" sz="1400" kern="100">
                          <a:effectLst/>
                        </a:rPr>
                        <a:t>美的集团</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hMerge="1">
                  <a:txBody>
                    <a:bodyPr/>
                    <a:lstStyle/>
                    <a:p>
                      <a:endParaRPr lang="zh-CN" altLang="en-US"/>
                    </a:p>
                  </a:txBody>
                  <a:tcPr/>
                </a:tc>
                <a:extLst>
                  <a:ext uri="{0D108BD9-81ED-4DB2-BD59-A6C34878D82A}">
                    <a16:rowId xmlns:a16="http://schemas.microsoft.com/office/drawing/2014/main" val="2612563151"/>
                  </a:ext>
                </a:extLst>
              </a:tr>
              <a:tr h="330211">
                <a:tc>
                  <a:txBody>
                    <a:bodyPr/>
                    <a:lstStyle/>
                    <a:p>
                      <a:pPr algn="ctr" fontAlgn="ctr">
                        <a:spcAft>
                          <a:spcPts val="0"/>
                        </a:spcAft>
                      </a:pPr>
                      <a:r>
                        <a:rPr lang="zh-CN" sz="1400" kern="100">
                          <a:effectLst/>
                        </a:rPr>
                        <a:t>项目</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1400" kern="100">
                          <a:effectLst/>
                        </a:rPr>
                        <a:t>金额</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1400" kern="100">
                          <a:effectLst/>
                        </a:rPr>
                        <a:t>百分比</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1400" kern="100">
                          <a:effectLst/>
                        </a:rPr>
                        <a:t>金额</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1400" kern="100">
                          <a:effectLst/>
                        </a:rPr>
                        <a:t>百分比</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599365690"/>
                  </a:ext>
                </a:extLst>
              </a:tr>
              <a:tr h="330211">
                <a:tc>
                  <a:txBody>
                    <a:bodyPr/>
                    <a:lstStyle/>
                    <a:p>
                      <a:pPr algn="ctr" fontAlgn="ctr">
                        <a:spcAft>
                          <a:spcPts val="0"/>
                        </a:spcAft>
                      </a:pPr>
                      <a:r>
                        <a:rPr lang="zh-CN" sz="1400" kern="100">
                          <a:effectLst/>
                        </a:rPr>
                        <a:t>负债合计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43558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57.34%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72810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56.51%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4122048490"/>
                  </a:ext>
                </a:extLst>
              </a:tr>
              <a:tr h="330211">
                <a:tc>
                  <a:txBody>
                    <a:bodyPr/>
                    <a:lstStyle/>
                    <a:p>
                      <a:pPr algn="ctr" fontAlgn="ctr">
                        <a:spcAft>
                          <a:spcPts val="0"/>
                        </a:spcAft>
                      </a:pPr>
                      <a:r>
                        <a:rPr lang="zh-CN" sz="1400" kern="100">
                          <a:effectLst/>
                        </a:rPr>
                        <a:t>流动负债</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39783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52.37%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72003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55.88%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801133094"/>
                  </a:ext>
                </a:extLst>
              </a:tr>
              <a:tr h="330211">
                <a:tc>
                  <a:txBody>
                    <a:bodyPr/>
                    <a:lstStyle/>
                    <a:p>
                      <a:pPr algn="ctr" fontAlgn="ctr">
                        <a:spcAft>
                          <a:spcPts val="0"/>
                        </a:spcAft>
                      </a:pPr>
                      <a:r>
                        <a:rPr lang="zh-CN" sz="1400" kern="100">
                          <a:effectLst/>
                        </a:rPr>
                        <a:t>短期借款</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1873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2.47%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3921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3.04%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803146170"/>
                  </a:ext>
                </a:extLst>
              </a:tr>
              <a:tr h="330211">
                <a:tc>
                  <a:txBody>
                    <a:bodyPr/>
                    <a:lstStyle/>
                    <a:p>
                      <a:pPr algn="ctr" fontAlgn="ctr">
                        <a:spcAft>
                          <a:spcPts val="0"/>
                        </a:spcAft>
                      </a:pPr>
                      <a:r>
                        <a:rPr lang="zh-CN" sz="1400" kern="100">
                          <a:effectLst/>
                        </a:rPr>
                        <a:t>应付账款</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26458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34.83%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36262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28.14%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4206844432"/>
                  </a:ext>
                </a:extLst>
              </a:tr>
              <a:tr h="330211">
                <a:tc>
                  <a:txBody>
                    <a:bodyPr/>
                    <a:lstStyle/>
                    <a:p>
                      <a:pPr algn="ctr" fontAlgn="ctr">
                        <a:spcAft>
                          <a:spcPts val="0"/>
                        </a:spcAft>
                      </a:pPr>
                      <a:r>
                        <a:rPr lang="zh-CN" sz="1400" kern="100" dirty="0">
                          <a:effectLst/>
                        </a:rPr>
                        <a:t>预收款项</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3170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4.17%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5616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4.36%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957864600"/>
                  </a:ext>
                </a:extLst>
              </a:tr>
              <a:tr h="330211">
                <a:tc>
                  <a:txBody>
                    <a:bodyPr/>
                    <a:lstStyle/>
                    <a:p>
                      <a:pPr algn="ctr" fontAlgn="ctr">
                        <a:spcAft>
                          <a:spcPts val="0"/>
                        </a:spcAft>
                      </a:pPr>
                      <a:r>
                        <a:rPr lang="zh-CN" sz="1400" kern="100">
                          <a:effectLst/>
                        </a:rPr>
                        <a:t>其他应付款</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6057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7.97%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1139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0.88%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012755908"/>
                  </a:ext>
                </a:extLst>
              </a:tr>
              <a:tr h="330211">
                <a:tc>
                  <a:txBody>
                    <a:bodyPr/>
                    <a:lstStyle/>
                    <a:p>
                      <a:pPr algn="ctr" fontAlgn="ctr">
                        <a:spcAft>
                          <a:spcPts val="0"/>
                        </a:spcAft>
                      </a:pPr>
                      <a:r>
                        <a:rPr lang="zh-CN" sz="1400" kern="100">
                          <a:effectLst/>
                        </a:rPr>
                        <a:t>非流动负债</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3775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4.97%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806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0.63%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378754040"/>
                  </a:ext>
                </a:extLst>
              </a:tr>
              <a:tr h="330211">
                <a:tc>
                  <a:txBody>
                    <a:bodyPr/>
                    <a:lstStyle/>
                    <a:p>
                      <a:pPr algn="ctr" fontAlgn="ctr">
                        <a:spcAft>
                          <a:spcPts val="0"/>
                        </a:spcAft>
                      </a:pPr>
                      <a:r>
                        <a:rPr lang="zh-CN" sz="1400" kern="100">
                          <a:effectLst/>
                        </a:rPr>
                        <a:t>长期借款及债券</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1405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1.85%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90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0.07%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3534302969"/>
                  </a:ext>
                </a:extLst>
              </a:tr>
              <a:tr h="330211">
                <a:tc>
                  <a:txBody>
                    <a:bodyPr/>
                    <a:lstStyle/>
                    <a:p>
                      <a:pPr algn="ctr" fontAlgn="ctr">
                        <a:spcAft>
                          <a:spcPts val="0"/>
                        </a:spcAft>
                      </a:pPr>
                      <a:r>
                        <a:rPr lang="zh-CN" sz="1400" kern="100">
                          <a:effectLst/>
                        </a:rPr>
                        <a:t>递延收益</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264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0.35%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479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0.37%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917288219"/>
                  </a:ext>
                </a:extLst>
              </a:tr>
              <a:tr h="330211">
                <a:tc>
                  <a:txBody>
                    <a:bodyPr/>
                    <a:lstStyle/>
                    <a:p>
                      <a:pPr algn="ctr" fontAlgn="ctr">
                        <a:spcAft>
                          <a:spcPts val="0"/>
                        </a:spcAft>
                      </a:pPr>
                      <a:r>
                        <a:rPr lang="zh-CN" sz="1400" kern="100">
                          <a:effectLst/>
                        </a:rPr>
                        <a:t>所有者权益合计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32402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42.66%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56032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43.49%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407239321"/>
                  </a:ext>
                </a:extLst>
              </a:tr>
              <a:tr h="330211">
                <a:tc>
                  <a:txBody>
                    <a:bodyPr/>
                    <a:lstStyle/>
                    <a:p>
                      <a:pPr algn="ctr" fontAlgn="ctr">
                        <a:spcAft>
                          <a:spcPts val="0"/>
                        </a:spcAft>
                      </a:pPr>
                      <a:r>
                        <a:rPr lang="zh-CN" sz="1400" kern="100">
                          <a:effectLst/>
                        </a:rPr>
                        <a:t>未分配利润</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13906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18.31%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29530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22.92%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287915570"/>
                  </a:ext>
                </a:extLst>
              </a:tr>
              <a:tr h="330211">
                <a:tc>
                  <a:txBody>
                    <a:bodyPr/>
                    <a:lstStyle/>
                    <a:p>
                      <a:pPr algn="ctr" fontAlgn="ctr">
                        <a:spcAft>
                          <a:spcPts val="0"/>
                        </a:spcAft>
                      </a:pPr>
                      <a:r>
                        <a:rPr lang="zh-CN" sz="1400" kern="100">
                          <a:effectLst/>
                        </a:rPr>
                        <a:t>负债和所有者权益总计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75961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100.00%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128842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dirty="0">
                          <a:effectLst/>
                        </a:rPr>
                        <a:t>100.00%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930244568"/>
                  </a:ext>
                </a:extLst>
              </a:tr>
            </a:tbl>
          </a:graphicData>
        </a:graphic>
      </p:graphicFrame>
    </p:spTree>
    <p:extLst>
      <p:ext uri="{BB962C8B-B14F-4D97-AF65-F5344CB8AC3E}">
        <p14:creationId xmlns:p14="http://schemas.microsoft.com/office/powerpoint/2010/main" val="42178658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367507" y="561700"/>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027361"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149581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3239199" y="428457"/>
            <a:ext cx="5512915" cy="630942"/>
          </a:xfrm>
          <a:prstGeom prst="rect">
            <a:avLst/>
          </a:prstGeom>
          <a:noFill/>
        </p:spPr>
        <p:txBody>
          <a:bodyPr wrap="square" rtlCol="0">
            <a:spAutoFit/>
          </a:bodyPr>
          <a:lstStyle/>
          <a:p>
            <a:r>
              <a:rPr lang="zh-CN" altLang="en-US" sz="3500" dirty="0" smtClean="0"/>
              <a:t>资产负债表</a:t>
            </a:r>
            <a:r>
              <a:rPr lang="zh-CN" altLang="en-US" sz="3500" dirty="0" smtClean="0"/>
              <a:t>同型分析</a:t>
            </a:r>
            <a:endParaRPr lang="zh-CN" altLang="en-US" sz="3500" dirty="0"/>
          </a:p>
        </p:txBody>
      </p:sp>
      <p:sp>
        <p:nvSpPr>
          <p:cNvPr id="16" name="椭圆 15"/>
          <p:cNvSpPr/>
          <p:nvPr/>
        </p:nvSpPr>
        <p:spPr>
          <a:xfrm>
            <a:off x="194967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592510"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Rectangle 1"/>
          <p:cNvSpPr>
            <a:spLocks noChangeArrowheads="1"/>
          </p:cNvSpPr>
          <p:nvPr/>
        </p:nvSpPr>
        <p:spPr bwMode="auto">
          <a:xfrm>
            <a:off x="3414713" y="32210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p:cNvSpPr txBox="1"/>
          <p:nvPr/>
        </p:nvSpPr>
        <p:spPr>
          <a:xfrm>
            <a:off x="1639505" y="1970078"/>
            <a:ext cx="7356577" cy="3416320"/>
          </a:xfrm>
          <a:prstGeom prst="rect">
            <a:avLst/>
          </a:prstGeom>
          <a:noFill/>
        </p:spPr>
        <p:txBody>
          <a:bodyPr wrap="square" rtlCol="0">
            <a:spAutoFit/>
          </a:bodyPr>
          <a:lstStyle/>
          <a:p>
            <a:pPr>
              <a:lnSpc>
                <a:spcPct val="150000"/>
              </a:lnSpc>
            </a:pPr>
            <a:r>
              <a:rPr lang="en-US" altLang="zh-CN" dirty="0" smtClean="0"/>
              <a:t>     </a:t>
            </a:r>
            <a:r>
              <a:rPr lang="zh-CN" altLang="en-US" dirty="0" smtClean="0"/>
              <a:t>从资产来看，</a:t>
            </a:r>
            <a:r>
              <a:rPr lang="zh-CN" altLang="zh-CN" dirty="0" smtClean="0"/>
              <a:t>二者的流动资产的金额及占总资产比例都远高于非流动资产。在流动资产方面，海尔的货币资金、应收款项及存货所占比重较高，</a:t>
            </a:r>
            <a:r>
              <a:rPr lang="zh-CN" altLang="zh-CN" dirty="0" smtClean="0">
                <a:solidFill>
                  <a:schemeClr val="accent2"/>
                </a:solidFill>
              </a:rPr>
              <a:t>资产的流动性和安全性相对较高。</a:t>
            </a:r>
            <a:endParaRPr lang="en-US" altLang="zh-CN" dirty="0" smtClean="0"/>
          </a:p>
          <a:p>
            <a:pPr>
              <a:lnSpc>
                <a:spcPct val="150000"/>
              </a:lnSpc>
            </a:pPr>
            <a:r>
              <a:rPr lang="en-US" altLang="zh-CN" dirty="0" smtClean="0"/>
              <a:t>     </a:t>
            </a:r>
            <a:r>
              <a:rPr lang="zh-CN" altLang="zh-CN" dirty="0" smtClean="0"/>
              <a:t>从负债和所有者权益来看，青岛海尔和美的集团负债及所有者权益占比相当。在负债上，两家公司</a:t>
            </a:r>
            <a:r>
              <a:rPr lang="zh-CN" altLang="zh-CN" dirty="0" smtClean="0">
                <a:solidFill>
                  <a:schemeClr val="accent2"/>
                </a:solidFill>
              </a:rPr>
              <a:t>绝大部分为流动负债，经营性负债比重较大</a:t>
            </a:r>
            <a:r>
              <a:rPr lang="zh-CN" altLang="zh-CN" dirty="0" smtClean="0"/>
              <a:t>，这反映出公司的资金来源以营业为主，属于正常合理范围。海尔的非流动负债主要来源于长期借款及债券，说明</a:t>
            </a:r>
            <a:r>
              <a:rPr lang="zh-CN" altLang="zh-CN" dirty="0" smtClean="0">
                <a:solidFill>
                  <a:schemeClr val="accent2"/>
                </a:solidFill>
              </a:rPr>
              <a:t>两家公司有意负债有限。</a:t>
            </a:r>
            <a:r>
              <a:rPr lang="zh-CN" altLang="zh-CN" dirty="0" smtClean="0"/>
              <a:t>在所有者权益上，美的的未分配利润所占比重较高，但二者差距不大。</a:t>
            </a:r>
            <a:endParaRPr lang="zh-CN" altLang="zh-CN" dirty="0"/>
          </a:p>
        </p:txBody>
      </p:sp>
    </p:spTree>
    <p:extLst>
      <p:ext uri="{BB962C8B-B14F-4D97-AF65-F5344CB8AC3E}">
        <p14:creationId xmlns:p14="http://schemas.microsoft.com/office/powerpoint/2010/main" val="307209125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809897" y="2735466"/>
            <a:ext cx="1789613" cy="923330"/>
          </a:xfrm>
          <a:prstGeom prst="rect">
            <a:avLst/>
          </a:prstGeom>
          <a:noFill/>
        </p:spPr>
        <p:txBody>
          <a:bodyPr wrap="square" rtlCol="0">
            <a:spAutoFit/>
          </a:bodyPr>
          <a:lstStyle/>
          <a:p>
            <a:r>
              <a:rPr lang="en-US" altLang="zh-CN" sz="5400" dirty="0" smtClean="0">
                <a:latin typeface="+mj-ea"/>
                <a:ea typeface="+mj-ea"/>
              </a:rPr>
              <a:t>09</a:t>
            </a:r>
            <a:endParaRPr lang="zh-CN" altLang="en-US" sz="5400" dirty="0">
              <a:latin typeface="+mj-ea"/>
              <a:ea typeface="+mj-ea"/>
            </a:endParaRPr>
          </a:p>
        </p:txBody>
      </p:sp>
      <p:sp>
        <p:nvSpPr>
          <p:cNvPr id="3" name="矩形 2"/>
          <p:cNvSpPr/>
          <p:nvPr/>
        </p:nvSpPr>
        <p:spPr>
          <a:xfrm>
            <a:off x="809897" y="2521131"/>
            <a:ext cx="3735977" cy="4571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矩形 7"/>
          <p:cNvSpPr/>
          <p:nvPr/>
        </p:nvSpPr>
        <p:spPr>
          <a:xfrm>
            <a:off x="809897" y="3722913"/>
            <a:ext cx="3735977" cy="4571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TextBox 3"/>
          <p:cNvSpPr>
            <a:spLocks noChangeArrowheads="1"/>
          </p:cNvSpPr>
          <p:nvPr/>
        </p:nvSpPr>
        <p:spPr bwMode="auto">
          <a:xfrm>
            <a:off x="1841029" y="2841729"/>
            <a:ext cx="2704845" cy="646331"/>
          </a:xfrm>
          <a:prstGeom prst="rect">
            <a:avLst/>
          </a:prstGeom>
          <a:solidFill>
            <a:schemeClr val="accent2"/>
          </a:solidFill>
          <a:ln>
            <a:noFill/>
          </a:ln>
          <a:extLst/>
        </p:spPr>
        <p:txBody>
          <a:bodyPr wrap="square">
            <a:spAutoFit/>
          </a:bodyPr>
          <a:lstStyle>
            <a:defPPr>
              <a:defRPr lang="zh-CN"/>
            </a:defPPr>
            <a:lvl1pPr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3600" dirty="0">
                <a:solidFill>
                  <a:srgbClr val="DDD9C3"/>
                </a:solidFill>
                <a:latin typeface="微软雅黑" panose="020B0503020204020204" pitchFamily="34" charset="-122"/>
                <a:ea typeface="微软雅黑" panose="020B0503020204020204" pitchFamily="34" charset="-122"/>
                <a:sym typeface="微软雅黑" panose="020B0503020204020204" pitchFamily="34" charset="-122"/>
              </a:rPr>
              <a:t>Part </a:t>
            </a:r>
            <a:r>
              <a:rPr lang="en-US" altLang="zh-CN" sz="3600" dirty="0" smtClean="0">
                <a:solidFill>
                  <a:srgbClr val="DDD9C3"/>
                </a:solidFill>
                <a:latin typeface="微软雅黑" panose="020B0503020204020204" pitchFamily="34" charset="-122"/>
                <a:ea typeface="微软雅黑" panose="020B0503020204020204" pitchFamily="34" charset="-122"/>
                <a:sym typeface="微软雅黑" panose="020B0503020204020204" pitchFamily="34" charset="-122"/>
              </a:rPr>
              <a:t>Nine</a:t>
            </a:r>
            <a:endParaRPr lang="zh-CN" altLang="en-US" sz="3600" dirty="0">
              <a:solidFill>
                <a:srgbClr val="DDD9C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菱形 10"/>
          <p:cNvSpPr/>
          <p:nvPr/>
        </p:nvSpPr>
        <p:spPr>
          <a:xfrm>
            <a:off x="4853904" y="208722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p:nvSpPr>
        <p:spPr>
          <a:xfrm>
            <a:off x="4862581" y="275625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p:nvSpPr>
        <p:spPr>
          <a:xfrm>
            <a:off x="4862581" y="3393520"/>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p:nvSpPr>
        <p:spPr>
          <a:xfrm>
            <a:off x="4862584" y="4024766"/>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p:nvSpPr>
        <p:spPr>
          <a:xfrm>
            <a:off x="4874456" y="469066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747288" y="1211972"/>
            <a:ext cx="3699860" cy="3970318"/>
          </a:xfrm>
          <a:prstGeom prst="rect">
            <a:avLst/>
          </a:prstGeom>
          <a:noFill/>
        </p:spPr>
        <p:txBody>
          <a:bodyPr wrap="square" rtlCol="0">
            <a:spAutoFit/>
          </a:bodyPr>
          <a:lstStyle/>
          <a:p>
            <a:pPr algn="ctr">
              <a:lnSpc>
                <a:spcPct val="150000"/>
              </a:lnSpc>
            </a:pPr>
            <a:r>
              <a:rPr lang="zh-CN" altLang="en-US" sz="2800" dirty="0" smtClean="0"/>
              <a:t>宏观环境分析</a:t>
            </a:r>
            <a:endParaRPr lang="en-US" altLang="zh-CN" sz="2800" dirty="0" smtClean="0"/>
          </a:p>
          <a:p>
            <a:pPr algn="ctr">
              <a:lnSpc>
                <a:spcPct val="150000"/>
              </a:lnSpc>
            </a:pPr>
            <a:r>
              <a:rPr lang="zh-CN" altLang="en-US" sz="2800" dirty="0" smtClean="0"/>
              <a:t>行业环境分析</a:t>
            </a:r>
            <a:endParaRPr lang="en-US" altLang="zh-CN" sz="2800" dirty="0" smtClean="0"/>
          </a:p>
          <a:p>
            <a:pPr algn="ctr">
              <a:lnSpc>
                <a:spcPct val="150000"/>
              </a:lnSpc>
            </a:pPr>
            <a:r>
              <a:rPr lang="zh-CN" altLang="en-US" sz="2800" dirty="0" smtClean="0"/>
              <a:t>行业</a:t>
            </a:r>
            <a:r>
              <a:rPr lang="en-US" altLang="zh-CN" sz="2800" dirty="0" smtClean="0"/>
              <a:t>SWOT</a:t>
            </a:r>
            <a:r>
              <a:rPr lang="zh-CN" altLang="en-US" sz="2800" dirty="0" smtClean="0"/>
              <a:t>分析</a:t>
            </a:r>
            <a:endParaRPr lang="en-US" altLang="zh-CN" sz="2800" dirty="0" smtClean="0"/>
          </a:p>
          <a:p>
            <a:pPr algn="ctr">
              <a:lnSpc>
                <a:spcPct val="150000"/>
              </a:lnSpc>
            </a:pPr>
            <a:r>
              <a:rPr lang="zh-CN" altLang="en-US" sz="2800" dirty="0" smtClean="0"/>
              <a:t>企业战略分析</a:t>
            </a:r>
            <a:endParaRPr lang="en-US" altLang="zh-CN" sz="2800" dirty="0" smtClean="0"/>
          </a:p>
          <a:p>
            <a:pPr algn="ctr">
              <a:lnSpc>
                <a:spcPct val="150000"/>
              </a:lnSpc>
            </a:pPr>
            <a:r>
              <a:rPr lang="zh-CN" altLang="en-US" sz="2800" dirty="0" smtClean="0"/>
              <a:t>公司治理分析</a:t>
            </a:r>
            <a:endParaRPr lang="en-US" altLang="zh-CN" sz="2800" dirty="0" smtClean="0"/>
          </a:p>
          <a:p>
            <a:pPr algn="ctr">
              <a:lnSpc>
                <a:spcPct val="150000"/>
              </a:lnSpc>
            </a:pPr>
            <a:r>
              <a:rPr lang="zh-CN" altLang="en-US" sz="2800" dirty="0" smtClean="0"/>
              <a:t>企业会计分析</a:t>
            </a:r>
            <a:endParaRPr lang="zh-CN" altLang="en-US" sz="2800" dirty="0"/>
          </a:p>
        </p:txBody>
      </p:sp>
      <p:sp>
        <p:nvSpPr>
          <p:cNvPr id="18" name="菱形 17"/>
          <p:cNvSpPr/>
          <p:nvPr/>
        </p:nvSpPr>
        <p:spPr>
          <a:xfrm>
            <a:off x="8070139" y="211097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菱形 18"/>
          <p:cNvSpPr/>
          <p:nvPr/>
        </p:nvSpPr>
        <p:spPr>
          <a:xfrm>
            <a:off x="8044409" y="1420229"/>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p:nvSpPr>
        <p:spPr>
          <a:xfrm>
            <a:off x="8091909" y="2714636"/>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375731" y="1211972"/>
            <a:ext cx="3527663" cy="3323987"/>
          </a:xfrm>
          <a:prstGeom prst="rect">
            <a:avLst/>
          </a:prstGeom>
          <a:noFill/>
        </p:spPr>
        <p:txBody>
          <a:bodyPr wrap="square" rtlCol="0">
            <a:spAutoFit/>
          </a:bodyPr>
          <a:lstStyle/>
          <a:p>
            <a:pPr algn="ctr">
              <a:lnSpc>
                <a:spcPct val="150000"/>
              </a:lnSpc>
            </a:pPr>
            <a:r>
              <a:rPr lang="zh-CN" altLang="en-US" sz="2800" dirty="0" smtClean="0"/>
              <a:t>利润表分析</a:t>
            </a:r>
            <a:endParaRPr lang="en-US" altLang="zh-CN" sz="2800" dirty="0" smtClean="0"/>
          </a:p>
          <a:p>
            <a:pPr algn="ctr">
              <a:lnSpc>
                <a:spcPct val="150000"/>
              </a:lnSpc>
            </a:pPr>
            <a:r>
              <a:rPr lang="zh-CN" altLang="en-US" sz="2800" dirty="0" smtClean="0"/>
              <a:t>资产负债表分析</a:t>
            </a:r>
            <a:endParaRPr lang="en-US" altLang="zh-CN" sz="2800" dirty="0"/>
          </a:p>
          <a:p>
            <a:pPr algn="ctr">
              <a:lnSpc>
                <a:spcPct val="150000"/>
              </a:lnSpc>
            </a:pPr>
            <a:r>
              <a:rPr lang="zh-CN" altLang="en-US" sz="2800" dirty="0" smtClean="0">
                <a:solidFill>
                  <a:schemeClr val="accent2"/>
                </a:solidFill>
              </a:rPr>
              <a:t>现金流量表分析</a:t>
            </a:r>
            <a:endParaRPr lang="en-US" altLang="zh-CN" sz="2800" dirty="0" smtClean="0">
              <a:solidFill>
                <a:schemeClr val="accent2"/>
              </a:solidFill>
            </a:endParaRPr>
          </a:p>
          <a:p>
            <a:pPr algn="ctr">
              <a:lnSpc>
                <a:spcPct val="150000"/>
              </a:lnSpc>
            </a:pPr>
            <a:r>
              <a:rPr lang="zh-CN" altLang="en-US" sz="2800" dirty="0" smtClean="0"/>
              <a:t>股东权益变动表分析</a:t>
            </a:r>
            <a:endParaRPr lang="en-US" altLang="zh-CN" sz="2800" dirty="0" smtClean="0"/>
          </a:p>
          <a:p>
            <a:pPr algn="ctr">
              <a:lnSpc>
                <a:spcPct val="150000"/>
              </a:lnSpc>
            </a:pPr>
            <a:r>
              <a:rPr lang="zh-CN" altLang="en-US" sz="2800" dirty="0" smtClean="0"/>
              <a:t>盈利与偿债能力分析</a:t>
            </a:r>
            <a:endParaRPr lang="en-US" altLang="zh-CN" sz="2800" dirty="0" smtClean="0"/>
          </a:p>
        </p:txBody>
      </p:sp>
      <p:sp>
        <p:nvSpPr>
          <p:cNvPr id="22" name="菱形 21"/>
          <p:cNvSpPr/>
          <p:nvPr/>
        </p:nvSpPr>
        <p:spPr>
          <a:xfrm>
            <a:off x="8089930" y="336579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菱形 22"/>
          <p:cNvSpPr/>
          <p:nvPr/>
        </p:nvSpPr>
        <p:spPr>
          <a:xfrm>
            <a:off x="8099828" y="3981336"/>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4851926" y="1408354"/>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2209564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92510" y="561700"/>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027361"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149581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2871064" y="396452"/>
            <a:ext cx="4646017" cy="630942"/>
          </a:xfrm>
          <a:prstGeom prst="rect">
            <a:avLst/>
          </a:prstGeom>
          <a:noFill/>
        </p:spPr>
        <p:txBody>
          <a:bodyPr wrap="square" rtlCol="0">
            <a:spAutoFit/>
          </a:bodyPr>
          <a:lstStyle/>
          <a:p>
            <a:r>
              <a:rPr lang="zh-CN" altLang="en-US" sz="3500" dirty="0" smtClean="0"/>
              <a:t>和</a:t>
            </a:r>
            <a:r>
              <a:rPr lang="zh-CN" altLang="en-US" sz="3500" smtClean="0"/>
              <a:t>利润表的勾稽关系</a:t>
            </a:r>
            <a:endParaRPr lang="zh-CN" altLang="en-US" sz="3500" dirty="0"/>
          </a:p>
        </p:txBody>
      </p:sp>
      <p:sp>
        <p:nvSpPr>
          <p:cNvPr id="16" name="椭圆 15"/>
          <p:cNvSpPr/>
          <p:nvPr/>
        </p:nvSpPr>
        <p:spPr>
          <a:xfrm>
            <a:off x="194967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218382351"/>
              </p:ext>
            </p:extLst>
          </p:nvPr>
        </p:nvGraphicFramePr>
        <p:xfrm>
          <a:off x="1314744" y="1340899"/>
          <a:ext cx="7909873" cy="3235190"/>
        </p:xfrm>
        <a:graphic>
          <a:graphicData uri="http://schemas.openxmlformats.org/drawingml/2006/table">
            <a:tbl>
              <a:tblPr firstRow="1" firstCol="1" bandRow="1">
                <a:tableStyleId>{5C22544A-7EE6-4342-B048-85BDC9FD1C3A}</a:tableStyleId>
              </a:tblPr>
              <a:tblGrid>
                <a:gridCol w="1129064">
                  <a:extLst>
                    <a:ext uri="{9D8B030D-6E8A-4147-A177-3AD203B41FA5}">
                      <a16:colId xmlns:a16="http://schemas.microsoft.com/office/drawing/2014/main" val="20000"/>
                    </a:ext>
                  </a:extLst>
                </a:gridCol>
                <a:gridCol w="2542412">
                  <a:extLst>
                    <a:ext uri="{9D8B030D-6E8A-4147-A177-3AD203B41FA5}">
                      <a16:colId xmlns:a16="http://schemas.microsoft.com/office/drawing/2014/main" val="20001"/>
                    </a:ext>
                  </a:extLst>
                </a:gridCol>
                <a:gridCol w="1471291">
                  <a:extLst>
                    <a:ext uri="{9D8B030D-6E8A-4147-A177-3AD203B41FA5}">
                      <a16:colId xmlns:a16="http://schemas.microsoft.com/office/drawing/2014/main" val="20002"/>
                    </a:ext>
                  </a:extLst>
                </a:gridCol>
                <a:gridCol w="1471291">
                  <a:extLst>
                    <a:ext uri="{9D8B030D-6E8A-4147-A177-3AD203B41FA5}">
                      <a16:colId xmlns:a16="http://schemas.microsoft.com/office/drawing/2014/main" val="20003"/>
                    </a:ext>
                  </a:extLst>
                </a:gridCol>
                <a:gridCol w="1295815">
                  <a:extLst>
                    <a:ext uri="{9D8B030D-6E8A-4147-A177-3AD203B41FA5}">
                      <a16:colId xmlns:a16="http://schemas.microsoft.com/office/drawing/2014/main" val="20004"/>
                    </a:ext>
                  </a:extLst>
                </a:gridCol>
              </a:tblGrid>
              <a:tr h="462170">
                <a:tc>
                  <a:txBody>
                    <a:bodyPr/>
                    <a:lstStyle/>
                    <a:p>
                      <a:endParaRPr lang="zh-CN" sz="1200" kern="100">
                        <a:effectLst/>
                        <a:latin typeface="Calibri" charset="0"/>
                      </a:endParaRPr>
                    </a:p>
                  </a:txBody>
                  <a:tcPr marL="68580" marR="68580" marT="0" marB="0" anchor="ctr"/>
                </a:tc>
                <a:tc>
                  <a:txBody>
                    <a:bodyPr/>
                    <a:lstStyle/>
                    <a:p>
                      <a:endParaRPr lang="zh-CN" sz="1200" kern="100">
                        <a:effectLst/>
                        <a:latin typeface="Calibri" charset="0"/>
                      </a:endParaRPr>
                    </a:p>
                  </a:txBody>
                  <a:tcPr marL="68580" marR="68580" marT="0" marB="0" anchor="ctr"/>
                </a:tc>
                <a:tc>
                  <a:txBody>
                    <a:bodyPr/>
                    <a:lstStyle/>
                    <a:p>
                      <a:pPr algn="ctr">
                        <a:spcAft>
                          <a:spcPts val="0"/>
                        </a:spcAft>
                      </a:pPr>
                      <a:r>
                        <a:rPr lang="en-US" sz="1600" kern="100">
                          <a:effectLst/>
                        </a:rPr>
                        <a:t>2013</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2014</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2015</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0"/>
                  </a:ext>
                </a:extLst>
              </a:tr>
              <a:tr h="462170">
                <a:tc rowSpan="3">
                  <a:txBody>
                    <a:bodyPr/>
                    <a:lstStyle/>
                    <a:p>
                      <a:pPr algn="ctr">
                        <a:spcAft>
                          <a:spcPts val="0"/>
                        </a:spcAft>
                      </a:pPr>
                      <a:r>
                        <a:rPr lang="zh-CN" sz="1600" kern="100" dirty="0">
                          <a:effectLst/>
                        </a:rPr>
                        <a:t>海尔</a:t>
                      </a:r>
                      <a:endParaRPr lang="zh-CN" sz="1600" kern="100" dirty="0">
                        <a:effectLst/>
                        <a:latin typeface="Times New Roman" charset="0"/>
                        <a:ea typeface="宋体" charset="-122"/>
                      </a:endParaRPr>
                    </a:p>
                  </a:txBody>
                  <a:tcPr marL="68580" marR="68580" marT="0" marB="0" anchor="ctr"/>
                </a:tc>
                <a:tc>
                  <a:txBody>
                    <a:bodyPr/>
                    <a:lstStyle/>
                    <a:p>
                      <a:pPr algn="ctr">
                        <a:spcAft>
                          <a:spcPts val="0"/>
                        </a:spcAft>
                      </a:pPr>
                      <a:r>
                        <a:rPr lang="zh-CN" sz="1600" kern="100" dirty="0">
                          <a:effectLst/>
                        </a:rPr>
                        <a:t>净利润</a:t>
                      </a:r>
                      <a:r>
                        <a:rPr lang="en-US" sz="1600" kern="100" dirty="0">
                          <a:effectLst/>
                        </a:rPr>
                        <a:t>(</a:t>
                      </a:r>
                      <a:r>
                        <a:rPr lang="zh-CN" sz="1600" kern="100" dirty="0">
                          <a:effectLst/>
                        </a:rPr>
                        <a:t>千元</a:t>
                      </a:r>
                      <a:r>
                        <a:rPr lang="en-US" sz="1600" kern="100" dirty="0">
                          <a:effectLst/>
                        </a:rPr>
                        <a:t>)</a:t>
                      </a:r>
                      <a:endParaRPr lang="zh-CN" sz="1600" kern="100" dirty="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5,551,281</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6,692,262</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5,922,090</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1"/>
                  </a:ext>
                </a:extLst>
              </a:tr>
              <a:tr h="462170">
                <a:tc vMerge="1">
                  <a:txBody>
                    <a:bodyPr/>
                    <a:lstStyle/>
                    <a:p>
                      <a:endParaRPr lang="zh-CN" altLang="en-US"/>
                    </a:p>
                  </a:txBody>
                  <a:tcPr/>
                </a:tc>
                <a:tc>
                  <a:txBody>
                    <a:bodyPr/>
                    <a:lstStyle/>
                    <a:p>
                      <a:pPr algn="ctr">
                        <a:spcAft>
                          <a:spcPts val="0"/>
                        </a:spcAft>
                      </a:pPr>
                      <a:r>
                        <a:rPr lang="zh-CN" sz="1600" kern="100" dirty="0">
                          <a:effectLst/>
                        </a:rPr>
                        <a:t>经营活动净现金流量</a:t>
                      </a:r>
                      <a:r>
                        <a:rPr lang="en-US" sz="1600" kern="100" dirty="0">
                          <a:effectLst/>
                        </a:rPr>
                        <a:t>(</a:t>
                      </a:r>
                      <a:r>
                        <a:rPr lang="zh-CN" sz="1600" kern="100" dirty="0">
                          <a:effectLst/>
                        </a:rPr>
                        <a:t>千元</a:t>
                      </a:r>
                      <a:r>
                        <a:rPr lang="en-US" sz="1600" kern="100" dirty="0">
                          <a:effectLst/>
                        </a:rPr>
                        <a:t>)</a:t>
                      </a:r>
                      <a:endParaRPr lang="zh-CN" sz="1600" kern="100" dirty="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6,510,330</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7,006,580</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5,579,601</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2"/>
                  </a:ext>
                </a:extLst>
              </a:tr>
              <a:tr h="462170">
                <a:tc vMerge="1">
                  <a:txBody>
                    <a:bodyPr/>
                    <a:lstStyle/>
                    <a:p>
                      <a:endParaRPr lang="zh-CN" altLang="en-US"/>
                    </a:p>
                  </a:txBody>
                  <a:tcPr/>
                </a:tc>
                <a:tc>
                  <a:txBody>
                    <a:bodyPr/>
                    <a:lstStyle/>
                    <a:p>
                      <a:pPr algn="ctr">
                        <a:spcAft>
                          <a:spcPts val="0"/>
                        </a:spcAft>
                      </a:pPr>
                      <a:r>
                        <a:rPr lang="zh-CN" sz="1600" kern="100">
                          <a:effectLst/>
                        </a:rPr>
                        <a:t>应计利润</a:t>
                      </a:r>
                      <a:r>
                        <a:rPr lang="en-US" sz="1600" kern="100">
                          <a:effectLst/>
                        </a:rPr>
                        <a:t>(</a:t>
                      </a:r>
                      <a:r>
                        <a:rPr lang="zh-CN" sz="1600" kern="100">
                          <a:effectLst/>
                        </a:rPr>
                        <a:t>千元</a:t>
                      </a:r>
                      <a:r>
                        <a:rPr lang="en-US" sz="1600" kern="100">
                          <a:effectLst/>
                        </a:rPr>
                        <a:t>)</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-959,049</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-314,318</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342,489</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3"/>
                  </a:ext>
                </a:extLst>
              </a:tr>
              <a:tr h="462170">
                <a:tc rowSpan="3">
                  <a:txBody>
                    <a:bodyPr/>
                    <a:lstStyle/>
                    <a:p>
                      <a:pPr algn="ctr">
                        <a:spcAft>
                          <a:spcPts val="0"/>
                        </a:spcAft>
                      </a:pPr>
                      <a:r>
                        <a:rPr lang="zh-CN" sz="1600" kern="100">
                          <a:effectLst/>
                        </a:rPr>
                        <a:t>美的</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zh-CN" sz="1600" kern="100">
                          <a:effectLst/>
                        </a:rPr>
                        <a:t>净利润</a:t>
                      </a:r>
                      <a:r>
                        <a:rPr lang="en-US" sz="1600" kern="100">
                          <a:effectLst/>
                        </a:rPr>
                        <a:t>(</a:t>
                      </a:r>
                      <a:r>
                        <a:rPr lang="zh-CN" sz="1600" kern="100">
                          <a:effectLst/>
                        </a:rPr>
                        <a:t>千元</a:t>
                      </a:r>
                      <a:r>
                        <a:rPr lang="en-US" sz="1600" kern="100">
                          <a:effectLst/>
                        </a:rPr>
                        <a:t>)</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8,297,496</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11,646,329</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13,624,655</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4"/>
                  </a:ext>
                </a:extLst>
              </a:tr>
              <a:tr h="462170">
                <a:tc vMerge="1">
                  <a:txBody>
                    <a:bodyPr/>
                    <a:lstStyle/>
                    <a:p>
                      <a:endParaRPr lang="zh-CN" altLang="en-US"/>
                    </a:p>
                  </a:txBody>
                  <a:tcPr/>
                </a:tc>
                <a:tc>
                  <a:txBody>
                    <a:bodyPr/>
                    <a:lstStyle/>
                    <a:p>
                      <a:pPr algn="ctr">
                        <a:spcAft>
                          <a:spcPts val="0"/>
                        </a:spcAft>
                      </a:pPr>
                      <a:r>
                        <a:rPr lang="zh-CN" sz="1600" kern="100">
                          <a:effectLst/>
                        </a:rPr>
                        <a:t>经营活动净现金流量</a:t>
                      </a:r>
                      <a:r>
                        <a:rPr lang="en-US" sz="1600" kern="100">
                          <a:effectLst/>
                        </a:rPr>
                        <a:t>(</a:t>
                      </a:r>
                      <a:r>
                        <a:rPr lang="zh-CN" sz="1600" kern="100">
                          <a:effectLst/>
                        </a:rPr>
                        <a:t>千元</a:t>
                      </a:r>
                      <a:r>
                        <a:rPr lang="en-US" sz="1600" kern="100">
                          <a:effectLst/>
                        </a:rPr>
                        <a:t>)</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24,788,511</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24,788,511</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26,764,254</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5"/>
                  </a:ext>
                </a:extLst>
              </a:tr>
              <a:tr h="462170">
                <a:tc vMerge="1">
                  <a:txBody>
                    <a:bodyPr/>
                    <a:lstStyle/>
                    <a:p>
                      <a:endParaRPr lang="zh-CN" altLang="en-US"/>
                    </a:p>
                  </a:txBody>
                  <a:tcPr/>
                </a:tc>
                <a:tc>
                  <a:txBody>
                    <a:bodyPr/>
                    <a:lstStyle/>
                    <a:p>
                      <a:pPr algn="ctr">
                        <a:spcAft>
                          <a:spcPts val="0"/>
                        </a:spcAft>
                      </a:pPr>
                      <a:r>
                        <a:rPr lang="zh-CN" sz="1600" kern="100">
                          <a:effectLst/>
                        </a:rPr>
                        <a:t>应计利润</a:t>
                      </a:r>
                      <a:r>
                        <a:rPr lang="en-US" sz="1600" kern="100">
                          <a:effectLst/>
                        </a:rPr>
                        <a:t>(</a:t>
                      </a:r>
                      <a:r>
                        <a:rPr lang="zh-CN" sz="1600" kern="100">
                          <a:effectLst/>
                        </a:rPr>
                        <a:t>千元</a:t>
                      </a:r>
                      <a:r>
                        <a:rPr lang="en-US" sz="1600" kern="100">
                          <a:effectLst/>
                        </a:rPr>
                        <a:t>)</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-16,491,015</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-13,142,182</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dirty="0">
                          <a:effectLst/>
                        </a:rPr>
                        <a:t>-13,139,599</a:t>
                      </a:r>
                      <a:endParaRPr lang="zh-CN" sz="1600" kern="100" dirty="0">
                        <a:effectLst/>
                        <a:latin typeface="Times New Roman" charset="0"/>
                        <a:ea typeface="宋体" charset="-122"/>
                      </a:endParaRPr>
                    </a:p>
                  </a:txBody>
                  <a:tcPr marL="68580" marR="68580" marT="0" marB="0" anchor="ctr"/>
                </a:tc>
                <a:extLst>
                  <a:ext uri="{0D108BD9-81ED-4DB2-BD59-A6C34878D82A}">
                    <a16:rowId xmlns:a16="http://schemas.microsoft.com/office/drawing/2014/main" val="10006"/>
                  </a:ext>
                </a:extLst>
              </a:tr>
            </a:tbl>
          </a:graphicData>
        </a:graphic>
      </p:graphicFrame>
      <p:sp>
        <p:nvSpPr>
          <p:cNvPr id="8" name="矩形 7"/>
          <p:cNvSpPr/>
          <p:nvPr/>
        </p:nvSpPr>
        <p:spPr>
          <a:xfrm>
            <a:off x="1309809" y="4767879"/>
            <a:ext cx="8429360" cy="1338828"/>
          </a:xfrm>
          <a:prstGeom prst="rect">
            <a:avLst/>
          </a:prstGeom>
        </p:spPr>
        <p:txBody>
          <a:bodyPr wrap="square">
            <a:spAutoFit/>
          </a:bodyPr>
          <a:lstStyle/>
          <a:p>
            <a:pPr indent="304800" algn="just">
              <a:lnSpc>
                <a:spcPct val="150000"/>
              </a:lnSpc>
              <a:spcAft>
                <a:spcPts val="0"/>
              </a:spcAft>
            </a:pPr>
            <a:r>
              <a:rPr lang="zh-CN" altLang="zh-CN" dirty="0">
                <a:latin typeface="+mn-ea"/>
              </a:rPr>
              <a:t>在</a:t>
            </a:r>
            <a:r>
              <a:rPr lang="en-US" altLang="zh-CN" dirty="0">
                <a:latin typeface="+mn-ea"/>
              </a:rPr>
              <a:t>2013-2015</a:t>
            </a:r>
            <a:r>
              <a:rPr lang="zh-CN" altLang="zh-CN" dirty="0">
                <a:latin typeface="+mn-ea"/>
              </a:rPr>
              <a:t>三年内，</a:t>
            </a:r>
            <a:r>
              <a:rPr lang="zh-CN" altLang="zh-CN" dirty="0">
                <a:solidFill>
                  <a:schemeClr val="accent2"/>
                </a:solidFill>
                <a:latin typeface="+mn-ea"/>
              </a:rPr>
              <a:t>美的集团的应计利润持续为负，说明盈利质量较好，且盈利的持续性、稳定性较好，企业现金流状况较好</a:t>
            </a:r>
            <a:r>
              <a:rPr lang="zh-CN" altLang="zh-CN" dirty="0">
                <a:latin typeface="+mn-ea"/>
              </a:rPr>
              <a:t>。海尔的应计利润从规模上来说逐年减少，到</a:t>
            </a:r>
            <a:r>
              <a:rPr lang="en-US" altLang="zh-CN" dirty="0">
                <a:latin typeface="+mn-ea"/>
              </a:rPr>
              <a:t>2015</a:t>
            </a:r>
            <a:r>
              <a:rPr lang="zh-CN" altLang="zh-CN" dirty="0">
                <a:latin typeface="+mn-ea"/>
              </a:rPr>
              <a:t>年为正值，说明</a:t>
            </a:r>
            <a:r>
              <a:rPr lang="zh-CN" altLang="zh-CN" dirty="0">
                <a:solidFill>
                  <a:schemeClr val="accent2"/>
                </a:solidFill>
                <a:latin typeface="+mn-ea"/>
              </a:rPr>
              <a:t>盈利质量不如美的，且波动性较大</a:t>
            </a:r>
            <a:r>
              <a:rPr lang="zh-CN" altLang="zh-CN" dirty="0">
                <a:latin typeface="+mn-ea"/>
              </a:rPr>
              <a:t>。</a:t>
            </a:r>
            <a:endParaRPr lang="zh-CN" altLang="zh-CN" dirty="0">
              <a:effectLst/>
              <a:latin typeface="+mn-ea"/>
            </a:endParaRPr>
          </a:p>
        </p:txBody>
      </p:sp>
    </p:spTree>
    <p:extLst>
      <p:ext uri="{BB962C8B-B14F-4D97-AF65-F5344CB8AC3E}">
        <p14:creationId xmlns:p14="http://schemas.microsoft.com/office/powerpoint/2010/main" val="1255686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b.hiphotos.baidu.com/baike/w%3D268/sign=2063b70dd71373f0f53f68999c0f4b8b/dbb44aed2e738bd4423c9d47a78b87d6277ff9a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9149" y="5570431"/>
            <a:ext cx="1196884" cy="119688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640080" y="640080"/>
            <a:ext cx="248194" cy="6662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文本框 2"/>
          <p:cNvSpPr txBox="1"/>
          <p:nvPr/>
        </p:nvSpPr>
        <p:spPr>
          <a:xfrm>
            <a:off x="1069675" y="640080"/>
            <a:ext cx="4192438" cy="707886"/>
          </a:xfrm>
          <a:prstGeom prst="rect">
            <a:avLst/>
          </a:prstGeom>
          <a:noFill/>
        </p:spPr>
        <p:txBody>
          <a:bodyPr wrap="square" rtlCol="0">
            <a:spAutoFit/>
          </a:bodyPr>
          <a:lstStyle/>
          <a:p>
            <a:r>
              <a:rPr lang="zh-CN" altLang="en-US" sz="4000" dirty="0" smtClean="0"/>
              <a:t>宏观环境分析 </a:t>
            </a:r>
            <a:endParaRPr lang="zh-CN" altLang="en-US" sz="4000" dirty="0"/>
          </a:p>
        </p:txBody>
      </p:sp>
      <p:sp>
        <p:nvSpPr>
          <p:cNvPr id="12" name="矩形 11"/>
          <p:cNvSpPr/>
          <p:nvPr/>
        </p:nvSpPr>
        <p:spPr>
          <a:xfrm rot="16200000" flipV="1">
            <a:off x="3490896" y="3803852"/>
            <a:ext cx="4694161" cy="8061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840309" y="1576676"/>
            <a:ext cx="759124" cy="7137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E</a:t>
            </a:r>
            <a:endParaRPr lang="zh-CN" altLang="en-US" sz="3200" dirty="0"/>
          </a:p>
        </p:txBody>
      </p:sp>
      <p:sp>
        <p:nvSpPr>
          <p:cNvPr id="13" name="文本框 12"/>
          <p:cNvSpPr txBox="1"/>
          <p:nvPr/>
        </p:nvSpPr>
        <p:spPr>
          <a:xfrm>
            <a:off x="2719843" y="1608497"/>
            <a:ext cx="2173857" cy="584775"/>
          </a:xfrm>
          <a:prstGeom prst="rect">
            <a:avLst/>
          </a:prstGeom>
          <a:noFill/>
        </p:spPr>
        <p:txBody>
          <a:bodyPr wrap="square" rtlCol="0">
            <a:spAutoFit/>
          </a:bodyPr>
          <a:lstStyle/>
          <a:p>
            <a:r>
              <a:rPr lang="zh-CN" altLang="en-US" sz="3200" dirty="0"/>
              <a:t>经济</a:t>
            </a:r>
            <a:r>
              <a:rPr lang="zh-CN" altLang="en-US" sz="3200" dirty="0" smtClean="0"/>
              <a:t>因素</a:t>
            </a:r>
            <a:endParaRPr lang="zh-CN" altLang="en-US" sz="3200" dirty="0"/>
          </a:p>
        </p:txBody>
      </p:sp>
      <p:sp>
        <p:nvSpPr>
          <p:cNvPr id="14" name="文本框 13"/>
          <p:cNvSpPr txBox="1"/>
          <p:nvPr/>
        </p:nvSpPr>
        <p:spPr>
          <a:xfrm>
            <a:off x="782349" y="2220923"/>
            <a:ext cx="6282642" cy="3970318"/>
          </a:xfrm>
          <a:prstGeom prst="rect">
            <a:avLst/>
          </a:prstGeom>
          <a:noFill/>
        </p:spPr>
        <p:txBody>
          <a:bodyPr wrap="square" rtlCol="0">
            <a:spAutoFit/>
          </a:bodyPr>
          <a:lstStyle/>
          <a:p>
            <a:pPr marL="285750" indent="-285750">
              <a:lnSpc>
                <a:spcPct val="150000"/>
              </a:lnSpc>
              <a:buClr>
                <a:schemeClr val="accent2"/>
              </a:buClr>
              <a:buFont typeface="Wingdings" panose="05000000000000000000" pitchFamily="2" charset="2"/>
              <a:buChar char="Ø"/>
            </a:pPr>
            <a:r>
              <a:rPr lang="zh-CN" altLang="en-US" sz="2800" dirty="0" smtClean="0"/>
              <a:t>新常态下实体经济遭遇挑战</a:t>
            </a:r>
            <a:endParaRPr lang="en-US" altLang="zh-CN" sz="2800" dirty="0" smtClean="0"/>
          </a:p>
          <a:p>
            <a:pPr marL="285750" indent="-285750">
              <a:lnSpc>
                <a:spcPct val="150000"/>
              </a:lnSpc>
              <a:buClr>
                <a:schemeClr val="accent2"/>
              </a:buClr>
              <a:buFont typeface="Wingdings" panose="05000000000000000000" pitchFamily="2" charset="2"/>
              <a:buChar char="Ø"/>
            </a:pPr>
            <a:r>
              <a:rPr lang="zh-CN" altLang="en-US" sz="2800" dirty="0" smtClean="0"/>
              <a:t>房地产投资增速下降</a:t>
            </a:r>
            <a:endParaRPr lang="en-US" altLang="zh-CN" sz="2800" dirty="0" smtClean="0"/>
          </a:p>
          <a:p>
            <a:pPr marL="285750" indent="-285750">
              <a:lnSpc>
                <a:spcPct val="150000"/>
              </a:lnSpc>
              <a:buClr>
                <a:schemeClr val="accent2"/>
              </a:buClr>
              <a:buFont typeface="Wingdings" panose="05000000000000000000" pitchFamily="2" charset="2"/>
              <a:buChar char="Ø"/>
            </a:pPr>
            <a:r>
              <a:rPr lang="zh-CN" altLang="en-US" sz="2800" dirty="0" smtClean="0">
                <a:solidFill>
                  <a:schemeClr val="accent2"/>
                </a:solidFill>
              </a:rPr>
              <a:t>人均消费支出、人均收入、</a:t>
            </a:r>
            <a:endParaRPr lang="en-US" altLang="zh-CN" sz="2800" dirty="0" smtClean="0">
              <a:solidFill>
                <a:schemeClr val="accent2"/>
              </a:solidFill>
            </a:endParaRPr>
          </a:p>
          <a:p>
            <a:pPr>
              <a:lnSpc>
                <a:spcPct val="150000"/>
              </a:lnSpc>
              <a:buClr>
                <a:schemeClr val="accent2"/>
              </a:buClr>
            </a:pPr>
            <a:r>
              <a:rPr lang="en-US" altLang="zh-CN" sz="2800" dirty="0">
                <a:solidFill>
                  <a:schemeClr val="accent2"/>
                </a:solidFill>
              </a:rPr>
              <a:t> </a:t>
            </a:r>
            <a:r>
              <a:rPr lang="en-US" altLang="zh-CN" sz="2800" dirty="0" smtClean="0">
                <a:solidFill>
                  <a:schemeClr val="accent2"/>
                </a:solidFill>
              </a:rPr>
              <a:t>  </a:t>
            </a:r>
            <a:r>
              <a:rPr lang="zh-CN" altLang="en-US" sz="2800" dirty="0" smtClean="0">
                <a:solidFill>
                  <a:schemeClr val="accent2"/>
                </a:solidFill>
              </a:rPr>
              <a:t>耐用品消费量增长</a:t>
            </a:r>
            <a:endParaRPr lang="en-US" altLang="zh-CN" sz="2800" dirty="0">
              <a:solidFill>
                <a:schemeClr val="accent2"/>
              </a:solidFill>
            </a:endParaRPr>
          </a:p>
          <a:p>
            <a:pPr marL="285750" indent="-285750">
              <a:lnSpc>
                <a:spcPct val="150000"/>
              </a:lnSpc>
              <a:buClr>
                <a:schemeClr val="accent2"/>
              </a:buClr>
              <a:buFont typeface="Wingdings" panose="05000000000000000000" pitchFamily="2" charset="2"/>
              <a:buChar char="Ø"/>
            </a:pPr>
            <a:r>
              <a:rPr lang="zh-CN" altLang="en-US" sz="2800" dirty="0" smtClean="0"/>
              <a:t>财政政策补贴</a:t>
            </a:r>
            <a:endParaRPr lang="en-US" altLang="zh-CN" sz="2800" dirty="0" smtClean="0"/>
          </a:p>
          <a:p>
            <a:pPr>
              <a:lnSpc>
                <a:spcPct val="150000"/>
              </a:lnSpc>
              <a:buClr>
                <a:schemeClr val="accent2"/>
              </a:buClr>
            </a:pPr>
            <a:r>
              <a:rPr lang="zh-CN" altLang="en-US" sz="2800" dirty="0" smtClean="0"/>
              <a:t>（家电下乡、厨卫小家电补贴）</a:t>
            </a:r>
            <a:endParaRPr lang="zh-CN" altLang="en-US" sz="2800" dirty="0"/>
          </a:p>
        </p:txBody>
      </p:sp>
      <p:sp>
        <p:nvSpPr>
          <p:cNvPr id="17" name="文本框 16"/>
          <p:cNvSpPr txBox="1"/>
          <p:nvPr/>
        </p:nvSpPr>
        <p:spPr>
          <a:xfrm>
            <a:off x="6318102" y="2091252"/>
            <a:ext cx="5528082" cy="3351046"/>
          </a:xfrm>
          <a:prstGeom prst="rect">
            <a:avLst/>
          </a:prstGeom>
          <a:noFill/>
        </p:spPr>
        <p:txBody>
          <a:bodyPr wrap="square" rtlCol="0">
            <a:spAutoFit/>
          </a:bodyPr>
          <a:lstStyle/>
          <a:p>
            <a:pPr>
              <a:lnSpc>
                <a:spcPct val="150000"/>
              </a:lnSpc>
            </a:pPr>
            <a:r>
              <a:rPr lang="en-US" altLang="zh-CN" sz="2400" dirty="0"/>
              <a:t>2014</a:t>
            </a:r>
            <a:r>
              <a:rPr lang="zh-CN" altLang="zh-CN" sz="2400" dirty="0"/>
              <a:t>年全国居民人均可支配收入</a:t>
            </a:r>
            <a:r>
              <a:rPr lang="en-US" altLang="zh-CN" sz="2400" dirty="0"/>
              <a:t>20167.1</a:t>
            </a:r>
            <a:r>
              <a:rPr lang="zh-CN" altLang="zh-CN" sz="2400" dirty="0"/>
              <a:t>元，</a:t>
            </a:r>
            <a:r>
              <a:rPr lang="zh-CN" altLang="zh-CN" sz="2400" dirty="0">
                <a:solidFill>
                  <a:schemeClr val="accent2"/>
                </a:solidFill>
              </a:rPr>
              <a:t>增速</a:t>
            </a:r>
            <a:r>
              <a:rPr lang="en-US" altLang="zh-CN" sz="2400" dirty="0">
                <a:solidFill>
                  <a:schemeClr val="accent2"/>
                </a:solidFill>
              </a:rPr>
              <a:t>10.14%</a:t>
            </a:r>
            <a:r>
              <a:rPr lang="zh-CN" altLang="zh-CN" sz="2400" dirty="0" smtClean="0"/>
              <a:t>；人均</a:t>
            </a:r>
            <a:r>
              <a:rPr lang="zh-CN" altLang="zh-CN" sz="2400" dirty="0"/>
              <a:t>消费支出</a:t>
            </a:r>
            <a:r>
              <a:rPr lang="en-US" altLang="zh-CN" sz="2400" dirty="0"/>
              <a:t>14491.4</a:t>
            </a:r>
            <a:r>
              <a:rPr lang="zh-CN" altLang="zh-CN" sz="2400" dirty="0"/>
              <a:t>元，</a:t>
            </a:r>
            <a:r>
              <a:rPr lang="zh-CN" altLang="zh-CN" sz="2400" dirty="0">
                <a:solidFill>
                  <a:schemeClr val="accent2"/>
                </a:solidFill>
              </a:rPr>
              <a:t>增速</a:t>
            </a:r>
            <a:r>
              <a:rPr lang="en-US" altLang="zh-CN" sz="2400" dirty="0">
                <a:solidFill>
                  <a:schemeClr val="accent2"/>
                </a:solidFill>
              </a:rPr>
              <a:t>8.79%</a:t>
            </a:r>
            <a:r>
              <a:rPr lang="zh-CN" altLang="zh-CN" sz="2400" dirty="0" smtClean="0"/>
              <a:t>；全国</a:t>
            </a:r>
            <a:r>
              <a:rPr lang="zh-CN" altLang="zh-CN" sz="2400" dirty="0"/>
              <a:t>居民平均每百户年末主要耐用品消费量</a:t>
            </a:r>
            <a:r>
              <a:rPr lang="en-US" altLang="zh-CN" sz="2400" dirty="0"/>
              <a:t>956.9</a:t>
            </a:r>
            <a:r>
              <a:rPr lang="zh-CN" altLang="zh-CN" sz="2400" dirty="0"/>
              <a:t>单位，比</a:t>
            </a:r>
            <a:r>
              <a:rPr lang="en-US" altLang="zh-CN" sz="2400" dirty="0"/>
              <a:t>2013</a:t>
            </a:r>
            <a:r>
              <a:rPr lang="zh-CN" altLang="zh-CN" sz="2400" dirty="0"/>
              <a:t>年</a:t>
            </a:r>
            <a:r>
              <a:rPr lang="zh-CN" altLang="zh-CN" sz="2400" dirty="0">
                <a:solidFill>
                  <a:schemeClr val="accent2"/>
                </a:solidFill>
              </a:rPr>
              <a:t>增长</a:t>
            </a:r>
            <a:r>
              <a:rPr lang="en-US" altLang="zh-CN" sz="2400" dirty="0">
                <a:solidFill>
                  <a:schemeClr val="accent2"/>
                </a:solidFill>
              </a:rPr>
              <a:t>6.30%</a:t>
            </a:r>
            <a:r>
              <a:rPr lang="zh-CN" altLang="zh-CN" sz="2400" dirty="0" smtClean="0"/>
              <a:t>。</a:t>
            </a:r>
            <a:endParaRPr lang="en-US" altLang="zh-CN" sz="2400" dirty="0" smtClean="0"/>
          </a:p>
          <a:p>
            <a:pPr>
              <a:lnSpc>
                <a:spcPct val="150000"/>
              </a:lnSpc>
            </a:pPr>
            <a:r>
              <a:rPr lang="zh-CN" altLang="en-US" sz="2400" dirty="0" smtClean="0"/>
              <a:t>居民消费意愿较强。</a:t>
            </a:r>
            <a:endParaRPr lang="zh-CN" altLang="en-US" sz="2400" dirty="0"/>
          </a:p>
        </p:txBody>
      </p:sp>
      <p:sp>
        <p:nvSpPr>
          <p:cNvPr id="19" name="文本框 18"/>
          <p:cNvSpPr txBox="1"/>
          <p:nvPr/>
        </p:nvSpPr>
        <p:spPr>
          <a:xfrm>
            <a:off x="7695065" y="5984207"/>
            <a:ext cx="4170362" cy="369332"/>
          </a:xfrm>
          <a:prstGeom prst="rect">
            <a:avLst/>
          </a:prstGeom>
          <a:noFill/>
        </p:spPr>
        <p:txBody>
          <a:bodyPr wrap="square" rtlCol="0">
            <a:spAutoFit/>
          </a:bodyPr>
          <a:lstStyle/>
          <a:p>
            <a:r>
              <a:rPr lang="zh-CN" altLang="en-US" dirty="0" smtClean="0"/>
              <a:t>数据来源：中国</a:t>
            </a:r>
            <a:r>
              <a:rPr lang="en-US" altLang="zh-CN" dirty="0" smtClean="0"/>
              <a:t>2015</a:t>
            </a:r>
            <a:r>
              <a:rPr lang="zh-CN" altLang="en-US" dirty="0"/>
              <a:t>年鉴</a:t>
            </a:r>
          </a:p>
        </p:txBody>
      </p:sp>
    </p:spTree>
    <p:extLst>
      <p:ext uri="{BB962C8B-B14F-4D97-AF65-F5344CB8AC3E}">
        <p14:creationId xmlns:p14="http://schemas.microsoft.com/office/powerpoint/2010/main" val="393242308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57408" y="561700"/>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586966"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149581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2871064" y="396452"/>
            <a:ext cx="4646017" cy="646331"/>
          </a:xfrm>
          <a:prstGeom prst="rect">
            <a:avLst/>
          </a:prstGeom>
          <a:noFill/>
        </p:spPr>
        <p:txBody>
          <a:bodyPr wrap="square" rtlCol="0">
            <a:spAutoFit/>
          </a:bodyPr>
          <a:lstStyle/>
          <a:p>
            <a:r>
              <a:rPr lang="en-US" altLang="zh-CN" sz="3600" dirty="0"/>
              <a:t>EBITDA</a:t>
            </a:r>
            <a:endParaRPr lang="zh-CN" altLang="zh-CN" sz="3600" dirty="0"/>
          </a:p>
        </p:txBody>
      </p:sp>
      <p:sp>
        <p:nvSpPr>
          <p:cNvPr id="16" name="椭圆 15"/>
          <p:cNvSpPr/>
          <p:nvPr/>
        </p:nvSpPr>
        <p:spPr>
          <a:xfrm>
            <a:off x="1949674"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1313447857"/>
              </p:ext>
            </p:extLst>
          </p:nvPr>
        </p:nvGraphicFramePr>
        <p:xfrm>
          <a:off x="814174" y="1489331"/>
          <a:ext cx="6037887" cy="4325886"/>
        </p:xfrm>
        <a:graphic>
          <a:graphicData uri="http://schemas.openxmlformats.org/drawingml/2006/table">
            <a:tbl>
              <a:tblPr firstRow="1" firstCol="1" bandRow="1">
                <a:tableStyleId>{5C22544A-7EE6-4342-B048-85BDC9FD1C3A}</a:tableStyleId>
              </a:tblPr>
              <a:tblGrid>
                <a:gridCol w="2444820">
                  <a:extLst>
                    <a:ext uri="{9D8B030D-6E8A-4147-A177-3AD203B41FA5}">
                      <a16:colId xmlns:a16="http://schemas.microsoft.com/office/drawing/2014/main" val="20000"/>
                    </a:ext>
                  </a:extLst>
                </a:gridCol>
                <a:gridCol w="1861746">
                  <a:extLst>
                    <a:ext uri="{9D8B030D-6E8A-4147-A177-3AD203B41FA5}">
                      <a16:colId xmlns:a16="http://schemas.microsoft.com/office/drawing/2014/main" val="20001"/>
                    </a:ext>
                  </a:extLst>
                </a:gridCol>
                <a:gridCol w="1731321">
                  <a:extLst>
                    <a:ext uri="{9D8B030D-6E8A-4147-A177-3AD203B41FA5}">
                      <a16:colId xmlns:a16="http://schemas.microsoft.com/office/drawing/2014/main" val="20002"/>
                    </a:ext>
                  </a:extLst>
                </a:gridCol>
              </a:tblGrid>
              <a:tr h="480654">
                <a:tc>
                  <a:txBody>
                    <a:bodyPr/>
                    <a:lstStyle/>
                    <a:p>
                      <a:endParaRPr lang="zh-CN" sz="1200" kern="100" dirty="0">
                        <a:effectLst/>
                        <a:latin typeface="Calibri" charset="0"/>
                      </a:endParaRPr>
                    </a:p>
                  </a:txBody>
                  <a:tcPr marL="68580" marR="68580" marT="0" marB="0" anchor="ctr"/>
                </a:tc>
                <a:tc>
                  <a:txBody>
                    <a:bodyPr/>
                    <a:lstStyle/>
                    <a:p>
                      <a:pPr algn="ctr">
                        <a:spcAft>
                          <a:spcPts val="0"/>
                        </a:spcAft>
                      </a:pPr>
                      <a:r>
                        <a:rPr lang="en-US" sz="1600" kern="100">
                          <a:effectLst/>
                        </a:rPr>
                        <a:t>2015</a:t>
                      </a:r>
                      <a:r>
                        <a:rPr lang="zh-CN" sz="1600" kern="100">
                          <a:effectLst/>
                        </a:rPr>
                        <a:t>海尔</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2015</a:t>
                      </a:r>
                      <a:r>
                        <a:rPr lang="zh-CN" sz="1600" kern="100">
                          <a:effectLst/>
                        </a:rPr>
                        <a:t>美的</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0"/>
                  </a:ext>
                </a:extLst>
              </a:tr>
              <a:tr h="480654">
                <a:tc>
                  <a:txBody>
                    <a:bodyPr/>
                    <a:lstStyle/>
                    <a:p>
                      <a:pPr algn="ctr">
                        <a:spcAft>
                          <a:spcPts val="0"/>
                        </a:spcAft>
                      </a:pPr>
                      <a:r>
                        <a:rPr lang="zh-CN" sz="1600" kern="100">
                          <a:effectLst/>
                        </a:rPr>
                        <a:t>净利润</a:t>
                      </a:r>
                      <a:r>
                        <a:rPr lang="en-US" sz="1600" kern="100">
                          <a:effectLst/>
                        </a:rPr>
                        <a:t>(</a:t>
                      </a:r>
                      <a:r>
                        <a:rPr lang="zh-CN" sz="1600" kern="100">
                          <a:effectLst/>
                        </a:rPr>
                        <a:t>千元</a:t>
                      </a:r>
                      <a:r>
                        <a:rPr lang="en-US" sz="1600" kern="100">
                          <a:effectLst/>
                        </a:rPr>
                        <a:t>)</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5,922,089</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13,624,655</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1"/>
                  </a:ext>
                </a:extLst>
              </a:tr>
              <a:tr h="480654">
                <a:tc>
                  <a:txBody>
                    <a:bodyPr/>
                    <a:lstStyle/>
                    <a:p>
                      <a:pPr algn="ctr">
                        <a:spcAft>
                          <a:spcPts val="0"/>
                        </a:spcAft>
                      </a:pPr>
                      <a:r>
                        <a:rPr lang="zh-CN" sz="1600" kern="100">
                          <a:effectLst/>
                        </a:rPr>
                        <a:t>资本性支出</a:t>
                      </a:r>
                      <a:r>
                        <a:rPr lang="en-US" sz="1600" kern="100">
                          <a:effectLst/>
                        </a:rPr>
                        <a:t>(</a:t>
                      </a:r>
                      <a:r>
                        <a:rPr lang="zh-CN" sz="1600" kern="100">
                          <a:effectLst/>
                        </a:rPr>
                        <a:t>千元</a:t>
                      </a:r>
                      <a:r>
                        <a:rPr lang="en-US" sz="1600" kern="100">
                          <a:effectLst/>
                        </a:rPr>
                        <a:t>)</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2,491,741</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3,130,932</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2"/>
                  </a:ext>
                </a:extLst>
              </a:tr>
              <a:tr h="480654">
                <a:tc>
                  <a:txBody>
                    <a:bodyPr/>
                    <a:lstStyle/>
                    <a:p>
                      <a:pPr algn="ctr">
                        <a:spcAft>
                          <a:spcPts val="0"/>
                        </a:spcAft>
                      </a:pPr>
                      <a:r>
                        <a:rPr lang="zh-CN" sz="1600" kern="100">
                          <a:effectLst/>
                        </a:rPr>
                        <a:t>所得税</a:t>
                      </a:r>
                      <a:r>
                        <a:rPr lang="en-US" sz="1600" kern="100">
                          <a:effectLst/>
                        </a:rPr>
                        <a:t>(</a:t>
                      </a:r>
                      <a:r>
                        <a:rPr lang="zh-CN" sz="1600" kern="100">
                          <a:effectLst/>
                        </a:rPr>
                        <a:t>千元</a:t>
                      </a:r>
                      <a:r>
                        <a:rPr lang="en-US" sz="1600" kern="100">
                          <a:effectLst/>
                        </a:rPr>
                        <a:t>)</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1,052,769</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2,426,699</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3"/>
                  </a:ext>
                </a:extLst>
              </a:tr>
              <a:tr h="480654">
                <a:tc>
                  <a:txBody>
                    <a:bodyPr/>
                    <a:lstStyle/>
                    <a:p>
                      <a:pPr algn="ctr">
                        <a:spcAft>
                          <a:spcPts val="0"/>
                        </a:spcAft>
                      </a:pPr>
                      <a:r>
                        <a:rPr lang="zh-CN" sz="1600" kern="100">
                          <a:effectLst/>
                        </a:rPr>
                        <a:t>利息费用</a:t>
                      </a:r>
                      <a:r>
                        <a:rPr lang="en-US" sz="1600" kern="100">
                          <a:effectLst/>
                        </a:rPr>
                        <a:t>(</a:t>
                      </a:r>
                      <a:r>
                        <a:rPr lang="zh-CN" sz="1600" kern="100">
                          <a:effectLst/>
                        </a:rPr>
                        <a:t>千元</a:t>
                      </a:r>
                      <a:r>
                        <a:rPr lang="en-US" sz="1600" kern="100">
                          <a:effectLst/>
                        </a:rPr>
                        <a:t>)</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15,081</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9,343</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4"/>
                  </a:ext>
                </a:extLst>
              </a:tr>
              <a:tr h="480654">
                <a:tc>
                  <a:txBody>
                    <a:bodyPr/>
                    <a:lstStyle/>
                    <a:p>
                      <a:pPr algn="ctr">
                        <a:spcAft>
                          <a:spcPts val="0"/>
                        </a:spcAft>
                      </a:pPr>
                      <a:r>
                        <a:rPr lang="zh-CN" sz="1600" kern="100">
                          <a:effectLst/>
                        </a:rPr>
                        <a:t>固定资产折旧</a:t>
                      </a:r>
                      <a:r>
                        <a:rPr lang="en-US" sz="1600" kern="100">
                          <a:effectLst/>
                        </a:rPr>
                        <a:t>(</a:t>
                      </a:r>
                      <a:r>
                        <a:rPr lang="zh-CN" sz="1600" kern="100">
                          <a:effectLst/>
                        </a:rPr>
                        <a:t>千元</a:t>
                      </a:r>
                      <a:r>
                        <a:rPr lang="en-US" sz="1600" kern="100">
                          <a:effectLst/>
                        </a:rPr>
                        <a:t>)</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954,472</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2,216,179</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5"/>
                  </a:ext>
                </a:extLst>
              </a:tr>
              <a:tr h="480654">
                <a:tc>
                  <a:txBody>
                    <a:bodyPr/>
                    <a:lstStyle/>
                    <a:p>
                      <a:pPr algn="ctr">
                        <a:spcAft>
                          <a:spcPts val="0"/>
                        </a:spcAft>
                      </a:pPr>
                      <a:r>
                        <a:rPr lang="zh-CN" sz="1600" kern="100">
                          <a:effectLst/>
                        </a:rPr>
                        <a:t>无形资产摊销</a:t>
                      </a:r>
                      <a:r>
                        <a:rPr lang="en-US" sz="1600" kern="100">
                          <a:effectLst/>
                        </a:rPr>
                        <a:t>(</a:t>
                      </a:r>
                      <a:r>
                        <a:rPr lang="zh-CN" sz="1600" kern="100">
                          <a:effectLst/>
                        </a:rPr>
                        <a:t>千元</a:t>
                      </a:r>
                      <a:r>
                        <a:rPr lang="en-US" sz="1600" kern="100">
                          <a:effectLst/>
                        </a:rPr>
                        <a:t>)</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54,391</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95,495</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6"/>
                  </a:ext>
                </a:extLst>
              </a:tr>
              <a:tr h="480654">
                <a:tc>
                  <a:txBody>
                    <a:bodyPr/>
                    <a:lstStyle/>
                    <a:p>
                      <a:pPr algn="ctr">
                        <a:spcAft>
                          <a:spcPts val="0"/>
                        </a:spcAft>
                      </a:pPr>
                      <a:r>
                        <a:rPr lang="zh-CN" sz="1600" kern="100">
                          <a:effectLst/>
                        </a:rPr>
                        <a:t>长期待摊费用摊销</a:t>
                      </a:r>
                      <a:r>
                        <a:rPr lang="en-US" sz="1600" kern="100">
                          <a:effectLst/>
                        </a:rPr>
                        <a:t>(</a:t>
                      </a:r>
                      <a:r>
                        <a:rPr lang="zh-CN" sz="1600" kern="100">
                          <a:effectLst/>
                        </a:rPr>
                        <a:t>千元</a:t>
                      </a:r>
                      <a:r>
                        <a:rPr lang="en-US" sz="1600" kern="100">
                          <a:effectLst/>
                        </a:rPr>
                        <a:t>)</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44,695</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n.a.</a:t>
                      </a:r>
                      <a:r>
                        <a:rPr lang="zh-CN" sz="1600" kern="100">
                          <a:effectLst/>
                        </a:rPr>
                        <a:t>（未披露）</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7"/>
                  </a:ext>
                </a:extLst>
              </a:tr>
              <a:tr h="480654">
                <a:tc>
                  <a:txBody>
                    <a:bodyPr/>
                    <a:lstStyle/>
                    <a:p>
                      <a:pPr algn="ctr">
                        <a:spcAft>
                          <a:spcPts val="0"/>
                        </a:spcAft>
                      </a:pPr>
                      <a:r>
                        <a:rPr lang="en-US" sz="1600" kern="100">
                          <a:effectLst/>
                        </a:rPr>
                        <a:t>EBITDA(</a:t>
                      </a:r>
                      <a:r>
                        <a:rPr lang="zh-CN" sz="1600" kern="100">
                          <a:effectLst/>
                        </a:rPr>
                        <a:t>千元</a:t>
                      </a:r>
                      <a:r>
                        <a:rPr lang="en-US" sz="1600" kern="100">
                          <a:effectLst/>
                        </a:rPr>
                        <a:t>)</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8,028,537</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dirty="0">
                          <a:effectLst/>
                        </a:rPr>
                        <a:t>18,924,542</a:t>
                      </a:r>
                      <a:endParaRPr lang="zh-CN" sz="1600" kern="100" dirty="0">
                        <a:effectLst/>
                        <a:latin typeface="Times New Roman" charset="0"/>
                        <a:ea typeface="宋体" charset="-122"/>
                      </a:endParaRPr>
                    </a:p>
                  </a:txBody>
                  <a:tcPr marL="68580" marR="68580" marT="0" marB="0" anchor="ctr"/>
                </a:tc>
                <a:extLst>
                  <a:ext uri="{0D108BD9-81ED-4DB2-BD59-A6C34878D82A}">
                    <a16:rowId xmlns:a16="http://schemas.microsoft.com/office/drawing/2014/main" val="10008"/>
                  </a:ext>
                </a:extLst>
              </a:tr>
            </a:tbl>
          </a:graphicData>
        </a:graphic>
      </p:graphicFrame>
      <p:sp>
        <p:nvSpPr>
          <p:cNvPr id="3" name="矩形 2"/>
          <p:cNvSpPr/>
          <p:nvPr/>
        </p:nvSpPr>
        <p:spPr>
          <a:xfrm>
            <a:off x="7180613" y="2742168"/>
            <a:ext cx="3804061" cy="1338828"/>
          </a:xfrm>
          <a:prstGeom prst="rect">
            <a:avLst/>
          </a:prstGeom>
        </p:spPr>
        <p:txBody>
          <a:bodyPr wrap="square">
            <a:spAutoFit/>
          </a:bodyPr>
          <a:lstStyle/>
          <a:p>
            <a:pPr indent="304800">
              <a:lnSpc>
                <a:spcPct val="150000"/>
              </a:lnSpc>
              <a:spcAft>
                <a:spcPts val="0"/>
              </a:spcAft>
            </a:pPr>
            <a:r>
              <a:rPr lang="zh-CN" altLang="zh-CN" dirty="0" smtClean="0">
                <a:latin typeface="+mn-ea"/>
              </a:rPr>
              <a:t>海尔比美</a:t>
            </a:r>
            <a:r>
              <a:rPr lang="zh-CN" altLang="zh-CN" dirty="0">
                <a:latin typeface="+mn-ea"/>
              </a:rPr>
              <a:t>的低</a:t>
            </a:r>
            <a:r>
              <a:rPr lang="en-US" altLang="zh-CN" dirty="0">
                <a:latin typeface="+mn-ea"/>
              </a:rPr>
              <a:t>57.58%</a:t>
            </a:r>
            <a:r>
              <a:rPr lang="zh-CN" altLang="zh-CN" dirty="0">
                <a:latin typeface="+mn-ea"/>
              </a:rPr>
              <a:t>，这与海尔</a:t>
            </a:r>
            <a:r>
              <a:rPr lang="zh-CN" altLang="zh-CN" dirty="0">
                <a:solidFill>
                  <a:schemeClr val="accent2"/>
                </a:solidFill>
                <a:latin typeface="+mn-ea"/>
              </a:rPr>
              <a:t>相对而言更低的经营活动现金净流量</a:t>
            </a:r>
            <a:r>
              <a:rPr lang="zh-CN" altLang="zh-CN" dirty="0">
                <a:latin typeface="+mn-ea"/>
              </a:rPr>
              <a:t>是相符的。</a:t>
            </a:r>
            <a:endParaRPr lang="zh-CN" altLang="zh-CN" dirty="0">
              <a:effectLst/>
              <a:latin typeface="+mn-ea"/>
            </a:endParaRPr>
          </a:p>
        </p:txBody>
      </p:sp>
    </p:spTree>
    <p:extLst>
      <p:ext uri="{BB962C8B-B14F-4D97-AF65-F5344CB8AC3E}">
        <p14:creationId xmlns:p14="http://schemas.microsoft.com/office/powerpoint/2010/main" val="166905663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559678" y="569394"/>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673638"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1098983"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2871064" y="396452"/>
            <a:ext cx="4646017" cy="646331"/>
          </a:xfrm>
          <a:prstGeom prst="rect">
            <a:avLst/>
          </a:prstGeom>
          <a:noFill/>
        </p:spPr>
        <p:txBody>
          <a:bodyPr wrap="square" rtlCol="0">
            <a:spAutoFit/>
          </a:bodyPr>
          <a:lstStyle/>
          <a:p>
            <a:r>
              <a:rPr lang="zh-CN" altLang="en-US" sz="3600" dirty="0" smtClean="0"/>
              <a:t>其他情况分析</a:t>
            </a:r>
            <a:endParaRPr lang="zh-CN" altLang="zh-CN" sz="3600" dirty="0"/>
          </a:p>
        </p:txBody>
      </p:sp>
      <p:sp>
        <p:nvSpPr>
          <p:cNvPr id="16" name="椭圆 15"/>
          <p:cNvSpPr/>
          <p:nvPr/>
        </p:nvSpPr>
        <p:spPr>
          <a:xfrm>
            <a:off x="2011904" y="569394"/>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2853582215"/>
              </p:ext>
            </p:extLst>
          </p:nvPr>
        </p:nvGraphicFramePr>
        <p:xfrm>
          <a:off x="961021" y="1162588"/>
          <a:ext cx="8146472" cy="2268000"/>
        </p:xfrm>
        <a:graphic>
          <a:graphicData uri="http://schemas.openxmlformats.org/drawingml/2006/table">
            <a:tbl>
              <a:tblPr firstRow="1" firstCol="1" bandRow="1">
                <a:tableStyleId>{5C22544A-7EE6-4342-B048-85BDC9FD1C3A}</a:tableStyleId>
              </a:tblPr>
              <a:tblGrid>
                <a:gridCol w="3738369">
                  <a:extLst>
                    <a:ext uri="{9D8B030D-6E8A-4147-A177-3AD203B41FA5}">
                      <a16:colId xmlns:a16="http://schemas.microsoft.com/office/drawing/2014/main" val="20000"/>
                    </a:ext>
                  </a:extLst>
                </a:gridCol>
                <a:gridCol w="2273571">
                  <a:extLst>
                    <a:ext uri="{9D8B030D-6E8A-4147-A177-3AD203B41FA5}">
                      <a16:colId xmlns:a16="http://schemas.microsoft.com/office/drawing/2014/main" val="20001"/>
                    </a:ext>
                  </a:extLst>
                </a:gridCol>
                <a:gridCol w="2134532">
                  <a:extLst>
                    <a:ext uri="{9D8B030D-6E8A-4147-A177-3AD203B41FA5}">
                      <a16:colId xmlns:a16="http://schemas.microsoft.com/office/drawing/2014/main" val="20002"/>
                    </a:ext>
                  </a:extLst>
                </a:gridCol>
              </a:tblGrid>
              <a:tr h="324000">
                <a:tc>
                  <a:txBody>
                    <a:bodyPr/>
                    <a:lstStyle/>
                    <a:p>
                      <a:pPr algn="ctr">
                        <a:spcAft>
                          <a:spcPts val="0"/>
                        </a:spcAft>
                      </a:pPr>
                      <a:r>
                        <a:rPr lang="zh-CN" sz="1800" kern="100" dirty="0">
                          <a:effectLst/>
                        </a:rPr>
                        <a:t>项目</a:t>
                      </a:r>
                      <a:endParaRPr lang="zh-CN" sz="1800" kern="100" dirty="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2015</a:t>
                      </a:r>
                      <a:r>
                        <a:rPr lang="zh-CN" sz="1800" kern="100">
                          <a:effectLst/>
                        </a:rPr>
                        <a:t>海尔</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2015</a:t>
                      </a:r>
                      <a:r>
                        <a:rPr lang="zh-CN" sz="1800" kern="100">
                          <a:effectLst/>
                        </a:rPr>
                        <a:t>美的</a:t>
                      </a:r>
                      <a:endParaRPr lang="zh-CN" sz="18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0"/>
                  </a:ext>
                </a:extLst>
              </a:tr>
              <a:tr h="324000">
                <a:tc>
                  <a:txBody>
                    <a:bodyPr/>
                    <a:lstStyle/>
                    <a:p>
                      <a:pPr algn="ctr">
                        <a:spcAft>
                          <a:spcPts val="0"/>
                        </a:spcAft>
                      </a:pPr>
                      <a:r>
                        <a:rPr lang="zh-CN" sz="1800" kern="100" dirty="0">
                          <a:effectLst/>
                        </a:rPr>
                        <a:t>销售商品、提供劳务收到的现金</a:t>
                      </a:r>
                      <a:endParaRPr lang="zh-CN" sz="1800" kern="100" dirty="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110,869,089</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125,902,444</a:t>
                      </a:r>
                      <a:endParaRPr lang="zh-CN" sz="18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1"/>
                  </a:ext>
                </a:extLst>
              </a:tr>
              <a:tr h="324000">
                <a:tc>
                  <a:txBody>
                    <a:bodyPr/>
                    <a:lstStyle/>
                    <a:p>
                      <a:pPr algn="ctr">
                        <a:spcAft>
                          <a:spcPts val="0"/>
                        </a:spcAft>
                      </a:pPr>
                      <a:r>
                        <a:rPr lang="zh-CN" sz="1800" kern="100">
                          <a:effectLst/>
                        </a:rPr>
                        <a:t>经营活动现金流入小计</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112,466,315</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134,278,290</a:t>
                      </a:r>
                      <a:endParaRPr lang="zh-CN" sz="18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2"/>
                  </a:ext>
                </a:extLst>
              </a:tr>
              <a:tr h="324000">
                <a:tc>
                  <a:txBody>
                    <a:bodyPr/>
                    <a:lstStyle/>
                    <a:p>
                      <a:pPr algn="ctr">
                        <a:spcAft>
                          <a:spcPts val="0"/>
                        </a:spcAft>
                      </a:pPr>
                      <a:r>
                        <a:rPr lang="zh-CN" sz="1800" kern="100" dirty="0">
                          <a:effectLst/>
                        </a:rPr>
                        <a:t>经营活动现金净流量</a:t>
                      </a:r>
                      <a:endParaRPr lang="zh-CN" sz="1800" kern="100" dirty="0">
                        <a:effectLst/>
                        <a:latin typeface="Times New Roman" charset="0"/>
                        <a:ea typeface="宋体" charset="-122"/>
                      </a:endParaRPr>
                    </a:p>
                  </a:txBody>
                  <a:tcPr marL="68580" marR="68580" marT="0" marB="0" anchor="ctr"/>
                </a:tc>
                <a:tc>
                  <a:txBody>
                    <a:bodyPr/>
                    <a:lstStyle/>
                    <a:p>
                      <a:pPr algn="ctr">
                        <a:spcAft>
                          <a:spcPts val="0"/>
                        </a:spcAft>
                      </a:pPr>
                      <a:r>
                        <a:rPr lang="en-US" sz="1800" kern="100" dirty="0">
                          <a:effectLst/>
                        </a:rPr>
                        <a:t>5,579,601</a:t>
                      </a:r>
                      <a:endParaRPr lang="zh-CN" sz="1800" kern="100" dirty="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26,764,254</a:t>
                      </a:r>
                      <a:endParaRPr lang="zh-CN" sz="18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3"/>
                  </a:ext>
                </a:extLst>
              </a:tr>
              <a:tr h="324000">
                <a:tc>
                  <a:txBody>
                    <a:bodyPr/>
                    <a:lstStyle/>
                    <a:p>
                      <a:pPr algn="ctr">
                        <a:spcAft>
                          <a:spcPts val="0"/>
                        </a:spcAft>
                      </a:pPr>
                      <a:r>
                        <a:rPr lang="zh-CN" sz="1800" kern="100" dirty="0">
                          <a:effectLst/>
                        </a:rPr>
                        <a:t>资本性支出</a:t>
                      </a:r>
                      <a:endParaRPr lang="zh-CN" sz="1800" kern="100" dirty="0">
                        <a:effectLst/>
                        <a:latin typeface="Times New Roman" charset="0"/>
                        <a:ea typeface="宋体" charset="-122"/>
                      </a:endParaRPr>
                    </a:p>
                  </a:txBody>
                  <a:tcPr marL="68580" marR="68580" marT="0" marB="0" anchor="ctr"/>
                </a:tc>
                <a:tc>
                  <a:txBody>
                    <a:bodyPr/>
                    <a:lstStyle/>
                    <a:p>
                      <a:pPr algn="ctr">
                        <a:spcAft>
                          <a:spcPts val="0"/>
                        </a:spcAft>
                      </a:pPr>
                      <a:r>
                        <a:rPr lang="en-US" sz="1800" kern="100" dirty="0">
                          <a:effectLst/>
                        </a:rPr>
                        <a:t>2,491,741</a:t>
                      </a:r>
                      <a:endParaRPr lang="zh-CN" sz="1800" kern="100" dirty="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3,130,932</a:t>
                      </a:r>
                      <a:endParaRPr lang="zh-CN" sz="18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4"/>
                  </a:ext>
                </a:extLst>
              </a:tr>
              <a:tr h="324000">
                <a:tc>
                  <a:txBody>
                    <a:bodyPr/>
                    <a:lstStyle/>
                    <a:p>
                      <a:pPr algn="ctr">
                        <a:spcAft>
                          <a:spcPts val="0"/>
                        </a:spcAft>
                      </a:pPr>
                      <a:r>
                        <a:rPr lang="zh-CN" sz="1800" kern="100" dirty="0">
                          <a:effectLst/>
                        </a:rPr>
                        <a:t>自由现金流量</a:t>
                      </a:r>
                      <a:endParaRPr lang="zh-CN" sz="1800" kern="100" dirty="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3,087,860</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23,633,322</a:t>
                      </a:r>
                      <a:endParaRPr lang="zh-CN" sz="18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5"/>
                  </a:ext>
                </a:extLst>
              </a:tr>
              <a:tr h="324000">
                <a:tc>
                  <a:txBody>
                    <a:bodyPr/>
                    <a:lstStyle/>
                    <a:p>
                      <a:pPr algn="ctr">
                        <a:spcAft>
                          <a:spcPts val="0"/>
                        </a:spcAft>
                      </a:pPr>
                      <a:r>
                        <a:rPr lang="zh-CN" sz="1800" kern="100">
                          <a:effectLst/>
                        </a:rPr>
                        <a:t>自由现金流量／总资产</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4.07%</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en-US" sz="1800" kern="100" dirty="0">
                          <a:effectLst/>
                        </a:rPr>
                        <a:t>19.65%</a:t>
                      </a:r>
                      <a:endParaRPr lang="zh-CN" sz="1800" kern="100" dirty="0">
                        <a:effectLst/>
                        <a:latin typeface="Times New Roman" charset="0"/>
                        <a:ea typeface="宋体" charset="-122"/>
                      </a:endParaRPr>
                    </a:p>
                  </a:txBody>
                  <a:tcPr marL="68580" marR="68580" marT="0" marB="0" anchor="ctr"/>
                </a:tc>
                <a:extLst>
                  <a:ext uri="{0D108BD9-81ED-4DB2-BD59-A6C34878D82A}">
                    <a16:rowId xmlns:a16="http://schemas.microsoft.com/office/drawing/2014/main" val="10006"/>
                  </a:ext>
                </a:extLst>
              </a:tr>
            </a:tbl>
          </a:graphicData>
        </a:graphic>
      </p:graphicFrame>
      <p:sp>
        <p:nvSpPr>
          <p:cNvPr id="3" name="矩形 2"/>
          <p:cNvSpPr/>
          <p:nvPr/>
        </p:nvSpPr>
        <p:spPr>
          <a:xfrm>
            <a:off x="794193" y="3576519"/>
            <a:ext cx="9396242" cy="2585323"/>
          </a:xfrm>
          <a:prstGeom prst="rect">
            <a:avLst/>
          </a:prstGeom>
        </p:spPr>
        <p:txBody>
          <a:bodyPr wrap="square">
            <a:spAutoFit/>
          </a:bodyPr>
          <a:lstStyle/>
          <a:p>
            <a:pPr>
              <a:lnSpc>
                <a:spcPct val="150000"/>
              </a:lnSpc>
              <a:spcAft>
                <a:spcPts val="0"/>
              </a:spcAft>
            </a:pPr>
            <a:r>
              <a:rPr lang="zh-CN" altLang="en-US" dirty="0" smtClean="0">
                <a:latin typeface="+mn-ea"/>
              </a:rPr>
              <a:t>     </a:t>
            </a:r>
            <a:r>
              <a:rPr lang="zh-CN" altLang="zh-CN" dirty="0" smtClean="0">
                <a:latin typeface="+mn-ea"/>
              </a:rPr>
              <a:t>在</a:t>
            </a:r>
            <a:r>
              <a:rPr lang="zh-CN" altLang="zh-CN" dirty="0">
                <a:solidFill>
                  <a:schemeClr val="accent2"/>
                </a:solidFill>
                <a:latin typeface="+mn-ea"/>
              </a:rPr>
              <a:t>海尔净利润表现不佳</a:t>
            </a:r>
            <a:r>
              <a:rPr lang="zh-CN" altLang="zh-CN" dirty="0">
                <a:latin typeface="+mn-ea"/>
              </a:rPr>
              <a:t>的情况下</a:t>
            </a:r>
            <a:r>
              <a:rPr lang="zh-CN" altLang="zh-CN" dirty="0" smtClean="0">
                <a:latin typeface="+mn-ea"/>
              </a:rPr>
              <a:t>，</a:t>
            </a:r>
            <a:r>
              <a:rPr lang="zh-CN" altLang="zh-CN" dirty="0" smtClean="0">
                <a:solidFill>
                  <a:schemeClr val="accent2"/>
                </a:solidFill>
                <a:latin typeface="+mn-ea"/>
              </a:rPr>
              <a:t>应计</a:t>
            </a:r>
            <a:r>
              <a:rPr lang="zh-CN" altLang="zh-CN" dirty="0">
                <a:solidFill>
                  <a:schemeClr val="accent2"/>
                </a:solidFill>
                <a:latin typeface="+mn-ea"/>
              </a:rPr>
              <a:t>利润仍然为正值</a:t>
            </a:r>
            <a:r>
              <a:rPr lang="zh-CN" altLang="zh-CN" dirty="0">
                <a:latin typeface="+mn-ea"/>
              </a:rPr>
              <a:t>，而美的的应计利润为负，且大致与净利润相当，可见</a:t>
            </a:r>
            <a:r>
              <a:rPr lang="zh-CN" altLang="zh-CN" dirty="0">
                <a:solidFill>
                  <a:schemeClr val="accent2"/>
                </a:solidFill>
                <a:latin typeface="+mn-ea"/>
              </a:rPr>
              <a:t>美的的营业质量远远高于海尔</a:t>
            </a:r>
            <a:r>
              <a:rPr lang="zh-CN" altLang="zh-CN" dirty="0">
                <a:latin typeface="+mn-ea"/>
              </a:rPr>
              <a:t>。</a:t>
            </a:r>
          </a:p>
          <a:p>
            <a:pPr indent="304800">
              <a:lnSpc>
                <a:spcPct val="150000"/>
              </a:lnSpc>
              <a:spcAft>
                <a:spcPts val="0"/>
              </a:spcAft>
            </a:pPr>
            <a:r>
              <a:rPr lang="zh-CN" altLang="zh-CN" dirty="0">
                <a:latin typeface="+mn-ea"/>
              </a:rPr>
              <a:t>由于海尔的经营活动现金净流量比美的低</a:t>
            </a:r>
            <a:r>
              <a:rPr lang="en-US" altLang="zh-CN" dirty="0">
                <a:latin typeface="+mn-ea"/>
              </a:rPr>
              <a:t>79.1%</a:t>
            </a:r>
            <a:r>
              <a:rPr lang="zh-CN" altLang="zh-CN" dirty="0">
                <a:latin typeface="+mn-ea"/>
              </a:rPr>
              <a:t>，故在购建固定资产等方面的资本性支出相差不大的情况下，海尔的</a:t>
            </a:r>
            <a:r>
              <a:rPr lang="zh-CN" altLang="zh-CN" dirty="0">
                <a:solidFill>
                  <a:schemeClr val="accent2"/>
                </a:solidFill>
                <a:latin typeface="+mn-ea"/>
              </a:rPr>
              <a:t>自由现金流量比美的低</a:t>
            </a:r>
            <a:r>
              <a:rPr lang="en-US" altLang="zh-CN" dirty="0">
                <a:solidFill>
                  <a:schemeClr val="accent2"/>
                </a:solidFill>
                <a:latin typeface="+mn-ea"/>
              </a:rPr>
              <a:t>86.97%</a:t>
            </a:r>
            <a:r>
              <a:rPr lang="zh-CN" altLang="zh-CN" dirty="0">
                <a:latin typeface="+mn-ea"/>
              </a:rPr>
              <a:t>，说明海尔可供债权人和股东分配的现金流量比美的少。即使剔除规模因素，海尔</a:t>
            </a:r>
            <a:r>
              <a:rPr lang="zh-CN" altLang="zh-CN" dirty="0">
                <a:solidFill>
                  <a:schemeClr val="accent2"/>
                </a:solidFill>
                <a:latin typeface="+mn-ea"/>
              </a:rPr>
              <a:t>自由现金流量占总资产的比例仅为</a:t>
            </a:r>
            <a:r>
              <a:rPr lang="en-US" altLang="zh-CN" dirty="0">
                <a:solidFill>
                  <a:schemeClr val="accent2"/>
                </a:solidFill>
                <a:latin typeface="+mn-ea"/>
              </a:rPr>
              <a:t>4.07%</a:t>
            </a:r>
            <a:r>
              <a:rPr lang="zh-CN" altLang="zh-CN" dirty="0">
                <a:solidFill>
                  <a:schemeClr val="accent2"/>
                </a:solidFill>
                <a:latin typeface="+mn-ea"/>
              </a:rPr>
              <a:t>，比美的低了</a:t>
            </a:r>
            <a:r>
              <a:rPr lang="en-US" altLang="zh-CN" dirty="0">
                <a:solidFill>
                  <a:schemeClr val="accent2"/>
                </a:solidFill>
                <a:latin typeface="+mn-ea"/>
              </a:rPr>
              <a:t>15</a:t>
            </a:r>
            <a:r>
              <a:rPr lang="zh-CN" altLang="zh-CN" dirty="0">
                <a:solidFill>
                  <a:schemeClr val="accent2"/>
                </a:solidFill>
                <a:latin typeface="+mn-ea"/>
              </a:rPr>
              <a:t>个百分点</a:t>
            </a:r>
            <a:r>
              <a:rPr lang="zh-CN" altLang="zh-CN" dirty="0">
                <a:latin typeface="+mn-ea"/>
              </a:rPr>
              <a:t>。</a:t>
            </a:r>
            <a:endParaRPr lang="zh-CN" altLang="zh-CN" dirty="0">
              <a:effectLst/>
              <a:latin typeface="+mn-ea"/>
            </a:endParaRPr>
          </a:p>
        </p:txBody>
      </p:sp>
    </p:spTree>
    <p:extLst>
      <p:ext uri="{BB962C8B-B14F-4D97-AF65-F5344CB8AC3E}">
        <p14:creationId xmlns:p14="http://schemas.microsoft.com/office/powerpoint/2010/main" val="139982237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559678" y="569394"/>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673638"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1098983"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2871064" y="396452"/>
            <a:ext cx="4646017" cy="646331"/>
          </a:xfrm>
          <a:prstGeom prst="rect">
            <a:avLst/>
          </a:prstGeom>
          <a:noFill/>
        </p:spPr>
        <p:txBody>
          <a:bodyPr wrap="square" rtlCol="0">
            <a:spAutoFit/>
          </a:bodyPr>
          <a:lstStyle/>
          <a:p>
            <a:r>
              <a:rPr lang="zh-CN" altLang="en-US" sz="3600" dirty="0" smtClean="0"/>
              <a:t>其他情况分析</a:t>
            </a:r>
            <a:endParaRPr lang="zh-CN" altLang="zh-CN" sz="3600" dirty="0"/>
          </a:p>
        </p:txBody>
      </p:sp>
      <p:sp>
        <p:nvSpPr>
          <p:cNvPr id="16" name="椭圆 15"/>
          <p:cNvSpPr/>
          <p:nvPr/>
        </p:nvSpPr>
        <p:spPr>
          <a:xfrm>
            <a:off x="2011904" y="569394"/>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aphicFrame>
        <p:nvGraphicFramePr>
          <p:cNvPr id="2" name="表格 1"/>
          <p:cNvGraphicFramePr>
            <a:graphicFrameLocks noGrp="1"/>
          </p:cNvGraphicFramePr>
          <p:nvPr/>
        </p:nvGraphicFramePr>
        <p:xfrm>
          <a:off x="961021" y="1175651"/>
          <a:ext cx="8146472" cy="2268000"/>
        </p:xfrm>
        <a:graphic>
          <a:graphicData uri="http://schemas.openxmlformats.org/drawingml/2006/table">
            <a:tbl>
              <a:tblPr firstRow="1" firstCol="1" bandRow="1">
                <a:tableStyleId>{5C22544A-7EE6-4342-B048-85BDC9FD1C3A}</a:tableStyleId>
              </a:tblPr>
              <a:tblGrid>
                <a:gridCol w="3738369">
                  <a:extLst>
                    <a:ext uri="{9D8B030D-6E8A-4147-A177-3AD203B41FA5}">
                      <a16:colId xmlns:a16="http://schemas.microsoft.com/office/drawing/2014/main" val="20000"/>
                    </a:ext>
                  </a:extLst>
                </a:gridCol>
                <a:gridCol w="2273571">
                  <a:extLst>
                    <a:ext uri="{9D8B030D-6E8A-4147-A177-3AD203B41FA5}">
                      <a16:colId xmlns:a16="http://schemas.microsoft.com/office/drawing/2014/main" val="20001"/>
                    </a:ext>
                  </a:extLst>
                </a:gridCol>
                <a:gridCol w="2134532">
                  <a:extLst>
                    <a:ext uri="{9D8B030D-6E8A-4147-A177-3AD203B41FA5}">
                      <a16:colId xmlns:a16="http://schemas.microsoft.com/office/drawing/2014/main" val="20002"/>
                    </a:ext>
                  </a:extLst>
                </a:gridCol>
              </a:tblGrid>
              <a:tr h="324000">
                <a:tc>
                  <a:txBody>
                    <a:bodyPr/>
                    <a:lstStyle/>
                    <a:p>
                      <a:pPr algn="ctr">
                        <a:spcAft>
                          <a:spcPts val="0"/>
                        </a:spcAft>
                      </a:pPr>
                      <a:r>
                        <a:rPr lang="zh-CN" sz="1800" kern="100">
                          <a:effectLst/>
                        </a:rPr>
                        <a:t>项目</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2015</a:t>
                      </a:r>
                      <a:r>
                        <a:rPr lang="zh-CN" sz="1800" kern="100">
                          <a:effectLst/>
                        </a:rPr>
                        <a:t>海尔</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2015</a:t>
                      </a:r>
                      <a:r>
                        <a:rPr lang="zh-CN" sz="1800" kern="100">
                          <a:effectLst/>
                        </a:rPr>
                        <a:t>美的</a:t>
                      </a:r>
                      <a:endParaRPr lang="zh-CN" sz="18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0"/>
                  </a:ext>
                </a:extLst>
              </a:tr>
              <a:tr h="324000">
                <a:tc>
                  <a:txBody>
                    <a:bodyPr/>
                    <a:lstStyle/>
                    <a:p>
                      <a:pPr algn="ctr">
                        <a:spcAft>
                          <a:spcPts val="0"/>
                        </a:spcAft>
                      </a:pPr>
                      <a:r>
                        <a:rPr lang="zh-CN" sz="1800" kern="100" dirty="0">
                          <a:effectLst/>
                        </a:rPr>
                        <a:t>销售商品、提供劳务收到的现金</a:t>
                      </a:r>
                      <a:endParaRPr lang="zh-CN" sz="1800" kern="100" dirty="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110,869,089</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125,902,444</a:t>
                      </a:r>
                      <a:endParaRPr lang="zh-CN" sz="18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1"/>
                  </a:ext>
                </a:extLst>
              </a:tr>
              <a:tr h="324000">
                <a:tc>
                  <a:txBody>
                    <a:bodyPr/>
                    <a:lstStyle/>
                    <a:p>
                      <a:pPr algn="ctr">
                        <a:spcAft>
                          <a:spcPts val="0"/>
                        </a:spcAft>
                      </a:pPr>
                      <a:r>
                        <a:rPr lang="zh-CN" sz="1800" kern="100">
                          <a:effectLst/>
                        </a:rPr>
                        <a:t>经营活动现金流入小计</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112,466,315</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134,278,290</a:t>
                      </a:r>
                      <a:endParaRPr lang="zh-CN" sz="18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2"/>
                  </a:ext>
                </a:extLst>
              </a:tr>
              <a:tr h="324000">
                <a:tc>
                  <a:txBody>
                    <a:bodyPr/>
                    <a:lstStyle/>
                    <a:p>
                      <a:pPr algn="ctr">
                        <a:spcAft>
                          <a:spcPts val="0"/>
                        </a:spcAft>
                      </a:pPr>
                      <a:r>
                        <a:rPr lang="zh-CN" sz="1800" kern="100">
                          <a:effectLst/>
                        </a:rPr>
                        <a:t>经营活动现金净流量</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5,579,601</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26,764,254</a:t>
                      </a:r>
                      <a:endParaRPr lang="zh-CN" sz="18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3"/>
                  </a:ext>
                </a:extLst>
              </a:tr>
              <a:tr h="324000">
                <a:tc>
                  <a:txBody>
                    <a:bodyPr/>
                    <a:lstStyle/>
                    <a:p>
                      <a:pPr algn="ctr">
                        <a:spcAft>
                          <a:spcPts val="0"/>
                        </a:spcAft>
                      </a:pPr>
                      <a:r>
                        <a:rPr lang="zh-CN" sz="1800" kern="100" dirty="0">
                          <a:effectLst/>
                        </a:rPr>
                        <a:t>资本性支出</a:t>
                      </a:r>
                      <a:endParaRPr lang="zh-CN" sz="1800" kern="100" dirty="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2,491,741</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3,130,932</a:t>
                      </a:r>
                      <a:endParaRPr lang="zh-CN" sz="18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4"/>
                  </a:ext>
                </a:extLst>
              </a:tr>
              <a:tr h="324000">
                <a:tc>
                  <a:txBody>
                    <a:bodyPr/>
                    <a:lstStyle/>
                    <a:p>
                      <a:pPr algn="ctr">
                        <a:spcAft>
                          <a:spcPts val="0"/>
                        </a:spcAft>
                      </a:pPr>
                      <a:r>
                        <a:rPr lang="zh-CN" sz="1800" kern="100" dirty="0">
                          <a:effectLst/>
                        </a:rPr>
                        <a:t>自由现金流量</a:t>
                      </a:r>
                      <a:endParaRPr lang="zh-CN" sz="1800" kern="100" dirty="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3,087,860</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23,633,322</a:t>
                      </a:r>
                      <a:endParaRPr lang="zh-CN" sz="18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5"/>
                  </a:ext>
                </a:extLst>
              </a:tr>
              <a:tr h="324000">
                <a:tc>
                  <a:txBody>
                    <a:bodyPr/>
                    <a:lstStyle/>
                    <a:p>
                      <a:pPr algn="ctr">
                        <a:spcAft>
                          <a:spcPts val="0"/>
                        </a:spcAft>
                      </a:pPr>
                      <a:r>
                        <a:rPr lang="zh-CN" sz="1800" kern="100">
                          <a:effectLst/>
                        </a:rPr>
                        <a:t>自由现金流量／总资产</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4.07%</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en-US" sz="1800" kern="100" dirty="0">
                          <a:effectLst/>
                        </a:rPr>
                        <a:t>19.65%</a:t>
                      </a:r>
                      <a:endParaRPr lang="zh-CN" sz="1800" kern="100" dirty="0">
                        <a:effectLst/>
                        <a:latin typeface="Times New Roman" charset="0"/>
                        <a:ea typeface="宋体" charset="-122"/>
                      </a:endParaRPr>
                    </a:p>
                  </a:txBody>
                  <a:tcPr marL="68580" marR="68580" marT="0" marB="0" anchor="ctr"/>
                </a:tc>
                <a:extLst>
                  <a:ext uri="{0D108BD9-81ED-4DB2-BD59-A6C34878D82A}">
                    <a16:rowId xmlns:a16="http://schemas.microsoft.com/office/drawing/2014/main" val="10006"/>
                  </a:ext>
                </a:extLst>
              </a:tr>
            </a:tbl>
          </a:graphicData>
        </a:graphic>
      </p:graphicFrame>
      <p:sp>
        <p:nvSpPr>
          <p:cNvPr id="3" name="矩形 2"/>
          <p:cNvSpPr/>
          <p:nvPr/>
        </p:nvSpPr>
        <p:spPr>
          <a:xfrm>
            <a:off x="817329" y="3749456"/>
            <a:ext cx="9396242" cy="2554545"/>
          </a:xfrm>
          <a:prstGeom prst="rect">
            <a:avLst/>
          </a:prstGeom>
        </p:spPr>
        <p:txBody>
          <a:bodyPr wrap="square">
            <a:spAutoFit/>
          </a:bodyPr>
          <a:lstStyle/>
          <a:p>
            <a:pPr>
              <a:lnSpc>
                <a:spcPts val="2400"/>
              </a:lnSpc>
            </a:pPr>
            <a:r>
              <a:rPr lang="zh-CN" altLang="en-US" dirty="0" smtClean="0"/>
              <a:t>      </a:t>
            </a:r>
            <a:r>
              <a:rPr lang="zh-CN" altLang="zh-CN" dirty="0" smtClean="0"/>
              <a:t>两</a:t>
            </a:r>
            <a:r>
              <a:rPr lang="zh-CN" altLang="zh-CN" dirty="0"/>
              <a:t>家企业</a:t>
            </a:r>
            <a:r>
              <a:rPr lang="zh-CN" altLang="zh-CN" dirty="0">
                <a:solidFill>
                  <a:schemeClr val="accent2"/>
                </a:solidFill>
              </a:rPr>
              <a:t>投资活动净流量均为负值</a:t>
            </a:r>
            <a:r>
              <a:rPr lang="zh-CN" altLang="zh-CN" dirty="0"/>
              <a:t>，说明企业仍然在对外投资，在传统家电行业</a:t>
            </a:r>
            <a:r>
              <a:rPr lang="zh-CN" altLang="zh-CN" dirty="0">
                <a:solidFill>
                  <a:schemeClr val="accent2"/>
                </a:solidFill>
              </a:rPr>
              <a:t>步入成熟期时通过多元化战略、研发智能电器等方式在去产能的新常态下努力实现产业转型升级</a:t>
            </a:r>
            <a:r>
              <a:rPr lang="zh-CN" altLang="zh-CN" dirty="0" smtClean="0"/>
              <a:t>。</a:t>
            </a:r>
            <a:endParaRPr lang="en-US" altLang="zh-CN" dirty="0" smtClean="0"/>
          </a:p>
          <a:p>
            <a:pPr>
              <a:lnSpc>
                <a:spcPts val="2400"/>
              </a:lnSpc>
            </a:pPr>
            <a:r>
              <a:rPr lang="zh-CN" altLang="en-US" dirty="0" smtClean="0"/>
              <a:t>      </a:t>
            </a:r>
            <a:r>
              <a:rPr lang="zh-CN" altLang="zh-CN" dirty="0" smtClean="0"/>
              <a:t>在</a:t>
            </a:r>
            <a:r>
              <a:rPr lang="en-US" altLang="zh-CN" dirty="0"/>
              <a:t>2015</a:t>
            </a:r>
            <a:r>
              <a:rPr lang="zh-CN" altLang="zh-CN" dirty="0"/>
              <a:t>年的合并现金流量表中，较为突出的其他情况还有，海尔的投资活动流出比同期增加超过</a:t>
            </a:r>
            <a:r>
              <a:rPr lang="en-US" altLang="zh-CN" dirty="0"/>
              <a:t>50%</a:t>
            </a:r>
            <a:r>
              <a:rPr lang="zh-CN" altLang="zh-CN" dirty="0"/>
              <a:t>，主要是海尔</a:t>
            </a:r>
            <a:r>
              <a:rPr lang="zh-CN" altLang="zh-CN" dirty="0">
                <a:solidFill>
                  <a:schemeClr val="accent2"/>
                </a:solidFill>
              </a:rPr>
              <a:t>取得子公司及其他营业单位支付的现金净额增加比例较大</a:t>
            </a:r>
            <a:r>
              <a:rPr lang="zh-CN" altLang="zh-CN" dirty="0"/>
              <a:t>；海尔</a:t>
            </a:r>
            <a:r>
              <a:rPr lang="zh-CN" altLang="zh-CN" dirty="0">
                <a:solidFill>
                  <a:schemeClr val="accent2"/>
                </a:solidFill>
              </a:rPr>
              <a:t>筹资活动产生的现金流量净额</a:t>
            </a:r>
            <a:r>
              <a:rPr lang="zh-CN" altLang="zh-CN" dirty="0"/>
              <a:t>由</a:t>
            </a:r>
            <a:r>
              <a:rPr lang="en-US" altLang="zh-CN" dirty="0"/>
              <a:t>2014</a:t>
            </a:r>
            <a:r>
              <a:rPr lang="zh-CN" altLang="zh-CN" dirty="0"/>
              <a:t>年的正值（</a:t>
            </a:r>
            <a:r>
              <a:rPr lang="en-US" altLang="zh-CN" dirty="0"/>
              <a:t>7153737060</a:t>
            </a:r>
            <a:r>
              <a:rPr lang="zh-CN" altLang="zh-CN" dirty="0"/>
              <a:t>元）变成</a:t>
            </a:r>
            <a:r>
              <a:rPr lang="en-US" altLang="zh-CN" dirty="0"/>
              <a:t>2015</a:t>
            </a:r>
            <a:r>
              <a:rPr lang="zh-CN" altLang="zh-CN" dirty="0"/>
              <a:t>年的</a:t>
            </a:r>
            <a:r>
              <a:rPr lang="zh-CN" altLang="zh-CN" dirty="0">
                <a:solidFill>
                  <a:schemeClr val="accent2"/>
                </a:solidFill>
              </a:rPr>
              <a:t>负值</a:t>
            </a:r>
            <a:r>
              <a:rPr lang="zh-CN" altLang="zh-CN" dirty="0"/>
              <a:t>（－</a:t>
            </a:r>
            <a:r>
              <a:rPr lang="en-US" altLang="zh-CN" dirty="0"/>
              <a:t>1895610696</a:t>
            </a:r>
            <a:r>
              <a:rPr lang="zh-CN" altLang="zh-CN" dirty="0"/>
              <a:t>元），变化幅度为－</a:t>
            </a:r>
            <a:r>
              <a:rPr lang="en-US" altLang="zh-CN" dirty="0"/>
              <a:t>126.50%</a:t>
            </a:r>
            <a:r>
              <a:rPr lang="zh-CN" altLang="zh-CN" dirty="0"/>
              <a:t>，最终导致海尔</a:t>
            </a:r>
            <a:r>
              <a:rPr lang="en-US" altLang="zh-CN" dirty="0"/>
              <a:t>2015</a:t>
            </a:r>
            <a:r>
              <a:rPr lang="zh-CN" altLang="zh-CN" dirty="0"/>
              <a:t>年</a:t>
            </a:r>
            <a:r>
              <a:rPr lang="zh-CN" altLang="zh-CN" dirty="0">
                <a:solidFill>
                  <a:schemeClr val="accent2"/>
                </a:solidFill>
              </a:rPr>
              <a:t>现金及现金等价物增加额</a:t>
            </a:r>
            <a:r>
              <a:rPr lang="zh-CN" altLang="zh-CN" dirty="0"/>
              <a:t>从</a:t>
            </a:r>
            <a:r>
              <a:rPr lang="en-US" altLang="zh-CN" dirty="0"/>
              <a:t>2014</a:t>
            </a:r>
            <a:r>
              <a:rPr lang="zh-CN" altLang="zh-CN" dirty="0"/>
              <a:t>年的正值（</a:t>
            </a:r>
            <a:r>
              <a:rPr lang="en-US" altLang="zh-CN" dirty="0"/>
              <a:t>10145869439</a:t>
            </a:r>
            <a:r>
              <a:rPr lang="zh-CN" altLang="zh-CN" dirty="0"/>
              <a:t>元）变成</a:t>
            </a:r>
            <a:r>
              <a:rPr lang="en-US" altLang="zh-CN" dirty="0"/>
              <a:t>2015</a:t>
            </a:r>
            <a:r>
              <a:rPr lang="zh-CN" altLang="zh-CN" dirty="0"/>
              <a:t>年的</a:t>
            </a:r>
            <a:r>
              <a:rPr lang="zh-CN" altLang="zh-CN" dirty="0">
                <a:solidFill>
                  <a:schemeClr val="accent2"/>
                </a:solidFill>
              </a:rPr>
              <a:t>负值</a:t>
            </a:r>
            <a:r>
              <a:rPr lang="zh-CN" altLang="zh-CN" dirty="0"/>
              <a:t>（－</a:t>
            </a:r>
            <a:r>
              <a:rPr lang="en-US" altLang="zh-CN" dirty="0"/>
              <a:t>6437493207</a:t>
            </a:r>
            <a:r>
              <a:rPr lang="zh-CN" altLang="zh-CN" dirty="0"/>
              <a:t>元），变化幅度为－</a:t>
            </a:r>
            <a:r>
              <a:rPr lang="en-US" altLang="zh-CN" dirty="0"/>
              <a:t>163.45</a:t>
            </a:r>
            <a:r>
              <a:rPr lang="zh-CN" altLang="zh-CN" dirty="0"/>
              <a:t>％</a:t>
            </a:r>
            <a:r>
              <a:rPr lang="zh-CN" altLang="zh-CN" dirty="0" smtClean="0"/>
              <a:t>。</a:t>
            </a:r>
            <a:endParaRPr lang="zh-CN" altLang="zh-CN" dirty="0"/>
          </a:p>
        </p:txBody>
      </p:sp>
    </p:spTree>
    <p:extLst>
      <p:ext uri="{BB962C8B-B14F-4D97-AF65-F5344CB8AC3E}">
        <p14:creationId xmlns:p14="http://schemas.microsoft.com/office/powerpoint/2010/main" val="212653282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985023" y="556922"/>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673638"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1098983" y="56170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2871064" y="396452"/>
            <a:ext cx="4646017" cy="646331"/>
          </a:xfrm>
          <a:prstGeom prst="rect">
            <a:avLst/>
          </a:prstGeom>
          <a:noFill/>
        </p:spPr>
        <p:txBody>
          <a:bodyPr wrap="square" rtlCol="0">
            <a:spAutoFit/>
          </a:bodyPr>
          <a:lstStyle/>
          <a:p>
            <a:r>
              <a:rPr lang="zh-CN" altLang="en-US" sz="3600" dirty="0" smtClean="0"/>
              <a:t>相关理论分析</a:t>
            </a:r>
            <a:endParaRPr lang="zh-CN" altLang="zh-CN" sz="3600" dirty="0"/>
          </a:p>
        </p:txBody>
      </p:sp>
      <p:sp>
        <p:nvSpPr>
          <p:cNvPr id="16" name="椭圆 15"/>
          <p:cNvSpPr/>
          <p:nvPr/>
        </p:nvSpPr>
        <p:spPr>
          <a:xfrm>
            <a:off x="1524328" y="556922"/>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 name="矩形 1"/>
          <p:cNvSpPr/>
          <p:nvPr/>
        </p:nvSpPr>
        <p:spPr>
          <a:xfrm>
            <a:off x="1985023" y="1911171"/>
            <a:ext cx="7283532" cy="3000821"/>
          </a:xfrm>
          <a:prstGeom prst="rect">
            <a:avLst/>
          </a:prstGeom>
        </p:spPr>
        <p:txBody>
          <a:bodyPr wrap="square">
            <a:spAutoFit/>
          </a:bodyPr>
          <a:lstStyle/>
          <a:p>
            <a:pPr indent="304800" algn="just">
              <a:lnSpc>
                <a:spcPct val="150000"/>
              </a:lnSpc>
              <a:spcAft>
                <a:spcPts val="0"/>
              </a:spcAft>
            </a:pPr>
            <a:r>
              <a:rPr lang="zh-CN" altLang="zh-CN" dirty="0">
                <a:solidFill>
                  <a:schemeClr val="accent2"/>
                </a:solidFill>
                <a:latin typeface="+mn-ea"/>
              </a:rPr>
              <a:t>从生命周期理论来看</a:t>
            </a:r>
            <a:r>
              <a:rPr lang="zh-CN" altLang="zh-CN" dirty="0">
                <a:latin typeface="+mn-ea"/>
              </a:rPr>
              <a:t>，两家企业的经营活动现金净流量均稳定地呈现正值，投资活动净流量为负，说明</a:t>
            </a:r>
            <a:r>
              <a:rPr lang="zh-CN" altLang="zh-CN" dirty="0">
                <a:solidFill>
                  <a:schemeClr val="accent2"/>
                </a:solidFill>
                <a:latin typeface="+mn-ea"/>
              </a:rPr>
              <a:t>投资仍然在扩大</a:t>
            </a:r>
            <a:r>
              <a:rPr lang="zh-CN" altLang="zh-CN" dirty="0">
                <a:latin typeface="+mn-ea"/>
              </a:rPr>
              <a:t>，海尔在</a:t>
            </a:r>
            <a:r>
              <a:rPr lang="en-US" altLang="zh-CN" dirty="0">
                <a:latin typeface="+mn-ea"/>
              </a:rPr>
              <a:t>2015</a:t>
            </a:r>
            <a:r>
              <a:rPr lang="zh-CN" altLang="zh-CN" dirty="0">
                <a:latin typeface="+mn-ea"/>
              </a:rPr>
              <a:t>年筹资活动现金净流量为负值（并非公司常态）；美的筹资活动现金净流量为正，说明两家公司</a:t>
            </a:r>
            <a:r>
              <a:rPr lang="zh-CN" altLang="zh-CN" dirty="0">
                <a:solidFill>
                  <a:schemeClr val="accent2"/>
                </a:solidFill>
                <a:latin typeface="+mn-ea"/>
              </a:rPr>
              <a:t>均处于成熟期</a:t>
            </a:r>
            <a:r>
              <a:rPr lang="zh-CN" altLang="zh-CN" dirty="0">
                <a:latin typeface="+mn-ea"/>
              </a:rPr>
              <a:t>。</a:t>
            </a:r>
          </a:p>
          <a:p>
            <a:pPr indent="304800" algn="just">
              <a:lnSpc>
                <a:spcPct val="150000"/>
              </a:lnSpc>
              <a:spcAft>
                <a:spcPts val="0"/>
              </a:spcAft>
            </a:pPr>
            <a:r>
              <a:rPr lang="zh-CN" altLang="zh-CN" dirty="0">
                <a:solidFill>
                  <a:schemeClr val="accent2"/>
                </a:solidFill>
                <a:latin typeface="+mn-ea"/>
              </a:rPr>
              <a:t>从波士顿矩阵来看</a:t>
            </a:r>
            <a:r>
              <a:rPr lang="zh-CN" altLang="zh-CN" dirty="0">
                <a:latin typeface="+mn-ea"/>
              </a:rPr>
              <a:t>，两家企业均处于成熟期，</a:t>
            </a:r>
            <a:r>
              <a:rPr lang="zh-CN" altLang="zh-CN" dirty="0">
                <a:solidFill>
                  <a:schemeClr val="accent2"/>
                </a:solidFill>
                <a:latin typeface="+mn-ea"/>
              </a:rPr>
              <a:t>成长性较低，</a:t>
            </a:r>
            <a:r>
              <a:rPr lang="zh-CN" altLang="zh-CN" dirty="0" smtClean="0">
                <a:solidFill>
                  <a:schemeClr val="accent2"/>
                </a:solidFill>
                <a:latin typeface="+mn-ea"/>
              </a:rPr>
              <a:t>收入</a:t>
            </a:r>
            <a:r>
              <a:rPr lang="zh-CN" altLang="en-US" dirty="0" smtClean="0">
                <a:solidFill>
                  <a:schemeClr val="accent2"/>
                </a:solidFill>
                <a:latin typeface="+mn-ea"/>
              </a:rPr>
              <a:t>增长性</a:t>
            </a:r>
            <a:r>
              <a:rPr lang="zh-CN" altLang="zh-CN" dirty="0" smtClean="0">
                <a:solidFill>
                  <a:schemeClr val="accent2"/>
                </a:solidFill>
                <a:latin typeface="+mn-ea"/>
              </a:rPr>
              <a:t>有限</a:t>
            </a:r>
            <a:r>
              <a:rPr lang="zh-CN" altLang="zh-CN" dirty="0">
                <a:solidFill>
                  <a:schemeClr val="accent2"/>
                </a:solidFill>
                <a:latin typeface="+mn-ea"/>
              </a:rPr>
              <a:t>，现金流量充裕</a:t>
            </a:r>
            <a:r>
              <a:rPr lang="zh-CN" altLang="zh-CN" dirty="0">
                <a:latin typeface="+mn-ea"/>
              </a:rPr>
              <a:t>，且品牌效应较强，</a:t>
            </a:r>
            <a:r>
              <a:rPr lang="zh-CN" altLang="zh-CN" dirty="0">
                <a:solidFill>
                  <a:schemeClr val="accent2"/>
                </a:solidFill>
                <a:latin typeface="+mn-ea"/>
              </a:rPr>
              <a:t>市场份额较大，属于现金牛业务。</a:t>
            </a:r>
            <a:endParaRPr lang="zh-CN" altLang="zh-CN" dirty="0">
              <a:solidFill>
                <a:schemeClr val="accent2"/>
              </a:solidFill>
              <a:effectLst/>
              <a:latin typeface="+mn-ea"/>
            </a:endParaRPr>
          </a:p>
        </p:txBody>
      </p:sp>
    </p:spTree>
    <p:extLst>
      <p:ext uri="{BB962C8B-B14F-4D97-AF65-F5344CB8AC3E}">
        <p14:creationId xmlns:p14="http://schemas.microsoft.com/office/powerpoint/2010/main" val="161058127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809897" y="2735466"/>
            <a:ext cx="1789613" cy="923330"/>
          </a:xfrm>
          <a:prstGeom prst="rect">
            <a:avLst/>
          </a:prstGeom>
          <a:noFill/>
        </p:spPr>
        <p:txBody>
          <a:bodyPr wrap="square" rtlCol="0">
            <a:spAutoFit/>
          </a:bodyPr>
          <a:lstStyle/>
          <a:p>
            <a:r>
              <a:rPr lang="en-US" altLang="zh-CN" sz="5400" dirty="0" smtClean="0">
                <a:latin typeface="+mj-ea"/>
                <a:ea typeface="+mj-ea"/>
              </a:rPr>
              <a:t>10</a:t>
            </a:r>
            <a:endParaRPr lang="zh-CN" altLang="en-US" sz="5400" dirty="0">
              <a:latin typeface="+mj-ea"/>
              <a:ea typeface="+mj-ea"/>
            </a:endParaRPr>
          </a:p>
        </p:txBody>
      </p:sp>
      <p:sp>
        <p:nvSpPr>
          <p:cNvPr id="3" name="矩形 2"/>
          <p:cNvSpPr/>
          <p:nvPr/>
        </p:nvSpPr>
        <p:spPr>
          <a:xfrm>
            <a:off x="809897" y="2521131"/>
            <a:ext cx="3735977" cy="4571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矩形 7"/>
          <p:cNvSpPr/>
          <p:nvPr/>
        </p:nvSpPr>
        <p:spPr>
          <a:xfrm>
            <a:off x="809897" y="3722913"/>
            <a:ext cx="3735977" cy="4571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TextBox 3"/>
          <p:cNvSpPr>
            <a:spLocks noChangeArrowheads="1"/>
          </p:cNvSpPr>
          <p:nvPr/>
        </p:nvSpPr>
        <p:spPr bwMode="auto">
          <a:xfrm>
            <a:off x="1841029" y="2841729"/>
            <a:ext cx="2704845" cy="646331"/>
          </a:xfrm>
          <a:prstGeom prst="rect">
            <a:avLst/>
          </a:prstGeom>
          <a:solidFill>
            <a:schemeClr val="accent2"/>
          </a:solidFill>
          <a:ln>
            <a:noFill/>
          </a:ln>
          <a:extLst/>
        </p:spPr>
        <p:txBody>
          <a:bodyPr wrap="square">
            <a:spAutoFit/>
          </a:bodyPr>
          <a:lstStyle>
            <a:defPPr>
              <a:defRPr lang="zh-CN"/>
            </a:defPPr>
            <a:lvl1pPr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3600" dirty="0">
                <a:solidFill>
                  <a:srgbClr val="DDD9C3"/>
                </a:solidFill>
                <a:latin typeface="微软雅黑" panose="020B0503020204020204" pitchFamily="34" charset="-122"/>
                <a:ea typeface="微软雅黑" panose="020B0503020204020204" pitchFamily="34" charset="-122"/>
                <a:sym typeface="微软雅黑" panose="020B0503020204020204" pitchFamily="34" charset="-122"/>
              </a:rPr>
              <a:t>Part </a:t>
            </a:r>
            <a:r>
              <a:rPr lang="en-US" altLang="zh-CN" sz="3600" dirty="0" smtClean="0">
                <a:solidFill>
                  <a:srgbClr val="DDD9C3"/>
                </a:solidFill>
                <a:latin typeface="微软雅黑" panose="020B0503020204020204" pitchFamily="34" charset="-122"/>
                <a:ea typeface="微软雅黑" panose="020B0503020204020204" pitchFamily="34" charset="-122"/>
                <a:sym typeface="微软雅黑" panose="020B0503020204020204" pitchFamily="34" charset="-122"/>
              </a:rPr>
              <a:t>Ten</a:t>
            </a:r>
            <a:endParaRPr lang="zh-CN" altLang="en-US" sz="3600" dirty="0">
              <a:solidFill>
                <a:srgbClr val="DDD9C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菱形 10"/>
          <p:cNvSpPr/>
          <p:nvPr/>
        </p:nvSpPr>
        <p:spPr>
          <a:xfrm>
            <a:off x="4853904" y="208722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p:nvSpPr>
        <p:spPr>
          <a:xfrm>
            <a:off x="4862581" y="275625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p:nvSpPr>
        <p:spPr>
          <a:xfrm>
            <a:off x="4862581" y="3393520"/>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p:nvSpPr>
        <p:spPr>
          <a:xfrm>
            <a:off x="4862584" y="4024766"/>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p:nvSpPr>
        <p:spPr>
          <a:xfrm>
            <a:off x="4874456" y="469066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747288" y="1211972"/>
            <a:ext cx="3699860" cy="3970318"/>
          </a:xfrm>
          <a:prstGeom prst="rect">
            <a:avLst/>
          </a:prstGeom>
          <a:noFill/>
        </p:spPr>
        <p:txBody>
          <a:bodyPr wrap="square" rtlCol="0">
            <a:spAutoFit/>
          </a:bodyPr>
          <a:lstStyle/>
          <a:p>
            <a:pPr algn="ctr">
              <a:lnSpc>
                <a:spcPct val="150000"/>
              </a:lnSpc>
            </a:pPr>
            <a:r>
              <a:rPr lang="zh-CN" altLang="en-US" sz="2800" dirty="0" smtClean="0"/>
              <a:t>宏观环境分析</a:t>
            </a:r>
            <a:endParaRPr lang="en-US" altLang="zh-CN" sz="2800" dirty="0" smtClean="0"/>
          </a:p>
          <a:p>
            <a:pPr algn="ctr">
              <a:lnSpc>
                <a:spcPct val="150000"/>
              </a:lnSpc>
            </a:pPr>
            <a:r>
              <a:rPr lang="zh-CN" altLang="en-US" sz="2800" dirty="0" smtClean="0"/>
              <a:t>行业环境分析</a:t>
            </a:r>
            <a:endParaRPr lang="en-US" altLang="zh-CN" sz="2800" dirty="0" smtClean="0"/>
          </a:p>
          <a:p>
            <a:pPr algn="ctr">
              <a:lnSpc>
                <a:spcPct val="150000"/>
              </a:lnSpc>
            </a:pPr>
            <a:r>
              <a:rPr lang="zh-CN" altLang="en-US" sz="2800" dirty="0" smtClean="0"/>
              <a:t>行业</a:t>
            </a:r>
            <a:r>
              <a:rPr lang="en-US" altLang="zh-CN" sz="2800" dirty="0" smtClean="0"/>
              <a:t>SWOT</a:t>
            </a:r>
            <a:r>
              <a:rPr lang="zh-CN" altLang="en-US" sz="2800" dirty="0" smtClean="0"/>
              <a:t>分析</a:t>
            </a:r>
            <a:endParaRPr lang="en-US" altLang="zh-CN" sz="2800" dirty="0" smtClean="0"/>
          </a:p>
          <a:p>
            <a:pPr algn="ctr">
              <a:lnSpc>
                <a:spcPct val="150000"/>
              </a:lnSpc>
            </a:pPr>
            <a:r>
              <a:rPr lang="zh-CN" altLang="en-US" sz="2800" dirty="0" smtClean="0"/>
              <a:t>企业战略分析</a:t>
            </a:r>
            <a:endParaRPr lang="en-US" altLang="zh-CN" sz="2800" dirty="0" smtClean="0"/>
          </a:p>
          <a:p>
            <a:pPr algn="ctr">
              <a:lnSpc>
                <a:spcPct val="150000"/>
              </a:lnSpc>
            </a:pPr>
            <a:r>
              <a:rPr lang="zh-CN" altLang="en-US" sz="2800" dirty="0" smtClean="0"/>
              <a:t>公司治理分析</a:t>
            </a:r>
            <a:endParaRPr lang="en-US" altLang="zh-CN" sz="2800" dirty="0" smtClean="0"/>
          </a:p>
          <a:p>
            <a:pPr algn="ctr">
              <a:lnSpc>
                <a:spcPct val="150000"/>
              </a:lnSpc>
            </a:pPr>
            <a:r>
              <a:rPr lang="zh-CN" altLang="en-US" sz="2800" dirty="0" smtClean="0"/>
              <a:t>企业会计分析</a:t>
            </a:r>
            <a:endParaRPr lang="zh-CN" altLang="en-US" sz="2800" dirty="0"/>
          </a:p>
        </p:txBody>
      </p:sp>
      <p:sp>
        <p:nvSpPr>
          <p:cNvPr id="18" name="菱形 17"/>
          <p:cNvSpPr/>
          <p:nvPr/>
        </p:nvSpPr>
        <p:spPr>
          <a:xfrm>
            <a:off x="8070139" y="211097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菱形 18"/>
          <p:cNvSpPr/>
          <p:nvPr/>
        </p:nvSpPr>
        <p:spPr>
          <a:xfrm>
            <a:off x="8044409" y="1420229"/>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p:nvSpPr>
        <p:spPr>
          <a:xfrm>
            <a:off x="8091909" y="2714636"/>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375731" y="1211972"/>
            <a:ext cx="3527663" cy="3323987"/>
          </a:xfrm>
          <a:prstGeom prst="rect">
            <a:avLst/>
          </a:prstGeom>
          <a:noFill/>
        </p:spPr>
        <p:txBody>
          <a:bodyPr wrap="square" rtlCol="0">
            <a:spAutoFit/>
          </a:bodyPr>
          <a:lstStyle/>
          <a:p>
            <a:pPr algn="ctr">
              <a:lnSpc>
                <a:spcPct val="150000"/>
              </a:lnSpc>
            </a:pPr>
            <a:r>
              <a:rPr lang="zh-CN" altLang="en-US" sz="2800" dirty="0" smtClean="0"/>
              <a:t>利润表分析</a:t>
            </a:r>
            <a:endParaRPr lang="en-US" altLang="zh-CN" sz="2800" dirty="0" smtClean="0"/>
          </a:p>
          <a:p>
            <a:pPr algn="ctr">
              <a:lnSpc>
                <a:spcPct val="150000"/>
              </a:lnSpc>
            </a:pPr>
            <a:r>
              <a:rPr lang="zh-CN" altLang="en-US" sz="2800" dirty="0" smtClean="0"/>
              <a:t>资产负债表分析</a:t>
            </a:r>
            <a:endParaRPr lang="en-US" altLang="zh-CN" sz="2800" dirty="0"/>
          </a:p>
          <a:p>
            <a:pPr algn="ctr">
              <a:lnSpc>
                <a:spcPct val="150000"/>
              </a:lnSpc>
            </a:pPr>
            <a:r>
              <a:rPr lang="zh-CN" altLang="en-US" sz="2800" dirty="0" smtClean="0"/>
              <a:t>现金流量表分析</a:t>
            </a:r>
            <a:endParaRPr lang="en-US" altLang="zh-CN" sz="2800" dirty="0" smtClean="0"/>
          </a:p>
          <a:p>
            <a:pPr algn="ctr">
              <a:lnSpc>
                <a:spcPct val="150000"/>
              </a:lnSpc>
            </a:pPr>
            <a:r>
              <a:rPr lang="zh-CN" altLang="en-US" sz="2800" dirty="0" smtClean="0">
                <a:solidFill>
                  <a:schemeClr val="accent2"/>
                </a:solidFill>
              </a:rPr>
              <a:t>股东权益变动表分析</a:t>
            </a:r>
            <a:endParaRPr lang="en-US" altLang="zh-CN" sz="2800" dirty="0" smtClean="0">
              <a:solidFill>
                <a:schemeClr val="accent2"/>
              </a:solidFill>
            </a:endParaRPr>
          </a:p>
          <a:p>
            <a:pPr algn="ctr">
              <a:lnSpc>
                <a:spcPct val="150000"/>
              </a:lnSpc>
            </a:pPr>
            <a:r>
              <a:rPr lang="zh-CN" altLang="en-US" sz="2800" dirty="0" smtClean="0"/>
              <a:t>盈利与偿债能力分析</a:t>
            </a:r>
            <a:endParaRPr lang="en-US" altLang="zh-CN" sz="2800" dirty="0" smtClean="0"/>
          </a:p>
        </p:txBody>
      </p:sp>
      <p:sp>
        <p:nvSpPr>
          <p:cNvPr id="22" name="菱形 21"/>
          <p:cNvSpPr/>
          <p:nvPr/>
        </p:nvSpPr>
        <p:spPr>
          <a:xfrm>
            <a:off x="8089930" y="336579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菱形 22"/>
          <p:cNvSpPr/>
          <p:nvPr/>
        </p:nvSpPr>
        <p:spPr>
          <a:xfrm>
            <a:off x="8099828" y="3981336"/>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4851926" y="1408354"/>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293785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13108" y="545936"/>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554579" y="53214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2096050" y="354184"/>
            <a:ext cx="5646662" cy="646331"/>
          </a:xfrm>
          <a:prstGeom prst="rect">
            <a:avLst/>
          </a:prstGeom>
          <a:noFill/>
        </p:spPr>
        <p:txBody>
          <a:bodyPr wrap="square" rtlCol="0">
            <a:spAutoFit/>
          </a:bodyPr>
          <a:lstStyle/>
          <a:p>
            <a:r>
              <a:rPr lang="zh-CN" altLang="zh-CN" sz="3600" dirty="0"/>
              <a:t>股东权益变化</a:t>
            </a:r>
            <a:endParaRPr lang="zh-CN" altLang="zh-CN" sz="3600" dirty="0"/>
          </a:p>
        </p:txBody>
      </p:sp>
      <p:graphicFrame>
        <p:nvGraphicFramePr>
          <p:cNvPr id="2" name="表格 1"/>
          <p:cNvGraphicFramePr>
            <a:graphicFrameLocks noGrp="1"/>
          </p:cNvGraphicFramePr>
          <p:nvPr>
            <p:extLst>
              <p:ext uri="{D42A27DB-BD31-4B8C-83A1-F6EECF244321}">
                <p14:modId xmlns:p14="http://schemas.microsoft.com/office/powerpoint/2010/main" val="381743030"/>
              </p:ext>
            </p:extLst>
          </p:nvPr>
        </p:nvGraphicFramePr>
        <p:xfrm>
          <a:off x="1156799" y="1327055"/>
          <a:ext cx="9006105" cy="2474234"/>
        </p:xfrm>
        <a:graphic>
          <a:graphicData uri="http://schemas.openxmlformats.org/drawingml/2006/table">
            <a:tbl>
              <a:tblPr firstRow="1" firstCol="1" bandRow="1">
                <a:tableStyleId>{5C22544A-7EE6-4342-B048-85BDC9FD1C3A}</a:tableStyleId>
              </a:tblPr>
              <a:tblGrid>
                <a:gridCol w="3833592">
                  <a:extLst>
                    <a:ext uri="{9D8B030D-6E8A-4147-A177-3AD203B41FA5}">
                      <a16:colId xmlns:a16="http://schemas.microsoft.com/office/drawing/2014/main" val="3327900891"/>
                    </a:ext>
                  </a:extLst>
                </a:gridCol>
                <a:gridCol w="1782685">
                  <a:extLst>
                    <a:ext uri="{9D8B030D-6E8A-4147-A177-3AD203B41FA5}">
                      <a16:colId xmlns:a16="http://schemas.microsoft.com/office/drawing/2014/main" val="3827152674"/>
                    </a:ext>
                  </a:extLst>
                </a:gridCol>
                <a:gridCol w="1772873">
                  <a:extLst>
                    <a:ext uri="{9D8B030D-6E8A-4147-A177-3AD203B41FA5}">
                      <a16:colId xmlns:a16="http://schemas.microsoft.com/office/drawing/2014/main" val="2581414429"/>
                    </a:ext>
                  </a:extLst>
                </a:gridCol>
                <a:gridCol w="1616955">
                  <a:extLst>
                    <a:ext uri="{9D8B030D-6E8A-4147-A177-3AD203B41FA5}">
                      <a16:colId xmlns:a16="http://schemas.microsoft.com/office/drawing/2014/main" val="1490696377"/>
                    </a:ext>
                  </a:extLst>
                </a:gridCol>
              </a:tblGrid>
              <a:tr h="308194">
                <a:tc>
                  <a:txBody>
                    <a:bodyPr/>
                    <a:lstStyle/>
                    <a:p>
                      <a:pPr algn="ctr">
                        <a:spcAft>
                          <a:spcPts val="0"/>
                        </a:spcAft>
                      </a:pPr>
                      <a:r>
                        <a:rPr lang="zh-CN" altLang="en-US" sz="1400" kern="100" dirty="0" smtClean="0">
                          <a:effectLst/>
                          <a:latin typeface="+mn-lt"/>
                          <a:ea typeface="+mn-ea"/>
                          <a:cs typeface="+mn-cs"/>
                        </a:rPr>
                        <a:t>青岛海尔</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2013</a:t>
                      </a:r>
                      <a:r>
                        <a:rPr lang="zh-CN" sz="1400" kern="100">
                          <a:effectLst/>
                        </a:rPr>
                        <a:t>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2014</a:t>
                      </a:r>
                      <a:r>
                        <a:rPr lang="zh-CN" sz="1400" kern="100">
                          <a:effectLst/>
                        </a:rPr>
                        <a:t>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2015</a:t>
                      </a:r>
                      <a:r>
                        <a:rPr lang="zh-CN" sz="1400" kern="100">
                          <a:effectLst/>
                        </a:rPr>
                        <a:t>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3229636126"/>
                  </a:ext>
                </a:extLst>
              </a:tr>
              <a:tr h="308194">
                <a:tc>
                  <a:txBody>
                    <a:bodyPr/>
                    <a:lstStyle/>
                    <a:p>
                      <a:pPr algn="ctr" fontAlgn="ctr">
                        <a:spcAft>
                          <a:spcPts val="0"/>
                        </a:spcAft>
                      </a:pPr>
                      <a:r>
                        <a:rPr lang="zh-CN" sz="1400" kern="100">
                          <a:effectLst/>
                        </a:rPr>
                        <a:t>股本</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2721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3046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6123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769886967"/>
                  </a:ext>
                </a:extLst>
              </a:tr>
              <a:tr h="308194">
                <a:tc>
                  <a:txBody>
                    <a:bodyPr/>
                    <a:lstStyle/>
                    <a:p>
                      <a:pPr algn="ctr" fontAlgn="ctr">
                        <a:spcAft>
                          <a:spcPts val="0"/>
                        </a:spcAft>
                      </a:pPr>
                      <a:r>
                        <a:rPr lang="zh-CN" sz="1400" kern="100" dirty="0">
                          <a:effectLst/>
                        </a:rPr>
                        <a:t>资本公积</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615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3583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83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975166987"/>
                  </a:ext>
                </a:extLst>
              </a:tr>
              <a:tr h="308194">
                <a:tc>
                  <a:txBody>
                    <a:bodyPr/>
                    <a:lstStyle/>
                    <a:p>
                      <a:pPr algn="ctr" fontAlgn="ctr">
                        <a:spcAft>
                          <a:spcPts val="0"/>
                        </a:spcAft>
                      </a:pPr>
                      <a:r>
                        <a:rPr lang="zh-CN" sz="1400" kern="100">
                          <a:effectLst/>
                        </a:rPr>
                        <a:t>盈余公积</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1953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2024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2026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498697746"/>
                  </a:ext>
                </a:extLst>
              </a:tr>
              <a:tr h="308194">
                <a:tc>
                  <a:txBody>
                    <a:bodyPr/>
                    <a:lstStyle/>
                    <a:p>
                      <a:pPr algn="ctr" fontAlgn="ctr">
                        <a:spcAft>
                          <a:spcPts val="0"/>
                        </a:spcAft>
                      </a:pPr>
                      <a:r>
                        <a:rPr lang="zh-CN" sz="1400" kern="100" dirty="0">
                          <a:effectLst/>
                        </a:rPr>
                        <a:t>专项储备</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054436635"/>
                  </a:ext>
                </a:extLst>
              </a:tr>
              <a:tr h="308194">
                <a:tc>
                  <a:txBody>
                    <a:bodyPr/>
                    <a:lstStyle/>
                    <a:p>
                      <a:pPr algn="ctr" fontAlgn="ctr">
                        <a:spcAft>
                          <a:spcPts val="0"/>
                        </a:spcAft>
                      </a:pPr>
                      <a:r>
                        <a:rPr lang="zh-CN" sz="1400" kern="100">
                          <a:effectLst/>
                        </a:rPr>
                        <a:t>未分配利润</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9187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12856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13906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29385668"/>
                  </a:ext>
                </a:extLst>
              </a:tr>
              <a:tr h="308194">
                <a:tc>
                  <a:txBody>
                    <a:bodyPr/>
                    <a:lstStyle/>
                    <a:p>
                      <a:pPr algn="ctr" fontAlgn="ctr">
                        <a:spcAft>
                          <a:spcPts val="0"/>
                        </a:spcAft>
                      </a:pPr>
                      <a:r>
                        <a:rPr lang="zh-CN" sz="1400" kern="100">
                          <a:effectLst/>
                        </a:rPr>
                        <a:t>少数股东权益</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5537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7280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9708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281090341"/>
                  </a:ext>
                </a:extLst>
              </a:tr>
              <a:tr h="316876">
                <a:tc>
                  <a:txBody>
                    <a:bodyPr/>
                    <a:lstStyle/>
                    <a:p>
                      <a:pPr algn="ctr" fontAlgn="ctr">
                        <a:spcAft>
                          <a:spcPts val="0"/>
                        </a:spcAft>
                      </a:pPr>
                      <a:r>
                        <a:rPr lang="zh-CN" sz="1400" kern="100">
                          <a:effectLst/>
                        </a:rPr>
                        <a:t>所有者权益合计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20031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29120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dirty="0">
                          <a:effectLst/>
                        </a:rPr>
                        <a:t>32402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647139115"/>
                  </a:ext>
                </a:extLst>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1384574569"/>
              </p:ext>
            </p:extLst>
          </p:nvPr>
        </p:nvGraphicFramePr>
        <p:xfrm>
          <a:off x="1156798" y="4177461"/>
          <a:ext cx="9006105" cy="2264416"/>
        </p:xfrm>
        <a:graphic>
          <a:graphicData uri="http://schemas.openxmlformats.org/drawingml/2006/table">
            <a:tbl>
              <a:tblPr firstRow="1" firstCol="1" bandRow="1">
                <a:tableStyleId>{5C22544A-7EE6-4342-B048-85BDC9FD1C3A}</a:tableStyleId>
              </a:tblPr>
              <a:tblGrid>
                <a:gridCol w="3798840">
                  <a:extLst>
                    <a:ext uri="{9D8B030D-6E8A-4147-A177-3AD203B41FA5}">
                      <a16:colId xmlns:a16="http://schemas.microsoft.com/office/drawing/2014/main" val="452002830"/>
                    </a:ext>
                  </a:extLst>
                </a:gridCol>
                <a:gridCol w="1790371">
                  <a:extLst>
                    <a:ext uri="{9D8B030D-6E8A-4147-A177-3AD203B41FA5}">
                      <a16:colId xmlns:a16="http://schemas.microsoft.com/office/drawing/2014/main" val="2255163039"/>
                    </a:ext>
                  </a:extLst>
                </a:gridCol>
                <a:gridCol w="1741541">
                  <a:extLst>
                    <a:ext uri="{9D8B030D-6E8A-4147-A177-3AD203B41FA5}">
                      <a16:colId xmlns:a16="http://schemas.microsoft.com/office/drawing/2014/main" val="766015841"/>
                    </a:ext>
                  </a:extLst>
                </a:gridCol>
                <a:gridCol w="1675353">
                  <a:extLst>
                    <a:ext uri="{9D8B030D-6E8A-4147-A177-3AD203B41FA5}">
                      <a16:colId xmlns:a16="http://schemas.microsoft.com/office/drawing/2014/main" val="388664679"/>
                    </a:ext>
                  </a:extLst>
                </a:gridCol>
              </a:tblGrid>
              <a:tr h="281341">
                <a:tc>
                  <a:txBody>
                    <a:bodyPr/>
                    <a:lstStyle/>
                    <a:p>
                      <a:pPr algn="ctr">
                        <a:spcAft>
                          <a:spcPts val="0"/>
                        </a:spcAft>
                      </a:pPr>
                      <a:r>
                        <a:rPr lang="en-US" sz="1400" kern="100" dirty="0">
                          <a:effectLst/>
                        </a:rPr>
                        <a:t> </a:t>
                      </a:r>
                      <a:r>
                        <a:rPr lang="zh-CN" altLang="en-US" sz="1400" kern="100" dirty="0" smtClean="0">
                          <a:effectLst/>
                        </a:rPr>
                        <a:t>美的集团</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dirty="0">
                          <a:effectLst/>
                        </a:rPr>
                        <a:t>2013</a:t>
                      </a:r>
                      <a:r>
                        <a:rPr lang="zh-CN" sz="1400" kern="100" dirty="0">
                          <a:effectLst/>
                        </a:rPr>
                        <a:t>年</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2014</a:t>
                      </a:r>
                      <a:r>
                        <a:rPr lang="zh-CN" sz="1400" kern="100">
                          <a:effectLst/>
                        </a:rPr>
                        <a:t>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2015</a:t>
                      </a:r>
                      <a:r>
                        <a:rPr lang="zh-CN" sz="1400" kern="100">
                          <a:effectLst/>
                        </a:rPr>
                        <a:t>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444516782"/>
                  </a:ext>
                </a:extLst>
              </a:tr>
              <a:tr h="281341">
                <a:tc>
                  <a:txBody>
                    <a:bodyPr/>
                    <a:lstStyle/>
                    <a:p>
                      <a:pPr algn="ctr" fontAlgn="ctr">
                        <a:spcAft>
                          <a:spcPts val="0"/>
                        </a:spcAft>
                      </a:pPr>
                      <a:r>
                        <a:rPr lang="zh-CN" sz="1400" kern="100">
                          <a:effectLst/>
                        </a:rPr>
                        <a:t>股本</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1686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4216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4267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759642934"/>
                  </a:ext>
                </a:extLst>
              </a:tr>
              <a:tr h="281341">
                <a:tc>
                  <a:txBody>
                    <a:bodyPr/>
                    <a:lstStyle/>
                    <a:p>
                      <a:pPr algn="ctr" fontAlgn="ctr">
                        <a:spcAft>
                          <a:spcPts val="0"/>
                        </a:spcAft>
                      </a:pPr>
                      <a:r>
                        <a:rPr lang="zh-CN" sz="1400" kern="100">
                          <a:effectLst/>
                        </a:rPr>
                        <a:t>资本公积</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15621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13025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14511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080181123"/>
                  </a:ext>
                </a:extLst>
              </a:tr>
              <a:tr h="281341">
                <a:tc>
                  <a:txBody>
                    <a:bodyPr/>
                    <a:lstStyle/>
                    <a:p>
                      <a:pPr algn="ctr" fontAlgn="ctr">
                        <a:spcAft>
                          <a:spcPts val="0"/>
                        </a:spcAft>
                      </a:pPr>
                      <a:r>
                        <a:rPr lang="zh-CN" sz="1400" kern="100">
                          <a:effectLst/>
                        </a:rPr>
                        <a:t>盈余公积</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570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1190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1847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3655080585"/>
                  </a:ext>
                </a:extLst>
              </a:tr>
              <a:tr h="281341">
                <a:tc>
                  <a:txBody>
                    <a:bodyPr/>
                    <a:lstStyle/>
                    <a:p>
                      <a:pPr algn="ctr" fontAlgn="ctr">
                        <a:spcAft>
                          <a:spcPts val="0"/>
                        </a:spcAft>
                      </a:pPr>
                      <a:r>
                        <a:rPr lang="zh-CN" sz="1400" kern="100">
                          <a:effectLst/>
                        </a:rPr>
                        <a:t>专项储备</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686193781"/>
                  </a:ext>
                </a:extLst>
              </a:tr>
              <a:tr h="281341">
                <a:tc>
                  <a:txBody>
                    <a:bodyPr/>
                    <a:lstStyle/>
                    <a:p>
                      <a:pPr algn="ctr" fontAlgn="ctr">
                        <a:spcAft>
                          <a:spcPts val="0"/>
                        </a:spcAft>
                      </a:pPr>
                      <a:r>
                        <a:rPr lang="zh-CN" sz="1400" kern="100">
                          <a:effectLst/>
                        </a:rPr>
                        <a:t>未分配利润</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15305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21814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29530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4015256092"/>
                  </a:ext>
                </a:extLst>
              </a:tr>
              <a:tr h="281341">
                <a:tc>
                  <a:txBody>
                    <a:bodyPr/>
                    <a:lstStyle/>
                    <a:p>
                      <a:pPr algn="ctr" fontAlgn="ctr">
                        <a:spcAft>
                          <a:spcPts val="0"/>
                        </a:spcAft>
                      </a:pPr>
                      <a:r>
                        <a:rPr lang="zh-CN" sz="1400" kern="100">
                          <a:effectLst/>
                        </a:rPr>
                        <a:t>少数股东权益</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6233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6260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6830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974906435"/>
                  </a:ext>
                </a:extLst>
              </a:tr>
              <a:tr h="295029">
                <a:tc>
                  <a:txBody>
                    <a:bodyPr/>
                    <a:lstStyle/>
                    <a:p>
                      <a:pPr algn="ctr" fontAlgn="ctr">
                        <a:spcAft>
                          <a:spcPts val="0"/>
                        </a:spcAft>
                      </a:pPr>
                      <a:r>
                        <a:rPr lang="zh-CN" sz="1400" kern="100">
                          <a:effectLst/>
                        </a:rPr>
                        <a:t>所有者权益合计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39081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45731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dirty="0">
                          <a:effectLst/>
                        </a:rPr>
                        <a:t>56032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30710319"/>
                  </a:ext>
                </a:extLst>
              </a:tr>
            </a:tbl>
          </a:graphicData>
        </a:graphic>
      </p:graphicFrame>
    </p:spTree>
    <p:extLst>
      <p:ext uri="{BB962C8B-B14F-4D97-AF65-F5344CB8AC3E}">
        <p14:creationId xmlns:p14="http://schemas.microsoft.com/office/powerpoint/2010/main" val="52751391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13108" y="545936"/>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554579" y="53214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2096050" y="354184"/>
            <a:ext cx="5646662" cy="646331"/>
          </a:xfrm>
          <a:prstGeom prst="rect">
            <a:avLst/>
          </a:prstGeom>
          <a:noFill/>
        </p:spPr>
        <p:txBody>
          <a:bodyPr wrap="square" rtlCol="0">
            <a:spAutoFit/>
          </a:bodyPr>
          <a:lstStyle/>
          <a:p>
            <a:r>
              <a:rPr lang="zh-CN" altLang="zh-CN" sz="3600" dirty="0"/>
              <a:t>股东权益变化</a:t>
            </a:r>
            <a:endParaRPr lang="zh-CN" altLang="zh-CN" sz="3600" dirty="0"/>
          </a:p>
        </p:txBody>
      </p:sp>
      <p:sp>
        <p:nvSpPr>
          <p:cNvPr id="8" name="文本框 7"/>
          <p:cNvSpPr txBox="1"/>
          <p:nvPr/>
        </p:nvSpPr>
        <p:spPr>
          <a:xfrm>
            <a:off x="1554579" y="1881051"/>
            <a:ext cx="6779524" cy="3174275"/>
          </a:xfrm>
          <a:prstGeom prst="rect">
            <a:avLst/>
          </a:prstGeom>
          <a:noFill/>
        </p:spPr>
        <p:txBody>
          <a:bodyPr wrap="square" rtlCol="0">
            <a:spAutoFit/>
          </a:bodyPr>
          <a:lstStyle/>
          <a:p>
            <a:endParaRPr lang="zh-CN" altLang="en-US" dirty="0"/>
          </a:p>
        </p:txBody>
      </p:sp>
      <p:sp>
        <p:nvSpPr>
          <p:cNvPr id="11" name="文本框 10"/>
          <p:cNvSpPr txBox="1"/>
          <p:nvPr/>
        </p:nvSpPr>
        <p:spPr>
          <a:xfrm>
            <a:off x="1554579" y="1764302"/>
            <a:ext cx="7576358" cy="4247317"/>
          </a:xfrm>
          <a:prstGeom prst="rect">
            <a:avLst/>
          </a:prstGeom>
          <a:noFill/>
        </p:spPr>
        <p:txBody>
          <a:bodyPr wrap="square" rtlCol="0">
            <a:spAutoFit/>
          </a:bodyPr>
          <a:lstStyle/>
          <a:p>
            <a:pPr>
              <a:lnSpc>
                <a:spcPct val="150000"/>
              </a:lnSpc>
            </a:pPr>
            <a:r>
              <a:rPr lang="en-US" altLang="zh-CN" dirty="0" smtClean="0"/>
              <a:t>    </a:t>
            </a:r>
            <a:r>
              <a:rPr lang="zh-CN" altLang="zh-CN" dirty="0" smtClean="0"/>
              <a:t>由</a:t>
            </a:r>
            <a:r>
              <a:rPr lang="zh-CN" altLang="zh-CN" dirty="0"/>
              <a:t>股东权益变动表情况来看，</a:t>
            </a:r>
            <a:r>
              <a:rPr lang="en-US" altLang="zh-CN" dirty="0"/>
              <a:t>2015</a:t>
            </a:r>
            <a:r>
              <a:rPr lang="zh-CN" altLang="zh-CN" dirty="0"/>
              <a:t>年青岛海尔的股本、少数股东权益及所有者权益在</a:t>
            </a:r>
            <a:r>
              <a:rPr lang="zh-CN" altLang="zh-CN" dirty="0">
                <a:solidFill>
                  <a:schemeClr val="accent2"/>
                </a:solidFill>
              </a:rPr>
              <a:t>增加</a:t>
            </a:r>
            <a:r>
              <a:rPr lang="zh-CN" altLang="zh-CN" dirty="0"/>
              <a:t>，盈余公积及未分配利润相对稳定，资本公积减少</a:t>
            </a:r>
            <a:r>
              <a:rPr lang="zh-CN" altLang="zh-CN" dirty="0" smtClean="0"/>
              <a:t>，相对而言</a:t>
            </a:r>
            <a:r>
              <a:rPr lang="zh-CN" altLang="zh-CN" dirty="0"/>
              <a:t>，美的集团的各指标都处在</a:t>
            </a:r>
            <a:r>
              <a:rPr lang="zh-CN" altLang="zh-CN" dirty="0">
                <a:solidFill>
                  <a:schemeClr val="accent2"/>
                </a:solidFill>
              </a:rPr>
              <a:t>相对稳定增加状态</a:t>
            </a:r>
            <a:r>
              <a:rPr lang="zh-CN" altLang="zh-CN" dirty="0" smtClean="0"/>
              <a:t>。</a:t>
            </a:r>
            <a:endParaRPr lang="en-US" altLang="zh-CN" dirty="0" smtClean="0"/>
          </a:p>
          <a:p>
            <a:pPr>
              <a:lnSpc>
                <a:spcPct val="150000"/>
              </a:lnSpc>
            </a:pPr>
            <a:r>
              <a:rPr lang="en-US" altLang="zh-CN" dirty="0"/>
              <a:t> </a:t>
            </a:r>
            <a:r>
              <a:rPr lang="en-US" altLang="zh-CN" dirty="0" smtClean="0"/>
              <a:t>   </a:t>
            </a:r>
            <a:r>
              <a:rPr lang="zh-CN" altLang="zh-CN" dirty="0" smtClean="0"/>
              <a:t>在</a:t>
            </a:r>
            <a:r>
              <a:rPr lang="zh-CN" altLang="zh-CN" dirty="0"/>
              <a:t>内部结构变化上，</a:t>
            </a:r>
            <a:r>
              <a:rPr lang="en-US" altLang="zh-CN" dirty="0"/>
              <a:t>2015</a:t>
            </a:r>
            <a:r>
              <a:rPr lang="zh-CN" altLang="zh-CN" dirty="0"/>
              <a:t>年青岛海尔实行</a:t>
            </a:r>
            <a:r>
              <a:rPr lang="zh-CN" altLang="zh-CN" dirty="0">
                <a:solidFill>
                  <a:schemeClr val="accent2"/>
                </a:solidFill>
              </a:rPr>
              <a:t>提取盈余公积、资本公积转增股本</a:t>
            </a:r>
            <a:r>
              <a:rPr lang="zh-CN" altLang="zh-CN" dirty="0"/>
              <a:t>及发放股票股利，资本公积数额减少。但公司在总额变化上综合收益较大，并且投资者持续增加投入资本，所以股本及所有者权益仍处于增加状态。而美的</a:t>
            </a:r>
            <a:r>
              <a:rPr lang="zh-CN" altLang="zh-CN" dirty="0">
                <a:solidFill>
                  <a:schemeClr val="accent2"/>
                </a:solidFill>
              </a:rPr>
              <a:t>取得经营综合收益，且投资者增加投入资本</a:t>
            </a:r>
            <a:r>
              <a:rPr lang="zh-CN" altLang="zh-CN" dirty="0"/>
              <a:t>，因此股本、资本公积、盈余公积及未分配利润处于上升状态。所以虽然美的也有向股东分配较多利润，但未分配利润等仍处于增长状态。</a:t>
            </a:r>
          </a:p>
          <a:p>
            <a:pPr>
              <a:lnSpc>
                <a:spcPct val="150000"/>
              </a:lnSpc>
            </a:pPr>
            <a:endParaRPr lang="zh-CN" altLang="en-US" dirty="0"/>
          </a:p>
        </p:txBody>
      </p:sp>
    </p:spTree>
    <p:extLst>
      <p:ext uri="{BB962C8B-B14F-4D97-AF65-F5344CB8AC3E}">
        <p14:creationId xmlns:p14="http://schemas.microsoft.com/office/powerpoint/2010/main" val="255751737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416296" y="527126"/>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rot="257006">
            <a:off x="880234" y="525564"/>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2096050" y="354184"/>
            <a:ext cx="6382932" cy="646331"/>
          </a:xfrm>
          <a:prstGeom prst="rect">
            <a:avLst/>
          </a:prstGeom>
          <a:noFill/>
        </p:spPr>
        <p:txBody>
          <a:bodyPr wrap="square" rtlCol="0">
            <a:spAutoFit/>
          </a:bodyPr>
          <a:lstStyle/>
          <a:p>
            <a:r>
              <a:rPr lang="zh-CN" altLang="zh-CN" sz="3600" dirty="0" smtClean="0"/>
              <a:t>股利</a:t>
            </a:r>
            <a:r>
              <a:rPr lang="zh-CN" altLang="zh-CN" sz="3600" dirty="0"/>
              <a:t>分配</a:t>
            </a:r>
            <a:r>
              <a:rPr lang="zh-CN" altLang="zh-CN" sz="3600" dirty="0"/>
              <a:t>政策</a:t>
            </a:r>
            <a:endParaRPr lang="zh-CN" altLang="zh-CN" sz="3600" dirty="0"/>
          </a:p>
        </p:txBody>
      </p:sp>
      <p:graphicFrame>
        <p:nvGraphicFramePr>
          <p:cNvPr id="8" name="表格 7"/>
          <p:cNvGraphicFramePr>
            <a:graphicFrameLocks noGrp="1"/>
          </p:cNvGraphicFramePr>
          <p:nvPr>
            <p:extLst>
              <p:ext uri="{D42A27DB-BD31-4B8C-83A1-F6EECF244321}">
                <p14:modId xmlns:p14="http://schemas.microsoft.com/office/powerpoint/2010/main" val="3108667621"/>
              </p:ext>
            </p:extLst>
          </p:nvPr>
        </p:nvGraphicFramePr>
        <p:xfrm>
          <a:off x="1741187" y="1697942"/>
          <a:ext cx="7092657" cy="2370161"/>
        </p:xfrm>
        <a:graphic>
          <a:graphicData uri="http://schemas.openxmlformats.org/drawingml/2006/table">
            <a:tbl>
              <a:tblPr firstRow="1" firstCol="1" bandRow="1">
                <a:tableStyleId>{5C22544A-7EE6-4342-B048-85BDC9FD1C3A}</a:tableStyleId>
              </a:tblPr>
              <a:tblGrid>
                <a:gridCol w="1261694">
                  <a:extLst>
                    <a:ext uri="{9D8B030D-6E8A-4147-A177-3AD203B41FA5}">
                      <a16:colId xmlns:a16="http://schemas.microsoft.com/office/drawing/2014/main" val="3293093032"/>
                    </a:ext>
                  </a:extLst>
                </a:gridCol>
                <a:gridCol w="2043378">
                  <a:extLst>
                    <a:ext uri="{9D8B030D-6E8A-4147-A177-3AD203B41FA5}">
                      <a16:colId xmlns:a16="http://schemas.microsoft.com/office/drawing/2014/main" val="3632022721"/>
                    </a:ext>
                  </a:extLst>
                </a:gridCol>
                <a:gridCol w="2087547">
                  <a:extLst>
                    <a:ext uri="{9D8B030D-6E8A-4147-A177-3AD203B41FA5}">
                      <a16:colId xmlns:a16="http://schemas.microsoft.com/office/drawing/2014/main" val="3968445952"/>
                    </a:ext>
                  </a:extLst>
                </a:gridCol>
                <a:gridCol w="1700038">
                  <a:extLst>
                    <a:ext uri="{9D8B030D-6E8A-4147-A177-3AD203B41FA5}">
                      <a16:colId xmlns:a16="http://schemas.microsoft.com/office/drawing/2014/main" val="3041580755"/>
                    </a:ext>
                  </a:extLst>
                </a:gridCol>
              </a:tblGrid>
              <a:tr h="981531">
                <a:tc>
                  <a:txBody>
                    <a:bodyPr/>
                    <a:lstStyle/>
                    <a:p>
                      <a:pPr algn="ctr" fontAlgn="ctr">
                        <a:spcAft>
                          <a:spcPts val="0"/>
                        </a:spcAft>
                      </a:pPr>
                      <a:r>
                        <a:rPr lang="zh-CN" sz="1400" kern="100" dirty="0">
                          <a:effectLst/>
                        </a:rPr>
                        <a:t>分红年度</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1400" kern="100" dirty="0">
                          <a:effectLst/>
                        </a:rPr>
                        <a:t>现金分红的数额（含税）</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1400" kern="100">
                          <a:effectLst/>
                        </a:rPr>
                        <a:t>分红年度合并报表中归属于上市公司股东的净利润</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1400" kern="100">
                          <a:effectLst/>
                        </a:rPr>
                        <a:t>占合并报表中归属于上市公司股东的净利润的比率</a:t>
                      </a:r>
                      <a:r>
                        <a:rPr lang="en-US" sz="1400" u="none" strike="noStrike" kern="100">
                          <a:effectLst/>
                        </a:rPr>
                        <a:t>(%)</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523614866"/>
                  </a:ext>
                </a:extLst>
              </a:tr>
              <a:tr h="458298">
                <a:tc>
                  <a:txBody>
                    <a:bodyPr/>
                    <a:lstStyle/>
                    <a:p>
                      <a:pPr algn="ctr" fontAlgn="ctr">
                        <a:spcAft>
                          <a:spcPts val="0"/>
                        </a:spcAft>
                      </a:pPr>
                      <a:r>
                        <a:rPr lang="en-US" sz="1400" kern="100">
                          <a:effectLst/>
                        </a:rPr>
                        <a:t>2015</a:t>
                      </a:r>
                      <a:r>
                        <a:rPr lang="zh-CN" sz="1400" kern="100">
                          <a:effectLst/>
                        </a:rPr>
                        <a:t>年</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1,340,094,420.82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4,300,760,542.82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31.16</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4194304699"/>
                  </a:ext>
                </a:extLst>
              </a:tr>
              <a:tr h="458298">
                <a:tc>
                  <a:txBody>
                    <a:bodyPr/>
                    <a:lstStyle/>
                    <a:p>
                      <a:pPr algn="ctr" fontAlgn="ctr">
                        <a:spcAft>
                          <a:spcPts val="0"/>
                        </a:spcAft>
                      </a:pPr>
                      <a:r>
                        <a:rPr lang="en-US" sz="1400" kern="100">
                          <a:effectLst/>
                        </a:rPr>
                        <a:t>2014</a:t>
                      </a:r>
                      <a:r>
                        <a:rPr lang="zh-CN" sz="1400" kern="100">
                          <a:effectLst/>
                        </a:rPr>
                        <a:t>年</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1,498,693,565.93</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4,991,557,360.87</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30.02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3906542564"/>
                  </a:ext>
                </a:extLst>
              </a:tr>
              <a:tr h="472034">
                <a:tc>
                  <a:txBody>
                    <a:bodyPr/>
                    <a:lstStyle/>
                    <a:p>
                      <a:pPr algn="ctr" fontAlgn="ctr">
                        <a:spcAft>
                          <a:spcPts val="0"/>
                        </a:spcAft>
                      </a:pPr>
                      <a:r>
                        <a:rPr lang="en-US" sz="1400" kern="100">
                          <a:effectLst/>
                        </a:rPr>
                        <a:t>2013</a:t>
                      </a:r>
                      <a:r>
                        <a:rPr lang="zh-CN" sz="1400" kern="100">
                          <a:effectLst/>
                        </a:rPr>
                        <a:t>年</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1,251,584,532.40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4,168,152,892.92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dirty="0">
                          <a:effectLst/>
                        </a:rPr>
                        <a:t>30.03</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775107159"/>
                  </a:ext>
                </a:extLst>
              </a:tr>
            </a:tbl>
          </a:graphicData>
        </a:graphic>
      </p:graphicFrame>
      <p:sp>
        <p:nvSpPr>
          <p:cNvPr id="11" name="文本框 10"/>
          <p:cNvSpPr txBox="1"/>
          <p:nvPr/>
        </p:nvSpPr>
        <p:spPr>
          <a:xfrm>
            <a:off x="2417817" y="4254042"/>
            <a:ext cx="6061165" cy="2169825"/>
          </a:xfrm>
          <a:prstGeom prst="rect">
            <a:avLst/>
          </a:prstGeom>
          <a:noFill/>
        </p:spPr>
        <p:txBody>
          <a:bodyPr wrap="square" rtlCol="0">
            <a:spAutoFit/>
          </a:bodyPr>
          <a:lstStyle/>
          <a:p>
            <a:pPr>
              <a:lnSpc>
                <a:spcPct val="150000"/>
              </a:lnSpc>
            </a:pPr>
            <a:r>
              <a:rPr lang="en-US" altLang="zh-CN" dirty="0" smtClean="0"/>
              <a:t>    </a:t>
            </a:r>
            <a:r>
              <a:rPr lang="zh-CN" altLang="zh-CN" dirty="0" smtClean="0"/>
              <a:t>从</a:t>
            </a:r>
            <a:r>
              <a:rPr lang="en-US" altLang="zh-CN" dirty="0"/>
              <a:t> 2013 </a:t>
            </a:r>
            <a:r>
              <a:rPr lang="zh-CN" altLang="zh-CN" dirty="0"/>
              <a:t>年到</a:t>
            </a:r>
            <a:r>
              <a:rPr lang="en-US" altLang="zh-CN" dirty="0"/>
              <a:t> 2015 </a:t>
            </a:r>
            <a:r>
              <a:rPr lang="zh-CN" altLang="zh-CN" dirty="0"/>
              <a:t>年青岛海尔股利支付率没有随着净利润的上升而增加，其股利支付率维持在</a:t>
            </a:r>
            <a:r>
              <a:rPr lang="en-US" altLang="zh-CN" dirty="0"/>
              <a:t>30%</a:t>
            </a:r>
            <a:r>
              <a:rPr lang="zh-CN" altLang="zh-CN" dirty="0"/>
              <a:t>左右，接近固定股利支付率。显然，</a:t>
            </a:r>
            <a:r>
              <a:rPr lang="zh-CN" altLang="zh-CN" dirty="0">
                <a:solidFill>
                  <a:schemeClr val="accent2"/>
                </a:solidFill>
              </a:rPr>
              <a:t>公司股利政策</a:t>
            </a:r>
            <a:r>
              <a:rPr lang="zh-CN" altLang="zh-CN" dirty="0" smtClean="0">
                <a:solidFill>
                  <a:schemeClr val="accent2"/>
                </a:solidFill>
              </a:rPr>
              <a:t>比较</a:t>
            </a:r>
            <a:r>
              <a:rPr lang="zh-CN" altLang="zh-CN" dirty="0">
                <a:solidFill>
                  <a:schemeClr val="accent2"/>
                </a:solidFill>
              </a:rPr>
              <a:t>接近净利润的固定百分比。</a:t>
            </a:r>
          </a:p>
          <a:p>
            <a:pPr>
              <a:lnSpc>
                <a:spcPct val="150000"/>
              </a:lnSpc>
            </a:pPr>
            <a:endParaRPr lang="zh-CN" altLang="zh-CN" dirty="0"/>
          </a:p>
        </p:txBody>
      </p:sp>
    </p:spTree>
    <p:extLst>
      <p:ext uri="{BB962C8B-B14F-4D97-AF65-F5344CB8AC3E}">
        <p14:creationId xmlns:p14="http://schemas.microsoft.com/office/powerpoint/2010/main" val="359995150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416296" y="527126"/>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rot="257006">
            <a:off x="880234" y="525564"/>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2096050" y="354184"/>
            <a:ext cx="6382932" cy="646331"/>
          </a:xfrm>
          <a:prstGeom prst="rect">
            <a:avLst/>
          </a:prstGeom>
          <a:noFill/>
        </p:spPr>
        <p:txBody>
          <a:bodyPr wrap="square" rtlCol="0">
            <a:spAutoFit/>
          </a:bodyPr>
          <a:lstStyle/>
          <a:p>
            <a:r>
              <a:rPr lang="zh-CN" altLang="zh-CN" sz="3600" dirty="0" smtClean="0"/>
              <a:t>股利</a:t>
            </a:r>
            <a:r>
              <a:rPr lang="zh-CN" altLang="zh-CN" sz="3600" dirty="0"/>
              <a:t>分配</a:t>
            </a:r>
            <a:r>
              <a:rPr lang="zh-CN" altLang="zh-CN" sz="3600" dirty="0"/>
              <a:t>政策</a:t>
            </a:r>
            <a:endParaRPr lang="zh-CN" altLang="zh-CN" sz="3600" dirty="0"/>
          </a:p>
        </p:txBody>
      </p:sp>
      <p:sp>
        <p:nvSpPr>
          <p:cNvPr id="11" name="文本框 10"/>
          <p:cNvSpPr txBox="1"/>
          <p:nvPr/>
        </p:nvSpPr>
        <p:spPr>
          <a:xfrm>
            <a:off x="2417817" y="4262510"/>
            <a:ext cx="6061165" cy="1754326"/>
          </a:xfrm>
          <a:prstGeom prst="rect">
            <a:avLst/>
          </a:prstGeom>
          <a:noFill/>
        </p:spPr>
        <p:txBody>
          <a:bodyPr wrap="square" rtlCol="0">
            <a:spAutoFit/>
          </a:bodyPr>
          <a:lstStyle/>
          <a:p>
            <a:pPr>
              <a:lnSpc>
                <a:spcPct val="150000"/>
              </a:lnSpc>
            </a:pPr>
            <a:r>
              <a:rPr lang="en-US" altLang="zh-CN" dirty="0" smtClean="0"/>
              <a:t>    </a:t>
            </a:r>
            <a:r>
              <a:rPr lang="zh-CN" altLang="zh-CN" dirty="0" smtClean="0"/>
              <a:t>相对而言</a:t>
            </a:r>
            <a:r>
              <a:rPr lang="zh-CN" altLang="zh-CN" dirty="0"/>
              <a:t>，美的集团虽然</a:t>
            </a:r>
            <a:r>
              <a:rPr lang="zh-CN" altLang="zh-CN" dirty="0">
                <a:solidFill>
                  <a:schemeClr val="accent2"/>
                </a:solidFill>
              </a:rPr>
              <a:t>坚持每年分红，但没有特定规律。</a:t>
            </a:r>
            <a:r>
              <a:rPr lang="zh-CN" altLang="zh-CN" dirty="0"/>
              <a:t>在</a:t>
            </a:r>
            <a:r>
              <a:rPr lang="en-US" altLang="zh-CN" dirty="0"/>
              <a:t>2013</a:t>
            </a:r>
            <a:r>
              <a:rPr lang="zh-CN" altLang="zh-CN" dirty="0"/>
              <a:t>年其分红占净利润比率为</a:t>
            </a:r>
            <a:r>
              <a:rPr lang="en-US" altLang="zh-CN" dirty="0"/>
              <a:t>60%</a:t>
            </a:r>
            <a:r>
              <a:rPr lang="zh-CN" altLang="zh-CN" dirty="0"/>
              <a:t>，</a:t>
            </a:r>
            <a:r>
              <a:rPr lang="en-US" altLang="zh-CN" dirty="0"/>
              <a:t>2014</a:t>
            </a:r>
            <a:r>
              <a:rPr lang="zh-CN" altLang="zh-CN" dirty="0"/>
              <a:t>年及</a:t>
            </a:r>
            <a:r>
              <a:rPr lang="en-US" altLang="zh-CN" dirty="0"/>
              <a:t>2015</a:t>
            </a:r>
            <a:r>
              <a:rPr lang="zh-CN" altLang="zh-CN" dirty="0"/>
              <a:t>年维持在</a:t>
            </a:r>
            <a:r>
              <a:rPr lang="en-US" altLang="zh-CN" dirty="0"/>
              <a:t>40%</a:t>
            </a:r>
            <a:r>
              <a:rPr lang="zh-CN" altLang="zh-CN" dirty="0"/>
              <a:t>左右，开始朝稳定趋势发展。</a:t>
            </a:r>
          </a:p>
          <a:p>
            <a:pPr>
              <a:lnSpc>
                <a:spcPct val="150000"/>
              </a:lnSpc>
            </a:pPr>
            <a:endParaRPr lang="zh-CN" altLang="zh-CN" dirty="0"/>
          </a:p>
        </p:txBody>
      </p:sp>
      <p:graphicFrame>
        <p:nvGraphicFramePr>
          <p:cNvPr id="13" name="表格 12"/>
          <p:cNvGraphicFramePr>
            <a:graphicFrameLocks noGrp="1"/>
          </p:cNvGraphicFramePr>
          <p:nvPr>
            <p:extLst>
              <p:ext uri="{D42A27DB-BD31-4B8C-83A1-F6EECF244321}">
                <p14:modId xmlns:p14="http://schemas.microsoft.com/office/powerpoint/2010/main" val="3179799138"/>
              </p:ext>
            </p:extLst>
          </p:nvPr>
        </p:nvGraphicFramePr>
        <p:xfrm>
          <a:off x="1724110" y="1593485"/>
          <a:ext cx="7126812" cy="2496313"/>
        </p:xfrm>
        <a:graphic>
          <a:graphicData uri="http://schemas.openxmlformats.org/drawingml/2006/table">
            <a:tbl>
              <a:tblPr firstRow="1" firstCol="1" bandRow="1">
                <a:tableStyleId>{5C22544A-7EE6-4342-B048-85BDC9FD1C3A}</a:tableStyleId>
              </a:tblPr>
              <a:tblGrid>
                <a:gridCol w="1284834">
                  <a:extLst>
                    <a:ext uri="{9D8B030D-6E8A-4147-A177-3AD203B41FA5}">
                      <a16:colId xmlns:a16="http://schemas.microsoft.com/office/drawing/2014/main" val="2865297121"/>
                    </a:ext>
                  </a:extLst>
                </a:gridCol>
                <a:gridCol w="2020100">
                  <a:extLst>
                    <a:ext uri="{9D8B030D-6E8A-4147-A177-3AD203B41FA5}">
                      <a16:colId xmlns:a16="http://schemas.microsoft.com/office/drawing/2014/main" val="2421180610"/>
                    </a:ext>
                  </a:extLst>
                </a:gridCol>
                <a:gridCol w="2107930">
                  <a:extLst>
                    <a:ext uri="{9D8B030D-6E8A-4147-A177-3AD203B41FA5}">
                      <a16:colId xmlns:a16="http://schemas.microsoft.com/office/drawing/2014/main" val="3309254306"/>
                    </a:ext>
                  </a:extLst>
                </a:gridCol>
                <a:gridCol w="1713948">
                  <a:extLst>
                    <a:ext uri="{9D8B030D-6E8A-4147-A177-3AD203B41FA5}">
                      <a16:colId xmlns:a16="http://schemas.microsoft.com/office/drawing/2014/main" val="4199008089"/>
                    </a:ext>
                  </a:extLst>
                </a:gridCol>
              </a:tblGrid>
              <a:tr h="944681">
                <a:tc>
                  <a:txBody>
                    <a:bodyPr/>
                    <a:lstStyle/>
                    <a:p>
                      <a:pPr algn="ctr" fontAlgn="ctr">
                        <a:spcAft>
                          <a:spcPts val="0"/>
                        </a:spcAft>
                      </a:pPr>
                      <a:r>
                        <a:rPr lang="zh-CN" sz="1400" kern="100" dirty="0">
                          <a:effectLst/>
                        </a:rPr>
                        <a:t>分红年度</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1400" kern="100" dirty="0">
                          <a:effectLst/>
                        </a:rPr>
                        <a:t>现金分红的数额（含税）</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1400" kern="100">
                          <a:effectLst/>
                        </a:rPr>
                        <a:t>分红年度合并报表中归属于上市公司股东的净利润</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1400" kern="100">
                          <a:effectLst/>
                        </a:rPr>
                        <a:t>占合并报表中归属于上市公司股东的净利润的比率</a:t>
                      </a:r>
                      <a:r>
                        <a:rPr lang="en-US" sz="1400" kern="100">
                          <a:effectLst/>
                        </a:rPr>
                        <a:t>(%)</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616300522"/>
                  </a:ext>
                </a:extLst>
              </a:tr>
              <a:tr h="557674">
                <a:tc>
                  <a:txBody>
                    <a:bodyPr/>
                    <a:lstStyle/>
                    <a:p>
                      <a:pPr algn="ctr" fontAlgn="ctr">
                        <a:spcAft>
                          <a:spcPts val="0"/>
                        </a:spcAft>
                      </a:pPr>
                      <a:r>
                        <a:rPr lang="en-US" sz="1400" kern="100">
                          <a:effectLst/>
                        </a:rPr>
                        <a:t>2015</a:t>
                      </a:r>
                      <a:r>
                        <a:rPr lang="zh-CN" sz="1400" kern="100">
                          <a:effectLst/>
                        </a:rPr>
                        <a:t>年</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5,120,869,473.60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dirty="0">
                          <a:effectLst/>
                        </a:rPr>
                        <a:t>12,706,725,000.00</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40.30%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747026280"/>
                  </a:ext>
                </a:extLst>
              </a:tr>
              <a:tr h="563684">
                <a:tc>
                  <a:txBody>
                    <a:bodyPr/>
                    <a:lstStyle/>
                    <a:p>
                      <a:pPr algn="ctr" fontAlgn="ctr">
                        <a:spcAft>
                          <a:spcPts val="0"/>
                        </a:spcAft>
                      </a:pPr>
                      <a:r>
                        <a:rPr lang="en-US" sz="1400" kern="100">
                          <a:effectLst/>
                        </a:rPr>
                        <a:t>2014</a:t>
                      </a:r>
                      <a:r>
                        <a:rPr lang="zh-CN" sz="1400" kern="100">
                          <a:effectLst/>
                        </a:rPr>
                        <a:t>年</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4,215,808,472.00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10,502,220,260.00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40.14%</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525552898"/>
                  </a:ext>
                </a:extLst>
              </a:tr>
              <a:tr h="430274">
                <a:tc>
                  <a:txBody>
                    <a:bodyPr/>
                    <a:lstStyle/>
                    <a:p>
                      <a:pPr algn="ctr" fontAlgn="ctr">
                        <a:spcAft>
                          <a:spcPts val="0"/>
                        </a:spcAft>
                      </a:pPr>
                      <a:r>
                        <a:rPr lang="en-US" sz="1400" kern="100">
                          <a:effectLst/>
                        </a:rPr>
                        <a:t>2013</a:t>
                      </a:r>
                      <a:r>
                        <a:rPr lang="zh-CN" sz="1400" kern="100">
                          <a:effectLst/>
                        </a:rPr>
                        <a:t>年</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3,372,646,778.00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5,317,458,060.00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dirty="0">
                          <a:effectLst/>
                        </a:rPr>
                        <a:t>63.43%</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028437818"/>
                  </a:ext>
                </a:extLst>
              </a:tr>
            </a:tbl>
          </a:graphicData>
        </a:graphic>
      </p:graphicFrame>
    </p:spTree>
    <p:extLst>
      <p:ext uri="{BB962C8B-B14F-4D97-AF65-F5344CB8AC3E}">
        <p14:creationId xmlns:p14="http://schemas.microsoft.com/office/powerpoint/2010/main" val="327113724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416296" y="527126"/>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rot="257006">
            <a:off x="880234" y="525564"/>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2096050" y="354184"/>
            <a:ext cx="6382932" cy="646331"/>
          </a:xfrm>
          <a:prstGeom prst="rect">
            <a:avLst/>
          </a:prstGeom>
          <a:noFill/>
        </p:spPr>
        <p:txBody>
          <a:bodyPr wrap="square" rtlCol="0">
            <a:spAutoFit/>
          </a:bodyPr>
          <a:lstStyle/>
          <a:p>
            <a:r>
              <a:rPr lang="zh-CN" altLang="zh-CN" sz="3600" dirty="0" smtClean="0"/>
              <a:t>股利</a:t>
            </a:r>
            <a:r>
              <a:rPr lang="zh-CN" altLang="zh-CN" sz="3600" dirty="0"/>
              <a:t>分配</a:t>
            </a:r>
            <a:r>
              <a:rPr lang="zh-CN" altLang="zh-CN" sz="3600" dirty="0"/>
              <a:t>政策</a:t>
            </a:r>
            <a:endParaRPr lang="zh-CN" altLang="zh-CN" sz="3600" dirty="0"/>
          </a:p>
        </p:txBody>
      </p:sp>
      <p:graphicFrame>
        <p:nvGraphicFramePr>
          <p:cNvPr id="2" name="表格 1"/>
          <p:cNvGraphicFramePr>
            <a:graphicFrameLocks noGrp="1"/>
          </p:cNvGraphicFramePr>
          <p:nvPr>
            <p:extLst>
              <p:ext uri="{D42A27DB-BD31-4B8C-83A1-F6EECF244321}">
                <p14:modId xmlns:p14="http://schemas.microsoft.com/office/powerpoint/2010/main" val="244916471"/>
              </p:ext>
            </p:extLst>
          </p:nvPr>
        </p:nvGraphicFramePr>
        <p:xfrm>
          <a:off x="1416296" y="1402229"/>
          <a:ext cx="8707417" cy="1903152"/>
        </p:xfrm>
        <a:graphic>
          <a:graphicData uri="http://schemas.openxmlformats.org/drawingml/2006/table">
            <a:tbl>
              <a:tblPr firstRow="1" firstCol="1" bandRow="1">
                <a:tableStyleId>{5C22544A-7EE6-4342-B048-85BDC9FD1C3A}</a:tableStyleId>
              </a:tblPr>
              <a:tblGrid>
                <a:gridCol w="987297">
                  <a:extLst>
                    <a:ext uri="{9D8B030D-6E8A-4147-A177-3AD203B41FA5}">
                      <a16:colId xmlns:a16="http://schemas.microsoft.com/office/drawing/2014/main" val="599993323"/>
                    </a:ext>
                  </a:extLst>
                </a:gridCol>
                <a:gridCol w="1519109">
                  <a:extLst>
                    <a:ext uri="{9D8B030D-6E8A-4147-A177-3AD203B41FA5}">
                      <a16:colId xmlns:a16="http://schemas.microsoft.com/office/drawing/2014/main" val="1580249552"/>
                    </a:ext>
                  </a:extLst>
                </a:gridCol>
                <a:gridCol w="1511447">
                  <a:extLst>
                    <a:ext uri="{9D8B030D-6E8A-4147-A177-3AD203B41FA5}">
                      <a16:colId xmlns:a16="http://schemas.microsoft.com/office/drawing/2014/main" val="3982020672"/>
                    </a:ext>
                  </a:extLst>
                </a:gridCol>
                <a:gridCol w="1938843">
                  <a:extLst>
                    <a:ext uri="{9D8B030D-6E8A-4147-A177-3AD203B41FA5}">
                      <a16:colId xmlns:a16="http://schemas.microsoft.com/office/drawing/2014/main" val="2938077157"/>
                    </a:ext>
                  </a:extLst>
                </a:gridCol>
                <a:gridCol w="1763424">
                  <a:extLst>
                    <a:ext uri="{9D8B030D-6E8A-4147-A177-3AD203B41FA5}">
                      <a16:colId xmlns:a16="http://schemas.microsoft.com/office/drawing/2014/main" val="9696434"/>
                    </a:ext>
                  </a:extLst>
                </a:gridCol>
                <a:gridCol w="987297">
                  <a:extLst>
                    <a:ext uri="{9D8B030D-6E8A-4147-A177-3AD203B41FA5}">
                      <a16:colId xmlns:a16="http://schemas.microsoft.com/office/drawing/2014/main" val="4266290329"/>
                    </a:ext>
                  </a:extLst>
                </a:gridCol>
              </a:tblGrid>
              <a:tr h="1092777">
                <a:tc>
                  <a:txBody>
                    <a:bodyPr/>
                    <a:lstStyle/>
                    <a:p>
                      <a:pPr algn="ctr" fontAlgn="ctr">
                        <a:spcAft>
                          <a:spcPts val="0"/>
                        </a:spcAft>
                      </a:pPr>
                      <a:r>
                        <a:rPr lang="zh-CN" sz="1400" kern="100" dirty="0">
                          <a:effectLst/>
                        </a:rPr>
                        <a:t>分红公司</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1400" kern="100" dirty="0">
                          <a:effectLst/>
                        </a:rPr>
                        <a:t>每</a:t>
                      </a:r>
                      <a:r>
                        <a:rPr lang="en-US" sz="1400" kern="100" dirty="0">
                          <a:effectLst/>
                        </a:rPr>
                        <a:t>10</a:t>
                      </a:r>
                      <a:r>
                        <a:rPr lang="zh-CN" sz="1400" kern="100" dirty="0">
                          <a:effectLst/>
                        </a:rPr>
                        <a:t>股派息数（含税）</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1400" kern="100">
                          <a:effectLst/>
                        </a:rPr>
                        <a:t>现金分红金额（含税）</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1400" kern="100">
                          <a:effectLst/>
                        </a:rPr>
                        <a:t>分红年度合并报表中归属于上市公司普通股股东的净利润</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1400" kern="100">
                          <a:effectLst/>
                        </a:rPr>
                        <a:t>占合并报表中归属于上市公司普通股股东的净利润的比率</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1400" kern="100">
                          <a:effectLst/>
                        </a:rPr>
                        <a:t>以其他方式现金分红的金额</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47842455"/>
                  </a:ext>
                </a:extLst>
              </a:tr>
              <a:tr h="388530">
                <a:tc>
                  <a:txBody>
                    <a:bodyPr/>
                    <a:lstStyle/>
                    <a:p>
                      <a:pPr algn="ctr" fontAlgn="ctr">
                        <a:spcAft>
                          <a:spcPts val="0"/>
                        </a:spcAft>
                      </a:pPr>
                      <a:r>
                        <a:rPr lang="zh-CN" sz="1400" kern="100">
                          <a:effectLst/>
                        </a:rPr>
                        <a:t>青岛海尔</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2.12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1,340,094,420.82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4,300,760,542.82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31.16%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146811624"/>
                  </a:ext>
                </a:extLst>
              </a:tr>
              <a:tr h="421845">
                <a:tc>
                  <a:txBody>
                    <a:bodyPr/>
                    <a:lstStyle/>
                    <a:p>
                      <a:pPr algn="ctr" fontAlgn="ctr">
                        <a:spcAft>
                          <a:spcPts val="0"/>
                        </a:spcAft>
                      </a:pPr>
                      <a:r>
                        <a:rPr lang="zh-CN" sz="1400" kern="100">
                          <a:effectLst/>
                        </a:rPr>
                        <a:t>美的集团</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12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5,120,869,473.60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12,706,725,000.00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a:effectLst/>
                        </a:rPr>
                        <a:t>40.30%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400" kern="100" dirty="0">
                          <a:effectLst/>
                        </a:rPr>
                        <a:t>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3793452355"/>
                  </a:ext>
                </a:extLst>
              </a:tr>
            </a:tbl>
          </a:graphicData>
        </a:graphic>
      </p:graphicFrame>
      <p:sp>
        <p:nvSpPr>
          <p:cNvPr id="3" name="文本框 2"/>
          <p:cNvSpPr txBox="1"/>
          <p:nvPr/>
        </p:nvSpPr>
        <p:spPr>
          <a:xfrm>
            <a:off x="2072674" y="3720751"/>
            <a:ext cx="7599830" cy="1754326"/>
          </a:xfrm>
          <a:prstGeom prst="rect">
            <a:avLst/>
          </a:prstGeom>
          <a:noFill/>
        </p:spPr>
        <p:txBody>
          <a:bodyPr wrap="square" rtlCol="0">
            <a:spAutoFit/>
          </a:bodyPr>
          <a:lstStyle/>
          <a:p>
            <a:pPr>
              <a:lnSpc>
                <a:spcPct val="150000"/>
              </a:lnSpc>
            </a:pPr>
            <a:r>
              <a:rPr lang="en-US" altLang="zh-CN" dirty="0" smtClean="0"/>
              <a:t>     </a:t>
            </a:r>
            <a:r>
              <a:rPr lang="zh-CN" altLang="zh-CN" dirty="0" smtClean="0"/>
              <a:t>青岛</a:t>
            </a:r>
            <a:r>
              <a:rPr lang="zh-CN" altLang="zh-CN" dirty="0"/>
              <a:t>海尔和美的集团一直坚持连续、稳定的利润分配政策</a:t>
            </a:r>
            <a:r>
              <a:rPr lang="zh-CN" altLang="zh-CN" dirty="0" smtClean="0"/>
              <a:t>。</a:t>
            </a:r>
            <a:endParaRPr lang="en-US" altLang="zh-CN" dirty="0" smtClean="0"/>
          </a:p>
          <a:p>
            <a:pPr>
              <a:lnSpc>
                <a:spcPct val="150000"/>
              </a:lnSpc>
            </a:pPr>
            <a:r>
              <a:rPr lang="en-US" altLang="zh-CN" dirty="0" smtClean="0"/>
              <a:t>    </a:t>
            </a:r>
            <a:r>
              <a:rPr lang="en-US" altLang="zh-CN" dirty="0"/>
              <a:t>2015</a:t>
            </a:r>
            <a:r>
              <a:rPr lang="zh-CN" altLang="zh-CN" dirty="0"/>
              <a:t>年两家公司股利政策的异同点：两家公司</a:t>
            </a:r>
            <a:r>
              <a:rPr lang="zh-CN" altLang="zh-CN" dirty="0">
                <a:solidFill>
                  <a:schemeClr val="accent2"/>
                </a:solidFill>
              </a:rPr>
              <a:t>均发放现金股利，现金分红的比例为</a:t>
            </a:r>
            <a:r>
              <a:rPr lang="en-US" altLang="zh-CN" dirty="0">
                <a:solidFill>
                  <a:schemeClr val="accent2"/>
                </a:solidFill>
              </a:rPr>
              <a:t>100%</a:t>
            </a:r>
            <a:r>
              <a:rPr lang="zh-CN" altLang="zh-CN" dirty="0"/>
              <a:t>。但相对而言美的集团</a:t>
            </a:r>
            <a:r>
              <a:rPr lang="zh-CN" altLang="zh-CN" dirty="0">
                <a:solidFill>
                  <a:schemeClr val="accent2"/>
                </a:solidFill>
              </a:rPr>
              <a:t>对投资者回报较高，分配额度较大</a:t>
            </a:r>
            <a:r>
              <a:rPr lang="zh-CN" altLang="zh-CN" dirty="0"/>
              <a:t>；海尔则</a:t>
            </a:r>
            <a:r>
              <a:rPr lang="zh-CN" altLang="zh-CN" dirty="0">
                <a:solidFill>
                  <a:schemeClr val="accent2"/>
                </a:solidFill>
              </a:rPr>
              <a:t>兼顾公司的长远利益，</a:t>
            </a:r>
            <a:r>
              <a:rPr lang="zh-CN" altLang="zh-CN" dirty="0" smtClean="0">
                <a:solidFill>
                  <a:schemeClr val="accent2"/>
                </a:solidFill>
              </a:rPr>
              <a:t>为</a:t>
            </a:r>
            <a:r>
              <a:rPr lang="zh-CN" altLang="en-US" dirty="0" smtClean="0">
                <a:solidFill>
                  <a:schemeClr val="accent2"/>
                </a:solidFill>
              </a:rPr>
              <a:t>公司</a:t>
            </a:r>
            <a:r>
              <a:rPr lang="zh-CN" altLang="zh-CN" dirty="0" smtClean="0">
                <a:solidFill>
                  <a:schemeClr val="accent2"/>
                </a:solidFill>
              </a:rPr>
              <a:t>可持续发展</a:t>
            </a:r>
            <a:r>
              <a:rPr lang="zh-CN" altLang="zh-CN" dirty="0">
                <a:solidFill>
                  <a:schemeClr val="accent2"/>
                </a:solidFill>
              </a:rPr>
              <a:t>做资金准备</a:t>
            </a:r>
            <a:r>
              <a:rPr lang="zh-CN" altLang="zh-CN" dirty="0" smtClean="0">
                <a:solidFill>
                  <a:schemeClr val="accent2"/>
                </a:solidFill>
              </a:rPr>
              <a:t>。</a:t>
            </a:r>
            <a:endParaRPr lang="zh-CN" altLang="zh-CN" dirty="0">
              <a:solidFill>
                <a:schemeClr val="accent2"/>
              </a:solidFill>
            </a:endParaRPr>
          </a:p>
        </p:txBody>
      </p:sp>
    </p:spTree>
    <p:extLst>
      <p:ext uri="{BB962C8B-B14F-4D97-AF65-F5344CB8AC3E}">
        <p14:creationId xmlns:p14="http://schemas.microsoft.com/office/powerpoint/2010/main" val="637797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b.hiphotos.baidu.com/baike/w%3D268/sign=2063b70dd71373f0f53f68999c0f4b8b/dbb44aed2e738bd4423c9d47a78b87d6277ff9a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9149" y="5570431"/>
            <a:ext cx="1196884" cy="119688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640080" y="640080"/>
            <a:ext cx="248194" cy="6662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文本框 2"/>
          <p:cNvSpPr txBox="1"/>
          <p:nvPr/>
        </p:nvSpPr>
        <p:spPr>
          <a:xfrm>
            <a:off x="1069675" y="640080"/>
            <a:ext cx="4192438" cy="707886"/>
          </a:xfrm>
          <a:prstGeom prst="rect">
            <a:avLst/>
          </a:prstGeom>
          <a:noFill/>
        </p:spPr>
        <p:txBody>
          <a:bodyPr wrap="square" rtlCol="0">
            <a:spAutoFit/>
          </a:bodyPr>
          <a:lstStyle/>
          <a:p>
            <a:r>
              <a:rPr lang="zh-CN" altLang="en-US" sz="4000" dirty="0" smtClean="0"/>
              <a:t>宏观环境分析 </a:t>
            </a:r>
            <a:endParaRPr lang="zh-CN" altLang="en-US" sz="4000" dirty="0"/>
          </a:p>
        </p:txBody>
      </p:sp>
      <p:sp>
        <p:nvSpPr>
          <p:cNvPr id="12" name="矩形 11"/>
          <p:cNvSpPr/>
          <p:nvPr/>
        </p:nvSpPr>
        <p:spPr>
          <a:xfrm rot="16200000" flipV="1">
            <a:off x="3615160" y="3679589"/>
            <a:ext cx="4437894" cy="7287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840309" y="1576676"/>
            <a:ext cx="759124" cy="71379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S</a:t>
            </a:r>
            <a:endParaRPr lang="zh-CN" altLang="en-US" sz="3200" dirty="0"/>
          </a:p>
        </p:txBody>
      </p:sp>
      <p:sp>
        <p:nvSpPr>
          <p:cNvPr id="13" name="文本框 12"/>
          <p:cNvSpPr txBox="1"/>
          <p:nvPr/>
        </p:nvSpPr>
        <p:spPr>
          <a:xfrm>
            <a:off x="2719843" y="1608497"/>
            <a:ext cx="2173857" cy="584775"/>
          </a:xfrm>
          <a:prstGeom prst="rect">
            <a:avLst/>
          </a:prstGeom>
          <a:noFill/>
        </p:spPr>
        <p:txBody>
          <a:bodyPr wrap="square" rtlCol="0">
            <a:spAutoFit/>
          </a:bodyPr>
          <a:lstStyle/>
          <a:p>
            <a:r>
              <a:rPr lang="zh-CN" altLang="en-US" sz="3200" dirty="0" smtClean="0"/>
              <a:t>社会因素</a:t>
            </a:r>
            <a:endParaRPr lang="zh-CN" altLang="en-US" sz="3200" dirty="0"/>
          </a:p>
        </p:txBody>
      </p:sp>
      <p:sp>
        <p:nvSpPr>
          <p:cNvPr id="14" name="文本框 13"/>
          <p:cNvSpPr txBox="1"/>
          <p:nvPr/>
        </p:nvSpPr>
        <p:spPr>
          <a:xfrm>
            <a:off x="1305241" y="2640058"/>
            <a:ext cx="4256252" cy="2677656"/>
          </a:xfrm>
          <a:prstGeom prst="rect">
            <a:avLst/>
          </a:prstGeom>
          <a:noFill/>
        </p:spPr>
        <p:txBody>
          <a:bodyPr wrap="square" rtlCol="0">
            <a:spAutoFit/>
          </a:bodyPr>
          <a:lstStyle/>
          <a:p>
            <a:pPr marL="285750" indent="-285750">
              <a:lnSpc>
                <a:spcPct val="150000"/>
              </a:lnSpc>
              <a:buClr>
                <a:schemeClr val="accent2"/>
              </a:buClr>
              <a:buFont typeface="Wingdings" panose="05000000000000000000" pitchFamily="2" charset="2"/>
              <a:buChar char="Ø"/>
            </a:pPr>
            <a:r>
              <a:rPr lang="zh-CN" altLang="en-US" sz="2800" dirty="0" smtClean="0">
                <a:solidFill>
                  <a:schemeClr val="accent2"/>
                </a:solidFill>
              </a:rPr>
              <a:t>消费观念转变形成新的消费热点</a:t>
            </a:r>
            <a:endParaRPr lang="en-US" altLang="zh-CN" sz="2800" dirty="0" smtClean="0">
              <a:solidFill>
                <a:schemeClr val="accent2"/>
              </a:solidFill>
            </a:endParaRPr>
          </a:p>
          <a:p>
            <a:pPr marL="285750" indent="-285750">
              <a:lnSpc>
                <a:spcPct val="150000"/>
              </a:lnSpc>
              <a:buClr>
                <a:schemeClr val="accent2"/>
              </a:buClr>
              <a:buFont typeface="Wingdings" panose="05000000000000000000" pitchFamily="2" charset="2"/>
              <a:buChar char="Ø"/>
            </a:pPr>
            <a:r>
              <a:rPr lang="zh-CN" altLang="en-US" sz="2800" dirty="0" smtClean="0"/>
              <a:t>人口结构转变刺激特定市场需求</a:t>
            </a:r>
            <a:endParaRPr lang="zh-CN" altLang="en-US" sz="2800" dirty="0"/>
          </a:p>
        </p:txBody>
      </p:sp>
      <p:sp>
        <p:nvSpPr>
          <p:cNvPr id="15" name="文本框 14"/>
          <p:cNvSpPr txBox="1"/>
          <p:nvPr/>
        </p:nvSpPr>
        <p:spPr>
          <a:xfrm>
            <a:off x="6299352" y="2040503"/>
            <a:ext cx="5233097" cy="3416320"/>
          </a:xfrm>
          <a:prstGeom prst="rect">
            <a:avLst/>
          </a:prstGeom>
          <a:noFill/>
        </p:spPr>
        <p:txBody>
          <a:bodyPr wrap="square" rtlCol="0">
            <a:spAutoFit/>
          </a:bodyPr>
          <a:lstStyle/>
          <a:p>
            <a:pPr>
              <a:lnSpc>
                <a:spcPct val="150000"/>
              </a:lnSpc>
              <a:buClr>
                <a:schemeClr val="accent2"/>
              </a:buClr>
            </a:pPr>
            <a:r>
              <a:rPr lang="zh-CN" altLang="en-US" sz="2400" dirty="0" smtClean="0"/>
              <a:t>消费观念的变化：</a:t>
            </a:r>
            <a:endParaRPr lang="en-US" altLang="zh-CN" sz="2400" dirty="0" smtClean="0"/>
          </a:p>
          <a:p>
            <a:pPr>
              <a:lnSpc>
                <a:spcPct val="150000"/>
              </a:lnSpc>
              <a:buClr>
                <a:schemeClr val="accent2"/>
              </a:buClr>
            </a:pPr>
            <a:r>
              <a:rPr lang="zh-CN" altLang="en-US" sz="2400" dirty="0" smtClean="0"/>
              <a:t>追求价廉</a:t>
            </a:r>
            <a:r>
              <a:rPr lang="en-US" altLang="zh-CN" sz="2400" dirty="0" smtClean="0"/>
              <a:t>——</a:t>
            </a:r>
            <a:r>
              <a:rPr lang="zh-CN" altLang="en-US" sz="2400" dirty="0" smtClean="0"/>
              <a:t>追求</a:t>
            </a:r>
            <a:r>
              <a:rPr lang="zh-CN" altLang="en-US" sz="2400" dirty="0" smtClean="0">
                <a:solidFill>
                  <a:schemeClr val="accent2"/>
                </a:solidFill>
              </a:rPr>
              <a:t>品质、品牌、售后、体验</a:t>
            </a:r>
            <a:r>
              <a:rPr lang="zh-CN" altLang="en-US" sz="2400" dirty="0" smtClean="0"/>
              <a:t>；追求</a:t>
            </a:r>
            <a:r>
              <a:rPr lang="zh-CN" altLang="en-US" sz="2400" dirty="0" smtClean="0">
                <a:solidFill>
                  <a:schemeClr val="accent2"/>
                </a:solidFill>
              </a:rPr>
              <a:t>绿色</a:t>
            </a:r>
            <a:r>
              <a:rPr lang="zh-CN" altLang="en-US" sz="2400" dirty="0" smtClean="0"/>
              <a:t>生活、</a:t>
            </a:r>
            <a:r>
              <a:rPr lang="zh-CN" altLang="en-US" sz="2400" dirty="0" smtClean="0">
                <a:solidFill>
                  <a:schemeClr val="accent2"/>
                </a:solidFill>
              </a:rPr>
              <a:t>健康</a:t>
            </a:r>
            <a:r>
              <a:rPr lang="zh-CN" altLang="en-US" sz="2400" dirty="0" smtClean="0"/>
              <a:t>生活、</a:t>
            </a:r>
            <a:r>
              <a:rPr lang="zh-CN" altLang="en-US" sz="2400" dirty="0" smtClean="0">
                <a:solidFill>
                  <a:schemeClr val="accent2"/>
                </a:solidFill>
              </a:rPr>
              <a:t>智慧</a:t>
            </a:r>
            <a:r>
              <a:rPr lang="zh-CN" altLang="en-US" sz="2400" dirty="0" smtClean="0"/>
              <a:t>生活</a:t>
            </a:r>
            <a:endParaRPr lang="en-US" altLang="zh-CN" sz="2400" dirty="0" smtClean="0"/>
          </a:p>
          <a:p>
            <a:pPr>
              <a:lnSpc>
                <a:spcPct val="150000"/>
              </a:lnSpc>
              <a:buClr>
                <a:schemeClr val="accent2"/>
              </a:buClr>
            </a:pPr>
            <a:r>
              <a:rPr lang="zh-CN" altLang="en-US" sz="2400" dirty="0"/>
              <a:t>消费</a:t>
            </a:r>
            <a:r>
              <a:rPr lang="zh-CN" altLang="en-US" sz="2400" dirty="0" smtClean="0"/>
              <a:t>热点：高端化、智能化、绿色化、数字化家电产品</a:t>
            </a:r>
            <a:endParaRPr lang="en-US" altLang="zh-CN" sz="2400" dirty="0" smtClean="0"/>
          </a:p>
        </p:txBody>
      </p:sp>
    </p:spTree>
    <p:extLst>
      <p:ext uri="{BB962C8B-B14F-4D97-AF65-F5344CB8AC3E}">
        <p14:creationId xmlns:p14="http://schemas.microsoft.com/office/powerpoint/2010/main" val="123622327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809897" y="2735466"/>
            <a:ext cx="1789613" cy="923330"/>
          </a:xfrm>
          <a:prstGeom prst="rect">
            <a:avLst/>
          </a:prstGeom>
          <a:noFill/>
        </p:spPr>
        <p:txBody>
          <a:bodyPr wrap="square" rtlCol="0">
            <a:spAutoFit/>
          </a:bodyPr>
          <a:lstStyle/>
          <a:p>
            <a:r>
              <a:rPr lang="en-US" altLang="zh-CN" sz="5400" dirty="0">
                <a:latin typeface="+mj-ea"/>
                <a:ea typeface="+mj-ea"/>
              </a:rPr>
              <a:t>1</a:t>
            </a:r>
            <a:r>
              <a:rPr lang="en-US" altLang="zh-CN" sz="5400" dirty="0" smtClean="0">
                <a:latin typeface="+mj-ea"/>
                <a:ea typeface="+mj-ea"/>
              </a:rPr>
              <a:t>1</a:t>
            </a:r>
            <a:endParaRPr lang="zh-CN" altLang="en-US" sz="5400" dirty="0">
              <a:latin typeface="+mj-ea"/>
              <a:ea typeface="+mj-ea"/>
            </a:endParaRPr>
          </a:p>
        </p:txBody>
      </p:sp>
      <p:sp>
        <p:nvSpPr>
          <p:cNvPr id="3" name="矩形 2"/>
          <p:cNvSpPr/>
          <p:nvPr/>
        </p:nvSpPr>
        <p:spPr>
          <a:xfrm>
            <a:off x="809897" y="2521131"/>
            <a:ext cx="3735977" cy="4571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矩形 7"/>
          <p:cNvSpPr/>
          <p:nvPr/>
        </p:nvSpPr>
        <p:spPr>
          <a:xfrm>
            <a:off x="809897" y="3722913"/>
            <a:ext cx="3735977" cy="4571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TextBox 3"/>
          <p:cNvSpPr>
            <a:spLocks noChangeArrowheads="1"/>
          </p:cNvSpPr>
          <p:nvPr/>
        </p:nvSpPr>
        <p:spPr bwMode="auto">
          <a:xfrm>
            <a:off x="1841029" y="2841729"/>
            <a:ext cx="2704845" cy="646331"/>
          </a:xfrm>
          <a:prstGeom prst="rect">
            <a:avLst/>
          </a:prstGeom>
          <a:solidFill>
            <a:schemeClr val="accent2"/>
          </a:solidFill>
          <a:ln>
            <a:noFill/>
          </a:ln>
          <a:extLst/>
        </p:spPr>
        <p:txBody>
          <a:bodyPr wrap="square">
            <a:spAutoFit/>
          </a:bodyPr>
          <a:lstStyle>
            <a:defPPr>
              <a:defRPr lang="zh-CN"/>
            </a:defPPr>
            <a:lvl1pPr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umimoji="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3600" dirty="0">
                <a:solidFill>
                  <a:srgbClr val="DDD9C3"/>
                </a:solidFill>
                <a:latin typeface="微软雅黑" panose="020B0503020204020204" pitchFamily="34" charset="-122"/>
                <a:ea typeface="微软雅黑" panose="020B0503020204020204" pitchFamily="34" charset="-122"/>
                <a:sym typeface="微软雅黑" panose="020B0503020204020204" pitchFamily="34" charset="-122"/>
              </a:rPr>
              <a:t>Part </a:t>
            </a:r>
            <a:r>
              <a:rPr lang="en-US" altLang="zh-CN" sz="3600" dirty="0" smtClean="0">
                <a:solidFill>
                  <a:srgbClr val="DDD9C3"/>
                </a:solidFill>
                <a:latin typeface="微软雅黑" panose="020B0503020204020204" pitchFamily="34" charset="-122"/>
                <a:ea typeface="微软雅黑" panose="020B0503020204020204" pitchFamily="34" charset="-122"/>
                <a:sym typeface="微软雅黑" panose="020B0503020204020204" pitchFamily="34" charset="-122"/>
              </a:rPr>
              <a:t>Eleven</a:t>
            </a:r>
            <a:endParaRPr lang="zh-CN" altLang="en-US" sz="3600" dirty="0">
              <a:solidFill>
                <a:srgbClr val="DDD9C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菱形 10"/>
          <p:cNvSpPr/>
          <p:nvPr/>
        </p:nvSpPr>
        <p:spPr>
          <a:xfrm>
            <a:off x="4853904" y="208722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p:nvSpPr>
        <p:spPr>
          <a:xfrm>
            <a:off x="4862581" y="275625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p:nvSpPr>
        <p:spPr>
          <a:xfrm>
            <a:off x="4862581" y="3393520"/>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p:nvSpPr>
        <p:spPr>
          <a:xfrm>
            <a:off x="4862584" y="4024766"/>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p:nvSpPr>
        <p:spPr>
          <a:xfrm>
            <a:off x="4874456" y="469066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747288" y="1211972"/>
            <a:ext cx="3699860" cy="3970318"/>
          </a:xfrm>
          <a:prstGeom prst="rect">
            <a:avLst/>
          </a:prstGeom>
          <a:noFill/>
        </p:spPr>
        <p:txBody>
          <a:bodyPr wrap="square" rtlCol="0">
            <a:spAutoFit/>
          </a:bodyPr>
          <a:lstStyle/>
          <a:p>
            <a:pPr algn="ctr">
              <a:lnSpc>
                <a:spcPct val="150000"/>
              </a:lnSpc>
            </a:pPr>
            <a:r>
              <a:rPr lang="zh-CN" altLang="en-US" sz="2800" dirty="0" smtClean="0"/>
              <a:t>宏观环境分析</a:t>
            </a:r>
            <a:endParaRPr lang="en-US" altLang="zh-CN" sz="2800" dirty="0" smtClean="0"/>
          </a:p>
          <a:p>
            <a:pPr algn="ctr">
              <a:lnSpc>
                <a:spcPct val="150000"/>
              </a:lnSpc>
            </a:pPr>
            <a:r>
              <a:rPr lang="zh-CN" altLang="en-US" sz="2800" dirty="0" smtClean="0"/>
              <a:t>行业环境分析</a:t>
            </a:r>
            <a:endParaRPr lang="en-US" altLang="zh-CN" sz="2800" dirty="0" smtClean="0"/>
          </a:p>
          <a:p>
            <a:pPr algn="ctr">
              <a:lnSpc>
                <a:spcPct val="150000"/>
              </a:lnSpc>
            </a:pPr>
            <a:r>
              <a:rPr lang="zh-CN" altLang="en-US" sz="2800" dirty="0" smtClean="0"/>
              <a:t>行业</a:t>
            </a:r>
            <a:r>
              <a:rPr lang="en-US" altLang="zh-CN" sz="2800" dirty="0" smtClean="0"/>
              <a:t>SWOT</a:t>
            </a:r>
            <a:r>
              <a:rPr lang="zh-CN" altLang="en-US" sz="2800" dirty="0" smtClean="0"/>
              <a:t>分析</a:t>
            </a:r>
            <a:endParaRPr lang="en-US" altLang="zh-CN" sz="2800" dirty="0" smtClean="0"/>
          </a:p>
          <a:p>
            <a:pPr algn="ctr">
              <a:lnSpc>
                <a:spcPct val="150000"/>
              </a:lnSpc>
            </a:pPr>
            <a:r>
              <a:rPr lang="zh-CN" altLang="en-US" sz="2800" dirty="0" smtClean="0"/>
              <a:t>企业战略分析</a:t>
            </a:r>
            <a:endParaRPr lang="en-US" altLang="zh-CN" sz="2800" dirty="0" smtClean="0"/>
          </a:p>
          <a:p>
            <a:pPr algn="ctr">
              <a:lnSpc>
                <a:spcPct val="150000"/>
              </a:lnSpc>
            </a:pPr>
            <a:r>
              <a:rPr lang="zh-CN" altLang="en-US" sz="2800" dirty="0" smtClean="0"/>
              <a:t>公司治理分析</a:t>
            </a:r>
            <a:endParaRPr lang="en-US" altLang="zh-CN" sz="2800" dirty="0" smtClean="0"/>
          </a:p>
          <a:p>
            <a:pPr algn="ctr">
              <a:lnSpc>
                <a:spcPct val="150000"/>
              </a:lnSpc>
            </a:pPr>
            <a:r>
              <a:rPr lang="zh-CN" altLang="en-US" sz="2800" dirty="0" smtClean="0"/>
              <a:t>企业会计分析</a:t>
            </a:r>
            <a:endParaRPr lang="zh-CN" altLang="en-US" sz="2800" dirty="0"/>
          </a:p>
        </p:txBody>
      </p:sp>
      <p:sp>
        <p:nvSpPr>
          <p:cNvPr id="18" name="菱形 17"/>
          <p:cNvSpPr/>
          <p:nvPr/>
        </p:nvSpPr>
        <p:spPr>
          <a:xfrm>
            <a:off x="8070139" y="211097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菱形 18"/>
          <p:cNvSpPr/>
          <p:nvPr/>
        </p:nvSpPr>
        <p:spPr>
          <a:xfrm>
            <a:off x="8044409" y="1420229"/>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p:nvSpPr>
        <p:spPr>
          <a:xfrm>
            <a:off x="8091909" y="2714636"/>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375731" y="1211972"/>
            <a:ext cx="3527663" cy="3323987"/>
          </a:xfrm>
          <a:prstGeom prst="rect">
            <a:avLst/>
          </a:prstGeom>
          <a:noFill/>
        </p:spPr>
        <p:txBody>
          <a:bodyPr wrap="square" rtlCol="0">
            <a:spAutoFit/>
          </a:bodyPr>
          <a:lstStyle/>
          <a:p>
            <a:pPr algn="ctr">
              <a:lnSpc>
                <a:spcPct val="150000"/>
              </a:lnSpc>
            </a:pPr>
            <a:r>
              <a:rPr lang="zh-CN" altLang="en-US" sz="2800" dirty="0" smtClean="0"/>
              <a:t>利润表分析</a:t>
            </a:r>
            <a:endParaRPr lang="en-US" altLang="zh-CN" sz="2800" dirty="0" smtClean="0"/>
          </a:p>
          <a:p>
            <a:pPr algn="ctr">
              <a:lnSpc>
                <a:spcPct val="150000"/>
              </a:lnSpc>
            </a:pPr>
            <a:r>
              <a:rPr lang="zh-CN" altLang="en-US" sz="2800" dirty="0" smtClean="0"/>
              <a:t>资产负债表分析</a:t>
            </a:r>
            <a:endParaRPr lang="en-US" altLang="zh-CN" sz="2800" dirty="0"/>
          </a:p>
          <a:p>
            <a:pPr algn="ctr">
              <a:lnSpc>
                <a:spcPct val="150000"/>
              </a:lnSpc>
            </a:pPr>
            <a:r>
              <a:rPr lang="zh-CN" altLang="en-US" sz="2800" dirty="0" smtClean="0"/>
              <a:t>现金流量表分析</a:t>
            </a:r>
            <a:endParaRPr lang="en-US" altLang="zh-CN" sz="2800" dirty="0" smtClean="0"/>
          </a:p>
          <a:p>
            <a:pPr algn="ctr">
              <a:lnSpc>
                <a:spcPct val="150000"/>
              </a:lnSpc>
            </a:pPr>
            <a:r>
              <a:rPr lang="zh-CN" altLang="en-US" sz="2800" dirty="0" smtClean="0"/>
              <a:t>股东权益变动表分析</a:t>
            </a:r>
            <a:endParaRPr lang="en-US" altLang="zh-CN" sz="2800" dirty="0" smtClean="0"/>
          </a:p>
          <a:p>
            <a:pPr algn="ctr">
              <a:lnSpc>
                <a:spcPct val="150000"/>
              </a:lnSpc>
            </a:pPr>
            <a:r>
              <a:rPr lang="zh-CN" altLang="en-US" sz="2800" dirty="0" smtClean="0">
                <a:solidFill>
                  <a:schemeClr val="accent2"/>
                </a:solidFill>
              </a:rPr>
              <a:t>盈利与偿债能力分析</a:t>
            </a:r>
            <a:endParaRPr lang="en-US" altLang="zh-CN" sz="2800" dirty="0" smtClean="0">
              <a:solidFill>
                <a:schemeClr val="accent2"/>
              </a:solidFill>
            </a:endParaRPr>
          </a:p>
        </p:txBody>
      </p:sp>
      <p:sp>
        <p:nvSpPr>
          <p:cNvPr id="22" name="菱形 21"/>
          <p:cNvSpPr/>
          <p:nvPr/>
        </p:nvSpPr>
        <p:spPr>
          <a:xfrm>
            <a:off x="8089930" y="3365797"/>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菱形 22"/>
          <p:cNvSpPr/>
          <p:nvPr/>
        </p:nvSpPr>
        <p:spPr>
          <a:xfrm>
            <a:off x="8099828" y="3981336"/>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4851926" y="1408354"/>
            <a:ext cx="365760" cy="339634"/>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2312253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13108" y="545936"/>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554579" y="53214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2096050" y="354184"/>
            <a:ext cx="5646662" cy="646331"/>
          </a:xfrm>
          <a:prstGeom prst="rect">
            <a:avLst/>
          </a:prstGeom>
          <a:noFill/>
        </p:spPr>
        <p:txBody>
          <a:bodyPr wrap="square" rtlCol="0">
            <a:spAutoFit/>
          </a:bodyPr>
          <a:lstStyle/>
          <a:p>
            <a:r>
              <a:rPr lang="zh-CN" altLang="en-US" sz="3600" dirty="0" smtClean="0"/>
              <a:t>盈利能力分析</a:t>
            </a:r>
            <a:r>
              <a:rPr lang="en-US" altLang="zh-CN" dirty="0" smtClean="0"/>
              <a:t>——</a:t>
            </a:r>
            <a:r>
              <a:rPr lang="zh-CN" altLang="en-US" dirty="0" smtClean="0"/>
              <a:t>总资产收益率分解</a:t>
            </a:r>
            <a:endParaRPr lang="zh-CN" altLang="zh-CN" sz="3600" dirty="0"/>
          </a:p>
        </p:txBody>
      </p:sp>
      <p:graphicFrame>
        <p:nvGraphicFramePr>
          <p:cNvPr id="8" name="表格 7"/>
          <p:cNvGraphicFramePr>
            <a:graphicFrameLocks noGrp="1"/>
          </p:cNvGraphicFramePr>
          <p:nvPr>
            <p:extLst/>
          </p:nvPr>
        </p:nvGraphicFramePr>
        <p:xfrm>
          <a:off x="688292" y="1254385"/>
          <a:ext cx="6109128" cy="1882420"/>
        </p:xfrm>
        <a:graphic>
          <a:graphicData uri="http://schemas.openxmlformats.org/drawingml/2006/table">
            <a:tbl>
              <a:tblPr firstRow="1" firstCol="1" bandRow="1">
                <a:tableStyleId>{5C22544A-7EE6-4342-B048-85BDC9FD1C3A}</a:tableStyleId>
              </a:tblPr>
              <a:tblGrid>
                <a:gridCol w="1648287">
                  <a:extLst>
                    <a:ext uri="{9D8B030D-6E8A-4147-A177-3AD203B41FA5}">
                      <a16:colId xmlns:a16="http://schemas.microsoft.com/office/drawing/2014/main" val="20000"/>
                    </a:ext>
                  </a:extLst>
                </a:gridCol>
                <a:gridCol w="1858411">
                  <a:extLst>
                    <a:ext uri="{9D8B030D-6E8A-4147-A177-3AD203B41FA5}">
                      <a16:colId xmlns:a16="http://schemas.microsoft.com/office/drawing/2014/main" val="20001"/>
                    </a:ext>
                  </a:extLst>
                </a:gridCol>
                <a:gridCol w="1500301">
                  <a:extLst>
                    <a:ext uri="{9D8B030D-6E8A-4147-A177-3AD203B41FA5}">
                      <a16:colId xmlns:a16="http://schemas.microsoft.com/office/drawing/2014/main" val="20002"/>
                    </a:ext>
                  </a:extLst>
                </a:gridCol>
                <a:gridCol w="1102129">
                  <a:extLst>
                    <a:ext uri="{9D8B030D-6E8A-4147-A177-3AD203B41FA5}">
                      <a16:colId xmlns:a16="http://schemas.microsoft.com/office/drawing/2014/main" val="20003"/>
                    </a:ext>
                  </a:extLst>
                </a:gridCol>
              </a:tblGrid>
              <a:tr h="470605">
                <a:tc>
                  <a:txBody>
                    <a:bodyPr/>
                    <a:lstStyle/>
                    <a:p>
                      <a:pPr algn="ctr">
                        <a:spcAft>
                          <a:spcPts val="0"/>
                        </a:spcAft>
                      </a:pPr>
                      <a:r>
                        <a:rPr lang="zh-CN" sz="1600" kern="100">
                          <a:effectLst/>
                        </a:rPr>
                        <a:t>项目</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zh-CN" sz="1600" kern="100">
                          <a:effectLst/>
                        </a:rPr>
                        <a:t>海尔</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zh-CN" sz="1600" kern="100">
                          <a:effectLst/>
                        </a:rPr>
                        <a:t>美的</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zh-CN" sz="1600" kern="100">
                          <a:effectLst/>
                        </a:rPr>
                        <a:t>两者相比</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0"/>
                  </a:ext>
                </a:extLst>
              </a:tr>
              <a:tr h="470605">
                <a:tc>
                  <a:txBody>
                    <a:bodyPr/>
                    <a:lstStyle/>
                    <a:p>
                      <a:pPr algn="ctr">
                        <a:spcAft>
                          <a:spcPts val="0"/>
                        </a:spcAft>
                      </a:pPr>
                      <a:r>
                        <a:rPr lang="zh-CN" sz="1600" kern="100">
                          <a:effectLst/>
                        </a:rPr>
                        <a:t>净资产收益率</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18.28%</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24.32%</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0.75</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1"/>
                  </a:ext>
                </a:extLst>
              </a:tr>
              <a:tr h="470605">
                <a:tc>
                  <a:txBody>
                    <a:bodyPr/>
                    <a:lstStyle/>
                    <a:p>
                      <a:pPr algn="ctr">
                        <a:spcAft>
                          <a:spcPts val="0"/>
                        </a:spcAft>
                      </a:pPr>
                      <a:r>
                        <a:rPr lang="zh-CN" sz="1600" kern="100">
                          <a:effectLst/>
                        </a:rPr>
                        <a:t>总资产收益率</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7.80%</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dirty="0">
                          <a:effectLst/>
                        </a:rPr>
                        <a:t>10.57%</a:t>
                      </a:r>
                      <a:endParaRPr lang="zh-CN" sz="1600" kern="100" dirty="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0.74</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2"/>
                  </a:ext>
                </a:extLst>
              </a:tr>
              <a:tr h="470605">
                <a:tc>
                  <a:txBody>
                    <a:bodyPr/>
                    <a:lstStyle/>
                    <a:p>
                      <a:pPr algn="ctr">
                        <a:spcAft>
                          <a:spcPts val="0"/>
                        </a:spcAft>
                      </a:pPr>
                      <a:r>
                        <a:rPr lang="zh-CN" sz="1600" kern="100" dirty="0">
                          <a:effectLst/>
                        </a:rPr>
                        <a:t>权益倍数</a:t>
                      </a:r>
                      <a:endParaRPr lang="zh-CN" sz="1600" kern="100" dirty="0">
                        <a:effectLst/>
                        <a:latin typeface="Times New Roman" charset="0"/>
                        <a:ea typeface="宋体" charset="-122"/>
                      </a:endParaRPr>
                    </a:p>
                  </a:txBody>
                  <a:tcPr marL="68580" marR="68580" marT="0" marB="0" anchor="ctr"/>
                </a:tc>
                <a:tc>
                  <a:txBody>
                    <a:bodyPr/>
                    <a:lstStyle/>
                    <a:p>
                      <a:pPr algn="ctr">
                        <a:spcAft>
                          <a:spcPts val="0"/>
                        </a:spcAft>
                      </a:pPr>
                      <a:r>
                        <a:rPr lang="en-US" sz="1600" kern="100" dirty="0">
                          <a:effectLst/>
                        </a:rPr>
                        <a:t>2.34</a:t>
                      </a:r>
                      <a:endParaRPr lang="zh-CN" sz="1600" kern="100" dirty="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2.30</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dirty="0">
                          <a:effectLst/>
                        </a:rPr>
                        <a:t>1.02</a:t>
                      </a:r>
                      <a:endParaRPr lang="zh-CN" sz="1600" kern="100" dirty="0">
                        <a:effectLst/>
                        <a:latin typeface="Times New Roman" charset="0"/>
                        <a:ea typeface="宋体" charset="-122"/>
                      </a:endParaRPr>
                    </a:p>
                  </a:txBody>
                  <a:tcPr marL="68580" marR="68580" marT="0" marB="0" anchor="ctr"/>
                </a:tc>
                <a:extLst>
                  <a:ext uri="{0D108BD9-81ED-4DB2-BD59-A6C34878D82A}">
                    <a16:rowId xmlns:a16="http://schemas.microsoft.com/office/drawing/2014/main" val="10003"/>
                  </a:ext>
                </a:extLst>
              </a:tr>
            </a:tbl>
          </a:graphicData>
        </a:graphic>
      </p:graphicFrame>
      <p:graphicFrame>
        <p:nvGraphicFramePr>
          <p:cNvPr id="13" name="表格 12"/>
          <p:cNvGraphicFramePr>
            <a:graphicFrameLocks noGrp="1"/>
          </p:cNvGraphicFramePr>
          <p:nvPr>
            <p:extLst/>
          </p:nvPr>
        </p:nvGraphicFramePr>
        <p:xfrm>
          <a:off x="688292" y="3715528"/>
          <a:ext cx="6109127" cy="2131352"/>
        </p:xfrm>
        <a:graphic>
          <a:graphicData uri="http://schemas.openxmlformats.org/drawingml/2006/table">
            <a:tbl>
              <a:tblPr firstRow="1" firstCol="1" bandRow="1">
                <a:tableStyleId>{5C22544A-7EE6-4342-B048-85BDC9FD1C3A}</a:tableStyleId>
              </a:tblPr>
              <a:tblGrid>
                <a:gridCol w="1648287">
                  <a:extLst>
                    <a:ext uri="{9D8B030D-6E8A-4147-A177-3AD203B41FA5}">
                      <a16:colId xmlns:a16="http://schemas.microsoft.com/office/drawing/2014/main" val="20000"/>
                    </a:ext>
                  </a:extLst>
                </a:gridCol>
                <a:gridCol w="1858411">
                  <a:extLst>
                    <a:ext uri="{9D8B030D-6E8A-4147-A177-3AD203B41FA5}">
                      <a16:colId xmlns:a16="http://schemas.microsoft.com/office/drawing/2014/main" val="20001"/>
                    </a:ext>
                  </a:extLst>
                </a:gridCol>
                <a:gridCol w="1500301">
                  <a:extLst>
                    <a:ext uri="{9D8B030D-6E8A-4147-A177-3AD203B41FA5}">
                      <a16:colId xmlns:a16="http://schemas.microsoft.com/office/drawing/2014/main" val="20002"/>
                    </a:ext>
                  </a:extLst>
                </a:gridCol>
                <a:gridCol w="1102128">
                  <a:extLst>
                    <a:ext uri="{9D8B030D-6E8A-4147-A177-3AD203B41FA5}">
                      <a16:colId xmlns:a16="http://schemas.microsoft.com/office/drawing/2014/main" val="20003"/>
                    </a:ext>
                  </a:extLst>
                </a:gridCol>
              </a:tblGrid>
              <a:tr h="532838">
                <a:tc>
                  <a:txBody>
                    <a:bodyPr/>
                    <a:lstStyle/>
                    <a:p>
                      <a:pPr algn="ctr">
                        <a:spcAft>
                          <a:spcPts val="0"/>
                        </a:spcAft>
                      </a:pPr>
                      <a:r>
                        <a:rPr lang="zh-CN" sz="1800" kern="100">
                          <a:effectLst/>
                        </a:rPr>
                        <a:t>项目</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zh-CN" sz="1800" kern="100" dirty="0">
                          <a:effectLst/>
                        </a:rPr>
                        <a:t>海尔</a:t>
                      </a:r>
                      <a:endParaRPr lang="zh-CN" sz="1800" kern="100" dirty="0">
                        <a:effectLst/>
                        <a:latin typeface="Times New Roman" charset="0"/>
                        <a:ea typeface="宋体" charset="-122"/>
                      </a:endParaRPr>
                    </a:p>
                  </a:txBody>
                  <a:tcPr marL="68580" marR="68580" marT="0" marB="0" anchor="ctr"/>
                </a:tc>
                <a:tc>
                  <a:txBody>
                    <a:bodyPr/>
                    <a:lstStyle/>
                    <a:p>
                      <a:pPr algn="ctr">
                        <a:spcAft>
                          <a:spcPts val="0"/>
                        </a:spcAft>
                      </a:pPr>
                      <a:r>
                        <a:rPr lang="zh-CN" sz="1800" kern="100">
                          <a:effectLst/>
                        </a:rPr>
                        <a:t>美的</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zh-CN" sz="1800" kern="100">
                          <a:effectLst/>
                        </a:rPr>
                        <a:t>两者相比</a:t>
                      </a:r>
                      <a:endParaRPr lang="zh-CN" sz="18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0"/>
                  </a:ext>
                </a:extLst>
              </a:tr>
              <a:tr h="532838">
                <a:tc>
                  <a:txBody>
                    <a:bodyPr/>
                    <a:lstStyle/>
                    <a:p>
                      <a:pPr algn="ctr">
                        <a:spcAft>
                          <a:spcPts val="0"/>
                        </a:spcAft>
                      </a:pPr>
                      <a:r>
                        <a:rPr lang="zh-CN" sz="1800" kern="100">
                          <a:effectLst/>
                        </a:rPr>
                        <a:t>净资产收益率</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15.36%</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en-US" sz="1800" kern="100" dirty="0">
                          <a:effectLst/>
                        </a:rPr>
                        <a:t>25.83%</a:t>
                      </a:r>
                      <a:endParaRPr lang="zh-CN" sz="1800" kern="100" dirty="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0.60</a:t>
                      </a:r>
                      <a:endParaRPr lang="zh-CN" sz="18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1"/>
                  </a:ext>
                </a:extLst>
              </a:tr>
              <a:tr h="532838">
                <a:tc>
                  <a:txBody>
                    <a:bodyPr/>
                    <a:lstStyle/>
                    <a:p>
                      <a:pPr algn="ctr">
                        <a:spcAft>
                          <a:spcPts val="0"/>
                        </a:spcAft>
                      </a:pPr>
                      <a:r>
                        <a:rPr lang="zh-CN" sz="1800" kern="100">
                          <a:effectLst/>
                        </a:rPr>
                        <a:t>总资产收益率</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12.04%</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9.86%</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1.22</a:t>
                      </a:r>
                      <a:endParaRPr lang="zh-CN" sz="18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2"/>
                  </a:ext>
                </a:extLst>
              </a:tr>
              <a:tr h="532838">
                <a:tc>
                  <a:txBody>
                    <a:bodyPr/>
                    <a:lstStyle/>
                    <a:p>
                      <a:pPr algn="ctr">
                        <a:spcAft>
                          <a:spcPts val="0"/>
                        </a:spcAft>
                      </a:pPr>
                      <a:r>
                        <a:rPr lang="zh-CN" sz="1800" kern="100">
                          <a:effectLst/>
                        </a:rPr>
                        <a:t>权益倍数</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1.28</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2.62</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en-US" sz="1800" kern="100" dirty="0">
                          <a:effectLst/>
                        </a:rPr>
                        <a:t>0.49</a:t>
                      </a:r>
                      <a:endParaRPr lang="zh-CN" sz="1800" kern="100" dirty="0">
                        <a:effectLst/>
                        <a:latin typeface="Times New Roman" charset="0"/>
                        <a:ea typeface="宋体" charset="-122"/>
                      </a:endParaRPr>
                    </a:p>
                  </a:txBody>
                  <a:tcPr marL="68580" marR="68580" marT="0" marB="0" anchor="ctr"/>
                </a:tc>
                <a:extLst>
                  <a:ext uri="{0D108BD9-81ED-4DB2-BD59-A6C34878D82A}">
                    <a16:rowId xmlns:a16="http://schemas.microsoft.com/office/drawing/2014/main" val="10003"/>
                  </a:ext>
                </a:extLst>
              </a:tr>
            </a:tbl>
          </a:graphicData>
        </a:graphic>
      </p:graphicFrame>
      <p:sp>
        <p:nvSpPr>
          <p:cNvPr id="14" name="文本框 13"/>
          <p:cNvSpPr txBox="1"/>
          <p:nvPr/>
        </p:nvSpPr>
        <p:spPr>
          <a:xfrm>
            <a:off x="3079414" y="3155606"/>
            <a:ext cx="1575713" cy="369332"/>
          </a:xfrm>
          <a:prstGeom prst="rect">
            <a:avLst/>
          </a:prstGeom>
          <a:noFill/>
        </p:spPr>
        <p:txBody>
          <a:bodyPr wrap="square" rtlCol="0">
            <a:spAutoFit/>
          </a:bodyPr>
          <a:lstStyle/>
          <a:p>
            <a:r>
              <a:rPr kumimoji="1" lang="zh-CN" altLang="en-US" smtClean="0"/>
              <a:t>合并报表</a:t>
            </a:r>
            <a:endParaRPr kumimoji="1" lang="zh-CN" altLang="en-US"/>
          </a:p>
        </p:txBody>
      </p:sp>
      <p:sp>
        <p:nvSpPr>
          <p:cNvPr id="17" name="文本框 16"/>
          <p:cNvSpPr txBox="1"/>
          <p:nvPr/>
        </p:nvSpPr>
        <p:spPr>
          <a:xfrm>
            <a:off x="3079414" y="5860792"/>
            <a:ext cx="1575713" cy="369332"/>
          </a:xfrm>
          <a:prstGeom prst="rect">
            <a:avLst/>
          </a:prstGeom>
          <a:noFill/>
        </p:spPr>
        <p:txBody>
          <a:bodyPr wrap="square" rtlCol="0">
            <a:spAutoFit/>
          </a:bodyPr>
          <a:lstStyle/>
          <a:p>
            <a:r>
              <a:rPr kumimoji="1" lang="zh-CN" altLang="en-US" dirty="0" smtClean="0"/>
              <a:t>母公司报表</a:t>
            </a:r>
            <a:endParaRPr kumimoji="1" lang="zh-CN" altLang="en-US" dirty="0"/>
          </a:p>
        </p:txBody>
      </p:sp>
      <p:sp>
        <p:nvSpPr>
          <p:cNvPr id="15" name="矩形 14"/>
          <p:cNvSpPr/>
          <p:nvPr/>
        </p:nvSpPr>
        <p:spPr>
          <a:xfrm>
            <a:off x="6889914" y="865733"/>
            <a:ext cx="5071341" cy="5493812"/>
          </a:xfrm>
          <a:prstGeom prst="rect">
            <a:avLst/>
          </a:prstGeom>
        </p:spPr>
        <p:txBody>
          <a:bodyPr wrap="square">
            <a:spAutoFit/>
          </a:bodyPr>
          <a:lstStyle/>
          <a:p>
            <a:pPr indent="304800">
              <a:lnSpc>
                <a:spcPct val="150000"/>
              </a:lnSpc>
              <a:spcAft>
                <a:spcPts val="0"/>
              </a:spcAft>
            </a:pPr>
            <a:r>
              <a:rPr lang="zh-CN" altLang="zh-CN" dirty="0">
                <a:latin typeface="+mn-ea"/>
              </a:rPr>
              <a:t>两家企业</a:t>
            </a:r>
            <a:r>
              <a:rPr lang="zh-CN" altLang="zh-CN" dirty="0">
                <a:solidFill>
                  <a:schemeClr val="accent2"/>
                </a:solidFill>
                <a:latin typeface="+mn-ea"/>
              </a:rPr>
              <a:t>权益倍数差距较小</a:t>
            </a:r>
            <a:r>
              <a:rPr lang="zh-CN" altLang="zh-CN" dirty="0">
                <a:latin typeface="+mn-ea"/>
              </a:rPr>
              <a:t>，</a:t>
            </a:r>
            <a:r>
              <a:rPr lang="zh-CN" altLang="zh-CN" dirty="0">
                <a:solidFill>
                  <a:schemeClr val="accent2"/>
                </a:solidFill>
                <a:latin typeface="+mn-ea"/>
              </a:rPr>
              <a:t>净资产收益率的差距主要来自于总资产收益率</a:t>
            </a:r>
            <a:r>
              <a:rPr lang="zh-CN" altLang="zh-CN" dirty="0">
                <a:latin typeface="+mn-ea"/>
              </a:rPr>
              <a:t>。无论是从企业整体角度考虑，还是从股东角度考虑，</a:t>
            </a:r>
            <a:r>
              <a:rPr lang="zh-CN" altLang="zh-CN" dirty="0">
                <a:solidFill>
                  <a:schemeClr val="accent2"/>
                </a:solidFill>
                <a:latin typeface="+mn-ea"/>
              </a:rPr>
              <a:t>海尔每一元钱所取得的收益都比美的要低</a:t>
            </a:r>
            <a:r>
              <a:rPr lang="zh-CN" altLang="zh-CN" dirty="0">
                <a:latin typeface="+mn-ea"/>
              </a:rPr>
              <a:t>。但是与其他企业相比，两家企业的</a:t>
            </a:r>
            <a:r>
              <a:rPr lang="en-US" altLang="zh-CN" dirty="0">
                <a:solidFill>
                  <a:schemeClr val="accent2"/>
                </a:solidFill>
                <a:latin typeface="+mn-ea"/>
              </a:rPr>
              <a:t>ROE</a:t>
            </a:r>
            <a:r>
              <a:rPr lang="zh-CN" altLang="zh-CN" dirty="0">
                <a:solidFill>
                  <a:schemeClr val="accent2"/>
                </a:solidFill>
                <a:latin typeface="+mn-ea"/>
              </a:rPr>
              <a:t>均超过</a:t>
            </a:r>
            <a:r>
              <a:rPr lang="en-US" altLang="zh-CN" dirty="0">
                <a:solidFill>
                  <a:schemeClr val="accent2"/>
                </a:solidFill>
                <a:latin typeface="+mn-ea"/>
              </a:rPr>
              <a:t>15%</a:t>
            </a:r>
            <a:r>
              <a:rPr lang="zh-CN" altLang="zh-CN" dirty="0">
                <a:latin typeface="+mn-ea"/>
              </a:rPr>
              <a:t>，比一般企业较好，股东的投资回报较好。</a:t>
            </a:r>
          </a:p>
          <a:p>
            <a:pPr indent="304800">
              <a:lnSpc>
                <a:spcPct val="150000"/>
              </a:lnSpc>
              <a:spcAft>
                <a:spcPts val="0"/>
              </a:spcAft>
            </a:pPr>
            <a:r>
              <a:rPr lang="zh-CN" altLang="zh-CN" dirty="0">
                <a:latin typeface="+mn-ea"/>
              </a:rPr>
              <a:t>以母公司报表数据来分析，因</a:t>
            </a:r>
            <a:r>
              <a:rPr lang="zh-CN" altLang="zh-CN" dirty="0">
                <a:solidFill>
                  <a:schemeClr val="accent2"/>
                </a:solidFill>
                <a:latin typeface="+mn-ea"/>
              </a:rPr>
              <a:t>海尔归属于母公司的净资产、总资产占合并报表净资产、总资产中的比例比美的低得多</a:t>
            </a:r>
            <a:r>
              <a:rPr lang="zh-CN" altLang="zh-CN" dirty="0">
                <a:latin typeface="+mn-ea"/>
              </a:rPr>
              <a:t>，故计算结果与合并报表数据有较大出入。海尔归属于母公司的净资产收益率仅为美的低</a:t>
            </a:r>
            <a:r>
              <a:rPr lang="en-US" altLang="zh-CN" dirty="0">
                <a:latin typeface="+mn-ea"/>
              </a:rPr>
              <a:t>60</a:t>
            </a:r>
            <a:r>
              <a:rPr lang="zh-CN" altLang="zh-CN" dirty="0">
                <a:latin typeface="+mn-ea"/>
              </a:rPr>
              <a:t>％，主要差距来自于总资产收益率和权益倍数。海尔的总资产收益率较高，权益倍数较低。说明海尔的负债较少。</a:t>
            </a:r>
            <a:endParaRPr lang="zh-CN" altLang="zh-CN" dirty="0">
              <a:effectLst/>
              <a:latin typeface="+mn-ea"/>
            </a:endParaRPr>
          </a:p>
        </p:txBody>
      </p:sp>
    </p:spTree>
    <p:extLst>
      <p:ext uri="{BB962C8B-B14F-4D97-AF65-F5344CB8AC3E}">
        <p14:creationId xmlns:p14="http://schemas.microsoft.com/office/powerpoint/2010/main" val="271981014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13108" y="545936"/>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554579" y="53214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2096050" y="354184"/>
            <a:ext cx="5646662" cy="646331"/>
          </a:xfrm>
          <a:prstGeom prst="rect">
            <a:avLst/>
          </a:prstGeom>
          <a:noFill/>
        </p:spPr>
        <p:txBody>
          <a:bodyPr wrap="square" rtlCol="0">
            <a:spAutoFit/>
          </a:bodyPr>
          <a:lstStyle/>
          <a:p>
            <a:r>
              <a:rPr lang="zh-CN" altLang="en-US" sz="3600" dirty="0" smtClean="0"/>
              <a:t>盈利能力分析</a:t>
            </a:r>
            <a:r>
              <a:rPr lang="en-US" altLang="zh-CN" dirty="0" smtClean="0"/>
              <a:t>——</a:t>
            </a:r>
            <a:r>
              <a:rPr lang="zh-CN" altLang="en-US" dirty="0" smtClean="0"/>
              <a:t>总资产收益率分解</a:t>
            </a:r>
            <a:endParaRPr lang="zh-CN" altLang="zh-CN" sz="3600" dirty="0"/>
          </a:p>
        </p:txBody>
      </p:sp>
      <p:graphicFrame>
        <p:nvGraphicFramePr>
          <p:cNvPr id="8" name="表格 7"/>
          <p:cNvGraphicFramePr>
            <a:graphicFrameLocks noGrp="1"/>
          </p:cNvGraphicFramePr>
          <p:nvPr/>
        </p:nvGraphicFramePr>
        <p:xfrm>
          <a:off x="688292" y="1254385"/>
          <a:ext cx="6109128" cy="1882420"/>
        </p:xfrm>
        <a:graphic>
          <a:graphicData uri="http://schemas.openxmlformats.org/drawingml/2006/table">
            <a:tbl>
              <a:tblPr firstRow="1" firstCol="1" bandRow="1">
                <a:tableStyleId>{5C22544A-7EE6-4342-B048-85BDC9FD1C3A}</a:tableStyleId>
              </a:tblPr>
              <a:tblGrid>
                <a:gridCol w="1648287">
                  <a:extLst>
                    <a:ext uri="{9D8B030D-6E8A-4147-A177-3AD203B41FA5}">
                      <a16:colId xmlns:a16="http://schemas.microsoft.com/office/drawing/2014/main" val="20000"/>
                    </a:ext>
                  </a:extLst>
                </a:gridCol>
                <a:gridCol w="1858411">
                  <a:extLst>
                    <a:ext uri="{9D8B030D-6E8A-4147-A177-3AD203B41FA5}">
                      <a16:colId xmlns:a16="http://schemas.microsoft.com/office/drawing/2014/main" val="20001"/>
                    </a:ext>
                  </a:extLst>
                </a:gridCol>
                <a:gridCol w="1500301">
                  <a:extLst>
                    <a:ext uri="{9D8B030D-6E8A-4147-A177-3AD203B41FA5}">
                      <a16:colId xmlns:a16="http://schemas.microsoft.com/office/drawing/2014/main" val="20002"/>
                    </a:ext>
                  </a:extLst>
                </a:gridCol>
                <a:gridCol w="1102129">
                  <a:extLst>
                    <a:ext uri="{9D8B030D-6E8A-4147-A177-3AD203B41FA5}">
                      <a16:colId xmlns:a16="http://schemas.microsoft.com/office/drawing/2014/main" val="20003"/>
                    </a:ext>
                  </a:extLst>
                </a:gridCol>
              </a:tblGrid>
              <a:tr h="470605">
                <a:tc>
                  <a:txBody>
                    <a:bodyPr/>
                    <a:lstStyle/>
                    <a:p>
                      <a:pPr algn="ctr">
                        <a:spcAft>
                          <a:spcPts val="0"/>
                        </a:spcAft>
                      </a:pPr>
                      <a:r>
                        <a:rPr lang="zh-CN" sz="1600" kern="100">
                          <a:effectLst/>
                        </a:rPr>
                        <a:t>项目</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zh-CN" sz="1600" kern="100">
                          <a:effectLst/>
                        </a:rPr>
                        <a:t>海尔</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zh-CN" sz="1600" kern="100">
                          <a:effectLst/>
                        </a:rPr>
                        <a:t>美的</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zh-CN" sz="1600" kern="100">
                          <a:effectLst/>
                        </a:rPr>
                        <a:t>两者相比</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0"/>
                  </a:ext>
                </a:extLst>
              </a:tr>
              <a:tr h="470605">
                <a:tc>
                  <a:txBody>
                    <a:bodyPr/>
                    <a:lstStyle/>
                    <a:p>
                      <a:pPr algn="ctr">
                        <a:spcAft>
                          <a:spcPts val="0"/>
                        </a:spcAft>
                      </a:pPr>
                      <a:r>
                        <a:rPr lang="zh-CN" sz="1600" kern="100">
                          <a:effectLst/>
                        </a:rPr>
                        <a:t>净资产收益率</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18.28%</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24.32%</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0.75</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1"/>
                  </a:ext>
                </a:extLst>
              </a:tr>
              <a:tr h="470605">
                <a:tc>
                  <a:txBody>
                    <a:bodyPr/>
                    <a:lstStyle/>
                    <a:p>
                      <a:pPr algn="ctr">
                        <a:spcAft>
                          <a:spcPts val="0"/>
                        </a:spcAft>
                      </a:pPr>
                      <a:r>
                        <a:rPr lang="zh-CN" sz="1600" kern="100">
                          <a:effectLst/>
                        </a:rPr>
                        <a:t>总资产收益率</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7.80%</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dirty="0">
                          <a:effectLst/>
                        </a:rPr>
                        <a:t>10.57%</a:t>
                      </a:r>
                      <a:endParaRPr lang="zh-CN" sz="1600" kern="100" dirty="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0.74</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2"/>
                  </a:ext>
                </a:extLst>
              </a:tr>
              <a:tr h="470605">
                <a:tc>
                  <a:txBody>
                    <a:bodyPr/>
                    <a:lstStyle/>
                    <a:p>
                      <a:pPr algn="ctr">
                        <a:spcAft>
                          <a:spcPts val="0"/>
                        </a:spcAft>
                      </a:pPr>
                      <a:r>
                        <a:rPr lang="zh-CN" sz="1600" kern="100" dirty="0">
                          <a:effectLst/>
                        </a:rPr>
                        <a:t>权益倍数</a:t>
                      </a:r>
                      <a:endParaRPr lang="zh-CN" sz="1600" kern="100" dirty="0">
                        <a:effectLst/>
                        <a:latin typeface="Times New Roman" charset="0"/>
                        <a:ea typeface="宋体" charset="-122"/>
                      </a:endParaRPr>
                    </a:p>
                  </a:txBody>
                  <a:tcPr marL="68580" marR="68580" marT="0" marB="0" anchor="ctr"/>
                </a:tc>
                <a:tc>
                  <a:txBody>
                    <a:bodyPr/>
                    <a:lstStyle/>
                    <a:p>
                      <a:pPr algn="ctr">
                        <a:spcAft>
                          <a:spcPts val="0"/>
                        </a:spcAft>
                      </a:pPr>
                      <a:r>
                        <a:rPr lang="en-US" sz="1600" kern="100" dirty="0">
                          <a:effectLst/>
                        </a:rPr>
                        <a:t>2.34</a:t>
                      </a:r>
                      <a:endParaRPr lang="zh-CN" sz="1600" kern="100" dirty="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2.30</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dirty="0">
                          <a:effectLst/>
                        </a:rPr>
                        <a:t>1.02</a:t>
                      </a:r>
                      <a:endParaRPr lang="zh-CN" sz="1600" kern="100" dirty="0">
                        <a:effectLst/>
                        <a:latin typeface="Times New Roman" charset="0"/>
                        <a:ea typeface="宋体" charset="-122"/>
                      </a:endParaRPr>
                    </a:p>
                  </a:txBody>
                  <a:tcPr marL="68580" marR="68580" marT="0" marB="0" anchor="ctr"/>
                </a:tc>
                <a:extLst>
                  <a:ext uri="{0D108BD9-81ED-4DB2-BD59-A6C34878D82A}">
                    <a16:rowId xmlns:a16="http://schemas.microsoft.com/office/drawing/2014/main" val="10003"/>
                  </a:ext>
                </a:extLst>
              </a:tr>
            </a:tbl>
          </a:graphicData>
        </a:graphic>
      </p:graphicFrame>
      <p:graphicFrame>
        <p:nvGraphicFramePr>
          <p:cNvPr id="13" name="表格 12"/>
          <p:cNvGraphicFramePr>
            <a:graphicFrameLocks noGrp="1"/>
          </p:cNvGraphicFramePr>
          <p:nvPr/>
        </p:nvGraphicFramePr>
        <p:xfrm>
          <a:off x="688292" y="3715528"/>
          <a:ext cx="6109127" cy="2131352"/>
        </p:xfrm>
        <a:graphic>
          <a:graphicData uri="http://schemas.openxmlformats.org/drawingml/2006/table">
            <a:tbl>
              <a:tblPr firstRow="1" firstCol="1" bandRow="1">
                <a:tableStyleId>{5C22544A-7EE6-4342-B048-85BDC9FD1C3A}</a:tableStyleId>
              </a:tblPr>
              <a:tblGrid>
                <a:gridCol w="1648287">
                  <a:extLst>
                    <a:ext uri="{9D8B030D-6E8A-4147-A177-3AD203B41FA5}">
                      <a16:colId xmlns:a16="http://schemas.microsoft.com/office/drawing/2014/main" val="20000"/>
                    </a:ext>
                  </a:extLst>
                </a:gridCol>
                <a:gridCol w="1858411">
                  <a:extLst>
                    <a:ext uri="{9D8B030D-6E8A-4147-A177-3AD203B41FA5}">
                      <a16:colId xmlns:a16="http://schemas.microsoft.com/office/drawing/2014/main" val="20001"/>
                    </a:ext>
                  </a:extLst>
                </a:gridCol>
                <a:gridCol w="1500301">
                  <a:extLst>
                    <a:ext uri="{9D8B030D-6E8A-4147-A177-3AD203B41FA5}">
                      <a16:colId xmlns:a16="http://schemas.microsoft.com/office/drawing/2014/main" val="20002"/>
                    </a:ext>
                  </a:extLst>
                </a:gridCol>
                <a:gridCol w="1102128">
                  <a:extLst>
                    <a:ext uri="{9D8B030D-6E8A-4147-A177-3AD203B41FA5}">
                      <a16:colId xmlns:a16="http://schemas.microsoft.com/office/drawing/2014/main" val="20003"/>
                    </a:ext>
                  </a:extLst>
                </a:gridCol>
              </a:tblGrid>
              <a:tr h="532838">
                <a:tc>
                  <a:txBody>
                    <a:bodyPr/>
                    <a:lstStyle/>
                    <a:p>
                      <a:pPr algn="ctr">
                        <a:spcAft>
                          <a:spcPts val="0"/>
                        </a:spcAft>
                      </a:pPr>
                      <a:r>
                        <a:rPr lang="zh-CN" sz="1800" kern="100">
                          <a:effectLst/>
                        </a:rPr>
                        <a:t>项目</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zh-CN" sz="1800" kern="100" dirty="0">
                          <a:effectLst/>
                        </a:rPr>
                        <a:t>海尔</a:t>
                      </a:r>
                      <a:endParaRPr lang="zh-CN" sz="1800" kern="100" dirty="0">
                        <a:effectLst/>
                        <a:latin typeface="Times New Roman" charset="0"/>
                        <a:ea typeface="宋体" charset="-122"/>
                      </a:endParaRPr>
                    </a:p>
                  </a:txBody>
                  <a:tcPr marL="68580" marR="68580" marT="0" marB="0" anchor="ctr"/>
                </a:tc>
                <a:tc>
                  <a:txBody>
                    <a:bodyPr/>
                    <a:lstStyle/>
                    <a:p>
                      <a:pPr algn="ctr">
                        <a:spcAft>
                          <a:spcPts val="0"/>
                        </a:spcAft>
                      </a:pPr>
                      <a:r>
                        <a:rPr lang="zh-CN" sz="1800" kern="100">
                          <a:effectLst/>
                        </a:rPr>
                        <a:t>美的</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zh-CN" sz="1800" kern="100">
                          <a:effectLst/>
                        </a:rPr>
                        <a:t>两者相比</a:t>
                      </a:r>
                      <a:endParaRPr lang="zh-CN" sz="18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0"/>
                  </a:ext>
                </a:extLst>
              </a:tr>
              <a:tr h="532838">
                <a:tc>
                  <a:txBody>
                    <a:bodyPr/>
                    <a:lstStyle/>
                    <a:p>
                      <a:pPr algn="ctr">
                        <a:spcAft>
                          <a:spcPts val="0"/>
                        </a:spcAft>
                      </a:pPr>
                      <a:r>
                        <a:rPr lang="zh-CN" sz="1800" kern="100">
                          <a:effectLst/>
                        </a:rPr>
                        <a:t>净资产收益率</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15.36%</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en-US" sz="1800" kern="100" dirty="0">
                          <a:effectLst/>
                        </a:rPr>
                        <a:t>25.83%</a:t>
                      </a:r>
                      <a:endParaRPr lang="zh-CN" sz="1800" kern="100" dirty="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0.60</a:t>
                      </a:r>
                      <a:endParaRPr lang="zh-CN" sz="18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1"/>
                  </a:ext>
                </a:extLst>
              </a:tr>
              <a:tr h="532838">
                <a:tc>
                  <a:txBody>
                    <a:bodyPr/>
                    <a:lstStyle/>
                    <a:p>
                      <a:pPr algn="ctr">
                        <a:spcAft>
                          <a:spcPts val="0"/>
                        </a:spcAft>
                      </a:pPr>
                      <a:r>
                        <a:rPr lang="zh-CN" sz="1800" kern="100">
                          <a:effectLst/>
                        </a:rPr>
                        <a:t>总资产收益率</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12.04%</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9.86%</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1.22</a:t>
                      </a:r>
                      <a:endParaRPr lang="zh-CN" sz="18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2"/>
                  </a:ext>
                </a:extLst>
              </a:tr>
              <a:tr h="532838">
                <a:tc>
                  <a:txBody>
                    <a:bodyPr/>
                    <a:lstStyle/>
                    <a:p>
                      <a:pPr algn="ctr">
                        <a:spcAft>
                          <a:spcPts val="0"/>
                        </a:spcAft>
                      </a:pPr>
                      <a:r>
                        <a:rPr lang="zh-CN" sz="1800" kern="100">
                          <a:effectLst/>
                        </a:rPr>
                        <a:t>权益倍数</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1.28</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2.62</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en-US" sz="1800" kern="100" dirty="0">
                          <a:effectLst/>
                        </a:rPr>
                        <a:t>0.49</a:t>
                      </a:r>
                      <a:endParaRPr lang="zh-CN" sz="1800" kern="100" dirty="0">
                        <a:effectLst/>
                        <a:latin typeface="Times New Roman" charset="0"/>
                        <a:ea typeface="宋体" charset="-122"/>
                      </a:endParaRPr>
                    </a:p>
                  </a:txBody>
                  <a:tcPr marL="68580" marR="68580" marT="0" marB="0" anchor="ctr"/>
                </a:tc>
                <a:extLst>
                  <a:ext uri="{0D108BD9-81ED-4DB2-BD59-A6C34878D82A}">
                    <a16:rowId xmlns:a16="http://schemas.microsoft.com/office/drawing/2014/main" val="10003"/>
                  </a:ext>
                </a:extLst>
              </a:tr>
            </a:tbl>
          </a:graphicData>
        </a:graphic>
      </p:graphicFrame>
      <p:sp>
        <p:nvSpPr>
          <p:cNvPr id="14" name="文本框 13"/>
          <p:cNvSpPr txBox="1"/>
          <p:nvPr/>
        </p:nvSpPr>
        <p:spPr>
          <a:xfrm>
            <a:off x="3079414" y="3155606"/>
            <a:ext cx="1575713" cy="369332"/>
          </a:xfrm>
          <a:prstGeom prst="rect">
            <a:avLst/>
          </a:prstGeom>
          <a:noFill/>
        </p:spPr>
        <p:txBody>
          <a:bodyPr wrap="square" rtlCol="0">
            <a:spAutoFit/>
          </a:bodyPr>
          <a:lstStyle/>
          <a:p>
            <a:r>
              <a:rPr kumimoji="1" lang="zh-CN" altLang="en-US" smtClean="0"/>
              <a:t>合并报表</a:t>
            </a:r>
            <a:endParaRPr kumimoji="1" lang="zh-CN" altLang="en-US"/>
          </a:p>
        </p:txBody>
      </p:sp>
      <p:sp>
        <p:nvSpPr>
          <p:cNvPr id="17" name="文本框 16"/>
          <p:cNvSpPr txBox="1"/>
          <p:nvPr/>
        </p:nvSpPr>
        <p:spPr>
          <a:xfrm>
            <a:off x="3079414" y="5860792"/>
            <a:ext cx="1575713" cy="369332"/>
          </a:xfrm>
          <a:prstGeom prst="rect">
            <a:avLst/>
          </a:prstGeom>
          <a:noFill/>
        </p:spPr>
        <p:txBody>
          <a:bodyPr wrap="square" rtlCol="0">
            <a:spAutoFit/>
          </a:bodyPr>
          <a:lstStyle/>
          <a:p>
            <a:r>
              <a:rPr kumimoji="1" lang="zh-CN" altLang="en-US" dirty="0" smtClean="0"/>
              <a:t>母公司报表</a:t>
            </a:r>
            <a:endParaRPr kumimoji="1" lang="zh-CN" altLang="en-US" dirty="0"/>
          </a:p>
        </p:txBody>
      </p:sp>
      <p:sp>
        <p:nvSpPr>
          <p:cNvPr id="15" name="矩形 14"/>
          <p:cNvSpPr/>
          <p:nvPr/>
        </p:nvSpPr>
        <p:spPr>
          <a:xfrm>
            <a:off x="7250580" y="2047610"/>
            <a:ext cx="3952257" cy="2862322"/>
          </a:xfrm>
          <a:prstGeom prst="rect">
            <a:avLst/>
          </a:prstGeom>
        </p:spPr>
        <p:txBody>
          <a:bodyPr wrap="square">
            <a:spAutoFit/>
          </a:bodyPr>
          <a:lstStyle/>
          <a:p>
            <a:pPr>
              <a:lnSpc>
                <a:spcPts val="2400"/>
              </a:lnSpc>
            </a:pPr>
            <a:r>
              <a:rPr lang="zh-CN" altLang="zh-CN" dirty="0"/>
              <a:t>对比母公司报表数据和合并报表数据，海尔的</a:t>
            </a:r>
            <a:r>
              <a:rPr lang="zh-CN" altLang="zh-CN" dirty="0">
                <a:solidFill>
                  <a:schemeClr val="accent2"/>
                </a:solidFill>
              </a:rPr>
              <a:t>归属于母公司的净资产收益率低于合并报表净资产收益率</a:t>
            </a:r>
            <a:r>
              <a:rPr lang="zh-CN" altLang="zh-CN" dirty="0"/>
              <a:t>，美的则相反，说明美的在母公司以外的资产收益率为微小负值，而海尔母公司以外的资产收益率为正值。即使在这种情况下，海尔归属于母公司的净资产收益率仍然低于美的，说明</a:t>
            </a:r>
            <a:r>
              <a:rPr lang="zh-CN" altLang="zh-CN" dirty="0">
                <a:solidFill>
                  <a:schemeClr val="accent2"/>
                </a:solidFill>
              </a:rPr>
              <a:t>海尔母公司的盈利质量确实不如美的</a:t>
            </a:r>
            <a:r>
              <a:rPr lang="zh-CN" altLang="zh-CN" dirty="0"/>
              <a:t>。</a:t>
            </a:r>
          </a:p>
        </p:txBody>
      </p:sp>
    </p:spTree>
    <p:extLst>
      <p:ext uri="{BB962C8B-B14F-4D97-AF65-F5344CB8AC3E}">
        <p14:creationId xmlns:p14="http://schemas.microsoft.com/office/powerpoint/2010/main" val="143221712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13108" y="545936"/>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554579" y="53214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2096050" y="354184"/>
            <a:ext cx="5646662" cy="646331"/>
          </a:xfrm>
          <a:prstGeom prst="rect">
            <a:avLst/>
          </a:prstGeom>
          <a:noFill/>
        </p:spPr>
        <p:txBody>
          <a:bodyPr wrap="square" rtlCol="0">
            <a:spAutoFit/>
          </a:bodyPr>
          <a:lstStyle/>
          <a:p>
            <a:r>
              <a:rPr lang="zh-CN" altLang="en-US" sz="3600" dirty="0" smtClean="0"/>
              <a:t>盈利能力分析</a:t>
            </a:r>
            <a:r>
              <a:rPr lang="en-US" altLang="zh-CN" dirty="0" smtClean="0"/>
              <a:t>——</a:t>
            </a:r>
            <a:r>
              <a:rPr lang="zh-CN" altLang="en-US" dirty="0" smtClean="0"/>
              <a:t>总资产收益率分解</a:t>
            </a:r>
            <a:endParaRPr lang="zh-CN" altLang="zh-CN" sz="3600" dirty="0"/>
          </a:p>
        </p:txBody>
      </p:sp>
      <p:graphicFrame>
        <p:nvGraphicFramePr>
          <p:cNvPr id="2" name="表格 1"/>
          <p:cNvGraphicFramePr>
            <a:graphicFrameLocks noGrp="1"/>
          </p:cNvGraphicFramePr>
          <p:nvPr>
            <p:extLst>
              <p:ext uri="{D42A27DB-BD31-4B8C-83A1-F6EECF244321}">
                <p14:modId xmlns:p14="http://schemas.microsoft.com/office/powerpoint/2010/main" val="1599601508"/>
              </p:ext>
            </p:extLst>
          </p:nvPr>
        </p:nvGraphicFramePr>
        <p:xfrm>
          <a:off x="1463246" y="1510819"/>
          <a:ext cx="6279466" cy="2004276"/>
        </p:xfrm>
        <a:graphic>
          <a:graphicData uri="http://schemas.openxmlformats.org/drawingml/2006/table">
            <a:tbl>
              <a:tblPr firstRow="1" firstCol="1" bandRow="1">
                <a:tableStyleId>{5C22544A-7EE6-4342-B048-85BDC9FD1C3A}</a:tableStyleId>
              </a:tblPr>
              <a:tblGrid>
                <a:gridCol w="1985073">
                  <a:extLst>
                    <a:ext uri="{9D8B030D-6E8A-4147-A177-3AD203B41FA5}">
                      <a16:colId xmlns:a16="http://schemas.microsoft.com/office/drawing/2014/main" val="20000"/>
                    </a:ext>
                  </a:extLst>
                </a:gridCol>
                <a:gridCol w="1488334">
                  <a:extLst>
                    <a:ext uri="{9D8B030D-6E8A-4147-A177-3AD203B41FA5}">
                      <a16:colId xmlns:a16="http://schemas.microsoft.com/office/drawing/2014/main" val="20001"/>
                    </a:ext>
                  </a:extLst>
                </a:gridCol>
                <a:gridCol w="1327152">
                  <a:extLst>
                    <a:ext uri="{9D8B030D-6E8A-4147-A177-3AD203B41FA5}">
                      <a16:colId xmlns:a16="http://schemas.microsoft.com/office/drawing/2014/main" val="20002"/>
                    </a:ext>
                  </a:extLst>
                </a:gridCol>
                <a:gridCol w="1478907">
                  <a:extLst>
                    <a:ext uri="{9D8B030D-6E8A-4147-A177-3AD203B41FA5}">
                      <a16:colId xmlns:a16="http://schemas.microsoft.com/office/drawing/2014/main" val="20003"/>
                    </a:ext>
                  </a:extLst>
                </a:gridCol>
              </a:tblGrid>
              <a:tr h="501069">
                <a:tc>
                  <a:txBody>
                    <a:bodyPr/>
                    <a:lstStyle/>
                    <a:p>
                      <a:pPr algn="ctr">
                        <a:spcAft>
                          <a:spcPts val="0"/>
                        </a:spcAft>
                      </a:pPr>
                      <a:r>
                        <a:rPr lang="zh-CN" sz="1600" kern="100">
                          <a:effectLst/>
                        </a:rPr>
                        <a:t>项目</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zh-CN" sz="1600" kern="100">
                          <a:effectLst/>
                        </a:rPr>
                        <a:t>海尔</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zh-CN" sz="1600" kern="100" dirty="0">
                          <a:effectLst/>
                        </a:rPr>
                        <a:t>美的</a:t>
                      </a:r>
                      <a:endParaRPr lang="zh-CN" sz="1600" kern="100" dirty="0">
                        <a:effectLst/>
                        <a:latin typeface="Times New Roman" charset="0"/>
                        <a:ea typeface="宋体" charset="-122"/>
                      </a:endParaRPr>
                    </a:p>
                  </a:txBody>
                  <a:tcPr marL="68580" marR="68580" marT="0" marB="0" anchor="ctr"/>
                </a:tc>
                <a:tc>
                  <a:txBody>
                    <a:bodyPr/>
                    <a:lstStyle/>
                    <a:p>
                      <a:pPr algn="ctr">
                        <a:spcAft>
                          <a:spcPts val="0"/>
                        </a:spcAft>
                      </a:pPr>
                      <a:r>
                        <a:rPr lang="zh-CN" sz="1600" kern="100">
                          <a:effectLst/>
                        </a:rPr>
                        <a:t>两者相比</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0"/>
                  </a:ext>
                </a:extLst>
              </a:tr>
              <a:tr h="501069">
                <a:tc>
                  <a:txBody>
                    <a:bodyPr/>
                    <a:lstStyle/>
                    <a:p>
                      <a:pPr algn="ctr">
                        <a:spcAft>
                          <a:spcPts val="0"/>
                        </a:spcAft>
                      </a:pPr>
                      <a:r>
                        <a:rPr lang="zh-CN" sz="1600" kern="100">
                          <a:effectLst/>
                        </a:rPr>
                        <a:t>总资产收益率</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7.80%</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10.57%</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0.74</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1"/>
                  </a:ext>
                </a:extLst>
              </a:tr>
              <a:tr h="501069">
                <a:tc>
                  <a:txBody>
                    <a:bodyPr/>
                    <a:lstStyle/>
                    <a:p>
                      <a:pPr algn="ctr">
                        <a:spcAft>
                          <a:spcPts val="0"/>
                        </a:spcAft>
                      </a:pPr>
                      <a:r>
                        <a:rPr lang="zh-CN" sz="1600" kern="100">
                          <a:effectLst/>
                        </a:rPr>
                        <a:t>销售净利率</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6.60%</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9.84%</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0.67</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2"/>
                  </a:ext>
                </a:extLst>
              </a:tr>
              <a:tr h="501069">
                <a:tc>
                  <a:txBody>
                    <a:bodyPr/>
                    <a:lstStyle/>
                    <a:p>
                      <a:pPr algn="ctr">
                        <a:spcAft>
                          <a:spcPts val="0"/>
                        </a:spcAft>
                      </a:pPr>
                      <a:r>
                        <a:rPr lang="zh-CN" sz="1600" kern="100">
                          <a:effectLst/>
                        </a:rPr>
                        <a:t>总资产周转率</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1.18</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1.07</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dirty="0">
                          <a:effectLst/>
                        </a:rPr>
                        <a:t>1.10</a:t>
                      </a:r>
                      <a:endParaRPr lang="zh-CN" sz="1600" kern="100" dirty="0">
                        <a:effectLst/>
                        <a:latin typeface="Times New Roman" charset="0"/>
                        <a:ea typeface="宋体" charset="-122"/>
                      </a:endParaRPr>
                    </a:p>
                  </a:txBody>
                  <a:tcPr marL="68580" marR="68580" marT="0" marB="0" anchor="ctr"/>
                </a:tc>
                <a:extLst>
                  <a:ext uri="{0D108BD9-81ED-4DB2-BD59-A6C34878D82A}">
                    <a16:rowId xmlns:a16="http://schemas.microsoft.com/office/drawing/2014/main" val="10003"/>
                  </a:ext>
                </a:extLst>
              </a:tr>
            </a:tbl>
          </a:graphicData>
        </a:graphic>
      </p:graphicFrame>
      <p:sp>
        <p:nvSpPr>
          <p:cNvPr id="3" name="矩形 2"/>
          <p:cNvSpPr/>
          <p:nvPr/>
        </p:nvSpPr>
        <p:spPr>
          <a:xfrm>
            <a:off x="1554579" y="3804753"/>
            <a:ext cx="6369132" cy="1754326"/>
          </a:xfrm>
          <a:prstGeom prst="rect">
            <a:avLst/>
          </a:prstGeom>
        </p:spPr>
        <p:txBody>
          <a:bodyPr wrap="square">
            <a:spAutoFit/>
          </a:bodyPr>
          <a:lstStyle/>
          <a:p>
            <a:pPr indent="304800">
              <a:lnSpc>
                <a:spcPct val="150000"/>
              </a:lnSpc>
              <a:spcAft>
                <a:spcPts val="0"/>
              </a:spcAft>
            </a:pPr>
            <a:r>
              <a:rPr lang="zh-CN" altLang="zh-CN" dirty="0">
                <a:latin typeface="+mn-ea"/>
              </a:rPr>
              <a:t>两家企业总资产收益率的差距还可解释为来自销售净利率和总资产周转率的差距。海尔的</a:t>
            </a:r>
            <a:r>
              <a:rPr lang="zh-CN" altLang="zh-CN" dirty="0">
                <a:solidFill>
                  <a:schemeClr val="accent2"/>
                </a:solidFill>
                <a:latin typeface="+mn-ea"/>
              </a:rPr>
              <a:t>销售净利率比美的低</a:t>
            </a:r>
            <a:r>
              <a:rPr lang="zh-CN" altLang="zh-CN" dirty="0">
                <a:latin typeface="+mn-ea"/>
              </a:rPr>
              <a:t>，盈利质量不如美的，总资产周转率略高于美的，但是不足以弥补销售净利率的差距，故总体而言海尔总资产收益率更低</a:t>
            </a:r>
            <a:endParaRPr lang="zh-CN" altLang="zh-CN" dirty="0">
              <a:effectLst/>
              <a:latin typeface="+mn-ea"/>
            </a:endParaRPr>
          </a:p>
        </p:txBody>
      </p:sp>
    </p:spTree>
    <p:extLst>
      <p:ext uri="{BB962C8B-B14F-4D97-AF65-F5344CB8AC3E}">
        <p14:creationId xmlns:p14="http://schemas.microsoft.com/office/powerpoint/2010/main" val="167373839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13108" y="545936"/>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554579" y="53214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2096050" y="354184"/>
            <a:ext cx="6382932" cy="646331"/>
          </a:xfrm>
          <a:prstGeom prst="rect">
            <a:avLst/>
          </a:prstGeom>
          <a:noFill/>
        </p:spPr>
        <p:txBody>
          <a:bodyPr wrap="square" rtlCol="0">
            <a:spAutoFit/>
          </a:bodyPr>
          <a:lstStyle/>
          <a:p>
            <a:r>
              <a:rPr lang="zh-CN" altLang="en-US" sz="3600" dirty="0" smtClean="0"/>
              <a:t>盈利能力分析</a:t>
            </a:r>
            <a:r>
              <a:rPr lang="en-US" altLang="zh-CN" dirty="0" smtClean="0"/>
              <a:t>——</a:t>
            </a:r>
            <a:r>
              <a:rPr lang="zh-CN" altLang="en-US" dirty="0" smtClean="0"/>
              <a:t>衡量企业盈利质量的比率</a:t>
            </a:r>
            <a:endParaRPr lang="zh-CN" altLang="zh-CN" sz="3600" dirty="0"/>
          </a:p>
        </p:txBody>
      </p:sp>
      <p:graphicFrame>
        <p:nvGraphicFramePr>
          <p:cNvPr id="8" name="表格 7"/>
          <p:cNvGraphicFramePr>
            <a:graphicFrameLocks noGrp="1"/>
          </p:cNvGraphicFramePr>
          <p:nvPr>
            <p:extLst>
              <p:ext uri="{D42A27DB-BD31-4B8C-83A1-F6EECF244321}">
                <p14:modId xmlns:p14="http://schemas.microsoft.com/office/powerpoint/2010/main" val="194479050"/>
              </p:ext>
            </p:extLst>
          </p:nvPr>
        </p:nvGraphicFramePr>
        <p:xfrm>
          <a:off x="1419244" y="1116531"/>
          <a:ext cx="7422079" cy="3674106"/>
        </p:xfrm>
        <a:graphic>
          <a:graphicData uri="http://schemas.openxmlformats.org/drawingml/2006/table">
            <a:tbl>
              <a:tblPr firstRow="1" firstCol="1" bandRow="1">
                <a:tableStyleId>{5C22544A-7EE6-4342-B048-85BDC9FD1C3A}</a:tableStyleId>
              </a:tblPr>
              <a:tblGrid>
                <a:gridCol w="2412617">
                  <a:extLst>
                    <a:ext uri="{9D8B030D-6E8A-4147-A177-3AD203B41FA5}">
                      <a16:colId xmlns:a16="http://schemas.microsoft.com/office/drawing/2014/main" val="20000"/>
                    </a:ext>
                  </a:extLst>
                </a:gridCol>
                <a:gridCol w="1581740">
                  <a:extLst>
                    <a:ext uri="{9D8B030D-6E8A-4147-A177-3AD203B41FA5}">
                      <a16:colId xmlns:a16="http://schemas.microsoft.com/office/drawing/2014/main" val="20001"/>
                    </a:ext>
                  </a:extLst>
                </a:gridCol>
                <a:gridCol w="1845982">
                  <a:extLst>
                    <a:ext uri="{9D8B030D-6E8A-4147-A177-3AD203B41FA5}">
                      <a16:colId xmlns:a16="http://schemas.microsoft.com/office/drawing/2014/main" val="20002"/>
                    </a:ext>
                  </a:extLst>
                </a:gridCol>
                <a:gridCol w="1581740">
                  <a:extLst>
                    <a:ext uri="{9D8B030D-6E8A-4147-A177-3AD203B41FA5}">
                      <a16:colId xmlns:a16="http://schemas.microsoft.com/office/drawing/2014/main" val="20003"/>
                    </a:ext>
                  </a:extLst>
                </a:gridCol>
              </a:tblGrid>
              <a:tr h="408234">
                <a:tc>
                  <a:txBody>
                    <a:bodyPr/>
                    <a:lstStyle/>
                    <a:p>
                      <a:pPr algn="ctr">
                        <a:spcAft>
                          <a:spcPts val="0"/>
                        </a:spcAft>
                      </a:pPr>
                      <a:r>
                        <a:rPr lang="zh-CN" sz="1600" kern="100" dirty="0">
                          <a:effectLst/>
                        </a:rPr>
                        <a:t>项目</a:t>
                      </a:r>
                      <a:endParaRPr lang="zh-CN" sz="1600" kern="100" dirty="0">
                        <a:effectLst/>
                        <a:latin typeface="Times New Roman" charset="0"/>
                        <a:ea typeface="宋体" charset="-122"/>
                      </a:endParaRPr>
                    </a:p>
                  </a:txBody>
                  <a:tcPr marL="68580" marR="68580" marT="0" marB="0" anchor="ctr"/>
                </a:tc>
                <a:tc>
                  <a:txBody>
                    <a:bodyPr/>
                    <a:lstStyle/>
                    <a:p>
                      <a:pPr algn="ctr">
                        <a:spcAft>
                          <a:spcPts val="0"/>
                        </a:spcAft>
                      </a:pPr>
                      <a:r>
                        <a:rPr lang="zh-CN" sz="1600" kern="100">
                          <a:effectLst/>
                        </a:rPr>
                        <a:t>海尔</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zh-CN" sz="1600" kern="100">
                          <a:effectLst/>
                        </a:rPr>
                        <a:t>美的</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zh-CN" sz="1600" kern="100">
                          <a:effectLst/>
                        </a:rPr>
                        <a:t>两者相比</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0"/>
                  </a:ext>
                </a:extLst>
              </a:tr>
              <a:tr h="408234">
                <a:tc>
                  <a:txBody>
                    <a:bodyPr/>
                    <a:lstStyle/>
                    <a:p>
                      <a:pPr algn="ctr">
                        <a:spcAft>
                          <a:spcPts val="0"/>
                        </a:spcAft>
                      </a:pPr>
                      <a:r>
                        <a:rPr lang="zh-CN" sz="1600" kern="100">
                          <a:effectLst/>
                        </a:rPr>
                        <a:t>销售净利率</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6.60%</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9.84%</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0.67</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1"/>
                  </a:ext>
                </a:extLst>
              </a:tr>
              <a:tr h="408234">
                <a:tc>
                  <a:txBody>
                    <a:bodyPr/>
                    <a:lstStyle/>
                    <a:p>
                      <a:pPr algn="ctr">
                        <a:spcAft>
                          <a:spcPts val="0"/>
                        </a:spcAft>
                      </a:pPr>
                      <a:r>
                        <a:rPr lang="zh-CN" sz="1600" kern="100">
                          <a:effectLst/>
                        </a:rPr>
                        <a:t>营业利润率</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7.19%</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10.77%</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0.67</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2"/>
                  </a:ext>
                </a:extLst>
              </a:tr>
              <a:tr h="408234">
                <a:tc>
                  <a:txBody>
                    <a:bodyPr/>
                    <a:lstStyle/>
                    <a:p>
                      <a:pPr algn="ctr">
                        <a:spcAft>
                          <a:spcPts val="0"/>
                        </a:spcAft>
                      </a:pPr>
                      <a:r>
                        <a:rPr lang="zh-CN" sz="1600" kern="100">
                          <a:effectLst/>
                        </a:rPr>
                        <a:t>毛利率</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27.96%</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25.84%</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1.08</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3"/>
                  </a:ext>
                </a:extLst>
              </a:tr>
              <a:tr h="408234">
                <a:tc>
                  <a:txBody>
                    <a:bodyPr/>
                    <a:lstStyle/>
                    <a:p>
                      <a:pPr algn="ctr">
                        <a:spcAft>
                          <a:spcPts val="0"/>
                        </a:spcAft>
                      </a:pPr>
                      <a:r>
                        <a:rPr lang="zh-CN" sz="1600" kern="100">
                          <a:effectLst/>
                        </a:rPr>
                        <a:t>成本费用利润率</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8.22%</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12.84%</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0.64</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4"/>
                  </a:ext>
                </a:extLst>
              </a:tr>
              <a:tr h="408234">
                <a:tc>
                  <a:txBody>
                    <a:bodyPr/>
                    <a:lstStyle/>
                    <a:p>
                      <a:pPr algn="ctr">
                        <a:spcAft>
                          <a:spcPts val="0"/>
                        </a:spcAft>
                      </a:pPr>
                      <a:r>
                        <a:rPr lang="zh-CN" sz="1600" kern="100">
                          <a:effectLst/>
                        </a:rPr>
                        <a:t>营业税金及附加率</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0.44%</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0.66%</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0.67</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5"/>
                  </a:ext>
                </a:extLst>
              </a:tr>
              <a:tr h="408234">
                <a:tc>
                  <a:txBody>
                    <a:bodyPr/>
                    <a:lstStyle/>
                    <a:p>
                      <a:pPr algn="ctr">
                        <a:spcAft>
                          <a:spcPts val="0"/>
                        </a:spcAft>
                      </a:pPr>
                      <a:r>
                        <a:rPr lang="zh-CN" sz="1600" kern="100">
                          <a:effectLst/>
                        </a:rPr>
                        <a:t>销售费用率</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14.60%</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10.69%</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1.37</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6"/>
                  </a:ext>
                </a:extLst>
              </a:tr>
              <a:tr h="408234">
                <a:tc>
                  <a:txBody>
                    <a:bodyPr/>
                    <a:lstStyle/>
                    <a:p>
                      <a:pPr algn="ctr">
                        <a:spcAft>
                          <a:spcPts val="0"/>
                        </a:spcAft>
                      </a:pPr>
                      <a:r>
                        <a:rPr lang="zh-CN" sz="1600" kern="100">
                          <a:effectLst/>
                        </a:rPr>
                        <a:t>管理费用率</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7.30%</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5.38%</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1.36</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7"/>
                  </a:ext>
                </a:extLst>
              </a:tr>
              <a:tr h="408234">
                <a:tc>
                  <a:txBody>
                    <a:bodyPr/>
                    <a:lstStyle/>
                    <a:p>
                      <a:pPr algn="ctr">
                        <a:spcAft>
                          <a:spcPts val="0"/>
                        </a:spcAft>
                      </a:pPr>
                      <a:r>
                        <a:rPr lang="zh-CN" sz="1600" kern="100">
                          <a:effectLst/>
                        </a:rPr>
                        <a:t>财务费用率</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-0.56%</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0.10%</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dirty="0">
                          <a:effectLst/>
                        </a:rPr>
                        <a:t>-5.53</a:t>
                      </a:r>
                      <a:endParaRPr lang="zh-CN" sz="1600" kern="100" dirty="0">
                        <a:effectLst/>
                        <a:latin typeface="Times New Roman" charset="0"/>
                        <a:ea typeface="宋体" charset="-122"/>
                      </a:endParaRPr>
                    </a:p>
                  </a:txBody>
                  <a:tcPr marL="68580" marR="68580" marT="0" marB="0" anchor="ctr"/>
                </a:tc>
                <a:extLst>
                  <a:ext uri="{0D108BD9-81ED-4DB2-BD59-A6C34878D82A}">
                    <a16:rowId xmlns:a16="http://schemas.microsoft.com/office/drawing/2014/main" val="10008"/>
                  </a:ext>
                </a:extLst>
              </a:tr>
            </a:tbl>
          </a:graphicData>
        </a:graphic>
      </p:graphicFrame>
      <p:sp>
        <p:nvSpPr>
          <p:cNvPr id="11" name="矩形 10"/>
          <p:cNvSpPr/>
          <p:nvPr/>
        </p:nvSpPr>
        <p:spPr>
          <a:xfrm>
            <a:off x="1419244" y="4906653"/>
            <a:ext cx="8913256" cy="1200329"/>
          </a:xfrm>
          <a:prstGeom prst="rect">
            <a:avLst/>
          </a:prstGeom>
        </p:spPr>
        <p:txBody>
          <a:bodyPr wrap="square">
            <a:spAutoFit/>
          </a:bodyPr>
          <a:lstStyle/>
          <a:p>
            <a:r>
              <a:rPr lang="zh-CN" altLang="zh-CN" kern="0" dirty="0">
                <a:latin typeface="+mn-ea"/>
                <a:cs typeface="Times New Roman" charset="0"/>
              </a:rPr>
              <a:t>海尔的毛利率高于美的，但是销售费用率、管理费用率高于美的，成本费用利润率低于美的，因此</a:t>
            </a:r>
            <a:r>
              <a:rPr lang="zh-CN" altLang="zh-CN" kern="0" dirty="0">
                <a:solidFill>
                  <a:schemeClr val="accent2"/>
                </a:solidFill>
                <a:latin typeface="+mn-ea"/>
                <a:cs typeface="Times New Roman" charset="0"/>
              </a:rPr>
              <a:t>海尔的销售净利率、营业利润率比美的低</a:t>
            </a:r>
            <a:r>
              <a:rPr lang="zh-CN" altLang="zh-CN" kern="0" dirty="0">
                <a:latin typeface="+mn-ea"/>
                <a:cs typeface="Times New Roman" charset="0"/>
              </a:rPr>
              <a:t>。尤其是考虑到海尔的营业税金及附加率比美的低，说明</a:t>
            </a:r>
            <a:r>
              <a:rPr lang="zh-CN" altLang="zh-CN" kern="0" dirty="0">
                <a:solidFill>
                  <a:schemeClr val="accent2"/>
                </a:solidFill>
                <a:latin typeface="+mn-ea"/>
                <a:cs typeface="Times New Roman" charset="0"/>
              </a:rPr>
              <a:t>剔除规模效应后海尔税负比美的轻</a:t>
            </a:r>
            <a:r>
              <a:rPr lang="zh-CN" altLang="zh-CN" kern="0" dirty="0">
                <a:latin typeface="+mn-ea"/>
                <a:cs typeface="Times New Roman" charset="0"/>
              </a:rPr>
              <a:t>，更说明了海尔的盈利质量较差的状况</a:t>
            </a:r>
            <a:r>
              <a:rPr lang="zh-CN" altLang="zh-CN" dirty="0">
                <a:latin typeface="+mn-ea"/>
              </a:rPr>
              <a:t> </a:t>
            </a:r>
            <a:endParaRPr lang="zh-CN" altLang="en-US" dirty="0">
              <a:latin typeface="+mn-ea"/>
            </a:endParaRPr>
          </a:p>
        </p:txBody>
      </p:sp>
    </p:spTree>
    <p:extLst>
      <p:ext uri="{BB962C8B-B14F-4D97-AF65-F5344CB8AC3E}">
        <p14:creationId xmlns:p14="http://schemas.microsoft.com/office/powerpoint/2010/main" val="176031689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13108" y="545936"/>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554579" y="53214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2096050" y="354184"/>
            <a:ext cx="6382932" cy="646331"/>
          </a:xfrm>
          <a:prstGeom prst="rect">
            <a:avLst/>
          </a:prstGeom>
          <a:noFill/>
        </p:spPr>
        <p:txBody>
          <a:bodyPr wrap="square" rtlCol="0">
            <a:spAutoFit/>
          </a:bodyPr>
          <a:lstStyle/>
          <a:p>
            <a:r>
              <a:rPr lang="zh-CN" altLang="en-US" sz="3600" dirty="0" smtClean="0"/>
              <a:t>盈利能力分析</a:t>
            </a:r>
            <a:r>
              <a:rPr lang="en-US" altLang="zh-CN" dirty="0" smtClean="0"/>
              <a:t>——</a:t>
            </a:r>
            <a:r>
              <a:rPr lang="zh-CN" altLang="en-US" dirty="0" smtClean="0"/>
              <a:t>营运能力分析</a:t>
            </a:r>
            <a:endParaRPr lang="zh-CN" altLang="zh-CN" sz="3600" dirty="0"/>
          </a:p>
        </p:txBody>
      </p:sp>
      <p:graphicFrame>
        <p:nvGraphicFramePr>
          <p:cNvPr id="2" name="表格 1"/>
          <p:cNvGraphicFramePr>
            <a:graphicFrameLocks noGrp="1"/>
          </p:cNvGraphicFramePr>
          <p:nvPr>
            <p:extLst>
              <p:ext uri="{D42A27DB-BD31-4B8C-83A1-F6EECF244321}">
                <p14:modId xmlns:p14="http://schemas.microsoft.com/office/powerpoint/2010/main" val="1338799732"/>
              </p:ext>
            </p:extLst>
          </p:nvPr>
        </p:nvGraphicFramePr>
        <p:xfrm>
          <a:off x="320633" y="1485445"/>
          <a:ext cx="6417282" cy="3852274"/>
        </p:xfrm>
        <a:graphic>
          <a:graphicData uri="http://schemas.openxmlformats.org/drawingml/2006/table">
            <a:tbl>
              <a:tblPr firstRow="1" firstCol="1" bandRow="1">
                <a:tableStyleId>{5C22544A-7EE6-4342-B048-85BDC9FD1C3A}</a:tableStyleId>
              </a:tblPr>
              <a:tblGrid>
                <a:gridCol w="2275153">
                  <a:extLst>
                    <a:ext uri="{9D8B030D-6E8A-4147-A177-3AD203B41FA5}">
                      <a16:colId xmlns:a16="http://schemas.microsoft.com/office/drawing/2014/main" val="20000"/>
                    </a:ext>
                  </a:extLst>
                </a:gridCol>
                <a:gridCol w="1440533">
                  <a:extLst>
                    <a:ext uri="{9D8B030D-6E8A-4147-A177-3AD203B41FA5}">
                      <a16:colId xmlns:a16="http://schemas.microsoft.com/office/drawing/2014/main" val="20001"/>
                    </a:ext>
                  </a:extLst>
                </a:gridCol>
                <a:gridCol w="1463563">
                  <a:extLst>
                    <a:ext uri="{9D8B030D-6E8A-4147-A177-3AD203B41FA5}">
                      <a16:colId xmlns:a16="http://schemas.microsoft.com/office/drawing/2014/main" val="20002"/>
                    </a:ext>
                  </a:extLst>
                </a:gridCol>
                <a:gridCol w="1238033">
                  <a:extLst>
                    <a:ext uri="{9D8B030D-6E8A-4147-A177-3AD203B41FA5}">
                      <a16:colId xmlns:a16="http://schemas.microsoft.com/office/drawing/2014/main" val="20003"/>
                    </a:ext>
                  </a:extLst>
                </a:gridCol>
              </a:tblGrid>
              <a:tr h="348134">
                <a:tc>
                  <a:txBody>
                    <a:bodyPr/>
                    <a:lstStyle/>
                    <a:p>
                      <a:pPr algn="ctr">
                        <a:spcAft>
                          <a:spcPts val="0"/>
                        </a:spcAft>
                      </a:pPr>
                      <a:r>
                        <a:rPr lang="zh-CN" sz="1600" kern="100">
                          <a:effectLst/>
                        </a:rPr>
                        <a:t>项目</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zh-CN" sz="1600" kern="100">
                          <a:effectLst/>
                        </a:rPr>
                        <a:t>海尔</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zh-CN" sz="1600" kern="100">
                          <a:effectLst/>
                        </a:rPr>
                        <a:t>美的</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zh-CN" sz="1600" kern="100">
                          <a:effectLst/>
                        </a:rPr>
                        <a:t>两者相比</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0"/>
                  </a:ext>
                </a:extLst>
              </a:tr>
              <a:tr h="370934">
                <a:tc>
                  <a:txBody>
                    <a:bodyPr/>
                    <a:lstStyle/>
                    <a:p>
                      <a:pPr algn="ctr">
                        <a:spcAft>
                          <a:spcPts val="0"/>
                        </a:spcAft>
                      </a:pPr>
                      <a:r>
                        <a:rPr lang="zh-CN" sz="1600" kern="100">
                          <a:effectLst/>
                        </a:rPr>
                        <a:t>总资产周转率</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1.18</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1.07</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1.10</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1"/>
                  </a:ext>
                </a:extLst>
              </a:tr>
              <a:tr h="348134">
                <a:tc>
                  <a:txBody>
                    <a:bodyPr/>
                    <a:lstStyle/>
                    <a:p>
                      <a:pPr algn="ctr">
                        <a:spcAft>
                          <a:spcPts val="0"/>
                        </a:spcAft>
                      </a:pPr>
                      <a:r>
                        <a:rPr lang="zh-CN" sz="1600" kern="100">
                          <a:effectLst/>
                        </a:rPr>
                        <a:t>总资产周转天数</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304.69</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335.04</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0.91</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2"/>
                  </a:ext>
                </a:extLst>
              </a:tr>
              <a:tr h="348134">
                <a:tc>
                  <a:txBody>
                    <a:bodyPr/>
                    <a:lstStyle/>
                    <a:p>
                      <a:pPr algn="ctr">
                        <a:spcAft>
                          <a:spcPts val="0"/>
                        </a:spcAft>
                      </a:pPr>
                      <a:r>
                        <a:rPr lang="zh-CN" sz="1600" kern="100">
                          <a:effectLst/>
                        </a:rPr>
                        <a:t>应收帐款周转率</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6.66</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4.56</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1.46</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3"/>
                  </a:ext>
                </a:extLst>
              </a:tr>
              <a:tr h="348134">
                <a:tc>
                  <a:txBody>
                    <a:bodyPr/>
                    <a:lstStyle/>
                    <a:p>
                      <a:pPr algn="ctr">
                        <a:spcAft>
                          <a:spcPts val="0"/>
                        </a:spcAft>
                      </a:pPr>
                      <a:r>
                        <a:rPr lang="zh-CN" sz="1600" kern="100" dirty="0">
                          <a:effectLst/>
                        </a:rPr>
                        <a:t>应收帐款周转天数</a:t>
                      </a:r>
                      <a:endParaRPr lang="zh-CN" sz="1600" kern="100" dirty="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54.02</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78.89</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0.68</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4"/>
                  </a:ext>
                </a:extLst>
              </a:tr>
              <a:tr h="348134">
                <a:tc>
                  <a:txBody>
                    <a:bodyPr/>
                    <a:lstStyle/>
                    <a:p>
                      <a:pPr algn="ctr">
                        <a:spcAft>
                          <a:spcPts val="0"/>
                        </a:spcAft>
                      </a:pPr>
                      <a:r>
                        <a:rPr lang="zh-CN" sz="1600" kern="100">
                          <a:effectLst/>
                        </a:rPr>
                        <a:t>存货周转率</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10.49</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13.25</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0.79</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5"/>
                  </a:ext>
                </a:extLst>
              </a:tr>
              <a:tr h="348134">
                <a:tc>
                  <a:txBody>
                    <a:bodyPr/>
                    <a:lstStyle/>
                    <a:p>
                      <a:pPr algn="ctr">
                        <a:spcAft>
                          <a:spcPts val="0"/>
                        </a:spcAft>
                      </a:pPr>
                      <a:r>
                        <a:rPr lang="zh-CN" sz="1600" kern="100">
                          <a:effectLst/>
                        </a:rPr>
                        <a:t>存货周转天数</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6.66</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4.56</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1.46</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6"/>
                  </a:ext>
                </a:extLst>
              </a:tr>
              <a:tr h="348134">
                <a:tc>
                  <a:txBody>
                    <a:bodyPr/>
                    <a:lstStyle/>
                    <a:p>
                      <a:pPr algn="ctr">
                        <a:spcAft>
                          <a:spcPts val="0"/>
                        </a:spcAft>
                      </a:pPr>
                      <a:r>
                        <a:rPr lang="zh-CN" sz="1600" kern="100">
                          <a:effectLst/>
                        </a:rPr>
                        <a:t>应付账款周转率</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5.59</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4.40</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1.27</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7"/>
                  </a:ext>
                </a:extLst>
              </a:tr>
              <a:tr h="348134">
                <a:tc>
                  <a:txBody>
                    <a:bodyPr/>
                    <a:lstStyle/>
                    <a:p>
                      <a:pPr algn="ctr">
                        <a:spcAft>
                          <a:spcPts val="0"/>
                        </a:spcAft>
                      </a:pPr>
                      <a:r>
                        <a:rPr lang="zh-CN" sz="1600" kern="100">
                          <a:effectLst/>
                        </a:rPr>
                        <a:t>应付账款周转天数</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64.43</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81.85</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0.79</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8"/>
                  </a:ext>
                </a:extLst>
              </a:tr>
              <a:tr h="348134">
                <a:tc>
                  <a:txBody>
                    <a:bodyPr/>
                    <a:lstStyle/>
                    <a:p>
                      <a:pPr algn="ctr">
                        <a:spcAft>
                          <a:spcPts val="0"/>
                        </a:spcAft>
                      </a:pPr>
                      <a:r>
                        <a:rPr lang="zh-CN" sz="1600" kern="100">
                          <a:effectLst/>
                        </a:rPr>
                        <a:t>货币资金占总资产比重</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32.54%</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9.21%</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353.40%</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9"/>
                  </a:ext>
                </a:extLst>
              </a:tr>
              <a:tr h="348134">
                <a:tc>
                  <a:txBody>
                    <a:bodyPr/>
                    <a:lstStyle/>
                    <a:p>
                      <a:pPr algn="ctr">
                        <a:spcAft>
                          <a:spcPts val="0"/>
                        </a:spcAft>
                      </a:pPr>
                      <a:r>
                        <a:rPr lang="zh-CN" sz="1600" kern="100">
                          <a:effectLst/>
                        </a:rPr>
                        <a:t>营业周期</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a:effectLst/>
                        </a:rPr>
                        <a:t>-3.75</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dirty="0">
                          <a:effectLst/>
                        </a:rPr>
                        <a:t>1.60</a:t>
                      </a:r>
                      <a:endParaRPr lang="zh-CN" sz="1600" kern="100" dirty="0">
                        <a:effectLst/>
                        <a:latin typeface="Times New Roman" charset="0"/>
                        <a:ea typeface="宋体" charset="-122"/>
                      </a:endParaRPr>
                    </a:p>
                  </a:txBody>
                  <a:tcPr marL="68580" marR="68580" marT="0" marB="0" anchor="ctr"/>
                </a:tc>
                <a:tc>
                  <a:txBody>
                    <a:bodyPr/>
                    <a:lstStyle/>
                    <a:p>
                      <a:pPr algn="ctr">
                        <a:spcAft>
                          <a:spcPts val="0"/>
                        </a:spcAft>
                      </a:pPr>
                      <a:r>
                        <a:rPr lang="en-US" sz="1600" kern="100" dirty="0">
                          <a:effectLst/>
                        </a:rPr>
                        <a:t>-2.34</a:t>
                      </a:r>
                      <a:endParaRPr lang="zh-CN" sz="1600" kern="100" dirty="0">
                        <a:effectLst/>
                        <a:latin typeface="Times New Roman" charset="0"/>
                        <a:ea typeface="宋体" charset="-122"/>
                      </a:endParaRPr>
                    </a:p>
                  </a:txBody>
                  <a:tcPr marL="68580" marR="68580" marT="0" marB="0" anchor="ctr"/>
                </a:tc>
                <a:extLst>
                  <a:ext uri="{0D108BD9-81ED-4DB2-BD59-A6C34878D82A}">
                    <a16:rowId xmlns:a16="http://schemas.microsoft.com/office/drawing/2014/main" val="10010"/>
                  </a:ext>
                </a:extLst>
              </a:tr>
            </a:tbl>
          </a:graphicData>
        </a:graphic>
      </p:graphicFrame>
      <p:sp>
        <p:nvSpPr>
          <p:cNvPr id="3" name="矩形 2"/>
          <p:cNvSpPr/>
          <p:nvPr/>
        </p:nvSpPr>
        <p:spPr>
          <a:xfrm>
            <a:off x="6936915" y="1310947"/>
            <a:ext cx="4825340" cy="4662815"/>
          </a:xfrm>
          <a:prstGeom prst="rect">
            <a:avLst/>
          </a:prstGeom>
        </p:spPr>
        <p:txBody>
          <a:bodyPr wrap="square">
            <a:spAutoFit/>
          </a:bodyPr>
          <a:lstStyle/>
          <a:p>
            <a:pPr indent="304800">
              <a:lnSpc>
                <a:spcPct val="150000"/>
              </a:lnSpc>
              <a:spcAft>
                <a:spcPts val="0"/>
              </a:spcAft>
            </a:pPr>
            <a:r>
              <a:rPr lang="zh-CN" altLang="zh-CN" dirty="0">
                <a:latin typeface="+mn-ea"/>
              </a:rPr>
              <a:t>分析总资产周转率的差异来源，虽然</a:t>
            </a:r>
            <a:r>
              <a:rPr lang="zh-CN" altLang="zh-CN" dirty="0">
                <a:solidFill>
                  <a:schemeClr val="accent2"/>
                </a:solidFill>
                <a:latin typeface="+mn-ea"/>
              </a:rPr>
              <a:t>海尔的存货周转率更低</a:t>
            </a:r>
            <a:r>
              <a:rPr lang="zh-CN" altLang="zh-CN" dirty="0">
                <a:latin typeface="+mn-ea"/>
              </a:rPr>
              <a:t>，但是海尔</a:t>
            </a:r>
            <a:r>
              <a:rPr lang="zh-CN" altLang="zh-CN" dirty="0">
                <a:solidFill>
                  <a:schemeClr val="accent2"/>
                </a:solidFill>
                <a:latin typeface="+mn-ea"/>
              </a:rPr>
              <a:t>货币资金占总资产比重较高、应收帐款周转率较高</a:t>
            </a:r>
            <a:r>
              <a:rPr lang="zh-CN" altLang="zh-CN" dirty="0">
                <a:latin typeface="+mn-ea"/>
              </a:rPr>
              <a:t>，因此海尔总资产周转率略高于美的。</a:t>
            </a:r>
          </a:p>
          <a:p>
            <a:pPr indent="304800">
              <a:lnSpc>
                <a:spcPct val="150000"/>
              </a:lnSpc>
              <a:spcAft>
                <a:spcPts val="0"/>
              </a:spcAft>
            </a:pPr>
            <a:r>
              <a:rPr lang="zh-CN" altLang="zh-CN" dirty="0">
                <a:latin typeface="+mn-ea"/>
              </a:rPr>
              <a:t>集中分析两家企业的营运能力。海尔的总资产周转率、应收帐款周转率更高，但是海尔的存货周转率较低，应付账款周转率较高，说明</a:t>
            </a:r>
            <a:r>
              <a:rPr lang="zh-CN" altLang="zh-CN" dirty="0">
                <a:solidFill>
                  <a:schemeClr val="accent2"/>
                </a:solidFill>
                <a:latin typeface="+mn-ea"/>
              </a:rPr>
              <a:t>总资产和应收帐款周转率的优势并非完全来自于海尔自身销售产品的优势和竞争力</a:t>
            </a:r>
            <a:r>
              <a:rPr lang="zh-CN" altLang="zh-CN" dirty="0">
                <a:latin typeface="+mn-ea"/>
              </a:rPr>
              <a:t>，尤其是海尔的营业周期为负值，美的的营业周期为正值，说明海尔的</a:t>
            </a:r>
            <a:r>
              <a:rPr lang="zh-CN" altLang="zh-CN" dirty="0">
                <a:solidFill>
                  <a:schemeClr val="accent2"/>
                </a:solidFill>
                <a:latin typeface="+mn-ea"/>
              </a:rPr>
              <a:t>营运能力不及美的</a:t>
            </a:r>
            <a:r>
              <a:rPr lang="zh-CN" altLang="zh-CN" dirty="0">
                <a:latin typeface="+mn-ea"/>
              </a:rPr>
              <a:t>。</a:t>
            </a:r>
            <a:endParaRPr lang="zh-CN" altLang="zh-CN" dirty="0">
              <a:effectLst/>
              <a:latin typeface="+mn-ea"/>
            </a:endParaRPr>
          </a:p>
        </p:txBody>
      </p:sp>
    </p:spTree>
    <p:extLst>
      <p:ext uri="{BB962C8B-B14F-4D97-AF65-F5344CB8AC3E}">
        <p14:creationId xmlns:p14="http://schemas.microsoft.com/office/powerpoint/2010/main" val="28673668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13108" y="545936"/>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1554579" y="532140"/>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2096050" y="354184"/>
            <a:ext cx="6382932" cy="646331"/>
          </a:xfrm>
          <a:prstGeom prst="rect">
            <a:avLst/>
          </a:prstGeom>
          <a:noFill/>
        </p:spPr>
        <p:txBody>
          <a:bodyPr wrap="square" rtlCol="0">
            <a:spAutoFit/>
          </a:bodyPr>
          <a:lstStyle/>
          <a:p>
            <a:r>
              <a:rPr lang="zh-CN" altLang="en-US" sz="3600" dirty="0" smtClean="0"/>
              <a:t>盈利能力分析</a:t>
            </a:r>
            <a:r>
              <a:rPr lang="en-US" altLang="zh-CN" dirty="0" smtClean="0"/>
              <a:t>——</a:t>
            </a:r>
            <a:r>
              <a:rPr lang="zh-CN" altLang="en-US" dirty="0" smtClean="0"/>
              <a:t>杜邦分析</a:t>
            </a:r>
            <a:endParaRPr lang="zh-CN" altLang="zh-CN" sz="3600" dirty="0"/>
          </a:p>
        </p:txBody>
      </p:sp>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1541" r="3424" b="62991"/>
          <a:stretch/>
        </p:blipFill>
        <p:spPr>
          <a:xfrm>
            <a:off x="914400" y="1864425"/>
            <a:ext cx="9714016" cy="1111803"/>
          </a:xfrm>
          <a:prstGeom prst="rect">
            <a:avLst/>
          </a:prstGeom>
        </p:spPr>
      </p:pic>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t="44660" r="689"/>
          <a:stretch/>
        </p:blipFill>
        <p:spPr>
          <a:xfrm>
            <a:off x="1101436" y="2809348"/>
            <a:ext cx="9989127" cy="1734787"/>
          </a:xfrm>
          <a:prstGeom prst="rect">
            <a:avLst/>
          </a:prstGeom>
        </p:spPr>
      </p:pic>
      <p:sp>
        <p:nvSpPr>
          <p:cNvPr id="3" name="文本框 2"/>
          <p:cNvSpPr txBox="1"/>
          <p:nvPr/>
        </p:nvSpPr>
        <p:spPr>
          <a:xfrm>
            <a:off x="3467595" y="4672567"/>
            <a:ext cx="1983180" cy="369332"/>
          </a:xfrm>
          <a:prstGeom prst="rect">
            <a:avLst/>
          </a:prstGeom>
          <a:noFill/>
        </p:spPr>
        <p:txBody>
          <a:bodyPr wrap="square" rtlCol="0">
            <a:spAutoFit/>
          </a:bodyPr>
          <a:lstStyle/>
          <a:p>
            <a:r>
              <a:rPr kumimoji="1" lang="zh-CN" altLang="en-US" smtClean="0"/>
              <a:t>海尔</a:t>
            </a:r>
            <a:endParaRPr kumimoji="1" lang="zh-CN" altLang="en-US"/>
          </a:p>
        </p:txBody>
      </p:sp>
      <p:sp>
        <p:nvSpPr>
          <p:cNvPr id="13" name="文本框 12"/>
          <p:cNvSpPr txBox="1"/>
          <p:nvPr/>
        </p:nvSpPr>
        <p:spPr>
          <a:xfrm>
            <a:off x="8809512" y="4656078"/>
            <a:ext cx="1983180" cy="369332"/>
          </a:xfrm>
          <a:prstGeom prst="rect">
            <a:avLst/>
          </a:prstGeom>
          <a:noFill/>
        </p:spPr>
        <p:txBody>
          <a:bodyPr wrap="square" rtlCol="0">
            <a:spAutoFit/>
          </a:bodyPr>
          <a:lstStyle/>
          <a:p>
            <a:r>
              <a:rPr kumimoji="1" lang="zh-CN" altLang="en-US" dirty="0" smtClean="0"/>
              <a:t>美的</a:t>
            </a:r>
            <a:endParaRPr kumimoji="1" lang="zh-CN" altLang="en-US" dirty="0"/>
          </a:p>
        </p:txBody>
      </p:sp>
      <p:sp>
        <p:nvSpPr>
          <p:cNvPr id="8" name="矩形 7"/>
          <p:cNvSpPr/>
          <p:nvPr/>
        </p:nvSpPr>
        <p:spPr>
          <a:xfrm>
            <a:off x="2096050" y="5041899"/>
            <a:ext cx="8138556" cy="1338828"/>
          </a:xfrm>
          <a:prstGeom prst="rect">
            <a:avLst/>
          </a:prstGeom>
        </p:spPr>
        <p:txBody>
          <a:bodyPr wrap="square">
            <a:spAutoFit/>
          </a:bodyPr>
          <a:lstStyle/>
          <a:p>
            <a:pPr>
              <a:lnSpc>
                <a:spcPct val="150000"/>
              </a:lnSpc>
              <a:spcAft>
                <a:spcPts val="0"/>
              </a:spcAft>
            </a:pPr>
            <a:r>
              <a:rPr lang="zh-CN" altLang="zh-CN" dirty="0">
                <a:latin typeface="+mn-ea"/>
              </a:rPr>
              <a:t>根据杜邦分析来看两家企业净资产收益率的差距，海尔净资产收益率较低的原因主要是</a:t>
            </a:r>
            <a:r>
              <a:rPr lang="zh-CN" altLang="zh-CN" dirty="0">
                <a:solidFill>
                  <a:schemeClr val="accent2"/>
                </a:solidFill>
                <a:latin typeface="+mn-ea"/>
              </a:rPr>
              <a:t>总资产收益率较低</a:t>
            </a:r>
            <a:r>
              <a:rPr lang="zh-CN" altLang="zh-CN" dirty="0">
                <a:latin typeface="+mn-ea"/>
              </a:rPr>
              <a:t>，而在</a:t>
            </a:r>
            <a:r>
              <a:rPr lang="zh-CN" altLang="zh-CN" dirty="0">
                <a:solidFill>
                  <a:schemeClr val="accent2"/>
                </a:solidFill>
                <a:latin typeface="+mn-ea"/>
              </a:rPr>
              <a:t>总资产周转率略高的情况下，</a:t>
            </a:r>
            <a:r>
              <a:rPr lang="zh-CN" altLang="zh-CN" dirty="0">
                <a:latin typeface="+mn-ea"/>
              </a:rPr>
              <a:t>海尔总资产收益率仍然更低，</a:t>
            </a:r>
            <a:r>
              <a:rPr lang="zh-CN" altLang="zh-CN" dirty="0">
                <a:solidFill>
                  <a:schemeClr val="accent2"/>
                </a:solidFill>
                <a:latin typeface="+mn-ea"/>
              </a:rPr>
              <a:t>主要是因为销售净利率低于美的</a:t>
            </a:r>
            <a:r>
              <a:rPr lang="zh-CN" altLang="zh-CN" dirty="0">
                <a:latin typeface="+mn-ea"/>
              </a:rPr>
              <a:t>。</a:t>
            </a:r>
            <a:endParaRPr lang="zh-CN" altLang="zh-CN" dirty="0">
              <a:effectLst/>
              <a:latin typeface="+mn-ea"/>
            </a:endParaRPr>
          </a:p>
        </p:txBody>
      </p:sp>
    </p:spTree>
    <p:extLst>
      <p:ext uri="{BB962C8B-B14F-4D97-AF65-F5344CB8AC3E}">
        <p14:creationId xmlns:p14="http://schemas.microsoft.com/office/powerpoint/2010/main" val="211449370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416296" y="527126"/>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rot="257006">
            <a:off x="880234" y="525564"/>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2096050" y="354184"/>
            <a:ext cx="6382932" cy="646331"/>
          </a:xfrm>
          <a:prstGeom prst="rect">
            <a:avLst/>
          </a:prstGeom>
          <a:noFill/>
        </p:spPr>
        <p:txBody>
          <a:bodyPr wrap="square" rtlCol="0">
            <a:spAutoFit/>
          </a:bodyPr>
          <a:lstStyle/>
          <a:p>
            <a:r>
              <a:rPr lang="zh-CN" altLang="en-US" sz="3600" dirty="0" smtClean="0"/>
              <a:t>偿债能力分析</a:t>
            </a:r>
            <a:r>
              <a:rPr lang="en-US" altLang="zh-CN" dirty="0" smtClean="0"/>
              <a:t>——</a:t>
            </a:r>
            <a:r>
              <a:rPr lang="zh-CN" altLang="en-US" dirty="0" smtClean="0"/>
              <a:t>负债率分析</a:t>
            </a:r>
            <a:endParaRPr lang="zh-CN" altLang="zh-CN" sz="3600" dirty="0"/>
          </a:p>
        </p:txBody>
      </p:sp>
      <p:graphicFrame>
        <p:nvGraphicFramePr>
          <p:cNvPr id="2" name="表格 1"/>
          <p:cNvGraphicFramePr>
            <a:graphicFrameLocks noGrp="1"/>
          </p:cNvGraphicFramePr>
          <p:nvPr>
            <p:extLst>
              <p:ext uri="{D42A27DB-BD31-4B8C-83A1-F6EECF244321}">
                <p14:modId xmlns:p14="http://schemas.microsoft.com/office/powerpoint/2010/main" val="26230850"/>
              </p:ext>
            </p:extLst>
          </p:nvPr>
        </p:nvGraphicFramePr>
        <p:xfrm>
          <a:off x="869415" y="1389790"/>
          <a:ext cx="6666027" cy="4657798"/>
        </p:xfrm>
        <a:graphic>
          <a:graphicData uri="http://schemas.openxmlformats.org/drawingml/2006/table">
            <a:tbl>
              <a:tblPr firstRow="1" firstCol="1" bandRow="1">
                <a:tableStyleId>{5C22544A-7EE6-4342-B048-85BDC9FD1C3A}</a:tableStyleId>
              </a:tblPr>
              <a:tblGrid>
                <a:gridCol w="2808966">
                  <a:extLst>
                    <a:ext uri="{9D8B030D-6E8A-4147-A177-3AD203B41FA5}">
                      <a16:colId xmlns:a16="http://schemas.microsoft.com/office/drawing/2014/main" val="20000"/>
                    </a:ext>
                  </a:extLst>
                </a:gridCol>
                <a:gridCol w="1866586">
                  <a:extLst>
                    <a:ext uri="{9D8B030D-6E8A-4147-A177-3AD203B41FA5}">
                      <a16:colId xmlns:a16="http://schemas.microsoft.com/office/drawing/2014/main" val="20001"/>
                    </a:ext>
                  </a:extLst>
                </a:gridCol>
                <a:gridCol w="1990475">
                  <a:extLst>
                    <a:ext uri="{9D8B030D-6E8A-4147-A177-3AD203B41FA5}">
                      <a16:colId xmlns:a16="http://schemas.microsoft.com/office/drawing/2014/main" val="20002"/>
                    </a:ext>
                  </a:extLst>
                </a:gridCol>
              </a:tblGrid>
              <a:tr h="308448">
                <a:tc>
                  <a:txBody>
                    <a:bodyPr/>
                    <a:lstStyle/>
                    <a:p>
                      <a:pPr algn="ctr">
                        <a:spcAft>
                          <a:spcPts val="0"/>
                        </a:spcAft>
                      </a:pPr>
                      <a:r>
                        <a:rPr lang="zh-CN" sz="1600" kern="100" dirty="0">
                          <a:effectLst/>
                        </a:rPr>
                        <a:t>项目</a:t>
                      </a:r>
                      <a:endParaRPr lang="zh-CN" sz="1600" kern="100" dirty="0">
                        <a:effectLst/>
                        <a:latin typeface="Times New Roman" charset="0"/>
                        <a:ea typeface="宋体" charset="-122"/>
                      </a:endParaRPr>
                    </a:p>
                  </a:txBody>
                  <a:tcPr marL="68580" marR="68580" marT="0" marB="0" anchor="b"/>
                </a:tc>
                <a:tc>
                  <a:txBody>
                    <a:bodyPr/>
                    <a:lstStyle/>
                    <a:p>
                      <a:pPr algn="ctr">
                        <a:spcAft>
                          <a:spcPts val="0"/>
                        </a:spcAft>
                      </a:pPr>
                      <a:r>
                        <a:rPr lang="en-US" sz="1600" kern="100">
                          <a:effectLst/>
                        </a:rPr>
                        <a:t>2015</a:t>
                      </a:r>
                      <a:r>
                        <a:rPr lang="zh-CN" sz="1600" kern="100">
                          <a:effectLst/>
                        </a:rPr>
                        <a:t>海尔</a:t>
                      </a:r>
                      <a:endParaRPr lang="zh-CN" sz="1600" kern="100">
                        <a:effectLst/>
                        <a:latin typeface="Times New Roman" charset="0"/>
                        <a:ea typeface="宋体" charset="-122"/>
                      </a:endParaRPr>
                    </a:p>
                  </a:txBody>
                  <a:tcPr marL="68580" marR="68580" marT="0" marB="0" anchor="b"/>
                </a:tc>
                <a:tc>
                  <a:txBody>
                    <a:bodyPr/>
                    <a:lstStyle/>
                    <a:p>
                      <a:pPr algn="ctr">
                        <a:spcAft>
                          <a:spcPts val="0"/>
                        </a:spcAft>
                      </a:pPr>
                      <a:r>
                        <a:rPr lang="en-US" sz="1600" kern="100">
                          <a:effectLst/>
                        </a:rPr>
                        <a:t>2015</a:t>
                      </a:r>
                      <a:r>
                        <a:rPr lang="zh-CN" sz="1600" kern="100">
                          <a:effectLst/>
                        </a:rPr>
                        <a:t>美的</a:t>
                      </a:r>
                      <a:endParaRPr lang="zh-CN" sz="1600" kern="100">
                        <a:effectLst/>
                        <a:latin typeface="Times New Roman" charset="0"/>
                        <a:ea typeface="宋体" charset="-122"/>
                      </a:endParaRPr>
                    </a:p>
                  </a:txBody>
                  <a:tcPr marL="68580" marR="68580" marT="0" marB="0" anchor="b"/>
                </a:tc>
                <a:extLst>
                  <a:ext uri="{0D108BD9-81ED-4DB2-BD59-A6C34878D82A}">
                    <a16:rowId xmlns:a16="http://schemas.microsoft.com/office/drawing/2014/main" val="10000"/>
                  </a:ext>
                </a:extLst>
              </a:tr>
              <a:tr h="308448">
                <a:tc>
                  <a:txBody>
                    <a:bodyPr/>
                    <a:lstStyle/>
                    <a:p>
                      <a:pPr>
                        <a:spcAft>
                          <a:spcPts val="0"/>
                        </a:spcAft>
                      </a:pPr>
                      <a:r>
                        <a:rPr lang="zh-CN" sz="1600" kern="100">
                          <a:effectLst/>
                        </a:rPr>
                        <a:t>总负债</a:t>
                      </a:r>
                      <a:r>
                        <a:rPr lang="en-US" sz="1600" kern="100">
                          <a:effectLst/>
                        </a:rPr>
                        <a:t>(</a:t>
                      </a:r>
                      <a:r>
                        <a:rPr lang="zh-CN" sz="1600" kern="100">
                          <a:effectLst/>
                        </a:rPr>
                        <a:t>千元</a:t>
                      </a:r>
                      <a:r>
                        <a:rPr lang="en-US" sz="1600" kern="100">
                          <a:effectLst/>
                        </a:rPr>
                        <a:t>)</a:t>
                      </a:r>
                      <a:endParaRPr lang="zh-CN" sz="1600" kern="100">
                        <a:effectLst/>
                        <a:latin typeface="Times New Roman" charset="0"/>
                        <a:ea typeface="宋体" charset="-122"/>
                      </a:endParaRPr>
                    </a:p>
                  </a:txBody>
                  <a:tcPr marL="68580" marR="68580" marT="0" marB="0" anchor="b"/>
                </a:tc>
                <a:tc>
                  <a:txBody>
                    <a:bodyPr/>
                    <a:lstStyle/>
                    <a:p>
                      <a:pPr algn="r">
                        <a:spcAft>
                          <a:spcPts val="0"/>
                        </a:spcAft>
                      </a:pPr>
                      <a:r>
                        <a:rPr lang="en-US" sz="1600" kern="100">
                          <a:effectLst/>
                        </a:rPr>
                        <a:t>43,558,411</a:t>
                      </a:r>
                      <a:endParaRPr lang="zh-CN" sz="1600" kern="100">
                        <a:effectLst/>
                        <a:latin typeface="Times New Roman" charset="0"/>
                        <a:ea typeface="宋体" charset="-122"/>
                      </a:endParaRPr>
                    </a:p>
                  </a:txBody>
                  <a:tcPr marL="68580" marR="68580" marT="0" marB="0" anchor="b"/>
                </a:tc>
                <a:tc>
                  <a:txBody>
                    <a:bodyPr/>
                    <a:lstStyle/>
                    <a:p>
                      <a:pPr algn="r">
                        <a:spcAft>
                          <a:spcPts val="0"/>
                        </a:spcAft>
                      </a:pPr>
                      <a:r>
                        <a:rPr lang="en-US" sz="1600" kern="100">
                          <a:effectLst/>
                        </a:rPr>
                        <a:t>72,810,313</a:t>
                      </a:r>
                      <a:endParaRPr lang="zh-CN" sz="1600" kern="100">
                        <a:effectLst/>
                        <a:latin typeface="Times New Roman" charset="0"/>
                        <a:ea typeface="宋体" charset="-122"/>
                      </a:endParaRPr>
                    </a:p>
                  </a:txBody>
                  <a:tcPr marL="68580" marR="68580" marT="0" marB="0" anchor="b"/>
                </a:tc>
                <a:extLst>
                  <a:ext uri="{0D108BD9-81ED-4DB2-BD59-A6C34878D82A}">
                    <a16:rowId xmlns:a16="http://schemas.microsoft.com/office/drawing/2014/main" val="10001"/>
                  </a:ext>
                </a:extLst>
              </a:tr>
              <a:tr h="308448">
                <a:tc>
                  <a:txBody>
                    <a:bodyPr/>
                    <a:lstStyle/>
                    <a:p>
                      <a:pPr>
                        <a:spcAft>
                          <a:spcPts val="0"/>
                        </a:spcAft>
                      </a:pPr>
                      <a:r>
                        <a:rPr lang="zh-CN" sz="1600" kern="100">
                          <a:effectLst/>
                        </a:rPr>
                        <a:t>总资产</a:t>
                      </a:r>
                      <a:r>
                        <a:rPr lang="en-US" sz="1600" kern="100">
                          <a:effectLst/>
                        </a:rPr>
                        <a:t>(</a:t>
                      </a:r>
                      <a:r>
                        <a:rPr lang="zh-CN" sz="1600" kern="100">
                          <a:effectLst/>
                        </a:rPr>
                        <a:t>千元</a:t>
                      </a:r>
                      <a:r>
                        <a:rPr lang="en-US" sz="1600" kern="100">
                          <a:effectLst/>
                        </a:rPr>
                        <a:t>)</a:t>
                      </a:r>
                      <a:endParaRPr lang="zh-CN" sz="1600" kern="100">
                        <a:effectLst/>
                        <a:latin typeface="Times New Roman" charset="0"/>
                        <a:ea typeface="宋体" charset="-122"/>
                      </a:endParaRPr>
                    </a:p>
                  </a:txBody>
                  <a:tcPr marL="68580" marR="68580" marT="0" marB="0" anchor="b"/>
                </a:tc>
                <a:tc>
                  <a:txBody>
                    <a:bodyPr/>
                    <a:lstStyle/>
                    <a:p>
                      <a:pPr algn="r">
                        <a:spcAft>
                          <a:spcPts val="0"/>
                        </a:spcAft>
                      </a:pPr>
                      <a:r>
                        <a:rPr lang="en-US" sz="1600" kern="100">
                          <a:effectLst/>
                        </a:rPr>
                        <a:t>75,960,673</a:t>
                      </a:r>
                      <a:endParaRPr lang="zh-CN" sz="1600" kern="100">
                        <a:effectLst/>
                        <a:latin typeface="Times New Roman" charset="0"/>
                        <a:ea typeface="宋体" charset="-122"/>
                      </a:endParaRPr>
                    </a:p>
                  </a:txBody>
                  <a:tcPr marL="68580" marR="68580" marT="0" marB="0" anchor="b"/>
                </a:tc>
                <a:tc>
                  <a:txBody>
                    <a:bodyPr/>
                    <a:lstStyle/>
                    <a:p>
                      <a:pPr algn="r">
                        <a:spcAft>
                          <a:spcPts val="0"/>
                        </a:spcAft>
                      </a:pPr>
                      <a:r>
                        <a:rPr lang="en-US" sz="1600" kern="100">
                          <a:effectLst/>
                        </a:rPr>
                        <a:t>128,841,935</a:t>
                      </a:r>
                      <a:endParaRPr lang="zh-CN" sz="1600" kern="100">
                        <a:effectLst/>
                        <a:latin typeface="Times New Roman" charset="0"/>
                        <a:ea typeface="宋体" charset="-122"/>
                      </a:endParaRPr>
                    </a:p>
                  </a:txBody>
                  <a:tcPr marL="68580" marR="68580" marT="0" marB="0" anchor="b"/>
                </a:tc>
                <a:extLst>
                  <a:ext uri="{0D108BD9-81ED-4DB2-BD59-A6C34878D82A}">
                    <a16:rowId xmlns:a16="http://schemas.microsoft.com/office/drawing/2014/main" val="10002"/>
                  </a:ext>
                </a:extLst>
              </a:tr>
              <a:tr h="308448">
                <a:tc>
                  <a:txBody>
                    <a:bodyPr/>
                    <a:lstStyle/>
                    <a:p>
                      <a:pPr>
                        <a:spcAft>
                          <a:spcPts val="0"/>
                        </a:spcAft>
                      </a:pPr>
                      <a:r>
                        <a:rPr lang="zh-CN" sz="1600" kern="100">
                          <a:effectLst/>
                        </a:rPr>
                        <a:t>流动资产</a:t>
                      </a:r>
                      <a:r>
                        <a:rPr lang="en-US" sz="1600" kern="100">
                          <a:effectLst/>
                        </a:rPr>
                        <a:t>(</a:t>
                      </a:r>
                      <a:r>
                        <a:rPr lang="zh-CN" sz="1600" kern="100">
                          <a:effectLst/>
                        </a:rPr>
                        <a:t>千元</a:t>
                      </a:r>
                      <a:r>
                        <a:rPr lang="en-US" sz="1600" kern="100">
                          <a:effectLst/>
                        </a:rPr>
                        <a:t>)</a:t>
                      </a:r>
                      <a:endParaRPr lang="zh-CN" sz="1600" kern="100">
                        <a:effectLst/>
                        <a:latin typeface="Times New Roman" charset="0"/>
                        <a:ea typeface="宋体" charset="-122"/>
                      </a:endParaRPr>
                    </a:p>
                  </a:txBody>
                  <a:tcPr marL="68580" marR="68580" marT="0" marB="0" anchor="b"/>
                </a:tc>
                <a:tc>
                  <a:txBody>
                    <a:bodyPr/>
                    <a:lstStyle/>
                    <a:p>
                      <a:pPr algn="r">
                        <a:spcAft>
                          <a:spcPts val="0"/>
                        </a:spcAft>
                      </a:pPr>
                      <a:r>
                        <a:rPr lang="en-US" sz="1600" kern="100">
                          <a:effectLst/>
                        </a:rPr>
                        <a:t>54,867,240</a:t>
                      </a:r>
                      <a:endParaRPr lang="zh-CN" sz="1600" kern="100">
                        <a:effectLst/>
                        <a:latin typeface="Times New Roman" charset="0"/>
                        <a:ea typeface="宋体" charset="-122"/>
                      </a:endParaRPr>
                    </a:p>
                  </a:txBody>
                  <a:tcPr marL="68580" marR="68580" marT="0" marB="0" anchor="b"/>
                </a:tc>
                <a:tc>
                  <a:txBody>
                    <a:bodyPr/>
                    <a:lstStyle/>
                    <a:p>
                      <a:pPr algn="r">
                        <a:spcAft>
                          <a:spcPts val="0"/>
                        </a:spcAft>
                      </a:pPr>
                      <a:r>
                        <a:rPr lang="en-US" sz="1600" kern="100">
                          <a:effectLst/>
                        </a:rPr>
                        <a:t>93,367,706</a:t>
                      </a:r>
                      <a:endParaRPr lang="zh-CN" sz="1600" kern="100">
                        <a:effectLst/>
                        <a:latin typeface="Times New Roman" charset="0"/>
                        <a:ea typeface="宋体" charset="-122"/>
                      </a:endParaRPr>
                    </a:p>
                  </a:txBody>
                  <a:tcPr marL="68580" marR="68580" marT="0" marB="0" anchor="b"/>
                </a:tc>
                <a:extLst>
                  <a:ext uri="{0D108BD9-81ED-4DB2-BD59-A6C34878D82A}">
                    <a16:rowId xmlns:a16="http://schemas.microsoft.com/office/drawing/2014/main" val="10003"/>
                  </a:ext>
                </a:extLst>
              </a:tr>
              <a:tr h="339526">
                <a:tc>
                  <a:txBody>
                    <a:bodyPr/>
                    <a:lstStyle/>
                    <a:p>
                      <a:pPr>
                        <a:spcAft>
                          <a:spcPts val="0"/>
                        </a:spcAft>
                      </a:pPr>
                      <a:r>
                        <a:rPr lang="zh-CN" sz="1600" kern="100">
                          <a:effectLst/>
                        </a:rPr>
                        <a:t>流动负债</a:t>
                      </a:r>
                      <a:r>
                        <a:rPr lang="en-US" sz="1600" kern="100">
                          <a:effectLst/>
                        </a:rPr>
                        <a:t>(</a:t>
                      </a:r>
                      <a:r>
                        <a:rPr lang="zh-CN" sz="1600" kern="100">
                          <a:effectLst/>
                        </a:rPr>
                        <a:t>千元</a:t>
                      </a:r>
                      <a:r>
                        <a:rPr lang="en-US" sz="1600" kern="100">
                          <a:effectLst/>
                        </a:rPr>
                        <a:t>)</a:t>
                      </a:r>
                      <a:endParaRPr lang="zh-CN" sz="1600" kern="100">
                        <a:effectLst/>
                        <a:latin typeface="Times New Roman" charset="0"/>
                        <a:ea typeface="宋体" charset="-122"/>
                      </a:endParaRPr>
                    </a:p>
                  </a:txBody>
                  <a:tcPr marL="68580" marR="68580" marT="0" marB="0" anchor="b"/>
                </a:tc>
                <a:tc>
                  <a:txBody>
                    <a:bodyPr/>
                    <a:lstStyle/>
                    <a:p>
                      <a:pPr algn="r">
                        <a:spcAft>
                          <a:spcPts val="0"/>
                        </a:spcAft>
                      </a:pPr>
                      <a:r>
                        <a:rPr lang="en-US" sz="1600" kern="100">
                          <a:effectLst/>
                        </a:rPr>
                        <a:t>39,783,314</a:t>
                      </a:r>
                      <a:endParaRPr lang="zh-CN" sz="1600" kern="100">
                        <a:effectLst/>
                        <a:latin typeface="Times New Roman" charset="0"/>
                        <a:ea typeface="宋体" charset="-122"/>
                      </a:endParaRPr>
                    </a:p>
                  </a:txBody>
                  <a:tcPr marL="68580" marR="68580" marT="0" marB="0" anchor="b"/>
                </a:tc>
                <a:tc>
                  <a:txBody>
                    <a:bodyPr/>
                    <a:lstStyle/>
                    <a:p>
                      <a:pPr algn="r">
                        <a:spcAft>
                          <a:spcPts val="0"/>
                        </a:spcAft>
                      </a:pPr>
                      <a:r>
                        <a:rPr lang="en-US" sz="1600" kern="100">
                          <a:effectLst/>
                        </a:rPr>
                        <a:t>72,003,849</a:t>
                      </a:r>
                      <a:endParaRPr lang="zh-CN" sz="1600" kern="100">
                        <a:effectLst/>
                        <a:latin typeface="Times New Roman" charset="0"/>
                        <a:ea typeface="宋体" charset="-122"/>
                      </a:endParaRPr>
                    </a:p>
                  </a:txBody>
                  <a:tcPr marL="68580" marR="68580" marT="0" marB="0" anchor="b"/>
                </a:tc>
                <a:extLst>
                  <a:ext uri="{0D108BD9-81ED-4DB2-BD59-A6C34878D82A}">
                    <a16:rowId xmlns:a16="http://schemas.microsoft.com/office/drawing/2014/main" val="10004"/>
                  </a:ext>
                </a:extLst>
              </a:tr>
              <a:tr h="308448">
                <a:tc>
                  <a:txBody>
                    <a:bodyPr/>
                    <a:lstStyle/>
                    <a:p>
                      <a:pPr>
                        <a:spcAft>
                          <a:spcPts val="0"/>
                        </a:spcAft>
                      </a:pPr>
                      <a:r>
                        <a:rPr lang="zh-CN" sz="1600" kern="100">
                          <a:effectLst/>
                        </a:rPr>
                        <a:t>营运资本</a:t>
                      </a:r>
                      <a:r>
                        <a:rPr lang="en-US" sz="1600" kern="100">
                          <a:effectLst/>
                        </a:rPr>
                        <a:t>(</a:t>
                      </a:r>
                      <a:r>
                        <a:rPr lang="zh-CN" sz="1600" kern="100">
                          <a:effectLst/>
                        </a:rPr>
                        <a:t>千元</a:t>
                      </a:r>
                      <a:r>
                        <a:rPr lang="en-US" sz="1600" kern="100">
                          <a:effectLst/>
                        </a:rPr>
                        <a:t>)</a:t>
                      </a:r>
                      <a:endParaRPr lang="zh-CN" sz="1600" kern="100">
                        <a:effectLst/>
                        <a:latin typeface="Times New Roman" charset="0"/>
                        <a:ea typeface="宋体" charset="-122"/>
                      </a:endParaRPr>
                    </a:p>
                  </a:txBody>
                  <a:tcPr marL="68580" marR="68580" marT="0" marB="0" anchor="b"/>
                </a:tc>
                <a:tc>
                  <a:txBody>
                    <a:bodyPr/>
                    <a:lstStyle/>
                    <a:p>
                      <a:pPr algn="r">
                        <a:spcAft>
                          <a:spcPts val="0"/>
                        </a:spcAft>
                      </a:pPr>
                      <a:r>
                        <a:rPr lang="en-US" sz="1600" kern="100">
                          <a:effectLst/>
                        </a:rPr>
                        <a:t>15,083,926</a:t>
                      </a:r>
                      <a:endParaRPr lang="zh-CN" sz="1600" kern="100">
                        <a:effectLst/>
                        <a:latin typeface="Times New Roman" charset="0"/>
                        <a:ea typeface="宋体" charset="-122"/>
                      </a:endParaRPr>
                    </a:p>
                  </a:txBody>
                  <a:tcPr marL="68580" marR="68580" marT="0" marB="0" anchor="b"/>
                </a:tc>
                <a:tc>
                  <a:txBody>
                    <a:bodyPr/>
                    <a:lstStyle/>
                    <a:p>
                      <a:pPr algn="r">
                        <a:spcAft>
                          <a:spcPts val="0"/>
                        </a:spcAft>
                      </a:pPr>
                      <a:r>
                        <a:rPr lang="en-US" sz="1600" kern="100">
                          <a:effectLst/>
                        </a:rPr>
                        <a:t>21,363,857</a:t>
                      </a:r>
                      <a:endParaRPr lang="zh-CN" sz="1600" kern="100">
                        <a:effectLst/>
                        <a:latin typeface="Times New Roman" charset="0"/>
                        <a:ea typeface="宋体" charset="-122"/>
                      </a:endParaRPr>
                    </a:p>
                  </a:txBody>
                  <a:tcPr marL="68580" marR="68580" marT="0" marB="0" anchor="b"/>
                </a:tc>
                <a:extLst>
                  <a:ext uri="{0D108BD9-81ED-4DB2-BD59-A6C34878D82A}">
                    <a16:rowId xmlns:a16="http://schemas.microsoft.com/office/drawing/2014/main" val="10005"/>
                  </a:ext>
                </a:extLst>
              </a:tr>
              <a:tr h="308448">
                <a:tc>
                  <a:txBody>
                    <a:bodyPr/>
                    <a:lstStyle/>
                    <a:p>
                      <a:pPr>
                        <a:spcAft>
                          <a:spcPts val="0"/>
                        </a:spcAft>
                      </a:pPr>
                      <a:r>
                        <a:rPr lang="zh-CN" sz="1600" kern="100">
                          <a:effectLst/>
                        </a:rPr>
                        <a:t>短期借款</a:t>
                      </a:r>
                      <a:r>
                        <a:rPr lang="en-US" sz="1600" kern="100">
                          <a:effectLst/>
                        </a:rPr>
                        <a:t>(</a:t>
                      </a:r>
                      <a:r>
                        <a:rPr lang="zh-CN" sz="1600" kern="100">
                          <a:effectLst/>
                        </a:rPr>
                        <a:t>千元</a:t>
                      </a:r>
                      <a:r>
                        <a:rPr lang="en-US" sz="1600" kern="100">
                          <a:effectLst/>
                        </a:rPr>
                        <a:t>)</a:t>
                      </a:r>
                      <a:endParaRPr lang="zh-CN" sz="1600" kern="100">
                        <a:effectLst/>
                        <a:latin typeface="Times New Roman" charset="0"/>
                        <a:ea typeface="宋体" charset="-122"/>
                      </a:endParaRPr>
                    </a:p>
                  </a:txBody>
                  <a:tcPr marL="68580" marR="68580" marT="0" marB="0" anchor="b"/>
                </a:tc>
                <a:tc>
                  <a:txBody>
                    <a:bodyPr/>
                    <a:lstStyle/>
                    <a:p>
                      <a:pPr algn="r">
                        <a:spcAft>
                          <a:spcPts val="0"/>
                        </a:spcAft>
                      </a:pPr>
                      <a:r>
                        <a:rPr lang="en-US" sz="1600" kern="100">
                          <a:effectLst/>
                        </a:rPr>
                        <a:t>1,873,108</a:t>
                      </a:r>
                      <a:endParaRPr lang="zh-CN" sz="1600" kern="100">
                        <a:effectLst/>
                        <a:latin typeface="Times New Roman" charset="0"/>
                        <a:ea typeface="宋体" charset="-122"/>
                      </a:endParaRPr>
                    </a:p>
                  </a:txBody>
                  <a:tcPr marL="68580" marR="68580" marT="0" marB="0" anchor="b"/>
                </a:tc>
                <a:tc>
                  <a:txBody>
                    <a:bodyPr/>
                    <a:lstStyle/>
                    <a:p>
                      <a:pPr algn="r">
                        <a:spcAft>
                          <a:spcPts val="0"/>
                        </a:spcAft>
                      </a:pPr>
                      <a:r>
                        <a:rPr lang="en-US" sz="1600" kern="100">
                          <a:effectLst/>
                        </a:rPr>
                        <a:t>3,920,933</a:t>
                      </a:r>
                      <a:endParaRPr lang="zh-CN" sz="1600" kern="100">
                        <a:effectLst/>
                        <a:latin typeface="Times New Roman" charset="0"/>
                        <a:ea typeface="宋体" charset="-122"/>
                      </a:endParaRPr>
                    </a:p>
                  </a:txBody>
                  <a:tcPr marL="68580" marR="68580" marT="0" marB="0" anchor="b"/>
                </a:tc>
                <a:extLst>
                  <a:ext uri="{0D108BD9-81ED-4DB2-BD59-A6C34878D82A}">
                    <a16:rowId xmlns:a16="http://schemas.microsoft.com/office/drawing/2014/main" val="10006"/>
                  </a:ext>
                </a:extLst>
              </a:tr>
              <a:tr h="308448">
                <a:tc>
                  <a:txBody>
                    <a:bodyPr/>
                    <a:lstStyle/>
                    <a:p>
                      <a:pPr>
                        <a:spcAft>
                          <a:spcPts val="0"/>
                        </a:spcAft>
                      </a:pPr>
                      <a:r>
                        <a:rPr lang="zh-CN" sz="1600" kern="100">
                          <a:effectLst/>
                        </a:rPr>
                        <a:t>一年内到期的长期负债</a:t>
                      </a:r>
                      <a:r>
                        <a:rPr lang="en-US" sz="1600" kern="100">
                          <a:effectLst/>
                        </a:rPr>
                        <a:t>(</a:t>
                      </a:r>
                      <a:r>
                        <a:rPr lang="zh-CN" sz="1600" kern="100">
                          <a:effectLst/>
                        </a:rPr>
                        <a:t>千元</a:t>
                      </a:r>
                      <a:r>
                        <a:rPr lang="en-US" sz="1600" kern="100">
                          <a:effectLst/>
                        </a:rPr>
                        <a:t>)</a:t>
                      </a:r>
                      <a:endParaRPr lang="zh-CN" sz="1600" kern="100">
                        <a:effectLst/>
                        <a:latin typeface="Times New Roman" charset="0"/>
                        <a:ea typeface="宋体" charset="-122"/>
                      </a:endParaRPr>
                    </a:p>
                  </a:txBody>
                  <a:tcPr marL="68580" marR="68580" marT="0" marB="0" anchor="b"/>
                </a:tc>
                <a:tc>
                  <a:txBody>
                    <a:bodyPr/>
                    <a:lstStyle/>
                    <a:p>
                      <a:pPr algn="r">
                        <a:spcAft>
                          <a:spcPts val="0"/>
                        </a:spcAft>
                      </a:pPr>
                      <a:r>
                        <a:rPr lang="en-US" sz="1600" kern="100">
                          <a:effectLst/>
                        </a:rPr>
                        <a:t>72,898</a:t>
                      </a:r>
                      <a:endParaRPr lang="zh-CN" sz="1600" kern="100">
                        <a:effectLst/>
                        <a:latin typeface="Times New Roman" charset="0"/>
                        <a:ea typeface="宋体" charset="-122"/>
                      </a:endParaRPr>
                    </a:p>
                  </a:txBody>
                  <a:tcPr marL="68580" marR="68580" marT="0" marB="0" anchor="b"/>
                </a:tc>
                <a:tc>
                  <a:txBody>
                    <a:bodyPr/>
                    <a:lstStyle/>
                    <a:p>
                      <a:pPr algn="r">
                        <a:spcAft>
                          <a:spcPts val="0"/>
                        </a:spcAft>
                      </a:pPr>
                      <a:r>
                        <a:rPr lang="en-US" sz="1600" kern="100">
                          <a:effectLst/>
                        </a:rPr>
                        <a:t>0</a:t>
                      </a:r>
                      <a:endParaRPr lang="zh-CN" sz="1600" kern="100">
                        <a:effectLst/>
                        <a:latin typeface="Times New Roman" charset="0"/>
                        <a:ea typeface="宋体" charset="-122"/>
                      </a:endParaRPr>
                    </a:p>
                  </a:txBody>
                  <a:tcPr marL="68580" marR="68580" marT="0" marB="0" anchor="b"/>
                </a:tc>
                <a:extLst>
                  <a:ext uri="{0D108BD9-81ED-4DB2-BD59-A6C34878D82A}">
                    <a16:rowId xmlns:a16="http://schemas.microsoft.com/office/drawing/2014/main" val="10007"/>
                  </a:ext>
                </a:extLst>
              </a:tr>
              <a:tr h="308448">
                <a:tc>
                  <a:txBody>
                    <a:bodyPr/>
                    <a:lstStyle/>
                    <a:p>
                      <a:pPr>
                        <a:spcAft>
                          <a:spcPts val="0"/>
                        </a:spcAft>
                      </a:pPr>
                      <a:r>
                        <a:rPr lang="zh-CN" sz="1600" kern="100">
                          <a:effectLst/>
                        </a:rPr>
                        <a:t>长期借款</a:t>
                      </a:r>
                      <a:r>
                        <a:rPr lang="en-US" sz="1600" kern="100">
                          <a:effectLst/>
                        </a:rPr>
                        <a:t>(</a:t>
                      </a:r>
                      <a:r>
                        <a:rPr lang="zh-CN" sz="1600" kern="100">
                          <a:effectLst/>
                        </a:rPr>
                        <a:t>千元</a:t>
                      </a:r>
                      <a:r>
                        <a:rPr lang="en-US" sz="1600" kern="100">
                          <a:effectLst/>
                        </a:rPr>
                        <a:t>)</a:t>
                      </a:r>
                      <a:endParaRPr lang="zh-CN" sz="1600" kern="100">
                        <a:effectLst/>
                        <a:latin typeface="Times New Roman" charset="0"/>
                        <a:ea typeface="宋体" charset="-122"/>
                      </a:endParaRPr>
                    </a:p>
                  </a:txBody>
                  <a:tcPr marL="68580" marR="68580" marT="0" marB="0" anchor="b"/>
                </a:tc>
                <a:tc>
                  <a:txBody>
                    <a:bodyPr/>
                    <a:lstStyle/>
                    <a:p>
                      <a:pPr algn="r">
                        <a:spcAft>
                          <a:spcPts val="0"/>
                        </a:spcAft>
                      </a:pPr>
                      <a:r>
                        <a:rPr lang="en-US" sz="1600" kern="100">
                          <a:effectLst/>
                        </a:rPr>
                        <a:t>297,241</a:t>
                      </a:r>
                      <a:endParaRPr lang="zh-CN" sz="1600" kern="100">
                        <a:effectLst/>
                        <a:latin typeface="Times New Roman" charset="0"/>
                        <a:ea typeface="宋体" charset="-122"/>
                      </a:endParaRPr>
                    </a:p>
                  </a:txBody>
                  <a:tcPr marL="68580" marR="68580" marT="0" marB="0" anchor="b"/>
                </a:tc>
                <a:tc>
                  <a:txBody>
                    <a:bodyPr/>
                    <a:lstStyle/>
                    <a:p>
                      <a:pPr algn="r">
                        <a:spcAft>
                          <a:spcPts val="0"/>
                        </a:spcAft>
                      </a:pPr>
                      <a:r>
                        <a:rPr lang="en-US" sz="1600" kern="100">
                          <a:effectLst/>
                        </a:rPr>
                        <a:t>90,061</a:t>
                      </a:r>
                      <a:endParaRPr lang="zh-CN" sz="1600" kern="100">
                        <a:effectLst/>
                        <a:latin typeface="Times New Roman" charset="0"/>
                        <a:ea typeface="宋体" charset="-122"/>
                      </a:endParaRPr>
                    </a:p>
                  </a:txBody>
                  <a:tcPr marL="68580" marR="68580" marT="0" marB="0" anchor="b"/>
                </a:tc>
                <a:extLst>
                  <a:ext uri="{0D108BD9-81ED-4DB2-BD59-A6C34878D82A}">
                    <a16:rowId xmlns:a16="http://schemas.microsoft.com/office/drawing/2014/main" val="10008"/>
                  </a:ext>
                </a:extLst>
              </a:tr>
              <a:tr h="308448">
                <a:tc>
                  <a:txBody>
                    <a:bodyPr/>
                    <a:lstStyle/>
                    <a:p>
                      <a:pPr>
                        <a:spcAft>
                          <a:spcPts val="0"/>
                        </a:spcAft>
                      </a:pPr>
                      <a:r>
                        <a:rPr lang="zh-CN" sz="1600" kern="100">
                          <a:effectLst/>
                        </a:rPr>
                        <a:t>应付债券</a:t>
                      </a:r>
                      <a:r>
                        <a:rPr lang="en-US" sz="1600" kern="100">
                          <a:effectLst/>
                        </a:rPr>
                        <a:t>(</a:t>
                      </a:r>
                      <a:r>
                        <a:rPr lang="zh-CN" sz="1600" kern="100">
                          <a:effectLst/>
                        </a:rPr>
                        <a:t>千元</a:t>
                      </a:r>
                      <a:r>
                        <a:rPr lang="en-US" sz="1600" kern="100">
                          <a:effectLst/>
                        </a:rPr>
                        <a:t>)</a:t>
                      </a:r>
                      <a:endParaRPr lang="zh-CN" sz="1600" kern="100">
                        <a:effectLst/>
                        <a:latin typeface="Times New Roman" charset="0"/>
                        <a:ea typeface="宋体" charset="-122"/>
                      </a:endParaRPr>
                    </a:p>
                  </a:txBody>
                  <a:tcPr marL="68580" marR="68580" marT="0" marB="0" anchor="b"/>
                </a:tc>
                <a:tc>
                  <a:txBody>
                    <a:bodyPr/>
                    <a:lstStyle/>
                    <a:p>
                      <a:pPr algn="r">
                        <a:spcAft>
                          <a:spcPts val="0"/>
                        </a:spcAft>
                      </a:pPr>
                      <a:r>
                        <a:rPr lang="en-US" sz="1600" kern="100">
                          <a:effectLst/>
                        </a:rPr>
                        <a:t>1,107,735</a:t>
                      </a:r>
                      <a:endParaRPr lang="zh-CN" sz="1600" kern="100">
                        <a:effectLst/>
                        <a:latin typeface="Times New Roman" charset="0"/>
                        <a:ea typeface="宋体" charset="-122"/>
                      </a:endParaRPr>
                    </a:p>
                  </a:txBody>
                  <a:tcPr marL="68580" marR="68580" marT="0" marB="0" anchor="b"/>
                </a:tc>
                <a:tc>
                  <a:txBody>
                    <a:bodyPr/>
                    <a:lstStyle/>
                    <a:p>
                      <a:pPr algn="r">
                        <a:spcAft>
                          <a:spcPts val="0"/>
                        </a:spcAft>
                      </a:pPr>
                      <a:r>
                        <a:rPr lang="en-US" sz="1600" kern="100">
                          <a:effectLst/>
                        </a:rPr>
                        <a:t>0</a:t>
                      </a:r>
                      <a:endParaRPr lang="zh-CN" sz="1600" kern="100">
                        <a:effectLst/>
                        <a:latin typeface="Times New Roman" charset="0"/>
                        <a:ea typeface="宋体" charset="-122"/>
                      </a:endParaRPr>
                    </a:p>
                  </a:txBody>
                  <a:tcPr marL="68580" marR="68580" marT="0" marB="0" anchor="b"/>
                </a:tc>
                <a:extLst>
                  <a:ext uri="{0D108BD9-81ED-4DB2-BD59-A6C34878D82A}">
                    <a16:rowId xmlns:a16="http://schemas.microsoft.com/office/drawing/2014/main" val="10009"/>
                  </a:ext>
                </a:extLst>
              </a:tr>
              <a:tr h="308448">
                <a:tc>
                  <a:txBody>
                    <a:bodyPr/>
                    <a:lstStyle/>
                    <a:p>
                      <a:pPr>
                        <a:spcAft>
                          <a:spcPts val="0"/>
                        </a:spcAft>
                      </a:pPr>
                      <a:r>
                        <a:rPr lang="zh-CN" sz="1600" kern="100">
                          <a:effectLst/>
                        </a:rPr>
                        <a:t>有息负债</a:t>
                      </a:r>
                      <a:r>
                        <a:rPr lang="en-US" sz="1600" kern="100">
                          <a:effectLst/>
                        </a:rPr>
                        <a:t>(</a:t>
                      </a:r>
                      <a:r>
                        <a:rPr lang="zh-CN" sz="1600" kern="100">
                          <a:effectLst/>
                        </a:rPr>
                        <a:t>千元</a:t>
                      </a:r>
                      <a:r>
                        <a:rPr lang="en-US" sz="1600" kern="100">
                          <a:effectLst/>
                        </a:rPr>
                        <a:t>)</a:t>
                      </a:r>
                      <a:endParaRPr lang="zh-CN" sz="1600" kern="100">
                        <a:effectLst/>
                        <a:latin typeface="Times New Roman" charset="0"/>
                        <a:ea typeface="宋体" charset="-122"/>
                      </a:endParaRPr>
                    </a:p>
                  </a:txBody>
                  <a:tcPr marL="68580" marR="68580" marT="0" marB="0" anchor="b"/>
                </a:tc>
                <a:tc>
                  <a:txBody>
                    <a:bodyPr/>
                    <a:lstStyle/>
                    <a:p>
                      <a:pPr algn="r">
                        <a:spcAft>
                          <a:spcPts val="0"/>
                        </a:spcAft>
                      </a:pPr>
                      <a:r>
                        <a:rPr lang="en-US" sz="1600" kern="100">
                          <a:effectLst/>
                        </a:rPr>
                        <a:t>3,350,982</a:t>
                      </a:r>
                      <a:endParaRPr lang="zh-CN" sz="1600" kern="100">
                        <a:effectLst/>
                        <a:latin typeface="Times New Roman" charset="0"/>
                        <a:ea typeface="宋体" charset="-122"/>
                      </a:endParaRPr>
                    </a:p>
                  </a:txBody>
                  <a:tcPr marL="68580" marR="68580" marT="0" marB="0" anchor="b"/>
                </a:tc>
                <a:tc>
                  <a:txBody>
                    <a:bodyPr/>
                    <a:lstStyle/>
                    <a:p>
                      <a:pPr algn="r">
                        <a:spcAft>
                          <a:spcPts val="0"/>
                        </a:spcAft>
                      </a:pPr>
                      <a:r>
                        <a:rPr lang="en-US" sz="1600" kern="100">
                          <a:effectLst/>
                        </a:rPr>
                        <a:t>4,010,994</a:t>
                      </a:r>
                      <a:endParaRPr lang="zh-CN" sz="1600" kern="100">
                        <a:effectLst/>
                        <a:latin typeface="Times New Roman" charset="0"/>
                        <a:ea typeface="宋体" charset="-122"/>
                      </a:endParaRPr>
                    </a:p>
                  </a:txBody>
                  <a:tcPr marL="68580" marR="68580" marT="0" marB="0" anchor="b"/>
                </a:tc>
                <a:extLst>
                  <a:ext uri="{0D108BD9-81ED-4DB2-BD59-A6C34878D82A}">
                    <a16:rowId xmlns:a16="http://schemas.microsoft.com/office/drawing/2014/main" val="10010"/>
                  </a:ext>
                </a:extLst>
              </a:tr>
              <a:tr h="308448">
                <a:tc>
                  <a:txBody>
                    <a:bodyPr/>
                    <a:lstStyle/>
                    <a:p>
                      <a:pPr>
                        <a:spcAft>
                          <a:spcPts val="0"/>
                        </a:spcAft>
                      </a:pPr>
                      <a:r>
                        <a:rPr lang="zh-CN" sz="1600" kern="100">
                          <a:effectLst/>
                        </a:rPr>
                        <a:t>所有者权益</a:t>
                      </a:r>
                      <a:r>
                        <a:rPr lang="en-US" sz="1600" kern="100">
                          <a:effectLst/>
                        </a:rPr>
                        <a:t>(</a:t>
                      </a:r>
                      <a:r>
                        <a:rPr lang="zh-CN" sz="1600" kern="100">
                          <a:effectLst/>
                        </a:rPr>
                        <a:t>千元</a:t>
                      </a:r>
                      <a:r>
                        <a:rPr lang="en-US" sz="1600" kern="100">
                          <a:effectLst/>
                        </a:rPr>
                        <a:t>)</a:t>
                      </a:r>
                      <a:endParaRPr lang="zh-CN" sz="1600" kern="100">
                        <a:effectLst/>
                        <a:latin typeface="Times New Roman" charset="0"/>
                        <a:ea typeface="宋体" charset="-122"/>
                      </a:endParaRPr>
                    </a:p>
                  </a:txBody>
                  <a:tcPr marL="68580" marR="68580" marT="0" marB="0" anchor="b"/>
                </a:tc>
                <a:tc>
                  <a:txBody>
                    <a:bodyPr/>
                    <a:lstStyle/>
                    <a:p>
                      <a:pPr algn="r">
                        <a:spcAft>
                          <a:spcPts val="0"/>
                        </a:spcAft>
                      </a:pPr>
                      <a:r>
                        <a:rPr lang="en-US" sz="1600" kern="100">
                          <a:effectLst/>
                        </a:rPr>
                        <a:t>32,402,262</a:t>
                      </a:r>
                      <a:endParaRPr lang="zh-CN" sz="1600" kern="100">
                        <a:effectLst/>
                        <a:latin typeface="Times New Roman" charset="0"/>
                        <a:ea typeface="宋体" charset="-122"/>
                      </a:endParaRPr>
                    </a:p>
                  </a:txBody>
                  <a:tcPr marL="68580" marR="68580" marT="0" marB="0" anchor="b"/>
                </a:tc>
                <a:tc>
                  <a:txBody>
                    <a:bodyPr/>
                    <a:lstStyle/>
                    <a:p>
                      <a:pPr algn="r">
                        <a:spcAft>
                          <a:spcPts val="0"/>
                        </a:spcAft>
                      </a:pPr>
                      <a:r>
                        <a:rPr lang="en-US" sz="1600" kern="100">
                          <a:effectLst/>
                        </a:rPr>
                        <a:t>56,031,622</a:t>
                      </a:r>
                      <a:endParaRPr lang="zh-CN" sz="1600" kern="100">
                        <a:effectLst/>
                        <a:latin typeface="Times New Roman" charset="0"/>
                        <a:ea typeface="宋体" charset="-122"/>
                      </a:endParaRPr>
                    </a:p>
                  </a:txBody>
                  <a:tcPr marL="68580" marR="68580" marT="0" marB="0" anchor="b"/>
                </a:tc>
                <a:extLst>
                  <a:ext uri="{0D108BD9-81ED-4DB2-BD59-A6C34878D82A}">
                    <a16:rowId xmlns:a16="http://schemas.microsoft.com/office/drawing/2014/main" val="10011"/>
                  </a:ext>
                </a:extLst>
              </a:tr>
              <a:tr h="308448">
                <a:tc>
                  <a:txBody>
                    <a:bodyPr/>
                    <a:lstStyle/>
                    <a:p>
                      <a:pPr>
                        <a:spcAft>
                          <a:spcPts val="0"/>
                        </a:spcAft>
                      </a:pPr>
                      <a:r>
                        <a:rPr lang="zh-CN" sz="1600" kern="100">
                          <a:effectLst/>
                        </a:rPr>
                        <a:t>有息负债＋所有者权益</a:t>
                      </a:r>
                      <a:r>
                        <a:rPr lang="en-US" sz="1600" kern="100">
                          <a:effectLst/>
                        </a:rPr>
                        <a:t>(</a:t>
                      </a:r>
                      <a:r>
                        <a:rPr lang="zh-CN" sz="1600" kern="100">
                          <a:effectLst/>
                        </a:rPr>
                        <a:t>千元</a:t>
                      </a:r>
                      <a:r>
                        <a:rPr lang="en-US" sz="1600" kern="100">
                          <a:effectLst/>
                        </a:rPr>
                        <a:t>)</a:t>
                      </a:r>
                      <a:endParaRPr lang="zh-CN" sz="1600" kern="100">
                        <a:effectLst/>
                        <a:latin typeface="Times New Roman" charset="0"/>
                        <a:ea typeface="宋体" charset="-122"/>
                      </a:endParaRPr>
                    </a:p>
                  </a:txBody>
                  <a:tcPr marL="68580" marR="68580" marT="0" marB="0" anchor="b"/>
                </a:tc>
                <a:tc>
                  <a:txBody>
                    <a:bodyPr/>
                    <a:lstStyle/>
                    <a:p>
                      <a:pPr algn="r">
                        <a:spcAft>
                          <a:spcPts val="0"/>
                        </a:spcAft>
                      </a:pPr>
                      <a:r>
                        <a:rPr lang="en-US" sz="1600" kern="100">
                          <a:effectLst/>
                        </a:rPr>
                        <a:t>35,753,244</a:t>
                      </a:r>
                      <a:endParaRPr lang="zh-CN" sz="1600" kern="100">
                        <a:effectLst/>
                        <a:latin typeface="Times New Roman" charset="0"/>
                        <a:ea typeface="宋体" charset="-122"/>
                      </a:endParaRPr>
                    </a:p>
                  </a:txBody>
                  <a:tcPr marL="68580" marR="68580" marT="0" marB="0" anchor="b"/>
                </a:tc>
                <a:tc>
                  <a:txBody>
                    <a:bodyPr/>
                    <a:lstStyle/>
                    <a:p>
                      <a:pPr algn="r">
                        <a:spcAft>
                          <a:spcPts val="0"/>
                        </a:spcAft>
                      </a:pPr>
                      <a:r>
                        <a:rPr lang="en-US" sz="1600" kern="100">
                          <a:effectLst/>
                        </a:rPr>
                        <a:t>60,042,616</a:t>
                      </a:r>
                      <a:endParaRPr lang="zh-CN" sz="1600" kern="100">
                        <a:effectLst/>
                        <a:latin typeface="Times New Roman" charset="0"/>
                        <a:ea typeface="宋体" charset="-122"/>
                      </a:endParaRPr>
                    </a:p>
                  </a:txBody>
                  <a:tcPr marL="68580" marR="68580" marT="0" marB="0" anchor="b"/>
                </a:tc>
                <a:extLst>
                  <a:ext uri="{0D108BD9-81ED-4DB2-BD59-A6C34878D82A}">
                    <a16:rowId xmlns:a16="http://schemas.microsoft.com/office/drawing/2014/main" val="10012"/>
                  </a:ext>
                </a:extLst>
              </a:tr>
              <a:tr h="308448">
                <a:tc>
                  <a:txBody>
                    <a:bodyPr/>
                    <a:lstStyle/>
                    <a:p>
                      <a:pPr>
                        <a:spcAft>
                          <a:spcPts val="0"/>
                        </a:spcAft>
                      </a:pPr>
                      <a:r>
                        <a:rPr lang="zh-CN" sz="1600" kern="100">
                          <a:effectLst/>
                        </a:rPr>
                        <a:t>资产负债率</a:t>
                      </a:r>
                      <a:endParaRPr lang="zh-CN" sz="1600" kern="100">
                        <a:effectLst/>
                        <a:latin typeface="Times New Roman" charset="0"/>
                        <a:ea typeface="宋体" charset="-122"/>
                      </a:endParaRPr>
                    </a:p>
                  </a:txBody>
                  <a:tcPr marL="68580" marR="68580" marT="0" marB="0" anchor="b"/>
                </a:tc>
                <a:tc>
                  <a:txBody>
                    <a:bodyPr/>
                    <a:lstStyle/>
                    <a:p>
                      <a:pPr algn="r">
                        <a:spcAft>
                          <a:spcPts val="0"/>
                        </a:spcAft>
                      </a:pPr>
                      <a:r>
                        <a:rPr lang="en-US" sz="1600" kern="100">
                          <a:effectLst/>
                        </a:rPr>
                        <a:t>57.34%</a:t>
                      </a:r>
                      <a:endParaRPr lang="zh-CN" sz="1600" kern="100">
                        <a:effectLst/>
                        <a:latin typeface="Times New Roman" charset="0"/>
                        <a:ea typeface="宋体" charset="-122"/>
                      </a:endParaRPr>
                    </a:p>
                  </a:txBody>
                  <a:tcPr marL="68580" marR="68580" marT="0" marB="0" anchor="b"/>
                </a:tc>
                <a:tc>
                  <a:txBody>
                    <a:bodyPr/>
                    <a:lstStyle/>
                    <a:p>
                      <a:pPr algn="r">
                        <a:spcAft>
                          <a:spcPts val="0"/>
                        </a:spcAft>
                      </a:pPr>
                      <a:r>
                        <a:rPr lang="en-US" sz="1600" kern="100">
                          <a:effectLst/>
                        </a:rPr>
                        <a:t>56.51%</a:t>
                      </a:r>
                      <a:endParaRPr lang="zh-CN" sz="1600" kern="100">
                        <a:effectLst/>
                        <a:latin typeface="Times New Roman" charset="0"/>
                        <a:ea typeface="宋体" charset="-122"/>
                      </a:endParaRPr>
                    </a:p>
                  </a:txBody>
                  <a:tcPr marL="68580" marR="68580" marT="0" marB="0" anchor="b"/>
                </a:tc>
                <a:extLst>
                  <a:ext uri="{0D108BD9-81ED-4DB2-BD59-A6C34878D82A}">
                    <a16:rowId xmlns:a16="http://schemas.microsoft.com/office/drawing/2014/main" val="10013"/>
                  </a:ext>
                </a:extLst>
              </a:tr>
              <a:tr h="308448">
                <a:tc>
                  <a:txBody>
                    <a:bodyPr/>
                    <a:lstStyle/>
                    <a:p>
                      <a:pPr>
                        <a:spcAft>
                          <a:spcPts val="0"/>
                        </a:spcAft>
                      </a:pPr>
                      <a:r>
                        <a:rPr lang="zh-CN" sz="1600" kern="100">
                          <a:effectLst/>
                        </a:rPr>
                        <a:t>资本负债率</a:t>
                      </a:r>
                      <a:endParaRPr lang="zh-CN" sz="1600" kern="100">
                        <a:effectLst/>
                        <a:latin typeface="Times New Roman" charset="0"/>
                        <a:ea typeface="宋体" charset="-122"/>
                      </a:endParaRPr>
                    </a:p>
                  </a:txBody>
                  <a:tcPr marL="68580" marR="68580" marT="0" marB="0" anchor="b"/>
                </a:tc>
                <a:tc>
                  <a:txBody>
                    <a:bodyPr/>
                    <a:lstStyle/>
                    <a:p>
                      <a:pPr algn="r">
                        <a:spcAft>
                          <a:spcPts val="0"/>
                        </a:spcAft>
                      </a:pPr>
                      <a:r>
                        <a:rPr lang="en-US" sz="1600" kern="100">
                          <a:effectLst/>
                        </a:rPr>
                        <a:t>9.37%</a:t>
                      </a:r>
                      <a:endParaRPr lang="zh-CN" sz="1600" kern="100">
                        <a:effectLst/>
                        <a:latin typeface="Times New Roman" charset="0"/>
                        <a:ea typeface="宋体" charset="-122"/>
                      </a:endParaRPr>
                    </a:p>
                  </a:txBody>
                  <a:tcPr marL="68580" marR="68580" marT="0" marB="0" anchor="b"/>
                </a:tc>
                <a:tc>
                  <a:txBody>
                    <a:bodyPr/>
                    <a:lstStyle/>
                    <a:p>
                      <a:pPr algn="r">
                        <a:spcAft>
                          <a:spcPts val="0"/>
                        </a:spcAft>
                      </a:pPr>
                      <a:r>
                        <a:rPr lang="en-US" sz="1600" kern="100" dirty="0">
                          <a:effectLst/>
                        </a:rPr>
                        <a:t>6.68%</a:t>
                      </a:r>
                      <a:endParaRPr lang="zh-CN" sz="1600" kern="100" dirty="0">
                        <a:effectLst/>
                        <a:latin typeface="Times New Roman" charset="0"/>
                        <a:ea typeface="宋体" charset="-122"/>
                      </a:endParaRPr>
                    </a:p>
                  </a:txBody>
                  <a:tcPr marL="68580" marR="68580" marT="0" marB="0" anchor="b"/>
                </a:tc>
                <a:extLst>
                  <a:ext uri="{0D108BD9-81ED-4DB2-BD59-A6C34878D82A}">
                    <a16:rowId xmlns:a16="http://schemas.microsoft.com/office/drawing/2014/main" val="10014"/>
                  </a:ext>
                </a:extLst>
              </a:tr>
            </a:tbl>
          </a:graphicData>
        </a:graphic>
      </p:graphicFrame>
      <p:sp>
        <p:nvSpPr>
          <p:cNvPr id="3" name="矩形 2"/>
          <p:cNvSpPr/>
          <p:nvPr/>
        </p:nvSpPr>
        <p:spPr>
          <a:xfrm>
            <a:off x="7579123" y="2391451"/>
            <a:ext cx="4338452" cy="1754326"/>
          </a:xfrm>
          <a:prstGeom prst="rect">
            <a:avLst/>
          </a:prstGeom>
        </p:spPr>
        <p:txBody>
          <a:bodyPr wrap="square">
            <a:spAutoFit/>
          </a:bodyPr>
          <a:lstStyle/>
          <a:p>
            <a:pPr indent="304800">
              <a:lnSpc>
                <a:spcPct val="150000"/>
              </a:lnSpc>
              <a:spcAft>
                <a:spcPts val="0"/>
              </a:spcAft>
            </a:pPr>
            <a:r>
              <a:rPr lang="zh-CN" altLang="zh-CN" dirty="0">
                <a:latin typeface="+mn-ea"/>
              </a:rPr>
              <a:t>家电制造业属于</a:t>
            </a:r>
            <a:r>
              <a:rPr lang="zh-CN" altLang="zh-CN" dirty="0">
                <a:solidFill>
                  <a:schemeClr val="accent2"/>
                </a:solidFill>
                <a:latin typeface="+mn-ea"/>
              </a:rPr>
              <a:t>资本较为密集</a:t>
            </a:r>
            <a:r>
              <a:rPr lang="zh-CN" altLang="zh-CN" dirty="0">
                <a:latin typeface="+mn-ea"/>
              </a:rPr>
              <a:t>的行业，海尔和美的的</a:t>
            </a:r>
            <a:r>
              <a:rPr lang="zh-CN" altLang="zh-CN" dirty="0">
                <a:solidFill>
                  <a:schemeClr val="accent2"/>
                </a:solidFill>
                <a:latin typeface="+mn-ea"/>
              </a:rPr>
              <a:t>资产负债率较高</a:t>
            </a:r>
            <a:r>
              <a:rPr lang="zh-CN" altLang="zh-CN" dirty="0">
                <a:latin typeface="+mn-ea"/>
              </a:rPr>
              <a:t>，均超过</a:t>
            </a:r>
            <a:r>
              <a:rPr lang="en-US" altLang="zh-CN" dirty="0">
                <a:latin typeface="+mn-ea"/>
              </a:rPr>
              <a:t>50%</a:t>
            </a:r>
            <a:r>
              <a:rPr lang="zh-CN" altLang="zh-CN" dirty="0">
                <a:latin typeface="+mn-ea"/>
              </a:rPr>
              <a:t>，但是</a:t>
            </a:r>
            <a:r>
              <a:rPr lang="zh-CN" altLang="zh-CN" dirty="0">
                <a:solidFill>
                  <a:schemeClr val="accent2"/>
                </a:solidFill>
                <a:latin typeface="+mn-ea"/>
              </a:rPr>
              <a:t>资本负债率较低</a:t>
            </a:r>
            <a:r>
              <a:rPr lang="zh-CN" altLang="zh-CN" dirty="0">
                <a:latin typeface="+mn-ea"/>
              </a:rPr>
              <a:t>，主要是由其</a:t>
            </a:r>
            <a:r>
              <a:rPr lang="zh-CN" altLang="zh-CN" dirty="0">
                <a:solidFill>
                  <a:schemeClr val="accent2"/>
                </a:solidFill>
                <a:latin typeface="+mn-ea"/>
              </a:rPr>
              <a:t>有息负债占比较少</a:t>
            </a:r>
            <a:r>
              <a:rPr lang="zh-CN" altLang="zh-CN" dirty="0">
                <a:latin typeface="+mn-ea"/>
              </a:rPr>
              <a:t>的负债结构决定的。</a:t>
            </a:r>
            <a:endParaRPr lang="zh-CN" altLang="zh-CN" dirty="0">
              <a:effectLst/>
              <a:latin typeface="+mn-ea"/>
            </a:endParaRPr>
          </a:p>
        </p:txBody>
      </p:sp>
    </p:spTree>
    <p:extLst>
      <p:ext uri="{BB962C8B-B14F-4D97-AF65-F5344CB8AC3E}">
        <p14:creationId xmlns:p14="http://schemas.microsoft.com/office/powerpoint/2010/main" val="86684741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416296" y="527126"/>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rot="257006">
            <a:off x="880234" y="525564"/>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2096050" y="354184"/>
            <a:ext cx="6382932" cy="646331"/>
          </a:xfrm>
          <a:prstGeom prst="rect">
            <a:avLst/>
          </a:prstGeom>
          <a:noFill/>
        </p:spPr>
        <p:txBody>
          <a:bodyPr wrap="square" rtlCol="0">
            <a:spAutoFit/>
          </a:bodyPr>
          <a:lstStyle/>
          <a:p>
            <a:r>
              <a:rPr lang="zh-CN" altLang="en-US" sz="3600" dirty="0" smtClean="0"/>
              <a:t>偿债能力分析</a:t>
            </a:r>
            <a:r>
              <a:rPr lang="en-US" altLang="zh-CN" dirty="0" smtClean="0"/>
              <a:t>——</a:t>
            </a:r>
            <a:r>
              <a:rPr lang="zh-CN" altLang="en-US" dirty="0" smtClean="0"/>
              <a:t>负债率分析</a:t>
            </a:r>
            <a:endParaRPr lang="zh-CN" altLang="zh-CN" sz="3600" dirty="0"/>
          </a:p>
        </p:txBody>
      </p:sp>
      <p:graphicFrame>
        <p:nvGraphicFramePr>
          <p:cNvPr id="8" name="表格 7"/>
          <p:cNvGraphicFramePr>
            <a:graphicFrameLocks noGrp="1"/>
          </p:cNvGraphicFramePr>
          <p:nvPr>
            <p:extLst>
              <p:ext uri="{D42A27DB-BD31-4B8C-83A1-F6EECF244321}">
                <p14:modId xmlns:p14="http://schemas.microsoft.com/office/powerpoint/2010/main" val="1078629209"/>
              </p:ext>
            </p:extLst>
          </p:nvPr>
        </p:nvGraphicFramePr>
        <p:xfrm>
          <a:off x="1703679" y="1438751"/>
          <a:ext cx="6882180" cy="2408854"/>
        </p:xfrm>
        <a:graphic>
          <a:graphicData uri="http://schemas.openxmlformats.org/drawingml/2006/table">
            <a:tbl>
              <a:tblPr firstRow="1" firstCol="1" bandRow="1">
                <a:tableStyleId>{5C22544A-7EE6-4342-B048-85BDC9FD1C3A}</a:tableStyleId>
              </a:tblPr>
              <a:tblGrid>
                <a:gridCol w="2648623">
                  <a:extLst>
                    <a:ext uri="{9D8B030D-6E8A-4147-A177-3AD203B41FA5}">
                      <a16:colId xmlns:a16="http://schemas.microsoft.com/office/drawing/2014/main" val="20000"/>
                    </a:ext>
                  </a:extLst>
                </a:gridCol>
                <a:gridCol w="1478034">
                  <a:extLst>
                    <a:ext uri="{9D8B030D-6E8A-4147-A177-3AD203B41FA5}">
                      <a16:colId xmlns:a16="http://schemas.microsoft.com/office/drawing/2014/main" val="20001"/>
                    </a:ext>
                  </a:extLst>
                </a:gridCol>
                <a:gridCol w="1377320">
                  <a:extLst>
                    <a:ext uri="{9D8B030D-6E8A-4147-A177-3AD203B41FA5}">
                      <a16:colId xmlns:a16="http://schemas.microsoft.com/office/drawing/2014/main" val="20002"/>
                    </a:ext>
                  </a:extLst>
                </a:gridCol>
                <a:gridCol w="1378203">
                  <a:extLst>
                    <a:ext uri="{9D8B030D-6E8A-4147-A177-3AD203B41FA5}">
                      <a16:colId xmlns:a16="http://schemas.microsoft.com/office/drawing/2014/main" val="20003"/>
                    </a:ext>
                  </a:extLst>
                </a:gridCol>
              </a:tblGrid>
              <a:tr h="478876">
                <a:tc>
                  <a:txBody>
                    <a:bodyPr/>
                    <a:lstStyle/>
                    <a:p>
                      <a:pPr algn="ctr">
                        <a:spcAft>
                          <a:spcPts val="0"/>
                        </a:spcAft>
                      </a:pPr>
                      <a:r>
                        <a:rPr lang="zh-CN" sz="1800" kern="100">
                          <a:effectLst/>
                        </a:rPr>
                        <a:t>项目</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2015</a:t>
                      </a:r>
                      <a:r>
                        <a:rPr lang="zh-CN" sz="1800" kern="100">
                          <a:effectLst/>
                        </a:rPr>
                        <a:t>海尔</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2015</a:t>
                      </a:r>
                      <a:r>
                        <a:rPr lang="zh-CN" sz="1800" kern="100">
                          <a:effectLst/>
                        </a:rPr>
                        <a:t>美的</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zh-CN" sz="1800" kern="100">
                          <a:effectLst/>
                        </a:rPr>
                        <a:t>二者相比</a:t>
                      </a:r>
                      <a:endParaRPr lang="zh-CN" sz="18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0"/>
                  </a:ext>
                </a:extLst>
              </a:tr>
              <a:tr h="493350">
                <a:tc>
                  <a:txBody>
                    <a:bodyPr/>
                    <a:lstStyle/>
                    <a:p>
                      <a:pPr algn="ctr">
                        <a:spcAft>
                          <a:spcPts val="0"/>
                        </a:spcAft>
                      </a:pPr>
                      <a:r>
                        <a:rPr lang="zh-CN" sz="1800" kern="100">
                          <a:effectLst/>
                        </a:rPr>
                        <a:t>流动资产</a:t>
                      </a:r>
                      <a:r>
                        <a:rPr lang="en-US" sz="1800" kern="100">
                          <a:effectLst/>
                        </a:rPr>
                        <a:t>(</a:t>
                      </a:r>
                      <a:r>
                        <a:rPr lang="zh-CN" sz="1800" kern="100">
                          <a:effectLst/>
                        </a:rPr>
                        <a:t>千元</a:t>
                      </a:r>
                      <a:r>
                        <a:rPr lang="en-US" sz="1800" kern="100">
                          <a:effectLst/>
                        </a:rPr>
                        <a:t>)</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en-US" sz="1800" kern="100" dirty="0">
                          <a:effectLst/>
                        </a:rPr>
                        <a:t>54,867,240</a:t>
                      </a:r>
                      <a:endParaRPr lang="zh-CN" sz="1800" kern="100" dirty="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93,367,706</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0.59</a:t>
                      </a:r>
                      <a:endParaRPr lang="zh-CN" sz="18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1"/>
                  </a:ext>
                </a:extLst>
              </a:tr>
              <a:tr h="478876">
                <a:tc>
                  <a:txBody>
                    <a:bodyPr/>
                    <a:lstStyle/>
                    <a:p>
                      <a:pPr algn="ctr">
                        <a:spcAft>
                          <a:spcPts val="0"/>
                        </a:spcAft>
                      </a:pPr>
                      <a:r>
                        <a:rPr lang="zh-CN" sz="1800" kern="100">
                          <a:effectLst/>
                        </a:rPr>
                        <a:t>流动负债</a:t>
                      </a:r>
                      <a:r>
                        <a:rPr lang="en-US" sz="1800" kern="100">
                          <a:effectLst/>
                        </a:rPr>
                        <a:t>(</a:t>
                      </a:r>
                      <a:r>
                        <a:rPr lang="zh-CN" sz="1800" kern="100">
                          <a:effectLst/>
                        </a:rPr>
                        <a:t>千元</a:t>
                      </a:r>
                      <a:r>
                        <a:rPr lang="en-US" sz="1800" kern="100">
                          <a:effectLst/>
                        </a:rPr>
                        <a:t>)</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39,783,314</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72,003,849</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0.59</a:t>
                      </a:r>
                      <a:endParaRPr lang="zh-CN" sz="18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2"/>
                  </a:ext>
                </a:extLst>
              </a:tr>
              <a:tr h="478876">
                <a:tc>
                  <a:txBody>
                    <a:bodyPr/>
                    <a:lstStyle/>
                    <a:p>
                      <a:pPr algn="ctr">
                        <a:spcAft>
                          <a:spcPts val="0"/>
                        </a:spcAft>
                      </a:pPr>
                      <a:r>
                        <a:rPr lang="zh-CN" sz="1800" kern="100">
                          <a:effectLst/>
                        </a:rPr>
                        <a:t>营运资本</a:t>
                      </a:r>
                      <a:r>
                        <a:rPr lang="en-US" sz="1800" kern="100">
                          <a:effectLst/>
                        </a:rPr>
                        <a:t>(</a:t>
                      </a:r>
                      <a:r>
                        <a:rPr lang="zh-CN" sz="1800" kern="100">
                          <a:effectLst/>
                        </a:rPr>
                        <a:t>千元</a:t>
                      </a:r>
                      <a:r>
                        <a:rPr lang="en-US" sz="1800" kern="100">
                          <a:effectLst/>
                        </a:rPr>
                        <a:t>)</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15,083,926</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21,363,857</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0.71</a:t>
                      </a:r>
                      <a:endParaRPr lang="zh-CN" sz="18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3"/>
                  </a:ext>
                </a:extLst>
              </a:tr>
              <a:tr h="478876">
                <a:tc>
                  <a:txBody>
                    <a:bodyPr/>
                    <a:lstStyle/>
                    <a:p>
                      <a:pPr algn="ctr">
                        <a:spcAft>
                          <a:spcPts val="0"/>
                        </a:spcAft>
                      </a:pPr>
                      <a:r>
                        <a:rPr lang="zh-CN" sz="1800" kern="100">
                          <a:effectLst/>
                        </a:rPr>
                        <a:t>营运资本占总资产比重</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19.86%</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en-US" sz="1800" kern="100">
                          <a:effectLst/>
                        </a:rPr>
                        <a:t>16.58%</a:t>
                      </a:r>
                      <a:endParaRPr lang="zh-CN" sz="1800" kern="100">
                        <a:effectLst/>
                        <a:latin typeface="Times New Roman" charset="0"/>
                        <a:ea typeface="宋体" charset="-122"/>
                      </a:endParaRPr>
                    </a:p>
                  </a:txBody>
                  <a:tcPr marL="68580" marR="68580" marT="0" marB="0" anchor="ctr"/>
                </a:tc>
                <a:tc>
                  <a:txBody>
                    <a:bodyPr/>
                    <a:lstStyle/>
                    <a:p>
                      <a:pPr algn="ctr">
                        <a:spcAft>
                          <a:spcPts val="0"/>
                        </a:spcAft>
                      </a:pPr>
                      <a:r>
                        <a:rPr lang="en-US" sz="1800" kern="100" dirty="0">
                          <a:effectLst/>
                        </a:rPr>
                        <a:t>1.20</a:t>
                      </a:r>
                      <a:endParaRPr lang="zh-CN" sz="1800" kern="100" dirty="0">
                        <a:effectLst/>
                        <a:latin typeface="Times New Roman" charset="0"/>
                        <a:ea typeface="宋体" charset="-122"/>
                      </a:endParaRPr>
                    </a:p>
                  </a:txBody>
                  <a:tcPr marL="68580" marR="68580" marT="0" marB="0" anchor="ctr"/>
                </a:tc>
                <a:extLst>
                  <a:ext uri="{0D108BD9-81ED-4DB2-BD59-A6C34878D82A}">
                    <a16:rowId xmlns:a16="http://schemas.microsoft.com/office/drawing/2014/main" val="10004"/>
                  </a:ext>
                </a:extLst>
              </a:tr>
            </a:tbl>
          </a:graphicData>
        </a:graphic>
      </p:graphicFrame>
      <p:sp>
        <p:nvSpPr>
          <p:cNvPr id="13" name="矩形 12"/>
          <p:cNvSpPr/>
          <p:nvPr/>
        </p:nvSpPr>
        <p:spPr>
          <a:xfrm>
            <a:off x="2096769" y="4112226"/>
            <a:ext cx="6096000" cy="1338828"/>
          </a:xfrm>
          <a:prstGeom prst="rect">
            <a:avLst/>
          </a:prstGeom>
        </p:spPr>
        <p:txBody>
          <a:bodyPr>
            <a:spAutoFit/>
          </a:bodyPr>
          <a:lstStyle/>
          <a:p>
            <a:pPr indent="304800">
              <a:lnSpc>
                <a:spcPct val="150000"/>
              </a:lnSpc>
              <a:spcAft>
                <a:spcPts val="0"/>
              </a:spcAft>
            </a:pPr>
            <a:r>
              <a:rPr lang="zh-CN" altLang="zh-CN" dirty="0">
                <a:latin typeface="+mn-ea"/>
              </a:rPr>
              <a:t>从营运资本来看，海尔的营运资本虽然绝对数值不及美的，但是</a:t>
            </a:r>
            <a:r>
              <a:rPr lang="zh-CN" altLang="zh-CN" dirty="0">
                <a:solidFill>
                  <a:schemeClr val="accent2"/>
                </a:solidFill>
                <a:latin typeface="+mn-ea"/>
              </a:rPr>
              <a:t>剔除总资产的规模效应</a:t>
            </a:r>
            <a:r>
              <a:rPr lang="zh-CN" altLang="zh-CN" dirty="0">
                <a:latin typeface="+mn-ea"/>
              </a:rPr>
              <a:t>之后，海尔</a:t>
            </a:r>
            <a:r>
              <a:rPr lang="zh-CN" altLang="zh-CN" dirty="0">
                <a:solidFill>
                  <a:schemeClr val="accent2"/>
                </a:solidFill>
                <a:latin typeface="+mn-ea"/>
              </a:rPr>
              <a:t>营运资本占总资产比重比美的更高。</a:t>
            </a:r>
            <a:endParaRPr lang="zh-CN" altLang="zh-CN" dirty="0">
              <a:solidFill>
                <a:schemeClr val="accent2"/>
              </a:solidFill>
              <a:effectLst/>
              <a:latin typeface="+mn-ea"/>
            </a:endParaRPr>
          </a:p>
        </p:txBody>
      </p:sp>
    </p:spTree>
    <p:extLst>
      <p:ext uri="{BB962C8B-B14F-4D97-AF65-F5344CB8AC3E}">
        <p14:creationId xmlns:p14="http://schemas.microsoft.com/office/powerpoint/2010/main" val="181554551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609806"/>
            <a:ext cx="12192000" cy="2481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961256" y="-17418"/>
            <a:ext cx="2351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416296" y="527126"/>
            <a:ext cx="287383" cy="300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rot="257006">
            <a:off x="880234" y="525564"/>
            <a:ext cx="287383" cy="30044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2096050" y="354184"/>
            <a:ext cx="6382932" cy="646331"/>
          </a:xfrm>
          <a:prstGeom prst="rect">
            <a:avLst/>
          </a:prstGeom>
          <a:noFill/>
        </p:spPr>
        <p:txBody>
          <a:bodyPr wrap="square" rtlCol="0">
            <a:spAutoFit/>
          </a:bodyPr>
          <a:lstStyle/>
          <a:p>
            <a:r>
              <a:rPr lang="zh-CN" altLang="en-US" sz="3600" dirty="0" smtClean="0"/>
              <a:t>偿债能力分析</a:t>
            </a:r>
            <a:r>
              <a:rPr lang="en-US" altLang="zh-CN" dirty="0" smtClean="0"/>
              <a:t>——</a:t>
            </a:r>
            <a:r>
              <a:rPr lang="zh-CN" altLang="en-US" dirty="0" smtClean="0"/>
              <a:t>债务结构分析</a:t>
            </a:r>
            <a:endParaRPr lang="zh-CN" altLang="zh-CN" sz="3600" dirty="0"/>
          </a:p>
        </p:txBody>
      </p:sp>
      <p:graphicFrame>
        <p:nvGraphicFramePr>
          <p:cNvPr id="2" name="表格 1"/>
          <p:cNvGraphicFramePr>
            <a:graphicFrameLocks noGrp="1"/>
          </p:cNvGraphicFramePr>
          <p:nvPr>
            <p:extLst>
              <p:ext uri="{D42A27DB-BD31-4B8C-83A1-F6EECF244321}">
                <p14:modId xmlns:p14="http://schemas.microsoft.com/office/powerpoint/2010/main" val="854738125"/>
              </p:ext>
            </p:extLst>
          </p:nvPr>
        </p:nvGraphicFramePr>
        <p:xfrm>
          <a:off x="869415" y="1118242"/>
          <a:ext cx="6395311" cy="5017536"/>
        </p:xfrm>
        <a:graphic>
          <a:graphicData uri="http://schemas.openxmlformats.org/drawingml/2006/table">
            <a:tbl>
              <a:tblPr firstRow="1" firstCol="1" bandRow="1">
                <a:tableStyleId>{5C22544A-7EE6-4342-B048-85BDC9FD1C3A}</a:tableStyleId>
              </a:tblPr>
              <a:tblGrid>
                <a:gridCol w="2397939">
                  <a:extLst>
                    <a:ext uri="{9D8B030D-6E8A-4147-A177-3AD203B41FA5}">
                      <a16:colId xmlns:a16="http://schemas.microsoft.com/office/drawing/2014/main" val="20000"/>
                    </a:ext>
                  </a:extLst>
                </a:gridCol>
                <a:gridCol w="1941880">
                  <a:extLst>
                    <a:ext uri="{9D8B030D-6E8A-4147-A177-3AD203B41FA5}">
                      <a16:colId xmlns:a16="http://schemas.microsoft.com/office/drawing/2014/main" val="20001"/>
                    </a:ext>
                  </a:extLst>
                </a:gridCol>
                <a:gridCol w="2055492">
                  <a:extLst>
                    <a:ext uri="{9D8B030D-6E8A-4147-A177-3AD203B41FA5}">
                      <a16:colId xmlns:a16="http://schemas.microsoft.com/office/drawing/2014/main" val="20002"/>
                    </a:ext>
                  </a:extLst>
                </a:gridCol>
              </a:tblGrid>
              <a:tr h="313596">
                <a:tc>
                  <a:txBody>
                    <a:bodyPr/>
                    <a:lstStyle/>
                    <a:p>
                      <a:pPr algn="ctr">
                        <a:spcAft>
                          <a:spcPts val="0"/>
                        </a:spcAft>
                      </a:pPr>
                      <a:r>
                        <a:rPr lang="zh-CN" sz="1600" kern="100" smtClean="0">
                          <a:effectLst/>
                        </a:rPr>
                        <a:t>项目</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2015</a:t>
                      </a:r>
                      <a:r>
                        <a:rPr lang="zh-CN" sz="1600" kern="100" smtClean="0">
                          <a:effectLst/>
                        </a:rPr>
                        <a:t>海尔</a:t>
                      </a:r>
                      <a:endParaRPr lang="zh-CN" sz="1600" kern="100" dirty="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2015</a:t>
                      </a:r>
                      <a:r>
                        <a:rPr lang="zh-CN" sz="1600" kern="100" smtClean="0">
                          <a:effectLst/>
                        </a:rPr>
                        <a:t>美的</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0"/>
                  </a:ext>
                </a:extLst>
              </a:tr>
              <a:tr h="313596">
                <a:tc>
                  <a:txBody>
                    <a:bodyPr/>
                    <a:lstStyle/>
                    <a:p>
                      <a:pPr algn="ctr">
                        <a:spcAft>
                          <a:spcPts val="0"/>
                        </a:spcAft>
                      </a:pPr>
                      <a:r>
                        <a:rPr lang="zh-CN" sz="1600" kern="100" smtClean="0">
                          <a:effectLst/>
                        </a:rPr>
                        <a:t>有息负债（千元）</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3350982</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4010994</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1"/>
                  </a:ext>
                </a:extLst>
              </a:tr>
              <a:tr h="313596">
                <a:tc>
                  <a:txBody>
                    <a:bodyPr/>
                    <a:lstStyle/>
                    <a:p>
                      <a:pPr algn="ctr">
                        <a:spcAft>
                          <a:spcPts val="0"/>
                        </a:spcAft>
                      </a:pPr>
                      <a:r>
                        <a:rPr lang="zh-CN" sz="1600" kern="100" smtClean="0">
                          <a:effectLst/>
                        </a:rPr>
                        <a:t>总负债（千元）</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43558411</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72810313</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2"/>
                  </a:ext>
                </a:extLst>
              </a:tr>
              <a:tr h="313596">
                <a:tc>
                  <a:txBody>
                    <a:bodyPr/>
                    <a:lstStyle/>
                    <a:p>
                      <a:pPr algn="ctr">
                        <a:spcAft>
                          <a:spcPts val="0"/>
                        </a:spcAft>
                      </a:pPr>
                      <a:r>
                        <a:rPr lang="zh-CN" sz="1600" kern="100" smtClean="0">
                          <a:effectLst/>
                        </a:rPr>
                        <a:t>有息负债比重</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7.69%</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dirty="0" smtClean="0">
                          <a:effectLst/>
                        </a:rPr>
                        <a:t>7.69%</a:t>
                      </a:r>
                      <a:endParaRPr lang="zh-CN" sz="1600" kern="100" dirty="0">
                        <a:effectLst/>
                        <a:latin typeface="Times New Roman" charset="0"/>
                        <a:ea typeface="宋体" charset="-122"/>
                      </a:endParaRPr>
                    </a:p>
                  </a:txBody>
                  <a:tcPr marL="68580" marR="68580" marT="0" marB="0" anchor="ctr"/>
                </a:tc>
                <a:extLst>
                  <a:ext uri="{0D108BD9-81ED-4DB2-BD59-A6C34878D82A}">
                    <a16:rowId xmlns:a16="http://schemas.microsoft.com/office/drawing/2014/main" val="10003"/>
                  </a:ext>
                </a:extLst>
              </a:tr>
              <a:tr h="313596">
                <a:tc>
                  <a:txBody>
                    <a:bodyPr/>
                    <a:lstStyle/>
                    <a:p>
                      <a:pPr algn="ctr">
                        <a:spcAft>
                          <a:spcPts val="0"/>
                        </a:spcAft>
                      </a:pPr>
                      <a:r>
                        <a:rPr lang="zh-CN" sz="1600" kern="100" smtClean="0">
                          <a:effectLst/>
                        </a:rPr>
                        <a:t>长期借款（千元）</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297,241</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90,061</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4"/>
                  </a:ext>
                </a:extLst>
              </a:tr>
              <a:tr h="313596">
                <a:tc>
                  <a:txBody>
                    <a:bodyPr/>
                    <a:lstStyle/>
                    <a:p>
                      <a:pPr algn="ctr">
                        <a:spcAft>
                          <a:spcPts val="0"/>
                        </a:spcAft>
                      </a:pPr>
                      <a:r>
                        <a:rPr lang="zh-CN" sz="1600" kern="100" smtClean="0">
                          <a:effectLst/>
                        </a:rPr>
                        <a:t>应付债券（千元）</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1,107,734</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0.00%</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5"/>
                  </a:ext>
                </a:extLst>
              </a:tr>
              <a:tr h="313596">
                <a:tc>
                  <a:txBody>
                    <a:bodyPr/>
                    <a:lstStyle/>
                    <a:p>
                      <a:pPr algn="ctr">
                        <a:spcAft>
                          <a:spcPts val="0"/>
                        </a:spcAft>
                      </a:pPr>
                      <a:r>
                        <a:rPr lang="zh-CN" sz="1600" kern="100" smtClean="0">
                          <a:effectLst/>
                        </a:rPr>
                        <a:t>长期应付款（千元）</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59,917</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500</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6"/>
                  </a:ext>
                </a:extLst>
              </a:tr>
              <a:tr h="313596">
                <a:tc>
                  <a:txBody>
                    <a:bodyPr/>
                    <a:lstStyle/>
                    <a:p>
                      <a:pPr algn="ctr">
                        <a:spcAft>
                          <a:spcPts val="0"/>
                        </a:spcAft>
                      </a:pPr>
                      <a:r>
                        <a:rPr lang="zh-CN" sz="1600" kern="100" smtClean="0">
                          <a:effectLst/>
                        </a:rPr>
                        <a:t>长期负债（千元）</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1,464,892</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90,561</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7"/>
                  </a:ext>
                </a:extLst>
              </a:tr>
              <a:tr h="313596">
                <a:tc>
                  <a:txBody>
                    <a:bodyPr/>
                    <a:lstStyle/>
                    <a:p>
                      <a:pPr algn="ctr">
                        <a:spcAft>
                          <a:spcPts val="0"/>
                        </a:spcAft>
                      </a:pPr>
                      <a:r>
                        <a:rPr lang="zh-CN" sz="1600" kern="100" smtClean="0">
                          <a:effectLst/>
                        </a:rPr>
                        <a:t>长期负债比重</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3.36%</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0.12%</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8"/>
                  </a:ext>
                </a:extLst>
              </a:tr>
              <a:tr h="313596">
                <a:tc>
                  <a:txBody>
                    <a:bodyPr/>
                    <a:lstStyle/>
                    <a:p>
                      <a:pPr algn="ctr">
                        <a:spcAft>
                          <a:spcPts val="0"/>
                        </a:spcAft>
                      </a:pPr>
                      <a:r>
                        <a:rPr lang="zh-CN" sz="1600" kern="100" smtClean="0">
                          <a:effectLst/>
                        </a:rPr>
                        <a:t>外币短期借款（千元）</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1,758,676</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3,373,607</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09"/>
                  </a:ext>
                </a:extLst>
              </a:tr>
              <a:tr h="313596">
                <a:tc>
                  <a:txBody>
                    <a:bodyPr/>
                    <a:lstStyle/>
                    <a:p>
                      <a:pPr algn="ctr">
                        <a:spcAft>
                          <a:spcPts val="0"/>
                        </a:spcAft>
                      </a:pPr>
                      <a:r>
                        <a:rPr lang="zh-CN" sz="1600" kern="100" smtClean="0">
                          <a:effectLst/>
                        </a:rPr>
                        <a:t>外币应付款项（千元）</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2,352,791</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1,756,806</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10"/>
                  </a:ext>
                </a:extLst>
              </a:tr>
              <a:tr h="313596">
                <a:tc>
                  <a:txBody>
                    <a:bodyPr/>
                    <a:lstStyle/>
                    <a:p>
                      <a:pPr algn="ctr">
                        <a:spcAft>
                          <a:spcPts val="0"/>
                        </a:spcAft>
                      </a:pPr>
                      <a:r>
                        <a:rPr lang="zh-CN" sz="1600" kern="100" smtClean="0">
                          <a:effectLst/>
                        </a:rPr>
                        <a:t>外币其他应付款（千元）</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0</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167,613</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11"/>
                  </a:ext>
                </a:extLst>
              </a:tr>
              <a:tr h="313596">
                <a:tc>
                  <a:txBody>
                    <a:bodyPr/>
                    <a:lstStyle/>
                    <a:p>
                      <a:pPr algn="ctr">
                        <a:spcAft>
                          <a:spcPts val="0"/>
                        </a:spcAft>
                      </a:pPr>
                      <a:r>
                        <a:rPr lang="zh-CN" sz="1600" kern="100" smtClean="0">
                          <a:effectLst/>
                        </a:rPr>
                        <a:t>外币长期借款（千元）</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297,241</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90,061</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12"/>
                  </a:ext>
                </a:extLst>
              </a:tr>
              <a:tr h="313596">
                <a:tc>
                  <a:txBody>
                    <a:bodyPr/>
                    <a:lstStyle/>
                    <a:p>
                      <a:pPr algn="ctr">
                        <a:spcAft>
                          <a:spcPts val="0"/>
                        </a:spcAft>
                      </a:pPr>
                      <a:r>
                        <a:rPr lang="zh-CN" sz="1600" kern="100" smtClean="0">
                          <a:effectLst/>
                        </a:rPr>
                        <a:t>其他流动负债（千元）</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0</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355,460</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13"/>
                  </a:ext>
                </a:extLst>
              </a:tr>
              <a:tr h="313596">
                <a:tc>
                  <a:txBody>
                    <a:bodyPr/>
                    <a:lstStyle/>
                    <a:p>
                      <a:pPr algn="ctr">
                        <a:spcAft>
                          <a:spcPts val="0"/>
                        </a:spcAft>
                      </a:pPr>
                      <a:r>
                        <a:rPr lang="zh-CN" sz="1600" kern="100" smtClean="0">
                          <a:effectLst/>
                        </a:rPr>
                        <a:t>外币债务（千元）</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4,408,708</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5,743,547</a:t>
                      </a:r>
                      <a:endParaRPr lang="zh-CN" sz="1600" kern="100">
                        <a:effectLst/>
                        <a:latin typeface="Times New Roman" charset="0"/>
                        <a:ea typeface="宋体" charset="-122"/>
                      </a:endParaRPr>
                    </a:p>
                  </a:txBody>
                  <a:tcPr marL="68580" marR="68580" marT="0" marB="0" anchor="ctr"/>
                </a:tc>
                <a:extLst>
                  <a:ext uri="{0D108BD9-81ED-4DB2-BD59-A6C34878D82A}">
                    <a16:rowId xmlns:a16="http://schemas.microsoft.com/office/drawing/2014/main" val="10014"/>
                  </a:ext>
                </a:extLst>
              </a:tr>
              <a:tr h="313596">
                <a:tc>
                  <a:txBody>
                    <a:bodyPr/>
                    <a:lstStyle/>
                    <a:p>
                      <a:pPr algn="ctr">
                        <a:spcAft>
                          <a:spcPts val="0"/>
                        </a:spcAft>
                      </a:pPr>
                      <a:r>
                        <a:rPr lang="zh-CN" sz="1600" kern="100" smtClean="0">
                          <a:effectLst/>
                        </a:rPr>
                        <a:t>外币债务占负债比重</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smtClean="0">
                          <a:effectLst/>
                        </a:rPr>
                        <a:t>10.12%</a:t>
                      </a:r>
                      <a:endParaRPr lang="zh-CN" sz="1600" kern="100">
                        <a:effectLst/>
                        <a:latin typeface="Times New Roman" charset="0"/>
                        <a:ea typeface="宋体" charset="-122"/>
                      </a:endParaRPr>
                    </a:p>
                  </a:txBody>
                  <a:tcPr marL="68580" marR="68580" marT="0" marB="0" anchor="ctr"/>
                </a:tc>
                <a:tc>
                  <a:txBody>
                    <a:bodyPr/>
                    <a:lstStyle/>
                    <a:p>
                      <a:pPr algn="ctr">
                        <a:spcAft>
                          <a:spcPts val="0"/>
                        </a:spcAft>
                      </a:pPr>
                      <a:r>
                        <a:rPr lang="en-US" sz="1600" kern="100" dirty="0" smtClean="0">
                          <a:effectLst/>
                        </a:rPr>
                        <a:t>7.89%</a:t>
                      </a:r>
                      <a:endParaRPr lang="zh-CN" sz="1600" kern="100" dirty="0">
                        <a:effectLst/>
                        <a:latin typeface="Times New Roman" charset="0"/>
                        <a:ea typeface="宋体" charset="-122"/>
                      </a:endParaRPr>
                    </a:p>
                  </a:txBody>
                  <a:tcPr marL="68580" marR="68580" marT="0" marB="0" anchor="ctr"/>
                </a:tc>
                <a:extLst>
                  <a:ext uri="{0D108BD9-81ED-4DB2-BD59-A6C34878D82A}">
                    <a16:rowId xmlns:a16="http://schemas.microsoft.com/office/drawing/2014/main" val="10015"/>
                  </a:ext>
                </a:extLst>
              </a:tr>
            </a:tbl>
          </a:graphicData>
        </a:graphic>
      </p:graphicFrame>
      <p:sp>
        <p:nvSpPr>
          <p:cNvPr id="3" name="矩形 2"/>
          <p:cNvSpPr/>
          <p:nvPr/>
        </p:nvSpPr>
        <p:spPr>
          <a:xfrm>
            <a:off x="7396263" y="1711101"/>
            <a:ext cx="4433455" cy="3831818"/>
          </a:xfrm>
          <a:prstGeom prst="rect">
            <a:avLst/>
          </a:prstGeom>
        </p:spPr>
        <p:txBody>
          <a:bodyPr wrap="square">
            <a:spAutoFit/>
          </a:bodyPr>
          <a:lstStyle/>
          <a:p>
            <a:pPr indent="304800">
              <a:lnSpc>
                <a:spcPct val="150000"/>
              </a:lnSpc>
              <a:spcAft>
                <a:spcPts val="0"/>
              </a:spcAft>
            </a:pPr>
            <a:r>
              <a:rPr lang="zh-CN" altLang="zh-CN" dirty="0">
                <a:latin typeface="+mn-ea"/>
              </a:rPr>
              <a:t>从是否带息方面来看，海尔和美的的</a:t>
            </a:r>
            <a:r>
              <a:rPr lang="zh-CN" altLang="zh-CN" dirty="0">
                <a:solidFill>
                  <a:schemeClr val="accent2"/>
                </a:solidFill>
                <a:latin typeface="+mn-ea"/>
              </a:rPr>
              <a:t>有息负债比重相当，均处于较低水平</a:t>
            </a:r>
            <a:r>
              <a:rPr lang="zh-CN" altLang="zh-CN" dirty="0">
                <a:latin typeface="+mn-ea"/>
              </a:rPr>
              <a:t>；从期限结构来看，两家集团</a:t>
            </a:r>
            <a:r>
              <a:rPr lang="zh-CN" altLang="zh-CN" dirty="0">
                <a:solidFill>
                  <a:schemeClr val="accent2"/>
                </a:solidFill>
                <a:latin typeface="+mn-ea"/>
              </a:rPr>
              <a:t>长期负债比重均处于较低水平</a:t>
            </a:r>
            <a:r>
              <a:rPr lang="zh-CN" altLang="zh-CN" dirty="0">
                <a:latin typeface="+mn-ea"/>
              </a:rPr>
              <a:t>，其中海尔的长期负债比重相对来说更高，相较之下海尔必须保证各期内能偿还本金和利息，</a:t>
            </a:r>
            <a:r>
              <a:rPr lang="zh-CN" altLang="zh-CN" dirty="0">
                <a:solidFill>
                  <a:schemeClr val="accent2"/>
                </a:solidFill>
                <a:latin typeface="+mn-ea"/>
              </a:rPr>
              <a:t>盈利压力更大</a:t>
            </a:r>
            <a:r>
              <a:rPr lang="zh-CN" altLang="zh-CN" dirty="0">
                <a:latin typeface="+mn-ea"/>
              </a:rPr>
              <a:t>；从币种结构来看，海尔</a:t>
            </a:r>
            <a:r>
              <a:rPr lang="zh-CN" altLang="zh-CN" dirty="0">
                <a:solidFill>
                  <a:schemeClr val="accent2"/>
                </a:solidFill>
                <a:latin typeface="+mn-ea"/>
              </a:rPr>
              <a:t>外币债务占负债比重较大，因汇率波动而导致的不确定风险更大。</a:t>
            </a:r>
            <a:endParaRPr lang="zh-CN" altLang="zh-CN" dirty="0">
              <a:solidFill>
                <a:schemeClr val="accent2"/>
              </a:solidFill>
              <a:effectLst/>
              <a:latin typeface="+mn-ea"/>
            </a:endParaRPr>
          </a:p>
        </p:txBody>
      </p:sp>
    </p:spTree>
    <p:extLst>
      <p:ext uri="{BB962C8B-B14F-4D97-AF65-F5344CB8AC3E}">
        <p14:creationId xmlns:p14="http://schemas.microsoft.com/office/powerpoint/2010/main" val="16069690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常用">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1808</TotalTime>
  <Words>11141</Words>
  <Application>Microsoft Office PowerPoint</Application>
  <PresentationFormat>宽屏</PresentationFormat>
  <Paragraphs>2435</Paragraphs>
  <Slides>102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102</vt:i4>
      </vt:variant>
    </vt:vector>
  </HeadingPairs>
  <TitlesOfParts>
    <vt:vector size="111" baseType="lpstr">
      <vt:lpstr>Malgun Gothic</vt:lpstr>
      <vt:lpstr>宋体</vt:lpstr>
      <vt:lpstr>微软雅黑</vt:lpstr>
      <vt:lpstr>Arial</vt:lpstr>
      <vt:lpstr>Calibri</vt:lpstr>
      <vt:lpstr>Times</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June</dc:creator>
  <cp:lastModifiedBy>June</cp:lastModifiedBy>
  <cp:revision>74</cp:revision>
  <dcterms:created xsi:type="dcterms:W3CDTF">2016-04-08T01:52:19Z</dcterms:created>
  <dcterms:modified xsi:type="dcterms:W3CDTF">2016-05-29T10:45:57Z</dcterms:modified>
</cp:coreProperties>
</file>