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5" r:id="rId5"/>
    <p:sldId id="266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y%20University\My%20Course\2017-2018&#31532;&#19968;&#23398;&#26399;\&#36130;&#21153;&#25253;&#34920;&#20998;&#26512;\&#31532;&#19977;&#27425;&#20316;&#1999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y%20University\My%20Course\2017-2018&#31532;&#19968;&#23398;&#26399;\&#36130;&#21153;&#25253;&#34920;&#20998;&#26512;\&#31532;&#19977;&#27425;&#20316;&#1999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大华股份货币资金与有息负债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货币资金</c:v>
                </c:pt>
              </c:strCache>
            </c:strRef>
          </c:tx>
          <c:spPr>
            <a:ln w="28575" cap="rnd">
              <a:solidFill>
                <a:srgbClr val="001145"/>
              </a:solidFill>
              <a:round/>
            </a:ln>
            <a:effectLst/>
          </c:spPr>
          <c:marker>
            <c:symbol val="none"/>
          </c:marker>
          <c:cat>
            <c:numRef>
              <c:f>Sheet3!$C$8:$G$8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Sheet3!$C$9:$G$9</c:f>
              <c:numCache>
                <c:formatCode>General</c:formatCode>
                <c:ptCount val="5"/>
                <c:pt idx="0">
                  <c:v>18.1858887524</c:v>
                </c:pt>
                <c:pt idx="1">
                  <c:v>13.2073157753</c:v>
                </c:pt>
                <c:pt idx="2">
                  <c:v>17.557840455000001</c:v>
                </c:pt>
                <c:pt idx="3">
                  <c:v>27.5879478021</c:v>
                </c:pt>
                <c:pt idx="4">
                  <c:v>23.311533589099998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7C-456D-AAF7-932D0700DE85}"/>
            </c:ext>
          </c:extLst>
        </c:ser>
        <c:ser>
          <c:idx val="1"/>
          <c:order val="1"/>
          <c:tx>
            <c:strRef>
              <c:f>Sheet3!$B$10</c:f>
              <c:strCache>
                <c:ptCount val="1"/>
                <c:pt idx="0">
                  <c:v>有息负债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Sheet3!$C$10:$G$10</c:f>
              <c:numCache>
                <c:formatCode>General</c:formatCode>
                <c:ptCount val="5"/>
                <c:pt idx="0">
                  <c:v>0.42678300000000002</c:v>
                </c:pt>
                <c:pt idx="1">
                  <c:v>1.9715577793999999</c:v>
                </c:pt>
                <c:pt idx="2">
                  <c:v>5</c:v>
                </c:pt>
                <c:pt idx="3">
                  <c:v>10.0967147242</c:v>
                </c:pt>
                <c:pt idx="4">
                  <c:v>23.221332777600001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7C-456D-AAF7-932D0700D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91951"/>
        <c:axId val="212880303"/>
      </c:lineChart>
      <c:catAx>
        <c:axId val="212891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pPr>
                <a:r>
                  <a:rPr lang="zh-CN"/>
                  <a:t>年份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12880303"/>
        <c:crosses val="autoZero"/>
        <c:auto val="1"/>
        <c:lblAlgn val="ctr"/>
        <c:lblOffset val="100"/>
        <c:noMultiLvlLbl val="0"/>
      </c:catAx>
      <c:valAx>
        <c:axId val="21288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pPr>
                <a:r>
                  <a:rPr lang="zh-CN"/>
                  <a:t>数值（单位：亿元）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1289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/>
              <a:t>货币资金占总资产比例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货币资金!$I$6</c:f>
              <c:strCache>
                <c:ptCount val="1"/>
                <c:pt idx="0">
                  <c:v>海康威视</c:v>
                </c:pt>
              </c:strCache>
            </c:strRef>
          </c:tx>
          <c:spPr>
            <a:ln w="28575" cap="rnd">
              <a:solidFill>
                <a:srgbClr val="001145"/>
              </a:solidFill>
              <a:round/>
            </a:ln>
            <a:effectLst/>
          </c:spPr>
          <c:marker>
            <c:symbol val="none"/>
          </c:marker>
          <c:cat>
            <c:numRef>
              <c:f>货币资金!$H$7:$H$11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货币资金!$I$7:$I$11</c:f>
              <c:numCache>
                <c:formatCode>0.00%</c:formatCode>
                <c:ptCount val="5"/>
                <c:pt idx="0">
                  <c:v>0.32640000000000002</c:v>
                </c:pt>
                <c:pt idx="1">
                  <c:v>0.3382</c:v>
                </c:pt>
                <c:pt idx="2">
                  <c:v>0.33339999999999997</c:v>
                </c:pt>
                <c:pt idx="3">
                  <c:v>0.32979999999999998</c:v>
                </c:pt>
                <c:pt idx="4">
                  <c:v>0.31740000000000002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BA-4BA8-AD09-C1018077155F}"/>
            </c:ext>
          </c:extLst>
        </c:ser>
        <c:ser>
          <c:idx val="1"/>
          <c:order val="1"/>
          <c:tx>
            <c:strRef>
              <c:f>货币资金!$J$6</c:f>
              <c:strCache>
                <c:ptCount val="1"/>
                <c:pt idx="0">
                  <c:v>大华股份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货币资金!$H$7:$H$11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货币资金!$J$7:$J$11</c:f>
              <c:numCache>
                <c:formatCode>0.00%</c:formatCode>
                <c:ptCount val="5"/>
                <c:pt idx="0">
                  <c:v>0.30170000000000002</c:v>
                </c:pt>
                <c:pt idx="1">
                  <c:v>0.1653</c:v>
                </c:pt>
                <c:pt idx="2">
                  <c:v>0.15260000000000001</c:v>
                </c:pt>
                <c:pt idx="3">
                  <c:v>0.17949999999999999</c:v>
                </c:pt>
                <c:pt idx="4">
                  <c:v>0.1371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A-4BA8-AD09-C1018077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097103"/>
        <c:axId val="394109583"/>
      </c:lineChart>
      <c:catAx>
        <c:axId val="39409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94109583"/>
        <c:crosses val="autoZero"/>
        <c:auto val="1"/>
        <c:lblAlgn val="ctr"/>
        <c:lblOffset val="100"/>
        <c:noMultiLvlLbl val="0"/>
      </c:catAx>
      <c:valAx>
        <c:axId val="39410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9409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sz="1600"/>
              <a:t>海康威视货币资金与有息负债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货币资金</c:v>
                </c:pt>
              </c:strCache>
            </c:strRef>
          </c:tx>
          <c:spPr>
            <a:ln w="28575" cap="rnd">
              <a:solidFill>
                <a:srgbClr val="001145"/>
              </a:solidFill>
              <a:round/>
            </a:ln>
            <a:effectLst/>
          </c:spPr>
          <c:marker>
            <c:symbol val="none"/>
          </c:marker>
          <c:cat>
            <c:numRef>
              <c:f>Sheet3!$C$8:$G$8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Sheet3!$C$9:$G$9</c:f>
              <c:numCache>
                <c:formatCode>General</c:formatCode>
                <c:ptCount val="5"/>
                <c:pt idx="0">
                  <c:v>45.926063456000001</c:v>
                </c:pt>
                <c:pt idx="1">
                  <c:v>71.996589461900001</c:v>
                </c:pt>
                <c:pt idx="2">
                  <c:v>101.06500588530001</c:v>
                </c:pt>
                <c:pt idx="3">
                  <c:v>136.3499315418</c:v>
                </c:pt>
                <c:pt idx="4">
                  <c:v>131.7964636774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0-4D0D-A2D3-6B7C464E2FA0}"/>
            </c:ext>
          </c:extLst>
        </c:ser>
        <c:ser>
          <c:idx val="1"/>
          <c:order val="1"/>
          <c:tx>
            <c:strRef>
              <c:f>Sheet3!$B$10</c:f>
              <c:strCache>
                <c:ptCount val="1"/>
                <c:pt idx="0">
                  <c:v>有息负债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Sheet3!$C$8:$G$8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Sheet3!$C$10:$G$10</c:f>
              <c:numCache>
                <c:formatCode>General</c:formatCode>
                <c:ptCount val="5"/>
                <c:pt idx="0">
                  <c:v>2.7551345535</c:v>
                </c:pt>
                <c:pt idx="1">
                  <c:v>11.579312693399999</c:v>
                </c:pt>
                <c:pt idx="2">
                  <c:v>26.638598529199999</c:v>
                </c:pt>
                <c:pt idx="3">
                  <c:v>50.314670011499999</c:v>
                </c:pt>
                <c:pt idx="4">
                  <c:v>79.589009314700007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0-4D0D-A2D3-6B7C464E2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91951"/>
        <c:axId val="212880303"/>
      </c:lineChart>
      <c:catAx>
        <c:axId val="212891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pPr>
                <a:r>
                  <a:rPr lang="zh-CN"/>
                  <a:t>年份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12880303"/>
        <c:crosses val="autoZero"/>
        <c:auto val="1"/>
        <c:lblAlgn val="ctr"/>
        <c:lblOffset val="100"/>
        <c:noMultiLvlLbl val="0"/>
      </c:catAx>
      <c:valAx>
        <c:axId val="21288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pPr>
                <a:r>
                  <a:rPr lang="zh-CN"/>
                  <a:t>数值（单位：亿元）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1289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/>
              <a:t>海康威</a:t>
            </a:r>
            <a:r>
              <a:rPr lang="zh-CN" dirty="0" smtClean="0"/>
              <a:t>视</a:t>
            </a:r>
            <a:r>
              <a:rPr lang="zh-CN" altLang="en-US" dirty="0" smtClean="0"/>
              <a:t>流动资产占比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Sheet4!$B$40</c:f>
              <c:strCache>
                <c:ptCount val="1"/>
                <c:pt idx="0">
                  <c:v>流动资产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strRef>
              <c:f>Sheet4!$C$39:$G$39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2017（半年）</c:v>
                </c:pt>
              </c:strCache>
            </c:strRef>
          </c:cat>
          <c:val>
            <c:numRef>
              <c:f>Sheet4!$C$40:$G$40</c:f>
              <c:numCache>
                <c:formatCode>General</c:formatCode>
                <c:ptCount val="5"/>
                <c:pt idx="0">
                  <c:v>123.8993478555</c:v>
                </c:pt>
                <c:pt idx="1">
                  <c:v>191.07886996089999</c:v>
                </c:pt>
                <c:pt idx="2">
                  <c:v>266.82357025419998</c:v>
                </c:pt>
                <c:pt idx="3">
                  <c:v>365.23481116059997</c:v>
                </c:pt>
                <c:pt idx="4">
                  <c:v>361.05677044099997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A-4D50-AE7D-CFD69A9975A8}"/>
            </c:ext>
          </c:extLst>
        </c:ser>
        <c:ser>
          <c:idx val="1"/>
          <c:order val="1"/>
          <c:tx>
            <c:strRef>
              <c:f>Sheet4!$B$41</c:f>
              <c:strCache>
                <c:ptCount val="1"/>
                <c:pt idx="0">
                  <c:v>非流动资产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Sheet4!$C$39:$G$39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2017（半年）</c:v>
                </c:pt>
              </c:strCache>
            </c:strRef>
          </c:cat>
          <c:val>
            <c:numRef>
              <c:f>Sheet4!$C$41:$G$41</c:f>
              <c:numCache>
                <c:formatCode>General</c:formatCode>
                <c:ptCount val="5"/>
                <c:pt idx="0">
                  <c:v>16.815932486400001</c:v>
                </c:pt>
                <c:pt idx="1">
                  <c:v>21.826333151999997</c:v>
                </c:pt>
                <c:pt idx="2">
                  <c:v>36.3408541075</c:v>
                </c:pt>
                <c:pt idx="3">
                  <c:v>48.249476343400005</c:v>
                </c:pt>
                <c:pt idx="4">
                  <c:v>54.192574170699999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A-4D50-AE7D-CFD69A997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231215"/>
        <c:axId val="389233711"/>
      </c:barChart>
      <c:catAx>
        <c:axId val="38923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3711"/>
        <c:crosses val="autoZero"/>
        <c:auto val="1"/>
        <c:lblAlgn val="ctr"/>
        <c:lblOffset val="100"/>
        <c:noMultiLvlLbl val="0"/>
      </c:catAx>
      <c:valAx>
        <c:axId val="38923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/>
              <a:t>大华</a:t>
            </a:r>
            <a:r>
              <a:rPr lang="zh-CN" dirty="0" smtClean="0"/>
              <a:t>股份</a:t>
            </a:r>
            <a:r>
              <a:rPr lang="zh-CN" altLang="en-US" dirty="0" smtClean="0"/>
              <a:t>流动资产占比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Sheet4!$B$40</c:f>
              <c:strCache>
                <c:ptCount val="1"/>
                <c:pt idx="0">
                  <c:v>流动资产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strRef>
              <c:f>Sheet4!$C$39:$G$39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2017（半年）</c:v>
                </c:pt>
              </c:strCache>
            </c:strRef>
          </c:cat>
          <c:val>
            <c:numRef>
              <c:f>Sheet4!$C$40:$G$40</c:f>
              <c:numCache>
                <c:formatCode>General</c:formatCode>
                <c:ptCount val="5"/>
                <c:pt idx="0">
                  <c:v>51.746496387700006</c:v>
                </c:pt>
                <c:pt idx="1">
                  <c:v>67.625373359600005</c:v>
                </c:pt>
                <c:pt idx="2">
                  <c:v>99.761881844000001</c:v>
                </c:pt>
                <c:pt idx="3">
                  <c:v>129.85269410709998</c:v>
                </c:pt>
                <c:pt idx="4">
                  <c:v>141.30384895509999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6-4E1B-9D3E-3D27BF8A608E}"/>
            </c:ext>
          </c:extLst>
        </c:ser>
        <c:ser>
          <c:idx val="1"/>
          <c:order val="1"/>
          <c:tx>
            <c:strRef>
              <c:f>Sheet4!$B$41</c:f>
              <c:strCache>
                <c:ptCount val="1"/>
                <c:pt idx="0">
                  <c:v>非流动资产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Sheet4!$C$39:$G$39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2017（半年）</c:v>
                </c:pt>
              </c:strCache>
            </c:strRef>
          </c:cat>
          <c:val>
            <c:numRef>
              <c:f>Sheet4!$C$41:$G$41</c:f>
              <c:numCache>
                <c:formatCode>General</c:formatCode>
                <c:ptCount val="5"/>
                <c:pt idx="0">
                  <c:v>8.5286822556999997</c:v>
                </c:pt>
                <c:pt idx="1">
                  <c:v>12.2742888527</c:v>
                </c:pt>
                <c:pt idx="2">
                  <c:v>15.2728264225</c:v>
                </c:pt>
                <c:pt idx="3">
                  <c:v>23.811285291699999</c:v>
                </c:pt>
                <c:pt idx="4">
                  <c:v>28.676012566999997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6-4E1B-9D3E-3D27BF8A6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231215"/>
        <c:axId val="389233711"/>
      </c:barChart>
      <c:catAx>
        <c:axId val="38923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3711"/>
        <c:crosses val="autoZero"/>
        <c:auto val="1"/>
        <c:lblAlgn val="ctr"/>
        <c:lblOffset val="100"/>
        <c:noMultiLvlLbl val="0"/>
      </c:catAx>
      <c:valAx>
        <c:axId val="38923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 smtClean="0"/>
              <a:t>资产同型</a:t>
            </a:r>
            <a:r>
              <a:rPr lang="zh-CN" dirty="0"/>
              <a:t>分析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Sheet4!$F$18</c:f>
              <c:strCache>
                <c:ptCount val="1"/>
                <c:pt idx="0">
                  <c:v>海康威视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strRef>
              <c:f>Sheet4!$E$19:$E$24</c:f>
              <c:strCache>
                <c:ptCount val="6"/>
                <c:pt idx="0">
                  <c:v>货币资金</c:v>
                </c:pt>
                <c:pt idx="1">
                  <c:v>应收账款票据</c:v>
                </c:pt>
                <c:pt idx="2">
                  <c:v>存货</c:v>
                </c:pt>
                <c:pt idx="3">
                  <c:v>固定资产</c:v>
                </c:pt>
                <c:pt idx="4">
                  <c:v>无形资产</c:v>
                </c:pt>
                <c:pt idx="5">
                  <c:v>其他</c:v>
                </c:pt>
              </c:strCache>
            </c:strRef>
          </c:cat>
          <c:val>
            <c:numRef>
              <c:f>Sheet4!$F$19:$F$24</c:f>
              <c:numCache>
                <c:formatCode>0.00%</c:formatCode>
                <c:ptCount val="6"/>
                <c:pt idx="0">
                  <c:v>0.31739114194302459</c:v>
                </c:pt>
                <c:pt idx="1">
                  <c:v>0.39941508988772251</c:v>
                </c:pt>
                <c:pt idx="2">
                  <c:v>0.11886401516480394</c:v>
                </c:pt>
                <c:pt idx="3">
                  <c:v>7.0924723247041063E-2</c:v>
                </c:pt>
                <c:pt idx="4">
                  <c:v>9.9350541221390285E-3</c:v>
                </c:pt>
                <c:pt idx="5">
                  <c:v>8.3469975635268825E-2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A-4449-8D35-F8BF208C654F}"/>
            </c:ext>
          </c:extLst>
        </c:ser>
        <c:ser>
          <c:idx val="1"/>
          <c:order val="1"/>
          <c:tx>
            <c:strRef>
              <c:f>Sheet4!$G$18</c:f>
              <c:strCache>
                <c:ptCount val="1"/>
                <c:pt idx="0">
                  <c:v>大华股份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Sheet4!$E$19:$E$24</c:f>
              <c:strCache>
                <c:ptCount val="6"/>
                <c:pt idx="0">
                  <c:v>货币资金</c:v>
                </c:pt>
                <c:pt idx="1">
                  <c:v>应收账款票据</c:v>
                </c:pt>
                <c:pt idx="2">
                  <c:v>存货</c:v>
                </c:pt>
                <c:pt idx="3">
                  <c:v>固定资产</c:v>
                </c:pt>
                <c:pt idx="4">
                  <c:v>无形资产</c:v>
                </c:pt>
                <c:pt idx="5">
                  <c:v>其他</c:v>
                </c:pt>
              </c:strCache>
            </c:strRef>
          </c:cat>
          <c:val>
            <c:numRef>
              <c:f>Sheet4!$G$19:$G$24</c:f>
              <c:numCache>
                <c:formatCode>0.00%</c:formatCode>
                <c:ptCount val="6"/>
                <c:pt idx="0">
                  <c:v>0.13714291434499812</c:v>
                </c:pt>
                <c:pt idx="1">
                  <c:v>0.47940194210244857</c:v>
                </c:pt>
                <c:pt idx="2">
                  <c:v>0.16152667006867905</c:v>
                </c:pt>
                <c:pt idx="3">
                  <c:v>6.2602341445115769E-2</c:v>
                </c:pt>
                <c:pt idx="4">
                  <c:v>1.407887363462087E-2</c:v>
                </c:pt>
                <c:pt idx="5">
                  <c:v>0.14524725840413757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A-4449-8D35-F8BF208C6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479359"/>
        <c:axId val="208475615"/>
      </c:barChart>
      <c:catAx>
        <c:axId val="20847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08475615"/>
        <c:crosses val="autoZero"/>
        <c:auto val="1"/>
        <c:lblAlgn val="ctr"/>
        <c:lblOffset val="100"/>
        <c:noMultiLvlLbl val="0"/>
      </c:catAx>
      <c:valAx>
        <c:axId val="20847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084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</a:rPr>
              <a:t>海康威</a:t>
            </a:r>
            <a:r>
              <a:rPr 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视流动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</a:rPr>
              <a:t>负债占比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Sheet4!$B$8</c:f>
              <c:strCache>
                <c:ptCount val="1"/>
                <c:pt idx="0">
                  <c:v>流动负债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numRef>
              <c:f>Sheet4!$C$7:$G$7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Sheet4!$C$8:$G$8</c:f>
              <c:numCache>
                <c:formatCode>General</c:formatCode>
                <c:ptCount val="5"/>
                <c:pt idx="0">
                  <c:v>29.1475630614</c:v>
                </c:pt>
                <c:pt idx="1">
                  <c:v>61.121296992399998</c:v>
                </c:pt>
                <c:pt idx="2">
                  <c:v>102.74403746879999</c:v>
                </c:pt>
                <c:pt idx="3">
                  <c:v>121.1590981805</c:v>
                </c:pt>
                <c:pt idx="4">
                  <c:v>127.98481874040002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4-44FF-8020-6DA710CAF514}"/>
            </c:ext>
          </c:extLst>
        </c:ser>
        <c:ser>
          <c:idx val="1"/>
          <c:order val="1"/>
          <c:tx>
            <c:strRef>
              <c:f>Sheet4!$B$9</c:f>
              <c:strCache>
                <c:ptCount val="1"/>
                <c:pt idx="0">
                  <c:v>非流动负债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Sheet4!$C$7:$G$7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Sheet4!$C$9:$G$9</c:f>
              <c:numCache>
                <c:formatCode>General</c:formatCode>
                <c:ptCount val="5"/>
                <c:pt idx="0">
                  <c:v>0.44082202200000287</c:v>
                </c:pt>
                <c:pt idx="1">
                  <c:v>2.9923406478999994</c:v>
                </c:pt>
                <c:pt idx="2">
                  <c:v>7.4458780959000013</c:v>
                </c:pt>
                <c:pt idx="3">
                  <c:v>47.539774468200015</c:v>
                </c:pt>
                <c:pt idx="4">
                  <c:v>44.896170150099984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4-44FF-8020-6DA710CAF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225807"/>
        <c:axId val="389237871"/>
      </c:barChart>
      <c:catAx>
        <c:axId val="38922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7871"/>
        <c:crosses val="autoZero"/>
        <c:auto val="1"/>
        <c:lblAlgn val="ctr"/>
        <c:lblOffset val="100"/>
        <c:noMultiLvlLbl val="0"/>
      </c:catAx>
      <c:valAx>
        <c:axId val="38923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2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/>
              <a:t>海康威视有息负债占比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Sheet4!$O$11</c:f>
              <c:strCache>
                <c:ptCount val="1"/>
                <c:pt idx="0">
                  <c:v>无息负债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numRef>
              <c:f>Sheet4!$P$9:$T$9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Sheet4!$P$11:$T$11</c:f>
              <c:numCache>
                <c:formatCode>General</c:formatCode>
                <c:ptCount val="5"/>
                <c:pt idx="0">
                  <c:v>26.833250529900003</c:v>
                </c:pt>
                <c:pt idx="1">
                  <c:v>52.534324946899993</c:v>
                </c:pt>
                <c:pt idx="2">
                  <c:v>83.551317035499991</c:v>
                </c:pt>
                <c:pt idx="3">
                  <c:v>118.38420263720002</c:v>
                </c:pt>
                <c:pt idx="4">
                  <c:v>93.291979575799985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B-452C-A91D-8E030933CDF1}"/>
            </c:ext>
          </c:extLst>
        </c:ser>
        <c:ser>
          <c:idx val="0"/>
          <c:order val="1"/>
          <c:tx>
            <c:strRef>
              <c:f>Sheet4!$O$10</c:f>
              <c:strCache>
                <c:ptCount val="1"/>
                <c:pt idx="0">
                  <c:v>有息负债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Sheet4!$P$9:$T$9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Sheet4!$P$10:$T$10</c:f>
              <c:numCache>
                <c:formatCode>General</c:formatCode>
                <c:ptCount val="5"/>
                <c:pt idx="0">
                  <c:v>2.7551345535</c:v>
                </c:pt>
                <c:pt idx="1">
                  <c:v>11.579312693399999</c:v>
                </c:pt>
                <c:pt idx="2">
                  <c:v>26.638598529199999</c:v>
                </c:pt>
                <c:pt idx="3">
                  <c:v>50.314670011499999</c:v>
                </c:pt>
                <c:pt idx="4">
                  <c:v>79.589009314700007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B-452C-A91D-8E030933C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229135"/>
        <c:axId val="389234127"/>
      </c:barChart>
      <c:catAx>
        <c:axId val="3892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4127"/>
        <c:crosses val="autoZero"/>
        <c:auto val="1"/>
        <c:lblAlgn val="ctr"/>
        <c:lblOffset val="100"/>
        <c:noMultiLvlLbl val="0"/>
      </c:catAx>
      <c:valAx>
        <c:axId val="38923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2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/>
              <a:t>大华</a:t>
            </a:r>
            <a:r>
              <a:rPr lang="zh-CN" dirty="0" smtClean="0"/>
              <a:t>股份</a:t>
            </a:r>
            <a:r>
              <a:rPr lang="zh-CN" altLang="en-US" dirty="0" smtClean="0"/>
              <a:t>有息</a:t>
            </a:r>
            <a:r>
              <a:rPr lang="zh-CN" dirty="0" smtClean="0"/>
              <a:t>负债</a:t>
            </a:r>
            <a:r>
              <a:rPr lang="zh-CN" dirty="0"/>
              <a:t>占比</a:t>
            </a:r>
          </a:p>
        </c:rich>
      </c:tx>
      <c:layout>
        <c:manualLayout>
          <c:xMode val="edge"/>
          <c:yMode val="edge"/>
          <c:x val="0.19846137560763594"/>
          <c:y val="4.2377712215292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Sheet5!$B$4</c:f>
              <c:strCache>
                <c:ptCount val="1"/>
                <c:pt idx="0">
                  <c:v>无息负债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numRef>
              <c:f>Sheet5!$C$2:$G$2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Sheet5!$C$4:$G$4</c:f>
              <c:numCache>
                <c:formatCode>General</c:formatCode>
                <c:ptCount val="5"/>
                <c:pt idx="0">
                  <c:v>18.1096008811</c:v>
                </c:pt>
                <c:pt idx="1">
                  <c:v>25.8177214046</c:v>
                </c:pt>
                <c:pt idx="2">
                  <c:v>44.370834697500001</c:v>
                </c:pt>
                <c:pt idx="3">
                  <c:v>59.309418321800003</c:v>
                </c:pt>
                <c:pt idx="4">
                  <c:v>54.974580076999999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B-4DA1-930D-F98148C10607}"/>
            </c:ext>
          </c:extLst>
        </c:ser>
        <c:ser>
          <c:idx val="0"/>
          <c:order val="1"/>
          <c:tx>
            <c:strRef>
              <c:f>Sheet5!$B$3</c:f>
              <c:strCache>
                <c:ptCount val="1"/>
                <c:pt idx="0">
                  <c:v>有息负债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Sheet5!$C$2:$G$2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Sheet5!$C$3:$G$3</c:f>
              <c:numCache>
                <c:formatCode>General</c:formatCode>
                <c:ptCount val="5"/>
                <c:pt idx="0">
                  <c:v>0.42678300000000002</c:v>
                </c:pt>
                <c:pt idx="1">
                  <c:v>1.9715577793999999</c:v>
                </c:pt>
                <c:pt idx="2">
                  <c:v>5</c:v>
                </c:pt>
                <c:pt idx="3">
                  <c:v>10.0967147242</c:v>
                </c:pt>
                <c:pt idx="4">
                  <c:v>23.221332777600001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B-4DA1-930D-F98148C10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811423"/>
        <c:axId val="209816415"/>
      </c:barChart>
      <c:catAx>
        <c:axId val="20981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09816415"/>
        <c:crosses val="autoZero"/>
        <c:auto val="1"/>
        <c:lblAlgn val="ctr"/>
        <c:lblOffset val="100"/>
        <c:noMultiLvlLbl val="0"/>
      </c:catAx>
      <c:valAx>
        <c:axId val="20981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20981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r>
              <a:rPr lang="zh-CN" dirty="0"/>
              <a:t>大华</a:t>
            </a:r>
            <a:r>
              <a:rPr lang="zh-CN" dirty="0" smtClean="0"/>
              <a:t>股份流动</a:t>
            </a:r>
            <a:r>
              <a:rPr lang="zh-CN" dirty="0"/>
              <a:t>负债占比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Sheet5!$B$9</c:f>
              <c:strCache>
                <c:ptCount val="1"/>
                <c:pt idx="0">
                  <c:v>流动负债</c:v>
                </c:pt>
              </c:strCache>
            </c:strRef>
          </c:tx>
          <c:spPr>
            <a:solidFill>
              <a:srgbClr val="001145"/>
            </a:solidFill>
            <a:ln>
              <a:solidFill>
                <a:srgbClr val="001145"/>
              </a:solidFill>
            </a:ln>
            <a:effectLst/>
          </c:spPr>
          <c:invertIfNegative val="0"/>
          <c:cat>
            <c:numRef>
              <c:f>Sheet5!$C$8:$G$8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Sheet5!$C$9:$G$9</c:f>
              <c:numCache>
                <c:formatCode>General</c:formatCode>
                <c:ptCount val="5"/>
                <c:pt idx="0">
                  <c:v>18.283690204000003</c:v>
                </c:pt>
                <c:pt idx="1">
                  <c:v>23.8293928933</c:v>
                </c:pt>
                <c:pt idx="2">
                  <c:v>47.947842349399998</c:v>
                </c:pt>
                <c:pt idx="3">
                  <c:v>67.176600319800002</c:v>
                </c:pt>
                <c:pt idx="4">
                  <c:v>73.2281821837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1-4AA4-A09D-1BE90F53AD7E}"/>
            </c:ext>
          </c:extLst>
        </c:ser>
        <c:ser>
          <c:idx val="1"/>
          <c:order val="1"/>
          <c:tx>
            <c:strRef>
              <c:f>Sheet5!$B$10</c:f>
              <c:strCache>
                <c:ptCount val="1"/>
                <c:pt idx="0">
                  <c:v>非流动负债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Sheet5!$C$8:$G$8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Sheet5!$C$10:$G$10</c:f>
              <c:numCache>
                <c:formatCode>General</c:formatCode>
                <c:ptCount val="5"/>
                <c:pt idx="0">
                  <c:v>0.25269367709999802</c:v>
                </c:pt>
                <c:pt idx="1">
                  <c:v>3.9598862907000019</c:v>
                </c:pt>
                <c:pt idx="2">
                  <c:v>1.4229923481000042</c:v>
                </c:pt>
                <c:pt idx="3">
                  <c:v>2.2295327262000084</c:v>
                </c:pt>
                <c:pt idx="4">
                  <c:v>4.9677306709000018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1-4AA4-A09D-1BE90F53A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9235375"/>
        <c:axId val="389223727"/>
      </c:barChart>
      <c:catAx>
        <c:axId val="38923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23727"/>
        <c:crosses val="autoZero"/>
        <c:auto val="1"/>
        <c:lblAlgn val="ctr"/>
        <c:lblOffset val="100"/>
        <c:noMultiLvlLbl val="0"/>
      </c:catAx>
      <c:valAx>
        <c:axId val="38922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pPr>
            <a:endParaRPr lang="zh-CN"/>
          </a:p>
        </c:txPr>
        <c:crossAx val="38923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6EFF0-AE2E-414F-9801-4F498772BA8B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DB5C-0AAE-4D4B-899F-8E1A6B258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1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2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7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3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3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9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6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28A8-64E7-49F9-B6B8-5363361C4D9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9A3-F778-4D68-8015-DD536997B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75525" y="2116667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ROE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0.31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54725" y="3361267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ROA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0.26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48725" y="3361267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权益倍数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1.19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8249" y="4775201"/>
            <a:ext cx="1507067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销售净利润率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0.27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21143" y="4775201"/>
            <a:ext cx="1473200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总资产周转率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0.97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>
            <a:stCxn id="4" idx="3"/>
            <a:endCxn id="5" idx="0"/>
          </p:cNvCxnSpPr>
          <p:nvPr/>
        </p:nvCxnSpPr>
        <p:spPr>
          <a:xfrm flipH="1">
            <a:off x="2250592" y="2911609"/>
            <a:ext cx="758037" cy="449658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6" idx="0"/>
          </p:cNvCxnSpPr>
          <p:nvPr/>
        </p:nvCxnSpPr>
        <p:spPr>
          <a:xfrm>
            <a:off x="4134154" y="2911609"/>
            <a:ext cx="910438" cy="449658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4"/>
            <a:endCxn id="7" idx="0"/>
          </p:cNvCxnSpPr>
          <p:nvPr/>
        </p:nvCxnSpPr>
        <p:spPr>
          <a:xfrm flipH="1">
            <a:off x="1311783" y="4292600"/>
            <a:ext cx="938809" cy="482601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4"/>
            <a:endCxn id="8" idx="0"/>
          </p:cNvCxnSpPr>
          <p:nvPr/>
        </p:nvCxnSpPr>
        <p:spPr>
          <a:xfrm>
            <a:off x="2250592" y="4292600"/>
            <a:ext cx="1107151" cy="482601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531646" y="2116667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ROE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0.22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80238" y="3361265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ROA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0.16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06311" y="3361266"/>
            <a:ext cx="1591733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权益倍数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815642" y="4775200"/>
            <a:ext cx="1507067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销售净利润率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0.16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956975" y="4775201"/>
            <a:ext cx="1473200" cy="931333"/>
          </a:xfrm>
          <a:prstGeom prst="ellipse">
            <a:avLst/>
          </a:prstGeom>
          <a:solidFill>
            <a:srgbClr val="00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总资产周转率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1.05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>
            <a:stCxn id="19" idx="5"/>
            <a:endCxn id="20" idx="0"/>
          </p:cNvCxnSpPr>
          <p:nvPr/>
        </p:nvCxnSpPr>
        <p:spPr>
          <a:xfrm>
            <a:off x="8890275" y="2911609"/>
            <a:ext cx="785830" cy="449656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3"/>
            <a:endCxn id="21" idx="0"/>
          </p:cNvCxnSpPr>
          <p:nvPr/>
        </p:nvCxnSpPr>
        <p:spPr>
          <a:xfrm flipH="1">
            <a:off x="7002178" y="2911609"/>
            <a:ext cx="762572" cy="449657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0" idx="4"/>
            <a:endCxn id="22" idx="0"/>
          </p:cNvCxnSpPr>
          <p:nvPr/>
        </p:nvCxnSpPr>
        <p:spPr>
          <a:xfrm flipH="1">
            <a:off x="8569176" y="4292598"/>
            <a:ext cx="1106929" cy="482602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4"/>
            <a:endCxn id="23" idx="0"/>
          </p:cNvCxnSpPr>
          <p:nvPr/>
        </p:nvCxnSpPr>
        <p:spPr>
          <a:xfrm>
            <a:off x="9676105" y="4292598"/>
            <a:ext cx="1017470" cy="482603"/>
          </a:xfrm>
          <a:prstGeom prst="line">
            <a:avLst/>
          </a:prstGeom>
          <a:ln>
            <a:solidFill>
              <a:srgbClr val="00114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盈利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能力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10"/>
          <p:cNvSpPr>
            <a:spLocks noChangeArrowheads="1"/>
          </p:cNvSpPr>
          <p:nvPr/>
        </p:nvSpPr>
        <p:spPr bwMode="auto">
          <a:xfrm>
            <a:off x="4762242" y="4430375"/>
            <a:ext cx="26824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年年报数据</a:t>
            </a:r>
            <a:endParaRPr lang="en-US" altLang="zh-CN" sz="1800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en-US" altLang="zh-CN" sz="1800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销售净</a:t>
            </a:r>
            <a:r>
              <a:rPr lang="zh-CN" altLang="en-US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利润率是</a:t>
            </a:r>
            <a:r>
              <a:rPr lang="en-US" altLang="zh-CN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ROE</a:t>
            </a:r>
            <a:r>
              <a:rPr lang="zh-CN" altLang="en-US" sz="1800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差距的主要原因</a:t>
            </a:r>
            <a:endParaRPr lang="en-US" altLang="zh-CN" sz="1800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毛利率与营业利润率同样揭示海康威视盈利能力更强</a:t>
            </a:r>
            <a:endParaRPr lang="en-US" altLang="zh-CN" sz="1800" b="1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24393" y="1280121"/>
            <a:ext cx="955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两家公司以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衡量的盈利能力均比较优秀，其中海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康威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视（左）成本控制优势明显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大华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股份（右）资产利用略微占优。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31918" y="5950862"/>
            <a:ext cx="293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毛利率：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41.58%</a:t>
            </a:r>
          </a:p>
          <a:p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营业利润率：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21.39%</a:t>
            </a: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969736" y="5950858"/>
            <a:ext cx="293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毛利率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37.71%</a:t>
            </a: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营业利润率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10.75%</a:t>
            </a: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偿债能力分析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25135" y="2189660"/>
            <a:ext cx="227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三种指标均显示，两家公司的偿债能力十分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良好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货币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资金均高于有息负债，调整后的净债务均为负值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资产与负债流动性匹配，长期借款均较少</a:t>
            </a: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图表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81974"/>
              </p:ext>
            </p:extLst>
          </p:nvPr>
        </p:nvGraphicFramePr>
        <p:xfrm>
          <a:off x="5358882" y="39561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图表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3648"/>
              </p:ext>
            </p:extLst>
          </p:nvPr>
        </p:nvGraphicFramePr>
        <p:xfrm>
          <a:off x="786882" y="39655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93170"/>
              </p:ext>
            </p:extLst>
          </p:nvPr>
        </p:nvGraphicFramePr>
        <p:xfrm>
          <a:off x="438540" y="1177145"/>
          <a:ext cx="9283958" cy="2562225"/>
        </p:xfrm>
        <a:graphic>
          <a:graphicData uri="http://schemas.openxmlformats.org/drawingml/2006/table">
            <a:tbl>
              <a:tblPr/>
              <a:tblGrid>
                <a:gridCol w="1421523">
                  <a:extLst>
                    <a:ext uri="{9D8B030D-6E8A-4147-A177-3AD203B41FA5}">
                      <a16:colId xmlns:a16="http://schemas.microsoft.com/office/drawing/2014/main" val="3720939142"/>
                    </a:ext>
                  </a:extLst>
                </a:gridCol>
                <a:gridCol w="1421523">
                  <a:extLst>
                    <a:ext uri="{9D8B030D-6E8A-4147-A177-3AD203B41FA5}">
                      <a16:colId xmlns:a16="http://schemas.microsoft.com/office/drawing/2014/main" val="1761482910"/>
                    </a:ext>
                  </a:extLst>
                </a:gridCol>
                <a:gridCol w="1198309">
                  <a:extLst>
                    <a:ext uri="{9D8B030D-6E8A-4147-A177-3AD203B41FA5}">
                      <a16:colId xmlns:a16="http://schemas.microsoft.com/office/drawing/2014/main" val="2538899929"/>
                    </a:ext>
                  </a:extLst>
                </a:gridCol>
                <a:gridCol w="1174813">
                  <a:extLst>
                    <a:ext uri="{9D8B030D-6E8A-4147-A177-3AD203B41FA5}">
                      <a16:colId xmlns:a16="http://schemas.microsoft.com/office/drawing/2014/main" val="121427250"/>
                    </a:ext>
                  </a:extLst>
                </a:gridCol>
                <a:gridCol w="1330476">
                  <a:extLst>
                    <a:ext uri="{9D8B030D-6E8A-4147-A177-3AD203B41FA5}">
                      <a16:colId xmlns:a16="http://schemas.microsoft.com/office/drawing/2014/main" val="2087499868"/>
                    </a:ext>
                  </a:extLst>
                </a:gridCol>
                <a:gridCol w="1339286">
                  <a:extLst>
                    <a:ext uri="{9D8B030D-6E8A-4147-A177-3AD203B41FA5}">
                      <a16:colId xmlns:a16="http://schemas.microsoft.com/office/drawing/2014/main" val="1785598203"/>
                    </a:ext>
                  </a:extLst>
                </a:gridCol>
                <a:gridCol w="1398028">
                  <a:extLst>
                    <a:ext uri="{9D8B030D-6E8A-4147-A177-3AD203B41FA5}">
                      <a16:colId xmlns:a16="http://schemas.microsoft.com/office/drawing/2014/main" val="78697205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19777"/>
                  </a:ext>
                </a:extLst>
              </a:tr>
              <a:tr h="3238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海康威视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流动比率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2.60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31528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速动比率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06155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利息保障倍数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1,611.59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199.40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59.09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48.07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524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88437"/>
                  </a:ext>
                </a:extLst>
              </a:tr>
              <a:tr h="3238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大华股份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流动比率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52243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速动比率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2.29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1.60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887951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利息保障倍数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300.71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169.20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570.26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57.40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30.38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9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资产结构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57220"/>
              </p:ext>
            </p:extLst>
          </p:nvPr>
        </p:nvGraphicFramePr>
        <p:xfrm>
          <a:off x="7129946" y="331252"/>
          <a:ext cx="4982936" cy="213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80228"/>
              </p:ext>
            </p:extLst>
          </p:nvPr>
        </p:nvGraphicFramePr>
        <p:xfrm>
          <a:off x="7197011" y="2561257"/>
          <a:ext cx="4915871" cy="2299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938793" y="5113175"/>
            <a:ext cx="336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两家公司均以流动资产为主，近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年占比均在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80%-90%</a:t>
            </a: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之间。</a:t>
            </a: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477844"/>
              </p:ext>
            </p:extLst>
          </p:nvPr>
        </p:nvGraphicFramePr>
        <p:xfrm>
          <a:off x="573637" y="1161661"/>
          <a:ext cx="6211078" cy="395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54503" y="5113175"/>
            <a:ext cx="3872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选取无形资产、固定资产、存货、应收账款票据、货币资金等项目作为重点关注对象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债务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136091"/>
              </p:ext>
            </p:extLst>
          </p:nvPr>
        </p:nvGraphicFramePr>
        <p:xfrm>
          <a:off x="598904" y="1263045"/>
          <a:ext cx="3646521" cy="1964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994761"/>
              </p:ext>
            </p:extLst>
          </p:nvPr>
        </p:nvGraphicFramePr>
        <p:xfrm>
          <a:off x="8385296" y="221238"/>
          <a:ext cx="3646521" cy="179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076014"/>
              </p:ext>
            </p:extLst>
          </p:nvPr>
        </p:nvGraphicFramePr>
        <p:xfrm>
          <a:off x="8383939" y="1982163"/>
          <a:ext cx="3647878" cy="179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563411"/>
              </p:ext>
            </p:extLst>
          </p:nvPr>
        </p:nvGraphicFramePr>
        <p:xfrm>
          <a:off x="4367110" y="1263045"/>
          <a:ext cx="3545632" cy="196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8904" y="3520516"/>
            <a:ext cx="803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与资本结构相对应，两家公司均以流动负债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为主，大华股份更是多年高达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95%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以上。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海康威视流动负债占比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年突降，应付债券比例大幅上升</a:t>
            </a: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51370"/>
              </p:ext>
            </p:extLst>
          </p:nvPr>
        </p:nvGraphicFramePr>
        <p:xfrm>
          <a:off x="602529" y="5140050"/>
          <a:ext cx="9544164" cy="1492620"/>
        </p:xfrm>
        <a:graphic>
          <a:graphicData uri="http://schemas.openxmlformats.org/drawingml/2006/table">
            <a:tbl>
              <a:tblPr/>
              <a:tblGrid>
                <a:gridCol w="1876762">
                  <a:extLst>
                    <a:ext uri="{9D8B030D-6E8A-4147-A177-3AD203B41FA5}">
                      <a16:colId xmlns:a16="http://schemas.microsoft.com/office/drawing/2014/main" val="861807624"/>
                    </a:ext>
                  </a:extLst>
                </a:gridCol>
                <a:gridCol w="1649225">
                  <a:extLst>
                    <a:ext uri="{9D8B030D-6E8A-4147-A177-3AD203B41FA5}">
                      <a16:colId xmlns:a16="http://schemas.microsoft.com/office/drawing/2014/main" val="3835869776"/>
                    </a:ext>
                  </a:extLst>
                </a:gridCol>
                <a:gridCol w="1530048">
                  <a:extLst>
                    <a:ext uri="{9D8B030D-6E8A-4147-A177-3AD203B41FA5}">
                      <a16:colId xmlns:a16="http://schemas.microsoft.com/office/drawing/2014/main" val="2413012042"/>
                    </a:ext>
                  </a:extLst>
                </a:gridCol>
                <a:gridCol w="1395829">
                  <a:extLst>
                    <a:ext uri="{9D8B030D-6E8A-4147-A177-3AD203B41FA5}">
                      <a16:colId xmlns:a16="http://schemas.microsoft.com/office/drawing/2014/main" val="190354452"/>
                    </a:ext>
                  </a:extLst>
                </a:gridCol>
                <a:gridCol w="1546150">
                  <a:extLst>
                    <a:ext uri="{9D8B030D-6E8A-4147-A177-3AD203B41FA5}">
                      <a16:colId xmlns:a16="http://schemas.microsoft.com/office/drawing/2014/main" val="4166352766"/>
                    </a:ext>
                  </a:extLst>
                </a:gridCol>
                <a:gridCol w="1546150">
                  <a:extLst>
                    <a:ext uri="{9D8B030D-6E8A-4147-A177-3AD203B41FA5}">
                      <a16:colId xmlns:a16="http://schemas.microsoft.com/office/drawing/2014/main" val="989668667"/>
                    </a:ext>
                  </a:extLst>
                </a:gridCol>
              </a:tblGrid>
              <a:tr h="1836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海康威视负债明细</a:t>
                      </a:r>
                      <a:endParaRPr lang="zh-CN" altLang="en-US" sz="18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99957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短期借款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31.29%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32.91%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24.69%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96113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长期借款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21.14%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34.23%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16.58%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79010"/>
                  </a:ext>
                </a:extLst>
              </a:tr>
              <a:tr h="402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应付债券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58.72%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38.95%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81460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22090" y="3743087"/>
            <a:ext cx="320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有息负债占比较低，但均呈现增长趋势，主要是债权融资比例上升所致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资本结构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85888"/>
              </p:ext>
            </p:extLst>
          </p:nvPr>
        </p:nvGraphicFramePr>
        <p:xfrm>
          <a:off x="983258" y="965665"/>
          <a:ext cx="9812951" cy="3267668"/>
        </p:xfrm>
        <a:graphic>
          <a:graphicData uri="http://schemas.openxmlformats.org/drawingml/2006/table">
            <a:tbl>
              <a:tblPr/>
              <a:tblGrid>
                <a:gridCol w="2432050">
                  <a:extLst>
                    <a:ext uri="{9D8B030D-6E8A-4147-A177-3AD203B41FA5}">
                      <a16:colId xmlns:a16="http://schemas.microsoft.com/office/drawing/2014/main" val="2600827526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595607116"/>
                    </a:ext>
                  </a:extLst>
                </a:gridCol>
                <a:gridCol w="899121">
                  <a:extLst>
                    <a:ext uri="{9D8B030D-6E8A-4147-A177-3AD203B41FA5}">
                      <a16:colId xmlns:a16="http://schemas.microsoft.com/office/drawing/2014/main" val="3935901730"/>
                    </a:ext>
                  </a:extLst>
                </a:gridCol>
                <a:gridCol w="899121">
                  <a:extLst>
                    <a:ext uri="{9D8B030D-6E8A-4147-A177-3AD203B41FA5}">
                      <a16:colId xmlns:a16="http://schemas.microsoft.com/office/drawing/2014/main" val="1115253410"/>
                    </a:ext>
                  </a:extLst>
                </a:gridCol>
                <a:gridCol w="1050203">
                  <a:extLst>
                    <a:ext uri="{9D8B030D-6E8A-4147-A177-3AD203B41FA5}">
                      <a16:colId xmlns:a16="http://schemas.microsoft.com/office/drawing/2014/main" val="941497955"/>
                    </a:ext>
                  </a:extLst>
                </a:gridCol>
                <a:gridCol w="1050203">
                  <a:extLst>
                    <a:ext uri="{9D8B030D-6E8A-4147-A177-3AD203B41FA5}">
                      <a16:colId xmlns:a16="http://schemas.microsoft.com/office/drawing/2014/main" val="535182970"/>
                    </a:ext>
                  </a:extLst>
                </a:gridCol>
                <a:gridCol w="1050203">
                  <a:extLst>
                    <a:ext uri="{9D8B030D-6E8A-4147-A177-3AD203B41FA5}">
                      <a16:colId xmlns:a16="http://schemas.microsoft.com/office/drawing/2014/main" val="166624806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6346"/>
                  </a:ext>
                </a:extLst>
              </a:tr>
              <a:tr h="3815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海康威视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资本负债率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12.13%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17.05%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24.72%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029131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少数股东权益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总资产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28892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股东权益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3.76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1.45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0574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01318"/>
                  </a:ext>
                </a:extLst>
              </a:tr>
              <a:tr h="3238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大华股份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资本负债率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1.02%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3.78%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7.61%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11.98%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53589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少数股东权益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总资产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52402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股东权益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1.88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7154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38275" y="4786603"/>
            <a:ext cx="966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两家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公司资本负债率的数值与变动趋势均相似，反映了资本结构的相应变化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少数股东权益占比极低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股东权益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负债逐渐减小，反映了股权融资逐渐相债权融资的转变，资本结构更为合理，这也与有息负债的增加相对应。</a:t>
            </a: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5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货币资金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7018" y="5393094"/>
            <a:ext cx="908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</a:t>
            </a:r>
            <a:r>
              <a:rPr lang="en-US" altLang="zh-CN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年，海康威视货币资金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占总资产比例均超过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30%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，而大华股份占比在</a:t>
            </a:r>
            <a:r>
              <a:rPr lang="en-US" altLang="zh-CN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上下。</a:t>
            </a:r>
            <a:endParaRPr lang="en-US" altLang="zh-CN" dirty="0" smtClean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海康威视资金充裕，但出现存贷双高局面，资金管理存在问题</a:t>
            </a:r>
            <a:endParaRPr lang="zh-CN" altLang="en-US" dirty="0">
              <a:solidFill>
                <a:srgbClr val="00114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46878"/>
              </p:ext>
            </p:extLst>
          </p:nvPr>
        </p:nvGraphicFramePr>
        <p:xfrm>
          <a:off x="1438275" y="1226974"/>
          <a:ext cx="7444468" cy="386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62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存货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06642"/>
              </p:ext>
            </p:extLst>
          </p:nvPr>
        </p:nvGraphicFramePr>
        <p:xfrm>
          <a:off x="550506" y="1247127"/>
          <a:ext cx="8461644" cy="4351338"/>
        </p:xfrm>
        <a:graphic>
          <a:graphicData uri="http://schemas.openxmlformats.org/drawingml/2006/table">
            <a:tbl>
              <a:tblPr/>
              <a:tblGrid>
                <a:gridCol w="892018">
                  <a:extLst>
                    <a:ext uri="{9D8B030D-6E8A-4147-A177-3AD203B41FA5}">
                      <a16:colId xmlns:a16="http://schemas.microsoft.com/office/drawing/2014/main" val="3275276668"/>
                    </a:ext>
                  </a:extLst>
                </a:gridCol>
                <a:gridCol w="1644893">
                  <a:extLst>
                    <a:ext uri="{9D8B030D-6E8A-4147-A177-3AD203B41FA5}">
                      <a16:colId xmlns:a16="http://schemas.microsoft.com/office/drawing/2014/main" val="573027808"/>
                    </a:ext>
                  </a:extLst>
                </a:gridCol>
                <a:gridCol w="1455198">
                  <a:extLst>
                    <a:ext uri="{9D8B030D-6E8A-4147-A177-3AD203B41FA5}">
                      <a16:colId xmlns:a16="http://schemas.microsoft.com/office/drawing/2014/main" val="1282855218"/>
                    </a:ext>
                  </a:extLst>
                </a:gridCol>
                <a:gridCol w="1507169">
                  <a:extLst>
                    <a:ext uri="{9D8B030D-6E8A-4147-A177-3AD203B41FA5}">
                      <a16:colId xmlns:a16="http://schemas.microsoft.com/office/drawing/2014/main" val="1696011391"/>
                    </a:ext>
                  </a:extLst>
                </a:gridCol>
                <a:gridCol w="1475986">
                  <a:extLst>
                    <a:ext uri="{9D8B030D-6E8A-4147-A177-3AD203B41FA5}">
                      <a16:colId xmlns:a16="http://schemas.microsoft.com/office/drawing/2014/main" val="974767776"/>
                    </a:ext>
                  </a:extLst>
                </a:gridCol>
                <a:gridCol w="1486380">
                  <a:extLst>
                    <a:ext uri="{9D8B030D-6E8A-4147-A177-3AD203B41FA5}">
                      <a16:colId xmlns:a16="http://schemas.microsoft.com/office/drawing/2014/main" val="4261676602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10041"/>
                  </a:ext>
                </a:extLst>
              </a:tr>
              <a:tr h="241741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海康威视</a:t>
                      </a:r>
                    </a:p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2,291,934,275.76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2,818,665,737.11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3,825,159,212.28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4,935,820,439.51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304710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存货占总资产比例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10.77%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9.30%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9.25%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11.89%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819463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799246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原材料占比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18.14%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17.45%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22.78%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24.51%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938551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在产品占比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6.83%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8.06%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4.18%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10.84%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153552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库存商品占比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63.21%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58.04%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67.73%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59.90%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031850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存货跌价准备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82,703,158.03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62,931,181.08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88,234,413.25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105,785,508.68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2724127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存货周转率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9.89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9.61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00253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92989"/>
                  </a:ext>
                </a:extLst>
              </a:tr>
              <a:tr h="241741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大华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股份</a:t>
                      </a:r>
                      <a:endParaRPr lang="zh-CN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1,261,260,358.89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1,517,545,001.40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2,204,641,465.30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2,745,628,101.04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423946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存货占总资产比例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15.79%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13.19%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14.35%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16.15%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62993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7603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原材料占比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21.18%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20.99%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22.85%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28.42%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5140344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在产品占比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23.98%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32.70%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32.80%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39.55%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240078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库存商品占比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42.72%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33.64%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37.73%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1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27.09%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842158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存货跌价准备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819900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存货周转率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7.25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6.03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05916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386596" y="1632120"/>
            <a:ext cx="2631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大华</a:t>
            </a: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股份存货占总资产比例略高</a:t>
            </a:r>
            <a:endParaRPr lang="en-US" altLang="zh-CN" dirty="0" smtClean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两家</a:t>
            </a: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公司的存货结构呈现出了相当大的差异</a:t>
            </a:r>
            <a:endParaRPr lang="en-US" altLang="zh-CN" dirty="0" smtClean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大华股份近几年从未计提过存货跌价准备</a:t>
            </a:r>
            <a:endParaRPr lang="en-US" altLang="zh-CN" dirty="0" smtClean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海康威视的存货周转效率更高</a:t>
            </a:r>
            <a:endParaRPr lang="zh-CN" altLang="en-US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"/>
          <p:cNvSpPr txBox="1">
            <a:spLocks noChangeArrowheads="1"/>
          </p:cNvSpPr>
          <p:nvPr/>
        </p:nvSpPr>
        <p:spPr bwMode="auto">
          <a:xfrm>
            <a:off x="1438275" y="508001"/>
            <a:ext cx="459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资产负债表</a:t>
            </a:r>
            <a:r>
              <a:rPr lang="en-US" altLang="zh-CN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应收账款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02161"/>
              </p:ext>
            </p:extLst>
          </p:nvPr>
        </p:nvGraphicFramePr>
        <p:xfrm>
          <a:off x="931506" y="1431500"/>
          <a:ext cx="10515599" cy="3103176"/>
        </p:xfrm>
        <a:graphic>
          <a:graphicData uri="http://schemas.openxmlformats.org/drawingml/2006/table">
            <a:tbl>
              <a:tblPr/>
              <a:tblGrid>
                <a:gridCol w="920684">
                  <a:extLst>
                    <a:ext uri="{9D8B030D-6E8A-4147-A177-3AD203B41FA5}">
                      <a16:colId xmlns:a16="http://schemas.microsoft.com/office/drawing/2014/main" val="637733901"/>
                    </a:ext>
                  </a:extLst>
                </a:gridCol>
                <a:gridCol w="1694165">
                  <a:extLst>
                    <a:ext uri="{9D8B030D-6E8A-4147-A177-3AD203B41FA5}">
                      <a16:colId xmlns:a16="http://schemas.microsoft.com/office/drawing/2014/main" val="2880296159"/>
                    </a:ext>
                  </a:extLst>
                </a:gridCol>
                <a:gridCol w="1498787">
                  <a:extLst>
                    <a:ext uri="{9D8B030D-6E8A-4147-A177-3AD203B41FA5}">
                      <a16:colId xmlns:a16="http://schemas.microsoft.com/office/drawing/2014/main" val="1012438286"/>
                    </a:ext>
                  </a:extLst>
                </a:gridCol>
                <a:gridCol w="1552315">
                  <a:extLst>
                    <a:ext uri="{9D8B030D-6E8A-4147-A177-3AD203B41FA5}">
                      <a16:colId xmlns:a16="http://schemas.microsoft.com/office/drawing/2014/main" val="1591462468"/>
                    </a:ext>
                  </a:extLst>
                </a:gridCol>
                <a:gridCol w="1520199">
                  <a:extLst>
                    <a:ext uri="{9D8B030D-6E8A-4147-A177-3AD203B41FA5}">
                      <a16:colId xmlns:a16="http://schemas.microsoft.com/office/drawing/2014/main" val="1345075091"/>
                    </a:ext>
                  </a:extLst>
                </a:gridCol>
                <a:gridCol w="1702194">
                  <a:extLst>
                    <a:ext uri="{9D8B030D-6E8A-4147-A177-3AD203B41FA5}">
                      <a16:colId xmlns:a16="http://schemas.microsoft.com/office/drawing/2014/main" val="2562740835"/>
                    </a:ext>
                  </a:extLst>
                </a:gridCol>
                <a:gridCol w="1627255">
                  <a:extLst>
                    <a:ext uri="{9D8B030D-6E8A-4147-A177-3AD203B41FA5}">
                      <a16:colId xmlns:a16="http://schemas.microsoft.com/office/drawing/2014/main" val="4253401493"/>
                    </a:ext>
                  </a:extLst>
                </a:gridCol>
              </a:tblGrid>
              <a:tr h="387897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2015 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44952"/>
                  </a:ext>
                </a:extLst>
              </a:tr>
              <a:tr h="3878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海康威视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应收账款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2,878,641,141.42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4,281,526,957.05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8,125,932,742.98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11,242,812,902.86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13,304,046,010.12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877428"/>
                  </a:ext>
                </a:extLst>
              </a:tr>
              <a:tr h="387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占总资产百分比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20.46%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20.11%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26.80%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27.20%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34.24%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37466"/>
                  </a:ext>
                </a:extLst>
              </a:tr>
              <a:tr h="387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应收账款周转率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4.81 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4.07 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3.29 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2.68 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290399"/>
                  </a:ext>
                </a:extLst>
              </a:tr>
              <a:tr h="387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1145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11623"/>
                  </a:ext>
                </a:extLst>
              </a:tr>
              <a:tr h="3878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大华股份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应收账款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2,127,221,747.68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2,759,017,312.09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4,974,772,699.57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6,205,557,180.90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6,934,385,789.06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206"/>
                  </a:ext>
                </a:extLst>
              </a:tr>
              <a:tr h="387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占总资产百分比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35.29%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34.53%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43.25%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40.38%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40.80%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61179"/>
                  </a:ext>
                </a:extLst>
              </a:tr>
              <a:tr h="387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应收账款周转率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2.62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2.38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1145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 marL="8031" marR="8031" marT="8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52683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1506" y="5066522"/>
            <a:ext cx="957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海康威视应收账款占比更</a:t>
            </a: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低，周转效率较高</a:t>
            </a:r>
            <a:endParaRPr lang="en-US" altLang="zh-CN" dirty="0" smtClean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两</a:t>
            </a: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家公司应收账款占比持续上升，反映了行业内的竞争</a:t>
            </a:r>
            <a:endParaRPr lang="en-US" altLang="zh-CN" dirty="0" smtClean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1145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安防行业应收账款占比相对偏高，我们猜测这与政府客户有一定关系</a:t>
            </a:r>
            <a:endParaRPr lang="zh-CN" altLang="en-US" dirty="0">
              <a:solidFill>
                <a:srgbClr val="001145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984</Words>
  <Application>Microsoft Office PowerPoint</Application>
  <PresentationFormat>宽屏</PresentationFormat>
  <Paragraphs>321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华文中宋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zekun li</dc:creator>
  <cp:lastModifiedBy>zekun li</cp:lastModifiedBy>
  <cp:revision>32</cp:revision>
  <dcterms:created xsi:type="dcterms:W3CDTF">2017-12-16T23:49:33Z</dcterms:created>
  <dcterms:modified xsi:type="dcterms:W3CDTF">2017-12-17T04:07:41Z</dcterms:modified>
</cp:coreProperties>
</file>