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9" r:id="rId2"/>
  </p:sldMasterIdLst>
  <p:notesMasterIdLst>
    <p:notesMasterId r:id="rId19"/>
  </p:notesMasterIdLst>
  <p:sldIdLst>
    <p:sldId id="278" r:id="rId3"/>
    <p:sldId id="266" r:id="rId4"/>
    <p:sldId id="265" r:id="rId5"/>
    <p:sldId id="264" r:id="rId6"/>
    <p:sldId id="267" r:id="rId7"/>
    <p:sldId id="268" r:id="rId8"/>
    <p:sldId id="262" r:id="rId9"/>
    <p:sldId id="270" r:id="rId10"/>
    <p:sldId id="269" r:id="rId11"/>
    <p:sldId id="275" r:id="rId12"/>
    <p:sldId id="271" r:id="rId13"/>
    <p:sldId id="272" r:id="rId14"/>
    <p:sldId id="273" r:id="rId15"/>
    <p:sldId id="276" r:id="rId16"/>
    <p:sldId id="274" r:id="rId17"/>
    <p:sldId id="27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 laurence" initials="ll" lastIdx="1" clrIdx="0">
    <p:extLst>
      <p:ext uri="{19B8F6BF-5375-455C-9EA6-DF929625EA0E}">
        <p15:presenceInfo xmlns:p15="http://schemas.microsoft.com/office/powerpoint/2012/main" userId="83a9ebfde8b7a9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48B"/>
    <a:srgbClr val="005DA2"/>
    <a:srgbClr val="376092"/>
    <a:srgbClr val="3C6A8E"/>
    <a:srgbClr val="3F5B82"/>
    <a:srgbClr val="C6C4C4"/>
    <a:srgbClr val="FFE47A"/>
    <a:srgbClr val="F4A86C"/>
    <a:srgbClr val="B58C6C"/>
    <a:srgbClr val="EC9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62" autoAdjust="0"/>
    <p:restoredTop sz="94660"/>
  </p:normalViewPr>
  <p:slideViewPr>
    <p:cSldViewPr snapToGrid="0">
      <p:cViewPr varScale="1">
        <p:scale>
          <a:sx n="83" d="100"/>
          <a:sy n="83" d="100"/>
        </p:scale>
        <p:origin x="89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6A9FD-47B6-45E7-9118-F5EDA1DDBA0B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D12E1-F3A8-46AF-BAFA-80AAE8480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专业术语 缩略词，人名，机构名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前缀词典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实现高效的词图扫描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未登录词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，采用了基于汉字成词的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HMM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D12E1-F3A8-46AF-BAFA-80AAE84808A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01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专业术语 缩略词，人名，机构名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前缀词典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实现高效的词图扫描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未登录词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，采用了基于汉字成词的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HMM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D12E1-F3A8-46AF-BAFA-80AAE84808A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847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D12E1-F3A8-46AF-BAFA-80AAE84808A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079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D12E1-F3A8-46AF-BAFA-80AAE84808A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241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D12E1-F3A8-46AF-BAFA-80AAE84808A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195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AE94-AA9A-49E2-A5F3-B57397AC6AC2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3C61A-9B7E-4D2A-9192-38AF0A34FFA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188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AE94-AA9A-49E2-A5F3-B57397AC6AC2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AC36-9DB9-40C6-B43E-AF4E0B67F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682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AE94-AA9A-49E2-A5F3-B57397AC6AC2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AC36-9DB9-40C6-B43E-AF4E0B67F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731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AE94-AA9A-49E2-A5F3-B57397AC6AC2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AC36-9DB9-40C6-B43E-AF4E0B67F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946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AE94-AA9A-49E2-A5F3-B57397AC6AC2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AC36-9DB9-40C6-B43E-AF4E0B67F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465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AE94-AA9A-49E2-A5F3-B57397AC6AC2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AC36-9DB9-40C6-B43E-AF4E0B67F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83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AE94-AA9A-49E2-A5F3-B57397AC6AC2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AC36-9DB9-40C6-B43E-AF4E0B67F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446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AE94-AA9A-49E2-A5F3-B57397AC6AC2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AC36-9DB9-40C6-B43E-AF4E0B67F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530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AE94-AA9A-49E2-A5F3-B57397AC6AC2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AC36-9DB9-40C6-B43E-AF4E0B67F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299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AE94-AA9A-49E2-A5F3-B57397AC6AC2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AC36-9DB9-40C6-B43E-AF4E0B67F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39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3764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EA30FA-7D46-46FF-80EB-2882B01647B3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4032DE-99F7-416F-BABA-420AECFB8F7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grpSp>
        <p:nvGrpSpPr>
          <p:cNvPr id="10" name="Group 6"/>
          <p:cNvGrpSpPr/>
          <p:nvPr userDrawn="1"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2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6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1957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 userDrawn="1"/>
        </p:nvSpPr>
        <p:spPr>
          <a:xfrm>
            <a:off x="0" y="-2"/>
            <a:ext cx="12192000" cy="778213"/>
          </a:xfrm>
          <a:prstGeom prst="rect">
            <a:avLst/>
          </a:prstGeom>
          <a:solidFill>
            <a:srgbClr val="3F5B82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768" y="19455"/>
            <a:ext cx="10692317" cy="739301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  <a:ea typeface="Noto Sans S Chinese Light" panose="020B03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888" y="1271266"/>
            <a:ext cx="10692317" cy="4017423"/>
          </a:xfrm>
        </p:spPr>
        <p:txBody>
          <a:bodyPr>
            <a:normAutofit/>
          </a:bodyPr>
          <a:lstStyle>
            <a:lvl1pPr>
              <a:defRPr sz="2000">
                <a:latin typeface="Noto Sans S Chinese Regular" panose="020B0500000000000000" pitchFamily="34" charset="-122"/>
                <a:ea typeface="Noto Sans S Chinese Regular" panose="020B0500000000000000" pitchFamily="34" charset="-122"/>
              </a:defRPr>
            </a:lvl1pPr>
            <a:lvl2pPr>
              <a:defRPr sz="1800">
                <a:latin typeface="Noto Sans S Chinese Regular" panose="020B0500000000000000" pitchFamily="34" charset="-122"/>
                <a:ea typeface="Noto Sans S Chinese Regular" panose="020B0500000000000000" pitchFamily="34" charset="-122"/>
              </a:defRPr>
            </a:lvl2pPr>
            <a:lvl3pPr>
              <a:defRPr sz="1600">
                <a:latin typeface="Noto Sans S Chinese Regular" panose="020B0500000000000000" pitchFamily="34" charset="-122"/>
                <a:ea typeface="Noto Sans S Chinese Regular" panose="020B0500000000000000" pitchFamily="34" charset="-122"/>
              </a:defRPr>
            </a:lvl3pPr>
            <a:lvl4pPr>
              <a:defRPr sz="1400">
                <a:latin typeface="Noto Sans S Chinese Regular" panose="020B0500000000000000" pitchFamily="34" charset="-122"/>
                <a:ea typeface="Noto Sans S Chinese Regular" panose="020B0500000000000000" pitchFamily="34" charset="-122"/>
              </a:defRPr>
            </a:lvl4pPr>
            <a:lvl5pPr>
              <a:defRPr sz="1400">
                <a:latin typeface="Noto Sans S Chinese Regular" panose="020B0500000000000000" pitchFamily="34" charset="-122"/>
                <a:ea typeface="Noto Sans S Chinese Regular" panose="020B0500000000000000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85914365"/>
              </p:ext>
            </p:extLst>
          </p:nvPr>
        </p:nvGraphicFramePr>
        <p:xfrm>
          <a:off x="0" y="6599216"/>
          <a:ext cx="12192000" cy="43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3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                                         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F5B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 userDrawn="1"/>
        </p:nvSpPr>
        <p:spPr>
          <a:xfrm>
            <a:off x="10766085" y="6627295"/>
            <a:ext cx="890338" cy="374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EDC31C0-B6BE-4C8E-A59D-92DCAE0A4B92}" type="slidenum">
              <a:rPr lang="zh-CN" altLang="en-US" smtClean="0">
                <a:solidFill>
                  <a:schemeClr val="bg1">
                    <a:lumMod val="95000"/>
                  </a:schemeClr>
                </a:solidFill>
              </a:rPr>
              <a:pPr algn="r"/>
              <a:t>‹#›</a:t>
            </a:fld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11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Tianjin Port Holdings Initiation of Coverage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Guanghua School of Management, Peking University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AC36-9DB9-40C6-B43E-AF4E0B67F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467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EA30FA-7D46-46FF-80EB-2882B01647B3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4032DE-99F7-416F-BABA-420AECFB8F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33003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Tianjin Port Holdings Initiation of Coverage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Guanghua School of Management, Peking University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AC36-9DB9-40C6-B43E-AF4E0B67F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713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Tianjin Port Holdings Initiation of Coverage</a:t>
            </a:r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Guanghua School of Management, Peking University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AC36-9DB9-40C6-B43E-AF4E0B67F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565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30FA-7D46-46FF-80EB-2882B01647B3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32DE-99F7-416F-BABA-420AECFB8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31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30FA-7D46-46FF-80EB-2882B01647B3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32DE-99F7-416F-BABA-420AECFB8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2898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EA30FA-7D46-46FF-80EB-2882B01647B3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4032DE-99F7-416F-BABA-420AECFB8F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08228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EA30FA-7D46-46FF-80EB-2882B01647B3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4032DE-99F7-416F-BABA-420AECFB8F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36916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30FA-7D46-46FF-80EB-2882B01647B3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32DE-99F7-416F-BABA-420AECFB8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1881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30FA-7D46-46FF-80EB-2882B01647B3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32DE-99F7-416F-BABA-420AECFB8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28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0" y="-2"/>
            <a:ext cx="12192000" cy="778213"/>
          </a:xfrm>
          <a:prstGeom prst="rect">
            <a:avLst/>
          </a:prstGeom>
          <a:solidFill>
            <a:srgbClr val="3F5B82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768" y="19455"/>
            <a:ext cx="10692317" cy="7393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AE94-AA9A-49E2-A5F3-B57397AC6AC2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AC36-9DB9-40C6-B43E-AF4E0B67F86E}" type="slidenum">
              <a:rPr lang="zh-CN" altLang="en-US" smtClean="0"/>
              <a:t>‹#›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57278847"/>
              </p:ext>
            </p:extLst>
          </p:nvPr>
        </p:nvGraphicFramePr>
        <p:xfrm>
          <a:off x="0" y="6477608"/>
          <a:ext cx="12192000" cy="437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7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4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36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77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Executive</a:t>
                      </a:r>
                      <a:r>
                        <a:rPr lang="en-US" altLang="zh-CN" sz="1600" b="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Summary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F5B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 Briefing</a:t>
                      </a:r>
                      <a:endParaRPr lang="zh-CN" altLang="en-US" sz="16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Industry Overview</a:t>
                      </a:r>
                      <a:endParaRPr lang="zh-CN" altLang="en-US" sz="16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Financials &amp; Forecast</a:t>
                      </a:r>
                      <a:endParaRPr lang="zh-CN" altLang="en-US" sz="16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Valuation</a:t>
                      </a:r>
                      <a:endParaRPr lang="zh-CN" altLang="en-US" sz="16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Risks</a:t>
                      </a:r>
                      <a:endParaRPr lang="zh-CN" altLang="en-US" sz="16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7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 userDrawn="1"/>
        </p:nvSpPr>
        <p:spPr>
          <a:xfrm>
            <a:off x="0" y="-2"/>
            <a:ext cx="12192000" cy="778213"/>
          </a:xfrm>
          <a:prstGeom prst="rect">
            <a:avLst/>
          </a:prstGeom>
          <a:solidFill>
            <a:srgbClr val="3F5B82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768" y="19455"/>
            <a:ext cx="10692317" cy="7393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AE94-AA9A-49E2-A5F3-B57397AC6AC2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AC36-9DB9-40C6-B43E-AF4E0B67F86E}" type="slidenum">
              <a:rPr lang="zh-CN" altLang="en-US" smtClean="0"/>
              <a:t>‹#›</a:t>
            </a:fld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055056"/>
              </p:ext>
            </p:extLst>
          </p:nvPr>
        </p:nvGraphicFramePr>
        <p:xfrm>
          <a:off x="0" y="6477608"/>
          <a:ext cx="12192000" cy="437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7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4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36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77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Executive Summary</a:t>
                      </a:r>
                      <a:endParaRPr lang="zh-CN" altLang="en-US" sz="16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Company Briefing</a:t>
                      </a:r>
                      <a:endParaRPr lang="zh-CN" altLang="en-US" sz="16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Industry Overview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F5B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Financials &amp; Forecast</a:t>
                      </a:r>
                      <a:endParaRPr lang="zh-CN" altLang="en-US" sz="16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Valuation</a:t>
                      </a:r>
                      <a:endParaRPr lang="zh-CN" altLang="en-US" sz="16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Risks</a:t>
                      </a:r>
                      <a:endParaRPr lang="zh-CN" altLang="en-US" sz="16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76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 userDrawn="1"/>
        </p:nvSpPr>
        <p:spPr>
          <a:xfrm>
            <a:off x="0" y="-2"/>
            <a:ext cx="12192000" cy="778213"/>
          </a:xfrm>
          <a:prstGeom prst="rect">
            <a:avLst/>
          </a:prstGeom>
          <a:solidFill>
            <a:srgbClr val="3F5B82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768" y="19455"/>
            <a:ext cx="10692317" cy="7393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AE94-AA9A-49E2-A5F3-B57397AC6AC2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AC36-9DB9-40C6-B43E-AF4E0B67F86E}" type="slidenum">
              <a:rPr lang="zh-CN" altLang="en-US" smtClean="0"/>
              <a:t>‹#›</a:t>
            </a:fld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37672261"/>
              </p:ext>
            </p:extLst>
          </p:nvPr>
        </p:nvGraphicFramePr>
        <p:xfrm>
          <a:off x="0" y="6477608"/>
          <a:ext cx="12192000" cy="437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7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4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36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77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Executive Summary</a:t>
                      </a:r>
                      <a:endParaRPr lang="zh-CN" altLang="en-US" sz="16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Company Briefing</a:t>
                      </a:r>
                      <a:endParaRPr lang="zh-CN" altLang="en-US" sz="16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Industry Overview</a:t>
                      </a:r>
                      <a:endParaRPr lang="zh-CN" altLang="en-US" sz="16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Financials &amp; Forecast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F5B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Valuation</a:t>
                      </a:r>
                      <a:endParaRPr lang="zh-CN" altLang="en-US" sz="16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Risks</a:t>
                      </a:r>
                      <a:endParaRPr lang="zh-CN" altLang="en-US" sz="16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80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 userDrawn="1"/>
        </p:nvSpPr>
        <p:spPr>
          <a:xfrm>
            <a:off x="0" y="-2"/>
            <a:ext cx="12192000" cy="778213"/>
          </a:xfrm>
          <a:prstGeom prst="rect">
            <a:avLst/>
          </a:prstGeom>
          <a:solidFill>
            <a:srgbClr val="3F5B82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768" y="19455"/>
            <a:ext cx="10692317" cy="7393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AE94-AA9A-49E2-A5F3-B57397AC6AC2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AC36-9DB9-40C6-B43E-AF4E0B67F86E}" type="slidenum">
              <a:rPr lang="zh-CN" altLang="en-US" smtClean="0"/>
              <a:t>‹#›</a:t>
            </a:fld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48868574"/>
              </p:ext>
            </p:extLst>
          </p:nvPr>
        </p:nvGraphicFramePr>
        <p:xfrm>
          <a:off x="0" y="6477608"/>
          <a:ext cx="12192000" cy="437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7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4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36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77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Executive Summary</a:t>
                      </a:r>
                      <a:endParaRPr lang="zh-CN" altLang="en-US" sz="16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Company Briefing</a:t>
                      </a:r>
                      <a:endParaRPr lang="zh-CN" altLang="en-US" sz="16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Industry Overview</a:t>
                      </a:r>
                      <a:endParaRPr lang="zh-CN" altLang="en-US" sz="16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Financials &amp; Forecast</a:t>
                      </a:r>
                      <a:endParaRPr lang="zh-CN" altLang="en-US" sz="16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Valuation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F5B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Risks</a:t>
                      </a:r>
                      <a:endParaRPr lang="zh-CN" altLang="en-US" sz="16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50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 userDrawn="1"/>
        </p:nvSpPr>
        <p:spPr>
          <a:xfrm>
            <a:off x="0" y="-2"/>
            <a:ext cx="12192000" cy="778213"/>
          </a:xfrm>
          <a:prstGeom prst="rect">
            <a:avLst/>
          </a:prstGeom>
          <a:solidFill>
            <a:srgbClr val="3F5B82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768" y="19455"/>
            <a:ext cx="10692317" cy="7393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AE94-AA9A-49E2-A5F3-B57397AC6AC2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AC36-9DB9-40C6-B43E-AF4E0B67F86E}" type="slidenum">
              <a:rPr lang="zh-CN" altLang="en-US" smtClean="0"/>
              <a:t>‹#›</a:t>
            </a:fld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510297"/>
              </p:ext>
            </p:extLst>
          </p:nvPr>
        </p:nvGraphicFramePr>
        <p:xfrm>
          <a:off x="0" y="6477608"/>
          <a:ext cx="12192000" cy="437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7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4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36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77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Executive Summary</a:t>
                      </a:r>
                      <a:endParaRPr lang="zh-CN" altLang="en-US" sz="16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Company Briefing</a:t>
                      </a:r>
                      <a:endParaRPr lang="zh-CN" altLang="en-US" sz="16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Industry Overview</a:t>
                      </a:r>
                      <a:endParaRPr lang="zh-CN" altLang="en-US" sz="16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Financials &amp; Forecast</a:t>
                      </a:r>
                      <a:endParaRPr lang="zh-CN" altLang="en-US" sz="16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Valuation</a:t>
                      </a:r>
                      <a:endParaRPr lang="zh-CN" altLang="en-US" sz="16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Risks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F5B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04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AE94-AA9A-49E2-A5F3-B57397AC6AC2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AC36-9DB9-40C6-B43E-AF4E0B67F86E}" type="slidenum">
              <a:rPr lang="zh-CN" altLang="en-US" smtClean="0"/>
              <a:t>‹#›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64145174"/>
              </p:ext>
            </p:extLst>
          </p:nvPr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9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Executive</a:t>
                      </a:r>
                      <a:r>
                        <a:rPr lang="en-US" altLang="zh-CN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Summary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 Briefing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Industry Overview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Financials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Forecast &amp; Valuation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162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AE94-AA9A-49E2-A5F3-B57397AC6AC2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AC36-9DB9-40C6-B43E-AF4E0B67F86E}" type="slidenum">
              <a:rPr lang="zh-CN" altLang="en-US" smtClean="0"/>
              <a:t>‹#›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 userDrawn="1"/>
        </p:nvGraphicFramePr>
        <p:xfrm>
          <a:off x="0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9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Executive</a:t>
                      </a:r>
                      <a:r>
                        <a:rPr lang="en-US" altLang="zh-CN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Summary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 Briefing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Industry Overview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Financials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Forecast &amp; Valuation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15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83433" y="790601"/>
            <a:ext cx="10692317" cy="73930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Text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1482" y="2159540"/>
            <a:ext cx="10692317" cy="4017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Text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Text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Text</a:t>
            </a:r>
            <a:endParaRPr lang="zh-CN" altLang="en-US" dirty="0" smtClean="0"/>
          </a:p>
          <a:p>
            <a:pPr lvl="3"/>
            <a:r>
              <a:rPr lang="en-US" altLang="zh-CN" dirty="0" smtClean="0"/>
              <a:t>Text</a:t>
            </a:r>
            <a:endParaRPr lang="zh-CN" altLang="en-US" dirty="0" smtClean="0"/>
          </a:p>
          <a:p>
            <a:pPr lvl="4"/>
            <a:r>
              <a:rPr lang="en-US" altLang="zh-CN" dirty="0" smtClean="0"/>
              <a:t>Text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316805" y="6356349"/>
            <a:ext cx="3412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Tianjin Port Holdings Initiation of Coverage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419927" y="64776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Guanghua School of Management, Peking University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9AC36-9DB9-40C6-B43E-AF4E0B67F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46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50" r:id="rId8"/>
    <p:sldLayoutId id="214748366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Tianjin Port Holdings Initiation of Coverage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Guanghua School of Management, Peking University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FA9AC36-9DB9-40C6-B43E-AF4E0B67F8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510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NLP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凌春阳      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2018.9.6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Representation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/>
              <a:t>u</a:t>
            </a:r>
            <a:r>
              <a:rPr lang="en-US" altLang="zh-CN" dirty="0" err="1" smtClean="0"/>
              <a:t>til.nlp.vectorize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uild_vocabulary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(docs, filename, </a:t>
            </a: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vocab_size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min_df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 smtClean="0"/>
              <a:t>      为文档集构建词汇表，单词的文档频率必须大于</a:t>
            </a:r>
            <a:r>
              <a:rPr lang="en-US" altLang="zh-CN" dirty="0" err="1" smtClean="0"/>
              <a:t>min_df</a:t>
            </a:r>
            <a:r>
              <a:rPr lang="zh-CN" altLang="en-US" dirty="0" smtClean="0"/>
              <a:t>，取词频最高的</a:t>
            </a:r>
            <a:r>
              <a:rPr lang="en-US" altLang="zh-CN" dirty="0" err="1" smtClean="0"/>
              <a:t>vocab_size</a:t>
            </a:r>
            <a:r>
              <a:rPr lang="zh-CN" altLang="en-US" dirty="0" smtClean="0"/>
              <a:t>个词。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onvert_to_one_hots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(docs, </a:t>
            </a: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vocab_path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max_seq_len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 smtClean="0"/>
              <a:t>      将文档集转化为</a:t>
            </a:r>
            <a:r>
              <a:rPr lang="en-US" altLang="zh-CN" dirty="0" err="1" smtClean="0"/>
              <a:t>one_hot</a:t>
            </a:r>
            <a:r>
              <a:rPr lang="zh-CN" altLang="en-US" dirty="0" smtClean="0"/>
              <a:t>形式，并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为相同长度，小于该长度补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，大于该长度截断。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tf_idf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(docs, </a:t>
            </a: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vocab_path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 smtClean="0"/>
              <a:t>      将文档集转化为</a:t>
            </a:r>
            <a:r>
              <a:rPr lang="en-US" altLang="zh-CN" dirty="0" err="1" smtClean="0"/>
              <a:t>tf_idf</a:t>
            </a:r>
            <a:r>
              <a:rPr lang="zh-CN" altLang="en-US" dirty="0" smtClean="0"/>
              <a:t>形式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50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481" y="818900"/>
            <a:ext cx="4576138" cy="2000226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241" y="894818"/>
            <a:ext cx="2877609" cy="18483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 Representation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888" y="1271266"/>
            <a:ext cx="10692317" cy="502793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LSA (</a:t>
            </a:r>
            <a:r>
              <a:rPr lang="en-US" altLang="zh-CN" dirty="0"/>
              <a:t>L</a:t>
            </a:r>
            <a:r>
              <a:rPr lang="en-US" altLang="zh-CN" dirty="0" smtClean="0"/>
              <a:t>atent </a:t>
            </a:r>
            <a:r>
              <a:rPr lang="en-US" altLang="zh-CN" dirty="0"/>
              <a:t>S</a:t>
            </a:r>
            <a:r>
              <a:rPr lang="en-US" altLang="zh-CN" dirty="0" smtClean="0"/>
              <a:t>emantic Analysis)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Term-document matrix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Matrix decomposition like SVD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Neural Networks</a:t>
            </a:r>
          </a:p>
          <a:p>
            <a:pPr lvl="1"/>
            <a:r>
              <a:rPr lang="en-US" altLang="zh-CN" dirty="0" smtClean="0"/>
              <a:t>CNN</a:t>
            </a:r>
          </a:p>
          <a:p>
            <a:pPr lvl="2"/>
            <a:r>
              <a:rPr lang="en-US" altLang="zh-CN" dirty="0" smtClean="0"/>
              <a:t>One dimensional convolution to capture local context features.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RNN / LSTM</a:t>
            </a:r>
          </a:p>
          <a:p>
            <a:pPr lvl="2"/>
            <a:r>
              <a:rPr lang="en-US" altLang="zh-CN" dirty="0" smtClean="0"/>
              <a:t>Long dependency in time series; bidirectional.</a:t>
            </a:r>
          </a:p>
          <a:p>
            <a:pPr lvl="2"/>
            <a:endParaRPr lang="en-US" altLang="zh-CN" dirty="0"/>
          </a:p>
          <a:p>
            <a:pPr lvl="1"/>
            <a:r>
              <a:rPr lang="en-US" altLang="zh-CN" dirty="0" smtClean="0"/>
              <a:t>Only consider sequences, no more structures.</a:t>
            </a:r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  <p:pic>
        <p:nvPicPr>
          <p:cNvPr id="1026" name="Picture 2" descr="https://upload.wikimedia.org/wikipedia/commons/thumb/3/3b/The_LSTM_cell.png/1280px-The_LSTM_ce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r="4721" b="29176"/>
          <a:stretch/>
        </p:blipFill>
        <p:spPr bwMode="auto">
          <a:xfrm>
            <a:off x="7779569" y="3501365"/>
            <a:ext cx="4163050" cy="214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60889" y="1271266"/>
                <a:ext cx="7460712" cy="50556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Classifiers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Generative vs. discriminative models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Logistic Regression</a:t>
                </a:r>
              </a:p>
              <a:p>
                <a:pPr lvl="1"/>
                <a:r>
                  <a:rPr lang="en-US" altLang="zh-CN" dirty="0" smtClean="0"/>
                  <a:t>Hypothesis: </a:t>
                </a:r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One layer neural network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SVM</a:t>
                </a:r>
              </a:p>
              <a:p>
                <a:pPr lvl="1"/>
                <a:r>
                  <a:rPr lang="en-US" altLang="zh-CN" dirty="0" smtClean="0"/>
                  <a:t>Maximal margin classifier</a:t>
                </a:r>
              </a:p>
              <a:p>
                <a:pPr lvl="1"/>
                <a:r>
                  <a:rPr lang="en-US" altLang="zh-CN" dirty="0"/>
                  <a:t>K</a:t>
                </a:r>
                <a:r>
                  <a:rPr lang="en-US" altLang="zh-CN" dirty="0" smtClean="0"/>
                  <a:t>ernel function can map into higher dimensional space where it is linearly </a:t>
                </a:r>
                <a:r>
                  <a:rPr lang="en-US" altLang="zh-CN" dirty="0"/>
                  <a:t>separable 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High time complexity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0889" y="1271266"/>
                <a:ext cx="7460712" cy="5055643"/>
              </a:xfrm>
              <a:blipFill>
                <a:blip r:embed="rId2"/>
                <a:stretch>
                  <a:fillRect l="-899" t="-1327" r="-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132" y="2882991"/>
            <a:ext cx="3643528" cy="6837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Text classification</a:t>
            </a:r>
            <a:endParaRPr lang="zh-CN" altLang="en-US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1" y="1150843"/>
            <a:ext cx="4143743" cy="1924865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569" y="3313220"/>
            <a:ext cx="2705806" cy="285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3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889" y="1271266"/>
            <a:ext cx="4015548" cy="936225"/>
          </a:xfrm>
        </p:spPr>
        <p:txBody>
          <a:bodyPr/>
          <a:lstStyle/>
          <a:p>
            <a:r>
              <a:rPr lang="en-US" altLang="zh-CN" dirty="0" smtClean="0"/>
              <a:t>Neural network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8243" r="9140" b="18679"/>
          <a:stretch/>
        </p:blipFill>
        <p:spPr>
          <a:xfrm>
            <a:off x="7006886" y="3070053"/>
            <a:ext cx="4257963" cy="29893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88" y="2372877"/>
            <a:ext cx="5633620" cy="36085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64509" y="5689022"/>
            <a:ext cx="24384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Attention/Mean over Time Pooling</a:t>
            </a:r>
            <a:endParaRPr lang="zh-CN" altLang="en-US" sz="1600" dirty="0"/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876" y="1280129"/>
            <a:ext cx="2939739" cy="143987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19926" y="1303534"/>
            <a:ext cx="322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2060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Arial" panose="020B0604020202020204" pitchFamily="34" charset="0"/>
              </a:rPr>
              <a:t>Attention mechanism</a:t>
            </a:r>
            <a:endParaRPr lang="zh-CN" altLang="en-US" sz="2000" dirty="0">
              <a:solidFill>
                <a:srgbClr val="002060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19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888" y="1271266"/>
            <a:ext cx="11727912" cy="4630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u</a:t>
            </a:r>
            <a:r>
              <a:rPr lang="en-US" altLang="zh-CN" dirty="0" err="1" smtClean="0"/>
              <a:t>til.nlp.simple_model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b</a:t>
            </a:r>
            <a:r>
              <a:rPr lang="en-US" altLang="zh-CN" dirty="0" smtClean="0"/>
              <a:t>enchmark(</a:t>
            </a:r>
            <a:r>
              <a:rPr lang="en-US" altLang="zh-CN" dirty="0" err="1" smtClean="0"/>
              <a:t>clf</a:t>
            </a:r>
            <a:r>
              <a:rPr lang="en-US" altLang="zh-CN" dirty="0" smtClean="0"/>
              <a:t>, name, </a:t>
            </a:r>
            <a:r>
              <a:rPr lang="en-US" altLang="zh-CN" dirty="0" err="1" smtClean="0"/>
              <a:t>X_train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Y_train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X_test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Y_test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：训练并评估一个分类器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r</a:t>
            </a:r>
            <a:r>
              <a:rPr lang="en-US" altLang="zh-CN" dirty="0" err="1" smtClean="0"/>
              <a:t>un_logistic_regression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basedir</a:t>
            </a:r>
            <a:r>
              <a:rPr lang="en-US" altLang="zh-CN" dirty="0"/>
              <a:t>, </a:t>
            </a:r>
            <a:r>
              <a:rPr lang="en-US" altLang="zh-CN" dirty="0" err="1"/>
              <a:t>test_percent</a:t>
            </a:r>
            <a:r>
              <a:rPr lang="en-US" altLang="zh-CN" dirty="0"/>
              <a:t>=0.1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：训练一个逻辑回归模型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u</a:t>
            </a:r>
            <a:r>
              <a:rPr lang="en-US" altLang="zh-CN" dirty="0" err="1" smtClean="0"/>
              <a:t>til.nlp.neural_model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en-US" altLang="zh-CN" dirty="0"/>
              <a:t>c</a:t>
            </a:r>
            <a:r>
              <a:rPr lang="en-US" altLang="zh-CN" dirty="0" smtClean="0"/>
              <a:t>lass Attention(Layer)</a:t>
            </a:r>
            <a:r>
              <a:rPr lang="zh-CN" altLang="en-US" dirty="0" smtClean="0"/>
              <a:t>：实现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keras</a:t>
            </a:r>
            <a:r>
              <a:rPr lang="zh-CN" altLang="en-US" dirty="0"/>
              <a:t>层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en-US" altLang="zh-CN" dirty="0" err="1" smtClean="0"/>
              <a:t>get_LSTM_model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embedding_dim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vocab_size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max_seq_len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lstm_units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dense_units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keras</a:t>
            </a:r>
            <a:r>
              <a:rPr lang="zh-CN" altLang="en-US" dirty="0" smtClean="0"/>
              <a:t>模型</a:t>
            </a:r>
            <a:endParaRPr lang="en-US" altLang="zh-CN" dirty="0"/>
          </a:p>
          <a:p>
            <a:pPr lvl="2"/>
            <a:r>
              <a:rPr lang="en-US" altLang="zh-CN" dirty="0" err="1" smtClean="0"/>
              <a:t>Embedding_dim</a:t>
            </a:r>
            <a:r>
              <a:rPr lang="en-US" altLang="zh-CN" dirty="0" smtClean="0"/>
              <a:t>: embedding</a:t>
            </a:r>
            <a:r>
              <a:rPr lang="zh-CN" altLang="en-US" dirty="0" smtClean="0"/>
              <a:t>维度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Vocab_size</a:t>
            </a:r>
            <a:r>
              <a:rPr lang="en-US" altLang="zh-CN" dirty="0" smtClean="0"/>
              <a:t>: </a:t>
            </a:r>
            <a:r>
              <a:rPr lang="zh-CN" altLang="en-US" dirty="0" smtClean="0"/>
              <a:t>词汇表大小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Max_seq_len</a:t>
            </a:r>
            <a:r>
              <a:rPr lang="en-US" altLang="zh-CN" dirty="0" smtClean="0"/>
              <a:t>: </a:t>
            </a:r>
            <a:r>
              <a:rPr lang="zh-CN" altLang="en-US" dirty="0" smtClean="0"/>
              <a:t>文本序列长度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Lstm_units</a:t>
            </a:r>
            <a:r>
              <a:rPr lang="en-US" altLang="zh-CN" dirty="0" smtClean="0"/>
              <a:t>: LSTM</a:t>
            </a:r>
            <a:r>
              <a:rPr lang="zh-CN" altLang="en-US" dirty="0" smtClean="0"/>
              <a:t>层单元数量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Dense_units</a:t>
            </a:r>
            <a:r>
              <a:rPr lang="en-US" altLang="zh-CN" dirty="0" smtClean="0"/>
              <a:t>: dense</a:t>
            </a:r>
            <a:r>
              <a:rPr lang="zh-CN" altLang="en-US" dirty="0" smtClean="0"/>
              <a:t>层单元数量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059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888" y="1271266"/>
            <a:ext cx="11497003" cy="401742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Dataset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Wind </a:t>
            </a:r>
            <a:r>
              <a:rPr lang="zh-CN" altLang="en-US" dirty="0" smtClean="0"/>
              <a:t>正负面新闻，正面新闻</a:t>
            </a:r>
            <a:r>
              <a:rPr lang="en-US" altLang="zh-CN" dirty="0" smtClean="0"/>
              <a:t>17-18</a:t>
            </a:r>
            <a:r>
              <a:rPr lang="zh-CN" altLang="en-US" dirty="0" smtClean="0"/>
              <a:t>年共</a:t>
            </a:r>
            <a:r>
              <a:rPr lang="en-US" altLang="zh-CN" dirty="0" smtClean="0"/>
              <a:t>61,553</a:t>
            </a:r>
            <a:r>
              <a:rPr lang="zh-CN" altLang="en-US" dirty="0" smtClean="0"/>
              <a:t>条，负面新闻</a:t>
            </a:r>
            <a:r>
              <a:rPr lang="en-US" altLang="zh-CN" dirty="0" smtClean="0"/>
              <a:t>14-18</a:t>
            </a:r>
            <a:r>
              <a:rPr lang="zh-CN" altLang="en-US" dirty="0" smtClean="0"/>
              <a:t>年共</a:t>
            </a:r>
            <a:r>
              <a:rPr lang="en-US" altLang="zh-CN" dirty="0" smtClean="0"/>
              <a:t>119,813</a:t>
            </a:r>
            <a:r>
              <a:rPr lang="zh-CN" altLang="en-US" dirty="0" smtClean="0"/>
              <a:t>条。</a:t>
            </a:r>
            <a:r>
              <a:rPr lang="en-US" altLang="zh-CN" dirty="0" smtClean="0"/>
              <a:t>10%</a:t>
            </a:r>
            <a:r>
              <a:rPr lang="zh-CN" altLang="en-US" dirty="0" smtClean="0"/>
              <a:t>作为验证集。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新闻长度统计信息：平均值</a:t>
            </a:r>
            <a:r>
              <a:rPr lang="en-US" altLang="zh-CN" dirty="0" smtClean="0"/>
              <a:t>542</a:t>
            </a:r>
            <a:r>
              <a:rPr lang="zh-CN" altLang="en-US" dirty="0" smtClean="0"/>
              <a:t>，中位数</a:t>
            </a:r>
            <a:r>
              <a:rPr lang="en-US" altLang="zh-CN" dirty="0" smtClean="0"/>
              <a:t>387, </a:t>
            </a:r>
            <a:r>
              <a:rPr lang="zh-CN" altLang="en-US" dirty="0" smtClean="0"/>
              <a:t>最大值</a:t>
            </a:r>
            <a:r>
              <a:rPr lang="en-US" altLang="zh-CN" dirty="0" smtClean="0"/>
              <a:t>56821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0.8</a:t>
            </a:r>
            <a:r>
              <a:rPr lang="zh-CN" altLang="en-US" dirty="0" smtClean="0"/>
              <a:t>分位数</a:t>
            </a:r>
            <a:r>
              <a:rPr lang="en-US" altLang="zh-CN" dirty="0" smtClean="0"/>
              <a:t>818</a:t>
            </a:r>
            <a:r>
              <a:rPr lang="zh-CN" altLang="en-US" dirty="0" smtClean="0"/>
              <a:t>。</a:t>
            </a:r>
            <a:r>
              <a:rPr lang="zh-CN" altLang="en-US" dirty="0"/>
              <a:t>选择</a:t>
            </a:r>
            <a:r>
              <a:rPr lang="en-US" altLang="zh-CN" dirty="0" smtClean="0"/>
              <a:t>Padding-length = 800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Result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Training</a:t>
            </a:r>
            <a:r>
              <a:rPr lang="zh-CN" altLang="en-US" dirty="0" smtClean="0"/>
              <a:t>：约</a:t>
            </a:r>
            <a:r>
              <a:rPr lang="en-US" altLang="zh-CN" dirty="0" smtClean="0"/>
              <a:t>200min per epoch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epoch</a:t>
            </a:r>
            <a:r>
              <a:rPr lang="zh-CN" altLang="en-US" dirty="0" smtClean="0"/>
              <a:t>中第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个达到最佳准确率，趋于收敛。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Accuracy</a:t>
            </a:r>
            <a:r>
              <a:rPr lang="zh-CN" altLang="en-US" dirty="0" smtClean="0"/>
              <a:t>：训练集</a:t>
            </a:r>
            <a:r>
              <a:rPr lang="en-US" altLang="zh-CN" dirty="0" smtClean="0"/>
              <a:t>92.8%</a:t>
            </a:r>
            <a:r>
              <a:rPr lang="zh-CN" altLang="en-US" dirty="0" smtClean="0"/>
              <a:t>，验证集</a:t>
            </a:r>
            <a:r>
              <a:rPr lang="en-US" altLang="zh-CN" dirty="0" smtClean="0"/>
              <a:t>91.0</a:t>
            </a:r>
            <a:r>
              <a:rPr lang="en-US" altLang="zh-CN" dirty="0" smtClean="0"/>
              <a:t>%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3185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æ¥çæºå¾å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"/>
          <a:stretch/>
        </p:blipFill>
        <p:spPr bwMode="auto">
          <a:xfrm>
            <a:off x="2274546" y="1459346"/>
            <a:ext cx="7663781" cy="397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6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Introduction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Word Representation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Document representation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Text classification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58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713" y="1209970"/>
            <a:ext cx="10692317" cy="3836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Artificial/Formal language VS Natural Language</a:t>
            </a:r>
          </a:p>
          <a:p>
            <a:pPr lvl="1"/>
            <a:r>
              <a:rPr lang="en-US" altLang="zh-CN" sz="1600" dirty="0" smtClean="0"/>
              <a:t>Ambiguity on many levels: words level, syntax level, semantic/discourse level…</a:t>
            </a:r>
            <a:endParaRPr lang="en-US" altLang="zh-CN" sz="1200" dirty="0" smtClean="0"/>
          </a:p>
          <a:p>
            <a:pPr lvl="1"/>
            <a:r>
              <a:rPr lang="en-US" altLang="zh-CN" sz="1600" dirty="0"/>
              <a:t>R</a:t>
            </a:r>
            <a:r>
              <a:rPr lang="en-US" altLang="zh-CN" sz="1600" dirty="0" smtClean="0"/>
              <a:t>ules but also exceptions</a:t>
            </a:r>
          </a:p>
          <a:p>
            <a:pPr lvl="1"/>
            <a:r>
              <a:rPr lang="zh-CN" altLang="en-US" sz="1600" dirty="0" smtClean="0"/>
              <a:t>机器缺乏知识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Methodology</a:t>
            </a:r>
            <a:endParaRPr lang="en-US" altLang="zh-CN" sz="2000" dirty="0"/>
          </a:p>
          <a:p>
            <a:pPr lvl="1"/>
            <a:r>
              <a:rPr lang="en-US" altLang="zh-CN" sz="1600" dirty="0" smtClean="0"/>
              <a:t>Rationalism vs Empiricism,  rule-based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vs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data-driven</a:t>
            </a:r>
          </a:p>
          <a:p>
            <a:pPr lvl="1"/>
            <a:r>
              <a:rPr lang="zh-CN" altLang="en-US" sz="1600" dirty="0" smtClean="0"/>
              <a:t>统计方法目前主流，但容易忽视语言深层结构，结果也不好解释分析</a:t>
            </a:r>
            <a:endParaRPr lang="en-US" altLang="zh-CN" sz="1600" dirty="0" smtClean="0"/>
          </a:p>
          <a:p>
            <a:pPr lvl="1"/>
            <a:endParaRPr lang="en-US" altLang="zh-CN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3859823" y="6348046"/>
            <a:ext cx="368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6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713" y="1209970"/>
            <a:ext cx="10692317" cy="4689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Artificial/Formal language VS Natural Language</a:t>
            </a:r>
          </a:p>
          <a:p>
            <a:pPr lvl="1"/>
            <a:r>
              <a:rPr lang="en-US" altLang="zh-CN" sz="1600" dirty="0" smtClean="0"/>
              <a:t>Ambiguity on many levels: words level, syntax level, semantic/discourse level…</a:t>
            </a:r>
            <a:endParaRPr lang="en-US" altLang="zh-CN" sz="1200" dirty="0" smtClean="0"/>
          </a:p>
          <a:p>
            <a:pPr lvl="1"/>
            <a:r>
              <a:rPr lang="en-US" altLang="zh-CN" sz="1600" dirty="0"/>
              <a:t>R</a:t>
            </a:r>
            <a:r>
              <a:rPr lang="en-US" altLang="zh-CN" sz="1600" dirty="0" smtClean="0"/>
              <a:t>ules but also exceptions</a:t>
            </a:r>
          </a:p>
          <a:p>
            <a:pPr lvl="1"/>
            <a:r>
              <a:rPr lang="zh-CN" altLang="en-US" sz="1600" dirty="0" smtClean="0"/>
              <a:t>机器缺乏知识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Methodology</a:t>
            </a:r>
            <a:endParaRPr lang="en-US" altLang="zh-CN" sz="2000" dirty="0"/>
          </a:p>
          <a:p>
            <a:pPr lvl="1"/>
            <a:r>
              <a:rPr lang="en-US" altLang="zh-CN" sz="1600" dirty="0" smtClean="0"/>
              <a:t>Rationalism vs Empiricism,  rule-based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vs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data-driven</a:t>
            </a:r>
          </a:p>
          <a:p>
            <a:pPr lvl="1"/>
            <a:r>
              <a:rPr lang="zh-CN" altLang="en-US" sz="1600" dirty="0" smtClean="0"/>
              <a:t>统计方法目前主流，但容易忽视语言深层结构，结果也不</a:t>
            </a:r>
            <a:r>
              <a:rPr lang="zh-CN" altLang="en-US" sz="1600" dirty="0"/>
              <a:t>便于</a:t>
            </a:r>
            <a:r>
              <a:rPr lang="zh-CN" altLang="en-US" sz="1600" dirty="0" smtClean="0"/>
              <a:t>解释分析</a:t>
            </a:r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marL="0" indent="0">
              <a:buNone/>
            </a:pPr>
            <a:r>
              <a:rPr lang="en-US" altLang="zh-CN" sz="2000" dirty="0" smtClean="0"/>
              <a:t>NLP tasks</a:t>
            </a:r>
          </a:p>
          <a:p>
            <a:pPr lvl="1"/>
            <a:r>
              <a:rPr lang="en-US" altLang="zh-CN" sz="1600" dirty="0" smtClean="0"/>
              <a:t>As input: Natural language understanding, e.g. information extraction, text classification…</a:t>
            </a:r>
          </a:p>
          <a:p>
            <a:pPr lvl="1"/>
            <a:r>
              <a:rPr lang="en-US" altLang="zh-CN" sz="1600" dirty="0" smtClean="0"/>
              <a:t>As output: Natural language generation, e.g. summarization, dialogue…</a:t>
            </a:r>
          </a:p>
          <a:p>
            <a:pPr lvl="1"/>
            <a:r>
              <a:rPr lang="en-US" altLang="zh-CN" sz="1600" dirty="0" smtClean="0"/>
              <a:t>More complicated: MT, QA…</a:t>
            </a:r>
          </a:p>
          <a:p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3859823" y="6348046"/>
            <a:ext cx="368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49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 Segmentation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629" y="1182899"/>
            <a:ext cx="7104004" cy="5014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分词目的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词：能独立使用的最小音义结合体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歧义：交集型与组合型，</a:t>
            </a:r>
            <a:r>
              <a:rPr lang="en-US" altLang="zh-CN" dirty="0" smtClean="0"/>
              <a:t>e.g. </a:t>
            </a:r>
            <a:r>
              <a:rPr lang="zh-CN" altLang="en-US" dirty="0" smtClean="0"/>
              <a:t>重庆市长江大桥，学生会写文章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分词方法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基于词典匹配  </a:t>
            </a:r>
            <a:r>
              <a:rPr lang="en-US" altLang="zh-CN" dirty="0" smtClean="0"/>
              <a:t>VS  </a:t>
            </a:r>
            <a:r>
              <a:rPr lang="zh-CN" altLang="en-US" dirty="0" smtClean="0"/>
              <a:t>基于统计学习</a:t>
            </a:r>
            <a:endParaRPr lang="en-US" altLang="zh-CN" dirty="0" smtClean="0"/>
          </a:p>
          <a:p>
            <a:pPr lvl="1"/>
            <a:r>
              <a:rPr lang="en-US" altLang="zh-CN" sz="1800" dirty="0" smtClean="0"/>
              <a:t>Sequence tagging problem</a:t>
            </a:r>
            <a:r>
              <a:rPr lang="zh-CN" altLang="en-US" sz="1800" dirty="0" smtClean="0"/>
              <a:t>： </a:t>
            </a:r>
            <a:r>
              <a:rPr lang="en-US" altLang="zh-CN" sz="1800" dirty="0" smtClean="0"/>
              <a:t>0/1</a:t>
            </a:r>
            <a:r>
              <a:rPr lang="zh-CN" altLang="en-US" sz="1800" dirty="0" smtClean="0"/>
              <a:t>， </a:t>
            </a:r>
            <a:r>
              <a:rPr lang="en-US" altLang="zh-CN" sz="1800" dirty="0" smtClean="0"/>
              <a:t>BMES label</a:t>
            </a:r>
          </a:p>
          <a:p>
            <a:pPr lvl="1"/>
            <a:endParaRPr lang="en-US" altLang="zh-CN" sz="1800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sz="1800" dirty="0" smtClean="0"/>
          </a:p>
          <a:p>
            <a:pPr lvl="1"/>
            <a:r>
              <a:rPr lang="zh-CN" altLang="en-US" sz="1800" dirty="0" smtClean="0"/>
              <a:t>算法：</a:t>
            </a:r>
            <a:r>
              <a:rPr lang="en-US" altLang="zh-CN" sz="1800" dirty="0" smtClean="0"/>
              <a:t>HMM, CRF…  </a:t>
            </a:r>
          </a:p>
          <a:p>
            <a:pPr lvl="1"/>
            <a:r>
              <a:rPr lang="zh-CN" altLang="en-US" sz="1800" dirty="0" smtClean="0"/>
              <a:t>工具：</a:t>
            </a:r>
            <a:r>
              <a:rPr lang="en-US" altLang="zh-CN" dirty="0" err="1" smtClean="0"/>
              <a:t>jieba</a:t>
            </a:r>
            <a:r>
              <a:rPr lang="en-US" altLang="zh-CN" dirty="0"/>
              <a:t>, </a:t>
            </a:r>
            <a:r>
              <a:rPr lang="en-US" altLang="zh-CN" dirty="0" smtClean="0"/>
              <a:t>THULAC, </a:t>
            </a:r>
            <a:r>
              <a:rPr lang="zh-CN" altLang="en-US" dirty="0" smtClean="0"/>
              <a:t>语言云</a:t>
            </a:r>
            <a:r>
              <a:rPr lang="en-US" altLang="zh-CN" dirty="0" smtClean="0"/>
              <a:t>( LTP-Cloud) …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7736696" y="2766919"/>
            <a:ext cx="2752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 M   </a:t>
            </a:r>
            <a:r>
              <a:rPr lang="en-US" altLang="zh-CN" b="1" dirty="0" smtClean="0">
                <a:solidFill>
                  <a:srgbClr val="FF0000"/>
                </a:solidFill>
              </a:rPr>
              <a:t>E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 M 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altLang="zh-CN" b="1" dirty="0" smtClean="0">
                <a:solidFill>
                  <a:srgbClr val="FF0000"/>
                </a:solidFill>
              </a:rPr>
              <a:t>E</a:t>
            </a:r>
          </a:p>
          <a:p>
            <a:r>
              <a:rPr lang="zh-CN" altLang="en-US" dirty="0" smtClean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重 庆 市 长 江 大 桥</a:t>
            </a:r>
            <a:endParaRPr lang="en-US" altLang="zh-CN" dirty="0" smtClean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dirty="0" smtClean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-&gt; </a:t>
            </a:r>
            <a:r>
              <a:rPr lang="zh-CN" altLang="en-US" dirty="0" smtClean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重庆市 </a:t>
            </a:r>
            <a:r>
              <a:rPr lang="en-US" altLang="zh-CN" dirty="0" smtClean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/ </a:t>
            </a:r>
            <a:r>
              <a:rPr lang="zh-CN" altLang="en-US" dirty="0" smtClean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长江大桥</a:t>
            </a:r>
            <a:endParaRPr lang="zh-CN" altLang="en-US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4"/>
          <a:stretch/>
        </p:blipFill>
        <p:spPr>
          <a:xfrm>
            <a:off x="7483633" y="4103515"/>
            <a:ext cx="2778001" cy="1034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907310" y="3771565"/>
                <a:ext cx="2503441" cy="331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310" y="3771565"/>
                <a:ext cx="2503441" cy="331950"/>
              </a:xfrm>
              <a:prstGeom prst="rect">
                <a:avLst/>
              </a:prstGeom>
              <a:blipFill>
                <a:blip r:embed="rId4"/>
                <a:stretch>
                  <a:fillRect l="-1946" t="-1852" r="-3163" b="-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21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 Segmentation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392" y="1182898"/>
            <a:ext cx="10692317" cy="5402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领域特定词汇表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自定义的词典都是重要的，未登录词问题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data/user_dict.txt</a:t>
            </a:r>
            <a:r>
              <a:rPr lang="zh-CN" altLang="en-US" dirty="0" smtClean="0"/>
              <a:t>，可加入搜狗细胞词库更新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停用词表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无实际意义和信息量很少的词，</a:t>
            </a:r>
            <a:r>
              <a:rPr lang="en-US" altLang="zh-CN" dirty="0" smtClean="0"/>
              <a:t>e.g. </a:t>
            </a:r>
            <a:r>
              <a:rPr lang="zh-CN" altLang="en-US" dirty="0" smtClean="0"/>
              <a:t>符号，助词，介词，语气词</a:t>
            </a:r>
            <a:r>
              <a:rPr lang="en-US" altLang="zh-CN" dirty="0" smtClean="0"/>
              <a:t>..</a:t>
            </a:r>
          </a:p>
          <a:p>
            <a:pPr lvl="1"/>
            <a:r>
              <a:rPr lang="en-US" altLang="zh-CN" dirty="0" smtClean="0"/>
              <a:t>data/</a:t>
            </a:r>
            <a:r>
              <a:rPr lang="en-US" altLang="zh-CN" dirty="0" err="1" smtClean="0"/>
              <a:t>stopwords</a:t>
            </a:r>
            <a:r>
              <a:rPr lang="zh-CN" altLang="en-US" dirty="0" smtClean="0"/>
              <a:t>，需要手动更新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</a:t>
            </a:r>
            <a:r>
              <a:rPr lang="en-US" altLang="zh-CN" dirty="0" err="1" smtClean="0"/>
              <a:t>til.nlp.tokenize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 smtClean="0"/>
              <a:t>jieba</a:t>
            </a:r>
            <a:r>
              <a:rPr lang="zh-CN" altLang="en-US" dirty="0" smtClean="0"/>
              <a:t>分词，加载自定义词汇表和停用词表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smtClean="0"/>
              <a:t>tokenizer </a:t>
            </a:r>
            <a:r>
              <a:rPr lang="en-US" altLang="zh-CN" dirty="0"/>
              <a:t>= Tokenizer()</a:t>
            </a:r>
          </a:p>
          <a:p>
            <a:pPr marL="914400" lvl="2" indent="0">
              <a:buNone/>
            </a:pPr>
            <a:r>
              <a:rPr lang="en-US" altLang="zh-CN" dirty="0"/>
              <a:t>w</a:t>
            </a:r>
            <a:r>
              <a:rPr lang="en-US" altLang="zh-CN" dirty="0" smtClean="0"/>
              <a:t>ordlist = </a:t>
            </a:r>
            <a:r>
              <a:rPr lang="en-US" altLang="zh-CN" dirty="0" err="1" smtClean="0"/>
              <a:t>tokenizer.tokenize</a:t>
            </a:r>
            <a:r>
              <a:rPr lang="en-US" altLang="zh-CN" dirty="0" smtClean="0"/>
              <a:t>(text</a:t>
            </a:r>
            <a:r>
              <a:rPr lang="en-US" altLang="zh-CN" dirty="0"/>
              <a:t>, </a:t>
            </a:r>
            <a:r>
              <a:rPr lang="en-US" altLang="zh-CN" dirty="0" err="1" smtClean="0"/>
              <a:t>rm_stopwords</a:t>
            </a:r>
            <a:r>
              <a:rPr lang="en-US" altLang="zh-CN" dirty="0" smtClean="0"/>
              <a:t>=True, </a:t>
            </a:r>
            <a:r>
              <a:rPr lang="en-US" altLang="zh-CN" dirty="0" err="1" smtClean="0"/>
              <a:t>filter_num</a:t>
            </a:r>
            <a:r>
              <a:rPr lang="en-US" altLang="zh-CN" dirty="0" smtClean="0"/>
              <a:t>=True)</a:t>
            </a:r>
          </a:p>
          <a:p>
            <a:pPr marL="0" indent="0">
              <a:buNone/>
            </a:pPr>
            <a:r>
              <a:rPr lang="en-US" altLang="zh-CN" dirty="0" err="1"/>
              <a:t>u</a:t>
            </a:r>
            <a:r>
              <a:rPr lang="en-US" altLang="zh-CN" dirty="0" err="1" smtClean="0"/>
              <a:t>itl.nlp.windnews_parser</a:t>
            </a:r>
            <a:endParaRPr lang="en-US" altLang="zh-CN" dirty="0" smtClean="0"/>
          </a:p>
          <a:p>
            <a:pPr lvl="1"/>
            <a:r>
              <a:rPr lang="en-US" altLang="zh-CN" dirty="0" err="1"/>
              <a:t>p</a:t>
            </a:r>
            <a:r>
              <a:rPr lang="en-US" altLang="zh-CN" dirty="0" err="1" smtClean="0"/>
              <a:t>arse_raw_files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news_basedir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output_dir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wind</a:t>
            </a:r>
            <a:r>
              <a:rPr lang="zh-CN" altLang="en-US" dirty="0" smtClean="0"/>
              <a:t>新闻预处理，提取文本并分词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lt"/>
              </a:rPr>
              <a:t>Word Representation</a:t>
            </a:r>
            <a:endParaRPr lang="zh-CN" altLang="en-US" dirty="0">
              <a:latin typeface="+mj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61920" y="1323384"/>
            <a:ext cx="10692317" cy="5058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One-hot</a:t>
            </a:r>
          </a:p>
          <a:p>
            <a:pPr lvl="1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[0 0 0 0 0 0 0 0 0 0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0 0 0 0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] -- </a:t>
            </a:r>
            <a:r>
              <a:rPr lang="zh-CN" altLang="en-US" dirty="0" smtClean="0"/>
              <a:t>茫茫</a:t>
            </a:r>
            <a:r>
              <a:rPr lang="en-US" altLang="zh-CN" dirty="0"/>
              <a:t>0</a:t>
            </a:r>
            <a:r>
              <a:rPr lang="zh-CN" altLang="en-US" dirty="0"/>
              <a:t>海中</a:t>
            </a:r>
            <a:r>
              <a:rPr lang="zh-CN" altLang="en-US" dirty="0" smtClean="0"/>
              <a:t>的那个</a:t>
            </a:r>
            <a:r>
              <a:rPr lang="en-US" altLang="zh-CN" dirty="0" smtClean="0"/>
              <a:t>1</a:t>
            </a:r>
          </a:p>
          <a:p>
            <a:pPr lvl="1"/>
            <a:r>
              <a:rPr lang="en-US" altLang="zh-CN" dirty="0" smtClean="0"/>
              <a:t>Dimension is very large (=|vocabulary|), while preserved little information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Distributed representation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Intuition: </a:t>
            </a:r>
            <a:r>
              <a:rPr lang="zh-CN" altLang="en-US" dirty="0" smtClean="0"/>
              <a:t>经常一起出现的词；具有相似上下文的词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Key idea: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 produce dense vector based on the context of words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Why dense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Dimensionality reduction:</a:t>
            </a:r>
          </a:p>
          <a:p>
            <a:pPr marL="1371600" lvl="3" indent="0">
              <a:lnSpc>
                <a:spcPct val="150000"/>
              </a:lnSpc>
              <a:buNone/>
            </a:pPr>
            <a:r>
              <a:rPr lang="en-US" altLang="zh-CN" sz="1600" dirty="0" smtClean="0"/>
              <a:t>easy for learning parameters, de-noising,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generalize better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Capture more features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371600" lvl="3" indent="0">
              <a:lnSpc>
                <a:spcPct val="150000"/>
              </a:lnSpc>
              <a:buNone/>
            </a:pPr>
            <a:r>
              <a:rPr lang="en-US" altLang="zh-CN" sz="1600" dirty="0" smtClean="0"/>
              <a:t>Similar contexts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and similar relations.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470" y="3156951"/>
            <a:ext cx="3025459" cy="88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0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25" y="4253017"/>
            <a:ext cx="3491430" cy="11040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 Representation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706" y="1164795"/>
            <a:ext cx="6333875" cy="53283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Word2vec: skip-gram &amp; CBOW</a:t>
            </a:r>
          </a:p>
          <a:p>
            <a:pPr lvl="1"/>
            <a:r>
              <a:rPr lang="en-US" altLang="zh-CN" dirty="0" smtClean="0"/>
              <a:t>Skip-gram predicts context given target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Maximize log-likelihood 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Defining the probability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lvl="1"/>
            <a:r>
              <a:rPr lang="en-US" altLang="zh-CN" sz="1600" dirty="0" err="1" smtClean="0">
                <a:solidFill>
                  <a:schemeClr val="tx1"/>
                </a:solidFill>
              </a:rPr>
              <a:t>Softmax</a:t>
            </a:r>
            <a:r>
              <a:rPr lang="en-US" altLang="zh-CN" sz="1600" dirty="0" smtClean="0">
                <a:solidFill>
                  <a:schemeClr val="tx1"/>
                </a:solidFill>
              </a:rPr>
              <a:t> is very slow: hierarchical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softmax</a:t>
            </a:r>
            <a:r>
              <a:rPr lang="en-US" altLang="zh-CN" sz="1600" dirty="0" smtClean="0">
                <a:solidFill>
                  <a:schemeClr val="tx1"/>
                </a:solidFill>
              </a:rPr>
              <a:t> and negative sampling</a:t>
            </a: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280" y="1041276"/>
            <a:ext cx="5980720" cy="42092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30883" y="1759466"/>
            <a:ext cx="3708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e.g.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The cat </a:t>
            </a:r>
            <a:r>
              <a:rPr lang="en-US" altLang="zh-CN" sz="2000" dirty="0" smtClean="0">
                <a:solidFill>
                  <a:srgbClr val="FF0000"/>
                </a:solidFill>
              </a:rPr>
              <a:t>sat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on the </a:t>
            </a:r>
            <a:r>
              <a:rPr lang="en-US" altLang="zh-CN" sz="2000" dirty="0" smtClean="0"/>
              <a:t>mat.</a:t>
            </a:r>
            <a:endParaRPr lang="zh-CN" altLang="en-US" sz="2000" dirty="0"/>
          </a:p>
        </p:txBody>
      </p:sp>
      <p:pic>
        <p:nvPicPr>
          <p:cNvPr id="5" name="图片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20" y="2693849"/>
            <a:ext cx="3708971" cy="90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7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Representation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888" y="1271266"/>
            <a:ext cx="11062894" cy="48986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Bag of words</a:t>
            </a:r>
          </a:p>
          <a:p>
            <a:pPr lvl="1"/>
            <a:r>
              <a:rPr lang="en-US" altLang="zh-CN" dirty="0" smtClean="0"/>
              <a:t>A set of different words in a document.</a:t>
            </a:r>
          </a:p>
          <a:p>
            <a:pPr lvl="1"/>
            <a:r>
              <a:rPr lang="en-US" altLang="zh-CN" dirty="0" smtClean="0"/>
              <a:t>Word counts based.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TF-IDF</a:t>
            </a:r>
            <a:endParaRPr lang="en-US" altLang="zh-CN" dirty="0"/>
          </a:p>
          <a:p>
            <a:pPr lvl="1"/>
            <a:r>
              <a:rPr lang="en-US" altLang="zh-CN" dirty="0" smtClean="0"/>
              <a:t>Term frequency:                                                         (</a:t>
            </a:r>
            <a:r>
              <a:rPr lang="zh-CN" altLang="en-US" dirty="0" smtClean="0"/>
              <a:t>假设词频高的更重要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Inverse document frequency:                                                          (</a:t>
            </a:r>
            <a:r>
              <a:rPr lang="zh-CN" altLang="en-US" dirty="0" smtClean="0"/>
              <a:t>假设文本频率高的词更不重要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Word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document j: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Pros:  </a:t>
            </a:r>
            <a:r>
              <a:rPr lang="zh-CN" altLang="en-US" dirty="0" smtClean="0"/>
              <a:t>试图调整权重，抑制噪声</a:t>
            </a:r>
            <a:r>
              <a:rPr lang="en-US" altLang="zh-CN" dirty="0" smtClean="0"/>
              <a:t> 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Cons: </a:t>
            </a:r>
            <a:r>
              <a:rPr lang="zh-CN" altLang="en-US" dirty="0"/>
              <a:t>高</a:t>
            </a:r>
            <a:r>
              <a:rPr lang="zh-CN" altLang="en-US" dirty="0" smtClean="0"/>
              <a:t>维稀疏的向量表示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 = |Vocabulary|); </a:t>
            </a:r>
            <a:r>
              <a:rPr lang="zh-CN" altLang="en-US" dirty="0" smtClean="0"/>
              <a:t>没有考虑单词的位置信息，句子的结构信息等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763817" y="2929418"/>
                <a:ext cx="1512337" cy="560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817" y="2929418"/>
                <a:ext cx="1512337" cy="560474"/>
              </a:xfrm>
              <a:prstGeom prst="rect">
                <a:avLst/>
              </a:prstGeom>
              <a:blipFill>
                <a:blip r:embed="rId2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519985" y="3592856"/>
                <a:ext cx="2363211" cy="604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|{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}|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985" y="3592856"/>
                <a:ext cx="2363211" cy="6041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763817" y="4299960"/>
                <a:ext cx="218239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𝑡𝑓𝑖𝑑𝑓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817" y="4299960"/>
                <a:ext cx="2182392" cy="299313"/>
              </a:xfrm>
              <a:prstGeom prst="rect">
                <a:avLst/>
              </a:prstGeom>
              <a:blipFill>
                <a:blip r:embed="rId4"/>
                <a:stretch>
                  <a:fillRect l="-3352" r="-1676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35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3055</TotalTime>
  <Words>897</Words>
  <Application>Microsoft Office PowerPoint</Application>
  <PresentationFormat>宽屏</PresentationFormat>
  <Paragraphs>176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Noto Sans S Chinese Light</vt:lpstr>
      <vt:lpstr>Noto Sans S Chinese Regular</vt:lpstr>
      <vt:lpstr>等线</vt:lpstr>
      <vt:lpstr>华文楷体</vt:lpstr>
      <vt:lpstr>宋体</vt:lpstr>
      <vt:lpstr>Arial</vt:lpstr>
      <vt:lpstr>Calibri</vt:lpstr>
      <vt:lpstr>Calibri Light</vt:lpstr>
      <vt:lpstr>Cambria Math</vt:lpstr>
      <vt:lpstr>Franklin Gothic Book</vt:lpstr>
      <vt:lpstr>Office 主题</vt:lpstr>
      <vt:lpstr>Crop</vt:lpstr>
      <vt:lpstr>NLP基础</vt:lpstr>
      <vt:lpstr>Outline</vt:lpstr>
      <vt:lpstr>Introduction</vt:lpstr>
      <vt:lpstr>Introduction</vt:lpstr>
      <vt:lpstr>Word Segmentation</vt:lpstr>
      <vt:lpstr>Word Segmentation</vt:lpstr>
      <vt:lpstr>Word Representation</vt:lpstr>
      <vt:lpstr>Word Representation</vt:lpstr>
      <vt:lpstr>Document Representation</vt:lpstr>
      <vt:lpstr>Document Representation</vt:lpstr>
      <vt:lpstr>Document Representation</vt:lpstr>
      <vt:lpstr>Text classification</vt:lpstr>
      <vt:lpstr>Text classification</vt:lpstr>
      <vt:lpstr>Text classification</vt:lpstr>
      <vt:lpstr>Experiments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Emma White</dc:creator>
  <cp:lastModifiedBy>ling laurence</cp:lastModifiedBy>
  <cp:revision>288</cp:revision>
  <dcterms:created xsi:type="dcterms:W3CDTF">2016-12-04T11:37:22Z</dcterms:created>
  <dcterms:modified xsi:type="dcterms:W3CDTF">2018-09-06T06:04:19Z</dcterms:modified>
</cp:coreProperties>
</file>