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8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86" r:id="rId12"/>
    <p:sldId id="276" r:id="rId13"/>
    <p:sldId id="277" r:id="rId14"/>
    <p:sldId id="260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68" r:id="rId23"/>
    <p:sldId id="28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25936-5D57-494D-9DBF-0FE6E371298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AF31B-1888-45DF-855A-1D7FA37D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4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转折顺畅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E3002-537E-4D32-A117-23EDF884D3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8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64-32 layers, no dropout, Adam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F31B-1888-45DF-855A-1D7FA37D84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8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32-16 layers, no dropout, Adam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F31B-1888-45DF-855A-1D7FA37D84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6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64-32 layers, dropout 0.2, Adam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F31B-1888-45DF-855A-1D7FA37D84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7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.jpg"/><Relationship Id="rId7" Type="http://schemas.openxmlformats.org/officeDocument/2006/relationships/image" Target="../media/image6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.jpg"/><Relationship Id="rId7" Type="http://schemas.openxmlformats.org/officeDocument/2006/relationships/image" Target="../media/image6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4.jp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4.jpg"/><Relationship Id="rId7" Type="http://schemas.openxmlformats.org/officeDocument/2006/relationships/image" Target="../media/image8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.jpg"/><Relationship Id="rId7" Type="http://schemas.openxmlformats.org/officeDocument/2006/relationships/image" Target="../media/image8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4.jp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610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4.jp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3.jp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.jpg"/><Relationship Id="rId10" Type="http://schemas.openxmlformats.org/officeDocument/2006/relationships/image" Target="../media/image41.png"/><Relationship Id="rId4" Type="http://schemas.openxmlformats.org/officeDocument/2006/relationships/image" Target="../media/image3.jp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jpg"/><Relationship Id="rId7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hyperlink" Target="https://enhuiz.github.io/flappybird-ql/" TargetMode="External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.jp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4031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for</a:t>
            </a:r>
            <a:b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Management</a:t>
            </a:r>
            <a:b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178885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2018-09-10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21018" y="4834647"/>
            <a:ext cx="3549964" cy="1696350"/>
            <a:chOff x="374111" y="4834647"/>
            <a:chExt cx="3549964" cy="16963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111" y="4834647"/>
              <a:ext cx="1776373" cy="1680255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368" y="4834647"/>
              <a:ext cx="1741707" cy="1696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6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401417" y="3195645"/>
            <a:ext cx="1920078" cy="2654983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4008" y="107003"/>
            <a:ext cx="746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RL: DQL &amp; FQI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14008" y="655696"/>
            <a:ext cx="662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in DQL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364" y="1005682"/>
            <a:ext cx="1139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on-line update of Q-function is noisy, data usage is low, convergence is very slow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4364" y="1405792"/>
            <a:ext cx="1130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is an important technique proposed by DeepMind in 2015 for Atari games simulation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47640" y="2599755"/>
            <a:ext cx="1627632" cy="384048"/>
            <a:chOff x="2487168" y="3008376"/>
            <a:chExt cx="1627632" cy="384048"/>
          </a:xfrm>
        </p:grpSpPr>
        <p:sp>
          <p:nvSpPr>
            <p:cNvPr id="10" name="圆角矩形 9"/>
            <p:cNvSpPr/>
            <p:nvPr/>
          </p:nvSpPr>
          <p:spPr>
            <a:xfrm>
              <a:off x="2487168" y="3008376"/>
              <a:ext cx="1627632" cy="384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556295" y="3018315"/>
                  <a:ext cx="14784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295" y="3018315"/>
                  <a:ext cx="147848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761" r="-5350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/>
          <p:cNvGrpSpPr/>
          <p:nvPr/>
        </p:nvGrpSpPr>
        <p:grpSpPr>
          <a:xfrm>
            <a:off x="1547640" y="2599755"/>
            <a:ext cx="1627632" cy="384048"/>
            <a:chOff x="2487168" y="3442754"/>
            <a:chExt cx="1627632" cy="384048"/>
          </a:xfrm>
        </p:grpSpPr>
        <p:sp>
          <p:nvSpPr>
            <p:cNvPr id="29" name="圆角矩形 28"/>
            <p:cNvSpPr/>
            <p:nvPr/>
          </p:nvSpPr>
          <p:spPr>
            <a:xfrm>
              <a:off x="2487168" y="3442754"/>
              <a:ext cx="1627632" cy="384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2556295" y="3461072"/>
                  <a:ext cx="15023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295" y="3461072"/>
                  <a:ext cx="150233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668" r="-5263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1547640" y="2599755"/>
            <a:ext cx="1627632" cy="384048"/>
            <a:chOff x="2481720" y="3877132"/>
            <a:chExt cx="1627632" cy="384048"/>
          </a:xfrm>
        </p:grpSpPr>
        <p:sp>
          <p:nvSpPr>
            <p:cNvPr id="32" name="圆角矩形 31"/>
            <p:cNvSpPr/>
            <p:nvPr/>
          </p:nvSpPr>
          <p:spPr>
            <a:xfrm>
              <a:off x="2481720" y="3877132"/>
              <a:ext cx="1627632" cy="384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556295" y="3898675"/>
                  <a:ext cx="15023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295" y="3898675"/>
                  <a:ext cx="150233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668" r="-5263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/>
          <p:cNvGrpSpPr/>
          <p:nvPr/>
        </p:nvGrpSpPr>
        <p:grpSpPr>
          <a:xfrm>
            <a:off x="1542192" y="2599755"/>
            <a:ext cx="1627632" cy="384048"/>
            <a:chOff x="2481720" y="4311510"/>
            <a:chExt cx="1627632" cy="384048"/>
          </a:xfrm>
        </p:grpSpPr>
        <p:sp>
          <p:nvSpPr>
            <p:cNvPr id="35" name="圆角矩形 34"/>
            <p:cNvSpPr/>
            <p:nvPr/>
          </p:nvSpPr>
          <p:spPr>
            <a:xfrm>
              <a:off x="2481720" y="4311510"/>
              <a:ext cx="1627632" cy="384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553409" y="4331388"/>
                  <a:ext cx="14813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409" y="4331388"/>
                  <a:ext cx="14813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761" t="-2000" r="-5761" b="-3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圆角矩形 39"/>
          <p:cNvSpPr/>
          <p:nvPr/>
        </p:nvSpPr>
        <p:spPr>
          <a:xfrm>
            <a:off x="1401417" y="3742870"/>
            <a:ext cx="1920078" cy="15240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547640" y="2599755"/>
            <a:ext cx="1627632" cy="384048"/>
            <a:chOff x="2481720" y="4745888"/>
            <a:chExt cx="1627632" cy="384048"/>
          </a:xfrm>
        </p:grpSpPr>
        <p:sp>
          <p:nvSpPr>
            <p:cNvPr id="38" name="圆角矩形 37"/>
            <p:cNvSpPr/>
            <p:nvPr/>
          </p:nvSpPr>
          <p:spPr>
            <a:xfrm>
              <a:off x="2481720" y="4745888"/>
              <a:ext cx="1627632" cy="384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2558403" y="4745888"/>
                  <a:ext cx="15023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403" y="4745888"/>
                  <a:ext cx="150233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5668" r="-5263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右箭头 40"/>
          <p:cNvSpPr/>
          <p:nvPr/>
        </p:nvSpPr>
        <p:spPr>
          <a:xfrm>
            <a:off x="3969963" y="4208493"/>
            <a:ext cx="1076960" cy="43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585403" y="3195645"/>
            <a:ext cx="4756833" cy="2565531"/>
            <a:chOff x="5072966" y="3086244"/>
            <a:chExt cx="4614419" cy="2347339"/>
          </a:xfrm>
        </p:grpSpPr>
        <p:sp>
          <p:nvSpPr>
            <p:cNvPr id="44" name="椭圆 43"/>
            <p:cNvSpPr/>
            <p:nvPr/>
          </p:nvSpPr>
          <p:spPr>
            <a:xfrm>
              <a:off x="5133883" y="3464028"/>
              <a:ext cx="207116" cy="215876"/>
            </a:xfrm>
            <a:prstGeom prst="ellipse">
              <a:avLst/>
            </a:prstGeom>
            <a:solidFill>
              <a:srgbClr val="82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133883" y="3824034"/>
              <a:ext cx="207116" cy="215876"/>
            </a:xfrm>
            <a:prstGeom prst="ellipse">
              <a:avLst/>
            </a:prstGeom>
            <a:solidFill>
              <a:srgbClr val="82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133883" y="4471663"/>
              <a:ext cx="207116" cy="215876"/>
            </a:xfrm>
            <a:prstGeom prst="ellipse">
              <a:avLst/>
            </a:prstGeom>
            <a:solidFill>
              <a:srgbClr val="82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133883" y="4832304"/>
              <a:ext cx="207116" cy="215876"/>
            </a:xfrm>
            <a:prstGeom prst="ellipse">
              <a:avLst/>
            </a:prstGeom>
            <a:solidFill>
              <a:srgbClr val="82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6239516" y="3451329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6239516" y="3810065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239516" y="4486266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239516" y="4845002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275095" y="3451329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275095" y="3810065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275095" y="4486266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275095" y="4845002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239516" y="5217707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275095" y="5217707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239516" y="3086244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7275095" y="3086244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9480269" y="3606887"/>
              <a:ext cx="207116" cy="215876"/>
            </a:xfrm>
            <a:prstGeom prst="ellipse">
              <a:avLst/>
            </a:prstGeom>
            <a:solidFill>
              <a:srgbClr val="FD8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9480269" y="3966893"/>
              <a:ext cx="207116" cy="215876"/>
            </a:xfrm>
            <a:prstGeom prst="ellipse">
              <a:avLst/>
            </a:prstGeom>
            <a:solidFill>
              <a:srgbClr val="FD8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9480269" y="4328804"/>
              <a:ext cx="207116" cy="215876"/>
            </a:xfrm>
            <a:prstGeom prst="ellipse">
              <a:avLst/>
            </a:prstGeom>
            <a:solidFill>
              <a:srgbClr val="FD8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9480269" y="4689444"/>
              <a:ext cx="207116" cy="215876"/>
            </a:xfrm>
            <a:prstGeom prst="ellipse">
              <a:avLst/>
            </a:prstGeom>
            <a:solidFill>
              <a:srgbClr val="FD8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cxnSp>
          <p:nvCxnSpPr>
            <p:cNvPr id="64" name="直接箭头连接符 63"/>
            <p:cNvCxnSpPr>
              <a:stCxn id="44" idx="6"/>
              <a:endCxn id="58" idx="2"/>
            </p:cNvCxnSpPr>
            <p:nvPr/>
          </p:nvCxnSpPr>
          <p:spPr>
            <a:xfrm flipV="1">
              <a:off x="5340998" y="3194182"/>
              <a:ext cx="898517" cy="37778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6"/>
              <a:endCxn id="48" idx="2"/>
            </p:cNvCxnSpPr>
            <p:nvPr/>
          </p:nvCxnSpPr>
          <p:spPr>
            <a:xfrm flipV="1">
              <a:off x="5340998" y="3559268"/>
              <a:ext cx="898517" cy="1269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4" idx="6"/>
              <a:endCxn id="49" idx="2"/>
            </p:cNvCxnSpPr>
            <p:nvPr/>
          </p:nvCxnSpPr>
          <p:spPr>
            <a:xfrm>
              <a:off x="5340998" y="3571966"/>
              <a:ext cx="898517" cy="346037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5" idx="6"/>
              <a:endCxn id="58" idx="2"/>
            </p:cNvCxnSpPr>
            <p:nvPr/>
          </p:nvCxnSpPr>
          <p:spPr>
            <a:xfrm flipV="1">
              <a:off x="5340998" y="3194182"/>
              <a:ext cx="898517" cy="73778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5" idx="6"/>
            </p:cNvCxnSpPr>
            <p:nvPr/>
          </p:nvCxnSpPr>
          <p:spPr>
            <a:xfrm flipV="1">
              <a:off x="5340998" y="3571966"/>
              <a:ext cx="898517" cy="360006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45" idx="6"/>
              <a:endCxn id="50" idx="2"/>
            </p:cNvCxnSpPr>
            <p:nvPr/>
          </p:nvCxnSpPr>
          <p:spPr>
            <a:xfrm>
              <a:off x="5340998" y="3931972"/>
              <a:ext cx="898517" cy="66159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5" idx="6"/>
            </p:cNvCxnSpPr>
            <p:nvPr/>
          </p:nvCxnSpPr>
          <p:spPr>
            <a:xfrm>
              <a:off x="5340998" y="3931972"/>
              <a:ext cx="898517" cy="97271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5" idx="6"/>
              <a:endCxn id="56" idx="2"/>
            </p:cNvCxnSpPr>
            <p:nvPr/>
          </p:nvCxnSpPr>
          <p:spPr>
            <a:xfrm>
              <a:off x="5340998" y="3931972"/>
              <a:ext cx="898517" cy="1393673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6" idx="6"/>
            </p:cNvCxnSpPr>
            <p:nvPr/>
          </p:nvCxnSpPr>
          <p:spPr>
            <a:xfrm flipV="1">
              <a:off x="5340998" y="3194182"/>
              <a:ext cx="898517" cy="138541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46" idx="6"/>
            </p:cNvCxnSpPr>
            <p:nvPr/>
          </p:nvCxnSpPr>
          <p:spPr>
            <a:xfrm flipV="1">
              <a:off x="5340998" y="3571966"/>
              <a:ext cx="898517" cy="1007635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5340998" y="3918003"/>
              <a:ext cx="898517" cy="66159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46" idx="6"/>
            </p:cNvCxnSpPr>
            <p:nvPr/>
          </p:nvCxnSpPr>
          <p:spPr>
            <a:xfrm>
              <a:off x="5340998" y="4579601"/>
              <a:ext cx="898517" cy="1396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46" idx="6"/>
              <a:endCxn id="51" idx="2"/>
            </p:cNvCxnSpPr>
            <p:nvPr/>
          </p:nvCxnSpPr>
          <p:spPr>
            <a:xfrm>
              <a:off x="5340998" y="4579601"/>
              <a:ext cx="898517" cy="37270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46" idx="6"/>
              <a:endCxn id="56" idx="2"/>
            </p:cNvCxnSpPr>
            <p:nvPr/>
          </p:nvCxnSpPr>
          <p:spPr>
            <a:xfrm>
              <a:off x="5340998" y="4579601"/>
              <a:ext cx="898517" cy="74604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47" idx="6"/>
            </p:cNvCxnSpPr>
            <p:nvPr/>
          </p:nvCxnSpPr>
          <p:spPr>
            <a:xfrm flipV="1">
              <a:off x="5340998" y="4594205"/>
              <a:ext cx="898517" cy="346037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5340998" y="4940242"/>
              <a:ext cx="898517" cy="1269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47" idx="6"/>
            </p:cNvCxnSpPr>
            <p:nvPr/>
          </p:nvCxnSpPr>
          <p:spPr>
            <a:xfrm>
              <a:off x="5340998" y="4940242"/>
              <a:ext cx="898517" cy="385403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42"/>
            <p:cNvSpPr txBox="1"/>
            <p:nvPr/>
          </p:nvSpPr>
          <p:spPr>
            <a:xfrm>
              <a:off x="5072966" y="4111657"/>
              <a:ext cx="426415" cy="3111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r>
                <a:rPr lang="zh-CN" altLang="zh-CN" sz="160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82" name="文本框 43"/>
            <p:cNvSpPr txBox="1"/>
            <p:nvPr/>
          </p:nvSpPr>
          <p:spPr>
            <a:xfrm>
              <a:off x="6172508" y="4121181"/>
              <a:ext cx="426415" cy="3111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r>
                <a:rPr lang="zh-CN" altLang="zh-CN" sz="160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83" name="文本框 44"/>
            <p:cNvSpPr txBox="1"/>
            <p:nvPr/>
          </p:nvSpPr>
          <p:spPr>
            <a:xfrm>
              <a:off x="7223316" y="4119911"/>
              <a:ext cx="426415" cy="3111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r>
                <a:rPr lang="zh-CN" altLang="zh-CN" sz="1600">
                  <a:latin typeface="Arial" panose="020B0604020202020204" pitchFamily="34" charset="0"/>
                </a:rPr>
                <a:t>...</a:t>
              </a:r>
            </a:p>
          </p:txBody>
        </p:sp>
        <p:cxnSp>
          <p:nvCxnSpPr>
            <p:cNvPr id="84" name="直接箭头连接符 83"/>
            <p:cNvCxnSpPr>
              <a:stCxn id="58" idx="6"/>
              <a:endCxn id="59" idx="2"/>
            </p:cNvCxnSpPr>
            <p:nvPr/>
          </p:nvCxnSpPr>
          <p:spPr>
            <a:xfrm>
              <a:off x="6446631" y="3194182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48" idx="6"/>
              <a:endCxn id="52" idx="2"/>
            </p:cNvCxnSpPr>
            <p:nvPr/>
          </p:nvCxnSpPr>
          <p:spPr>
            <a:xfrm>
              <a:off x="6446631" y="3559268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9" idx="6"/>
              <a:endCxn id="53" idx="2"/>
            </p:cNvCxnSpPr>
            <p:nvPr/>
          </p:nvCxnSpPr>
          <p:spPr>
            <a:xfrm>
              <a:off x="6446631" y="3918003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50" idx="6"/>
              <a:endCxn id="54" idx="2"/>
            </p:cNvCxnSpPr>
            <p:nvPr/>
          </p:nvCxnSpPr>
          <p:spPr>
            <a:xfrm>
              <a:off x="6446631" y="4594205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51" idx="6"/>
              <a:endCxn id="55" idx="2"/>
            </p:cNvCxnSpPr>
            <p:nvPr/>
          </p:nvCxnSpPr>
          <p:spPr>
            <a:xfrm>
              <a:off x="6446631" y="4952940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56" idx="6"/>
              <a:endCxn id="57" idx="2"/>
            </p:cNvCxnSpPr>
            <p:nvPr/>
          </p:nvCxnSpPr>
          <p:spPr>
            <a:xfrm>
              <a:off x="6446631" y="5325645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58" idx="6"/>
            </p:cNvCxnSpPr>
            <p:nvPr/>
          </p:nvCxnSpPr>
          <p:spPr>
            <a:xfrm>
              <a:off x="6446631" y="3194182"/>
              <a:ext cx="828463" cy="365085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6446631" y="3559268"/>
              <a:ext cx="828463" cy="358736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49" idx="6"/>
              <a:endCxn id="54" idx="2"/>
            </p:cNvCxnSpPr>
            <p:nvPr/>
          </p:nvCxnSpPr>
          <p:spPr>
            <a:xfrm>
              <a:off x="6446631" y="3918003"/>
              <a:ext cx="828463" cy="67620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49" idx="6"/>
            </p:cNvCxnSpPr>
            <p:nvPr/>
          </p:nvCxnSpPr>
          <p:spPr>
            <a:xfrm>
              <a:off x="6446631" y="3918003"/>
              <a:ext cx="794959" cy="1034937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49" idx="6"/>
              <a:endCxn id="57" idx="2"/>
            </p:cNvCxnSpPr>
            <p:nvPr/>
          </p:nvCxnSpPr>
          <p:spPr>
            <a:xfrm>
              <a:off x="6446631" y="3918003"/>
              <a:ext cx="828463" cy="140764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58" idx="6"/>
            </p:cNvCxnSpPr>
            <p:nvPr/>
          </p:nvCxnSpPr>
          <p:spPr>
            <a:xfrm>
              <a:off x="6446631" y="3194182"/>
              <a:ext cx="794959" cy="72382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48" idx="6"/>
            </p:cNvCxnSpPr>
            <p:nvPr/>
          </p:nvCxnSpPr>
          <p:spPr>
            <a:xfrm>
              <a:off x="6446631" y="3559268"/>
              <a:ext cx="794959" cy="102033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50" idx="6"/>
            </p:cNvCxnSpPr>
            <p:nvPr/>
          </p:nvCxnSpPr>
          <p:spPr>
            <a:xfrm flipV="1">
              <a:off x="6446631" y="3194182"/>
              <a:ext cx="794959" cy="1400022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50" idx="6"/>
            </p:cNvCxnSpPr>
            <p:nvPr/>
          </p:nvCxnSpPr>
          <p:spPr>
            <a:xfrm flipV="1">
              <a:off x="6446631" y="3571966"/>
              <a:ext cx="794959" cy="102223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50" idx="6"/>
            </p:cNvCxnSpPr>
            <p:nvPr/>
          </p:nvCxnSpPr>
          <p:spPr>
            <a:xfrm flipV="1">
              <a:off x="6446631" y="3918003"/>
              <a:ext cx="794959" cy="67620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endCxn id="54" idx="2"/>
            </p:cNvCxnSpPr>
            <p:nvPr/>
          </p:nvCxnSpPr>
          <p:spPr>
            <a:xfrm flipV="1">
              <a:off x="6446631" y="4594205"/>
              <a:ext cx="828463" cy="346037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endCxn id="55" idx="2"/>
            </p:cNvCxnSpPr>
            <p:nvPr/>
          </p:nvCxnSpPr>
          <p:spPr>
            <a:xfrm flipV="1">
              <a:off x="6446631" y="4952940"/>
              <a:ext cx="828463" cy="37270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50" idx="6"/>
            </p:cNvCxnSpPr>
            <p:nvPr/>
          </p:nvCxnSpPr>
          <p:spPr>
            <a:xfrm>
              <a:off x="6446631" y="4594205"/>
              <a:ext cx="794959" cy="311116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57" idx="2"/>
            </p:cNvCxnSpPr>
            <p:nvPr/>
          </p:nvCxnSpPr>
          <p:spPr>
            <a:xfrm>
              <a:off x="6446631" y="4594205"/>
              <a:ext cx="828463" cy="73144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6446631" y="3559268"/>
              <a:ext cx="794959" cy="37270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9" idx="6"/>
            </p:cNvCxnSpPr>
            <p:nvPr/>
          </p:nvCxnSpPr>
          <p:spPr>
            <a:xfrm flipV="1">
              <a:off x="6446631" y="3194182"/>
              <a:ext cx="794959" cy="72382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6446631" y="4579601"/>
              <a:ext cx="794959" cy="74604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6446631" y="3918003"/>
              <a:ext cx="794959" cy="140764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圆角矩形 107"/>
            <p:cNvSpPr/>
            <p:nvPr/>
          </p:nvSpPr>
          <p:spPr>
            <a:xfrm>
              <a:off x="8240620" y="4111657"/>
              <a:ext cx="630485" cy="3123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cxnSp>
          <p:nvCxnSpPr>
            <p:cNvPr id="109" name="直接箭头连接符 108"/>
            <p:cNvCxnSpPr>
              <a:stCxn id="59" idx="6"/>
              <a:endCxn id="108" idx="1"/>
            </p:cNvCxnSpPr>
            <p:nvPr/>
          </p:nvCxnSpPr>
          <p:spPr>
            <a:xfrm>
              <a:off x="7482210" y="3194182"/>
              <a:ext cx="759628" cy="1074303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52" idx="6"/>
              <a:endCxn id="108" idx="1"/>
            </p:cNvCxnSpPr>
            <p:nvPr/>
          </p:nvCxnSpPr>
          <p:spPr>
            <a:xfrm>
              <a:off x="7482210" y="3559268"/>
              <a:ext cx="759628" cy="70921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53" idx="6"/>
              <a:endCxn id="108" idx="1"/>
            </p:cNvCxnSpPr>
            <p:nvPr/>
          </p:nvCxnSpPr>
          <p:spPr>
            <a:xfrm>
              <a:off x="7482210" y="3918003"/>
              <a:ext cx="759628" cy="350482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54" idx="6"/>
            </p:cNvCxnSpPr>
            <p:nvPr/>
          </p:nvCxnSpPr>
          <p:spPr>
            <a:xfrm flipV="1">
              <a:off x="7482210" y="4267215"/>
              <a:ext cx="759628" cy="32698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55" idx="6"/>
            </p:cNvCxnSpPr>
            <p:nvPr/>
          </p:nvCxnSpPr>
          <p:spPr>
            <a:xfrm flipV="1">
              <a:off x="7482210" y="4267215"/>
              <a:ext cx="759628" cy="685725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57" idx="6"/>
            </p:cNvCxnSpPr>
            <p:nvPr/>
          </p:nvCxnSpPr>
          <p:spPr>
            <a:xfrm flipV="1">
              <a:off x="7482210" y="4267215"/>
              <a:ext cx="759628" cy="105842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76"/>
            <p:cNvSpPr txBox="1"/>
            <p:nvPr/>
          </p:nvSpPr>
          <p:spPr>
            <a:xfrm>
              <a:off x="8228436" y="4161182"/>
              <a:ext cx="663989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800" b="1" dirty="0" smtClean="0">
                  <a:latin typeface="Arial" panose="020B0604020202020204" pitchFamily="34" charset="0"/>
                </a:rPr>
                <a:t>activation</a:t>
              </a:r>
              <a:endParaRPr lang="zh-CN" altLang="zh-CN" sz="800" b="1" dirty="0">
                <a:latin typeface="Arial" panose="020B0604020202020204" pitchFamily="34" charset="0"/>
              </a:endParaRPr>
            </a:p>
          </p:txBody>
        </p:sp>
        <p:cxnSp>
          <p:nvCxnSpPr>
            <p:cNvPr id="116" name="直接箭头连接符 115"/>
            <p:cNvCxnSpPr>
              <a:stCxn id="115" idx="3"/>
              <a:endCxn id="60" idx="2"/>
            </p:cNvCxnSpPr>
            <p:nvPr/>
          </p:nvCxnSpPr>
          <p:spPr>
            <a:xfrm flipV="1">
              <a:off x="8892425" y="3714825"/>
              <a:ext cx="587844" cy="55407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115" idx="3"/>
              <a:endCxn id="61" idx="2"/>
            </p:cNvCxnSpPr>
            <p:nvPr/>
          </p:nvCxnSpPr>
          <p:spPr>
            <a:xfrm flipV="1">
              <a:off x="8892425" y="4074831"/>
              <a:ext cx="587844" cy="194073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5" idx="3"/>
              <a:endCxn id="62" idx="2"/>
            </p:cNvCxnSpPr>
            <p:nvPr/>
          </p:nvCxnSpPr>
          <p:spPr>
            <a:xfrm>
              <a:off x="8892425" y="4268904"/>
              <a:ext cx="587844" cy="16783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5" idx="3"/>
              <a:endCxn id="63" idx="2"/>
            </p:cNvCxnSpPr>
            <p:nvPr/>
          </p:nvCxnSpPr>
          <p:spPr>
            <a:xfrm>
              <a:off x="8892425" y="4268904"/>
              <a:ext cx="587844" cy="52847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3819622" y="3482544"/>
            <a:ext cx="14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batch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42193" y="2023353"/>
            <a:ext cx="162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replay buffer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560458" y="2096371"/>
            <a:ext cx="200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Q-network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2.08333E-7 0.3967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2.08333E-7 0.3296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2.08333E-7 0.2585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8.33333E-7 0.1849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2.08333E-7 0.107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395969" y="3195645"/>
            <a:ext cx="1920078" cy="2654983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4008" y="107003"/>
            <a:ext cx="746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RL: DQL &amp; FQI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14008" y="655696"/>
            <a:ext cx="662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in DQL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364" y="1005682"/>
            <a:ext cx="1139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on-line update of Q-function is noisy, data usage is low, convergence is very slow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4364" y="1405792"/>
            <a:ext cx="1130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is an important technique proposed by DeepMind in 2015 for Atari games simulation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47640" y="5309358"/>
            <a:ext cx="1627632" cy="384048"/>
            <a:chOff x="2487168" y="3008376"/>
            <a:chExt cx="1627632" cy="384048"/>
          </a:xfrm>
        </p:grpSpPr>
        <p:sp>
          <p:nvSpPr>
            <p:cNvPr id="10" name="圆角矩形 9"/>
            <p:cNvSpPr/>
            <p:nvPr/>
          </p:nvSpPr>
          <p:spPr>
            <a:xfrm>
              <a:off x="2487168" y="3008376"/>
              <a:ext cx="1627632" cy="384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556295" y="3018315"/>
                  <a:ext cx="14784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295" y="3018315"/>
                  <a:ext cx="147848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761" r="-5350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1547640" y="3317936"/>
            <a:ext cx="1639735" cy="1887880"/>
            <a:chOff x="1547640" y="3202186"/>
            <a:chExt cx="1639735" cy="1887880"/>
          </a:xfrm>
        </p:grpSpPr>
        <p:grpSp>
          <p:nvGrpSpPr>
            <p:cNvPr id="28" name="组合 27"/>
            <p:cNvGrpSpPr/>
            <p:nvPr/>
          </p:nvGrpSpPr>
          <p:grpSpPr>
            <a:xfrm>
              <a:off x="1559743" y="4706018"/>
              <a:ext cx="1627632" cy="384048"/>
              <a:chOff x="2487168" y="3442754"/>
              <a:chExt cx="1627632" cy="384048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2487168" y="3442754"/>
                <a:ext cx="1627632" cy="38404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2556295" y="3461072"/>
                    <a:ext cx="15023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6295" y="3461072"/>
                    <a:ext cx="150233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68" r="-526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组合 30"/>
            <p:cNvGrpSpPr/>
            <p:nvPr/>
          </p:nvGrpSpPr>
          <p:grpSpPr>
            <a:xfrm>
              <a:off x="1559743" y="4201687"/>
              <a:ext cx="1627632" cy="384048"/>
              <a:chOff x="2481720" y="3877132"/>
              <a:chExt cx="1627632" cy="384048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481720" y="3877132"/>
                <a:ext cx="1627632" cy="38404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2556295" y="3898675"/>
                    <a:ext cx="15023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6295" y="3898675"/>
                    <a:ext cx="150233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668" r="-526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33"/>
            <p:cNvGrpSpPr/>
            <p:nvPr/>
          </p:nvGrpSpPr>
          <p:grpSpPr>
            <a:xfrm>
              <a:off x="1554118" y="3692851"/>
              <a:ext cx="1627632" cy="384048"/>
              <a:chOff x="2481720" y="4311510"/>
              <a:chExt cx="1627632" cy="384048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481720" y="4311510"/>
                <a:ext cx="1627632" cy="38404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2553409" y="4331388"/>
                    <a:ext cx="14813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3409" y="4331388"/>
                    <a:ext cx="14813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61" t="-2000" r="-57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/>
            <p:cNvGrpSpPr/>
            <p:nvPr/>
          </p:nvGrpSpPr>
          <p:grpSpPr>
            <a:xfrm>
              <a:off x="1547640" y="3202186"/>
              <a:ext cx="1627632" cy="384048"/>
              <a:chOff x="2481720" y="4745888"/>
              <a:chExt cx="1627632" cy="384048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2481720" y="4745888"/>
                <a:ext cx="1627632" cy="38404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2558403" y="4745888"/>
                    <a:ext cx="15023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8403" y="4745888"/>
                    <a:ext cx="150233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668" r="-526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组合 10"/>
          <p:cNvGrpSpPr/>
          <p:nvPr/>
        </p:nvGrpSpPr>
        <p:grpSpPr>
          <a:xfrm>
            <a:off x="5585403" y="3195645"/>
            <a:ext cx="4756833" cy="2565531"/>
            <a:chOff x="5072966" y="3086244"/>
            <a:chExt cx="4614419" cy="2347339"/>
          </a:xfrm>
        </p:grpSpPr>
        <p:sp>
          <p:nvSpPr>
            <p:cNvPr id="44" name="椭圆 43"/>
            <p:cNvSpPr/>
            <p:nvPr/>
          </p:nvSpPr>
          <p:spPr>
            <a:xfrm>
              <a:off x="5133883" y="3464028"/>
              <a:ext cx="207116" cy="215876"/>
            </a:xfrm>
            <a:prstGeom prst="ellipse">
              <a:avLst/>
            </a:prstGeom>
            <a:solidFill>
              <a:srgbClr val="82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133883" y="3824034"/>
              <a:ext cx="207116" cy="215876"/>
            </a:xfrm>
            <a:prstGeom prst="ellipse">
              <a:avLst/>
            </a:prstGeom>
            <a:solidFill>
              <a:srgbClr val="82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133883" y="4471663"/>
              <a:ext cx="207116" cy="215876"/>
            </a:xfrm>
            <a:prstGeom prst="ellipse">
              <a:avLst/>
            </a:prstGeom>
            <a:solidFill>
              <a:srgbClr val="82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133883" y="4832304"/>
              <a:ext cx="207116" cy="215876"/>
            </a:xfrm>
            <a:prstGeom prst="ellipse">
              <a:avLst/>
            </a:prstGeom>
            <a:solidFill>
              <a:srgbClr val="82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6239516" y="3451329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6239516" y="3810065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239516" y="4486266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239516" y="4845002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275095" y="3451329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275095" y="3810065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275095" y="4486266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275095" y="4845002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239516" y="5217707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275095" y="5217707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239516" y="3086244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7275095" y="3086244"/>
              <a:ext cx="207116" cy="215876"/>
            </a:xfrm>
            <a:prstGeom prst="ellipse">
              <a:avLst/>
            </a:prstGeom>
            <a:solidFill>
              <a:srgbClr val="7F8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9480269" y="3606887"/>
              <a:ext cx="207116" cy="215876"/>
            </a:xfrm>
            <a:prstGeom prst="ellipse">
              <a:avLst/>
            </a:prstGeom>
            <a:solidFill>
              <a:srgbClr val="FD8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9480269" y="3966893"/>
              <a:ext cx="207116" cy="215876"/>
            </a:xfrm>
            <a:prstGeom prst="ellipse">
              <a:avLst/>
            </a:prstGeom>
            <a:solidFill>
              <a:srgbClr val="FD8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9480269" y="4328804"/>
              <a:ext cx="207116" cy="215876"/>
            </a:xfrm>
            <a:prstGeom prst="ellipse">
              <a:avLst/>
            </a:prstGeom>
            <a:solidFill>
              <a:srgbClr val="FD8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9480269" y="4689444"/>
              <a:ext cx="207116" cy="215876"/>
            </a:xfrm>
            <a:prstGeom prst="ellipse">
              <a:avLst/>
            </a:prstGeom>
            <a:solidFill>
              <a:srgbClr val="FD8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cxnSp>
          <p:nvCxnSpPr>
            <p:cNvPr id="64" name="直接箭头连接符 63"/>
            <p:cNvCxnSpPr>
              <a:stCxn id="44" idx="6"/>
              <a:endCxn id="58" idx="2"/>
            </p:cNvCxnSpPr>
            <p:nvPr/>
          </p:nvCxnSpPr>
          <p:spPr>
            <a:xfrm flipV="1">
              <a:off x="5340998" y="3194182"/>
              <a:ext cx="898517" cy="37778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6"/>
              <a:endCxn id="48" idx="2"/>
            </p:cNvCxnSpPr>
            <p:nvPr/>
          </p:nvCxnSpPr>
          <p:spPr>
            <a:xfrm flipV="1">
              <a:off x="5340998" y="3559268"/>
              <a:ext cx="898517" cy="1269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4" idx="6"/>
              <a:endCxn id="49" idx="2"/>
            </p:cNvCxnSpPr>
            <p:nvPr/>
          </p:nvCxnSpPr>
          <p:spPr>
            <a:xfrm>
              <a:off x="5340998" y="3571966"/>
              <a:ext cx="898517" cy="346037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5" idx="6"/>
              <a:endCxn id="58" idx="2"/>
            </p:cNvCxnSpPr>
            <p:nvPr/>
          </p:nvCxnSpPr>
          <p:spPr>
            <a:xfrm flipV="1">
              <a:off x="5340998" y="3194182"/>
              <a:ext cx="898517" cy="73778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5" idx="6"/>
            </p:cNvCxnSpPr>
            <p:nvPr/>
          </p:nvCxnSpPr>
          <p:spPr>
            <a:xfrm flipV="1">
              <a:off x="5340998" y="3571966"/>
              <a:ext cx="898517" cy="360006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45" idx="6"/>
              <a:endCxn id="50" idx="2"/>
            </p:cNvCxnSpPr>
            <p:nvPr/>
          </p:nvCxnSpPr>
          <p:spPr>
            <a:xfrm>
              <a:off x="5340998" y="3931972"/>
              <a:ext cx="898517" cy="66159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5" idx="6"/>
            </p:cNvCxnSpPr>
            <p:nvPr/>
          </p:nvCxnSpPr>
          <p:spPr>
            <a:xfrm>
              <a:off x="5340998" y="3931972"/>
              <a:ext cx="898517" cy="97271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5" idx="6"/>
              <a:endCxn id="56" idx="2"/>
            </p:cNvCxnSpPr>
            <p:nvPr/>
          </p:nvCxnSpPr>
          <p:spPr>
            <a:xfrm>
              <a:off x="5340998" y="3931972"/>
              <a:ext cx="898517" cy="1393673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6" idx="6"/>
            </p:cNvCxnSpPr>
            <p:nvPr/>
          </p:nvCxnSpPr>
          <p:spPr>
            <a:xfrm flipV="1">
              <a:off x="5340998" y="3194182"/>
              <a:ext cx="898517" cy="138541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46" idx="6"/>
            </p:cNvCxnSpPr>
            <p:nvPr/>
          </p:nvCxnSpPr>
          <p:spPr>
            <a:xfrm flipV="1">
              <a:off x="5340998" y="3571966"/>
              <a:ext cx="898517" cy="1007635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5340998" y="3918003"/>
              <a:ext cx="898517" cy="66159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46" idx="6"/>
            </p:cNvCxnSpPr>
            <p:nvPr/>
          </p:nvCxnSpPr>
          <p:spPr>
            <a:xfrm>
              <a:off x="5340998" y="4579601"/>
              <a:ext cx="898517" cy="1396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46" idx="6"/>
              <a:endCxn id="51" idx="2"/>
            </p:cNvCxnSpPr>
            <p:nvPr/>
          </p:nvCxnSpPr>
          <p:spPr>
            <a:xfrm>
              <a:off x="5340998" y="4579601"/>
              <a:ext cx="898517" cy="37270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46" idx="6"/>
              <a:endCxn id="56" idx="2"/>
            </p:cNvCxnSpPr>
            <p:nvPr/>
          </p:nvCxnSpPr>
          <p:spPr>
            <a:xfrm>
              <a:off x="5340998" y="4579601"/>
              <a:ext cx="898517" cy="74604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47" idx="6"/>
            </p:cNvCxnSpPr>
            <p:nvPr/>
          </p:nvCxnSpPr>
          <p:spPr>
            <a:xfrm flipV="1">
              <a:off x="5340998" y="4594205"/>
              <a:ext cx="898517" cy="346037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5340998" y="4940242"/>
              <a:ext cx="898517" cy="1269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47" idx="6"/>
            </p:cNvCxnSpPr>
            <p:nvPr/>
          </p:nvCxnSpPr>
          <p:spPr>
            <a:xfrm>
              <a:off x="5340998" y="4940242"/>
              <a:ext cx="898517" cy="385403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42"/>
            <p:cNvSpPr txBox="1"/>
            <p:nvPr/>
          </p:nvSpPr>
          <p:spPr>
            <a:xfrm>
              <a:off x="5072966" y="4111657"/>
              <a:ext cx="426415" cy="3111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r>
                <a:rPr lang="zh-CN" altLang="zh-CN" sz="160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82" name="文本框 43"/>
            <p:cNvSpPr txBox="1"/>
            <p:nvPr/>
          </p:nvSpPr>
          <p:spPr>
            <a:xfrm>
              <a:off x="6172508" y="4121181"/>
              <a:ext cx="426415" cy="3111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r>
                <a:rPr lang="zh-CN" altLang="zh-CN" sz="160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83" name="文本框 44"/>
            <p:cNvSpPr txBox="1"/>
            <p:nvPr/>
          </p:nvSpPr>
          <p:spPr>
            <a:xfrm>
              <a:off x="7223316" y="4119911"/>
              <a:ext cx="426415" cy="3111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r>
                <a:rPr lang="zh-CN" altLang="zh-CN" sz="1600">
                  <a:latin typeface="Arial" panose="020B0604020202020204" pitchFamily="34" charset="0"/>
                </a:rPr>
                <a:t>...</a:t>
              </a:r>
            </a:p>
          </p:txBody>
        </p:sp>
        <p:cxnSp>
          <p:nvCxnSpPr>
            <p:cNvPr id="84" name="直接箭头连接符 83"/>
            <p:cNvCxnSpPr>
              <a:stCxn id="58" idx="6"/>
              <a:endCxn id="59" idx="2"/>
            </p:cNvCxnSpPr>
            <p:nvPr/>
          </p:nvCxnSpPr>
          <p:spPr>
            <a:xfrm>
              <a:off x="6446631" y="3194182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48" idx="6"/>
              <a:endCxn id="52" idx="2"/>
            </p:cNvCxnSpPr>
            <p:nvPr/>
          </p:nvCxnSpPr>
          <p:spPr>
            <a:xfrm>
              <a:off x="6446631" y="3559268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9" idx="6"/>
              <a:endCxn id="53" idx="2"/>
            </p:cNvCxnSpPr>
            <p:nvPr/>
          </p:nvCxnSpPr>
          <p:spPr>
            <a:xfrm>
              <a:off x="6446631" y="3918003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50" idx="6"/>
              <a:endCxn id="54" idx="2"/>
            </p:cNvCxnSpPr>
            <p:nvPr/>
          </p:nvCxnSpPr>
          <p:spPr>
            <a:xfrm>
              <a:off x="6446631" y="4594205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51" idx="6"/>
              <a:endCxn id="55" idx="2"/>
            </p:cNvCxnSpPr>
            <p:nvPr/>
          </p:nvCxnSpPr>
          <p:spPr>
            <a:xfrm>
              <a:off x="6446631" y="4952940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56" idx="6"/>
              <a:endCxn id="57" idx="2"/>
            </p:cNvCxnSpPr>
            <p:nvPr/>
          </p:nvCxnSpPr>
          <p:spPr>
            <a:xfrm>
              <a:off x="6446631" y="5325645"/>
              <a:ext cx="828463" cy="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58" idx="6"/>
            </p:cNvCxnSpPr>
            <p:nvPr/>
          </p:nvCxnSpPr>
          <p:spPr>
            <a:xfrm>
              <a:off x="6446631" y="3194182"/>
              <a:ext cx="828463" cy="365085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6446631" y="3559268"/>
              <a:ext cx="828463" cy="358736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49" idx="6"/>
              <a:endCxn id="54" idx="2"/>
            </p:cNvCxnSpPr>
            <p:nvPr/>
          </p:nvCxnSpPr>
          <p:spPr>
            <a:xfrm>
              <a:off x="6446631" y="3918003"/>
              <a:ext cx="828463" cy="67620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49" idx="6"/>
            </p:cNvCxnSpPr>
            <p:nvPr/>
          </p:nvCxnSpPr>
          <p:spPr>
            <a:xfrm>
              <a:off x="6446631" y="3918003"/>
              <a:ext cx="794959" cy="1034937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49" idx="6"/>
              <a:endCxn id="57" idx="2"/>
            </p:cNvCxnSpPr>
            <p:nvPr/>
          </p:nvCxnSpPr>
          <p:spPr>
            <a:xfrm>
              <a:off x="6446631" y="3918003"/>
              <a:ext cx="828463" cy="140764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58" idx="6"/>
            </p:cNvCxnSpPr>
            <p:nvPr/>
          </p:nvCxnSpPr>
          <p:spPr>
            <a:xfrm>
              <a:off x="6446631" y="3194182"/>
              <a:ext cx="794959" cy="72382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48" idx="6"/>
            </p:cNvCxnSpPr>
            <p:nvPr/>
          </p:nvCxnSpPr>
          <p:spPr>
            <a:xfrm>
              <a:off x="6446631" y="3559268"/>
              <a:ext cx="794959" cy="102033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50" idx="6"/>
            </p:cNvCxnSpPr>
            <p:nvPr/>
          </p:nvCxnSpPr>
          <p:spPr>
            <a:xfrm flipV="1">
              <a:off x="6446631" y="3194182"/>
              <a:ext cx="794959" cy="1400022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50" idx="6"/>
            </p:cNvCxnSpPr>
            <p:nvPr/>
          </p:nvCxnSpPr>
          <p:spPr>
            <a:xfrm flipV="1">
              <a:off x="6446631" y="3571966"/>
              <a:ext cx="794959" cy="102223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50" idx="6"/>
            </p:cNvCxnSpPr>
            <p:nvPr/>
          </p:nvCxnSpPr>
          <p:spPr>
            <a:xfrm flipV="1">
              <a:off x="6446631" y="3918003"/>
              <a:ext cx="794959" cy="67620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endCxn id="54" idx="2"/>
            </p:cNvCxnSpPr>
            <p:nvPr/>
          </p:nvCxnSpPr>
          <p:spPr>
            <a:xfrm flipV="1">
              <a:off x="6446631" y="4594205"/>
              <a:ext cx="828463" cy="346037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endCxn id="55" idx="2"/>
            </p:cNvCxnSpPr>
            <p:nvPr/>
          </p:nvCxnSpPr>
          <p:spPr>
            <a:xfrm flipV="1">
              <a:off x="6446631" y="4952940"/>
              <a:ext cx="828463" cy="37270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50" idx="6"/>
            </p:cNvCxnSpPr>
            <p:nvPr/>
          </p:nvCxnSpPr>
          <p:spPr>
            <a:xfrm>
              <a:off x="6446631" y="4594205"/>
              <a:ext cx="794959" cy="311116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57" idx="2"/>
            </p:cNvCxnSpPr>
            <p:nvPr/>
          </p:nvCxnSpPr>
          <p:spPr>
            <a:xfrm>
              <a:off x="6446631" y="4594205"/>
              <a:ext cx="828463" cy="731440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6446631" y="3559268"/>
              <a:ext cx="794959" cy="37270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9" idx="6"/>
            </p:cNvCxnSpPr>
            <p:nvPr/>
          </p:nvCxnSpPr>
          <p:spPr>
            <a:xfrm flipV="1">
              <a:off x="6446631" y="3194182"/>
              <a:ext cx="794959" cy="72382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6446631" y="4579601"/>
              <a:ext cx="794959" cy="746044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6446631" y="3918003"/>
              <a:ext cx="794959" cy="1407641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圆角矩形 107"/>
            <p:cNvSpPr/>
            <p:nvPr/>
          </p:nvSpPr>
          <p:spPr>
            <a:xfrm>
              <a:off x="8240620" y="4111657"/>
              <a:ext cx="630485" cy="3123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/>
              <a:endParaRPr lang="zh-CN" altLang="en-US">
                <a:latin typeface="Arial" panose="020B0604020202020204" pitchFamily="34" charset="0"/>
              </a:endParaRPr>
            </a:p>
          </p:txBody>
        </p:sp>
        <p:cxnSp>
          <p:nvCxnSpPr>
            <p:cNvPr id="109" name="直接箭头连接符 108"/>
            <p:cNvCxnSpPr>
              <a:stCxn id="59" idx="6"/>
              <a:endCxn id="108" idx="1"/>
            </p:cNvCxnSpPr>
            <p:nvPr/>
          </p:nvCxnSpPr>
          <p:spPr>
            <a:xfrm>
              <a:off x="7482210" y="3194182"/>
              <a:ext cx="759628" cy="1074303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52" idx="6"/>
              <a:endCxn id="108" idx="1"/>
            </p:cNvCxnSpPr>
            <p:nvPr/>
          </p:nvCxnSpPr>
          <p:spPr>
            <a:xfrm>
              <a:off x="7482210" y="3559268"/>
              <a:ext cx="759628" cy="70921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53" idx="6"/>
              <a:endCxn id="108" idx="1"/>
            </p:cNvCxnSpPr>
            <p:nvPr/>
          </p:nvCxnSpPr>
          <p:spPr>
            <a:xfrm>
              <a:off x="7482210" y="3918003"/>
              <a:ext cx="759628" cy="350482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54" idx="6"/>
            </p:cNvCxnSpPr>
            <p:nvPr/>
          </p:nvCxnSpPr>
          <p:spPr>
            <a:xfrm flipV="1">
              <a:off x="7482210" y="4267215"/>
              <a:ext cx="759628" cy="32698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55" idx="6"/>
            </p:cNvCxnSpPr>
            <p:nvPr/>
          </p:nvCxnSpPr>
          <p:spPr>
            <a:xfrm flipV="1">
              <a:off x="7482210" y="4267215"/>
              <a:ext cx="759628" cy="685725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57" idx="6"/>
            </p:cNvCxnSpPr>
            <p:nvPr/>
          </p:nvCxnSpPr>
          <p:spPr>
            <a:xfrm flipV="1">
              <a:off x="7482210" y="4267215"/>
              <a:ext cx="759628" cy="105842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76"/>
            <p:cNvSpPr txBox="1"/>
            <p:nvPr/>
          </p:nvSpPr>
          <p:spPr>
            <a:xfrm>
              <a:off x="8228436" y="4161182"/>
              <a:ext cx="663989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800" b="1" dirty="0" smtClean="0">
                  <a:latin typeface="Arial" panose="020B0604020202020204" pitchFamily="34" charset="0"/>
                </a:rPr>
                <a:t>activation</a:t>
              </a:r>
              <a:endParaRPr lang="zh-CN" altLang="zh-CN" sz="800" b="1" dirty="0">
                <a:latin typeface="Arial" panose="020B0604020202020204" pitchFamily="34" charset="0"/>
              </a:endParaRPr>
            </a:p>
          </p:txBody>
        </p:sp>
        <p:cxnSp>
          <p:nvCxnSpPr>
            <p:cNvPr id="116" name="直接箭头连接符 115"/>
            <p:cNvCxnSpPr>
              <a:stCxn id="115" idx="3"/>
              <a:endCxn id="60" idx="2"/>
            </p:cNvCxnSpPr>
            <p:nvPr/>
          </p:nvCxnSpPr>
          <p:spPr>
            <a:xfrm flipV="1">
              <a:off x="8892425" y="3714825"/>
              <a:ext cx="587844" cy="554079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115" idx="3"/>
              <a:endCxn id="61" idx="2"/>
            </p:cNvCxnSpPr>
            <p:nvPr/>
          </p:nvCxnSpPr>
          <p:spPr>
            <a:xfrm flipV="1">
              <a:off x="8892425" y="4074831"/>
              <a:ext cx="587844" cy="194073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5" idx="3"/>
              <a:endCxn id="62" idx="2"/>
            </p:cNvCxnSpPr>
            <p:nvPr/>
          </p:nvCxnSpPr>
          <p:spPr>
            <a:xfrm>
              <a:off x="8892425" y="4268904"/>
              <a:ext cx="587844" cy="16783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5" idx="3"/>
              <a:endCxn id="63" idx="2"/>
            </p:cNvCxnSpPr>
            <p:nvPr/>
          </p:nvCxnSpPr>
          <p:spPr>
            <a:xfrm>
              <a:off x="8892425" y="4268904"/>
              <a:ext cx="587844" cy="528478"/>
            </a:xfrm>
            <a:prstGeom prst="straightConnector1">
              <a:avLst/>
            </a:prstGeom>
            <a:ln>
              <a:solidFill>
                <a:schemeClr val="accent4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1542192" y="2739543"/>
            <a:ext cx="1627632" cy="384048"/>
            <a:chOff x="2487168" y="3008376"/>
            <a:chExt cx="1627632" cy="384048"/>
          </a:xfrm>
        </p:grpSpPr>
        <p:sp>
          <p:nvSpPr>
            <p:cNvPr id="121" name="圆角矩形 120"/>
            <p:cNvSpPr/>
            <p:nvPr/>
          </p:nvSpPr>
          <p:spPr>
            <a:xfrm>
              <a:off x="2487168" y="3008376"/>
              <a:ext cx="1627632" cy="384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/>
                <p:cNvSpPr txBox="1"/>
                <p:nvPr/>
              </p:nvSpPr>
              <p:spPr>
                <a:xfrm>
                  <a:off x="2556295" y="3018315"/>
                  <a:ext cx="15023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295" y="3018315"/>
                  <a:ext cx="150233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5668" r="-5263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圆角矩形 122"/>
          <p:cNvSpPr/>
          <p:nvPr/>
        </p:nvSpPr>
        <p:spPr>
          <a:xfrm>
            <a:off x="1401417" y="3742870"/>
            <a:ext cx="1920078" cy="15240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右箭头 123"/>
          <p:cNvSpPr/>
          <p:nvPr/>
        </p:nvSpPr>
        <p:spPr>
          <a:xfrm>
            <a:off x="3969963" y="4208493"/>
            <a:ext cx="1076960" cy="43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42193" y="2023353"/>
            <a:ext cx="162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replay buffer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560458" y="2096371"/>
            <a:ext cx="200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Q-network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819622" y="3482544"/>
            <a:ext cx="14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batch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2.08333E-7 0.095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6.25E-7 0.077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8.33333E-7 0.085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46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RL: DQL &amp; FQI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214008" y="792856"/>
            <a:ext cx="637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Pseudo-code of DQL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0264" y="1294044"/>
            <a:ext cx="10826496" cy="5317236"/>
            <a:chOff x="475488" y="1426464"/>
            <a:chExt cx="10826496" cy="5071872"/>
          </a:xfrm>
        </p:grpSpPr>
        <p:sp>
          <p:nvSpPr>
            <p:cNvPr id="3" name="矩形 2"/>
            <p:cNvSpPr/>
            <p:nvPr/>
          </p:nvSpPr>
          <p:spPr>
            <a:xfrm>
              <a:off x="475488" y="1426464"/>
              <a:ext cx="10826496" cy="5071872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50976" y="1555395"/>
                  <a:ext cx="9875520" cy="4885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Require: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discounted factor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learning rate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buffer size</a:t>
                  </a:r>
                </a:p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initialize Q-network arbitrarily</a:t>
                  </a:r>
                </a:p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for ep in </a:t>
                  </a:r>
                  <a:r>
                    <a:rPr lang="en-US" altLang="zh-CN" sz="20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of episodes:</a:t>
                  </a: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state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a14:m>
                  <a:r>
                    <a:rPr lang="zh-CN" altLang="en-US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choose action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according to a given strategy, then obtains </a:t>
                  </a:r>
                </a:p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the transition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if replay buffer is not full:</a:t>
                  </a:r>
                </a:p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add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into the buffer</a:t>
                  </a:r>
                </a:p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else:</a:t>
                  </a:r>
                </a:p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add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into the buffer and pop out the old experience</a:t>
                  </a:r>
                </a:p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randomly choose a mini batch from the buffer</a:t>
                  </a:r>
                </a:p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update the target value</a:t>
                  </a: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𝒏𝒐𝒕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𝒕𝒆𝒓𝒎𝒊𝒏𝒂𝒍</m:t>
                      </m:r>
                    </m:oMath>
                  </a14:m>
                  <a:endPara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𝒕𝒆𝒓𝒎𝒊𝒏𝒂𝒍</m:t>
                      </m:r>
                    </m:oMath>
                  </a14:m>
                  <a:endPara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feed the mini batch of tuple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𝑡𝑎𝑟𝑔𝑒𝑡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the Q-network</a:t>
                  </a: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a14:m>
                  <a:endPara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until terminal</a:t>
                  </a:r>
                  <a:endPara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976" y="1555395"/>
                  <a:ext cx="9875520" cy="4885442"/>
                </a:xfrm>
                <a:prstGeom prst="rect">
                  <a:avLst/>
                </a:prstGeom>
                <a:blipFill>
                  <a:blip r:embed="rId4"/>
                  <a:stretch>
                    <a:fillRect l="-679" t="-595" b="-10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16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46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RL: DQL &amp; FQI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214008" y="792856"/>
            <a:ext cx="1138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Fitted-Q-Iteration : an off-line version of DQL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3024" y="1294044"/>
                <a:ext cx="112532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FQI is a pure off-line RL algorithm. The FQI agent no longer interacts with the environment. Instead, it just handles the existing historic data of transitions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1294044"/>
                <a:ext cx="11253216" cy="707886"/>
              </a:xfrm>
              <a:prstGeom prst="rect">
                <a:avLst/>
              </a:prstGeom>
              <a:blipFill>
                <a:blip r:embed="rId4"/>
                <a:stretch>
                  <a:fillRect l="-542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1463040" y="2365248"/>
            <a:ext cx="9692640" cy="3547872"/>
            <a:chOff x="902208" y="2255520"/>
            <a:chExt cx="9692640" cy="3547872"/>
          </a:xfrm>
        </p:grpSpPr>
        <p:sp>
          <p:nvSpPr>
            <p:cNvPr id="3" name="矩形 2"/>
            <p:cNvSpPr/>
            <p:nvPr/>
          </p:nvSpPr>
          <p:spPr>
            <a:xfrm>
              <a:off x="902208" y="2255520"/>
              <a:ext cx="9692640" cy="3547872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725816" y="2627264"/>
                  <a:ext cx="8003400" cy="286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Require: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discounted factor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learning rate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historic transition set </a:t>
                  </a:r>
                  <a14:m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initialize Q-network arbitrarily</a:t>
                  </a:r>
                </a:p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Repeat</a:t>
                  </a: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the target value</a:t>
                  </a: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𝐦𝐚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fName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𝒏𝒐𝒕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𝒕𝒆𝒓𝒎𝒊𝒏𝒂𝒍</m:t>
                      </m:r>
                    </m:oMath>
                  </a14:m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𝒂𝒕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𝒕𝒆𝒓𝒎𝒊𝒏𝒂𝒍</m:t>
                      </m:r>
                    </m:oMath>
                  </a14:m>
                  <a:endPara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 the tuples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𝑡𝑎𝑟𝑔𝑒𝑡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the Q-network (batch training)</a:t>
                  </a:r>
                </a:p>
                <a:p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Until Q-network converges</a:t>
                  </a:r>
                  <a:endPara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816" y="2627264"/>
                  <a:ext cx="8003400" cy="2865849"/>
                </a:xfrm>
                <a:prstGeom prst="rect">
                  <a:avLst/>
                </a:prstGeom>
                <a:blipFill>
                  <a:blip r:embed="rId5"/>
                  <a:stretch>
                    <a:fillRect l="-762" t="-12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27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Finance: The Big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hree 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14008" y="871764"/>
            <a:ext cx="1088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difference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financial market when we apply RL on it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451860"/>
            <a:ext cx="5551714" cy="232280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6822" y="1607820"/>
            <a:ext cx="5570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Information of financial market is inadequate. All we can get is some observations in the history, for example, price and volume at different time. We need to form a predictive representation of market state based on such finite observation. Observation of financial market has low signal-to-noise ratio.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475" y="4026632"/>
            <a:ext cx="113366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It is hard to learn a financial market totally on line. To simulate the market, the following assumptions            are necessary (or we can run in an off-line mode)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liquidity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Target assets are liquid and every transaction can be executed under the same conditions     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(ii)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slippage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Each trade of the target assets can be carried out immediately at the price when order is placed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(iii)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market impact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The trading agent has no impact on the market supply and demand.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Finance: The Big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hree 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14008" y="792856"/>
            <a:ext cx="1135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proper choice of the big three for portfolio management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007" y="1182076"/>
            <a:ext cx="181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83772" y="1627279"/>
                <a:ext cx="11066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solve the assets allocation task at each time step, the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taken at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portfolio weights vector 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627279"/>
                <a:ext cx="11066106" cy="707886"/>
              </a:xfrm>
              <a:prstGeom prst="rect">
                <a:avLst/>
              </a:prstGeom>
              <a:blipFill>
                <a:blip r:embed="rId4"/>
                <a:stretch>
                  <a:fillRect l="-606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234682" y="2436243"/>
                <a:ext cx="4309385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82" y="2436243"/>
                <a:ext cx="4309385" cy="347403"/>
              </a:xfrm>
              <a:prstGeom prst="rect">
                <a:avLst/>
              </a:prstGeom>
              <a:blipFill>
                <a:blip r:embed="rId5"/>
                <a:stretch>
                  <a:fillRect l="-849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94071" y="2313676"/>
                <a:ext cx="1942198" cy="59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=1,…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071" y="2313676"/>
                <a:ext cx="1942198" cy="592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770291" y="2454245"/>
            <a:ext cx="727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4007" y="2854355"/>
            <a:ext cx="144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83772" y="3254465"/>
                <a:ext cx="109541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any time step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only observe the partial information, such as asset price.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3254465"/>
                <a:ext cx="10954138" cy="400110"/>
              </a:xfrm>
              <a:prstGeom prst="rect">
                <a:avLst/>
              </a:prstGeom>
              <a:blipFill>
                <a:blip r:embed="rId7"/>
                <a:stretch>
                  <a:fillRect l="-612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167975" y="3702946"/>
                <a:ext cx="3088859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975" y="3702946"/>
                <a:ext cx="3088859" cy="347403"/>
              </a:xfrm>
              <a:prstGeom prst="rect">
                <a:avLst/>
              </a:prstGeom>
              <a:blipFill>
                <a:blip r:embed="rId8"/>
                <a:stretch>
                  <a:fillRect l="-593" t="-26316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83772" y="4125394"/>
                <a:ext cx="98863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observation before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forms the history of the market at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4125394"/>
                <a:ext cx="9886381" cy="400110"/>
              </a:xfrm>
              <a:prstGeom prst="rect">
                <a:avLst/>
              </a:prstGeom>
              <a:blipFill>
                <a:blip r:embed="rId9"/>
                <a:stretch>
                  <a:fillRect l="-679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777065" y="4171560"/>
                <a:ext cx="20878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065" y="4171560"/>
                <a:ext cx="2087816" cy="307777"/>
              </a:xfrm>
              <a:prstGeom prst="rect">
                <a:avLst/>
              </a:prstGeom>
              <a:blipFill>
                <a:blip r:embed="rId10"/>
                <a:stretch>
                  <a:fillRect l="-2339" r="-4094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83772" y="4600549"/>
                <a:ext cx="106648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naïve representation of state can be formulated as the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4600549"/>
                <a:ext cx="10664889" cy="400110"/>
              </a:xfrm>
              <a:prstGeom prst="rect">
                <a:avLst/>
              </a:prstGeom>
              <a:blipFill>
                <a:blip r:embed="rId11"/>
                <a:stretch>
                  <a:fillRect l="-629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32967" y="5163701"/>
                <a:ext cx="17879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67" y="5163701"/>
                <a:ext cx="1787989" cy="307777"/>
              </a:xfrm>
              <a:prstGeom prst="rect">
                <a:avLst/>
              </a:prstGeom>
              <a:blipFill>
                <a:blip r:embed="rId12"/>
                <a:stretch>
                  <a:fillRect l="-2730" r="-4778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83772" y="5663682"/>
                <a:ext cx="109541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feature selection of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rely on 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intuition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It can also be formulated in self-consistent way by using 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RNN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CNN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architecture. 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5663682"/>
                <a:ext cx="10954138" cy="707886"/>
              </a:xfrm>
              <a:prstGeom prst="rect">
                <a:avLst/>
              </a:prstGeom>
              <a:blipFill>
                <a:blip r:embed="rId13"/>
                <a:stretch>
                  <a:fillRect l="-612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Finance: The Big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hree 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214008" y="713948"/>
            <a:ext cx="181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 signal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65110" y="1317258"/>
                <a:ext cx="110661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use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to formulate our reward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has many advantages in real application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0" y="1317258"/>
                <a:ext cx="11066106" cy="707886"/>
              </a:xfrm>
              <a:prstGeom prst="rect">
                <a:avLst/>
              </a:prstGeom>
              <a:blipFill>
                <a:blip r:embed="rId4"/>
                <a:stretch>
                  <a:fillRect l="-606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121089" y="2111967"/>
                <a:ext cx="5685531" cy="387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89" y="2111967"/>
                <a:ext cx="5685531" cy="387478"/>
              </a:xfrm>
              <a:prstGeom prst="rect">
                <a:avLst/>
              </a:prstGeom>
              <a:blipFill>
                <a:blip r:embed="rId5"/>
                <a:stretch>
                  <a:fillRect l="-536" t="-23438" r="-117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65110" y="4130977"/>
                <a:ext cx="49346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which,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simple return of each asset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0" y="4130977"/>
                <a:ext cx="4934651" cy="400110"/>
              </a:xfrm>
              <a:prstGeom prst="rect">
                <a:avLst/>
              </a:prstGeom>
              <a:blipFill>
                <a:blip r:embed="rId6"/>
                <a:stretch>
                  <a:fillRect l="-136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347584" y="4718228"/>
                <a:ext cx="5489516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84" y="4718228"/>
                <a:ext cx="5489516" cy="6915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3735421" y="2021828"/>
            <a:ext cx="1527888" cy="1976282"/>
            <a:chOff x="3735421" y="1859268"/>
            <a:chExt cx="1527888" cy="1976282"/>
          </a:xfrm>
        </p:grpSpPr>
        <p:sp>
          <p:nvSpPr>
            <p:cNvPr id="12" name="圆角矩形 11"/>
            <p:cNvSpPr/>
            <p:nvPr/>
          </p:nvSpPr>
          <p:spPr>
            <a:xfrm>
              <a:off x="4385388" y="1859268"/>
              <a:ext cx="867747" cy="514941"/>
            </a:xfrm>
            <a:prstGeom prst="round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35421" y="3127664"/>
              <a:ext cx="1527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return 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portfolio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>
              <a:stCxn id="15" idx="0"/>
              <a:endCxn id="12" idx="2"/>
            </p:cNvCxnSpPr>
            <p:nvPr/>
          </p:nvCxnSpPr>
          <p:spPr>
            <a:xfrm flipV="1">
              <a:off x="4499365" y="2374209"/>
              <a:ext cx="319897" cy="753455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430416" y="2021827"/>
            <a:ext cx="1626601" cy="1976283"/>
            <a:chOff x="5430416" y="1859267"/>
            <a:chExt cx="1626601" cy="1976283"/>
          </a:xfrm>
        </p:grpSpPr>
        <p:sp>
          <p:nvSpPr>
            <p:cNvPr id="13" name="圆角矩形 12"/>
            <p:cNvSpPr/>
            <p:nvPr/>
          </p:nvSpPr>
          <p:spPr>
            <a:xfrm>
              <a:off x="5430416" y="1859267"/>
              <a:ext cx="1250939" cy="514941"/>
            </a:xfrm>
            <a:prstGeom prst="round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539308" y="3127664"/>
                  <a:ext cx="151770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risk aversion</a:t>
                  </a:r>
                </a:p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factor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308" y="3127664"/>
                  <a:ext cx="1517709" cy="707886"/>
                </a:xfrm>
                <a:prstGeom prst="rect">
                  <a:avLst/>
                </a:prstGeom>
                <a:blipFill>
                  <a:blip r:embed="rId8"/>
                  <a:stretch>
                    <a:fillRect l="-4418" t="-5172" r="-2410" b="-14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>
              <a:stCxn id="16" idx="0"/>
              <a:endCxn id="13" idx="2"/>
            </p:cNvCxnSpPr>
            <p:nvPr/>
          </p:nvCxnSpPr>
          <p:spPr>
            <a:xfrm flipH="1" flipV="1">
              <a:off x="6055886" y="2374208"/>
              <a:ext cx="242277" cy="75345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858636" y="2021826"/>
            <a:ext cx="2320516" cy="1976284"/>
            <a:chOff x="6858636" y="1859266"/>
            <a:chExt cx="2320516" cy="1976284"/>
          </a:xfrm>
        </p:grpSpPr>
        <p:sp>
          <p:nvSpPr>
            <p:cNvPr id="14" name="圆角矩形 13"/>
            <p:cNvSpPr/>
            <p:nvPr/>
          </p:nvSpPr>
          <p:spPr>
            <a:xfrm>
              <a:off x="6858636" y="1859266"/>
              <a:ext cx="1796991" cy="514941"/>
            </a:xfrm>
            <a:prstGeom prst="round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256834" y="3127664"/>
                  <a:ext cx="192231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transaction cost</a:t>
                  </a:r>
                </a:p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fees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834" y="3127664"/>
                  <a:ext cx="1922318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165" t="-5172" b="-14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17" idx="0"/>
              <a:endCxn id="14" idx="2"/>
            </p:cNvCxnSpPr>
            <p:nvPr/>
          </p:nvCxnSpPr>
          <p:spPr>
            <a:xfrm flipH="1" flipV="1">
              <a:off x="7757132" y="2374207"/>
              <a:ext cx="460861" cy="75345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765110" y="5415280"/>
            <a:ext cx="1060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final goal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561345" y="5948257"/>
                <a:ext cx="9666715" cy="418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45" y="5948257"/>
                <a:ext cx="9666715" cy="418961"/>
              </a:xfrm>
              <a:prstGeom prst="rect">
                <a:avLst/>
              </a:prstGeom>
              <a:blipFill>
                <a:blip r:embed="rId10"/>
                <a:stretch>
                  <a:fillRect l="-631" t="-113235" b="-17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386728" y="5097749"/>
            <a:ext cx="11256632" cy="863600"/>
          </a:xfrm>
          <a:prstGeom prst="round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86728" y="2677994"/>
            <a:ext cx="11256632" cy="2326640"/>
          </a:xfrm>
          <a:prstGeom prst="round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86728" y="1717040"/>
            <a:ext cx="11256632" cy="863600"/>
          </a:xfrm>
          <a:prstGeom prst="roundRect">
            <a:avLst/>
          </a:prstGeom>
          <a:solidFill>
            <a:srgbClr val="92D050">
              <a:alpha val="55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Finance: Single Asset Toy Model 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386728" y="911212"/>
            <a:ext cx="1112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 a simple Deep-Q-learning with experience replay for single asset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928" y="1942408"/>
            <a:ext cx="10007276" cy="400110"/>
            <a:chOff x="386728" y="1271874"/>
            <a:chExt cx="10007276" cy="400110"/>
          </a:xfrm>
        </p:grpSpPr>
        <p:sp>
          <p:nvSpPr>
            <p:cNvPr id="3" name="文本框 2"/>
            <p:cNvSpPr txBox="1"/>
            <p:nvPr/>
          </p:nvSpPr>
          <p:spPr>
            <a:xfrm>
              <a:off x="386728" y="1271874"/>
              <a:ext cx="904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endPara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239844" y="1271874"/>
                  <a:ext cx="9154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(stock, cash) 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,[−1,2]}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1: 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long,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0: 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cover,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−1: 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short</a:t>
                  </a:r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844" y="1271874"/>
                  <a:ext cx="9154160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589928" y="2990543"/>
            <a:ext cx="4882853" cy="400110"/>
            <a:chOff x="386728" y="2502863"/>
            <a:chExt cx="4882853" cy="400110"/>
          </a:xfrm>
        </p:grpSpPr>
        <p:sp>
          <p:nvSpPr>
            <p:cNvPr id="9" name="文本框 8"/>
            <p:cNvSpPr txBox="1"/>
            <p:nvPr/>
          </p:nvSpPr>
          <p:spPr>
            <a:xfrm>
              <a:off x="386728" y="2502863"/>
              <a:ext cx="801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  <a:endPara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093821" y="2502863"/>
                  <a:ext cx="41757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 </a:t>
                  </a:r>
                  <a:r>
                    <a:rPr lang="en-US" altLang="zh-CN" sz="2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sma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(5),  </a:t>
                  </a:r>
                  <a:r>
                    <a:rPr lang="en-US" altLang="zh-CN" sz="2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sma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(10),  </a:t>
                  </a:r>
                  <a:r>
                    <a:rPr lang="en-US" altLang="zh-CN" sz="2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rsi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]</a:t>
                  </a:r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821" y="2502863"/>
                  <a:ext cx="4175760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297021" y="3450501"/>
                <a:ext cx="1021490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simple return of stock 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shares of stock trading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(5/10): simple moving average of 5/10 days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rsi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RSI of stock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21" y="3450501"/>
                <a:ext cx="10214907" cy="1323439"/>
              </a:xfrm>
              <a:prstGeom prst="rect">
                <a:avLst/>
              </a:prstGeom>
              <a:blipFill>
                <a:blip r:embed="rId6"/>
                <a:stretch>
                  <a:fillRect l="-657"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589928" y="5317183"/>
            <a:ext cx="105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646568" y="5317183"/>
                <a:ext cx="2854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68" y="5317183"/>
                <a:ext cx="2854312" cy="400110"/>
              </a:xfrm>
              <a:prstGeom prst="rect">
                <a:avLst/>
              </a:prstGeom>
              <a:blipFill>
                <a:blip r:embed="rId7"/>
                <a:stretch>
                  <a:fillRect t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19516" y="5317183"/>
                <a:ext cx="652272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simple return of the cash is the risk-free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16" y="5317183"/>
                <a:ext cx="6522720" cy="424732"/>
              </a:xfrm>
              <a:prstGeom prst="rect">
                <a:avLst/>
              </a:prstGeom>
              <a:blipFill>
                <a:blip r:embed="rId8"/>
                <a:stretch>
                  <a:fillRect l="-1028" t="-7143"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8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Finance: Single Asset Toy Model 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14008" y="792856"/>
            <a:ext cx="255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Parameters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806" y="1206032"/>
            <a:ext cx="1033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Q-network architecture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Fully-connected neural network with two hidden layers 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746440" y="1822076"/>
            <a:ext cx="4935278" cy="2102541"/>
            <a:chOff x="2693372" y="1930400"/>
            <a:chExt cx="4935278" cy="2102541"/>
          </a:xfrm>
        </p:grpSpPr>
        <p:sp>
          <p:nvSpPr>
            <p:cNvPr id="27" name="椭圆 26"/>
            <p:cNvSpPr/>
            <p:nvPr/>
          </p:nvSpPr>
          <p:spPr>
            <a:xfrm>
              <a:off x="2926080" y="2641600"/>
              <a:ext cx="243840" cy="243840"/>
            </a:xfrm>
            <a:prstGeom prst="ellipse">
              <a:avLst/>
            </a:prstGeom>
            <a:solidFill>
              <a:srgbClr val="FF0000">
                <a:alpha val="6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40480" y="1930400"/>
              <a:ext cx="538480" cy="1666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378960" y="1930400"/>
              <a:ext cx="447040" cy="16662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826000" y="1930400"/>
              <a:ext cx="538480" cy="1666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364480" y="1930400"/>
              <a:ext cx="447040" cy="16662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433874" y="2152330"/>
              <a:ext cx="243840" cy="243840"/>
            </a:xfrm>
            <a:prstGeom prst="ellipse">
              <a:avLst/>
            </a:prstGeom>
            <a:solidFill>
              <a:srgbClr val="7030A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433874" y="2641600"/>
              <a:ext cx="243840" cy="243840"/>
            </a:xfrm>
            <a:prstGeom prst="ellipse">
              <a:avLst/>
            </a:prstGeom>
            <a:solidFill>
              <a:srgbClr val="7030A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433874" y="3130256"/>
              <a:ext cx="243840" cy="243840"/>
            </a:xfrm>
            <a:prstGeom prst="ellipse">
              <a:avLst/>
            </a:prstGeom>
            <a:solidFill>
              <a:srgbClr val="7030A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27" idx="6"/>
              <a:endCxn id="28" idx="1"/>
            </p:cNvCxnSpPr>
            <p:nvPr/>
          </p:nvCxnSpPr>
          <p:spPr>
            <a:xfrm>
              <a:off x="3169920" y="2763520"/>
              <a:ext cx="67056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33" idx="2"/>
            </p:cNvCxnSpPr>
            <p:nvPr/>
          </p:nvCxnSpPr>
          <p:spPr>
            <a:xfrm flipV="1">
              <a:off x="5801360" y="2274250"/>
              <a:ext cx="632514" cy="48927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34" idx="2"/>
            </p:cNvCxnSpPr>
            <p:nvPr/>
          </p:nvCxnSpPr>
          <p:spPr>
            <a:xfrm>
              <a:off x="5801360" y="2763520"/>
              <a:ext cx="632514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35" idx="2"/>
            </p:cNvCxnSpPr>
            <p:nvPr/>
          </p:nvCxnSpPr>
          <p:spPr>
            <a:xfrm>
              <a:off x="5801360" y="2763520"/>
              <a:ext cx="632514" cy="48865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 rot="10800000">
              <a:off x="4848933" y="1930401"/>
              <a:ext cx="430887" cy="15433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fully-connected</a:t>
              </a:r>
              <a:endPara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 rot="10800000">
              <a:off x="3894276" y="1930400"/>
              <a:ext cx="430887" cy="15433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fully-connected</a:t>
              </a:r>
              <a:endPara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450080" y="2681752"/>
              <a:ext cx="304800" cy="223520"/>
              <a:chOff x="4450080" y="4196080"/>
              <a:chExt cx="304800" cy="223520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4450080" y="44196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4602480" y="4196080"/>
                <a:ext cx="152400" cy="223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>
              <a:off x="5435600" y="2651760"/>
              <a:ext cx="304800" cy="223520"/>
              <a:chOff x="4450080" y="4196080"/>
              <a:chExt cx="304800" cy="223520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4450080" y="44196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V="1">
                <a:off x="4602480" y="4196080"/>
                <a:ext cx="152400" cy="223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2693372" y="2973986"/>
                  <a:ext cx="619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(5)</a:t>
                  </a:r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372" y="2973986"/>
                  <a:ext cx="619112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7576" r="-22772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文本框 60"/>
            <p:cNvSpPr txBox="1"/>
            <p:nvPr/>
          </p:nvSpPr>
          <p:spPr>
            <a:xfrm>
              <a:off x="3894276" y="3632831"/>
              <a:ext cx="589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848933" y="3632831"/>
              <a:ext cx="589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5966241" y="3632831"/>
                  <a:ext cx="11791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)(3)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6241" y="3632831"/>
                  <a:ext cx="117910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218" r="-7254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854400" y="2077117"/>
                  <a:ext cx="5818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[1,0]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400" y="2077117"/>
                  <a:ext cx="58189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583" r="-15625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6859765" y="2573468"/>
                  <a:ext cx="5818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[0,1]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765" y="2573468"/>
                  <a:ext cx="58189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583" r="-15625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854399" y="3097465"/>
                  <a:ext cx="7742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[−1,2]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99" y="3097465"/>
                  <a:ext cx="77425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1024" r="-11811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478600" y="4044141"/>
                <a:ext cx="1062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constant with no exponential decay</a:t>
                </a:r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0" y="4044141"/>
                <a:ext cx="10627360" cy="400110"/>
              </a:xfrm>
              <a:prstGeom prst="rect">
                <a:avLst/>
              </a:prstGeom>
              <a:blipFill>
                <a:blip r:embed="rId9"/>
                <a:stretch>
                  <a:fillRect l="-63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478600" y="4509947"/>
                <a:ext cx="108508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explore &amp; exploit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-greedy policy, 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decays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increasing episodes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0" y="4509947"/>
                <a:ext cx="10850880" cy="707886"/>
              </a:xfrm>
              <a:prstGeom prst="rect">
                <a:avLst/>
              </a:prstGeom>
              <a:blipFill>
                <a:blip r:embed="rId10"/>
                <a:stretch>
                  <a:fillRect l="-618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/>
          <p:cNvSpPr txBox="1"/>
          <p:nvPr/>
        </p:nvSpPr>
        <p:spPr>
          <a:xfrm>
            <a:off x="470677" y="6209103"/>
            <a:ext cx="254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 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1024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2470995" y="6208595"/>
            <a:ext cx="221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64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7910" y="5283529"/>
            <a:ext cx="7984982" cy="867323"/>
            <a:chOff x="474900" y="5249606"/>
            <a:chExt cx="7984982" cy="8673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474900" y="5485055"/>
                  <a:ext cx="10868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ϵ</m:t>
                      </m:r>
                    </m:oMath>
                  </a14:m>
                  <a:r>
                    <a:rPr lang="en-US" altLang="zh-CN" sz="20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-greedy</a:t>
                  </a: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00" y="5485055"/>
                  <a:ext cx="1086889" cy="400110"/>
                </a:xfrm>
                <a:prstGeom prst="rect">
                  <a:avLst/>
                </a:prstGeom>
                <a:blipFill>
                  <a:blip r:embed="rId11"/>
                  <a:stretch>
                    <a:fillRect t="-7576" r="-4494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大括号 8"/>
            <p:cNvSpPr/>
            <p:nvPr/>
          </p:nvSpPr>
          <p:spPr>
            <a:xfrm>
              <a:off x="1617444" y="5452279"/>
              <a:ext cx="70281" cy="506967"/>
            </a:xfrm>
            <a:prstGeom prst="leftBrac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652584" y="5249606"/>
                  <a:ext cx="68072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choose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probability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ϵ</m:t>
                      </m:r>
                    </m:oMath>
                  </a14:m>
                  <a:r>
                    <a:rPr lang="en-US" altLang="zh-CN" sz="20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(exploit)</a:t>
                  </a: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584" y="5249606"/>
                  <a:ext cx="6807298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895" t="-9231" b="-3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652584" y="5716819"/>
                  <a:ext cx="59124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choose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randomly</a:t>
                  </a:r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probability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r>
                    <a:rPr lang="en-US" altLang="zh-CN" sz="20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(explore)</a:t>
                  </a: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584" y="5716819"/>
                  <a:ext cx="5912428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1031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0" y="1009268"/>
            <a:ext cx="2236069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Finance: Single Asset Toy Model 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4" y="871764"/>
            <a:ext cx="10058400" cy="57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472579" y="871764"/>
            <a:ext cx="9610344" cy="4046256"/>
            <a:chOff x="1453124" y="1107887"/>
            <a:chExt cx="9610344" cy="4046256"/>
          </a:xfrm>
        </p:grpSpPr>
        <p:sp>
          <p:nvSpPr>
            <p:cNvPr id="4" name="文本框 3"/>
            <p:cNvSpPr txBox="1"/>
            <p:nvPr/>
          </p:nvSpPr>
          <p:spPr>
            <a:xfrm>
              <a:off x="1453124" y="1107887"/>
              <a:ext cx="8531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ntroduction to RL</a:t>
              </a:r>
              <a:endPara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7444" y="1559382"/>
              <a:ext cx="7397496" cy="47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  Markov decision process (MDP) and Bellman equation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27444" y="2018677"/>
              <a:ext cx="9336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Watkins’s off-policy Q-learning algorithm and example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53124" y="2920851"/>
              <a:ext cx="8028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Portfolio management as a RL task</a:t>
              </a:r>
              <a:endPara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53124" y="4692478"/>
              <a:ext cx="4919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  <a:endPara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27444" y="3308608"/>
              <a:ext cx="7269480" cy="47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  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Big 3 in financial market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27444" y="3766545"/>
              <a:ext cx="9336024" cy="47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Toy model: deep-Q-learning agent for single asset universe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27444" y="2469764"/>
              <a:ext cx="9336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Deep-Q-learning with experience replay, Fitted-Q-iteration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27444" y="4215040"/>
              <a:ext cx="9336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Possible improvements in the near future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141034" y="5317822"/>
                <a:ext cx="68482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 Introduction to Reinforcement Learning, 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R.S.Sutto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𝑒𝑡𝑙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(2002)</a:t>
                </a:r>
              </a:p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 Reinforcement Learning: state-of-the-art, Springe Express (2012)</a:t>
                </a:r>
              </a:p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[3] Reinforcement Learning for Portfolio Management, PhD Thesis, 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Angelos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Filos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(2018)</a:t>
                </a:r>
              </a:p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[4] RL for trading system and portfolios, 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J.Moody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𝑒𝑡𝑙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(1998)</a:t>
                </a:r>
              </a:p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[5] A Deep RL Framework for Portfolio Management, 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Z.Jiang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𝑒𝑡𝑙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arXiv:1706.10059 (2017)</a:t>
                </a:r>
              </a:p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[6] …</a:t>
                </a:r>
                <a:endPara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034" y="5317822"/>
                <a:ext cx="6848272" cy="1384995"/>
              </a:xfrm>
              <a:prstGeom prst="rect">
                <a:avLst/>
              </a:prstGeom>
              <a:blipFill>
                <a:blip r:embed="rId5"/>
                <a:stretch>
                  <a:fillRect l="-267" t="-439"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Finance: Single Asset Toy Model 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6" y="871764"/>
            <a:ext cx="9396920" cy="56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in Finance: Single Asset Toy Model 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23" y="871764"/>
            <a:ext cx="10058400" cy="55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642025" y="1118681"/>
            <a:ext cx="11264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onsider transaction cost and risk aversion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 scale of data set and stock universe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redictive representation of market state, CNN and RNN/LSTM/GRU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architecture with versatile techniques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batch normalization, dropout, double Q-network, policy gradient (DDPG)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262652" y="4319081"/>
            <a:ext cx="3549964" cy="1696350"/>
            <a:chOff x="374111" y="4834647"/>
            <a:chExt cx="3549964" cy="16963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111" y="4834647"/>
              <a:ext cx="1776373" cy="168025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368" y="4834647"/>
              <a:ext cx="1741707" cy="169635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281985" y="1721796"/>
            <a:ext cx="8097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9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636859" y="1551170"/>
            <a:ext cx="6798087" cy="3783873"/>
            <a:chOff x="2397868" y="1239443"/>
            <a:chExt cx="6798087" cy="3783873"/>
          </a:xfrm>
        </p:grpSpPr>
        <p:sp>
          <p:nvSpPr>
            <p:cNvPr id="5" name="文本框 4"/>
            <p:cNvSpPr txBox="1"/>
            <p:nvPr/>
          </p:nvSpPr>
          <p:spPr>
            <a:xfrm>
              <a:off x="2397868" y="1571459"/>
              <a:ext cx="622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</a:t>
              </a:r>
              <a:endPara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321992" y="1239443"/>
                  <a:ext cx="58739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on-line : TD(0), TD(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), </a:t>
                  </a:r>
                  <a:r>
                    <a:rPr lang="en-US" altLang="zh-CN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Sarsa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Q-learning, …d</a:t>
                  </a:r>
                  <a:endPara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92" y="1239443"/>
                  <a:ext cx="587396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556" t="-10526" r="-1245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3321993" y="1898135"/>
              <a:ext cx="4805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off-line : KADP, FQI, LSQI, … </a:t>
              </a:r>
              <a:endPara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/>
            <p:cNvCxnSpPr>
              <a:stCxn id="5" idx="3"/>
            </p:cNvCxnSpPr>
            <p:nvPr/>
          </p:nvCxnSpPr>
          <p:spPr>
            <a:xfrm flipV="1">
              <a:off x="3020438" y="1512931"/>
              <a:ext cx="301554" cy="28936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3"/>
              <a:endCxn id="7" idx="1"/>
            </p:cNvCxnSpPr>
            <p:nvPr/>
          </p:nvCxnSpPr>
          <p:spPr>
            <a:xfrm>
              <a:off x="3020438" y="1802292"/>
              <a:ext cx="301555" cy="3266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397868" y="2888843"/>
              <a:ext cx="622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</a:t>
              </a:r>
              <a:endPara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321992" y="2556827"/>
                  <a:ext cx="51881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on-policy : TD(0), TD(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), </a:t>
                  </a:r>
                  <a:r>
                    <a:rPr lang="en-US" altLang="zh-CN" sz="2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Sarsa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…</a:t>
                  </a:r>
                  <a:endPara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92" y="2556827"/>
                  <a:ext cx="518816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763" t="-1066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/>
            <p:cNvSpPr txBox="1"/>
            <p:nvPr/>
          </p:nvSpPr>
          <p:spPr>
            <a:xfrm>
              <a:off x="3321993" y="3215519"/>
              <a:ext cx="4805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off-policy : Q-learning, … </a:t>
              </a:r>
              <a:endPara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>
              <a:stCxn id="17" idx="3"/>
              <a:endCxn id="18" idx="1"/>
            </p:cNvCxnSpPr>
            <p:nvPr/>
          </p:nvCxnSpPr>
          <p:spPr>
            <a:xfrm flipV="1">
              <a:off x="3020438" y="2787660"/>
              <a:ext cx="301554" cy="33201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3"/>
              <a:endCxn id="19" idx="1"/>
            </p:cNvCxnSpPr>
            <p:nvPr/>
          </p:nvCxnSpPr>
          <p:spPr>
            <a:xfrm>
              <a:off x="3020438" y="3119676"/>
              <a:ext cx="301555" cy="3266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2397868" y="4234975"/>
              <a:ext cx="622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</a:t>
              </a:r>
              <a:endPara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321992" y="3902959"/>
              <a:ext cx="5520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iteration : Q-value, V-value, …</a:t>
              </a:r>
              <a:endPara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321993" y="4561651"/>
              <a:ext cx="4805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gradients : PG, A3C, DDPG… </a:t>
              </a:r>
              <a:endPara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/>
            <p:cNvCxnSpPr>
              <a:stCxn id="35" idx="3"/>
              <a:endCxn id="36" idx="1"/>
            </p:cNvCxnSpPr>
            <p:nvPr/>
          </p:nvCxnSpPr>
          <p:spPr>
            <a:xfrm flipV="1">
              <a:off x="3020438" y="4133792"/>
              <a:ext cx="301554" cy="33201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5" idx="3"/>
              <a:endCxn id="37" idx="1"/>
            </p:cNvCxnSpPr>
            <p:nvPr/>
          </p:nvCxnSpPr>
          <p:spPr>
            <a:xfrm>
              <a:off x="3020438" y="4465808"/>
              <a:ext cx="301555" cy="3266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1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8" y="1398872"/>
            <a:ext cx="5456796" cy="24491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RL: MDP &amp; BE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214008" y="880057"/>
            <a:ext cx="582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dynamical system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038339" y="1807847"/>
                <a:ext cx="584886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representation or observation of the environment’s                     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state at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available actions at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under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 given by environment after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339" y="1807847"/>
                <a:ext cx="5848862" cy="1631216"/>
              </a:xfrm>
              <a:prstGeom prst="rect">
                <a:avLst/>
              </a:prstGeom>
              <a:blipFill>
                <a:blip r:embed="rId5"/>
                <a:stretch>
                  <a:fillRect t="-2247" r="-7612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77078" y="4045226"/>
                <a:ext cx="57646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satisfies 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Markov property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and only if</a:t>
                </a:r>
                <a:endParaRPr lang="zh-CN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8" y="4045226"/>
                <a:ext cx="5764696" cy="400110"/>
              </a:xfrm>
              <a:prstGeom prst="rect">
                <a:avLst/>
              </a:prstGeom>
              <a:blipFill>
                <a:blip r:embed="rId6"/>
                <a:stretch>
                  <a:fillRect l="-1057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735421" y="4743722"/>
                <a:ext cx="39800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21" y="4743722"/>
                <a:ext cx="3980064" cy="307777"/>
              </a:xfrm>
              <a:prstGeom prst="rect">
                <a:avLst/>
              </a:prstGeom>
              <a:blipFill>
                <a:blip r:embed="rId7"/>
                <a:stretch>
                  <a:fillRect r="-459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477078" y="5248687"/>
            <a:ext cx="1098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dynamical system with its states owning Markov property is call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Markov decision process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(MDP)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909182" y="2147459"/>
            <a:ext cx="1120002" cy="707886"/>
          </a:xfrm>
          <a:prstGeom prst="roundRect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016443" y="2147459"/>
            <a:ext cx="112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158409" y="2435087"/>
            <a:ext cx="2425148" cy="2077278"/>
          </a:xfrm>
          <a:prstGeom prst="roundRect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RL: MDP &amp; BE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14008" y="792856"/>
            <a:ext cx="1131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of controlling MDP is to find a policy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20196" y="1245888"/>
            <a:ext cx="5833507" cy="863282"/>
            <a:chOff x="5109476" y="1390032"/>
            <a:chExt cx="5833507" cy="8632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109476" y="1636254"/>
                  <a:ext cx="11421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476" y="1636254"/>
                  <a:ext cx="114210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74" r="-3209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大括号 7"/>
            <p:cNvSpPr/>
            <p:nvPr/>
          </p:nvSpPr>
          <p:spPr>
            <a:xfrm>
              <a:off x="6370983" y="1593076"/>
              <a:ext cx="149086" cy="46018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520069" y="1390032"/>
                  <a:ext cx="33594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Deterministic: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069" y="1390032"/>
                  <a:ext cx="3359427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1815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520069" y="1853204"/>
                  <a:ext cx="44229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Stochastic: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069" y="1853204"/>
                  <a:ext cx="4422914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1377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/>
          <p:cNvSpPr txBox="1"/>
          <p:nvPr/>
        </p:nvSpPr>
        <p:spPr>
          <a:xfrm>
            <a:off x="300526" y="2162092"/>
            <a:ext cx="6639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maximize the cumulated reward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499834" y="3050404"/>
                <a:ext cx="8150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34" y="3050404"/>
                <a:ext cx="81500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68644" y="2817584"/>
                <a:ext cx="1304203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644" y="2817584"/>
                <a:ext cx="1304203" cy="865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710754" y="2830696"/>
                <a:ext cx="1300356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754" y="2830696"/>
                <a:ext cx="1300356" cy="8395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807186" y="2788954"/>
                <a:ext cx="1995098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186" y="2788954"/>
                <a:ext cx="1995098" cy="8657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3473869" y="3938716"/>
            <a:ext cx="168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horizon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1727" y="3938716"/>
            <a:ext cx="184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horizon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59299" y="3938716"/>
            <a:ext cx="184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reward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0526" y="4720344"/>
            <a:ext cx="540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optimal policy is the one that satisfies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599186" y="5333419"/>
                <a:ext cx="5137564" cy="49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func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86" y="5333419"/>
                <a:ext cx="5137564" cy="4949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008" y="107003"/>
            <a:ext cx="70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RL: MDP &amp; BE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4008" y="691778"/>
                <a:ext cx="83786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function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zh-CN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08" y="691778"/>
                <a:ext cx="8378687" cy="400110"/>
              </a:xfrm>
              <a:prstGeom prst="rect">
                <a:avLst/>
              </a:prstGeom>
              <a:blipFill>
                <a:blip r:embed="rId4"/>
                <a:stretch>
                  <a:fillRect l="-72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4008" y="1135647"/>
                <a:ext cx="10910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policy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define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08" y="1135647"/>
                <a:ext cx="10910008" cy="400110"/>
              </a:xfrm>
              <a:prstGeom prst="rect">
                <a:avLst/>
              </a:prstGeom>
              <a:blipFill>
                <a:blip r:embed="rId5"/>
                <a:stretch>
                  <a:fillRect l="-55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605169" y="1676663"/>
                <a:ext cx="3451714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69" y="1676663"/>
                <a:ext cx="3451714" cy="839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785180" y="1676663"/>
                <a:ext cx="4541243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80" y="1676663"/>
                <a:ext cx="4541243" cy="8395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46971" y="2773017"/>
            <a:ext cx="5760514" cy="2658403"/>
            <a:chOff x="395329" y="2773017"/>
            <a:chExt cx="5760514" cy="2658403"/>
          </a:xfrm>
        </p:grpSpPr>
        <p:sp>
          <p:nvSpPr>
            <p:cNvPr id="11" name="下箭头 10"/>
            <p:cNvSpPr/>
            <p:nvPr/>
          </p:nvSpPr>
          <p:spPr>
            <a:xfrm>
              <a:off x="3180522" y="2773017"/>
              <a:ext cx="278295" cy="6162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95329" y="3704118"/>
              <a:ext cx="5760514" cy="1727302"/>
              <a:chOff x="528706" y="3704118"/>
              <a:chExt cx="5744802" cy="1727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528706" y="3704118"/>
                    <a:ext cx="493135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06" y="3704118"/>
                    <a:ext cx="49313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93" t="-2000" r="-123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257835" y="4269396"/>
                    <a:ext cx="318548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7835" y="4269396"/>
                    <a:ext cx="318548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1" r="-2290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257835" y="4684549"/>
                    <a:ext cx="5015673" cy="74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′)</m:t>
                              </m:r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′))</m:t>
                          </m:r>
                        </m:oMath>
                      </m:oMathPara>
                    </a14:m>
                    <a:endPara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7835" y="4684549"/>
                    <a:ext cx="5015673" cy="74687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6" name="组合 25"/>
          <p:cNvGrpSpPr/>
          <p:nvPr/>
        </p:nvGrpSpPr>
        <p:grpSpPr>
          <a:xfrm>
            <a:off x="214008" y="2572962"/>
            <a:ext cx="5503275" cy="1206021"/>
            <a:chOff x="214008" y="2572962"/>
            <a:chExt cx="5503275" cy="1206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14008" y="2572962"/>
                  <a:ext cx="26978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Bellman equation of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08" y="2572962"/>
                  <a:ext cx="2697827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2257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285989" y="3032112"/>
                  <a:ext cx="5431294" cy="74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′))</m:t>
                            </m:r>
                          </m:e>
                        </m:nary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89" y="3032112"/>
                  <a:ext cx="5431294" cy="7468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/>
          <p:cNvGrpSpPr/>
          <p:nvPr/>
        </p:nvGrpSpPr>
        <p:grpSpPr>
          <a:xfrm>
            <a:off x="214009" y="4015353"/>
            <a:ext cx="6310970" cy="2226921"/>
            <a:chOff x="214009" y="4015353"/>
            <a:chExt cx="6310970" cy="2226921"/>
          </a:xfrm>
        </p:grpSpPr>
        <p:grpSp>
          <p:nvGrpSpPr>
            <p:cNvPr id="29" name="组合 28"/>
            <p:cNvGrpSpPr/>
            <p:nvPr/>
          </p:nvGrpSpPr>
          <p:grpSpPr>
            <a:xfrm>
              <a:off x="214009" y="4015353"/>
              <a:ext cx="6310970" cy="1359248"/>
              <a:chOff x="214008" y="4015353"/>
              <a:chExt cx="7044049" cy="13592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214008" y="4015353"/>
                    <a:ext cx="70440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 optimal policy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by definition we have</a:t>
                    </a:r>
                    <a:endPara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008" y="4015353"/>
                    <a:ext cx="7044049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66"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380372" y="4627730"/>
                    <a:ext cx="5561266" cy="74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⋅(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′))</m:t>
                                  </m:r>
                                </m:e>
                              </m:nary>
                            </m:e>
                          </m:func>
                        </m:oMath>
                      </m:oMathPara>
                    </a14:m>
                    <a:endPara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72" y="4627730"/>
                    <a:ext cx="5561266" cy="7468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80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214506" y="5495403"/>
                  <a:ext cx="5864298" cy="74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⋅(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′))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06" y="5495403"/>
                  <a:ext cx="5864298" cy="74687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直接连接符 34"/>
          <p:cNvCxnSpPr/>
          <p:nvPr/>
        </p:nvCxnSpPr>
        <p:spPr>
          <a:xfrm>
            <a:off x="6065529" y="1257723"/>
            <a:ext cx="0" cy="520056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6193448" y="2629781"/>
            <a:ext cx="5955412" cy="2428203"/>
            <a:chOff x="6236588" y="2572962"/>
            <a:chExt cx="5955412" cy="2428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6533823" y="2572962"/>
                  <a:ext cx="45901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optimal Bellman equation of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823" y="2572962"/>
                  <a:ext cx="4590193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1461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6236588" y="3029846"/>
                  <a:ext cx="5955412" cy="74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′)</m:t>
                                </m:r>
                              </m:e>
                            </m:fun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588" y="3029846"/>
                  <a:ext cx="5955412" cy="74687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7866140" y="3913063"/>
                  <a:ext cx="2376163" cy="4026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140" y="3913063"/>
                  <a:ext cx="2376163" cy="402611"/>
                </a:xfrm>
                <a:prstGeom prst="rect">
                  <a:avLst/>
                </a:prstGeom>
                <a:blipFill>
                  <a:blip r:embed="rId18"/>
                  <a:stretch>
                    <a:fillRect l="-1795" r="-3077" b="-106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7655260" y="4544630"/>
                  <a:ext cx="2725746" cy="4565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260" y="4544630"/>
                  <a:ext cx="2725746" cy="456535"/>
                </a:xfrm>
                <a:prstGeom prst="rect">
                  <a:avLst/>
                </a:prstGeom>
                <a:blipFill>
                  <a:blip r:embed="rId19"/>
                  <a:stretch>
                    <a:fillRect l="-895" r="-2908" b="-9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/>
          <p:cNvGrpSpPr/>
          <p:nvPr/>
        </p:nvGrpSpPr>
        <p:grpSpPr>
          <a:xfrm>
            <a:off x="7039251" y="5264924"/>
            <a:ext cx="4571162" cy="1400304"/>
            <a:chOff x="6552854" y="5168686"/>
            <a:chExt cx="4571162" cy="1400304"/>
          </a:xfrm>
        </p:grpSpPr>
        <p:sp>
          <p:nvSpPr>
            <p:cNvPr id="41" name="圆角矩形 40"/>
            <p:cNvSpPr/>
            <p:nvPr/>
          </p:nvSpPr>
          <p:spPr>
            <a:xfrm>
              <a:off x="6552854" y="5168686"/>
              <a:ext cx="4250614" cy="14003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6785180" y="5374601"/>
                  <a:ext cx="433883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known: model-based</a:t>
                  </a:r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180" y="5374601"/>
                  <a:ext cx="4338836" cy="400110"/>
                </a:xfrm>
                <a:prstGeom prst="rect">
                  <a:avLst/>
                </a:prstGeom>
                <a:blipFill>
                  <a:blip r:embed="rId20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6785180" y="5927290"/>
                  <a:ext cx="433883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unknown: model-free</a:t>
                  </a:r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180" y="5927290"/>
                  <a:ext cx="4338836" cy="400110"/>
                </a:xfrm>
                <a:prstGeom prst="rect">
                  <a:avLst/>
                </a:prstGeom>
                <a:blipFill>
                  <a:blip r:embed="rId21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53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50934" y="1065334"/>
            <a:ext cx="10337474" cy="5053819"/>
            <a:chOff x="950934" y="1065334"/>
            <a:chExt cx="10337474" cy="5053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093513" y="1065334"/>
                  <a:ext cx="5729111" cy="412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513" y="1065334"/>
                  <a:ext cx="5729111" cy="412998"/>
                </a:xfrm>
                <a:prstGeom prst="rect">
                  <a:avLst/>
                </a:prstGeom>
                <a:blipFill>
                  <a:blip r:embed="rId2"/>
                  <a:stretch>
                    <a:fillRect l="-745" r="-957" b="-10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934" y="1778869"/>
              <a:ext cx="10337474" cy="4340284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214008" y="107003"/>
            <a:ext cx="746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RL: Q-learning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14008" y="853037"/>
            <a:ext cx="11503378" cy="3025716"/>
            <a:chOff x="214008" y="853037"/>
            <a:chExt cx="11503378" cy="30257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679790" y="853037"/>
                  <a:ext cx="6142835" cy="74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′)</m:t>
                                </m:r>
                              </m:e>
                            </m:fun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90" y="853037"/>
                  <a:ext cx="6142835" cy="74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14008" y="1611705"/>
                  <a:ext cx="11074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Watkins Q-learning: for each transition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08" y="1611705"/>
                  <a:ext cx="11074400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55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3093514" y="2313336"/>
                  <a:ext cx="5729111" cy="412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514" y="2313336"/>
                  <a:ext cx="5729111" cy="412998"/>
                </a:xfrm>
                <a:prstGeom prst="rect">
                  <a:avLst/>
                </a:prstGeom>
                <a:blipFill>
                  <a:blip r:embed="rId8"/>
                  <a:stretch>
                    <a:fillRect l="-745" r="-957" b="-10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14008" y="3478643"/>
                  <a:ext cx="115033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Watkins(1989) proves that such iteration will converge to optimal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under given conditions</a:t>
                  </a:r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08" y="3478643"/>
                  <a:ext cx="11503378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530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14008" y="2975359"/>
                  <a:ext cx="108893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 which,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the learning rate,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a14:m>
                  <a:r>
                    <a:rPr lang="zh-CN" alt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the discounted factor</a:t>
                  </a:r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08" y="2975359"/>
                  <a:ext cx="10889393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56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圆角矩形 19"/>
          <p:cNvSpPr/>
          <p:nvPr/>
        </p:nvSpPr>
        <p:spPr>
          <a:xfrm>
            <a:off x="4865511" y="3478643"/>
            <a:ext cx="4413956" cy="653090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26489" y="2889956"/>
            <a:ext cx="321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&amp; exploit dilemma</a:t>
            </a:r>
            <a:endParaRPr lang="zh-CN" alt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20356" y="5302871"/>
            <a:ext cx="6197600" cy="759262"/>
          </a:xfrm>
          <a:prstGeom prst="roundRect">
            <a:avLst/>
          </a:prstGeom>
          <a:solidFill>
            <a:srgbClr val="00B0F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4008" y="107003"/>
            <a:ext cx="746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RL: Q-learning example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33" y="1518137"/>
            <a:ext cx="3020290" cy="2365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39933" y="4192478"/>
                <a:ext cx="23466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33" y="4192478"/>
                <a:ext cx="2346693" cy="400110"/>
              </a:xfrm>
              <a:prstGeom prst="rect">
                <a:avLst/>
              </a:prstGeom>
              <a:blipFill>
                <a:blip r:embed="rId5"/>
                <a:stretch>
                  <a:fillRect l="-2597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39933" y="4657185"/>
            <a:ext cx="318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jump or do nothing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39933" y="5141205"/>
                <a:ext cx="35611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if alive,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/frame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die,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−1000</m:t>
                    </m:r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pass 1 tunnel, +50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33" y="5141205"/>
                <a:ext cx="3561134" cy="1015663"/>
              </a:xfrm>
              <a:prstGeom prst="rect">
                <a:avLst/>
              </a:prstGeom>
              <a:blipFill>
                <a:blip r:embed="rId6"/>
                <a:stretch>
                  <a:fillRect l="-170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959507" y="970899"/>
                <a:ext cx="44981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treated as a table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507" y="970899"/>
                <a:ext cx="4498109" cy="400110"/>
              </a:xfrm>
              <a:prstGeom prst="rect">
                <a:avLst/>
              </a:prstGeom>
              <a:blipFill>
                <a:blip r:embed="rId7"/>
                <a:stretch>
                  <a:fillRect l="-40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3143" y="1627960"/>
            <a:ext cx="6584917" cy="2772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071045" y="5521390"/>
                <a:ext cx="5729111" cy="412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45" y="5521390"/>
                <a:ext cx="5729111" cy="412998"/>
              </a:xfrm>
              <a:prstGeom prst="rect">
                <a:avLst/>
              </a:prstGeom>
              <a:blipFill>
                <a:blip r:embed="rId9"/>
                <a:stretch>
                  <a:fillRect l="-745" t="-1493" r="-957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503946" y="4712226"/>
                <a:ext cx="5430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updated by using Watkins’s Q-learning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46" y="4712226"/>
                <a:ext cx="5430275" cy="400110"/>
              </a:xfrm>
              <a:prstGeom prst="rect">
                <a:avLst/>
              </a:prstGeom>
              <a:blipFill>
                <a:blip r:embed="rId10"/>
                <a:stretch>
                  <a:fillRect l="-33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404203" y="931282"/>
            <a:ext cx="1682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Flappy-Bird</a:t>
            </a:r>
            <a:endParaRPr lang="zh-CN" alt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7217664" y="2255520"/>
            <a:ext cx="2133600" cy="589071"/>
          </a:xfrm>
          <a:prstGeom prst="roundRect">
            <a:avLst/>
          </a:prstGeom>
          <a:solidFill>
            <a:srgbClr val="FF0000">
              <a:alpha val="55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4008" y="107003"/>
            <a:ext cx="746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RL: DQL &amp; FQI</a:t>
            </a:r>
            <a:endParaRPr lang="zh-CN" alt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65170" y="70024"/>
            <a:ext cx="3548714" cy="722832"/>
            <a:chOff x="8565170" y="70024"/>
            <a:chExt cx="3548714" cy="7228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236" y="70024"/>
              <a:ext cx="1771648" cy="7228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70" y="148932"/>
              <a:ext cx="1777066" cy="56501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1814" y="947041"/>
                <a:ext cx="113926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continuous state space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discrete action space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tabular Q-learning is no longer feasible. We need a powerful parametric model to approximate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4" y="947041"/>
                <a:ext cx="11392678" cy="707886"/>
              </a:xfrm>
              <a:prstGeom prst="rect">
                <a:avLst/>
              </a:prstGeom>
              <a:blipFill>
                <a:blip r:embed="rId4"/>
                <a:stretch>
                  <a:fillRect l="-589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07910" y="2308802"/>
            <a:ext cx="512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Deep-Q-learning (DQL)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30127" y="3385528"/>
            <a:ext cx="2931903" cy="2410209"/>
            <a:chOff x="569167" y="2344720"/>
            <a:chExt cx="2931903" cy="2410209"/>
          </a:xfrm>
        </p:grpSpPr>
        <p:sp>
          <p:nvSpPr>
            <p:cNvPr id="8" name="椭圆 7"/>
            <p:cNvSpPr/>
            <p:nvPr/>
          </p:nvSpPr>
          <p:spPr>
            <a:xfrm>
              <a:off x="569167" y="2988533"/>
              <a:ext cx="242596" cy="242596"/>
            </a:xfrm>
            <a:prstGeom prst="ellipse">
              <a:avLst/>
            </a:prstGeom>
            <a:solidFill>
              <a:srgbClr val="92D05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34278" y="2344720"/>
              <a:ext cx="700169" cy="1530221"/>
            </a:xfrm>
            <a:prstGeom prst="rect">
              <a:avLst/>
            </a:prstGeom>
            <a:solidFill>
              <a:srgbClr val="92D05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8" idx="6"/>
            </p:cNvCxnSpPr>
            <p:nvPr/>
          </p:nvCxnSpPr>
          <p:spPr>
            <a:xfrm flipV="1">
              <a:off x="811763" y="2559325"/>
              <a:ext cx="522515" cy="550506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6"/>
              <a:endCxn id="9" idx="1"/>
            </p:cNvCxnSpPr>
            <p:nvPr/>
          </p:nvCxnSpPr>
          <p:spPr>
            <a:xfrm>
              <a:off x="811763" y="3109831"/>
              <a:ext cx="522515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6"/>
            </p:cNvCxnSpPr>
            <p:nvPr/>
          </p:nvCxnSpPr>
          <p:spPr>
            <a:xfrm>
              <a:off x="811763" y="3109831"/>
              <a:ext cx="522515" cy="597159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034447" y="2559325"/>
              <a:ext cx="494522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034447" y="3109830"/>
              <a:ext cx="494522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034447" y="3682606"/>
              <a:ext cx="494522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147976" y="4047043"/>
              <a:ext cx="1133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neural network</a:t>
              </a:r>
              <a:endPara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556962" y="2369974"/>
                  <a:ext cx="9322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962" y="2369974"/>
                  <a:ext cx="93224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843" t="-2000" r="-9150" b="-3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603504" y="3304032"/>
                  <a:ext cx="1880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04" y="3304032"/>
                  <a:ext cx="18800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2556962" y="2947903"/>
                  <a:ext cx="9382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962" y="2947903"/>
                  <a:ext cx="93820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92" r="-9091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2562864" y="3528717"/>
                  <a:ext cx="9382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864" y="3528717"/>
                  <a:ext cx="93820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7792" t="-2000" r="-9091" b="-3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799696" y="2359805"/>
                <a:ext cx="5729111" cy="412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696" y="2359805"/>
                <a:ext cx="5729111" cy="412998"/>
              </a:xfrm>
              <a:prstGeom prst="rect">
                <a:avLst/>
              </a:prstGeom>
              <a:blipFill>
                <a:blip r:embed="rId9"/>
                <a:stretch>
                  <a:fillRect l="-745" r="-957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218432" y="2934340"/>
                <a:ext cx="72870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converges only when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432" y="2934340"/>
                <a:ext cx="7287084" cy="400110"/>
              </a:xfrm>
              <a:prstGeom prst="rect">
                <a:avLst/>
              </a:prstGeom>
              <a:blipFill>
                <a:blip r:embed="rId10"/>
                <a:stretch>
                  <a:fillRect l="-83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401656" y="3505671"/>
                <a:ext cx="3350404" cy="402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56" y="3505671"/>
                <a:ext cx="3350404" cy="402611"/>
              </a:xfrm>
              <a:prstGeom prst="rect">
                <a:avLst/>
              </a:prstGeom>
              <a:blipFill>
                <a:blip r:embed="rId11"/>
                <a:stretch>
                  <a:fillRect l="-1818" r="-2182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218432" y="3982422"/>
                <a:ext cx="7009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at training step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target value (labels) for the network is</a:t>
                </a:r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432" y="3982422"/>
                <a:ext cx="7009628" cy="400110"/>
              </a:xfrm>
              <a:prstGeom prst="rect">
                <a:avLst/>
              </a:prstGeom>
              <a:blipFill>
                <a:blip r:embed="rId12"/>
                <a:stretch>
                  <a:fillRect l="-870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401656" y="4582868"/>
                <a:ext cx="2841547" cy="402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56" y="4582868"/>
                <a:ext cx="2841547" cy="402611"/>
              </a:xfrm>
              <a:prstGeom prst="rect">
                <a:avLst/>
              </a:prstGeom>
              <a:blipFill>
                <a:blip r:embed="rId13"/>
                <a:stretch>
                  <a:fillRect l="-644" r="-2790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218090" y="5160382"/>
                <a:ext cx="77175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parameter in the former training step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next state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 transition tuple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90" y="5160382"/>
                <a:ext cx="7717536" cy="707886"/>
              </a:xfrm>
              <a:prstGeom prst="rect">
                <a:avLst/>
              </a:prstGeom>
              <a:blipFill>
                <a:blip r:embed="rId14"/>
                <a:stretch>
                  <a:fillRect l="-869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5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1367</Words>
  <Application>Microsoft Office PowerPoint</Application>
  <PresentationFormat>宽屏</PresentationFormat>
  <Paragraphs>259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Reinforcement Learning for Portfolio Management Part 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Resonant Spin Exchange between Heteronuclear Atoms Assisted by Periodic Driving</dc:title>
  <dc:creator>Junjie Chen</dc:creator>
  <cp:lastModifiedBy>Chen Junjie</cp:lastModifiedBy>
  <cp:revision>122</cp:revision>
  <dcterms:created xsi:type="dcterms:W3CDTF">2018-09-07T23:41:43Z</dcterms:created>
  <dcterms:modified xsi:type="dcterms:W3CDTF">2018-09-09T19:54:44Z</dcterms:modified>
</cp:coreProperties>
</file>