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30" r:id="rId3"/>
    <p:sldId id="312" r:id="rId4"/>
    <p:sldId id="281" r:id="rId5"/>
    <p:sldId id="297" r:id="rId6"/>
    <p:sldId id="296" r:id="rId7"/>
    <p:sldId id="301" r:id="rId8"/>
    <p:sldId id="285" r:id="rId9"/>
    <p:sldId id="298" r:id="rId10"/>
    <p:sldId id="299" r:id="rId11"/>
    <p:sldId id="302" r:id="rId12"/>
    <p:sldId id="294" r:id="rId13"/>
    <p:sldId id="295" r:id="rId14"/>
    <p:sldId id="331" r:id="rId15"/>
    <p:sldId id="303" r:id="rId16"/>
    <p:sldId id="274" r:id="rId17"/>
    <p:sldId id="305" r:id="rId18"/>
    <p:sldId id="278" r:id="rId19"/>
    <p:sldId id="287" r:id="rId20"/>
    <p:sldId id="288" r:id="rId21"/>
    <p:sldId id="304" r:id="rId22"/>
    <p:sldId id="286" r:id="rId23"/>
    <p:sldId id="332" r:id="rId24"/>
    <p:sldId id="322" r:id="rId25"/>
    <p:sldId id="321" r:id="rId26"/>
    <p:sldId id="260" r:id="rId27"/>
    <p:sldId id="306" r:id="rId28"/>
    <p:sldId id="307" r:id="rId29"/>
    <p:sldId id="318" r:id="rId30"/>
    <p:sldId id="308" r:id="rId31"/>
    <p:sldId id="325" r:id="rId32"/>
    <p:sldId id="313" r:id="rId33"/>
    <p:sldId id="317" r:id="rId34"/>
    <p:sldId id="292" r:id="rId35"/>
    <p:sldId id="289" r:id="rId36"/>
    <p:sldId id="320" r:id="rId37"/>
    <p:sldId id="291" r:id="rId38"/>
    <p:sldId id="329" r:id="rId39"/>
    <p:sldId id="327" r:id="rId40"/>
    <p:sldId id="328" r:id="rId41"/>
  </p:sldIdLst>
  <p:sldSz cx="9144000" cy="6858000" type="screen4x3"/>
  <p:notesSz cx="6669088"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WAN, Shweta" initials="dhawans" lastIdx="13" clrIdx="0"/>
  <p:cmAuthor id="1" name="macdne" initials="n" lastIdx="41" clrIdx="1"/>
  <p:cmAuthor id="2" name="Noni MacDonald" initials="" lastIdx="44" clrIdx="2"/>
  <p:cmAuthor id="3" name="MENNING, Lisa" initials="menningl" lastIdx="51" clrIdx="3"/>
  <p:cmAuthor id="4" name="NIC LOCHLAINN, Laura" initials="NICL" lastIdx="6"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2" autoAdjust="0"/>
    <p:restoredTop sz="85294" autoAdjust="0"/>
  </p:normalViewPr>
  <p:slideViewPr>
    <p:cSldViewPr>
      <p:cViewPr>
        <p:scale>
          <a:sx n="110" d="100"/>
          <a:sy n="110" d="100"/>
        </p:scale>
        <p:origin x="-840" y="-186"/>
      </p:cViewPr>
      <p:guideLst>
        <p:guide orient="horz" pos="2160"/>
        <p:guide pos="2880"/>
      </p:guideLst>
    </p:cSldViewPr>
  </p:slideViewPr>
  <p:outlineViewPr>
    <p:cViewPr>
      <p:scale>
        <a:sx n="33" d="100"/>
        <a:sy n="33" d="100"/>
      </p:scale>
      <p:origin x="0" y="5256"/>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87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88791"/>
          </a:xfrm>
          <a:prstGeom prst="rect">
            <a:avLst/>
          </a:prstGeom>
        </p:spPr>
        <p:txBody>
          <a:bodyPr vert="horz" lIns="91440" tIns="45720" rIns="91440" bIns="45720" rtlCol="0"/>
          <a:lstStyle>
            <a:lvl1pPr algn="r">
              <a:defRPr sz="1200"/>
            </a:lvl1pPr>
          </a:lstStyle>
          <a:p>
            <a:fld id="{7FB18695-6983-4762-B81A-89C1FF048A87}" type="datetimeFigureOut">
              <a:rPr lang="en-US" smtClean="0"/>
              <a:pPr/>
              <a:t>6/20/2018</a:t>
            </a:fld>
            <a:endParaRPr lang="en-US"/>
          </a:p>
        </p:txBody>
      </p:sp>
      <p:sp>
        <p:nvSpPr>
          <p:cNvPr id="4" name="Slide Image Placeholder 3"/>
          <p:cNvSpPr>
            <a:spLocks noGrp="1" noRot="1" noChangeAspect="1"/>
          </p:cNvSpPr>
          <p:nvPr>
            <p:ph type="sldImg" idx="2"/>
          </p:nvPr>
        </p:nvSpPr>
        <p:spPr>
          <a:xfrm>
            <a:off x="892175" y="733425"/>
            <a:ext cx="4884738" cy="36655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643517"/>
            <a:ext cx="5335270" cy="439912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5337"/>
            <a:ext cx="2889938" cy="4887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285337"/>
            <a:ext cx="2889938" cy="488791"/>
          </a:xfrm>
          <a:prstGeom prst="rect">
            <a:avLst/>
          </a:prstGeom>
        </p:spPr>
        <p:txBody>
          <a:bodyPr vert="horz" lIns="91440" tIns="45720" rIns="91440" bIns="45720" rtlCol="0" anchor="b"/>
          <a:lstStyle>
            <a:lvl1pPr algn="r">
              <a:defRPr sz="1200"/>
            </a:lvl1pPr>
          </a:lstStyle>
          <a:p>
            <a:fld id="{0A212512-5255-473B-A445-518276AB7B60}" type="slidenum">
              <a:rPr lang="en-US" smtClean="0"/>
              <a:pPr/>
              <a:t>‹#›</a:t>
            </a:fld>
            <a:endParaRPr lang="en-US"/>
          </a:p>
        </p:txBody>
      </p:sp>
    </p:spTree>
    <p:extLst>
      <p:ext uri="{BB962C8B-B14F-4D97-AF65-F5344CB8AC3E}">
        <p14:creationId xmlns:p14="http://schemas.microsoft.com/office/powerpoint/2010/main" val="259146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1" dirty="0" smtClean="0">
                <a:solidFill>
                  <a:srgbClr val="FF0000"/>
                </a:solidFill>
              </a:rPr>
              <a:t>This</a:t>
            </a:r>
            <a:r>
              <a:rPr lang="en-GB" b="1" i="1" baseline="0" dirty="0" smtClean="0">
                <a:solidFill>
                  <a:srgbClr val="FF0000"/>
                </a:solidFill>
              </a:rPr>
              <a:t> training module was developed with thanks to Shweta Dhawan, Dalhousie University, Canada. </a:t>
            </a:r>
          </a:p>
          <a:p>
            <a:r>
              <a:rPr lang="en-GB" b="1" i="1" baseline="0" dirty="0" smtClean="0">
                <a:solidFill>
                  <a:srgbClr val="FF0000"/>
                </a:solidFill>
              </a:rPr>
              <a:t>Appreciation for technical inputs on the content also goes to: </a:t>
            </a:r>
          </a:p>
          <a:p>
            <a:pPr marL="171450" indent="-171450">
              <a:buFontTx/>
              <a:buChar char="-"/>
            </a:pPr>
            <a:r>
              <a:rPr lang="en-GB" b="1" i="1" baseline="0" dirty="0" smtClean="0">
                <a:solidFill>
                  <a:srgbClr val="FF0000"/>
                </a:solidFill>
              </a:rPr>
              <a:t>Professor Noni Macdonald at Dalhousie </a:t>
            </a:r>
            <a:r>
              <a:rPr lang="en-GB" b="1" i="1" baseline="0" dirty="0" smtClean="0">
                <a:solidFill>
                  <a:srgbClr val="FF0000"/>
                </a:solidFill>
              </a:rPr>
              <a:t>University</a:t>
            </a:r>
            <a:endParaRPr lang="en-GB" b="1" i="1" baseline="0" dirty="0" smtClean="0">
              <a:solidFill>
                <a:srgbClr val="FF0000"/>
              </a:solidFill>
            </a:endParaRPr>
          </a:p>
          <a:p>
            <a:pPr marL="171450" indent="-171450">
              <a:buFontTx/>
              <a:buChar char="-"/>
            </a:pPr>
            <a:r>
              <a:rPr lang="en-GB" b="1" i="1" baseline="0" dirty="0" smtClean="0">
                <a:solidFill>
                  <a:srgbClr val="FF0000"/>
                </a:solidFill>
              </a:rPr>
              <a:t>Professor Anna </a:t>
            </a:r>
            <a:r>
              <a:rPr lang="en-GB" b="1" i="1" baseline="0" dirty="0" err="1" smtClean="0">
                <a:solidFill>
                  <a:srgbClr val="FF0000"/>
                </a:solidFill>
              </a:rPr>
              <a:t>Taddio</a:t>
            </a:r>
            <a:r>
              <a:rPr lang="en-GB" b="1" i="1" baseline="0" dirty="0" smtClean="0">
                <a:solidFill>
                  <a:srgbClr val="FF0000"/>
                </a:solidFill>
              </a:rPr>
              <a:t>, at the University of </a:t>
            </a:r>
            <a:r>
              <a:rPr lang="en-GB" b="1" i="1" baseline="0" dirty="0" smtClean="0">
                <a:solidFill>
                  <a:srgbClr val="FF0000"/>
                </a:solidFill>
              </a:rPr>
              <a:t>Toronto</a:t>
            </a:r>
          </a:p>
          <a:p>
            <a:pPr marL="171450" indent="-171450">
              <a:buFontTx/>
              <a:buChar char="-"/>
            </a:pPr>
            <a:r>
              <a:rPr lang="en-GB" b="1" i="1" baseline="0" dirty="0" smtClean="0">
                <a:solidFill>
                  <a:srgbClr val="FF0000"/>
                </a:solidFill>
              </a:rPr>
              <a:t>Colleagues from WHO HQ Vaccine Safety and Vigilance team </a:t>
            </a:r>
            <a:endParaRPr lang="en-US" b="1" i="1" dirty="0" smtClean="0">
              <a:solidFill>
                <a:srgbClr val="FF0000"/>
              </a:solidFill>
            </a:endParaRPr>
          </a:p>
          <a:p>
            <a:endParaRPr lang="en-US" b="1" i="1" dirty="0">
              <a:solidFill>
                <a:srgbClr val="FF0000"/>
              </a:solidFill>
            </a:endParaRPr>
          </a:p>
        </p:txBody>
      </p:sp>
      <p:sp>
        <p:nvSpPr>
          <p:cNvPr id="4" name="Slide Number Placeholder 3"/>
          <p:cNvSpPr>
            <a:spLocks noGrp="1"/>
          </p:cNvSpPr>
          <p:nvPr>
            <p:ph type="sldNum" sz="quarter" idx="10"/>
          </p:nvPr>
        </p:nvSpPr>
        <p:spPr/>
        <p:txBody>
          <a:bodyPr/>
          <a:lstStyle/>
          <a:p>
            <a:fld id="{0A212512-5255-473B-A445-518276AB7B60}" type="slidenum">
              <a:rPr lang="en-US" smtClean="0"/>
              <a:pPr/>
              <a:t>1</a:t>
            </a:fld>
            <a:endParaRPr lang="en-US"/>
          </a:p>
        </p:txBody>
      </p:sp>
    </p:spTree>
    <p:extLst>
      <p:ext uri="{BB962C8B-B14F-4D97-AF65-F5344CB8AC3E}">
        <p14:creationId xmlns:p14="http://schemas.microsoft.com/office/powerpoint/2010/main" val="13364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11</a:t>
            </a:fld>
            <a:endParaRPr lang="en-US"/>
          </a:p>
        </p:txBody>
      </p:sp>
    </p:spTree>
    <p:extLst>
      <p:ext uri="{BB962C8B-B14F-4D97-AF65-F5344CB8AC3E}">
        <p14:creationId xmlns:p14="http://schemas.microsoft.com/office/powerpoint/2010/main" val="4219725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212512-5255-473B-A445-518276AB7B60}" type="slidenum">
              <a:rPr lang="en-US" smtClean="0"/>
              <a:pPr/>
              <a:t>12</a:t>
            </a:fld>
            <a:endParaRPr lang="en-US"/>
          </a:p>
        </p:txBody>
      </p:sp>
    </p:spTree>
    <p:extLst>
      <p:ext uri="{BB962C8B-B14F-4D97-AF65-F5344CB8AC3E}">
        <p14:creationId xmlns:p14="http://schemas.microsoft.com/office/powerpoint/2010/main" val="192149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13</a:t>
            </a:fld>
            <a:endParaRPr lang="en-US"/>
          </a:p>
        </p:txBody>
      </p:sp>
    </p:spTree>
    <p:extLst>
      <p:ext uri="{BB962C8B-B14F-4D97-AF65-F5344CB8AC3E}">
        <p14:creationId xmlns:p14="http://schemas.microsoft.com/office/powerpoint/2010/main" val="860823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15</a:t>
            </a:fld>
            <a:endParaRPr lang="en-US"/>
          </a:p>
        </p:txBody>
      </p:sp>
    </p:spTree>
    <p:extLst>
      <p:ext uri="{BB962C8B-B14F-4D97-AF65-F5344CB8AC3E}">
        <p14:creationId xmlns:p14="http://schemas.microsoft.com/office/powerpoint/2010/main" val="2507271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credits: http://www.bccdc.ca/resource-gallery/Documents/Guidelines%20and%20Forms/Guidelines%20and%20Manuals/Epid/CD%20Manual/Chapter%202%20-%20Imms/SectionIVB_RIIP.pdf</a:t>
            </a:r>
            <a:endParaRPr lang="en-US" dirty="0" smtClean="0"/>
          </a:p>
          <a:p>
            <a:endParaRPr lang="en-GB" dirty="0" smtClean="0"/>
          </a:p>
        </p:txBody>
      </p:sp>
      <p:sp>
        <p:nvSpPr>
          <p:cNvPr id="4" name="Slide Number Placeholder 3"/>
          <p:cNvSpPr>
            <a:spLocks noGrp="1"/>
          </p:cNvSpPr>
          <p:nvPr>
            <p:ph type="sldNum" sz="quarter" idx="10"/>
          </p:nvPr>
        </p:nvSpPr>
        <p:spPr/>
        <p:txBody>
          <a:bodyPr/>
          <a:lstStyle/>
          <a:p>
            <a:fld id="{0A212512-5255-473B-A445-518276AB7B60}" type="slidenum">
              <a:rPr lang="en-US" smtClean="0"/>
              <a:pPr/>
              <a:t>16</a:t>
            </a:fld>
            <a:endParaRPr lang="en-US"/>
          </a:p>
        </p:txBody>
      </p:sp>
    </p:spTree>
    <p:extLst>
      <p:ext uri="{BB962C8B-B14F-4D97-AF65-F5344CB8AC3E}">
        <p14:creationId xmlns:p14="http://schemas.microsoft.com/office/powerpoint/2010/main" val="2142208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Image credits: http://www.bccdc.ca/resource-gallery/Documents/Guidelines%20and%20Forms/Guidelines%20and%20Manuals/Epid/CD%20Manual/Chapter%202%20-%20Imms/SectionIVB_RIIP.pdf</a:t>
            </a:r>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17</a:t>
            </a:fld>
            <a:endParaRPr lang="en-US"/>
          </a:p>
        </p:txBody>
      </p:sp>
    </p:spTree>
    <p:extLst>
      <p:ext uri="{BB962C8B-B14F-4D97-AF65-F5344CB8AC3E}">
        <p14:creationId xmlns:p14="http://schemas.microsoft.com/office/powerpoint/2010/main" val="369593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212512-5255-473B-A445-518276AB7B60}" type="slidenum">
              <a:rPr lang="en-US" smtClean="0"/>
              <a:pPr/>
              <a:t>18</a:t>
            </a:fld>
            <a:endParaRPr lang="en-US"/>
          </a:p>
        </p:txBody>
      </p:sp>
    </p:spTree>
    <p:extLst>
      <p:ext uri="{BB962C8B-B14F-4D97-AF65-F5344CB8AC3E}">
        <p14:creationId xmlns:p14="http://schemas.microsoft.com/office/powerpoint/2010/main" val="1311059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19</a:t>
            </a:fld>
            <a:endParaRPr lang="en-US"/>
          </a:p>
        </p:txBody>
      </p:sp>
    </p:spTree>
    <p:extLst>
      <p:ext uri="{BB962C8B-B14F-4D97-AF65-F5344CB8AC3E}">
        <p14:creationId xmlns:p14="http://schemas.microsoft.com/office/powerpoint/2010/main" val="3726115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20</a:t>
            </a:fld>
            <a:endParaRPr lang="en-US"/>
          </a:p>
        </p:txBody>
      </p:sp>
    </p:spTree>
    <p:extLst>
      <p:ext uri="{BB962C8B-B14F-4D97-AF65-F5344CB8AC3E}">
        <p14:creationId xmlns:p14="http://schemas.microsoft.com/office/powerpoint/2010/main" val="344560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21</a:t>
            </a:fld>
            <a:endParaRPr lang="en-US"/>
          </a:p>
        </p:txBody>
      </p:sp>
    </p:spTree>
    <p:extLst>
      <p:ext uri="{BB962C8B-B14F-4D97-AF65-F5344CB8AC3E}">
        <p14:creationId xmlns:p14="http://schemas.microsoft.com/office/powerpoint/2010/main" val="65042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212512-5255-473B-A445-518276AB7B60}" type="slidenum">
              <a:rPr lang="en-US" smtClean="0"/>
              <a:pPr/>
              <a:t>3</a:t>
            </a:fld>
            <a:endParaRPr lang="en-US"/>
          </a:p>
        </p:txBody>
      </p:sp>
    </p:spTree>
    <p:extLst>
      <p:ext uri="{BB962C8B-B14F-4D97-AF65-F5344CB8AC3E}">
        <p14:creationId xmlns:p14="http://schemas.microsoft.com/office/powerpoint/2010/main" val="1066767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22</a:t>
            </a:fld>
            <a:endParaRPr lang="en-US"/>
          </a:p>
        </p:txBody>
      </p:sp>
    </p:spTree>
    <p:extLst>
      <p:ext uri="{BB962C8B-B14F-4D97-AF65-F5344CB8AC3E}">
        <p14:creationId xmlns:p14="http://schemas.microsoft.com/office/powerpoint/2010/main" val="2651789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25</a:t>
            </a:fld>
            <a:endParaRPr lang="en-US"/>
          </a:p>
        </p:txBody>
      </p:sp>
    </p:spTree>
    <p:extLst>
      <p:ext uri="{BB962C8B-B14F-4D97-AF65-F5344CB8AC3E}">
        <p14:creationId xmlns:p14="http://schemas.microsoft.com/office/powerpoint/2010/main" val="111469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26</a:t>
            </a:fld>
            <a:endParaRPr lang="en-US"/>
          </a:p>
        </p:txBody>
      </p:sp>
    </p:spTree>
    <p:extLst>
      <p:ext uri="{BB962C8B-B14F-4D97-AF65-F5344CB8AC3E}">
        <p14:creationId xmlns:p14="http://schemas.microsoft.com/office/powerpoint/2010/main" val="2917248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27</a:t>
            </a:fld>
            <a:endParaRPr lang="en-US"/>
          </a:p>
        </p:txBody>
      </p:sp>
    </p:spTree>
    <p:extLst>
      <p:ext uri="{BB962C8B-B14F-4D97-AF65-F5344CB8AC3E}">
        <p14:creationId xmlns:p14="http://schemas.microsoft.com/office/powerpoint/2010/main" val="1304976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0A212512-5255-473B-A445-518276AB7B60}" type="slidenum">
              <a:rPr lang="en-US" smtClean="0"/>
              <a:pPr/>
              <a:t>28</a:t>
            </a:fld>
            <a:endParaRPr lang="en-US"/>
          </a:p>
        </p:txBody>
      </p:sp>
    </p:spTree>
    <p:extLst>
      <p:ext uri="{BB962C8B-B14F-4D97-AF65-F5344CB8AC3E}">
        <p14:creationId xmlns:p14="http://schemas.microsoft.com/office/powerpoint/2010/main" val="1858333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29</a:t>
            </a:fld>
            <a:endParaRPr lang="en-US"/>
          </a:p>
        </p:txBody>
      </p:sp>
    </p:spTree>
    <p:extLst>
      <p:ext uri="{BB962C8B-B14F-4D97-AF65-F5344CB8AC3E}">
        <p14:creationId xmlns:p14="http://schemas.microsoft.com/office/powerpoint/2010/main" val="35572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a child experience more pain or discomfort during vaccination when there are multiple injections? Health workers should acknowledge that children will likely experience slightly more pain or discomfort when there are multiple injections. However, they should remind parents the pain or discomfort from vaccination is very brief – and that even one injection can cause pain or discomfort, with children often not noticing the pain or discomfort caused by subsequent injections. If more immunization visits are used to provide children with need vaccinations that means there will be more times when children will experience pain or discomfort from vaccinations.</a:t>
            </a:r>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30</a:t>
            </a:fld>
            <a:endParaRPr lang="en-US"/>
          </a:p>
        </p:txBody>
      </p:sp>
    </p:spTree>
    <p:extLst>
      <p:ext uri="{BB962C8B-B14F-4D97-AF65-F5344CB8AC3E}">
        <p14:creationId xmlns:p14="http://schemas.microsoft.com/office/powerpoint/2010/main" val="2850677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31</a:t>
            </a:fld>
            <a:endParaRPr lang="en-US"/>
          </a:p>
        </p:txBody>
      </p:sp>
    </p:spTree>
    <p:extLst>
      <p:ext uri="{BB962C8B-B14F-4D97-AF65-F5344CB8AC3E}">
        <p14:creationId xmlns:p14="http://schemas.microsoft.com/office/powerpoint/2010/main" val="109697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32</a:t>
            </a:fld>
            <a:endParaRPr lang="en-US"/>
          </a:p>
        </p:txBody>
      </p:sp>
    </p:spTree>
    <p:extLst>
      <p:ext uri="{BB962C8B-B14F-4D97-AF65-F5344CB8AC3E}">
        <p14:creationId xmlns:p14="http://schemas.microsoft.com/office/powerpoint/2010/main" val="3686453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33</a:t>
            </a:fld>
            <a:endParaRPr lang="en-US"/>
          </a:p>
        </p:txBody>
      </p:sp>
    </p:spTree>
    <p:extLst>
      <p:ext uri="{BB962C8B-B14F-4D97-AF65-F5344CB8AC3E}">
        <p14:creationId xmlns:p14="http://schemas.microsoft.com/office/powerpoint/2010/main" val="30486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4</a:t>
            </a:fld>
            <a:endParaRPr lang="en-US"/>
          </a:p>
        </p:txBody>
      </p:sp>
    </p:spTree>
    <p:extLst>
      <p:ext uri="{BB962C8B-B14F-4D97-AF65-F5344CB8AC3E}">
        <p14:creationId xmlns:p14="http://schemas.microsoft.com/office/powerpoint/2010/main" val="3969388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34</a:t>
            </a:fld>
            <a:endParaRPr lang="en-US"/>
          </a:p>
        </p:txBody>
      </p:sp>
    </p:spTree>
    <p:extLst>
      <p:ext uri="{BB962C8B-B14F-4D97-AF65-F5344CB8AC3E}">
        <p14:creationId xmlns:p14="http://schemas.microsoft.com/office/powerpoint/2010/main" val="3538346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35</a:t>
            </a:fld>
            <a:endParaRPr lang="en-US"/>
          </a:p>
        </p:txBody>
      </p:sp>
    </p:spTree>
    <p:extLst>
      <p:ext uri="{BB962C8B-B14F-4D97-AF65-F5344CB8AC3E}">
        <p14:creationId xmlns:p14="http://schemas.microsoft.com/office/powerpoint/2010/main" val="4118265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36</a:t>
            </a:fld>
            <a:endParaRPr lang="en-US"/>
          </a:p>
        </p:txBody>
      </p:sp>
    </p:spTree>
    <p:extLst>
      <p:ext uri="{BB962C8B-B14F-4D97-AF65-F5344CB8AC3E}">
        <p14:creationId xmlns:p14="http://schemas.microsoft.com/office/powerpoint/2010/main" val="892855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37</a:t>
            </a:fld>
            <a:endParaRPr lang="en-US"/>
          </a:p>
        </p:txBody>
      </p:sp>
    </p:spTree>
    <p:extLst>
      <p:ext uri="{BB962C8B-B14F-4D97-AF65-F5344CB8AC3E}">
        <p14:creationId xmlns:p14="http://schemas.microsoft.com/office/powerpoint/2010/main" val="1470786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39</a:t>
            </a:fld>
            <a:endParaRPr lang="en-US"/>
          </a:p>
        </p:txBody>
      </p:sp>
    </p:spTree>
    <p:extLst>
      <p:ext uri="{BB962C8B-B14F-4D97-AF65-F5344CB8AC3E}">
        <p14:creationId xmlns:p14="http://schemas.microsoft.com/office/powerpoint/2010/main" val="1125028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5</a:t>
            </a:fld>
            <a:endParaRPr lang="en-US"/>
          </a:p>
        </p:txBody>
      </p:sp>
    </p:spTree>
    <p:extLst>
      <p:ext uri="{BB962C8B-B14F-4D97-AF65-F5344CB8AC3E}">
        <p14:creationId xmlns:p14="http://schemas.microsoft.com/office/powerpoint/2010/main" val="14553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6</a:t>
            </a:fld>
            <a:endParaRPr lang="en-US"/>
          </a:p>
        </p:txBody>
      </p:sp>
    </p:spTree>
    <p:extLst>
      <p:ext uri="{BB962C8B-B14F-4D97-AF65-F5344CB8AC3E}">
        <p14:creationId xmlns:p14="http://schemas.microsoft.com/office/powerpoint/2010/main" val="11281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12512-5255-473B-A445-518276AB7B60}" type="slidenum">
              <a:rPr lang="en-US" smtClean="0"/>
              <a:pPr/>
              <a:t>7</a:t>
            </a:fld>
            <a:endParaRPr lang="en-US"/>
          </a:p>
        </p:txBody>
      </p:sp>
    </p:spTree>
    <p:extLst>
      <p:ext uri="{BB962C8B-B14F-4D97-AF65-F5344CB8AC3E}">
        <p14:creationId xmlns:p14="http://schemas.microsoft.com/office/powerpoint/2010/main" val="406277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8</a:t>
            </a:fld>
            <a:endParaRPr lang="en-US"/>
          </a:p>
        </p:txBody>
      </p:sp>
    </p:spTree>
    <p:extLst>
      <p:ext uri="{BB962C8B-B14F-4D97-AF65-F5344CB8AC3E}">
        <p14:creationId xmlns:p14="http://schemas.microsoft.com/office/powerpoint/2010/main" val="47794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9</a:t>
            </a:fld>
            <a:endParaRPr lang="en-US"/>
          </a:p>
        </p:txBody>
      </p:sp>
    </p:spTree>
    <p:extLst>
      <p:ext uri="{BB962C8B-B14F-4D97-AF65-F5344CB8AC3E}">
        <p14:creationId xmlns:p14="http://schemas.microsoft.com/office/powerpoint/2010/main" val="388885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12512-5255-473B-A445-518276AB7B60}" type="slidenum">
              <a:rPr lang="en-US" smtClean="0"/>
              <a:pPr/>
              <a:t>10</a:t>
            </a:fld>
            <a:endParaRPr lang="en-US"/>
          </a:p>
        </p:txBody>
      </p:sp>
    </p:spTree>
    <p:extLst>
      <p:ext uri="{BB962C8B-B14F-4D97-AF65-F5344CB8AC3E}">
        <p14:creationId xmlns:p14="http://schemas.microsoft.com/office/powerpoint/2010/main" val="402763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04A50-A061-402D-9302-7A971DBB87CC}"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249998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9912F-3024-4015-A78C-3C4B6782F9D4}"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163025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6A49B-35E4-4EB9-A581-C935B1404C60}"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4117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78A6C-1EF2-496E-BC20-AB4DB1BFF1E1}"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653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C8D98-AAAF-439E-9321-BAA48B2891C0}" type="datetime1">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139026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B37F6-4245-4A7E-8263-5E0CE0371565}" type="datetime1">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378103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096E6-8F0C-4602-BFCA-DA4116166735}" type="datetime1">
              <a:rPr lang="en-US" smtClean="0"/>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74410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2DDF6-1986-4B3B-A7E6-96343905D7C0}"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429309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0AFF8-82E7-4C59-8AA6-C97AF821AA4C}" type="datetime1">
              <a:rPr lang="en-US" smtClean="0"/>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36714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9744B-388E-4D89-B00C-C058349AD344}" type="datetime1">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116497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D397C-77F0-48FC-A2C2-8A5AB30F9EB8}" type="datetime1">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9F4CA-A7D5-4E85-AAAC-6ABAFD433159}" type="slidenum">
              <a:rPr lang="en-US" smtClean="0"/>
              <a:pPr/>
              <a:t>‹#›</a:t>
            </a:fld>
            <a:endParaRPr lang="en-US"/>
          </a:p>
        </p:txBody>
      </p:sp>
    </p:spTree>
    <p:extLst>
      <p:ext uri="{BB962C8B-B14F-4D97-AF65-F5344CB8AC3E}">
        <p14:creationId xmlns:p14="http://schemas.microsoft.com/office/powerpoint/2010/main" val="379596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B265E-A66A-4445-9236-07277E814E3D}" type="datetime1">
              <a:rPr lang="en-US" smtClean="0"/>
              <a:t>6/20/2018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9F4CA-A7D5-4E85-AAAC-6ABAFD433159}" type="slidenum">
              <a:rPr lang="en-US" smtClean="0"/>
              <a:pPr/>
              <a:t>‹#›</a:t>
            </a:fld>
            <a:endParaRPr lang="en-US"/>
          </a:p>
        </p:txBody>
      </p:sp>
    </p:spTree>
    <p:extLst>
      <p:ext uri="{BB962C8B-B14F-4D97-AF65-F5344CB8AC3E}">
        <p14:creationId xmlns:p14="http://schemas.microsoft.com/office/powerpoint/2010/main" val="55208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who.int/wer/2015/wer9039.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390" y="1196752"/>
            <a:ext cx="7772400" cy="1470025"/>
          </a:xfrm>
        </p:spPr>
        <p:txBody>
          <a:bodyPr>
            <a:noAutofit/>
          </a:bodyPr>
          <a:lstStyle/>
          <a:p>
            <a:r>
              <a:rPr lang="en-GB" sz="5500" b="1" dirty="0" smtClean="0"/>
              <a:t>Managing pain during       vaccine administration</a:t>
            </a:r>
            <a:endParaRPr lang="en-US" sz="5500" b="1" dirty="0"/>
          </a:p>
        </p:txBody>
      </p:sp>
      <p:pic>
        <p:nvPicPr>
          <p:cNvPr id="4" name="Picture 3" descr="who-logo"/>
          <p:cNvPicPr/>
          <p:nvPr/>
        </p:nvPicPr>
        <p:blipFill>
          <a:blip r:embed="rId3" cstate="print">
            <a:extLst>
              <a:ext uri="{28A0092B-C50C-407E-A947-70E740481C1C}">
                <a14:useLocalDpi xmlns:a14="http://schemas.microsoft.com/office/drawing/2010/main"/>
              </a:ext>
            </a:extLst>
          </a:blip>
          <a:srcRect/>
          <a:stretch>
            <a:fillRect/>
          </a:stretch>
        </p:blipFill>
        <p:spPr bwMode="auto">
          <a:xfrm>
            <a:off x="3131840" y="5733256"/>
            <a:ext cx="2857500" cy="914400"/>
          </a:xfrm>
          <a:prstGeom prst="rect">
            <a:avLst/>
          </a:prstGeom>
          <a:noFill/>
          <a:ln>
            <a:noFill/>
          </a:ln>
        </p:spPr>
      </p:pic>
      <p:sp>
        <p:nvSpPr>
          <p:cNvPr id="5" name="Slide Number Placeholder 4"/>
          <p:cNvSpPr>
            <a:spLocks noGrp="1"/>
          </p:cNvSpPr>
          <p:nvPr>
            <p:ph type="sldNum" sz="quarter" idx="12"/>
          </p:nvPr>
        </p:nvSpPr>
        <p:spPr/>
        <p:txBody>
          <a:bodyPr/>
          <a:lstStyle/>
          <a:p>
            <a:fld id="{1299F4CA-A7D5-4E85-AAAC-6ABAFD433159}" type="slidenum">
              <a:rPr lang="en-US" smtClean="0"/>
              <a:pPr/>
              <a:t>1</a:t>
            </a:fld>
            <a:endParaRPr lang="en-US"/>
          </a:p>
        </p:txBody>
      </p:sp>
      <p:sp>
        <p:nvSpPr>
          <p:cNvPr id="7" name="Title 1"/>
          <p:cNvSpPr txBox="1">
            <a:spLocks/>
          </p:cNvSpPr>
          <p:nvPr/>
        </p:nvSpPr>
        <p:spPr>
          <a:xfrm>
            <a:off x="688032" y="2276872"/>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6000" dirty="0" smtClean="0"/>
              <a:t/>
            </a:r>
            <a:br>
              <a:rPr lang="en-GB" sz="6000" dirty="0" smtClean="0"/>
            </a:br>
            <a:r>
              <a:rPr lang="en-GB" sz="2000" dirty="0" smtClean="0"/>
              <a:t/>
            </a:r>
            <a:br>
              <a:rPr lang="en-GB" sz="2000" dirty="0" smtClean="0"/>
            </a:br>
            <a:r>
              <a:rPr lang="en-GB" sz="4000" dirty="0" smtClean="0"/>
              <a:t>A training module </a:t>
            </a:r>
            <a:br>
              <a:rPr lang="en-GB" sz="4000" dirty="0" smtClean="0"/>
            </a:br>
            <a:r>
              <a:rPr lang="en-GB" sz="4000" dirty="0" smtClean="0"/>
              <a:t>for health workers</a:t>
            </a:r>
            <a:endParaRPr lang="en-US" sz="4000" dirty="0"/>
          </a:p>
        </p:txBody>
      </p:sp>
      <p:sp>
        <p:nvSpPr>
          <p:cNvPr id="8" name="TextBox 7"/>
          <p:cNvSpPr txBox="1"/>
          <p:nvPr/>
        </p:nvSpPr>
        <p:spPr>
          <a:xfrm>
            <a:off x="3419872" y="4787860"/>
            <a:ext cx="2304256" cy="369332"/>
          </a:xfrm>
          <a:prstGeom prst="rect">
            <a:avLst/>
          </a:prstGeom>
          <a:noFill/>
        </p:spPr>
        <p:txBody>
          <a:bodyPr wrap="square" rtlCol="0">
            <a:spAutoFit/>
          </a:bodyPr>
          <a:lstStyle/>
          <a:p>
            <a:pPr algn="ctr"/>
            <a:r>
              <a:rPr lang="en-GB" i="1" smtClean="0"/>
              <a:t>May 2017</a:t>
            </a:r>
            <a:endParaRPr lang="en-US" i="1" dirty="0"/>
          </a:p>
        </p:txBody>
      </p:sp>
    </p:spTree>
    <p:extLst>
      <p:ext uri="{BB962C8B-B14F-4D97-AF65-F5344CB8AC3E}">
        <p14:creationId xmlns:p14="http://schemas.microsoft.com/office/powerpoint/2010/main" val="815158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752"/>
            <a:ext cx="8229600" cy="1143000"/>
          </a:xfrm>
        </p:spPr>
        <p:txBody>
          <a:bodyPr>
            <a:normAutofit/>
          </a:bodyPr>
          <a:lstStyle/>
          <a:p>
            <a:r>
              <a:rPr lang="en-GB" b="1" dirty="0" smtClean="0"/>
              <a:t>BEFORE vaccination</a:t>
            </a:r>
            <a:endParaRPr lang="en-US" b="1" dirty="0"/>
          </a:p>
        </p:txBody>
      </p:sp>
      <p:sp>
        <p:nvSpPr>
          <p:cNvPr id="4" name="Content Placeholder 3"/>
          <p:cNvSpPr txBox="1">
            <a:spLocks noGrp="1"/>
          </p:cNvSpPr>
          <p:nvPr>
            <p:ph idx="1"/>
          </p:nvPr>
        </p:nvSpPr>
        <p:spPr>
          <a:xfrm>
            <a:off x="323528" y="1196752"/>
            <a:ext cx="8496944" cy="5192191"/>
          </a:xfrm>
          <a:prstGeom prst="rect">
            <a:avLst/>
          </a:prstGeom>
          <a:noFill/>
        </p:spPr>
        <p:txBody>
          <a:bodyPr wrap="square" rtlCol="0">
            <a:spAutoFit/>
          </a:bodyPr>
          <a:lstStyle/>
          <a:p>
            <a:pPr marL="457200" lvl="1" indent="-457200">
              <a:spcBef>
                <a:spcPts val="1800"/>
              </a:spcBef>
              <a:buFont typeface="Arial" panose="020B0604020202020204" pitchFamily="34" charset="0"/>
              <a:buChar char="•"/>
            </a:pPr>
            <a:r>
              <a:rPr lang="en-GB" sz="2400" dirty="0"/>
              <a:t>If giving vaccines to a young child, </a:t>
            </a:r>
            <a:r>
              <a:rPr lang="en-GB" sz="2400" b="1" dirty="0"/>
              <a:t>ask caregiver if and how much the child understands </a:t>
            </a:r>
            <a:r>
              <a:rPr lang="en-GB" sz="2400" dirty="0"/>
              <a:t>about vaccination</a:t>
            </a:r>
          </a:p>
          <a:p>
            <a:pPr marL="457200" lvl="1" indent="-457200">
              <a:spcBef>
                <a:spcPts val="1800"/>
              </a:spcBef>
              <a:buFont typeface="Arial" panose="020B0604020202020204" pitchFamily="34" charset="0"/>
              <a:buChar char="•"/>
            </a:pPr>
            <a:r>
              <a:rPr lang="en-GB" sz="2400" dirty="0"/>
              <a:t>Use </a:t>
            </a:r>
            <a:r>
              <a:rPr lang="en-GB" sz="2400" b="1" dirty="0"/>
              <a:t>language appropriate </a:t>
            </a:r>
            <a:r>
              <a:rPr lang="en-GB" sz="2400" dirty="0"/>
              <a:t>to the caregiver’s and patient’s </a:t>
            </a:r>
            <a:r>
              <a:rPr lang="en-GB" sz="2400" b="1" dirty="0"/>
              <a:t>level of </a:t>
            </a:r>
            <a:r>
              <a:rPr lang="en-GB" sz="2400" b="1" dirty="0" smtClean="0"/>
              <a:t>understanding</a:t>
            </a:r>
          </a:p>
          <a:p>
            <a:pPr marL="457200" indent="-457200">
              <a:spcBef>
                <a:spcPts val="1800"/>
              </a:spcBef>
            </a:pPr>
            <a:r>
              <a:rPr lang="en-GB" sz="2400" b="1" dirty="0"/>
              <a:t>Acknowledge and normalize </a:t>
            </a:r>
            <a:r>
              <a:rPr lang="en-GB" sz="2400" dirty="0"/>
              <a:t>the feelings of the </a:t>
            </a:r>
            <a:r>
              <a:rPr lang="en-GB" sz="2400" dirty="0" smtClean="0"/>
              <a:t>patient/caregiver:</a:t>
            </a:r>
            <a:endParaRPr lang="en-GB" sz="2400" dirty="0"/>
          </a:p>
          <a:p>
            <a:pPr marL="0" indent="0" algn="ctr">
              <a:spcBef>
                <a:spcPts val="0"/>
              </a:spcBef>
              <a:buNone/>
            </a:pPr>
            <a:r>
              <a:rPr lang="en-GB" sz="2400" i="1" dirty="0">
                <a:solidFill>
                  <a:srgbClr val="0070C0"/>
                </a:solidFill>
              </a:rPr>
              <a:t>“It is normal to feel nervous before getting a needle</a:t>
            </a:r>
            <a:r>
              <a:rPr lang="en-GB" sz="2400" i="1" dirty="0" smtClean="0">
                <a:solidFill>
                  <a:srgbClr val="0070C0"/>
                </a:solidFill>
              </a:rPr>
              <a:t>.”</a:t>
            </a:r>
          </a:p>
          <a:p>
            <a:pPr marL="457200" indent="-457200">
              <a:spcBef>
                <a:spcPts val="1800"/>
              </a:spcBef>
            </a:pPr>
            <a:r>
              <a:rPr lang="en-GB" sz="2400" b="1" dirty="0" smtClean="0"/>
              <a:t>BE HONEST </a:t>
            </a:r>
            <a:r>
              <a:rPr lang="en-GB" sz="2400" dirty="0" smtClean="0"/>
              <a:t>that </a:t>
            </a:r>
            <a:r>
              <a:rPr lang="en-GB" sz="2400" dirty="0"/>
              <a:t>the </a:t>
            </a:r>
            <a:r>
              <a:rPr lang="en-GB" sz="2400" dirty="0" smtClean="0"/>
              <a:t>needle </a:t>
            </a:r>
            <a:r>
              <a:rPr lang="en-GB" sz="2400" dirty="0"/>
              <a:t>may hurt, but </a:t>
            </a:r>
            <a:r>
              <a:rPr lang="en-GB" sz="2400" dirty="0" smtClean="0"/>
              <a:t>is </a:t>
            </a:r>
            <a:r>
              <a:rPr lang="en-GB" sz="2400" dirty="0"/>
              <a:t>normal, </a:t>
            </a:r>
            <a:r>
              <a:rPr lang="en-GB" sz="2400" dirty="0" smtClean="0"/>
              <a:t>only </a:t>
            </a:r>
            <a:r>
              <a:rPr lang="en-GB" sz="2400" dirty="0"/>
              <a:t>brief, and resolves on its own.</a:t>
            </a:r>
          </a:p>
          <a:p>
            <a:pPr marL="857250" lvl="1" indent="-457200"/>
            <a:r>
              <a:rPr lang="en-GB" sz="2200" dirty="0"/>
              <a:t>Do NOT say “It doesn’t hurt” or attempt to reassure by saying  “It’ll be over soon.” These approaches are not helpful and may promote distrust or actually increase distress. </a:t>
            </a:r>
          </a:p>
        </p:txBody>
      </p:sp>
      <p:sp>
        <p:nvSpPr>
          <p:cNvPr id="3" name="Slide Number Placeholder 2"/>
          <p:cNvSpPr>
            <a:spLocks noGrp="1"/>
          </p:cNvSpPr>
          <p:nvPr>
            <p:ph type="sldNum" sz="quarter" idx="12"/>
          </p:nvPr>
        </p:nvSpPr>
        <p:spPr/>
        <p:txBody>
          <a:bodyPr/>
          <a:lstStyle/>
          <a:p>
            <a:fld id="{1299F4CA-A7D5-4E85-AAAC-6ABAFD433159}" type="slidenum">
              <a:rPr lang="en-US" smtClean="0"/>
              <a:pPr/>
              <a:t>10</a:t>
            </a:fld>
            <a:endParaRPr lang="en-US"/>
          </a:p>
        </p:txBody>
      </p:sp>
    </p:spTree>
    <p:extLst>
      <p:ext uri="{BB962C8B-B14F-4D97-AF65-F5344CB8AC3E}">
        <p14:creationId xmlns:p14="http://schemas.microsoft.com/office/powerpoint/2010/main" val="3073001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352928" cy="5112568"/>
          </a:xfrm>
        </p:spPr>
        <p:txBody>
          <a:bodyPr>
            <a:noAutofit/>
          </a:bodyPr>
          <a:lstStyle/>
          <a:p>
            <a:pPr marL="457200" indent="-457200"/>
            <a:r>
              <a:rPr lang="en-GB" sz="2400" b="1" dirty="0"/>
              <a:t>Prepare the patient/caregiver </a:t>
            </a:r>
            <a:r>
              <a:rPr lang="en-GB" sz="2400" dirty="0"/>
              <a:t>by briefly explaining to them what to expect in terms of: </a:t>
            </a:r>
          </a:p>
          <a:p>
            <a:pPr marL="857250" lvl="1" indent="-457200">
              <a:buFont typeface="Calibri" panose="020F0502020204030204" pitchFamily="34" charset="0"/>
              <a:buChar char="−"/>
            </a:pPr>
            <a:r>
              <a:rPr lang="en-GB" sz="2000" dirty="0"/>
              <a:t>What the </a:t>
            </a:r>
            <a:r>
              <a:rPr lang="en-GB" sz="2000" b="1" dirty="0"/>
              <a:t>vaccine or vaccines prevent </a:t>
            </a:r>
            <a:r>
              <a:rPr lang="en-GB" sz="2000" b="1" dirty="0" smtClean="0"/>
              <a:t>against: </a:t>
            </a:r>
            <a:r>
              <a:rPr lang="en-GB" sz="2000" i="1" dirty="0" smtClean="0">
                <a:solidFill>
                  <a:srgbClr val="0070C0"/>
                </a:solidFill>
              </a:rPr>
              <a:t>“Remember that these vaccines provide important protection against…”</a:t>
            </a:r>
            <a:endParaRPr lang="en-GB" sz="2000" i="1" dirty="0">
              <a:solidFill>
                <a:srgbClr val="0070C0"/>
              </a:solidFill>
            </a:endParaRPr>
          </a:p>
          <a:p>
            <a:pPr marL="857250" lvl="1" indent="-457200">
              <a:buFont typeface="Calibri" panose="020F0502020204030204" pitchFamily="34" charset="0"/>
              <a:buChar char="−"/>
            </a:pPr>
            <a:r>
              <a:rPr lang="en-GB" sz="2000" dirty="0"/>
              <a:t>How you will </a:t>
            </a:r>
            <a:r>
              <a:rPr lang="en-GB" sz="2000" b="1" dirty="0"/>
              <a:t>carry out the vaccination </a:t>
            </a:r>
            <a:r>
              <a:rPr lang="en-GB" sz="2000" b="1" dirty="0" smtClean="0"/>
              <a:t>and take steps to minimize discomfort: </a:t>
            </a:r>
            <a:r>
              <a:rPr lang="en-GB" sz="2000" dirty="0"/>
              <a:t>e.g. </a:t>
            </a:r>
            <a:r>
              <a:rPr lang="en-GB" sz="2000" i="1" dirty="0" smtClean="0">
                <a:solidFill>
                  <a:srgbClr val="0070C0"/>
                </a:solidFill>
              </a:rPr>
              <a:t>“I will inject the vaccine as carefully and quickly as possible” </a:t>
            </a:r>
            <a:endParaRPr lang="en-GB" sz="2000" b="1" i="1" dirty="0">
              <a:solidFill>
                <a:srgbClr val="0070C0"/>
              </a:solidFill>
            </a:endParaRPr>
          </a:p>
          <a:p>
            <a:pPr marL="857250" lvl="1" indent="-457200">
              <a:buFont typeface="Calibri" panose="020F0502020204030204" pitchFamily="34" charset="0"/>
              <a:buChar char="−"/>
            </a:pPr>
            <a:r>
              <a:rPr lang="en-GB" sz="2000" dirty="0" smtClean="0"/>
              <a:t>Describe how the vaccination </a:t>
            </a:r>
            <a:r>
              <a:rPr lang="en-GB" sz="2000" dirty="0"/>
              <a:t>will </a:t>
            </a:r>
            <a:r>
              <a:rPr lang="en-GB" sz="2000" b="1" dirty="0" smtClean="0"/>
              <a:t>feel</a:t>
            </a:r>
            <a:r>
              <a:rPr lang="en-GB" sz="2000" dirty="0" smtClean="0"/>
              <a:t> without inferring that they may or may not happen: </a:t>
            </a:r>
            <a:r>
              <a:rPr lang="en-GB" sz="2000" i="1" dirty="0">
                <a:solidFill>
                  <a:srgbClr val="0070C0"/>
                </a:solidFill>
              </a:rPr>
              <a:t>“You may feel a poke or pinch and some pushing for a few seconds</a:t>
            </a:r>
            <a:r>
              <a:rPr lang="en-GB" sz="2000" i="1" dirty="0" smtClean="0">
                <a:solidFill>
                  <a:srgbClr val="0070C0"/>
                </a:solidFill>
              </a:rPr>
              <a:t>.”</a:t>
            </a:r>
            <a:endParaRPr lang="en-GB" sz="2000" dirty="0"/>
          </a:p>
          <a:p>
            <a:pPr marL="0" indent="0" algn="ctr">
              <a:buNone/>
            </a:pPr>
            <a:endParaRPr lang="en-GB" sz="1200" b="1" dirty="0" smtClean="0"/>
          </a:p>
          <a:p>
            <a:pPr marL="457200" indent="-457200">
              <a:spcBef>
                <a:spcPts val="600"/>
              </a:spcBef>
            </a:pPr>
            <a:r>
              <a:rPr lang="en-GB" sz="2400" b="1" dirty="0"/>
              <a:t>If aiming to provide distraction, offer limited but realistic choices </a:t>
            </a:r>
            <a:r>
              <a:rPr lang="en-GB" sz="2400" dirty="0"/>
              <a:t>and let the child/ patient choose:</a:t>
            </a:r>
          </a:p>
          <a:p>
            <a:pPr marL="0" indent="0" algn="ctr">
              <a:spcBef>
                <a:spcPts val="0"/>
              </a:spcBef>
              <a:buNone/>
            </a:pPr>
            <a:r>
              <a:rPr lang="en-GB" sz="2000" i="1" dirty="0">
                <a:solidFill>
                  <a:srgbClr val="0070C0"/>
                </a:solidFill>
              </a:rPr>
              <a:t>“Would you like to sing a song or look at this book while I give you the vaccine?”</a:t>
            </a:r>
          </a:p>
          <a:p>
            <a:pPr marL="0" indent="0" algn="ctr">
              <a:buNone/>
            </a:pPr>
            <a:endParaRPr lang="en-GB" sz="2000" i="1" dirty="0">
              <a:solidFill>
                <a:srgbClr val="0070C0"/>
              </a:solidFill>
            </a:endParaRPr>
          </a:p>
        </p:txBody>
      </p:sp>
      <p:sp>
        <p:nvSpPr>
          <p:cNvPr id="2" name="Slide Number Placeholder 1"/>
          <p:cNvSpPr>
            <a:spLocks noGrp="1"/>
          </p:cNvSpPr>
          <p:nvPr>
            <p:ph type="sldNum" sz="quarter" idx="12"/>
          </p:nvPr>
        </p:nvSpPr>
        <p:spPr/>
        <p:txBody>
          <a:bodyPr/>
          <a:lstStyle/>
          <a:p>
            <a:fld id="{1299F4CA-A7D5-4E85-AAAC-6ABAFD433159}" type="slidenum">
              <a:rPr lang="en-US" smtClean="0"/>
              <a:pPr/>
              <a:t>11</a:t>
            </a:fld>
            <a:endParaRPr lang="en-US" dirty="0"/>
          </a:p>
        </p:txBody>
      </p:sp>
      <p:sp>
        <p:nvSpPr>
          <p:cNvPr id="4" name="Title 1"/>
          <p:cNvSpPr>
            <a:spLocks noGrp="1"/>
          </p:cNvSpPr>
          <p:nvPr>
            <p:ph type="title"/>
          </p:nvPr>
        </p:nvSpPr>
        <p:spPr>
          <a:xfrm>
            <a:off x="467544" y="53752"/>
            <a:ext cx="8229600" cy="1143000"/>
          </a:xfrm>
        </p:spPr>
        <p:txBody>
          <a:bodyPr>
            <a:normAutofit/>
          </a:bodyPr>
          <a:lstStyle/>
          <a:p>
            <a:r>
              <a:rPr lang="en-GB" b="1" dirty="0" smtClean="0"/>
              <a:t>BEFORE </a:t>
            </a:r>
            <a:r>
              <a:rPr lang="en-GB" b="1" dirty="0" smtClean="0"/>
              <a:t>vaccination (cont.)</a:t>
            </a:r>
            <a:endParaRPr lang="en-US" b="1" dirty="0"/>
          </a:p>
        </p:txBody>
      </p:sp>
    </p:spTree>
    <p:extLst>
      <p:ext uri="{BB962C8B-B14F-4D97-AF65-F5344CB8AC3E}">
        <p14:creationId xmlns:p14="http://schemas.microsoft.com/office/powerpoint/2010/main" val="3073248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41784"/>
            <a:ext cx="9144000" cy="1143000"/>
          </a:xfrm>
        </p:spPr>
        <p:txBody>
          <a:bodyPr>
            <a:noAutofit/>
          </a:bodyPr>
          <a:lstStyle/>
          <a:p>
            <a:r>
              <a:rPr lang="en-GB" b="1" dirty="0" smtClean="0"/>
              <a:t>DURING vaccination</a:t>
            </a:r>
            <a:r>
              <a:rPr lang="en-GB" sz="3600" b="1" dirty="0" smtClean="0"/>
              <a:t/>
            </a:r>
            <a:br>
              <a:rPr lang="en-GB" sz="3600" b="1" dirty="0" smtClean="0"/>
            </a:br>
            <a:endParaRPr lang="en-US" sz="3600" b="1" dirty="0"/>
          </a:p>
        </p:txBody>
      </p:sp>
      <p:sp>
        <p:nvSpPr>
          <p:cNvPr id="6" name="Rectangle 5"/>
          <p:cNvSpPr/>
          <p:nvPr/>
        </p:nvSpPr>
        <p:spPr>
          <a:xfrm>
            <a:off x="248776" y="1188035"/>
            <a:ext cx="8787720" cy="4647426"/>
          </a:xfrm>
          <a:prstGeom prst="rect">
            <a:avLst/>
          </a:prstGeom>
        </p:spPr>
        <p:txBody>
          <a:bodyPr wrap="square">
            <a:spAutoFit/>
          </a:bodyPr>
          <a:lstStyle/>
          <a:p>
            <a:pPr marL="285750" indent="-285750">
              <a:spcBef>
                <a:spcPts val="1200"/>
              </a:spcBef>
              <a:buFont typeface="Arial" panose="020B0604020202020204" pitchFamily="34" charset="0"/>
              <a:buChar char="•"/>
            </a:pPr>
            <a:r>
              <a:rPr lang="en-GB" sz="2400" dirty="0" smtClean="0"/>
              <a:t>If patient is an </a:t>
            </a:r>
            <a:r>
              <a:rPr lang="en-GB" sz="2400" b="1" dirty="0" smtClean="0"/>
              <a:t>infant</a:t>
            </a:r>
            <a:r>
              <a:rPr lang="en-GB" sz="2400" dirty="0" smtClean="0"/>
              <a:t>, ask the caregiver to hold the infant in a position that is comfortable for both of them:</a:t>
            </a:r>
          </a:p>
          <a:p>
            <a:pPr marL="914400" lvl="1" indent="-457200">
              <a:spcBef>
                <a:spcPts val="1200"/>
              </a:spcBef>
              <a:buFont typeface="Calibri" panose="020F0502020204030204" pitchFamily="34" charset="0"/>
              <a:buChar char="−"/>
            </a:pPr>
            <a:r>
              <a:rPr lang="en-GB" sz="2400" dirty="0" smtClean="0"/>
              <a:t>Encourage breastfeeding at the time of vaccination (if appropriate) as it also helps with relaxation  </a:t>
            </a:r>
          </a:p>
          <a:p>
            <a:pPr marL="285750" indent="-285750">
              <a:spcBef>
                <a:spcPts val="1200"/>
              </a:spcBef>
              <a:buFont typeface="Arial" panose="020B0604020202020204" pitchFamily="34" charset="0"/>
              <a:buChar char="•"/>
            </a:pPr>
            <a:r>
              <a:rPr lang="en-GB" sz="2400" dirty="0" smtClean="0"/>
              <a:t>If a patient is an </a:t>
            </a:r>
            <a:r>
              <a:rPr lang="en-GB" sz="2400" b="1" dirty="0" smtClean="0"/>
              <a:t>older child or an adult</a:t>
            </a:r>
            <a:r>
              <a:rPr lang="en-GB" sz="2400" dirty="0" smtClean="0"/>
              <a:t>, ask them to </a:t>
            </a:r>
            <a:r>
              <a:rPr lang="en-GB" sz="2400" b="1" dirty="0" smtClean="0"/>
              <a:t>relax their arm </a:t>
            </a:r>
            <a:r>
              <a:rPr lang="en-GB" sz="2400" dirty="0" smtClean="0"/>
              <a:t>(they can rest their hand </a:t>
            </a:r>
            <a:r>
              <a:rPr lang="en-GB" sz="2400" dirty="0" smtClean="0"/>
              <a:t>on </a:t>
            </a:r>
            <a:r>
              <a:rPr lang="en-GB" sz="2400" dirty="0" smtClean="0"/>
              <a:t>the upper leg if </a:t>
            </a:r>
            <a:r>
              <a:rPr lang="en-GB" sz="2400" dirty="0" smtClean="0"/>
              <a:t>sitting)</a:t>
            </a:r>
            <a:endParaRPr lang="en-GB" sz="2400" dirty="0" smtClean="0"/>
          </a:p>
          <a:p>
            <a:pPr marL="285750" indent="-285750">
              <a:spcBef>
                <a:spcPts val="1200"/>
              </a:spcBef>
              <a:buFont typeface="Arial" panose="020B0604020202020204" pitchFamily="34" charset="0"/>
              <a:buChar char="•"/>
            </a:pPr>
            <a:r>
              <a:rPr lang="en-GB" sz="2400" dirty="0" smtClean="0"/>
              <a:t>Give </a:t>
            </a:r>
            <a:r>
              <a:rPr lang="en-GB" sz="2400" dirty="0"/>
              <a:t>neutral </a:t>
            </a:r>
            <a:r>
              <a:rPr lang="en-GB" sz="2400" b="1" dirty="0"/>
              <a:t>verbal signal</a:t>
            </a:r>
            <a:r>
              <a:rPr lang="en-GB" sz="2400" dirty="0"/>
              <a:t> before administering the </a:t>
            </a:r>
            <a:r>
              <a:rPr lang="en-GB" sz="2400" dirty="0" smtClean="0"/>
              <a:t>needle:</a:t>
            </a:r>
            <a:endParaRPr lang="en-GB" sz="2400" dirty="0"/>
          </a:p>
          <a:p>
            <a:pPr algn="ctr"/>
            <a:r>
              <a:rPr lang="en-GB" sz="2000" i="1" dirty="0" smtClean="0">
                <a:solidFill>
                  <a:srgbClr val="0070C0"/>
                </a:solidFill>
              </a:rPr>
              <a:t>“I’m going to count 3,2,1” </a:t>
            </a:r>
            <a:endParaRPr lang="en-GB" sz="2000" i="1" dirty="0">
              <a:solidFill>
                <a:srgbClr val="0070C0"/>
              </a:solidFill>
            </a:endParaRPr>
          </a:p>
          <a:p>
            <a:pPr algn="ctr"/>
            <a:r>
              <a:rPr lang="en-GB" sz="2000" i="1" dirty="0">
                <a:solidFill>
                  <a:srgbClr val="0070C0"/>
                </a:solidFill>
              </a:rPr>
              <a:t>“Here I go</a:t>
            </a:r>
            <a:r>
              <a:rPr lang="en-GB" sz="2000" i="1" dirty="0" smtClean="0">
                <a:solidFill>
                  <a:srgbClr val="0070C0"/>
                </a:solidFill>
              </a:rPr>
              <a:t>!”</a:t>
            </a:r>
            <a:endParaRPr lang="en-GB" sz="2000" dirty="0" smtClean="0"/>
          </a:p>
          <a:p>
            <a:pPr marL="285750" indent="-285750">
              <a:spcBef>
                <a:spcPts val="1200"/>
              </a:spcBef>
              <a:buFont typeface="Arial" panose="020B0604020202020204" pitchFamily="34" charset="0"/>
              <a:buChar char="•"/>
            </a:pPr>
            <a:r>
              <a:rPr lang="en-GB" sz="2400" dirty="0"/>
              <a:t>If caregiver is holding the child, </a:t>
            </a:r>
            <a:r>
              <a:rPr lang="en-GB" sz="2400" b="1" dirty="0" smtClean="0"/>
              <a:t>a request to stay still is </a:t>
            </a:r>
            <a:r>
              <a:rPr lang="en-GB" sz="2400" b="1" dirty="0"/>
              <a:t>important</a:t>
            </a:r>
            <a:r>
              <a:rPr lang="en-GB" sz="2400" dirty="0"/>
              <a:t> </a:t>
            </a:r>
            <a:r>
              <a:rPr lang="en-GB" sz="2400" dirty="0" smtClean="0"/>
              <a:t>while </a:t>
            </a:r>
            <a:r>
              <a:rPr lang="en-GB" sz="2400" dirty="0"/>
              <a:t>administering </a:t>
            </a:r>
            <a:r>
              <a:rPr lang="en-GB" sz="2400" dirty="0" smtClean="0"/>
              <a:t>needle</a:t>
            </a:r>
            <a:endParaRPr lang="en-GB" sz="2400" dirty="0"/>
          </a:p>
        </p:txBody>
      </p:sp>
      <p:sp>
        <p:nvSpPr>
          <p:cNvPr id="2" name="Slide Number Placeholder 1"/>
          <p:cNvSpPr>
            <a:spLocks noGrp="1"/>
          </p:cNvSpPr>
          <p:nvPr>
            <p:ph type="sldNum" sz="quarter" idx="12"/>
          </p:nvPr>
        </p:nvSpPr>
        <p:spPr/>
        <p:txBody>
          <a:bodyPr/>
          <a:lstStyle/>
          <a:p>
            <a:fld id="{1299F4CA-A7D5-4E85-AAAC-6ABAFD433159}" type="slidenum">
              <a:rPr lang="en-US" smtClean="0"/>
              <a:pPr/>
              <a:t>12</a:t>
            </a:fld>
            <a:endParaRPr lang="en-US"/>
          </a:p>
        </p:txBody>
      </p:sp>
    </p:spTree>
    <p:extLst>
      <p:ext uri="{BB962C8B-B14F-4D97-AF65-F5344CB8AC3E}">
        <p14:creationId xmlns:p14="http://schemas.microsoft.com/office/powerpoint/2010/main" val="4127461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93204" y="260648"/>
            <a:ext cx="8229600" cy="777726"/>
          </a:xfrm>
        </p:spPr>
        <p:txBody>
          <a:bodyPr>
            <a:noAutofit/>
          </a:bodyPr>
          <a:lstStyle/>
          <a:p>
            <a:r>
              <a:rPr lang="en-GB" b="1" dirty="0" smtClean="0"/>
              <a:t>AFTER vaccination</a:t>
            </a:r>
            <a:endParaRPr lang="en-US" sz="3600" b="1" dirty="0"/>
          </a:p>
        </p:txBody>
      </p:sp>
      <p:sp>
        <p:nvSpPr>
          <p:cNvPr id="5" name="Rectangle 4"/>
          <p:cNvSpPr/>
          <p:nvPr/>
        </p:nvSpPr>
        <p:spPr>
          <a:xfrm>
            <a:off x="323528" y="1196752"/>
            <a:ext cx="8496944" cy="4308872"/>
          </a:xfrm>
          <a:prstGeom prst="rect">
            <a:avLst/>
          </a:prstGeom>
        </p:spPr>
        <p:txBody>
          <a:bodyPr wrap="square">
            <a:spAutoFit/>
          </a:bodyPr>
          <a:lstStyle/>
          <a:p>
            <a:pPr marL="285750" indent="-285750">
              <a:spcBef>
                <a:spcPts val="1200"/>
              </a:spcBef>
              <a:buFont typeface="Arial" panose="020B0604020202020204" pitchFamily="34" charset="0"/>
              <a:buChar char="•"/>
            </a:pPr>
            <a:r>
              <a:rPr lang="en-GB" sz="2400" b="1" dirty="0" smtClean="0"/>
              <a:t>Smile</a:t>
            </a:r>
            <a:r>
              <a:rPr lang="en-GB" sz="2400" b="1" dirty="0"/>
              <a:t>, encourage and </a:t>
            </a:r>
            <a:r>
              <a:rPr lang="en-GB" sz="2400" b="1" dirty="0" smtClean="0"/>
              <a:t>praise </a:t>
            </a:r>
            <a:r>
              <a:rPr lang="en-GB" sz="2400" dirty="0"/>
              <a:t>patient for their </a:t>
            </a:r>
            <a:r>
              <a:rPr lang="en-GB" sz="2400" dirty="0" smtClean="0"/>
              <a:t>bravery:</a:t>
            </a:r>
            <a:endParaRPr lang="en-GB" sz="2400" dirty="0"/>
          </a:p>
          <a:p>
            <a:pPr algn="ctr"/>
            <a:r>
              <a:rPr lang="en-GB" sz="2000" i="1" dirty="0">
                <a:solidFill>
                  <a:srgbClr val="0070C0"/>
                </a:solidFill>
              </a:rPr>
              <a:t>“Well </a:t>
            </a:r>
            <a:r>
              <a:rPr lang="en-GB" sz="2000" i="1" dirty="0" smtClean="0">
                <a:solidFill>
                  <a:srgbClr val="0070C0"/>
                </a:solidFill>
              </a:rPr>
              <a:t>done, you stayed very calm / very still!”</a:t>
            </a:r>
          </a:p>
          <a:p>
            <a:pPr marL="342900" indent="-342900">
              <a:spcBef>
                <a:spcPts val="1200"/>
              </a:spcBef>
              <a:buFont typeface="Arial" panose="020B0604020202020204" pitchFamily="34" charset="0"/>
              <a:buChar char="•"/>
            </a:pPr>
            <a:r>
              <a:rPr lang="en-GB" sz="2400" b="1" dirty="0" smtClean="0"/>
              <a:t>Ask for feedback</a:t>
            </a:r>
            <a:r>
              <a:rPr lang="en-GB" sz="2400" dirty="0" smtClean="0"/>
              <a:t> </a:t>
            </a:r>
            <a:r>
              <a:rPr lang="en-GB" sz="2400" dirty="0" smtClean="0"/>
              <a:t>and </a:t>
            </a:r>
            <a:r>
              <a:rPr lang="en-GB" sz="2400" dirty="0" smtClean="0"/>
              <a:t>use that to plan for next </a:t>
            </a:r>
            <a:r>
              <a:rPr lang="en-GB" sz="2400" dirty="0" smtClean="0"/>
              <a:t>time:                </a:t>
            </a:r>
            <a:endParaRPr lang="en-GB" sz="2400" dirty="0" smtClean="0"/>
          </a:p>
          <a:p>
            <a:r>
              <a:rPr lang="en-GB" sz="2400" i="1" dirty="0">
                <a:solidFill>
                  <a:srgbClr val="0070C0"/>
                </a:solidFill>
              </a:rPr>
              <a:t>	</a:t>
            </a:r>
            <a:r>
              <a:rPr lang="en-GB" sz="2400" i="1" dirty="0" smtClean="0">
                <a:solidFill>
                  <a:srgbClr val="0070C0"/>
                </a:solidFill>
              </a:rPr>
              <a:t>		     </a:t>
            </a:r>
            <a:r>
              <a:rPr lang="en-GB" sz="2000" i="1" dirty="0" smtClean="0">
                <a:solidFill>
                  <a:srgbClr val="0070C0"/>
                </a:solidFill>
              </a:rPr>
              <a:t>“How </a:t>
            </a:r>
            <a:r>
              <a:rPr lang="en-GB" sz="2000" i="1" dirty="0">
                <a:solidFill>
                  <a:srgbClr val="0070C0"/>
                </a:solidFill>
              </a:rPr>
              <a:t>did that feel</a:t>
            </a:r>
            <a:r>
              <a:rPr lang="en-GB" sz="2000" i="1" dirty="0" smtClean="0">
                <a:solidFill>
                  <a:srgbClr val="0070C0"/>
                </a:solidFill>
              </a:rPr>
              <a:t>?”</a:t>
            </a:r>
            <a:endParaRPr lang="en-GB" sz="2400" dirty="0"/>
          </a:p>
          <a:p>
            <a:pPr marL="342900" indent="-342900">
              <a:spcBef>
                <a:spcPts val="1200"/>
              </a:spcBef>
              <a:buFont typeface="Arial" panose="020B0604020202020204" pitchFamily="34" charset="0"/>
              <a:buChar char="•"/>
            </a:pPr>
            <a:r>
              <a:rPr lang="en-GB" sz="2400" dirty="0" smtClean="0"/>
              <a:t>Provide instructions on </a:t>
            </a:r>
            <a:r>
              <a:rPr lang="en-GB" sz="2400" b="1" dirty="0" smtClean="0"/>
              <a:t>aftercare:</a:t>
            </a:r>
            <a:endParaRPr lang="en-GB" sz="2400" b="1" dirty="0" smtClean="0"/>
          </a:p>
          <a:p>
            <a:pPr algn="ctr"/>
            <a:r>
              <a:rPr lang="en-GB" sz="2000" i="1" dirty="0" smtClean="0">
                <a:solidFill>
                  <a:srgbClr val="0070C0"/>
                </a:solidFill>
              </a:rPr>
              <a:t>   “</a:t>
            </a:r>
            <a:r>
              <a:rPr lang="en-GB" sz="2000" i="1" dirty="0">
                <a:solidFill>
                  <a:srgbClr val="0070C0"/>
                </a:solidFill>
              </a:rPr>
              <a:t>Make sure to move your arm around. </a:t>
            </a:r>
            <a:r>
              <a:rPr lang="en-GB" sz="2000" i="1" dirty="0" smtClean="0">
                <a:solidFill>
                  <a:srgbClr val="0070C0"/>
                </a:solidFill>
              </a:rPr>
              <a:t> </a:t>
            </a:r>
          </a:p>
          <a:p>
            <a:pPr algn="ctr"/>
            <a:r>
              <a:rPr lang="en-GB" sz="2000" i="1" dirty="0" smtClean="0">
                <a:solidFill>
                  <a:srgbClr val="0070C0"/>
                </a:solidFill>
              </a:rPr>
              <a:t>Keeping </a:t>
            </a:r>
            <a:r>
              <a:rPr lang="en-GB" sz="2000" i="1" dirty="0">
                <a:solidFill>
                  <a:srgbClr val="0070C0"/>
                </a:solidFill>
              </a:rPr>
              <a:t>it too </a:t>
            </a:r>
            <a:r>
              <a:rPr lang="en-GB" sz="2000" i="1" dirty="0" smtClean="0">
                <a:solidFill>
                  <a:srgbClr val="0070C0"/>
                </a:solidFill>
              </a:rPr>
              <a:t>still </a:t>
            </a:r>
            <a:r>
              <a:rPr lang="en-GB" sz="2000" i="1" dirty="0">
                <a:solidFill>
                  <a:srgbClr val="0070C0"/>
                </a:solidFill>
              </a:rPr>
              <a:t>may make your arm hurt more</a:t>
            </a:r>
            <a:r>
              <a:rPr lang="en-GB" sz="2000" i="1" dirty="0" smtClean="0">
                <a:solidFill>
                  <a:srgbClr val="0070C0"/>
                </a:solidFill>
              </a:rPr>
              <a:t>”</a:t>
            </a:r>
            <a:endParaRPr lang="en-GB" sz="2000" dirty="0" smtClean="0"/>
          </a:p>
          <a:p>
            <a:pPr marL="342900" indent="-342900">
              <a:spcBef>
                <a:spcPts val="1200"/>
              </a:spcBef>
              <a:buFont typeface="Arial" panose="020B0604020202020204" pitchFamily="34" charset="0"/>
              <a:buChar char="•"/>
            </a:pPr>
            <a:r>
              <a:rPr lang="en-GB" sz="2400" dirty="0" smtClean="0"/>
              <a:t>Inform </a:t>
            </a:r>
            <a:r>
              <a:rPr lang="en-GB" sz="2400" dirty="0"/>
              <a:t>about </a:t>
            </a:r>
            <a:r>
              <a:rPr lang="en-GB" sz="2400" b="1" dirty="0" smtClean="0"/>
              <a:t>signs and symptoms </a:t>
            </a:r>
            <a:r>
              <a:rPr lang="en-GB" sz="2400" dirty="0" smtClean="0"/>
              <a:t>they should </a:t>
            </a:r>
            <a:r>
              <a:rPr lang="en-GB" sz="2400" b="1" dirty="0" smtClean="0"/>
              <a:t>watch out for, i.e. </a:t>
            </a:r>
            <a:r>
              <a:rPr lang="en-GB" sz="2400" b="1" dirty="0"/>
              <a:t>adverse events following </a:t>
            </a:r>
            <a:r>
              <a:rPr lang="en-GB" sz="2400" b="1" dirty="0" smtClean="0"/>
              <a:t>immunization (AEFI)</a:t>
            </a:r>
          </a:p>
          <a:p>
            <a:pPr algn="ctr"/>
            <a:r>
              <a:rPr lang="en-GB" sz="2000" i="1" dirty="0" smtClean="0">
                <a:solidFill>
                  <a:srgbClr val="0070C0"/>
                </a:solidFill>
              </a:rPr>
              <a:t>“It is normal to see some redness and swelling at the site of injection, and this should go away after a few days”</a:t>
            </a:r>
          </a:p>
        </p:txBody>
      </p:sp>
      <p:sp>
        <p:nvSpPr>
          <p:cNvPr id="2" name="Slide Number Placeholder 1"/>
          <p:cNvSpPr>
            <a:spLocks noGrp="1"/>
          </p:cNvSpPr>
          <p:nvPr>
            <p:ph type="sldNum" sz="quarter" idx="12"/>
          </p:nvPr>
        </p:nvSpPr>
        <p:spPr/>
        <p:txBody>
          <a:bodyPr/>
          <a:lstStyle/>
          <a:p>
            <a:fld id="{1299F4CA-A7D5-4E85-AAAC-6ABAFD433159}" type="slidenum">
              <a:rPr lang="en-US" smtClean="0"/>
              <a:pPr/>
              <a:t>13</a:t>
            </a:fld>
            <a:endParaRPr lang="en-US"/>
          </a:p>
        </p:txBody>
      </p:sp>
    </p:spTree>
    <p:extLst>
      <p:ext uri="{BB962C8B-B14F-4D97-AF65-F5344CB8AC3E}">
        <p14:creationId xmlns:p14="http://schemas.microsoft.com/office/powerpoint/2010/main" val="2646241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700333-5B48-43D1-9287-4414F9A50871}" type="slidenum">
              <a:rPr lang="en-US" smtClean="0"/>
              <a:pPr/>
              <a:t>14</a:t>
            </a:fld>
            <a:endParaRPr lang="en-US"/>
          </a:p>
        </p:txBody>
      </p:sp>
      <p:pic>
        <p:nvPicPr>
          <p:cNvPr id="6" name="Picture 2" descr="Image result for role playi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41702" y="178917"/>
            <a:ext cx="2340261" cy="16779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50266" y="1832965"/>
            <a:ext cx="6696744" cy="707886"/>
          </a:xfrm>
          <a:prstGeom prst="rect">
            <a:avLst/>
          </a:prstGeom>
          <a:noFill/>
        </p:spPr>
        <p:txBody>
          <a:bodyPr wrap="square" rtlCol="0">
            <a:spAutoFit/>
          </a:bodyPr>
          <a:lstStyle/>
          <a:p>
            <a:pPr algn="ctr"/>
            <a:r>
              <a:rPr lang="en-GB" sz="4000" b="1" dirty="0" smtClean="0"/>
              <a:t>ROLE PLAYING (10-15 min) </a:t>
            </a:r>
          </a:p>
        </p:txBody>
      </p:sp>
      <p:sp>
        <p:nvSpPr>
          <p:cNvPr id="8" name="TextBox 7"/>
          <p:cNvSpPr txBox="1"/>
          <p:nvPr/>
        </p:nvSpPr>
        <p:spPr>
          <a:xfrm>
            <a:off x="720542" y="2308810"/>
            <a:ext cx="7549075" cy="400110"/>
          </a:xfrm>
          <a:prstGeom prst="rect">
            <a:avLst/>
          </a:prstGeom>
          <a:noFill/>
        </p:spPr>
        <p:txBody>
          <a:bodyPr wrap="square" rtlCol="0">
            <a:spAutoFit/>
          </a:bodyPr>
          <a:lstStyle/>
          <a:p>
            <a:pPr algn="ctr"/>
            <a:r>
              <a:rPr lang="en-GB" i="1" dirty="0" smtClean="0"/>
              <a:t>5 min for role playing, 5 – 10 min for discussion </a:t>
            </a:r>
            <a:r>
              <a:rPr lang="en-GB" sz="2000" i="1" dirty="0" smtClean="0"/>
              <a:t>with</a:t>
            </a:r>
            <a:r>
              <a:rPr lang="en-GB" i="1" dirty="0" smtClean="0"/>
              <a:t> group </a:t>
            </a:r>
            <a:endParaRPr lang="en-US" i="1" dirty="0"/>
          </a:p>
        </p:txBody>
      </p:sp>
      <p:sp>
        <p:nvSpPr>
          <p:cNvPr id="9" name="Rectangle 8"/>
          <p:cNvSpPr/>
          <p:nvPr/>
        </p:nvSpPr>
        <p:spPr>
          <a:xfrm>
            <a:off x="246607" y="2564904"/>
            <a:ext cx="8496943" cy="3985706"/>
          </a:xfrm>
          <a:prstGeom prst="rect">
            <a:avLst/>
          </a:prstGeom>
        </p:spPr>
        <p:txBody>
          <a:bodyPr wrap="square">
            <a:spAutoFit/>
          </a:bodyPr>
          <a:lstStyle/>
          <a:p>
            <a:pPr algn="ctr"/>
            <a:endParaRPr lang="en-GB" sz="2300" dirty="0" smtClean="0"/>
          </a:p>
          <a:p>
            <a:pPr algn="ctr"/>
            <a:r>
              <a:rPr lang="en-GB" sz="2300" dirty="0" smtClean="0"/>
              <a:t>In </a:t>
            </a:r>
            <a:r>
              <a:rPr lang="en-GB" sz="2300" dirty="0"/>
              <a:t>groups of 2 </a:t>
            </a:r>
            <a:r>
              <a:rPr lang="en-GB" sz="2300" dirty="0" smtClean="0"/>
              <a:t>or more</a:t>
            </a:r>
          </a:p>
          <a:p>
            <a:pPr algn="ctr"/>
            <a:endParaRPr lang="en-US" sz="2300" dirty="0"/>
          </a:p>
          <a:p>
            <a:pPr marL="285750" indent="-285750">
              <a:buFont typeface="Arial" panose="020B0604020202020204" pitchFamily="34" charset="0"/>
              <a:buChar char="•"/>
            </a:pPr>
            <a:r>
              <a:rPr lang="en-GB" sz="2300" b="1" dirty="0">
                <a:solidFill>
                  <a:schemeClr val="accent6">
                    <a:lumMod val="75000"/>
                  </a:schemeClr>
                </a:solidFill>
              </a:rPr>
              <a:t>Person </a:t>
            </a:r>
            <a:r>
              <a:rPr lang="en-GB" sz="2300" b="1" dirty="0" smtClean="0">
                <a:solidFill>
                  <a:schemeClr val="accent6">
                    <a:lumMod val="75000"/>
                  </a:schemeClr>
                </a:solidFill>
              </a:rPr>
              <a:t>1: </a:t>
            </a:r>
            <a:r>
              <a:rPr lang="en-GB" sz="2300" dirty="0"/>
              <a:t>Act as a </a:t>
            </a:r>
            <a:r>
              <a:rPr lang="en-GB" sz="2300" b="1" dirty="0"/>
              <a:t>vaccine hesitant </a:t>
            </a:r>
            <a:r>
              <a:rPr lang="en-GB" sz="2300" b="1" dirty="0" smtClean="0"/>
              <a:t>individual who is fearful about pain from needles during vaccination</a:t>
            </a:r>
          </a:p>
          <a:p>
            <a:pPr marL="285750" indent="-285750">
              <a:buFont typeface="Arial" panose="020B0604020202020204" pitchFamily="34" charset="0"/>
              <a:buChar char="•"/>
            </a:pPr>
            <a:r>
              <a:rPr lang="en-GB" sz="2300" b="1" dirty="0" smtClean="0">
                <a:solidFill>
                  <a:schemeClr val="accent6">
                    <a:lumMod val="75000"/>
                  </a:schemeClr>
                </a:solidFill>
              </a:rPr>
              <a:t>Person 2: </a:t>
            </a:r>
            <a:r>
              <a:rPr lang="en-GB" sz="2300" dirty="0"/>
              <a:t>Act as the </a:t>
            </a:r>
            <a:r>
              <a:rPr lang="en-GB" sz="2300" b="1" dirty="0"/>
              <a:t>health </a:t>
            </a:r>
            <a:r>
              <a:rPr lang="en-GB" sz="2300" b="1" dirty="0" smtClean="0"/>
              <a:t>worker </a:t>
            </a:r>
            <a:r>
              <a:rPr lang="en-GB" sz="2300" dirty="0"/>
              <a:t>applying </a:t>
            </a:r>
            <a:r>
              <a:rPr lang="en-GB" sz="2300" dirty="0" smtClean="0"/>
              <a:t>skills discussed previously before vaccinating the patient</a:t>
            </a:r>
            <a:endParaRPr lang="en-GB" sz="2300" dirty="0"/>
          </a:p>
          <a:p>
            <a:pPr marL="285750" indent="-285750">
              <a:buFont typeface="Arial" panose="020B0604020202020204" pitchFamily="34" charset="0"/>
              <a:buChar char="•"/>
            </a:pPr>
            <a:r>
              <a:rPr lang="en-GB" sz="2300" b="1" dirty="0" smtClean="0">
                <a:solidFill>
                  <a:schemeClr val="accent6">
                    <a:lumMod val="75000"/>
                  </a:schemeClr>
                </a:solidFill>
              </a:rPr>
              <a:t>Other(s): </a:t>
            </a:r>
            <a:r>
              <a:rPr lang="en-GB" sz="2300" b="1" dirty="0" smtClean="0"/>
              <a:t>Observers </a:t>
            </a:r>
          </a:p>
          <a:p>
            <a:pPr marL="285750" indent="-285750">
              <a:buFont typeface="Arial" panose="020B0604020202020204" pitchFamily="34" charset="0"/>
              <a:buChar char="•"/>
            </a:pPr>
            <a:endParaRPr lang="en-GB" sz="2300" b="1" dirty="0"/>
          </a:p>
          <a:p>
            <a:pPr algn="ctr"/>
            <a:r>
              <a:rPr lang="en-GB" sz="2300" b="1" i="1" dirty="0" smtClean="0"/>
              <a:t>Practice the interaction with the aim of </a:t>
            </a:r>
          </a:p>
          <a:p>
            <a:pPr algn="ctr"/>
            <a:r>
              <a:rPr lang="en-GB" sz="2300" b="1" i="1" dirty="0" smtClean="0"/>
              <a:t>reassuring the hesitant individual</a:t>
            </a:r>
            <a:endParaRPr lang="en-GB" sz="2300" b="1" i="1" dirty="0"/>
          </a:p>
        </p:txBody>
      </p:sp>
    </p:spTree>
    <p:extLst>
      <p:ext uri="{BB962C8B-B14F-4D97-AF65-F5344CB8AC3E}">
        <p14:creationId xmlns:p14="http://schemas.microsoft.com/office/powerpoint/2010/main" val="4078334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4132330"/>
            <a:ext cx="8229600" cy="1143000"/>
          </a:xfrm>
        </p:spPr>
        <p:txBody>
          <a:bodyPr>
            <a:noAutofit/>
          </a:bodyPr>
          <a:lstStyle/>
          <a:p>
            <a:r>
              <a:rPr lang="en-GB" b="1" dirty="0"/>
              <a:t>What </a:t>
            </a:r>
            <a:r>
              <a:rPr lang="en-GB" b="1" dirty="0" smtClean="0"/>
              <a:t>to do?</a:t>
            </a:r>
            <a:br>
              <a:rPr lang="en-GB" b="1" dirty="0" smtClean="0"/>
            </a:br>
            <a:endParaRPr lang="en-US" sz="4000" dirty="0"/>
          </a:p>
        </p:txBody>
      </p:sp>
      <p:pic>
        <p:nvPicPr>
          <p:cNvPr id="4" name="Picture 2" descr="Image result for health worker vaccines cartoon"/>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43808" y="332656"/>
            <a:ext cx="3456382" cy="34563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71600" y="4844876"/>
            <a:ext cx="7200800" cy="1384995"/>
          </a:xfrm>
          <a:prstGeom prst="rect">
            <a:avLst/>
          </a:prstGeom>
        </p:spPr>
        <p:txBody>
          <a:bodyPr wrap="square">
            <a:spAutoFit/>
          </a:bodyPr>
          <a:lstStyle/>
          <a:p>
            <a:pPr marL="285750" indent="-285750" algn="ctr">
              <a:buFont typeface="Arial" panose="020B0604020202020204" pitchFamily="34" charset="0"/>
              <a:buChar char="•"/>
            </a:pPr>
            <a:r>
              <a:rPr lang="en-GB" sz="2800" b="1" dirty="0"/>
              <a:t>Positioning of the </a:t>
            </a:r>
            <a:r>
              <a:rPr lang="en-GB" sz="2800" b="1" dirty="0" smtClean="0"/>
              <a:t>patient</a:t>
            </a:r>
          </a:p>
          <a:p>
            <a:pPr marL="285750" indent="-285750" algn="ctr">
              <a:buFont typeface="Arial" panose="020B0604020202020204" pitchFamily="34" charset="0"/>
              <a:buChar char="•"/>
            </a:pPr>
            <a:r>
              <a:rPr lang="en-GB" sz="2800" b="1" dirty="0" smtClean="0"/>
              <a:t>Distraction </a:t>
            </a:r>
            <a:r>
              <a:rPr lang="en-GB" sz="2800" b="1" dirty="0"/>
              <a:t>/ active </a:t>
            </a:r>
            <a:r>
              <a:rPr lang="en-GB" sz="2800" b="1" dirty="0" smtClean="0"/>
              <a:t>management</a:t>
            </a:r>
          </a:p>
          <a:p>
            <a:pPr marL="285750" indent="-285750" algn="ctr">
              <a:buFont typeface="Arial" panose="020B0604020202020204" pitchFamily="34" charset="0"/>
              <a:buChar char="•"/>
            </a:pPr>
            <a:r>
              <a:rPr lang="en-GB" sz="2800" b="1" dirty="0" smtClean="0"/>
              <a:t>Skilful vaccination technique </a:t>
            </a:r>
            <a:endParaRPr lang="en-US" sz="2800" dirty="0"/>
          </a:p>
        </p:txBody>
      </p:sp>
      <p:sp>
        <p:nvSpPr>
          <p:cNvPr id="3" name="Slide Number Placeholder 2"/>
          <p:cNvSpPr>
            <a:spLocks noGrp="1"/>
          </p:cNvSpPr>
          <p:nvPr>
            <p:ph type="sldNum" sz="quarter" idx="12"/>
          </p:nvPr>
        </p:nvSpPr>
        <p:spPr/>
        <p:txBody>
          <a:bodyPr/>
          <a:lstStyle/>
          <a:p>
            <a:fld id="{1299F4CA-A7D5-4E85-AAAC-6ABAFD433159}" type="slidenum">
              <a:rPr lang="en-US" smtClean="0"/>
              <a:pPr/>
              <a:t>15</a:t>
            </a:fld>
            <a:endParaRPr lang="en-US"/>
          </a:p>
        </p:txBody>
      </p:sp>
    </p:spTree>
    <p:extLst>
      <p:ext uri="{BB962C8B-B14F-4D97-AF65-F5344CB8AC3E}">
        <p14:creationId xmlns:p14="http://schemas.microsoft.com/office/powerpoint/2010/main" val="3077738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8464" y="116632"/>
            <a:ext cx="8229600" cy="864096"/>
          </a:xfrm>
        </p:spPr>
        <p:txBody>
          <a:bodyPr>
            <a:normAutofit/>
          </a:bodyPr>
          <a:lstStyle/>
          <a:p>
            <a:r>
              <a:rPr lang="en-GB" b="1" dirty="0" smtClean="0"/>
              <a:t>Positioning of the patient</a:t>
            </a:r>
            <a:endParaRPr lang="en-US" b="1" dirty="0"/>
          </a:p>
        </p:txBody>
      </p:sp>
      <p:sp>
        <p:nvSpPr>
          <p:cNvPr id="6" name="TextBox 5"/>
          <p:cNvSpPr txBox="1"/>
          <p:nvPr/>
        </p:nvSpPr>
        <p:spPr>
          <a:xfrm>
            <a:off x="515516" y="1026934"/>
            <a:ext cx="8352928"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smtClean="0"/>
              <a:t>A comfortable position </a:t>
            </a:r>
            <a:r>
              <a:rPr lang="en-GB" sz="2400" b="1" dirty="0" smtClean="0"/>
              <a:t>reduces anxiety </a:t>
            </a:r>
            <a:r>
              <a:rPr lang="en-GB" sz="2400" dirty="0" smtClean="0"/>
              <a:t>in</a:t>
            </a:r>
            <a:r>
              <a:rPr lang="en-GB" sz="2400" b="1" dirty="0" smtClean="0"/>
              <a:t> </a:t>
            </a:r>
            <a:r>
              <a:rPr lang="en-GB" sz="2400" dirty="0" smtClean="0"/>
              <a:t>the patient and the caregiver, and </a:t>
            </a:r>
            <a:r>
              <a:rPr lang="en-GB" sz="2400" b="1" dirty="0" smtClean="0"/>
              <a:t>allows for more control</a:t>
            </a:r>
            <a:r>
              <a:rPr lang="en-GB" sz="2400" dirty="0" smtClean="0"/>
              <a:t> while administering vaccines. If the infant is held by the caregiver</a:t>
            </a:r>
            <a:r>
              <a:rPr lang="en-GB" sz="2400" dirty="0"/>
              <a:t>, </a:t>
            </a:r>
            <a:r>
              <a:rPr lang="en-GB" sz="2400" dirty="0" smtClean="0"/>
              <a:t>it also helps the </a:t>
            </a:r>
            <a:r>
              <a:rPr lang="en-GB" sz="2400" b="1" dirty="0" smtClean="0"/>
              <a:t>infant to feel </a:t>
            </a:r>
            <a:r>
              <a:rPr lang="en-GB" sz="2400" b="1" dirty="0"/>
              <a:t>secure and </a:t>
            </a:r>
            <a:r>
              <a:rPr lang="en-GB" sz="2400" b="1" dirty="0" smtClean="0"/>
              <a:t>relaxed.</a:t>
            </a:r>
            <a:endParaRPr lang="en-US" sz="2400" b="1" dirty="0"/>
          </a:p>
        </p:txBody>
      </p:sp>
      <p:pic>
        <p:nvPicPr>
          <p:cNvPr id="7" name="Picture 2" descr="Image result for baby silhouet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75656" y="3210790"/>
            <a:ext cx="632522" cy="5049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474391283"/>
              </p:ext>
            </p:extLst>
          </p:nvPr>
        </p:nvGraphicFramePr>
        <p:xfrm>
          <a:off x="679258" y="2705455"/>
          <a:ext cx="8025444" cy="1515633"/>
        </p:xfrm>
        <a:graphic>
          <a:graphicData uri="http://schemas.openxmlformats.org/drawingml/2006/table">
            <a:tbl>
              <a:tblPr firstRow="1" bandRow="1">
                <a:tableStyleId>{5940675A-B579-460E-94D1-54222C63F5DA}</a:tableStyleId>
              </a:tblPr>
              <a:tblGrid>
                <a:gridCol w="2624845"/>
                <a:gridCol w="5400599"/>
              </a:tblGrid>
              <a:tr h="15156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b="1" dirty="0" smtClean="0">
                          <a:solidFill>
                            <a:srgbClr val="0070C0"/>
                          </a:solidFill>
                        </a:rPr>
                        <a:t>Babies to 2 years old </a:t>
                      </a:r>
                      <a:endParaRPr lang="en-US" sz="2000" b="1" dirty="0" smtClean="0">
                        <a:solidFill>
                          <a:srgbClr val="0070C0"/>
                        </a:solidFill>
                      </a:endParaRPr>
                    </a:p>
                    <a:p>
                      <a:endParaRPr lang="en-US" sz="2000" dirty="0"/>
                    </a:p>
                  </a:txBody>
                  <a:tcPr/>
                </a:tc>
                <a:tc>
                  <a:txBody>
                    <a:bodyPr/>
                    <a:lstStyle/>
                    <a:p>
                      <a:pPr marL="342900" indent="-342900">
                        <a:buFont typeface="Arial" panose="020B0604020202020204" pitchFamily="34" charset="0"/>
                        <a:buChar char="•"/>
                      </a:pPr>
                      <a:r>
                        <a:rPr lang="en-GB" sz="2000" u="none" dirty="0" smtClean="0">
                          <a:solidFill>
                            <a:schemeClr val="tx1"/>
                          </a:solidFill>
                        </a:rPr>
                        <a:t>Infants </a:t>
                      </a:r>
                      <a:r>
                        <a:rPr lang="en-GB" sz="2000" dirty="0" smtClean="0">
                          <a:solidFill>
                            <a:schemeClr val="tx1"/>
                          </a:solidFill>
                        </a:rPr>
                        <a:t>– Caregiver can hold the infant </a:t>
                      </a:r>
                      <a:r>
                        <a:rPr lang="en-GB" sz="2000" b="1" dirty="0" smtClean="0">
                          <a:solidFill>
                            <a:schemeClr val="tx1"/>
                          </a:solidFill>
                        </a:rPr>
                        <a:t>skin to skin against your chest </a:t>
                      </a:r>
                    </a:p>
                    <a:p>
                      <a:pPr marL="342900" indent="-342900">
                        <a:buFont typeface="Arial" panose="020B0604020202020204" pitchFamily="34" charset="0"/>
                        <a:buChar char="•"/>
                      </a:pPr>
                      <a:r>
                        <a:rPr lang="en-GB" sz="2000" u="none" dirty="0" smtClean="0">
                          <a:solidFill>
                            <a:schemeClr val="tx1"/>
                          </a:solidFill>
                        </a:rPr>
                        <a:t>Young children </a:t>
                      </a:r>
                      <a:r>
                        <a:rPr lang="en-GB" sz="2000" dirty="0" smtClean="0">
                          <a:solidFill>
                            <a:schemeClr val="tx1"/>
                          </a:solidFill>
                        </a:rPr>
                        <a:t>– Have them </a:t>
                      </a:r>
                      <a:r>
                        <a:rPr lang="en-GB" sz="2000" b="1" dirty="0" smtClean="0">
                          <a:solidFill>
                            <a:schemeClr val="tx1"/>
                          </a:solidFill>
                        </a:rPr>
                        <a:t>sit on caregivers’ lap</a:t>
                      </a:r>
                      <a:r>
                        <a:rPr lang="en-GB" sz="2000" dirty="0" smtClean="0">
                          <a:solidFill>
                            <a:schemeClr val="tx1"/>
                          </a:solidFill>
                        </a:rPr>
                        <a:t> with caregivers’ arm over the child's arm. </a:t>
                      </a:r>
                    </a:p>
                  </a:txBody>
                  <a:tcPr/>
                </a:tc>
              </a:tr>
            </a:tbl>
          </a:graphicData>
        </a:graphic>
      </p:graphicFrame>
      <p:pic>
        <p:nvPicPr>
          <p:cNvPr id="3074"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5279" y="4536115"/>
            <a:ext cx="3784713" cy="220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p:nvPr/>
        </p:nvPicPr>
        <p:blipFill rotWithShape="1">
          <a:blip r:embed="rId5" cstate="email">
            <a:extLst>
              <a:ext uri="{28A0092B-C50C-407E-A947-70E740481C1C}">
                <a14:useLocalDpi xmlns:a14="http://schemas.microsoft.com/office/drawing/2010/main"/>
              </a:ext>
            </a:extLst>
          </a:blip>
          <a:srcRect l="11007" t="62188" r="62786" b="7589"/>
          <a:stretch/>
        </p:blipFill>
        <p:spPr bwMode="auto">
          <a:xfrm>
            <a:off x="4427984" y="4544605"/>
            <a:ext cx="3960440" cy="2216192"/>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955790" y="4289445"/>
            <a:ext cx="2592288" cy="769441"/>
          </a:xfrm>
          <a:prstGeom prst="rect">
            <a:avLst/>
          </a:prstGeom>
          <a:noFill/>
        </p:spPr>
        <p:txBody>
          <a:bodyPr wrap="square" rtlCol="0">
            <a:spAutoFit/>
          </a:bodyPr>
          <a:lstStyle/>
          <a:p>
            <a:pPr algn="ctr"/>
            <a:r>
              <a:rPr lang="en-GB" sz="2200" i="1" dirty="0" smtClean="0"/>
              <a:t>If injecting </a:t>
            </a:r>
          </a:p>
          <a:p>
            <a:pPr algn="ctr"/>
            <a:r>
              <a:rPr lang="en-GB" sz="2200" b="1" i="1" dirty="0" smtClean="0"/>
              <a:t>the arm</a:t>
            </a:r>
            <a:r>
              <a:rPr lang="en-GB" sz="2200" i="1" dirty="0" smtClean="0"/>
              <a:t>:</a:t>
            </a:r>
            <a:endParaRPr lang="en-US" sz="2200" i="1" dirty="0"/>
          </a:p>
        </p:txBody>
      </p:sp>
      <p:sp>
        <p:nvSpPr>
          <p:cNvPr id="19" name="TextBox 18"/>
          <p:cNvSpPr txBox="1"/>
          <p:nvPr/>
        </p:nvSpPr>
        <p:spPr>
          <a:xfrm>
            <a:off x="1187624" y="4293096"/>
            <a:ext cx="3024336" cy="769441"/>
          </a:xfrm>
          <a:prstGeom prst="rect">
            <a:avLst/>
          </a:prstGeom>
          <a:noFill/>
        </p:spPr>
        <p:txBody>
          <a:bodyPr wrap="square" rtlCol="0">
            <a:spAutoFit/>
          </a:bodyPr>
          <a:lstStyle/>
          <a:p>
            <a:pPr algn="ctr"/>
            <a:r>
              <a:rPr lang="en-GB" sz="2200" i="1" dirty="0" smtClean="0"/>
              <a:t>If injecting the </a:t>
            </a:r>
            <a:r>
              <a:rPr lang="en-GB" sz="2200" i="1" dirty="0"/>
              <a:t> </a:t>
            </a:r>
            <a:r>
              <a:rPr lang="en-GB" sz="2200" i="1" dirty="0" smtClean="0"/>
              <a:t>        </a:t>
            </a:r>
            <a:r>
              <a:rPr lang="en-GB" sz="2200" b="1" i="1" dirty="0" smtClean="0"/>
              <a:t>upper thigh</a:t>
            </a:r>
            <a:r>
              <a:rPr lang="en-GB" sz="2200" i="1" dirty="0" smtClean="0"/>
              <a:t>:</a:t>
            </a:r>
            <a:endParaRPr lang="en-US" sz="2200" i="1" dirty="0"/>
          </a:p>
        </p:txBody>
      </p:sp>
      <p:sp>
        <p:nvSpPr>
          <p:cNvPr id="3" name="Slide Number Placeholder 2"/>
          <p:cNvSpPr>
            <a:spLocks noGrp="1"/>
          </p:cNvSpPr>
          <p:nvPr>
            <p:ph type="sldNum" sz="quarter" idx="12"/>
          </p:nvPr>
        </p:nvSpPr>
        <p:spPr/>
        <p:txBody>
          <a:bodyPr/>
          <a:lstStyle/>
          <a:p>
            <a:fld id="{1299F4CA-A7D5-4E85-AAAC-6ABAFD433159}" type="slidenum">
              <a:rPr lang="en-US" smtClean="0"/>
              <a:pPr/>
              <a:t>16</a:t>
            </a:fld>
            <a:endParaRPr lang="en-US"/>
          </a:p>
        </p:txBody>
      </p:sp>
    </p:spTree>
    <p:extLst>
      <p:ext uri="{BB962C8B-B14F-4D97-AF65-F5344CB8AC3E}">
        <p14:creationId xmlns:p14="http://schemas.microsoft.com/office/powerpoint/2010/main" val="4293610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178223"/>
              </p:ext>
            </p:extLst>
          </p:nvPr>
        </p:nvGraphicFramePr>
        <p:xfrm>
          <a:off x="539552" y="1196752"/>
          <a:ext cx="8025444" cy="4824535"/>
        </p:xfrm>
        <a:graphic>
          <a:graphicData uri="http://schemas.openxmlformats.org/drawingml/2006/table">
            <a:tbl>
              <a:tblPr firstRow="1" bandRow="1">
                <a:tableStyleId>{5940675A-B579-460E-94D1-54222C63F5DA}</a:tableStyleId>
              </a:tblPr>
              <a:tblGrid>
                <a:gridCol w="2624845"/>
                <a:gridCol w="5400599"/>
              </a:tblGrid>
              <a:tr h="25846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dirty="0" smtClean="0">
                          <a:solidFill>
                            <a:srgbClr val="00B050"/>
                          </a:solidFill>
                        </a:rPr>
                        <a:t>2 to 17 years old </a:t>
                      </a:r>
                      <a:endParaRPr lang="en-US" sz="2400" b="1" dirty="0" smtClean="0">
                        <a:solidFill>
                          <a:srgbClr val="00B050"/>
                        </a:solidFill>
                      </a:endParaRPr>
                    </a:p>
                    <a:p>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smtClean="0">
                          <a:solidFill>
                            <a:schemeClr val="tx1"/>
                          </a:solidFill>
                        </a:rPr>
                        <a:t>Younger</a:t>
                      </a:r>
                      <a:r>
                        <a:rPr lang="en-GB" sz="2400" baseline="0" dirty="0" smtClean="0">
                          <a:solidFill>
                            <a:schemeClr val="tx1"/>
                          </a:solidFill>
                        </a:rPr>
                        <a:t> children: </a:t>
                      </a:r>
                      <a:r>
                        <a:rPr lang="en-GB" sz="2400" dirty="0" smtClean="0">
                          <a:solidFill>
                            <a:schemeClr val="tx1"/>
                          </a:solidFill>
                        </a:rPr>
                        <a:t>Sitting on </a:t>
                      </a:r>
                      <a:r>
                        <a:rPr lang="en-GB" sz="2400" b="1" dirty="0" smtClean="0">
                          <a:solidFill>
                            <a:schemeClr val="tx1"/>
                          </a:solidFill>
                        </a:rPr>
                        <a:t>caregivers’ lap</a:t>
                      </a:r>
                      <a:endParaRPr lang="en-GB" sz="2400" b="0" dirty="0" smtClean="0">
                        <a:solidFill>
                          <a:schemeClr val="tx1"/>
                        </a:solidFill>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smtClean="0">
                          <a:solidFill>
                            <a:schemeClr val="tx1"/>
                          </a:solidFill>
                        </a:rPr>
                        <a:t>Sitting </a:t>
                      </a:r>
                      <a:r>
                        <a:rPr lang="en-GB" sz="2400" dirty="0" smtClean="0">
                          <a:solidFill>
                            <a:schemeClr val="tx1"/>
                          </a:solidFill>
                        </a:rPr>
                        <a:t>up in a </a:t>
                      </a:r>
                      <a:r>
                        <a:rPr lang="en-GB" sz="2400" b="1" dirty="0" smtClean="0">
                          <a:solidFill>
                            <a:schemeClr val="tx1"/>
                          </a:solidFill>
                        </a:rPr>
                        <a:t>chair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b="1" dirty="0" smtClean="0">
                          <a:solidFill>
                            <a:schemeClr val="tx1"/>
                          </a:solidFill>
                        </a:rPr>
                        <a:t>Lying down </a:t>
                      </a:r>
                      <a:r>
                        <a:rPr lang="en-GB" sz="2400" b="0" dirty="0" smtClean="0">
                          <a:solidFill>
                            <a:schemeClr val="tx1"/>
                          </a:solidFill>
                        </a:rPr>
                        <a:t>if</a:t>
                      </a:r>
                      <a:r>
                        <a:rPr lang="en-GB" sz="2400" b="0" baseline="0" dirty="0" smtClean="0">
                          <a:solidFill>
                            <a:schemeClr val="tx1"/>
                          </a:solidFill>
                        </a:rPr>
                        <a:t> they </a:t>
                      </a:r>
                      <a:r>
                        <a:rPr lang="en-GB" sz="2400" b="0" baseline="0" dirty="0" smtClean="0">
                          <a:solidFill>
                            <a:schemeClr val="tx1"/>
                          </a:solidFill>
                        </a:rPr>
                        <a:t>                              have </a:t>
                      </a:r>
                      <a:r>
                        <a:rPr lang="en-GB" sz="2400" b="0" baseline="0" dirty="0" smtClean="0">
                          <a:solidFill>
                            <a:schemeClr val="tx1"/>
                          </a:solidFill>
                        </a:rPr>
                        <a:t>a </a:t>
                      </a:r>
                      <a:r>
                        <a:rPr lang="en-GB" sz="2400" dirty="0" smtClean="0">
                          <a:solidFill>
                            <a:schemeClr val="tx1"/>
                          </a:solidFill>
                        </a:rPr>
                        <a:t>history of fainting </a:t>
                      </a:r>
                    </a:p>
                  </a:txBody>
                  <a:tcPr/>
                </a:tc>
              </a:tr>
              <a:tr h="22399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b="1" dirty="0" smtClean="0">
                          <a:solidFill>
                            <a:srgbClr val="7030A0"/>
                          </a:solidFill>
                        </a:rPr>
                        <a:t>Adults, elderly, and pregnant women</a:t>
                      </a:r>
                      <a:endParaRPr lang="en-US" sz="2400" b="1" dirty="0" smtClean="0">
                        <a:solidFill>
                          <a:srgbClr val="7030A0"/>
                        </a:solidFill>
                      </a:endParaRPr>
                    </a:p>
                    <a:p>
                      <a:endParaRPr lang="en-US" sz="2400" dirty="0"/>
                    </a:p>
                  </a:txBody>
                  <a:tcPr/>
                </a:tc>
                <a:tc>
                  <a:txBody>
                    <a:bodyPr/>
                    <a:lstStyle/>
                    <a:p>
                      <a:pPr marL="285750" indent="-285750">
                        <a:buFont typeface="Arial" panose="020B0604020202020204" pitchFamily="34" charset="0"/>
                        <a:buChar char="•"/>
                      </a:pPr>
                      <a:r>
                        <a:rPr lang="en-GB" sz="2400" b="1" dirty="0" smtClean="0">
                          <a:solidFill>
                            <a:schemeClr val="tx1"/>
                          </a:solidFill>
                        </a:rPr>
                        <a:t>Sitting up </a:t>
                      </a:r>
                      <a:r>
                        <a:rPr lang="en-GB" sz="2400" dirty="0" smtClean="0">
                          <a:solidFill>
                            <a:schemeClr val="tx1"/>
                          </a:solidFill>
                        </a:rPr>
                        <a:t>in a chair</a:t>
                      </a:r>
                    </a:p>
                    <a:p>
                      <a:pPr marL="285750" indent="-285750">
                        <a:buFont typeface="Arial" panose="020B0604020202020204" pitchFamily="34" charset="0"/>
                        <a:buChar char="•"/>
                      </a:pPr>
                      <a:r>
                        <a:rPr lang="en-GB" sz="2400" b="1" dirty="0" smtClean="0">
                          <a:solidFill>
                            <a:schemeClr val="tx1"/>
                          </a:solidFill>
                        </a:rPr>
                        <a:t>Lying down </a:t>
                      </a:r>
                      <a:r>
                        <a:rPr lang="en-GB" sz="2400" dirty="0" smtClean="0">
                          <a:solidFill>
                            <a:schemeClr val="tx1"/>
                          </a:solidFill>
                        </a:rPr>
                        <a:t>if they have a history of fainting</a:t>
                      </a:r>
                    </a:p>
                    <a:p>
                      <a:pPr marL="285750" indent="-285750">
                        <a:buFont typeface="Arial" panose="020B0604020202020204" pitchFamily="34" charset="0"/>
                        <a:buChar char="•"/>
                      </a:pPr>
                      <a:endParaRPr lang="en-GB" sz="2400" dirty="0" smtClean="0">
                        <a:solidFill>
                          <a:schemeClr val="tx1"/>
                        </a:solidFill>
                      </a:endParaRPr>
                    </a:p>
                    <a:p>
                      <a:pPr marL="285750" indent="-285750">
                        <a:buFont typeface="Arial" panose="020B0604020202020204" pitchFamily="34" charset="0"/>
                        <a:buChar char="•"/>
                      </a:pPr>
                      <a:endParaRPr lang="en-GB" sz="2400" dirty="0" smtClean="0">
                        <a:solidFill>
                          <a:srgbClr val="7030A0"/>
                        </a:solidFill>
                      </a:endParaRPr>
                    </a:p>
                  </a:txBody>
                  <a:tcPr/>
                </a:tc>
              </a:tr>
            </a:tbl>
          </a:graphicData>
        </a:graphic>
      </p:graphicFrame>
      <p:pic>
        <p:nvPicPr>
          <p:cNvPr id="5" name="Picture 6" descr="http://www.clipartqueen.com/image-files/boy-silhouette-summ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88083" y="1772816"/>
            <a:ext cx="395743" cy="109851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1424541" y="5013176"/>
            <a:ext cx="843203" cy="882119"/>
            <a:chOff x="1446592" y="5661248"/>
            <a:chExt cx="843203" cy="882119"/>
          </a:xfrm>
        </p:grpSpPr>
        <p:pic>
          <p:nvPicPr>
            <p:cNvPr id="7" name="Picture 4" descr="Image result for adult silhouette blank backgrou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32810" t="4175" r="32604" b="5276"/>
            <a:stretch/>
          </p:blipFill>
          <p:spPr bwMode="auto">
            <a:xfrm>
              <a:off x="1446592" y="5668164"/>
              <a:ext cx="413735" cy="8752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female silhouette blank background"/>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38312" t="4849" r="41807" b="4525"/>
            <a:stretch/>
          </p:blipFill>
          <p:spPr bwMode="auto">
            <a:xfrm>
              <a:off x="1896740" y="5661248"/>
              <a:ext cx="393055" cy="875203"/>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p:cNvPicPr/>
          <p:nvPr/>
        </p:nvPicPr>
        <p:blipFill rotWithShape="1">
          <a:blip r:embed="rId6" cstate="email">
            <a:extLst>
              <a:ext uri="{28A0092B-C50C-407E-A947-70E740481C1C}">
                <a14:useLocalDpi xmlns:a14="http://schemas.microsoft.com/office/drawing/2010/main"/>
              </a:ext>
            </a:extLst>
          </a:blip>
          <a:srcRect l="13444" t="43252" r="76560" b="20008"/>
          <a:stretch/>
        </p:blipFill>
        <p:spPr bwMode="auto">
          <a:xfrm>
            <a:off x="6732240" y="1899219"/>
            <a:ext cx="1635979" cy="1510857"/>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a:xfrm>
            <a:off x="6553200" y="6376243"/>
            <a:ext cx="2133600" cy="365125"/>
          </a:xfrm>
        </p:spPr>
        <p:txBody>
          <a:bodyPr/>
          <a:lstStyle/>
          <a:p>
            <a:fld id="{1299F4CA-A7D5-4E85-AAAC-6ABAFD433159}" type="slidenum">
              <a:rPr lang="en-US" smtClean="0"/>
              <a:pPr/>
              <a:t>17</a:t>
            </a:fld>
            <a:endParaRPr lang="en-US" dirty="0"/>
          </a:p>
        </p:txBody>
      </p:sp>
      <p:sp>
        <p:nvSpPr>
          <p:cNvPr id="11" name="Title 1"/>
          <p:cNvSpPr txBox="1">
            <a:spLocks/>
          </p:cNvSpPr>
          <p:nvPr/>
        </p:nvSpPr>
        <p:spPr>
          <a:xfrm>
            <a:off x="528464" y="116632"/>
            <a:ext cx="8229600"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Positioning of the patient (cont.)</a:t>
            </a:r>
            <a:endParaRPr lang="en-US" b="1" dirty="0"/>
          </a:p>
        </p:txBody>
      </p:sp>
    </p:spTree>
    <p:extLst>
      <p:ext uri="{BB962C8B-B14F-4D97-AF65-F5344CB8AC3E}">
        <p14:creationId xmlns:p14="http://schemas.microsoft.com/office/powerpoint/2010/main" val="3813056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024" y="72008"/>
            <a:ext cx="8676456" cy="980728"/>
          </a:xfrm>
        </p:spPr>
        <p:txBody>
          <a:bodyPr>
            <a:noAutofit/>
          </a:bodyPr>
          <a:lstStyle/>
          <a:p>
            <a:r>
              <a:rPr lang="en-GB" b="1" dirty="0" smtClean="0"/>
              <a:t>Distraction / Active management</a:t>
            </a:r>
            <a:endParaRPr lang="en-US" b="1" dirty="0"/>
          </a:p>
        </p:txBody>
      </p:sp>
      <p:sp>
        <p:nvSpPr>
          <p:cNvPr id="6" name="TextBox 5"/>
          <p:cNvSpPr txBox="1"/>
          <p:nvPr/>
        </p:nvSpPr>
        <p:spPr>
          <a:xfrm>
            <a:off x="395536" y="1136938"/>
            <a:ext cx="8352928"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i="1" dirty="0" smtClean="0"/>
              <a:t>This varies by </a:t>
            </a:r>
            <a:r>
              <a:rPr lang="en-GB" sz="2000" i="1" dirty="0" smtClean="0"/>
              <a:t>the </a:t>
            </a:r>
            <a:r>
              <a:rPr lang="en-GB" sz="2000" i="1" dirty="0" smtClean="0"/>
              <a:t>individual and setting. </a:t>
            </a:r>
            <a:r>
              <a:rPr lang="en-GB" sz="2000" i="1" dirty="0" smtClean="0"/>
              <a:t>Some </a:t>
            </a:r>
            <a:r>
              <a:rPr lang="en-GB" sz="2000" i="1" dirty="0" smtClean="0"/>
              <a:t>may </a:t>
            </a:r>
            <a:r>
              <a:rPr lang="en-GB" sz="2000" i="1" dirty="0" smtClean="0"/>
              <a:t>prefer </a:t>
            </a:r>
            <a:r>
              <a:rPr lang="en-GB" sz="2000" i="1" dirty="0" smtClean="0">
                <a:solidFill>
                  <a:schemeClr val="tx1"/>
                </a:solidFill>
              </a:rPr>
              <a:t>to watch </a:t>
            </a:r>
            <a:r>
              <a:rPr lang="en-GB" sz="2000" i="1" dirty="0" smtClean="0"/>
              <a:t>the procedure as it is their style of coping. </a:t>
            </a:r>
            <a:endParaRPr lang="en-US" sz="2000" i="1" dirty="0"/>
          </a:p>
        </p:txBody>
      </p:sp>
      <p:graphicFrame>
        <p:nvGraphicFramePr>
          <p:cNvPr id="17" name="Table 16"/>
          <p:cNvGraphicFramePr>
            <a:graphicFrameLocks noGrp="1"/>
          </p:cNvGraphicFramePr>
          <p:nvPr>
            <p:extLst>
              <p:ext uri="{D42A27DB-BD31-4B8C-83A1-F6EECF244321}">
                <p14:modId xmlns:p14="http://schemas.microsoft.com/office/powerpoint/2010/main" val="1426021302"/>
              </p:ext>
            </p:extLst>
          </p:nvPr>
        </p:nvGraphicFramePr>
        <p:xfrm>
          <a:off x="197514" y="2060848"/>
          <a:ext cx="8748972" cy="4185089"/>
        </p:xfrm>
        <a:graphic>
          <a:graphicData uri="http://schemas.openxmlformats.org/drawingml/2006/table">
            <a:tbl>
              <a:tblPr firstRow="1" bandRow="1">
                <a:tableStyleId>{5940675A-B579-460E-94D1-54222C63F5DA}</a:tableStyleId>
              </a:tblPr>
              <a:tblGrid>
                <a:gridCol w="2241472"/>
                <a:gridCol w="6507500"/>
              </a:tblGrid>
              <a:tr h="16561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b="1" dirty="0" smtClean="0">
                          <a:solidFill>
                            <a:srgbClr val="0070C0"/>
                          </a:solidFill>
                        </a:rPr>
                        <a:t>Babies to 2 years old </a:t>
                      </a:r>
                      <a:endParaRPr lang="en-US" sz="2200" b="1" dirty="0" smtClean="0">
                        <a:solidFill>
                          <a:srgbClr val="0070C0"/>
                        </a:solidFill>
                      </a:endParaRPr>
                    </a:p>
                    <a:p>
                      <a:endParaRPr lang="en-US" sz="2200" dirty="0">
                        <a:solidFill>
                          <a:schemeClr val="tx1"/>
                        </a:solidFill>
                      </a:endParaRPr>
                    </a:p>
                  </a:txBody>
                  <a:tcPr/>
                </a:tc>
                <a:tc>
                  <a:txBody>
                    <a:bodyPr/>
                    <a:lstStyle/>
                    <a:p>
                      <a:pPr marL="342900" indent="-342900">
                        <a:buFont typeface="Arial" panose="020B0604020202020204" pitchFamily="34" charset="0"/>
                        <a:buChar char="•"/>
                      </a:pPr>
                      <a:r>
                        <a:rPr lang="en-GB" sz="2200" b="1" baseline="0" dirty="0" smtClean="0">
                          <a:solidFill>
                            <a:schemeClr val="tx1"/>
                          </a:solidFill>
                        </a:rPr>
                        <a:t>Breastfeed </a:t>
                      </a:r>
                      <a:r>
                        <a:rPr lang="en-GB" sz="2200" b="0" baseline="0" dirty="0" smtClean="0">
                          <a:solidFill>
                            <a:schemeClr val="tx1"/>
                          </a:solidFill>
                        </a:rPr>
                        <a:t>during vaccination (if appropriate) as it</a:t>
                      </a:r>
                      <a:r>
                        <a:rPr lang="en-US" sz="2200" b="0" baseline="0" dirty="0" smtClean="0">
                          <a:solidFill>
                            <a:schemeClr val="tx1"/>
                          </a:solidFill>
                        </a:rPr>
                        <a:t> helps the baby to be well positioned and relaxed during injection, and reduces pain</a:t>
                      </a:r>
                      <a:endParaRPr lang="en-GB" sz="2200" b="0" baseline="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smtClean="0">
                          <a:solidFill>
                            <a:schemeClr val="tx1"/>
                          </a:solidFill>
                        </a:rPr>
                        <a:t>Toys</a:t>
                      </a:r>
                      <a:r>
                        <a:rPr lang="en-GB" sz="2200" b="1" baseline="0" dirty="0" smtClean="0">
                          <a:solidFill>
                            <a:schemeClr val="tx1"/>
                          </a:solidFill>
                        </a:rPr>
                        <a:t> or books</a:t>
                      </a:r>
                      <a:r>
                        <a:rPr lang="en-GB" sz="2200" b="0" baseline="0" dirty="0" smtClean="0">
                          <a:solidFill>
                            <a:schemeClr val="tx1"/>
                          </a:solidFill>
                        </a:rPr>
                        <a:t>, if available</a:t>
                      </a:r>
                      <a:r>
                        <a:rPr lang="en-GB" sz="2200" b="0" dirty="0" smtClean="0">
                          <a:solidFill>
                            <a:schemeClr val="tx1"/>
                          </a:solidFill>
                        </a:rPr>
                        <a:t> </a:t>
                      </a:r>
                    </a:p>
                  </a:txBody>
                  <a:tcPr/>
                </a:tc>
              </a:tr>
              <a:tr h="25289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b="1" dirty="0" smtClean="0">
                          <a:solidFill>
                            <a:srgbClr val="0070C0"/>
                          </a:solidFill>
                        </a:rPr>
                        <a:t>2 to 17 years old and</a:t>
                      </a:r>
                      <a:r>
                        <a:rPr lang="en-GB" sz="2200" b="1" baseline="0" dirty="0" smtClean="0">
                          <a:solidFill>
                            <a:srgbClr val="0070C0"/>
                          </a:solidFill>
                        </a:rPr>
                        <a:t> </a:t>
                      </a:r>
                      <a:r>
                        <a:rPr lang="en-GB" sz="2200" b="1" dirty="0" smtClean="0">
                          <a:solidFill>
                            <a:srgbClr val="0070C0"/>
                          </a:solidFill>
                        </a:rPr>
                        <a:t>Adults</a:t>
                      </a:r>
                      <a:endParaRPr lang="en-US" sz="2200" b="1" dirty="0" smtClean="0">
                        <a:solidFill>
                          <a:srgbClr val="0070C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2200" b="1" dirty="0" smtClean="0">
                        <a:solidFill>
                          <a:schemeClr val="tx1"/>
                        </a:solidFill>
                      </a:endParaRPr>
                    </a:p>
                    <a:p>
                      <a:endParaRPr lang="en-US" sz="2200" dirty="0">
                        <a:solidFill>
                          <a:schemeClr val="tx1"/>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smtClean="0">
                          <a:solidFill>
                            <a:schemeClr val="tx1"/>
                          </a:solidFill>
                        </a:rPr>
                        <a:t>Verbal distraction</a:t>
                      </a:r>
                      <a:r>
                        <a:rPr lang="en-GB" sz="2200" b="0" dirty="0" smtClean="0">
                          <a:solidFill>
                            <a:schemeClr val="tx1"/>
                          </a:solidFill>
                        </a:rPr>
                        <a:t>,</a:t>
                      </a:r>
                      <a:r>
                        <a:rPr lang="en-GB" sz="2200" b="0" baseline="0" dirty="0" smtClean="0">
                          <a:solidFill>
                            <a:schemeClr val="tx1"/>
                          </a:solidFill>
                        </a:rPr>
                        <a:t> e.g.,</a:t>
                      </a:r>
                      <a:r>
                        <a:rPr lang="en-GB" sz="2200" b="0" dirty="0" smtClean="0">
                          <a:solidFill>
                            <a:schemeClr val="tx1"/>
                          </a:solidFill>
                        </a:rPr>
                        <a:t> talking,</a:t>
                      </a:r>
                      <a:r>
                        <a:rPr lang="en-GB" sz="2200" b="0" baseline="0" dirty="0" smtClean="0">
                          <a:solidFill>
                            <a:schemeClr val="tx1"/>
                          </a:solidFill>
                        </a:rPr>
                        <a:t> </a:t>
                      </a:r>
                      <a:r>
                        <a:rPr lang="en-GB" sz="2200" b="0" dirty="0" smtClean="0">
                          <a:solidFill>
                            <a:schemeClr val="tx1"/>
                          </a:solidFill>
                        </a:rPr>
                        <a:t>singing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smtClean="0">
                          <a:solidFill>
                            <a:schemeClr val="tx1"/>
                          </a:solidFill>
                        </a:rPr>
                        <a:t>Toys,</a:t>
                      </a:r>
                      <a:r>
                        <a:rPr lang="en-GB" sz="2200" b="1" baseline="0" dirty="0" smtClean="0">
                          <a:solidFill>
                            <a:schemeClr val="tx1"/>
                          </a:solidFill>
                        </a:rPr>
                        <a:t> </a:t>
                      </a:r>
                      <a:r>
                        <a:rPr lang="en-GB" sz="2200" b="1" dirty="0" smtClean="0">
                          <a:solidFill>
                            <a:schemeClr val="tx1"/>
                          </a:solidFill>
                        </a:rPr>
                        <a:t>books,</a:t>
                      </a:r>
                      <a:r>
                        <a:rPr lang="en-GB" sz="2200" b="1" baseline="0" dirty="0" smtClean="0">
                          <a:solidFill>
                            <a:schemeClr val="tx1"/>
                          </a:solidFill>
                        </a:rPr>
                        <a:t> m</a:t>
                      </a:r>
                      <a:r>
                        <a:rPr lang="en-GB" sz="2200" b="1" dirty="0" smtClean="0">
                          <a:solidFill>
                            <a:schemeClr val="tx1"/>
                          </a:solidFill>
                        </a:rPr>
                        <a:t>usic,</a:t>
                      </a:r>
                      <a:r>
                        <a:rPr lang="en-GB" sz="2200" b="1" baseline="0" dirty="0" smtClean="0">
                          <a:solidFill>
                            <a:schemeClr val="tx1"/>
                          </a:solidFill>
                        </a:rPr>
                        <a:t> videos, </a:t>
                      </a:r>
                      <a:r>
                        <a:rPr lang="en-GB" sz="2200" b="1" dirty="0" smtClean="0">
                          <a:solidFill>
                            <a:schemeClr val="tx1"/>
                          </a:solidFill>
                        </a:rPr>
                        <a:t>if available</a:t>
                      </a:r>
                    </a:p>
                    <a:p>
                      <a:pPr marL="285750" indent="-285750">
                        <a:buFont typeface="Arial" panose="020B0604020202020204" pitchFamily="34" charset="0"/>
                        <a:buChar char="•"/>
                      </a:pPr>
                      <a:r>
                        <a:rPr lang="en-GB" sz="2200" b="0" dirty="0" smtClean="0">
                          <a:solidFill>
                            <a:schemeClr val="tx1"/>
                          </a:solidFill>
                        </a:rPr>
                        <a:t>If history of fainting, ask patient to</a:t>
                      </a:r>
                      <a:r>
                        <a:rPr lang="en-GB" sz="2200" b="0" baseline="0" dirty="0" smtClean="0">
                          <a:solidFill>
                            <a:schemeClr val="tx1"/>
                          </a:solidFill>
                        </a:rPr>
                        <a:t> </a:t>
                      </a:r>
                      <a:r>
                        <a:rPr lang="en-GB" sz="2200" b="1" baseline="0" dirty="0" smtClean="0">
                          <a:solidFill>
                            <a:schemeClr val="tx1"/>
                          </a:solidFill>
                        </a:rPr>
                        <a:t>tense abdominal and leg muscles </a:t>
                      </a:r>
                      <a:r>
                        <a:rPr lang="en-GB" sz="2200" b="0" baseline="0" dirty="0" smtClean="0">
                          <a:solidFill>
                            <a:schemeClr val="tx1"/>
                          </a:solidFill>
                        </a:rPr>
                        <a:t>(do NOT tense arm that are vaccinating as this can increase pain)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smtClean="0">
                          <a:solidFill>
                            <a:schemeClr val="tx1"/>
                          </a:solidFill>
                        </a:rPr>
                        <a:t>Breathing</a:t>
                      </a:r>
                      <a:r>
                        <a:rPr lang="en-GB" sz="2200" b="0" dirty="0" smtClean="0">
                          <a:solidFill>
                            <a:schemeClr val="tx1"/>
                          </a:solidFill>
                        </a:rPr>
                        <a:t>.</a:t>
                      </a:r>
                      <a:r>
                        <a:rPr lang="en-GB" sz="2200" dirty="0" smtClean="0">
                          <a:solidFill>
                            <a:schemeClr val="tx1"/>
                          </a:solidFill>
                        </a:rPr>
                        <a:t> Ask adults to slightly</a:t>
                      </a:r>
                      <a:r>
                        <a:rPr lang="en-GB" sz="2200" baseline="0" dirty="0" smtClean="0">
                          <a:solidFill>
                            <a:schemeClr val="tx1"/>
                          </a:solidFill>
                        </a:rPr>
                        <a:t> </a:t>
                      </a:r>
                      <a:r>
                        <a:rPr lang="en-GB" sz="2200" dirty="0" smtClean="0">
                          <a:solidFill>
                            <a:schemeClr val="tx1"/>
                          </a:solidFill>
                        </a:rPr>
                        <a:t>cough or take deep breath in and hold during vaccination</a:t>
                      </a:r>
                      <a:endParaRPr lang="en-GB" sz="2200" b="1" baseline="0" dirty="0" smtClean="0">
                        <a:solidFill>
                          <a:schemeClr val="tx1"/>
                        </a:solidFill>
                      </a:endParaRPr>
                    </a:p>
                  </a:txBody>
                  <a:tcPr/>
                </a:tc>
              </a:tr>
            </a:tbl>
          </a:graphicData>
        </a:graphic>
      </p:graphicFrame>
      <p:pic>
        <p:nvPicPr>
          <p:cNvPr id="18" name="Picture 2" descr="Image result for baby silhouet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39737" y="2996952"/>
            <a:ext cx="632522" cy="5049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clipartqueen.com/image-files/boy-silhouette-summ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2634" y="5436599"/>
            <a:ext cx="337235" cy="93610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250657" y="5287764"/>
            <a:ext cx="843203" cy="882119"/>
            <a:chOff x="1446592" y="5661248"/>
            <a:chExt cx="843203" cy="882119"/>
          </a:xfrm>
        </p:grpSpPr>
        <p:pic>
          <p:nvPicPr>
            <p:cNvPr id="8" name="Picture 4" descr="Image result for adult silhouette blank background"/>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32810" t="4175" r="32604" b="5276"/>
            <a:stretch/>
          </p:blipFill>
          <p:spPr bwMode="auto">
            <a:xfrm>
              <a:off x="1446592" y="5668164"/>
              <a:ext cx="413735" cy="8752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emale silhouette blank background"/>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l="38312" t="4849" r="41807" b="4525"/>
            <a:stretch/>
          </p:blipFill>
          <p:spPr bwMode="auto">
            <a:xfrm>
              <a:off x="1896740" y="5661248"/>
              <a:ext cx="393055" cy="87520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Slide Number Placeholder 1"/>
          <p:cNvSpPr>
            <a:spLocks noGrp="1"/>
          </p:cNvSpPr>
          <p:nvPr>
            <p:ph type="sldNum" sz="quarter" idx="12"/>
          </p:nvPr>
        </p:nvSpPr>
        <p:spPr/>
        <p:txBody>
          <a:bodyPr/>
          <a:lstStyle/>
          <a:p>
            <a:fld id="{1299F4CA-A7D5-4E85-AAAC-6ABAFD433159}" type="slidenum">
              <a:rPr lang="en-US" smtClean="0"/>
              <a:pPr/>
              <a:t>18</a:t>
            </a:fld>
            <a:endParaRPr lang="en-US"/>
          </a:p>
        </p:txBody>
      </p:sp>
    </p:spTree>
    <p:extLst>
      <p:ext uri="{BB962C8B-B14F-4D97-AF65-F5344CB8AC3E}">
        <p14:creationId xmlns:p14="http://schemas.microsoft.com/office/powerpoint/2010/main" val="4171293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6231" y="-29076"/>
            <a:ext cx="8514241" cy="118691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Skilful vaccination technique</a:t>
            </a:r>
            <a:endParaRPr lang="en-US" b="1" dirty="0"/>
          </a:p>
        </p:txBody>
      </p:sp>
      <p:sp>
        <p:nvSpPr>
          <p:cNvPr id="7" name="Content Placeholder 2"/>
          <p:cNvSpPr>
            <a:spLocks noGrp="1"/>
          </p:cNvSpPr>
          <p:nvPr>
            <p:ph idx="1"/>
          </p:nvPr>
        </p:nvSpPr>
        <p:spPr>
          <a:xfrm>
            <a:off x="474440" y="2132856"/>
            <a:ext cx="5105672" cy="4525963"/>
          </a:xfrm>
        </p:spPr>
        <p:txBody>
          <a:bodyPr>
            <a:normAutofit/>
          </a:bodyPr>
          <a:lstStyle/>
          <a:p>
            <a:pPr marL="0" indent="0">
              <a:buNone/>
            </a:pPr>
            <a:endParaRPr lang="en-GB" dirty="0" smtClean="0"/>
          </a:p>
          <a:p>
            <a:endParaRPr lang="en-US" dirty="0"/>
          </a:p>
        </p:txBody>
      </p:sp>
      <p:sp>
        <p:nvSpPr>
          <p:cNvPr id="4" name="Rectangle 3"/>
          <p:cNvSpPr/>
          <p:nvPr/>
        </p:nvSpPr>
        <p:spPr>
          <a:xfrm>
            <a:off x="436803" y="1157843"/>
            <a:ext cx="837023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2400" b="1" i="1" dirty="0" smtClean="0"/>
              <a:t>Good </a:t>
            </a:r>
            <a:r>
              <a:rPr lang="en-GB" sz="2400" b="1" i="1" dirty="0"/>
              <a:t>technique </a:t>
            </a:r>
            <a:r>
              <a:rPr lang="en-GB" sz="2400" i="1" dirty="0" smtClean="0"/>
              <a:t>helps to minimize pain. </a:t>
            </a:r>
          </a:p>
          <a:p>
            <a:pPr algn="ctr"/>
            <a:r>
              <a:rPr lang="en-GB" sz="2400" i="1" dirty="0" smtClean="0"/>
              <a:t>It </a:t>
            </a:r>
            <a:r>
              <a:rPr lang="en-GB" sz="2400" i="1" dirty="0"/>
              <a:t>is important to be </a:t>
            </a:r>
            <a:r>
              <a:rPr lang="en-GB" sz="2400" i="1" dirty="0" smtClean="0"/>
              <a:t>safe </a:t>
            </a:r>
            <a:r>
              <a:rPr lang="en-GB" sz="2400" i="1" dirty="0"/>
              <a:t>but </a:t>
            </a:r>
            <a:r>
              <a:rPr lang="en-GB" sz="2400" i="1" dirty="0" smtClean="0"/>
              <a:t>also quick when </a:t>
            </a:r>
            <a:r>
              <a:rPr lang="en-GB" sz="2400" i="1" dirty="0" smtClean="0"/>
              <a:t>vaccinating. </a:t>
            </a:r>
            <a:endParaRPr lang="en-GB" sz="2400" i="1" dirty="0"/>
          </a:p>
        </p:txBody>
      </p:sp>
      <p:sp>
        <p:nvSpPr>
          <p:cNvPr id="8" name="TextBox 7"/>
          <p:cNvSpPr txBox="1"/>
          <p:nvPr/>
        </p:nvSpPr>
        <p:spPr>
          <a:xfrm>
            <a:off x="265436" y="2135753"/>
            <a:ext cx="8712968" cy="4616648"/>
          </a:xfrm>
          <a:prstGeom prst="rect">
            <a:avLst/>
          </a:prstGeom>
          <a:noFill/>
        </p:spPr>
        <p:txBody>
          <a:bodyPr wrap="square" rtlCol="0">
            <a:spAutoFit/>
          </a:bodyPr>
          <a:lstStyle/>
          <a:p>
            <a:pPr marL="285750" lvl="1" indent="-285750">
              <a:buFont typeface="Arial" panose="020B0604020202020204" pitchFamily="34" charset="0"/>
              <a:buChar char="•"/>
            </a:pPr>
            <a:r>
              <a:rPr lang="en-GB" sz="2400" b="1" dirty="0" smtClean="0"/>
              <a:t>Locate the injection site </a:t>
            </a:r>
            <a:r>
              <a:rPr lang="en-GB" sz="2400" dirty="0" smtClean="0"/>
              <a:t>where the vaccine will be administered</a:t>
            </a:r>
          </a:p>
          <a:p>
            <a:pPr marL="285750" lvl="1" indent="-285750">
              <a:buFont typeface="Arial" panose="020B0604020202020204" pitchFamily="34" charset="0"/>
              <a:buChar char="•"/>
            </a:pPr>
            <a:endParaRPr lang="en-GB" dirty="0" smtClean="0"/>
          </a:p>
          <a:p>
            <a:pPr marL="285750" lvl="1" indent="-285750">
              <a:buFont typeface="Arial" panose="020B0604020202020204" pitchFamily="34" charset="0"/>
              <a:buChar char="•"/>
            </a:pPr>
            <a:endParaRPr lang="en-GB" dirty="0"/>
          </a:p>
          <a:p>
            <a:pPr marL="285750" lvl="1" indent="-285750">
              <a:buFont typeface="Arial" panose="020B0604020202020204" pitchFamily="34" charset="0"/>
              <a:buChar char="•"/>
            </a:pPr>
            <a:endParaRPr lang="en-GB" dirty="0" smtClean="0"/>
          </a:p>
          <a:p>
            <a:pPr marL="285750" lvl="1" indent="-285750">
              <a:buFont typeface="Arial" panose="020B0604020202020204" pitchFamily="34" charset="0"/>
              <a:buChar char="•"/>
            </a:pPr>
            <a:endParaRPr lang="en-GB" dirty="0"/>
          </a:p>
          <a:p>
            <a:pPr marL="285750" lvl="1" indent="-285750">
              <a:buFont typeface="Arial" panose="020B0604020202020204" pitchFamily="34" charset="0"/>
              <a:buChar char="•"/>
            </a:pPr>
            <a:endParaRPr lang="en-GB" dirty="0" smtClean="0"/>
          </a:p>
          <a:p>
            <a:pPr marL="285750" lvl="1" indent="-285750">
              <a:buFont typeface="Arial" panose="020B0604020202020204" pitchFamily="34" charset="0"/>
              <a:buChar char="•"/>
            </a:pPr>
            <a:endParaRPr lang="en-GB" dirty="0"/>
          </a:p>
          <a:p>
            <a:pPr marL="285750" lvl="1"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sz="2400" b="1" dirty="0" smtClean="0"/>
              <a:t>Angle the needle </a:t>
            </a:r>
            <a:r>
              <a:rPr lang="en-GB" sz="2400" dirty="0" smtClean="0"/>
              <a:t>according to type of vaccine, i.e. what level the vaccination should be administered</a:t>
            </a:r>
            <a:endParaRPr lang="en-GB" sz="2400" dirty="0"/>
          </a:p>
          <a:p>
            <a:endParaRPr lang="en-GB" sz="2400" dirty="0"/>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smtClean="0"/>
          </a:p>
        </p:txBody>
      </p:sp>
      <p:pic>
        <p:nvPicPr>
          <p:cNvPr id="9" name="Picture 6" descr="Image result for intramuscular injections layer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98354" y="4869160"/>
            <a:ext cx="1993733" cy="186613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95963" y="2564904"/>
            <a:ext cx="3744416" cy="1703019"/>
            <a:chOff x="325252" y="4607854"/>
            <a:chExt cx="3930487" cy="2100265"/>
          </a:xfrm>
        </p:grpSpPr>
        <p:sp>
          <p:nvSpPr>
            <p:cNvPr id="11" name="Rectangle 10"/>
            <p:cNvSpPr/>
            <p:nvPr/>
          </p:nvSpPr>
          <p:spPr>
            <a:xfrm>
              <a:off x="325252" y="4607854"/>
              <a:ext cx="3930487" cy="797094"/>
            </a:xfrm>
            <a:prstGeom prst="rect">
              <a:avLst/>
            </a:prstGeom>
          </p:spPr>
          <p:txBody>
            <a:bodyPr wrap="square">
              <a:spAutoFit/>
            </a:bodyPr>
            <a:lstStyle/>
            <a:p>
              <a:pPr algn="ctr"/>
              <a:r>
                <a:rPr lang="en-GB" sz="2000" b="1" dirty="0" smtClean="0">
                  <a:solidFill>
                    <a:srgbClr val="0070C0"/>
                  </a:solidFill>
                </a:rPr>
                <a:t>UPPER THIGH (</a:t>
              </a:r>
              <a:r>
                <a:rPr lang="en-GB" sz="2000" b="1" dirty="0">
                  <a:solidFill>
                    <a:srgbClr val="0070C0"/>
                  </a:solidFill>
                </a:rPr>
                <a:t>r</a:t>
              </a:r>
              <a:r>
                <a:rPr lang="en-GB" sz="2000" b="1" dirty="0" smtClean="0">
                  <a:solidFill>
                    <a:srgbClr val="0070C0"/>
                  </a:solidFill>
                </a:rPr>
                <a:t>ight/left side)</a:t>
              </a:r>
            </a:p>
            <a:p>
              <a:pPr algn="ctr"/>
              <a:r>
                <a:rPr lang="en-GB" sz="1600" i="1" dirty="0" smtClean="0">
                  <a:solidFill>
                    <a:srgbClr val="0070C0"/>
                  </a:solidFill>
                </a:rPr>
                <a:t>Preferred for infants </a:t>
              </a:r>
              <a:endParaRPr lang="en-GB" sz="1600" i="1" dirty="0">
                <a:solidFill>
                  <a:srgbClr val="0070C0"/>
                </a:solidFill>
              </a:endParaRPr>
            </a:p>
          </p:txBody>
        </p:sp>
        <p:pic>
          <p:nvPicPr>
            <p:cNvPr id="12" name="Picture 2" descr="Image result for vaccinating a baby who is being breast fed"/>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266737" y="5394761"/>
              <a:ext cx="2047515" cy="13133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4736894" y="2564904"/>
            <a:ext cx="4241510" cy="1704106"/>
            <a:chOff x="4709293" y="4607854"/>
            <a:chExt cx="4241510" cy="1704106"/>
          </a:xfrm>
        </p:grpSpPr>
        <p:pic>
          <p:nvPicPr>
            <p:cNvPr id="14" name="Picture 4" descr="Image result for intramuscular injections"/>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872449" y="5025995"/>
              <a:ext cx="1285965" cy="128596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709293" y="4607854"/>
              <a:ext cx="4241510" cy="400110"/>
            </a:xfrm>
            <a:prstGeom prst="rect">
              <a:avLst/>
            </a:prstGeom>
          </p:spPr>
          <p:txBody>
            <a:bodyPr wrap="square">
              <a:spAutoFit/>
            </a:bodyPr>
            <a:lstStyle/>
            <a:p>
              <a:pPr algn="ctr"/>
              <a:r>
                <a:rPr lang="en-GB" sz="2000" b="1" dirty="0" smtClean="0">
                  <a:solidFill>
                    <a:srgbClr val="00B050"/>
                  </a:solidFill>
                </a:rPr>
                <a:t>UPPER SHOULDER (right/left side)</a:t>
              </a:r>
              <a:endParaRPr lang="en-US" sz="2000" b="1" dirty="0">
                <a:solidFill>
                  <a:srgbClr val="00B050"/>
                </a:solidFill>
              </a:endParaRPr>
            </a:p>
          </p:txBody>
        </p:sp>
      </p:grpSp>
      <p:sp>
        <p:nvSpPr>
          <p:cNvPr id="2" name="Slide Number Placeholder 1"/>
          <p:cNvSpPr>
            <a:spLocks noGrp="1"/>
          </p:cNvSpPr>
          <p:nvPr>
            <p:ph type="sldNum" sz="quarter" idx="12"/>
          </p:nvPr>
        </p:nvSpPr>
        <p:spPr/>
        <p:txBody>
          <a:bodyPr/>
          <a:lstStyle/>
          <a:p>
            <a:fld id="{1299F4CA-A7D5-4E85-AAAC-6ABAFD433159}" type="slidenum">
              <a:rPr lang="en-US" smtClean="0"/>
              <a:pPr/>
              <a:t>19</a:t>
            </a:fld>
            <a:endParaRPr lang="en-US"/>
          </a:p>
        </p:txBody>
      </p:sp>
    </p:spTree>
    <p:extLst>
      <p:ext uri="{BB962C8B-B14F-4D97-AF65-F5344CB8AC3E}">
        <p14:creationId xmlns:p14="http://schemas.microsoft.com/office/powerpoint/2010/main" val="227199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62" y="191516"/>
            <a:ext cx="8748464" cy="6453336"/>
          </a:xfrm>
          <a:prstGeom prst="rect">
            <a:avLst/>
          </a:prstGeom>
          <a:solidFill>
            <a:schemeClr val="accent1">
              <a:alpha val="30000"/>
            </a:schemeClr>
          </a:solidFill>
          <a:ln w="1238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467544" y="773832"/>
            <a:ext cx="8229600" cy="1143000"/>
          </a:xfrm>
        </p:spPr>
        <p:txBody>
          <a:bodyPr/>
          <a:lstStyle/>
          <a:p>
            <a:r>
              <a:rPr lang="en-GB" b="1" i="1" dirty="0" smtClean="0"/>
              <a:t>How to use this training module?</a:t>
            </a:r>
            <a:endParaRPr lang="en-US" b="1" i="1" dirty="0"/>
          </a:p>
        </p:txBody>
      </p:sp>
      <p:sp>
        <p:nvSpPr>
          <p:cNvPr id="5" name="Content Placeholder 2"/>
          <p:cNvSpPr>
            <a:spLocks noGrp="1"/>
          </p:cNvSpPr>
          <p:nvPr>
            <p:ph idx="1"/>
          </p:nvPr>
        </p:nvSpPr>
        <p:spPr>
          <a:xfrm>
            <a:off x="815709" y="2359421"/>
            <a:ext cx="7572715" cy="3661867"/>
          </a:xfrm>
        </p:spPr>
        <p:txBody>
          <a:bodyPr>
            <a:normAutofit/>
          </a:bodyPr>
          <a:lstStyle/>
          <a:p>
            <a:pPr marL="0" indent="0" algn="ctr">
              <a:buNone/>
            </a:pPr>
            <a:r>
              <a:rPr lang="en-GB" sz="2800" i="1" dirty="0"/>
              <a:t>The content </a:t>
            </a:r>
            <a:r>
              <a:rPr lang="en-GB" sz="2800" i="1" dirty="0" smtClean="0"/>
              <a:t>in </a:t>
            </a:r>
            <a:r>
              <a:rPr lang="en-GB" sz="2800" i="1" dirty="0"/>
              <a:t>this training module is </a:t>
            </a:r>
            <a:r>
              <a:rPr lang="en-GB" sz="2800" i="1" dirty="0" smtClean="0"/>
              <a:t>intended to be </a:t>
            </a:r>
            <a:r>
              <a:rPr lang="en-GB" sz="2800" b="1" i="1" dirty="0" smtClean="0"/>
              <a:t>practical and adaptable </a:t>
            </a:r>
            <a:r>
              <a:rPr lang="en-GB" sz="2800" i="1" dirty="0" smtClean="0"/>
              <a:t>for almost any setting. </a:t>
            </a:r>
          </a:p>
          <a:p>
            <a:pPr marL="0" indent="0" algn="ctr">
              <a:buNone/>
            </a:pPr>
            <a:endParaRPr lang="en-GB" sz="2800" i="1" dirty="0"/>
          </a:p>
          <a:p>
            <a:pPr marL="0" indent="0" algn="ctr">
              <a:buNone/>
            </a:pPr>
            <a:r>
              <a:rPr lang="en-GB" sz="2800" i="1" dirty="0" smtClean="0"/>
              <a:t>Prior to the training</a:t>
            </a:r>
            <a:r>
              <a:rPr lang="en-GB" sz="2800" i="1" dirty="0"/>
              <a:t>, we recommend that </a:t>
            </a:r>
            <a:r>
              <a:rPr lang="en-GB" sz="2800" i="1" dirty="0" smtClean="0"/>
              <a:t>the programme manager/trainer </a:t>
            </a:r>
            <a:r>
              <a:rPr lang="en-GB" sz="2800" b="1" i="1" dirty="0" smtClean="0"/>
              <a:t>adjust the </a:t>
            </a:r>
            <a:r>
              <a:rPr lang="en-GB" sz="2800" b="1" i="1" dirty="0"/>
              <a:t>content</a:t>
            </a:r>
            <a:r>
              <a:rPr lang="en-GB" sz="2800" i="1" dirty="0"/>
              <a:t> </a:t>
            </a:r>
            <a:r>
              <a:rPr lang="en-GB" sz="2800" i="1" dirty="0" smtClean="0"/>
              <a:t>to allow for any local considerations. </a:t>
            </a:r>
            <a:endParaRPr lang="en-US" sz="2800" i="1" dirty="0"/>
          </a:p>
          <a:p>
            <a:endParaRPr lang="en-US" sz="2800" i="1" dirty="0"/>
          </a:p>
        </p:txBody>
      </p:sp>
      <p:sp>
        <p:nvSpPr>
          <p:cNvPr id="2" name="Slide Number Placeholder 1"/>
          <p:cNvSpPr>
            <a:spLocks noGrp="1"/>
          </p:cNvSpPr>
          <p:nvPr>
            <p:ph type="sldNum" sz="quarter" idx="12"/>
          </p:nvPr>
        </p:nvSpPr>
        <p:spPr/>
        <p:txBody>
          <a:bodyPr/>
          <a:lstStyle/>
          <a:p>
            <a:fld id="{05700333-5B48-43D1-9287-4414F9A50871}" type="slidenum">
              <a:rPr lang="en-US" smtClean="0"/>
              <a:pPr/>
              <a:t>2</a:t>
            </a:fld>
            <a:endParaRPr lang="en-US"/>
          </a:p>
        </p:txBody>
      </p:sp>
    </p:spTree>
    <p:extLst>
      <p:ext uri="{BB962C8B-B14F-4D97-AF65-F5344CB8AC3E}">
        <p14:creationId xmlns:p14="http://schemas.microsoft.com/office/powerpoint/2010/main" val="11850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440" y="2132856"/>
            <a:ext cx="5105672" cy="4525963"/>
          </a:xfrm>
        </p:spPr>
        <p:txBody>
          <a:bodyPr>
            <a:normAutofit/>
          </a:bodyPr>
          <a:lstStyle/>
          <a:p>
            <a:pPr marL="0" indent="0">
              <a:buNone/>
            </a:pPr>
            <a:endParaRPr lang="en-GB" dirty="0" smtClean="0"/>
          </a:p>
          <a:p>
            <a:endParaRPr lang="en-US" dirty="0"/>
          </a:p>
        </p:txBody>
      </p:sp>
      <p:sp>
        <p:nvSpPr>
          <p:cNvPr id="10" name="TextBox 9"/>
          <p:cNvSpPr txBox="1"/>
          <p:nvPr/>
        </p:nvSpPr>
        <p:spPr>
          <a:xfrm>
            <a:off x="323528" y="1124744"/>
            <a:ext cx="8496944" cy="4832092"/>
          </a:xfrm>
          <a:prstGeom prst="rect">
            <a:avLst/>
          </a:prstGeom>
          <a:noFill/>
        </p:spPr>
        <p:txBody>
          <a:bodyPr wrap="square" rtlCol="0">
            <a:spAutoFit/>
          </a:bodyPr>
          <a:lstStyle/>
          <a:p>
            <a:pPr marL="285750" indent="-285750">
              <a:buFont typeface="Arial" panose="020B0604020202020204" pitchFamily="34" charset="0"/>
              <a:buChar char="•"/>
            </a:pPr>
            <a:r>
              <a:rPr lang="en-GB" sz="2200" b="1" dirty="0"/>
              <a:t>Avoid movement of the needle </a:t>
            </a:r>
            <a:r>
              <a:rPr lang="en-GB" sz="2200" dirty="0"/>
              <a:t>once penetrated the skin and </a:t>
            </a:r>
            <a:r>
              <a:rPr lang="en-GB" sz="2200" dirty="0" smtClean="0"/>
              <a:t>muscle. </a:t>
            </a:r>
            <a:r>
              <a:rPr lang="en-GB" sz="2200" dirty="0"/>
              <a:t>B</a:t>
            </a:r>
            <a:r>
              <a:rPr lang="en-GB" sz="2200" dirty="0" smtClean="0"/>
              <a:t>e safe but quick. </a:t>
            </a:r>
          </a:p>
          <a:p>
            <a:pPr marL="285750" indent="-285750">
              <a:buFont typeface="Arial" panose="020B0604020202020204" pitchFamily="34" charset="0"/>
              <a:buChar char="•"/>
            </a:pPr>
            <a:endParaRPr lang="en-GB" sz="2200" b="1" dirty="0" smtClean="0"/>
          </a:p>
          <a:p>
            <a:pPr marL="285750" indent="-285750">
              <a:buFont typeface="Arial" panose="020B0604020202020204" pitchFamily="34" charset="0"/>
              <a:buChar char="•"/>
            </a:pPr>
            <a:r>
              <a:rPr lang="en-GB" sz="2200" b="1" dirty="0" smtClean="0"/>
              <a:t>Do NOT aspirate</a:t>
            </a:r>
            <a:r>
              <a:rPr lang="en-GB" sz="2200" dirty="0" smtClean="0"/>
              <a:t>, i.e. do not pull back on the syringe after inserting in the injection site as it increases the pain: </a:t>
            </a:r>
          </a:p>
          <a:p>
            <a:pPr marL="800100" lvl="1" indent="-342900">
              <a:buFont typeface="Calibri" panose="020F0502020204030204" pitchFamily="34" charset="0"/>
              <a:buChar char="−"/>
            </a:pPr>
            <a:r>
              <a:rPr lang="en-GB" sz="2200" dirty="0" smtClean="0"/>
              <a:t>There are no large blood vessels at the recommended injection sites or </a:t>
            </a:r>
            <a:r>
              <a:rPr lang="en-GB" sz="2200" dirty="0" smtClean="0"/>
              <a:t>injection </a:t>
            </a:r>
            <a:r>
              <a:rPr lang="en-GB" sz="2200" dirty="0" smtClean="0"/>
              <a:t>into a large vessel, so </a:t>
            </a:r>
            <a:r>
              <a:rPr lang="en-GB" sz="2200" dirty="0" smtClean="0"/>
              <a:t>no </a:t>
            </a:r>
            <a:r>
              <a:rPr lang="en-GB" sz="2200" dirty="0" smtClean="0"/>
              <a:t>risk of major bleeding.</a:t>
            </a:r>
          </a:p>
          <a:p>
            <a:pPr marL="800100" lvl="1" indent="-342900">
              <a:buFont typeface="Calibri" panose="020F0502020204030204" pitchFamily="34" charset="0"/>
              <a:buChar char="−"/>
            </a:pPr>
            <a:r>
              <a:rPr lang="en-GB" sz="2200" dirty="0" smtClean="0"/>
              <a:t>Very minor bleeding at the site after injection is not a concern. </a:t>
            </a:r>
          </a:p>
          <a:p>
            <a:pPr marL="285750" indent="-285750">
              <a:buFont typeface="Arial" panose="020B0604020202020204" pitchFamily="34" charset="0"/>
              <a:buChar char="•"/>
            </a:pPr>
            <a:endParaRPr lang="en-GB" sz="2200" b="1" dirty="0" smtClean="0"/>
          </a:p>
          <a:p>
            <a:pPr marL="285750" indent="-285750">
              <a:buFont typeface="Arial" panose="020B0604020202020204" pitchFamily="34" charset="0"/>
              <a:buChar char="•"/>
            </a:pPr>
            <a:r>
              <a:rPr lang="en-GB" sz="2200" b="1" dirty="0" smtClean="0"/>
              <a:t>Retain pressure </a:t>
            </a:r>
            <a:r>
              <a:rPr lang="en-GB" sz="2200" dirty="0" smtClean="0"/>
              <a:t>on skin around the injection                                     </a:t>
            </a:r>
            <a:r>
              <a:rPr lang="en-GB" sz="2200" dirty="0" smtClean="0"/>
              <a:t>    site </a:t>
            </a:r>
            <a:r>
              <a:rPr lang="en-GB" sz="2200" dirty="0" smtClean="0"/>
              <a:t>with thumb and index finger. </a:t>
            </a:r>
            <a:r>
              <a:rPr lang="en-GB" sz="2200" dirty="0"/>
              <a:t>Beware of </a:t>
            </a:r>
            <a:r>
              <a:rPr lang="en-GB" sz="2200" dirty="0" smtClean="0"/>
              <a:t>                                            applying </a:t>
            </a:r>
            <a:r>
              <a:rPr lang="en-GB" sz="2200" dirty="0"/>
              <a:t>excessive pressure or rubbing the </a:t>
            </a:r>
            <a:r>
              <a:rPr lang="en-GB" sz="2200" dirty="0" smtClean="0"/>
              <a:t>                                        injection </a:t>
            </a:r>
            <a:r>
              <a:rPr lang="en-GB" sz="2200" dirty="0"/>
              <a:t>site after </a:t>
            </a:r>
            <a:r>
              <a:rPr lang="en-GB" sz="2200" dirty="0" smtClean="0"/>
              <a:t>injection, </a:t>
            </a:r>
            <a:r>
              <a:rPr lang="en-GB" sz="2200" dirty="0"/>
              <a:t>as this </a:t>
            </a:r>
            <a:r>
              <a:rPr lang="en-GB" sz="2200" dirty="0" smtClean="0"/>
              <a:t>can                                        </a:t>
            </a:r>
            <a:r>
              <a:rPr lang="en-GB" sz="2200" dirty="0" err="1" smtClean="0"/>
              <a:t>incr</a:t>
            </a:r>
            <a:r>
              <a:rPr lang="en-GB" sz="2200" dirty="0" smtClean="0"/>
              <a:t>   ease </a:t>
            </a:r>
            <a:r>
              <a:rPr lang="en-GB" sz="2200" dirty="0" smtClean="0"/>
              <a:t>pain.</a:t>
            </a:r>
          </a:p>
        </p:txBody>
      </p:sp>
      <p:pic>
        <p:nvPicPr>
          <p:cNvPr id="11" name="Picture 4" descr="Image result for intramuscular injection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17044" y="4221088"/>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99F4CA-A7D5-4E85-AAAC-6ABAFD433159}" type="slidenum">
              <a:rPr lang="en-US" smtClean="0"/>
              <a:pPr/>
              <a:t>20</a:t>
            </a:fld>
            <a:endParaRPr lang="en-US" dirty="0"/>
          </a:p>
        </p:txBody>
      </p:sp>
      <p:sp>
        <p:nvSpPr>
          <p:cNvPr id="6" name="Title 1"/>
          <p:cNvSpPr txBox="1">
            <a:spLocks/>
          </p:cNvSpPr>
          <p:nvPr/>
        </p:nvSpPr>
        <p:spPr>
          <a:xfrm>
            <a:off x="306231" y="-29076"/>
            <a:ext cx="8514241" cy="118691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Skilful vaccination </a:t>
            </a:r>
            <a:r>
              <a:rPr lang="en-GB" b="1" dirty="0" smtClean="0"/>
              <a:t>technique (cont.)</a:t>
            </a:r>
            <a:endParaRPr lang="en-US" b="1" dirty="0"/>
          </a:p>
        </p:txBody>
      </p:sp>
    </p:spTree>
    <p:extLst>
      <p:ext uri="{BB962C8B-B14F-4D97-AF65-F5344CB8AC3E}">
        <p14:creationId xmlns:p14="http://schemas.microsoft.com/office/powerpoint/2010/main" val="231595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6028" y="4077072"/>
            <a:ext cx="8229600" cy="1143000"/>
          </a:xfrm>
        </p:spPr>
        <p:txBody>
          <a:bodyPr/>
          <a:lstStyle/>
          <a:p>
            <a:r>
              <a:rPr lang="en-GB" b="1" dirty="0" smtClean="0"/>
              <a:t>How to act?</a:t>
            </a:r>
            <a:endParaRPr lang="en-US" dirty="0"/>
          </a:p>
        </p:txBody>
      </p:sp>
      <p:pic>
        <p:nvPicPr>
          <p:cNvPr id="6" name="Picture 6" descr="Image result for vaccination cartoo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81049" y="476673"/>
            <a:ext cx="4351191" cy="36724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1600" y="5157192"/>
            <a:ext cx="7200800" cy="954107"/>
          </a:xfrm>
          <a:prstGeom prst="rect">
            <a:avLst/>
          </a:prstGeom>
        </p:spPr>
        <p:txBody>
          <a:bodyPr wrap="square">
            <a:spAutoFit/>
          </a:bodyPr>
          <a:lstStyle/>
          <a:p>
            <a:pPr marL="285750" indent="-285750" algn="ctr">
              <a:buFont typeface="Arial" panose="020B0604020202020204" pitchFamily="34" charset="0"/>
              <a:buChar char="•"/>
            </a:pPr>
            <a:r>
              <a:rPr lang="en-GB" sz="2800" b="1" dirty="0" smtClean="0"/>
              <a:t>Calm, prepared</a:t>
            </a:r>
            <a:r>
              <a:rPr lang="en-GB" sz="2800" b="1" dirty="0"/>
              <a:t> </a:t>
            </a:r>
            <a:r>
              <a:rPr lang="en-GB" sz="2800" b="1" dirty="0" smtClean="0"/>
              <a:t>and confident</a:t>
            </a:r>
          </a:p>
          <a:p>
            <a:pPr marL="285750" indent="-285750" algn="ctr">
              <a:buFont typeface="Arial" panose="020B0604020202020204" pitchFamily="34" charset="0"/>
              <a:buChar char="•"/>
            </a:pPr>
            <a:r>
              <a:rPr lang="en-GB" sz="2800" b="1" dirty="0" smtClean="0"/>
              <a:t>Respectful </a:t>
            </a:r>
            <a:endParaRPr lang="en-US" sz="2800" dirty="0"/>
          </a:p>
        </p:txBody>
      </p:sp>
      <p:sp>
        <p:nvSpPr>
          <p:cNvPr id="2" name="Slide Number Placeholder 1"/>
          <p:cNvSpPr>
            <a:spLocks noGrp="1"/>
          </p:cNvSpPr>
          <p:nvPr>
            <p:ph type="sldNum" sz="quarter" idx="12"/>
          </p:nvPr>
        </p:nvSpPr>
        <p:spPr/>
        <p:txBody>
          <a:bodyPr/>
          <a:lstStyle/>
          <a:p>
            <a:fld id="{1299F4CA-A7D5-4E85-AAAC-6ABAFD433159}" type="slidenum">
              <a:rPr lang="en-US" smtClean="0"/>
              <a:pPr/>
              <a:t>21</a:t>
            </a:fld>
            <a:endParaRPr lang="en-US"/>
          </a:p>
        </p:txBody>
      </p:sp>
    </p:spTree>
    <p:extLst>
      <p:ext uri="{BB962C8B-B14F-4D97-AF65-F5344CB8AC3E}">
        <p14:creationId xmlns:p14="http://schemas.microsoft.com/office/powerpoint/2010/main" val="174814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444" y="53752"/>
            <a:ext cx="8964488"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Be calm, prepared, and confident</a:t>
            </a:r>
            <a:endParaRPr lang="en-US" b="1" dirty="0"/>
          </a:p>
        </p:txBody>
      </p:sp>
      <p:sp>
        <p:nvSpPr>
          <p:cNvPr id="7" name="Content Placeholder 2"/>
          <p:cNvSpPr>
            <a:spLocks noGrp="1"/>
          </p:cNvSpPr>
          <p:nvPr>
            <p:ph idx="1"/>
          </p:nvPr>
        </p:nvSpPr>
        <p:spPr>
          <a:xfrm>
            <a:off x="395536" y="2780928"/>
            <a:ext cx="8424936" cy="2664296"/>
          </a:xfrm>
        </p:spPr>
        <p:txBody>
          <a:bodyPr>
            <a:noAutofit/>
          </a:bodyPr>
          <a:lstStyle/>
          <a:p>
            <a:pPr marL="342900" lvl="1" indent="-342900">
              <a:buFont typeface="Arial" panose="020B0604020202020204" pitchFamily="34" charset="0"/>
              <a:buChar char="•"/>
            </a:pPr>
            <a:r>
              <a:rPr lang="en-GB" sz="2400" b="1" dirty="0" smtClean="0"/>
              <a:t>Do </a:t>
            </a:r>
            <a:r>
              <a:rPr lang="en-GB" sz="2400" b="1" dirty="0"/>
              <a:t>NOT preload syringes </a:t>
            </a:r>
            <a:r>
              <a:rPr lang="en-GB" sz="2400" dirty="0" smtClean="0"/>
              <a:t>beforehand </a:t>
            </a:r>
            <a:r>
              <a:rPr lang="en-GB" sz="2400" dirty="0"/>
              <a:t>as it increases </a:t>
            </a:r>
            <a:r>
              <a:rPr lang="en-GB" sz="2400" dirty="0" smtClean="0"/>
              <a:t>the risk </a:t>
            </a:r>
            <a:r>
              <a:rPr lang="en-GB" sz="2400" dirty="0"/>
              <a:t>of contamination and immunization </a:t>
            </a:r>
            <a:r>
              <a:rPr lang="en-GB" sz="2400" dirty="0" smtClean="0"/>
              <a:t>programme error. </a:t>
            </a:r>
          </a:p>
          <a:p>
            <a:pPr marL="342900" lvl="1" indent="-342900">
              <a:buFont typeface="Arial" panose="020B0604020202020204" pitchFamily="34" charset="0"/>
              <a:buChar char="•"/>
            </a:pPr>
            <a:r>
              <a:rPr lang="en-GB" sz="2400" b="1" dirty="0" smtClean="0"/>
              <a:t>Keep </a:t>
            </a:r>
            <a:r>
              <a:rPr lang="en-GB" sz="2400" b="1" dirty="0" smtClean="0"/>
              <a:t>supplies nearby </a:t>
            </a:r>
            <a:r>
              <a:rPr lang="en-GB" sz="2400" dirty="0" smtClean="0"/>
              <a:t>(e.g. syringes</a:t>
            </a:r>
            <a:r>
              <a:rPr lang="en-GB" sz="2400" dirty="0"/>
              <a:t>, vaccines, tray, cotton ball or gauze etc</a:t>
            </a:r>
            <a:r>
              <a:rPr lang="en-GB" sz="2400" dirty="0" smtClean="0"/>
              <a:t>.), so </a:t>
            </a:r>
            <a:r>
              <a:rPr lang="en-GB" sz="2400" dirty="0" smtClean="0"/>
              <a:t>doses can be prepared quickly.</a:t>
            </a:r>
            <a:endParaRPr lang="en-GB" sz="2400" b="1" dirty="0"/>
          </a:p>
          <a:p>
            <a:pPr marL="342900" lvl="1" indent="-342900">
              <a:buFont typeface="Arial" panose="020B0604020202020204" pitchFamily="34" charset="0"/>
              <a:buChar char="•"/>
            </a:pPr>
            <a:r>
              <a:rPr lang="en-GB" sz="2400" dirty="0" smtClean="0"/>
              <a:t>These strategies </a:t>
            </a:r>
            <a:r>
              <a:rPr lang="en-GB" sz="2400" b="1" dirty="0" smtClean="0"/>
              <a:t>combined with skilful injection techniques</a:t>
            </a:r>
            <a:r>
              <a:rPr lang="en-GB" sz="2400" dirty="0" smtClean="0"/>
              <a:t> will allow you to feel and demonstrate confidence to </a:t>
            </a:r>
            <a:r>
              <a:rPr lang="en-GB" sz="2400" dirty="0" smtClean="0"/>
              <a:t>caregivers and patients.</a:t>
            </a:r>
            <a:endParaRPr lang="en-GB" sz="2400" dirty="0" smtClean="0"/>
          </a:p>
          <a:p>
            <a:endParaRPr lang="en-GB" sz="2400" dirty="0" smtClean="0"/>
          </a:p>
          <a:p>
            <a:pPr marL="0" indent="0">
              <a:buNone/>
            </a:pPr>
            <a:endParaRPr lang="en-US" sz="2400" dirty="0"/>
          </a:p>
        </p:txBody>
      </p:sp>
      <p:sp>
        <p:nvSpPr>
          <p:cNvPr id="9" name="Rectangle 8"/>
          <p:cNvSpPr/>
          <p:nvPr/>
        </p:nvSpPr>
        <p:spPr>
          <a:xfrm>
            <a:off x="929545" y="1484784"/>
            <a:ext cx="745887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2400" i="1" dirty="0" smtClean="0"/>
              <a:t>Being calm, prepared and confident puts the </a:t>
            </a:r>
            <a:r>
              <a:rPr lang="en-GB" sz="2400" b="1" i="1" dirty="0" smtClean="0"/>
              <a:t>patient/caregiver at ease</a:t>
            </a:r>
            <a:endParaRPr lang="en-GB" sz="2400" i="1" dirty="0"/>
          </a:p>
        </p:txBody>
      </p:sp>
      <p:sp>
        <p:nvSpPr>
          <p:cNvPr id="2" name="Slide Number Placeholder 1"/>
          <p:cNvSpPr>
            <a:spLocks noGrp="1"/>
          </p:cNvSpPr>
          <p:nvPr>
            <p:ph type="sldNum" sz="quarter" idx="12"/>
          </p:nvPr>
        </p:nvSpPr>
        <p:spPr/>
        <p:txBody>
          <a:bodyPr/>
          <a:lstStyle/>
          <a:p>
            <a:fld id="{1299F4CA-A7D5-4E85-AAAC-6ABAFD433159}" type="slidenum">
              <a:rPr lang="en-US" smtClean="0"/>
              <a:pPr/>
              <a:t>22</a:t>
            </a:fld>
            <a:endParaRPr lang="en-US"/>
          </a:p>
        </p:txBody>
      </p:sp>
    </p:spTree>
    <p:extLst>
      <p:ext uri="{BB962C8B-B14F-4D97-AF65-F5344CB8AC3E}">
        <p14:creationId xmlns:p14="http://schemas.microsoft.com/office/powerpoint/2010/main" val="2675619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99F4CA-A7D5-4E85-AAAC-6ABAFD433159}" type="slidenum">
              <a:rPr lang="en-US" smtClean="0"/>
              <a:pPr/>
              <a:t>23</a:t>
            </a:fld>
            <a:endParaRPr lang="en-US"/>
          </a:p>
        </p:txBody>
      </p:sp>
      <p:sp>
        <p:nvSpPr>
          <p:cNvPr id="5" name="TextBox 4"/>
          <p:cNvSpPr txBox="1"/>
          <p:nvPr/>
        </p:nvSpPr>
        <p:spPr>
          <a:xfrm>
            <a:off x="395536" y="1414512"/>
            <a:ext cx="8352928" cy="4031873"/>
          </a:xfrm>
          <a:prstGeom prst="rect">
            <a:avLst/>
          </a:prstGeom>
          <a:noFill/>
        </p:spPr>
        <p:txBody>
          <a:bodyPr wrap="square" rtlCol="0">
            <a:spAutoFit/>
          </a:bodyPr>
          <a:lstStyle/>
          <a:p>
            <a:pPr marL="0" lvl="1"/>
            <a:r>
              <a:rPr lang="en-GB" sz="2800" b="1" dirty="0" smtClean="0"/>
              <a:t>Prior to vaccination, prepare by knowing what vaccines you will administer, </a:t>
            </a:r>
            <a:r>
              <a:rPr lang="en-GB" sz="2800" dirty="0" smtClean="0"/>
              <a:t>and administer them in a manner that reduces pain. Use the following proven strategies:</a:t>
            </a:r>
          </a:p>
          <a:p>
            <a:pPr marL="742950" lvl="1" indent="-285750">
              <a:buFont typeface="Arial" panose="020B0604020202020204" pitchFamily="34" charset="0"/>
              <a:buChar char="•"/>
            </a:pPr>
            <a:endParaRPr lang="en-GB" sz="2800" b="1" i="1" dirty="0" smtClean="0"/>
          </a:p>
          <a:p>
            <a:pPr marL="742950" lvl="1" indent="-285750">
              <a:buFont typeface="Arial" panose="020B0604020202020204" pitchFamily="34" charset="0"/>
              <a:buChar char="•"/>
            </a:pPr>
            <a:r>
              <a:rPr lang="en-GB" sz="2400" b="1" i="1" dirty="0" smtClean="0"/>
              <a:t>Administer </a:t>
            </a:r>
            <a:r>
              <a:rPr lang="en-GB" sz="2400" b="1" i="1" dirty="0"/>
              <a:t>the </a:t>
            </a:r>
            <a:r>
              <a:rPr lang="en-GB" sz="2400" b="1" i="1" dirty="0" smtClean="0"/>
              <a:t>least painful </a:t>
            </a:r>
            <a:r>
              <a:rPr lang="en-GB" sz="2400" b="1" i="1" dirty="0"/>
              <a:t>vaccine </a:t>
            </a:r>
            <a:r>
              <a:rPr lang="en-GB" sz="2400" b="1" i="1" dirty="0" smtClean="0"/>
              <a:t>first </a:t>
            </a:r>
            <a:r>
              <a:rPr lang="en-GB" sz="2400" i="1" dirty="0" smtClean="0"/>
              <a:t>(most painful last)</a:t>
            </a:r>
          </a:p>
          <a:p>
            <a:pPr marL="742950" lvl="1" indent="-285750">
              <a:buFont typeface="Arial" panose="020B0604020202020204" pitchFamily="34" charset="0"/>
              <a:buChar char="•"/>
            </a:pPr>
            <a:endParaRPr lang="en-GB" sz="2400" b="1" dirty="0"/>
          </a:p>
          <a:p>
            <a:pPr marL="742950" lvl="1" indent="-285750">
              <a:buFont typeface="Arial" panose="020B0604020202020204" pitchFamily="34" charset="0"/>
              <a:buChar char="•"/>
            </a:pPr>
            <a:r>
              <a:rPr lang="en-GB" sz="2400" dirty="0"/>
              <a:t>If </a:t>
            </a:r>
            <a:r>
              <a:rPr lang="en-GB" sz="2400" dirty="0" smtClean="0"/>
              <a:t>a patient </a:t>
            </a:r>
            <a:r>
              <a:rPr lang="en-GB" sz="2400" dirty="0"/>
              <a:t>is </a:t>
            </a:r>
            <a:r>
              <a:rPr lang="en-GB" sz="2400" dirty="0" smtClean="0"/>
              <a:t>to </a:t>
            </a:r>
            <a:r>
              <a:rPr lang="en-GB" sz="2400" dirty="0"/>
              <a:t>receive </a:t>
            </a:r>
            <a:r>
              <a:rPr lang="en-GB" sz="2400" dirty="0" smtClean="0"/>
              <a:t>oral rotavirus vaccine in addition to injectable vaccines,</a:t>
            </a:r>
            <a:r>
              <a:rPr lang="en-GB" sz="2400" i="1" dirty="0" smtClean="0"/>
              <a:t> </a:t>
            </a:r>
            <a:r>
              <a:rPr lang="en-GB" sz="2400" b="1" i="1" dirty="0"/>
              <a:t>give </a:t>
            </a:r>
            <a:r>
              <a:rPr lang="en-GB" sz="2400" b="1" i="1" dirty="0" smtClean="0"/>
              <a:t>the </a:t>
            </a:r>
            <a:r>
              <a:rPr lang="en-GB" sz="2400" b="1" i="1" dirty="0"/>
              <a:t>oral </a:t>
            </a:r>
            <a:r>
              <a:rPr lang="en-GB" sz="2400" b="1" i="1" dirty="0" smtClean="0"/>
              <a:t>rotavirus vaccine </a:t>
            </a:r>
            <a:r>
              <a:rPr lang="en-GB" sz="2400" b="1" i="1" dirty="0"/>
              <a:t>first </a:t>
            </a:r>
            <a:r>
              <a:rPr lang="en-GB" sz="2400" dirty="0"/>
              <a:t>as it contains sucrose </a:t>
            </a:r>
            <a:r>
              <a:rPr lang="en-GB" sz="2400" dirty="0" smtClean="0"/>
              <a:t>which can </a:t>
            </a:r>
            <a:r>
              <a:rPr lang="en-GB" sz="2400" dirty="0"/>
              <a:t>decrease </a:t>
            </a:r>
            <a:r>
              <a:rPr lang="en-GB" sz="2400" dirty="0" smtClean="0"/>
              <a:t>pain from the injectable vaccines that </a:t>
            </a:r>
            <a:r>
              <a:rPr lang="en-GB" sz="2400" dirty="0" smtClean="0"/>
              <a:t>follow</a:t>
            </a:r>
            <a:endParaRPr lang="en-US" sz="2400" dirty="0"/>
          </a:p>
        </p:txBody>
      </p:sp>
      <p:sp>
        <p:nvSpPr>
          <p:cNvPr id="6" name="Title 1"/>
          <p:cNvSpPr txBox="1">
            <a:spLocks/>
          </p:cNvSpPr>
          <p:nvPr/>
        </p:nvSpPr>
        <p:spPr>
          <a:xfrm>
            <a:off x="4818" y="53752"/>
            <a:ext cx="9130556"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Be calm, prepared, and </a:t>
            </a:r>
            <a:r>
              <a:rPr lang="en-GB" b="1" dirty="0" smtClean="0"/>
              <a:t>confident (cont.)</a:t>
            </a:r>
            <a:endParaRPr lang="en-US" b="1" dirty="0"/>
          </a:p>
        </p:txBody>
      </p:sp>
    </p:spTree>
    <p:extLst>
      <p:ext uri="{BB962C8B-B14F-4D97-AF65-F5344CB8AC3E}">
        <p14:creationId xmlns:p14="http://schemas.microsoft.com/office/powerpoint/2010/main" val="1472217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1143000"/>
          </a:xfrm>
        </p:spPr>
        <p:txBody>
          <a:bodyPr>
            <a:normAutofit/>
          </a:bodyPr>
          <a:lstStyle/>
          <a:p>
            <a:r>
              <a:rPr lang="en-GB" b="1" dirty="0" smtClean="0"/>
              <a:t>Be respectful</a:t>
            </a:r>
            <a:endParaRPr lang="en-US" b="1" dirty="0"/>
          </a:p>
        </p:txBody>
      </p:sp>
      <p:sp>
        <p:nvSpPr>
          <p:cNvPr id="3" name="Content Placeholder 2"/>
          <p:cNvSpPr>
            <a:spLocks noGrp="1"/>
          </p:cNvSpPr>
          <p:nvPr>
            <p:ph idx="1"/>
          </p:nvPr>
        </p:nvSpPr>
        <p:spPr>
          <a:xfrm>
            <a:off x="395536" y="2636912"/>
            <a:ext cx="8352928" cy="4063652"/>
          </a:xfrm>
        </p:spPr>
        <p:txBody>
          <a:bodyPr>
            <a:normAutofit/>
          </a:bodyPr>
          <a:lstStyle/>
          <a:p>
            <a:r>
              <a:rPr lang="en-GB" sz="2400" dirty="0" smtClean="0"/>
              <a:t>Patients and caregivers perceive health workers as a trusted source of information</a:t>
            </a:r>
          </a:p>
          <a:p>
            <a:r>
              <a:rPr lang="en-GB" sz="2400" dirty="0" smtClean="0"/>
              <a:t>Respectful interactions include:</a:t>
            </a:r>
          </a:p>
          <a:p>
            <a:pPr lvl="1"/>
            <a:r>
              <a:rPr lang="en-GB" sz="2000" dirty="0" smtClean="0"/>
              <a:t>Allowing the patient/caregiver to </a:t>
            </a:r>
            <a:r>
              <a:rPr lang="en-GB" sz="2000" b="1" dirty="0" smtClean="0"/>
              <a:t>express</a:t>
            </a:r>
            <a:r>
              <a:rPr lang="en-GB" sz="2000" dirty="0" smtClean="0"/>
              <a:t> their concerns</a:t>
            </a:r>
          </a:p>
          <a:p>
            <a:pPr lvl="1"/>
            <a:r>
              <a:rPr lang="en-GB" sz="2000" dirty="0" smtClean="0"/>
              <a:t>Patiently </a:t>
            </a:r>
            <a:r>
              <a:rPr lang="en-GB" sz="2000" b="1" dirty="0" smtClean="0"/>
              <a:t>listening </a:t>
            </a:r>
          </a:p>
          <a:p>
            <a:pPr lvl="1"/>
            <a:r>
              <a:rPr lang="en-GB" sz="2000" dirty="0"/>
              <a:t>Trying to </a:t>
            </a:r>
            <a:r>
              <a:rPr lang="en-GB" sz="2000" b="1" dirty="0"/>
              <a:t>understand</a:t>
            </a:r>
            <a:r>
              <a:rPr lang="en-GB" sz="2000" dirty="0"/>
              <a:t> and </a:t>
            </a:r>
            <a:r>
              <a:rPr lang="en-GB" sz="2000" b="1" dirty="0"/>
              <a:t>acknowledging</a:t>
            </a:r>
            <a:r>
              <a:rPr lang="en-GB" sz="2000" dirty="0"/>
              <a:t> concerns </a:t>
            </a:r>
          </a:p>
          <a:p>
            <a:pPr lvl="1"/>
            <a:r>
              <a:rPr lang="en-GB" sz="2000" b="1" dirty="0"/>
              <a:t>Offering options and working together</a:t>
            </a:r>
            <a:r>
              <a:rPr lang="en-GB" sz="2000" dirty="0"/>
              <a:t> to address concerns</a:t>
            </a:r>
            <a:r>
              <a:rPr lang="en-GB" sz="2000" b="1" dirty="0"/>
              <a:t> </a:t>
            </a:r>
          </a:p>
          <a:p>
            <a:pPr lvl="1"/>
            <a:r>
              <a:rPr lang="en-GB" sz="2000" b="1" dirty="0"/>
              <a:t>Honouring</a:t>
            </a:r>
            <a:r>
              <a:rPr lang="en-GB" sz="2000" dirty="0"/>
              <a:t> their decision </a:t>
            </a:r>
            <a:endParaRPr lang="en-US" sz="2000" dirty="0"/>
          </a:p>
        </p:txBody>
      </p:sp>
      <p:sp>
        <p:nvSpPr>
          <p:cNvPr id="4" name="Rectangle 3"/>
          <p:cNvSpPr/>
          <p:nvPr/>
        </p:nvSpPr>
        <p:spPr>
          <a:xfrm>
            <a:off x="323528" y="1394773"/>
            <a:ext cx="8577290"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2400" i="1" dirty="0"/>
              <a:t>A respectful and professional demeanour can demonstrate a health care provider is </a:t>
            </a:r>
            <a:r>
              <a:rPr lang="en-GB" sz="2400" b="1" i="1" dirty="0"/>
              <a:t>positive, caring and approachable.</a:t>
            </a:r>
          </a:p>
        </p:txBody>
      </p:sp>
      <p:sp>
        <p:nvSpPr>
          <p:cNvPr id="5" name="Slide Number Placeholder 4"/>
          <p:cNvSpPr>
            <a:spLocks noGrp="1"/>
          </p:cNvSpPr>
          <p:nvPr>
            <p:ph type="sldNum" sz="quarter" idx="12"/>
          </p:nvPr>
        </p:nvSpPr>
        <p:spPr/>
        <p:txBody>
          <a:bodyPr/>
          <a:lstStyle/>
          <a:p>
            <a:fld id="{1299F4CA-A7D5-4E85-AAAC-6ABAFD433159}" type="slidenum">
              <a:rPr lang="en-US" smtClean="0"/>
              <a:pPr/>
              <a:t>24</a:t>
            </a:fld>
            <a:endParaRPr lang="en-US"/>
          </a:p>
        </p:txBody>
      </p:sp>
    </p:spTree>
    <p:extLst>
      <p:ext uri="{BB962C8B-B14F-4D97-AF65-F5344CB8AC3E}">
        <p14:creationId xmlns:p14="http://schemas.microsoft.com/office/powerpoint/2010/main" val="2332848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00808"/>
            <a:ext cx="8229600" cy="1143000"/>
          </a:xfrm>
        </p:spPr>
        <p:txBody>
          <a:bodyPr/>
          <a:lstStyle/>
          <a:p>
            <a:r>
              <a:rPr lang="en-GB" b="1" dirty="0" smtClean="0"/>
              <a:t>Important considerations</a:t>
            </a:r>
            <a:endParaRPr lang="en-US" b="1" dirty="0"/>
          </a:p>
        </p:txBody>
      </p:sp>
      <p:sp>
        <p:nvSpPr>
          <p:cNvPr id="5" name="Rectangle 4"/>
          <p:cNvSpPr/>
          <p:nvPr/>
        </p:nvSpPr>
        <p:spPr>
          <a:xfrm>
            <a:off x="1006500" y="3212976"/>
            <a:ext cx="7200800" cy="1384995"/>
          </a:xfrm>
          <a:prstGeom prst="rect">
            <a:avLst/>
          </a:prstGeom>
        </p:spPr>
        <p:txBody>
          <a:bodyPr wrap="square">
            <a:spAutoFit/>
          </a:bodyPr>
          <a:lstStyle/>
          <a:p>
            <a:pPr marL="285750" indent="-285750" algn="ctr">
              <a:buFont typeface="Arial" panose="020B0604020202020204" pitchFamily="34" charset="0"/>
              <a:buChar char="•"/>
            </a:pPr>
            <a:r>
              <a:rPr lang="en-GB" sz="2800" b="1" dirty="0" smtClean="0"/>
              <a:t>Involving caregivers</a:t>
            </a:r>
          </a:p>
          <a:p>
            <a:pPr marL="285750" indent="-285750" algn="ctr">
              <a:buFont typeface="Arial" panose="020B0604020202020204" pitchFamily="34" charset="0"/>
              <a:buChar char="•"/>
            </a:pPr>
            <a:r>
              <a:rPr lang="en-GB" sz="2800" b="1" dirty="0" smtClean="0"/>
              <a:t>Breastfeeding during vaccination</a:t>
            </a:r>
          </a:p>
          <a:p>
            <a:pPr marL="285750" indent="-285750" algn="ctr">
              <a:buFont typeface="Arial" panose="020B0604020202020204" pitchFamily="34" charset="0"/>
              <a:buChar char="•"/>
            </a:pPr>
            <a:r>
              <a:rPr lang="en-GB" sz="2800" b="1" dirty="0" smtClean="0"/>
              <a:t>Multiple injections</a:t>
            </a:r>
            <a:endParaRPr lang="en-US" sz="2800" dirty="0"/>
          </a:p>
        </p:txBody>
      </p:sp>
      <p:sp>
        <p:nvSpPr>
          <p:cNvPr id="3" name="Slide Number Placeholder 2"/>
          <p:cNvSpPr>
            <a:spLocks noGrp="1"/>
          </p:cNvSpPr>
          <p:nvPr>
            <p:ph type="sldNum" sz="quarter" idx="12"/>
          </p:nvPr>
        </p:nvSpPr>
        <p:spPr/>
        <p:txBody>
          <a:bodyPr/>
          <a:lstStyle/>
          <a:p>
            <a:fld id="{1299F4CA-A7D5-4E85-AAAC-6ABAFD433159}" type="slidenum">
              <a:rPr lang="en-US" smtClean="0"/>
              <a:pPr/>
              <a:t>25</a:t>
            </a:fld>
            <a:endParaRPr lang="en-US"/>
          </a:p>
        </p:txBody>
      </p:sp>
    </p:spTree>
    <p:extLst>
      <p:ext uri="{BB962C8B-B14F-4D97-AF65-F5344CB8AC3E}">
        <p14:creationId xmlns:p14="http://schemas.microsoft.com/office/powerpoint/2010/main" val="3373571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81" y="53752"/>
            <a:ext cx="8229600" cy="1143000"/>
          </a:xfrm>
        </p:spPr>
        <p:txBody>
          <a:bodyPr/>
          <a:lstStyle/>
          <a:p>
            <a:r>
              <a:rPr lang="en-GB" b="1" dirty="0" smtClean="0"/>
              <a:t>Involving caregivers </a:t>
            </a:r>
            <a:endParaRPr lang="en-US" b="1" dirty="0"/>
          </a:p>
        </p:txBody>
      </p:sp>
      <p:grpSp>
        <p:nvGrpSpPr>
          <p:cNvPr id="8" name="Group 7"/>
          <p:cNvGrpSpPr/>
          <p:nvPr/>
        </p:nvGrpSpPr>
        <p:grpSpPr>
          <a:xfrm>
            <a:off x="1422544" y="4835896"/>
            <a:ext cx="7366642" cy="2022104"/>
            <a:chOff x="1528326" y="1012086"/>
            <a:chExt cx="8788734" cy="2434092"/>
          </a:xfrm>
        </p:grpSpPr>
        <p:sp>
          <p:nvSpPr>
            <p:cNvPr id="3" name="TextBox 2"/>
            <p:cNvSpPr txBox="1"/>
            <p:nvPr/>
          </p:nvSpPr>
          <p:spPr>
            <a:xfrm>
              <a:off x="1528326" y="1012086"/>
              <a:ext cx="8788734" cy="537201"/>
            </a:xfrm>
            <a:prstGeom prst="rect">
              <a:avLst/>
            </a:prstGeom>
            <a:noFill/>
          </p:spPr>
          <p:txBody>
            <a:bodyPr wrap="square" rtlCol="0">
              <a:spAutoFit/>
            </a:bodyPr>
            <a:lstStyle/>
            <a:p>
              <a:pPr marL="285750" indent="-285750">
                <a:buFontTx/>
                <a:buChar char="-"/>
              </a:pPr>
              <a:endParaRPr lang="en-GB" sz="2300" b="1" dirty="0" smtClean="0">
                <a:solidFill>
                  <a:srgbClr val="0070C0"/>
                </a:solidFill>
              </a:endParaRPr>
            </a:p>
          </p:txBody>
        </p:sp>
        <p:sp>
          <p:nvSpPr>
            <p:cNvPr id="7" name="Rectangle 6"/>
            <p:cNvSpPr/>
            <p:nvPr/>
          </p:nvSpPr>
          <p:spPr>
            <a:xfrm>
              <a:off x="1528327" y="2908977"/>
              <a:ext cx="564556" cy="537201"/>
            </a:xfrm>
            <a:prstGeom prst="rect">
              <a:avLst/>
            </a:prstGeom>
          </p:spPr>
          <p:txBody>
            <a:bodyPr wrap="none">
              <a:spAutoFit/>
            </a:bodyPr>
            <a:lstStyle/>
            <a:p>
              <a:pPr marL="285750" indent="-285750">
                <a:buFontTx/>
                <a:buChar char="-"/>
              </a:pPr>
              <a:endParaRPr lang="en-GB" sz="2300" b="1" dirty="0">
                <a:solidFill>
                  <a:srgbClr val="00B050"/>
                </a:solidFill>
              </a:endParaRPr>
            </a:p>
          </p:txBody>
        </p:sp>
      </p:grpSp>
      <p:sp>
        <p:nvSpPr>
          <p:cNvPr id="9" name="TextBox 8"/>
          <p:cNvSpPr txBox="1"/>
          <p:nvPr/>
        </p:nvSpPr>
        <p:spPr>
          <a:xfrm>
            <a:off x="269353" y="1515556"/>
            <a:ext cx="8551119" cy="3785652"/>
          </a:xfrm>
          <a:prstGeom prst="rect">
            <a:avLst/>
          </a:prstGeom>
          <a:noFill/>
        </p:spPr>
        <p:txBody>
          <a:bodyPr wrap="square" rtlCol="0">
            <a:spAutoFit/>
          </a:bodyPr>
          <a:lstStyle/>
          <a:p>
            <a:pPr marL="342900" indent="-342900">
              <a:buFont typeface="Arial" panose="020B0604020202020204" pitchFamily="34" charset="0"/>
              <a:buChar char="•"/>
            </a:pPr>
            <a:r>
              <a:rPr lang="en-GB" sz="2400" dirty="0"/>
              <a:t>When vaccinating children, </a:t>
            </a:r>
            <a:r>
              <a:rPr lang="en-GB" sz="2400" b="1" dirty="0"/>
              <a:t>caregivers should be involved </a:t>
            </a:r>
            <a:r>
              <a:rPr lang="en-GB" sz="2400" dirty="0"/>
              <a:t>as this respects the preferences of children and parents can assist in efforts to minimize child </a:t>
            </a:r>
            <a:r>
              <a:rPr lang="en-GB" sz="2400" dirty="0" smtClean="0"/>
              <a:t>distress.</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Engage them in </a:t>
            </a:r>
            <a:r>
              <a:rPr lang="en-GB" sz="2400" b="1" dirty="0" smtClean="0"/>
              <a:t>positioning and distracting the infant or child. </a:t>
            </a:r>
            <a:endParaRPr lang="en-GB" sz="2400" b="1" dirty="0"/>
          </a:p>
          <a:p>
            <a:pPr marL="342900" indent="-342900">
              <a:buFont typeface="Arial" panose="020B0604020202020204" pitchFamily="34" charset="0"/>
              <a:buChar char="•"/>
            </a:pPr>
            <a:endParaRPr lang="en-GB" sz="2400" b="1" dirty="0" smtClean="0">
              <a:solidFill>
                <a:srgbClr val="0070C0"/>
              </a:solidFill>
            </a:endParaRPr>
          </a:p>
          <a:p>
            <a:pPr marL="342900" indent="-342900">
              <a:buFont typeface="Arial" panose="020B0604020202020204" pitchFamily="34" charset="0"/>
              <a:buChar char="•"/>
            </a:pPr>
            <a:r>
              <a:rPr lang="en-GB" sz="2400" dirty="0"/>
              <a:t>If </a:t>
            </a:r>
            <a:r>
              <a:rPr lang="en-GB" sz="2400" dirty="0" smtClean="0"/>
              <a:t>appropriate and feasible, </a:t>
            </a:r>
            <a:r>
              <a:rPr lang="en-GB" sz="2400" dirty="0"/>
              <a:t>mothers can</a:t>
            </a:r>
            <a:r>
              <a:rPr lang="en-GB" sz="2400" b="1" dirty="0"/>
              <a:t> breastfeed </a:t>
            </a:r>
            <a:r>
              <a:rPr lang="en-GB" sz="2400" dirty="0"/>
              <a:t>infants during vaccination as this facilitates positioning and decreases </a:t>
            </a:r>
            <a:r>
              <a:rPr lang="en-GB" sz="2400" dirty="0" smtClean="0"/>
              <a:t>pain.</a:t>
            </a:r>
          </a:p>
          <a:p>
            <a:endParaRPr lang="en-US" sz="2400" b="1" dirty="0" smtClean="0"/>
          </a:p>
        </p:txBody>
      </p:sp>
      <p:sp>
        <p:nvSpPr>
          <p:cNvPr id="4" name="Slide Number Placeholder 3"/>
          <p:cNvSpPr>
            <a:spLocks noGrp="1"/>
          </p:cNvSpPr>
          <p:nvPr>
            <p:ph type="sldNum" sz="quarter" idx="12"/>
          </p:nvPr>
        </p:nvSpPr>
        <p:spPr/>
        <p:txBody>
          <a:bodyPr/>
          <a:lstStyle/>
          <a:p>
            <a:fld id="{1299F4CA-A7D5-4E85-AAAC-6ABAFD433159}" type="slidenum">
              <a:rPr lang="en-US" smtClean="0"/>
              <a:pPr/>
              <a:t>26</a:t>
            </a:fld>
            <a:endParaRPr lang="en-US"/>
          </a:p>
        </p:txBody>
      </p:sp>
    </p:spTree>
    <p:extLst>
      <p:ext uri="{BB962C8B-B14F-4D97-AF65-F5344CB8AC3E}">
        <p14:creationId xmlns:p14="http://schemas.microsoft.com/office/powerpoint/2010/main" val="2031082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92" y="53752"/>
            <a:ext cx="8229600" cy="1143000"/>
          </a:xfrm>
        </p:spPr>
        <p:txBody>
          <a:bodyPr/>
          <a:lstStyle/>
          <a:p>
            <a:r>
              <a:rPr lang="en-GB" b="1" dirty="0" smtClean="0"/>
              <a:t>Breastfeeding during vaccination</a:t>
            </a:r>
            <a:endParaRPr lang="en-US" b="1" dirty="0"/>
          </a:p>
        </p:txBody>
      </p:sp>
      <p:sp>
        <p:nvSpPr>
          <p:cNvPr id="3" name="Content Placeholder 2"/>
          <p:cNvSpPr>
            <a:spLocks noGrp="1"/>
          </p:cNvSpPr>
          <p:nvPr>
            <p:ph idx="1"/>
          </p:nvPr>
        </p:nvSpPr>
        <p:spPr>
          <a:xfrm>
            <a:off x="323528" y="1412776"/>
            <a:ext cx="8496944" cy="2088232"/>
          </a:xfrm>
        </p:spPr>
        <p:txBody>
          <a:bodyPr>
            <a:noAutofit/>
          </a:bodyPr>
          <a:lstStyle/>
          <a:p>
            <a:r>
              <a:rPr lang="en-GB" sz="2400" dirty="0" smtClean="0"/>
              <a:t>If </a:t>
            </a:r>
            <a:r>
              <a:rPr lang="en-GB" sz="2400" u="sng" dirty="0" smtClean="0"/>
              <a:t>appropriate and feasible</a:t>
            </a:r>
            <a:r>
              <a:rPr lang="en-GB" sz="2400" dirty="0" smtClean="0"/>
              <a:t>, </a:t>
            </a:r>
            <a:r>
              <a:rPr lang="en-GB" sz="2400" dirty="0"/>
              <a:t>e</a:t>
            </a:r>
            <a:r>
              <a:rPr lang="en-GB" sz="2400" dirty="0" smtClean="0"/>
              <a:t>ncourage the breastfeeding mother to breastfeed </a:t>
            </a:r>
            <a:r>
              <a:rPr lang="en-GB" sz="2400" b="1" dirty="0" smtClean="0"/>
              <a:t>before and during </a:t>
            </a:r>
            <a:r>
              <a:rPr lang="en-GB" sz="2400" dirty="0" smtClean="0"/>
              <a:t>immunization</a:t>
            </a:r>
          </a:p>
          <a:p>
            <a:r>
              <a:rPr lang="en-GB" sz="2400" dirty="0" smtClean="0"/>
              <a:t>Try to </a:t>
            </a:r>
            <a:r>
              <a:rPr lang="en-GB" sz="2400" dirty="0"/>
              <a:t>e</a:t>
            </a:r>
            <a:r>
              <a:rPr lang="en-GB" sz="2400" dirty="0" smtClean="0"/>
              <a:t>nsure there is a </a:t>
            </a:r>
            <a:r>
              <a:rPr lang="en-GB" sz="2400" b="1" dirty="0" smtClean="0"/>
              <a:t>good latch </a:t>
            </a:r>
            <a:r>
              <a:rPr lang="en-GB" sz="2400" dirty="0" smtClean="0"/>
              <a:t>before proceeding with immunization for optimal effects </a:t>
            </a:r>
          </a:p>
          <a:p>
            <a:r>
              <a:rPr lang="en-GB" sz="2400" dirty="0"/>
              <a:t>Vaccinating during </a:t>
            </a:r>
            <a:r>
              <a:rPr lang="en-GB" sz="2400" dirty="0" smtClean="0"/>
              <a:t>breastfeeding does </a:t>
            </a:r>
            <a:r>
              <a:rPr lang="en-GB" sz="2400" dirty="0"/>
              <a:t>NOT increase </a:t>
            </a:r>
            <a:r>
              <a:rPr lang="en-GB" sz="2400" dirty="0" smtClean="0"/>
              <a:t>the risk </a:t>
            </a:r>
            <a:r>
              <a:rPr lang="en-GB" sz="2400" dirty="0"/>
              <a:t>of aspiration </a:t>
            </a:r>
          </a:p>
        </p:txBody>
      </p:sp>
      <p:pic>
        <p:nvPicPr>
          <p:cNvPr id="5" name="Picture 4"/>
          <p:cNvPicPr/>
          <p:nvPr/>
        </p:nvPicPr>
        <p:blipFill rotWithShape="1">
          <a:blip r:embed="rId3" cstate="print">
            <a:extLst>
              <a:ext uri="{28A0092B-C50C-407E-A947-70E740481C1C}">
                <a14:useLocalDpi xmlns:a14="http://schemas.microsoft.com/office/drawing/2010/main"/>
              </a:ext>
            </a:extLst>
          </a:blip>
          <a:srcRect l="8443" t="25850" r="84558" b="50987"/>
          <a:stretch/>
        </p:blipFill>
        <p:spPr bwMode="auto">
          <a:xfrm>
            <a:off x="2987824" y="4005064"/>
            <a:ext cx="3240360" cy="2376264"/>
          </a:xfrm>
          <a:prstGeom prst="rect">
            <a:avLst/>
          </a:prstGeom>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1299F4CA-A7D5-4E85-AAAC-6ABAFD433159}" type="slidenum">
              <a:rPr lang="en-US" smtClean="0"/>
              <a:pPr/>
              <a:t>27</a:t>
            </a:fld>
            <a:endParaRPr lang="en-US"/>
          </a:p>
        </p:txBody>
      </p:sp>
    </p:spTree>
    <p:extLst>
      <p:ext uri="{BB962C8B-B14F-4D97-AF65-F5344CB8AC3E}">
        <p14:creationId xmlns:p14="http://schemas.microsoft.com/office/powerpoint/2010/main" val="945552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256"/>
            <a:ext cx="8229600" cy="1143000"/>
          </a:xfrm>
        </p:spPr>
        <p:txBody>
          <a:bodyPr/>
          <a:lstStyle/>
          <a:p>
            <a:r>
              <a:rPr lang="en-GB" b="1" dirty="0" smtClean="0"/>
              <a:t>Multiple injections</a:t>
            </a:r>
            <a:endParaRPr lang="en-US" b="1" dirty="0"/>
          </a:p>
        </p:txBody>
      </p:sp>
      <p:sp>
        <p:nvSpPr>
          <p:cNvPr id="3" name="Content Placeholder 2"/>
          <p:cNvSpPr>
            <a:spLocks noGrp="1"/>
          </p:cNvSpPr>
          <p:nvPr>
            <p:ph idx="1"/>
          </p:nvPr>
        </p:nvSpPr>
        <p:spPr>
          <a:xfrm>
            <a:off x="356186" y="1052736"/>
            <a:ext cx="8424936" cy="864096"/>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GB" sz="2400" i="1" dirty="0" smtClean="0"/>
              <a:t>Pain is perceived as a </a:t>
            </a:r>
            <a:r>
              <a:rPr lang="en-GB" sz="2400" b="1" i="1" dirty="0" smtClean="0"/>
              <a:t>greater barrier </a:t>
            </a:r>
            <a:r>
              <a:rPr lang="en-GB" sz="2400" i="1" dirty="0" smtClean="0"/>
              <a:t>when multiple injections are administered in the same visit. </a:t>
            </a:r>
            <a:endParaRPr lang="en-US" sz="2400" i="1" dirty="0"/>
          </a:p>
        </p:txBody>
      </p:sp>
      <p:graphicFrame>
        <p:nvGraphicFramePr>
          <p:cNvPr id="4" name="Table 3"/>
          <p:cNvGraphicFramePr>
            <a:graphicFrameLocks noGrp="1"/>
          </p:cNvGraphicFramePr>
          <p:nvPr>
            <p:extLst>
              <p:ext uri="{D42A27DB-BD31-4B8C-83A1-F6EECF244321}">
                <p14:modId xmlns:p14="http://schemas.microsoft.com/office/powerpoint/2010/main" val="1987206376"/>
              </p:ext>
            </p:extLst>
          </p:nvPr>
        </p:nvGraphicFramePr>
        <p:xfrm>
          <a:off x="107504" y="2926066"/>
          <a:ext cx="8928992" cy="3455262"/>
        </p:xfrm>
        <a:graphic>
          <a:graphicData uri="http://schemas.openxmlformats.org/drawingml/2006/table">
            <a:tbl>
              <a:tblPr firstRow="1" bandRow="1">
                <a:tableStyleId>{5940675A-B579-460E-94D1-54222C63F5DA}</a:tableStyleId>
              </a:tblPr>
              <a:tblGrid>
                <a:gridCol w="1096224"/>
                <a:gridCol w="7832768"/>
              </a:tblGrid>
              <a:tr h="1421287">
                <a:tc>
                  <a:txBody>
                    <a:bodyPr/>
                    <a:lstStyle/>
                    <a:p>
                      <a:r>
                        <a:rPr lang="en-GB" sz="2000" b="1" dirty="0" smtClean="0">
                          <a:solidFill>
                            <a:schemeClr val="tx1"/>
                          </a:solidFill>
                        </a:rPr>
                        <a:t>What to</a:t>
                      </a:r>
                      <a:r>
                        <a:rPr lang="en-GB" sz="2000" b="1" baseline="0" dirty="0" smtClean="0">
                          <a:solidFill>
                            <a:schemeClr val="tx1"/>
                          </a:solidFill>
                        </a:rPr>
                        <a:t> </a:t>
                      </a:r>
                      <a:r>
                        <a:rPr lang="en-GB" sz="2000" b="1" dirty="0" smtClean="0">
                          <a:solidFill>
                            <a:schemeClr val="tx1"/>
                          </a:solidFill>
                        </a:rPr>
                        <a:t>say</a:t>
                      </a:r>
                      <a:endParaRPr lang="en-US" sz="2000" b="1" dirty="0">
                        <a:solidFill>
                          <a:schemeClr val="tx1"/>
                        </a:solidFill>
                      </a:endParaRPr>
                    </a:p>
                  </a:txBody>
                  <a:tcPr/>
                </a:tc>
                <a:tc>
                  <a:txBody>
                    <a:bodyPr/>
                    <a:lstStyle/>
                    <a:p>
                      <a:pPr marL="285750" indent="-285750">
                        <a:buFont typeface="Arial" panose="020B0604020202020204" pitchFamily="34" charset="0"/>
                        <a:buChar char="•"/>
                      </a:pPr>
                      <a:r>
                        <a:rPr lang="en-GB" sz="2000" b="1" dirty="0" smtClean="0"/>
                        <a:t>Acknowledge</a:t>
                      </a:r>
                      <a:r>
                        <a:rPr lang="en-GB" sz="2000" dirty="0" smtClean="0"/>
                        <a:t> concerns about</a:t>
                      </a:r>
                      <a:r>
                        <a:rPr lang="en-GB" sz="2000" baseline="0" dirty="0" smtClean="0"/>
                        <a:t> multiple injections </a:t>
                      </a:r>
                      <a:r>
                        <a:rPr lang="en-GB" sz="2000" dirty="0" smtClean="0"/>
                        <a:t>and </a:t>
                      </a:r>
                      <a:r>
                        <a:rPr lang="en-GB" sz="2000" b="1" dirty="0" smtClean="0"/>
                        <a:t>provide reassurance</a:t>
                      </a:r>
                      <a:r>
                        <a:rPr lang="en-GB" sz="2000" b="1" baseline="0" dirty="0" smtClean="0"/>
                        <a:t> for pain management</a:t>
                      </a:r>
                      <a:endParaRPr lang="en-GB" sz="2000" b="1" dirty="0" smtClean="0"/>
                    </a:p>
                    <a:p>
                      <a:pPr marL="285750" indent="-285750">
                        <a:buFont typeface="Arial" panose="020B0604020202020204" pitchFamily="34" charset="0"/>
                        <a:buChar char="•"/>
                      </a:pPr>
                      <a:r>
                        <a:rPr lang="en-GB" sz="2000" b="1" dirty="0" smtClean="0"/>
                        <a:t>Highlight advantages of multiple injections:</a:t>
                      </a:r>
                      <a:r>
                        <a:rPr lang="en-GB" sz="2000" b="0" baseline="0" dirty="0" smtClean="0"/>
                        <a:t> e</a:t>
                      </a:r>
                      <a:r>
                        <a:rPr lang="en-GB" sz="2000" b="0" dirty="0" smtClean="0"/>
                        <a:t>arly </a:t>
                      </a:r>
                      <a:r>
                        <a:rPr lang="en-GB" sz="2000" dirty="0" smtClean="0"/>
                        <a:t>protection</a:t>
                      </a:r>
                      <a:r>
                        <a:rPr lang="en-GB" sz="2000" baseline="0" dirty="0" smtClean="0"/>
                        <a:t> and fewer vaccination visits</a:t>
                      </a:r>
                    </a:p>
                  </a:txBody>
                  <a:tcPr/>
                </a:tc>
              </a:tr>
              <a:tr h="2033975">
                <a:tc>
                  <a:txBody>
                    <a:bodyPr/>
                    <a:lstStyle/>
                    <a:p>
                      <a:r>
                        <a:rPr lang="en-GB" sz="2000" b="1" dirty="0" smtClean="0">
                          <a:solidFill>
                            <a:schemeClr val="tx1"/>
                          </a:solidFill>
                        </a:rPr>
                        <a:t>What to</a:t>
                      </a:r>
                      <a:r>
                        <a:rPr lang="en-GB" sz="2000" b="1" baseline="0" dirty="0" smtClean="0">
                          <a:solidFill>
                            <a:schemeClr val="tx1"/>
                          </a:solidFill>
                        </a:rPr>
                        <a:t> </a:t>
                      </a:r>
                      <a:r>
                        <a:rPr lang="en-GB" sz="2000" b="1" dirty="0" smtClean="0">
                          <a:solidFill>
                            <a:schemeClr val="tx1"/>
                          </a:solidFill>
                        </a:rPr>
                        <a:t>do</a:t>
                      </a:r>
                      <a:endParaRPr lang="en-US" sz="2000" b="1" dirty="0">
                        <a:solidFill>
                          <a:schemeClr val="tx1"/>
                        </a:solidFill>
                      </a:endParaRPr>
                    </a:p>
                  </a:txBody>
                  <a:tcPr/>
                </a:tc>
                <a:tc>
                  <a:txBody>
                    <a:bodyPr/>
                    <a:lstStyle/>
                    <a:p>
                      <a:pPr marL="342900" indent="-342900">
                        <a:buFont typeface="Arial" panose="020B0604020202020204" pitchFamily="34" charset="0"/>
                        <a:buChar char="•"/>
                      </a:pPr>
                      <a:r>
                        <a:rPr lang="en-GB" sz="2000" dirty="0" smtClean="0"/>
                        <a:t>Apply</a:t>
                      </a:r>
                      <a:r>
                        <a:rPr lang="en-GB" sz="2000" baseline="0" dirty="0" smtClean="0"/>
                        <a:t> </a:t>
                      </a:r>
                      <a:r>
                        <a:rPr lang="en-GB" sz="2000" b="1" baseline="0" dirty="0" smtClean="0"/>
                        <a:t>one or more of the pain management techniques, </a:t>
                      </a:r>
                      <a:r>
                        <a:rPr lang="en-GB" sz="2000" baseline="0" dirty="0" smtClean="0"/>
                        <a:t>as available and appropriate</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baseline="0" dirty="0" smtClean="0"/>
                        <a:t>Give the </a:t>
                      </a:r>
                      <a:r>
                        <a:rPr lang="en-GB" sz="2000" b="1" baseline="0" dirty="0" smtClean="0"/>
                        <a:t>oral vaccine(s) first </a:t>
                      </a:r>
                      <a:r>
                        <a:rPr lang="en-GB" sz="2000" b="0" baseline="0" dirty="0" smtClean="0"/>
                        <a:t>and </a:t>
                      </a:r>
                      <a:r>
                        <a:rPr lang="en-GB" sz="2000" b="1" u="none" baseline="0" dirty="0" smtClean="0"/>
                        <a:t>most painful</a:t>
                      </a:r>
                      <a:r>
                        <a:rPr lang="en-GB" sz="2000" b="0" u="none" baseline="0" dirty="0" smtClean="0"/>
                        <a:t> injectable </a:t>
                      </a:r>
                      <a:r>
                        <a:rPr lang="en-GB" sz="2000" b="1" u="none" baseline="0" dirty="0" smtClean="0"/>
                        <a:t>vaccine last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1" baseline="0" dirty="0" smtClean="0"/>
                        <a:t>Position</a:t>
                      </a:r>
                      <a:r>
                        <a:rPr lang="en-GB" sz="2000" baseline="0" dirty="0" smtClean="0"/>
                        <a:t> the patient such that sites for multiple vaccines are accessible </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t>If giving </a:t>
                      </a:r>
                      <a:r>
                        <a:rPr lang="en-GB" sz="2000" b="0" dirty="0" smtClean="0"/>
                        <a:t>multiple injections </a:t>
                      </a:r>
                      <a:r>
                        <a:rPr lang="en-GB" sz="2000" dirty="0" smtClean="0"/>
                        <a:t>in the same area, </a:t>
                      </a:r>
                      <a:r>
                        <a:rPr lang="en-GB" sz="2000" b="1" u="none" dirty="0" smtClean="0"/>
                        <a:t>separate them </a:t>
                      </a:r>
                      <a:r>
                        <a:rPr lang="en-GB" sz="2000" dirty="0" smtClean="0"/>
                        <a:t>as far apart as possible (preferable 2.5 cm) or give them in the other arm/leg</a:t>
                      </a:r>
                      <a:endParaRPr lang="en-GB" sz="2000" b="0" baseline="0" dirty="0" smtClean="0"/>
                    </a:p>
                  </a:txBody>
                  <a:tcPr/>
                </a:tc>
              </a:tr>
            </a:tbl>
          </a:graphicData>
        </a:graphic>
      </p:graphicFrame>
      <p:sp>
        <p:nvSpPr>
          <p:cNvPr id="5" name="TextBox 4"/>
          <p:cNvSpPr txBox="1"/>
          <p:nvPr/>
        </p:nvSpPr>
        <p:spPr>
          <a:xfrm>
            <a:off x="35496" y="2021939"/>
            <a:ext cx="9073008" cy="830997"/>
          </a:xfrm>
          <a:prstGeom prst="rect">
            <a:avLst/>
          </a:prstGeom>
          <a:noFill/>
        </p:spPr>
        <p:txBody>
          <a:bodyPr wrap="square" rtlCol="0">
            <a:spAutoFit/>
          </a:bodyPr>
          <a:lstStyle/>
          <a:p>
            <a:pPr algn="ctr"/>
            <a:r>
              <a:rPr lang="en-GB" sz="2400" b="1" dirty="0" smtClean="0"/>
              <a:t>IN ADDITION to the strategies highlighted </a:t>
            </a:r>
            <a:r>
              <a:rPr lang="en-GB" sz="2400" b="1" dirty="0" smtClean="0"/>
              <a:t>so far</a:t>
            </a:r>
            <a:r>
              <a:rPr lang="en-GB" sz="2400" dirty="0" smtClean="0"/>
              <a:t>, </a:t>
            </a:r>
          </a:p>
          <a:p>
            <a:pPr algn="ctr"/>
            <a:r>
              <a:rPr lang="en-GB" sz="2400" dirty="0" smtClean="0"/>
              <a:t>pay </a:t>
            </a:r>
            <a:r>
              <a:rPr lang="en-GB" sz="2400" dirty="0" smtClean="0"/>
              <a:t>special consideration to…</a:t>
            </a:r>
            <a:endParaRPr lang="en-US" sz="2400" dirty="0"/>
          </a:p>
        </p:txBody>
      </p:sp>
      <p:sp>
        <p:nvSpPr>
          <p:cNvPr id="6" name="Slide Number Placeholder 5"/>
          <p:cNvSpPr>
            <a:spLocks noGrp="1"/>
          </p:cNvSpPr>
          <p:nvPr>
            <p:ph type="sldNum" sz="quarter" idx="12"/>
          </p:nvPr>
        </p:nvSpPr>
        <p:spPr>
          <a:xfrm>
            <a:off x="6553200" y="6448251"/>
            <a:ext cx="2133600" cy="365125"/>
          </a:xfrm>
        </p:spPr>
        <p:txBody>
          <a:bodyPr/>
          <a:lstStyle/>
          <a:p>
            <a:fld id="{1299F4CA-A7D5-4E85-AAAC-6ABAFD433159}" type="slidenum">
              <a:rPr lang="en-US" smtClean="0"/>
              <a:pPr/>
              <a:t>28</a:t>
            </a:fld>
            <a:endParaRPr lang="en-US" dirty="0"/>
          </a:p>
        </p:txBody>
      </p:sp>
    </p:spTree>
    <p:extLst>
      <p:ext uri="{BB962C8B-B14F-4D97-AF65-F5344CB8AC3E}">
        <p14:creationId xmlns:p14="http://schemas.microsoft.com/office/powerpoint/2010/main" val="2815450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14170721"/>
              </p:ext>
            </p:extLst>
          </p:nvPr>
        </p:nvGraphicFramePr>
        <p:xfrm>
          <a:off x="251520" y="1340768"/>
          <a:ext cx="8640960" cy="1944216"/>
        </p:xfrm>
        <a:graphic>
          <a:graphicData uri="http://schemas.openxmlformats.org/drawingml/2006/table">
            <a:tbl>
              <a:tblPr firstRow="1" bandRow="1">
                <a:tableStyleId>{5940675A-B579-460E-94D1-54222C63F5DA}</a:tableStyleId>
              </a:tblPr>
              <a:tblGrid>
                <a:gridCol w="1008112"/>
                <a:gridCol w="7632848"/>
              </a:tblGrid>
              <a:tr h="1944216">
                <a:tc>
                  <a:txBody>
                    <a:bodyPr/>
                    <a:lstStyle/>
                    <a:p>
                      <a:r>
                        <a:rPr lang="en-GB" sz="2000" b="1" dirty="0" smtClean="0">
                          <a:solidFill>
                            <a:schemeClr val="tx1"/>
                          </a:solidFill>
                        </a:rPr>
                        <a:t>How to</a:t>
                      </a:r>
                      <a:r>
                        <a:rPr lang="en-GB" sz="2000" b="1" baseline="0" dirty="0" smtClean="0">
                          <a:solidFill>
                            <a:schemeClr val="tx1"/>
                          </a:solidFill>
                        </a:rPr>
                        <a:t> </a:t>
                      </a:r>
                      <a:r>
                        <a:rPr lang="en-GB" sz="2000" b="1" dirty="0" smtClean="0">
                          <a:solidFill>
                            <a:schemeClr val="tx1"/>
                          </a:solidFill>
                        </a:rPr>
                        <a:t>act</a:t>
                      </a:r>
                      <a:endParaRPr lang="en-US" sz="2000" b="1" dirty="0">
                        <a:solidFill>
                          <a:schemeClr val="tx1"/>
                        </a:solidFill>
                      </a:endParaRPr>
                    </a:p>
                  </a:txBody>
                  <a:tcPr/>
                </a:tc>
                <a:tc>
                  <a:txBody>
                    <a:bodyPr/>
                    <a:lstStyle/>
                    <a:p>
                      <a:pPr marL="0" indent="0">
                        <a:buFont typeface="Arial" panose="020B0604020202020204" pitchFamily="34" charset="0"/>
                        <a:buNone/>
                      </a:pPr>
                      <a:r>
                        <a:rPr lang="en-GB" sz="2000" b="1" baseline="0" dirty="0" smtClean="0"/>
                        <a:t>Being prepared </a:t>
                      </a:r>
                      <a:r>
                        <a:rPr lang="en-GB" sz="2000" baseline="0" dirty="0" smtClean="0"/>
                        <a:t>is especially important as it presents the health worker as both calm and confident. In particular:</a:t>
                      </a:r>
                    </a:p>
                    <a:p>
                      <a:pPr marL="342900" indent="-342900">
                        <a:buFontTx/>
                        <a:buChar char="-"/>
                      </a:pPr>
                      <a:r>
                        <a:rPr lang="en-GB" sz="2000" b="0" baseline="0" dirty="0" smtClean="0"/>
                        <a:t>Know </a:t>
                      </a:r>
                      <a:r>
                        <a:rPr lang="en-GB" sz="2000" b="0" u="sng" baseline="0" dirty="0" smtClean="0"/>
                        <a:t>what</a:t>
                      </a:r>
                      <a:r>
                        <a:rPr lang="en-GB" sz="2000" b="0" baseline="0" dirty="0" smtClean="0"/>
                        <a:t> vaccines you are giving</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en-GB" sz="2000" b="0" u="sng" baseline="0" dirty="0" smtClean="0"/>
                        <a:t>Obtain all supplies</a:t>
                      </a:r>
                      <a:r>
                        <a:rPr lang="en-GB" sz="2000" b="0" u="none" baseline="0" dirty="0" smtClean="0"/>
                        <a:t> </a:t>
                      </a:r>
                      <a:r>
                        <a:rPr lang="en-GB" sz="2000" b="0" baseline="0" dirty="0" smtClean="0"/>
                        <a:t>needed for the multiple vaccines</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en-GB" sz="2000" b="0" u="sng" baseline="0" dirty="0" smtClean="0"/>
                        <a:t>Seek assistance</a:t>
                      </a:r>
                      <a:r>
                        <a:rPr lang="en-GB" sz="2000" b="0" u="none" baseline="0" dirty="0" smtClean="0"/>
                        <a:t> </a:t>
                      </a:r>
                      <a:r>
                        <a:rPr lang="en-GB" sz="2000" baseline="0" dirty="0" smtClean="0"/>
                        <a:t>from a colleague in preparing vaccines, if available</a:t>
                      </a:r>
                    </a:p>
                  </a:txBody>
                  <a:tcPr/>
                </a:tc>
              </a:tr>
            </a:tbl>
          </a:graphicData>
        </a:graphic>
      </p:graphicFrame>
      <p:sp>
        <p:nvSpPr>
          <p:cNvPr id="2" name="Slide Number Placeholder 1"/>
          <p:cNvSpPr>
            <a:spLocks noGrp="1"/>
          </p:cNvSpPr>
          <p:nvPr>
            <p:ph type="sldNum" sz="quarter" idx="12"/>
          </p:nvPr>
        </p:nvSpPr>
        <p:spPr/>
        <p:txBody>
          <a:bodyPr/>
          <a:lstStyle/>
          <a:p>
            <a:fld id="{1299F4CA-A7D5-4E85-AAAC-6ABAFD433159}" type="slidenum">
              <a:rPr lang="en-US" smtClean="0"/>
              <a:pPr/>
              <a:t>29</a:t>
            </a:fld>
            <a:endParaRPr lang="en-US"/>
          </a:p>
        </p:txBody>
      </p:sp>
      <p:sp>
        <p:nvSpPr>
          <p:cNvPr id="5" name="Title 1"/>
          <p:cNvSpPr>
            <a:spLocks noGrp="1"/>
          </p:cNvSpPr>
          <p:nvPr>
            <p:ph type="title"/>
          </p:nvPr>
        </p:nvSpPr>
        <p:spPr>
          <a:xfrm>
            <a:off x="539552" y="-18256"/>
            <a:ext cx="8229600" cy="1143000"/>
          </a:xfrm>
        </p:spPr>
        <p:txBody>
          <a:bodyPr/>
          <a:lstStyle/>
          <a:p>
            <a:r>
              <a:rPr lang="en-GB" b="1" dirty="0" smtClean="0"/>
              <a:t>Multiple </a:t>
            </a:r>
            <a:r>
              <a:rPr lang="en-GB" b="1" dirty="0" smtClean="0"/>
              <a:t>injections (cont.)</a:t>
            </a:r>
            <a:endParaRPr lang="en-US" b="1" dirty="0"/>
          </a:p>
        </p:txBody>
      </p:sp>
    </p:spTree>
    <p:extLst>
      <p:ext uri="{BB962C8B-B14F-4D97-AF65-F5344CB8AC3E}">
        <p14:creationId xmlns:p14="http://schemas.microsoft.com/office/powerpoint/2010/main" val="132129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3752"/>
            <a:ext cx="8229600" cy="1143000"/>
          </a:xfrm>
        </p:spPr>
        <p:txBody>
          <a:bodyPr/>
          <a:lstStyle/>
          <a:p>
            <a:r>
              <a:rPr lang="en-GB" b="1" dirty="0" smtClean="0"/>
              <a:t>Learning objectives</a:t>
            </a:r>
            <a:endParaRPr lang="en-US" b="1" dirty="0"/>
          </a:p>
        </p:txBody>
      </p:sp>
      <p:sp>
        <p:nvSpPr>
          <p:cNvPr id="3" name="Content Placeholder 2"/>
          <p:cNvSpPr>
            <a:spLocks noGrp="1"/>
          </p:cNvSpPr>
          <p:nvPr>
            <p:ph idx="1"/>
          </p:nvPr>
        </p:nvSpPr>
        <p:spPr>
          <a:xfrm>
            <a:off x="179512" y="1268760"/>
            <a:ext cx="8712968" cy="4968552"/>
          </a:xfrm>
        </p:spPr>
        <p:txBody>
          <a:bodyPr>
            <a:noAutofit/>
          </a:bodyPr>
          <a:lstStyle/>
          <a:p>
            <a:r>
              <a:rPr lang="en-GB" sz="2800" dirty="0"/>
              <a:t>At the end of the module, the participant will:</a:t>
            </a:r>
          </a:p>
          <a:p>
            <a:pPr lvl="1"/>
            <a:r>
              <a:rPr lang="en-GB" sz="2300" dirty="0" smtClean="0"/>
              <a:t>Understand the </a:t>
            </a:r>
            <a:r>
              <a:rPr lang="en-GB" sz="2300" b="1" dirty="0" smtClean="0"/>
              <a:t>impact of pain </a:t>
            </a:r>
            <a:r>
              <a:rPr lang="en-GB" sz="2300" dirty="0" smtClean="0"/>
              <a:t>at the time of immunization and </a:t>
            </a:r>
            <a:r>
              <a:rPr lang="en-GB" sz="2300" b="1" dirty="0" smtClean="0"/>
              <a:t>why it is important </a:t>
            </a:r>
            <a:r>
              <a:rPr lang="en-GB" sz="2300" dirty="0" smtClean="0"/>
              <a:t>to be managed well</a:t>
            </a:r>
          </a:p>
          <a:p>
            <a:pPr lvl="1"/>
            <a:r>
              <a:rPr lang="en-GB" sz="2300" dirty="0" smtClean="0"/>
              <a:t>Outline the </a:t>
            </a:r>
            <a:r>
              <a:rPr lang="en-GB" sz="2300" b="1" dirty="0" smtClean="0"/>
              <a:t>role of health workers </a:t>
            </a:r>
            <a:r>
              <a:rPr lang="en-GB" sz="2300" dirty="0" smtClean="0"/>
              <a:t>in managing pain during vaccination</a:t>
            </a:r>
          </a:p>
          <a:p>
            <a:pPr lvl="1"/>
            <a:r>
              <a:rPr lang="en-GB" sz="2300" dirty="0" smtClean="0"/>
              <a:t>Describe what health workers can </a:t>
            </a:r>
            <a:r>
              <a:rPr lang="en-GB" sz="2300" b="1" dirty="0" smtClean="0"/>
              <a:t>say, do and act </a:t>
            </a:r>
            <a:r>
              <a:rPr lang="en-GB" sz="2300" dirty="0" smtClean="0"/>
              <a:t>to help manage pain</a:t>
            </a:r>
          </a:p>
          <a:p>
            <a:pPr lvl="1"/>
            <a:r>
              <a:rPr lang="en-GB" sz="2300" dirty="0" smtClean="0"/>
              <a:t>Identify </a:t>
            </a:r>
            <a:r>
              <a:rPr lang="en-GB" sz="2300" b="1" dirty="0" smtClean="0"/>
              <a:t>important considerations </a:t>
            </a:r>
            <a:r>
              <a:rPr lang="en-GB" sz="2300" b="1" dirty="0"/>
              <a:t>(</a:t>
            </a:r>
            <a:r>
              <a:rPr lang="en-GB" sz="2300" b="1" dirty="0" smtClean="0"/>
              <a:t>caregiver involvement, breastfeeding during vaccination and multiple injections) </a:t>
            </a:r>
            <a:r>
              <a:rPr lang="en-GB" sz="2300" dirty="0" smtClean="0"/>
              <a:t>in pain management</a:t>
            </a:r>
          </a:p>
          <a:p>
            <a:pPr lvl="1"/>
            <a:endParaRPr lang="en-GB" sz="2300" dirty="0" smtClean="0"/>
          </a:p>
          <a:p>
            <a:r>
              <a:rPr lang="en-GB" sz="2700" dirty="0" smtClean="0"/>
              <a:t>Duration: 2 hours approximately </a:t>
            </a:r>
          </a:p>
        </p:txBody>
      </p:sp>
      <p:sp>
        <p:nvSpPr>
          <p:cNvPr id="4" name="Slide Number Placeholder 3"/>
          <p:cNvSpPr>
            <a:spLocks noGrp="1"/>
          </p:cNvSpPr>
          <p:nvPr>
            <p:ph type="sldNum" sz="quarter" idx="12"/>
          </p:nvPr>
        </p:nvSpPr>
        <p:spPr/>
        <p:txBody>
          <a:bodyPr/>
          <a:lstStyle/>
          <a:p>
            <a:fld id="{1299F4CA-A7D5-4E85-AAAC-6ABAFD433159}" type="slidenum">
              <a:rPr lang="en-US" smtClean="0"/>
              <a:pPr/>
              <a:t>3</a:t>
            </a:fld>
            <a:endParaRPr lang="en-US"/>
          </a:p>
        </p:txBody>
      </p:sp>
    </p:spTree>
    <p:extLst>
      <p:ext uri="{BB962C8B-B14F-4D97-AF65-F5344CB8AC3E}">
        <p14:creationId xmlns:p14="http://schemas.microsoft.com/office/powerpoint/2010/main" val="742602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143000"/>
          </a:xfrm>
        </p:spPr>
        <p:txBody>
          <a:bodyPr>
            <a:noAutofit/>
          </a:bodyPr>
          <a:lstStyle/>
          <a:p>
            <a:r>
              <a:rPr lang="en-GB" dirty="0" smtClean="0"/>
              <a:t>Commonly asked </a:t>
            </a:r>
            <a:r>
              <a:rPr lang="en-GB" dirty="0"/>
              <a:t>questions </a:t>
            </a:r>
            <a:r>
              <a:rPr lang="en-GB" dirty="0" smtClean="0"/>
              <a:t>on</a:t>
            </a:r>
            <a:br>
              <a:rPr lang="en-GB" dirty="0" smtClean="0"/>
            </a:br>
            <a:r>
              <a:rPr lang="en-GB" dirty="0" smtClean="0"/>
              <a:t> </a:t>
            </a:r>
            <a:r>
              <a:rPr lang="en-GB" b="1" dirty="0" smtClean="0"/>
              <a:t>multiple injections and pain</a:t>
            </a:r>
            <a:endParaRPr lang="en-US" b="1" dirty="0"/>
          </a:p>
        </p:txBody>
      </p:sp>
      <p:sp>
        <p:nvSpPr>
          <p:cNvPr id="3" name="Content Placeholder 2"/>
          <p:cNvSpPr>
            <a:spLocks noGrp="1"/>
          </p:cNvSpPr>
          <p:nvPr>
            <p:ph idx="1"/>
          </p:nvPr>
        </p:nvSpPr>
        <p:spPr>
          <a:xfrm>
            <a:off x="323528" y="1945308"/>
            <a:ext cx="8496944" cy="4508028"/>
          </a:xfrm>
        </p:spPr>
        <p:txBody>
          <a:bodyPr>
            <a:noAutofit/>
          </a:bodyPr>
          <a:lstStyle/>
          <a:p>
            <a:r>
              <a:rPr lang="en-GB" sz="2000" b="1" i="1" dirty="0" smtClean="0"/>
              <a:t>Will vaccines be as effective when given alone vs. together?</a:t>
            </a:r>
          </a:p>
          <a:p>
            <a:pPr marL="0" indent="0">
              <a:buNone/>
            </a:pPr>
            <a:r>
              <a:rPr lang="en-GB" sz="2000" dirty="0"/>
              <a:t>Yes, an infant’s immune system is </a:t>
            </a:r>
            <a:r>
              <a:rPr lang="en-GB" sz="2000" dirty="0" smtClean="0"/>
              <a:t>ready and able to </a:t>
            </a:r>
            <a:r>
              <a:rPr lang="en-GB" sz="2000" dirty="0"/>
              <a:t>respond to multiple vaccines. Research </a:t>
            </a:r>
            <a:r>
              <a:rPr lang="en-GB" sz="2000" dirty="0" smtClean="0"/>
              <a:t>has </a:t>
            </a:r>
            <a:r>
              <a:rPr lang="en-GB" sz="2000" dirty="0"/>
              <a:t>shown these vaccines </a:t>
            </a:r>
            <a:r>
              <a:rPr lang="en-GB" sz="2000" dirty="0" smtClean="0"/>
              <a:t>are equally </a:t>
            </a:r>
            <a:r>
              <a:rPr lang="en-GB" sz="2000" dirty="0"/>
              <a:t>as effective when given at the same </a:t>
            </a:r>
            <a:r>
              <a:rPr lang="en-GB" sz="2000" dirty="0" smtClean="0"/>
              <a:t>time or </a:t>
            </a:r>
            <a:r>
              <a:rPr lang="en-GB" sz="2000" dirty="0"/>
              <a:t>alone. Waiting </a:t>
            </a:r>
            <a:r>
              <a:rPr lang="en-GB" sz="2000" dirty="0" smtClean="0"/>
              <a:t>for another visit puts </a:t>
            </a:r>
            <a:r>
              <a:rPr lang="en-GB" sz="2000" dirty="0"/>
              <a:t>infants at risk of exposure to the </a:t>
            </a:r>
            <a:r>
              <a:rPr lang="en-GB" sz="2000" dirty="0" smtClean="0"/>
              <a:t>disease. Without </a:t>
            </a:r>
            <a:r>
              <a:rPr lang="en-GB" sz="2000" dirty="0"/>
              <a:t>the protection of vaccination</a:t>
            </a:r>
            <a:r>
              <a:rPr lang="en-GB" sz="2000" dirty="0" smtClean="0"/>
              <a:t>, </a:t>
            </a:r>
            <a:r>
              <a:rPr lang="en-GB" sz="2000" dirty="0"/>
              <a:t>the infant is not prepared to fight the infection and may get sick </a:t>
            </a:r>
            <a:r>
              <a:rPr lang="en-GB" sz="2000" dirty="0" smtClean="0"/>
              <a:t>and </a:t>
            </a:r>
            <a:r>
              <a:rPr lang="en-GB" sz="2000" dirty="0"/>
              <a:t>have serious complications from the infection.  </a:t>
            </a:r>
            <a:endParaRPr lang="en-GB" sz="2000" dirty="0" smtClean="0"/>
          </a:p>
          <a:p>
            <a:pPr marL="0" indent="0">
              <a:buNone/>
            </a:pPr>
            <a:endParaRPr lang="en-GB" sz="1000" i="1" dirty="0"/>
          </a:p>
          <a:p>
            <a:pPr>
              <a:buFont typeface="Arial" charset="0"/>
              <a:buChar char="•"/>
            </a:pPr>
            <a:r>
              <a:rPr lang="en-GB" sz="2000" b="1" i="1" dirty="0"/>
              <a:t>Is there a greater chance of having  adverse effects with multiple </a:t>
            </a:r>
            <a:r>
              <a:rPr lang="en-GB" sz="2000" b="1" i="1" dirty="0" smtClean="0"/>
              <a:t>injections?</a:t>
            </a:r>
          </a:p>
          <a:p>
            <a:pPr marL="0" indent="0">
              <a:buNone/>
            </a:pPr>
            <a:r>
              <a:rPr lang="en-GB" sz="2000" dirty="0" smtClean="0"/>
              <a:t>The </a:t>
            </a:r>
            <a:r>
              <a:rPr lang="en-GB" sz="2000" dirty="0"/>
              <a:t>vaccines that are given at the same visit have all been tested to give at the same time without a higher risk of adverse effects observed. It is safe to give them at the same time. </a:t>
            </a:r>
          </a:p>
          <a:p>
            <a:pPr marL="0" indent="0">
              <a:buNone/>
            </a:pPr>
            <a:endParaRPr lang="en-GB" sz="2000" i="1" dirty="0" smtClean="0"/>
          </a:p>
          <a:p>
            <a:endParaRPr lang="en-GB" sz="1800" i="1" dirty="0" smtClean="0"/>
          </a:p>
        </p:txBody>
      </p:sp>
      <p:sp>
        <p:nvSpPr>
          <p:cNvPr id="4" name="Slide Number Placeholder 3"/>
          <p:cNvSpPr>
            <a:spLocks noGrp="1"/>
          </p:cNvSpPr>
          <p:nvPr>
            <p:ph type="sldNum" sz="quarter" idx="12"/>
          </p:nvPr>
        </p:nvSpPr>
        <p:spPr/>
        <p:txBody>
          <a:bodyPr/>
          <a:lstStyle/>
          <a:p>
            <a:fld id="{1299F4CA-A7D5-4E85-AAAC-6ABAFD433159}" type="slidenum">
              <a:rPr lang="en-US" smtClean="0"/>
              <a:pPr/>
              <a:t>30</a:t>
            </a:fld>
            <a:endParaRPr lang="en-US"/>
          </a:p>
        </p:txBody>
      </p:sp>
    </p:spTree>
    <p:extLst>
      <p:ext uri="{BB962C8B-B14F-4D97-AF65-F5344CB8AC3E}">
        <p14:creationId xmlns:p14="http://schemas.microsoft.com/office/powerpoint/2010/main" val="1145991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1927279"/>
            <a:ext cx="8568952" cy="3170099"/>
          </a:xfrm>
          <a:prstGeom prst="rect">
            <a:avLst/>
          </a:prstGeom>
        </p:spPr>
        <p:txBody>
          <a:bodyPr wrap="square">
            <a:spAutoFit/>
          </a:bodyPr>
          <a:lstStyle/>
          <a:p>
            <a:pPr marL="457200" indent="-457200">
              <a:buFont typeface="Arial" panose="020B0604020202020204" pitchFamily="34" charset="0"/>
              <a:buChar char="•"/>
            </a:pPr>
            <a:r>
              <a:rPr lang="en-GB" sz="2000" b="1" i="1" dirty="0" smtClean="0"/>
              <a:t>Can </a:t>
            </a:r>
            <a:r>
              <a:rPr lang="en-GB" sz="2000" b="1" i="1" dirty="0"/>
              <a:t>I come tomorrow for the next vaccine</a:t>
            </a:r>
            <a:r>
              <a:rPr lang="en-GB" sz="2000" b="1" i="1" dirty="0" smtClean="0"/>
              <a:t>?</a:t>
            </a:r>
          </a:p>
          <a:p>
            <a:r>
              <a:rPr lang="en-GB" sz="2000" dirty="0"/>
              <a:t>We recommend that you/your child get all vaccines in this visit, if possible. Sometimes, things happen and people are not able to return </a:t>
            </a:r>
            <a:r>
              <a:rPr lang="en-GB" sz="2000" dirty="0" smtClean="0"/>
              <a:t>and </a:t>
            </a:r>
            <a:r>
              <a:rPr lang="en-GB" sz="2000" dirty="0"/>
              <a:t>then children are not protected from the disease. Also, I wouldn’t want you to experience the inconvenience of having to come back for one more vaccine that we can give now</a:t>
            </a:r>
            <a:r>
              <a:rPr lang="en-GB" sz="2000" dirty="0" smtClean="0"/>
              <a:t>.</a:t>
            </a:r>
          </a:p>
          <a:p>
            <a:endParaRPr lang="en-GB" sz="2000" dirty="0"/>
          </a:p>
          <a:p>
            <a:pPr marL="457200" indent="-457200">
              <a:buFont typeface="Arial" panose="020B0604020202020204" pitchFamily="34" charset="0"/>
              <a:buChar char="•"/>
            </a:pPr>
            <a:r>
              <a:rPr lang="en-GB" sz="2000" b="1" i="1" dirty="0"/>
              <a:t>What if blood comes out of </a:t>
            </a:r>
            <a:r>
              <a:rPr lang="en-GB" sz="2000" b="1" i="1" dirty="0" smtClean="0"/>
              <a:t>injection </a:t>
            </a:r>
            <a:r>
              <a:rPr lang="en-GB" sz="2000" b="1" i="1" dirty="0"/>
              <a:t>site?</a:t>
            </a:r>
            <a:endParaRPr lang="en-US" sz="2000" b="1" i="1" dirty="0"/>
          </a:p>
          <a:p>
            <a:r>
              <a:rPr lang="en-GB" sz="2000" dirty="0" smtClean="0"/>
              <a:t>Noticing a small amount of blood coming out after an intermuscular injection is normal. It is not a sign of a problem</a:t>
            </a:r>
            <a:r>
              <a:rPr lang="en-GB" sz="2000" dirty="0"/>
              <a:t>. You can apply gentle pressure </a:t>
            </a:r>
            <a:r>
              <a:rPr lang="en-GB" sz="2000" dirty="0" smtClean="0"/>
              <a:t>if </a:t>
            </a:r>
            <a:r>
              <a:rPr lang="en-GB" sz="2000" dirty="0"/>
              <a:t>you wish. </a:t>
            </a:r>
          </a:p>
        </p:txBody>
      </p:sp>
      <p:sp>
        <p:nvSpPr>
          <p:cNvPr id="2" name="Slide Number Placeholder 1"/>
          <p:cNvSpPr>
            <a:spLocks noGrp="1"/>
          </p:cNvSpPr>
          <p:nvPr>
            <p:ph type="sldNum" sz="quarter" idx="12"/>
          </p:nvPr>
        </p:nvSpPr>
        <p:spPr/>
        <p:txBody>
          <a:bodyPr/>
          <a:lstStyle/>
          <a:p>
            <a:fld id="{1299F4CA-A7D5-4E85-AAAC-6ABAFD433159}" type="slidenum">
              <a:rPr lang="en-US" smtClean="0"/>
              <a:pPr/>
              <a:t>31</a:t>
            </a:fld>
            <a:endParaRPr lang="en-US"/>
          </a:p>
        </p:txBody>
      </p:sp>
      <p:sp>
        <p:nvSpPr>
          <p:cNvPr id="7" name="Title 1"/>
          <p:cNvSpPr>
            <a:spLocks noGrp="1"/>
          </p:cNvSpPr>
          <p:nvPr>
            <p:ph type="title"/>
          </p:nvPr>
        </p:nvSpPr>
        <p:spPr>
          <a:xfrm>
            <a:off x="0" y="332656"/>
            <a:ext cx="9144000" cy="1143000"/>
          </a:xfrm>
        </p:spPr>
        <p:txBody>
          <a:bodyPr>
            <a:noAutofit/>
          </a:bodyPr>
          <a:lstStyle/>
          <a:p>
            <a:r>
              <a:rPr lang="en-GB" dirty="0" smtClean="0"/>
              <a:t>Commonly asked </a:t>
            </a:r>
            <a:r>
              <a:rPr lang="en-GB" dirty="0"/>
              <a:t>questions </a:t>
            </a:r>
            <a:r>
              <a:rPr lang="en-GB" dirty="0" smtClean="0"/>
              <a:t>on</a:t>
            </a:r>
            <a:br>
              <a:rPr lang="en-GB" dirty="0" smtClean="0"/>
            </a:br>
            <a:r>
              <a:rPr lang="en-GB" dirty="0" smtClean="0"/>
              <a:t> </a:t>
            </a:r>
            <a:r>
              <a:rPr lang="en-GB" b="1" dirty="0" smtClean="0"/>
              <a:t>multiple injections and </a:t>
            </a:r>
            <a:r>
              <a:rPr lang="en-GB" b="1" dirty="0" smtClean="0"/>
              <a:t>pain (cont.)</a:t>
            </a:r>
            <a:endParaRPr lang="en-US" b="1" dirty="0"/>
          </a:p>
        </p:txBody>
      </p:sp>
    </p:spTree>
    <p:extLst>
      <p:ext uri="{BB962C8B-B14F-4D97-AF65-F5344CB8AC3E}">
        <p14:creationId xmlns:p14="http://schemas.microsoft.com/office/powerpoint/2010/main" val="73146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13792"/>
            <a:ext cx="8229600" cy="1143000"/>
          </a:xfrm>
        </p:spPr>
        <p:txBody>
          <a:bodyPr>
            <a:normAutofit fontScale="90000"/>
          </a:bodyPr>
          <a:lstStyle/>
          <a:p>
            <a:r>
              <a:rPr lang="en-GB" dirty="0" smtClean="0"/>
              <a:t>What happens when pain leads to </a:t>
            </a:r>
            <a:r>
              <a:rPr lang="en-GB" b="1" dirty="0" smtClean="0"/>
              <a:t>vaccine hesitancy</a:t>
            </a:r>
            <a:r>
              <a:rPr lang="en-GB" dirty="0" smtClean="0"/>
              <a:t>?</a:t>
            </a:r>
            <a:endParaRPr lang="en-US" dirty="0"/>
          </a:p>
        </p:txBody>
      </p:sp>
      <p:sp>
        <p:nvSpPr>
          <p:cNvPr id="3" name="Content Placeholder 2"/>
          <p:cNvSpPr>
            <a:spLocks noGrp="1"/>
          </p:cNvSpPr>
          <p:nvPr>
            <p:ph idx="1"/>
          </p:nvPr>
        </p:nvSpPr>
        <p:spPr>
          <a:xfrm>
            <a:off x="251520" y="1988840"/>
            <a:ext cx="8712968" cy="3096344"/>
          </a:xfrm>
        </p:spPr>
        <p:txBody>
          <a:bodyPr>
            <a:noAutofit/>
          </a:bodyPr>
          <a:lstStyle/>
          <a:p>
            <a:r>
              <a:rPr lang="en-GB" sz="2400" dirty="0" smtClean="0"/>
              <a:t>Be </a:t>
            </a:r>
            <a:r>
              <a:rPr lang="en-GB" sz="2400" b="1" dirty="0" smtClean="0"/>
              <a:t>patient</a:t>
            </a:r>
            <a:r>
              <a:rPr lang="en-GB" sz="2400" dirty="0" smtClean="0"/>
              <a:t>. Allow the patient to voice their concerns and fears. Acknowledge them</a:t>
            </a:r>
            <a:r>
              <a:rPr lang="en-GB" sz="2400" dirty="0" smtClean="0"/>
              <a:t>. </a:t>
            </a:r>
          </a:p>
          <a:p>
            <a:r>
              <a:rPr lang="en-GB" sz="2400" dirty="0" smtClean="0"/>
              <a:t>Follow up with caring questions to understand any underlying concern(s).</a:t>
            </a:r>
            <a:endParaRPr lang="en-GB" sz="2400" dirty="0" smtClean="0"/>
          </a:p>
          <a:p>
            <a:r>
              <a:rPr lang="en-GB" sz="2400" dirty="0" smtClean="0"/>
              <a:t>Do </a:t>
            </a:r>
            <a:r>
              <a:rPr lang="en-GB" sz="2400" b="1" dirty="0" smtClean="0"/>
              <a:t>not be directive or argumentative </a:t>
            </a:r>
            <a:r>
              <a:rPr lang="en-GB" sz="2400" dirty="0" smtClean="0"/>
              <a:t>in your response.</a:t>
            </a:r>
          </a:p>
          <a:p>
            <a:r>
              <a:rPr lang="en-GB" sz="2400" dirty="0" smtClean="0"/>
              <a:t>Engage in a conversation that would allow you to </a:t>
            </a:r>
            <a:r>
              <a:rPr lang="en-GB" sz="2400" b="1" dirty="0" smtClean="0"/>
              <a:t>assist the patient </a:t>
            </a:r>
            <a:r>
              <a:rPr lang="en-GB" sz="2400" dirty="0" smtClean="0"/>
              <a:t>in exploring their own motivations and </a:t>
            </a:r>
            <a:r>
              <a:rPr lang="en-GB" sz="2400" b="1" dirty="0" smtClean="0"/>
              <a:t>allow you to understand </a:t>
            </a:r>
            <a:r>
              <a:rPr lang="en-GB" sz="2400" dirty="0" smtClean="0"/>
              <a:t>how you can help.  </a:t>
            </a:r>
          </a:p>
          <a:p>
            <a:r>
              <a:rPr lang="en-GB" sz="2400" dirty="0" smtClean="0"/>
              <a:t>Be </a:t>
            </a:r>
            <a:r>
              <a:rPr lang="en-GB" sz="2400" b="1" dirty="0" smtClean="0"/>
              <a:t>reassuring</a:t>
            </a:r>
            <a:r>
              <a:rPr lang="en-GB" sz="2400" dirty="0" smtClean="0"/>
              <a:t> and </a:t>
            </a:r>
            <a:r>
              <a:rPr lang="en-GB" sz="2400" b="1" dirty="0" smtClean="0"/>
              <a:t>present options </a:t>
            </a:r>
            <a:r>
              <a:rPr lang="en-GB" sz="2400" dirty="0" smtClean="0"/>
              <a:t>for managing pain with immunization.</a:t>
            </a:r>
          </a:p>
        </p:txBody>
      </p:sp>
      <p:sp>
        <p:nvSpPr>
          <p:cNvPr id="4" name="Slide Number Placeholder 3"/>
          <p:cNvSpPr>
            <a:spLocks noGrp="1"/>
          </p:cNvSpPr>
          <p:nvPr>
            <p:ph type="sldNum" sz="quarter" idx="12"/>
          </p:nvPr>
        </p:nvSpPr>
        <p:spPr/>
        <p:txBody>
          <a:bodyPr/>
          <a:lstStyle/>
          <a:p>
            <a:fld id="{1299F4CA-A7D5-4E85-AAAC-6ABAFD433159}" type="slidenum">
              <a:rPr lang="en-US" smtClean="0"/>
              <a:pPr/>
              <a:t>32</a:t>
            </a:fld>
            <a:endParaRPr lang="en-US"/>
          </a:p>
        </p:txBody>
      </p:sp>
    </p:spTree>
    <p:extLst>
      <p:ext uri="{BB962C8B-B14F-4D97-AF65-F5344CB8AC3E}">
        <p14:creationId xmlns:p14="http://schemas.microsoft.com/office/powerpoint/2010/main" val="841316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404664"/>
            <a:ext cx="8229600" cy="1143000"/>
          </a:xfrm>
        </p:spPr>
        <p:txBody>
          <a:bodyPr>
            <a:normAutofit fontScale="90000"/>
          </a:bodyPr>
          <a:lstStyle/>
          <a:p>
            <a:r>
              <a:rPr lang="en-GB" dirty="0" smtClean="0"/>
              <a:t>What happens when pain leads to </a:t>
            </a:r>
            <a:r>
              <a:rPr lang="en-GB" b="1" dirty="0" smtClean="0"/>
              <a:t>refusal of vaccines</a:t>
            </a:r>
            <a:r>
              <a:rPr lang="en-GB" dirty="0" smtClean="0"/>
              <a:t>?</a:t>
            </a:r>
            <a:endParaRPr lang="en-US" dirty="0"/>
          </a:p>
        </p:txBody>
      </p:sp>
      <p:sp>
        <p:nvSpPr>
          <p:cNvPr id="2" name="Slide Number Placeholder 1"/>
          <p:cNvSpPr>
            <a:spLocks noGrp="1"/>
          </p:cNvSpPr>
          <p:nvPr>
            <p:ph type="sldNum" sz="quarter" idx="12"/>
          </p:nvPr>
        </p:nvSpPr>
        <p:spPr/>
        <p:txBody>
          <a:bodyPr/>
          <a:lstStyle/>
          <a:p>
            <a:fld id="{1299F4CA-A7D5-4E85-AAAC-6ABAFD433159}" type="slidenum">
              <a:rPr lang="en-US" smtClean="0"/>
              <a:pPr/>
              <a:t>33</a:t>
            </a:fld>
            <a:endParaRPr lang="en-US"/>
          </a:p>
        </p:txBody>
      </p:sp>
      <p:sp>
        <p:nvSpPr>
          <p:cNvPr id="6" name="Content Placeholder 2"/>
          <p:cNvSpPr txBox="1">
            <a:spLocks/>
          </p:cNvSpPr>
          <p:nvPr/>
        </p:nvSpPr>
        <p:spPr>
          <a:xfrm>
            <a:off x="395536" y="2032248"/>
            <a:ext cx="8291264" cy="39170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400" dirty="0" smtClean="0"/>
              <a:t>If there is refusal of vaccination because of concerns around pain:</a:t>
            </a:r>
          </a:p>
          <a:p>
            <a:r>
              <a:rPr lang="en-GB" sz="2400" dirty="0" smtClean="0"/>
              <a:t>Inform the patient that </a:t>
            </a:r>
            <a:r>
              <a:rPr lang="en-GB" sz="2400" b="1" dirty="0" smtClean="0"/>
              <a:t>there are options to manage pain </a:t>
            </a:r>
            <a:r>
              <a:rPr lang="en-GB" sz="2400" dirty="0" smtClean="0"/>
              <a:t>and you are able to plan a way to minimize pain so the vaccination can go ahead.  </a:t>
            </a:r>
          </a:p>
          <a:p>
            <a:r>
              <a:rPr lang="en-GB" sz="2400" b="1" dirty="0" smtClean="0"/>
              <a:t>Book a future visit </a:t>
            </a:r>
            <a:r>
              <a:rPr lang="en-GB" sz="2400" dirty="0" smtClean="0"/>
              <a:t>for more conversation and hopefully immunization. If patient has serious needle phobia, you may need expert advice.</a:t>
            </a:r>
          </a:p>
          <a:p>
            <a:endParaRPr lang="en-US" sz="2400" dirty="0"/>
          </a:p>
        </p:txBody>
      </p:sp>
    </p:spTree>
    <p:extLst>
      <p:ext uri="{BB962C8B-B14F-4D97-AF65-F5344CB8AC3E}">
        <p14:creationId xmlns:p14="http://schemas.microsoft.com/office/powerpoint/2010/main" val="3129111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8229600" cy="1143000"/>
          </a:xfrm>
        </p:spPr>
        <p:txBody>
          <a:bodyPr>
            <a:normAutofit fontScale="90000"/>
          </a:bodyPr>
          <a:lstStyle/>
          <a:p>
            <a:r>
              <a:rPr lang="en-GB" b="1" dirty="0" smtClean="0"/>
              <a:t>When applying </a:t>
            </a:r>
            <a:r>
              <a:rPr lang="en-GB" b="1" dirty="0" smtClean="0"/>
              <a:t>this guidance              to </a:t>
            </a:r>
            <a:r>
              <a:rPr lang="en-GB" b="1" dirty="0" smtClean="0"/>
              <a:t>your setting…</a:t>
            </a:r>
            <a:endParaRPr lang="en-US" b="1" dirty="0"/>
          </a:p>
        </p:txBody>
      </p:sp>
      <p:sp>
        <p:nvSpPr>
          <p:cNvPr id="3" name="Content Placeholder 2"/>
          <p:cNvSpPr>
            <a:spLocks noGrp="1"/>
          </p:cNvSpPr>
          <p:nvPr>
            <p:ph idx="1"/>
          </p:nvPr>
        </p:nvSpPr>
        <p:spPr>
          <a:xfrm>
            <a:off x="539552" y="2996952"/>
            <a:ext cx="8075240" cy="2016224"/>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GB" sz="4000" i="1" dirty="0" smtClean="0"/>
              <a:t>ADAPT the suggestions depending on availability of resources, time and specific setting</a:t>
            </a:r>
            <a:endParaRPr lang="en-GB" i="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1299F4CA-A7D5-4E85-AAAC-6ABAFD433159}" type="slidenum">
              <a:rPr lang="en-US" smtClean="0"/>
              <a:pPr/>
              <a:t>34</a:t>
            </a:fld>
            <a:endParaRPr lang="en-US"/>
          </a:p>
        </p:txBody>
      </p:sp>
    </p:spTree>
    <p:extLst>
      <p:ext uri="{BB962C8B-B14F-4D97-AF65-F5344CB8AC3E}">
        <p14:creationId xmlns:p14="http://schemas.microsoft.com/office/powerpoint/2010/main" val="4018019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5760"/>
            <a:ext cx="8229600" cy="1143000"/>
          </a:xfrm>
        </p:spPr>
        <p:txBody>
          <a:bodyPr/>
          <a:lstStyle/>
          <a:p>
            <a:r>
              <a:rPr lang="en-GB" b="1" dirty="0" smtClean="0"/>
              <a:t>Summary </a:t>
            </a:r>
            <a:endParaRPr lang="en-US" b="1" dirty="0"/>
          </a:p>
        </p:txBody>
      </p:sp>
      <p:sp>
        <p:nvSpPr>
          <p:cNvPr id="3" name="Content Placeholder 2"/>
          <p:cNvSpPr>
            <a:spLocks noGrp="1"/>
          </p:cNvSpPr>
          <p:nvPr>
            <p:ph idx="1"/>
          </p:nvPr>
        </p:nvSpPr>
        <p:spPr>
          <a:xfrm>
            <a:off x="323528" y="1196752"/>
            <a:ext cx="8496944" cy="4813995"/>
          </a:xfrm>
        </p:spPr>
        <p:txBody>
          <a:bodyPr>
            <a:noAutofit/>
          </a:bodyPr>
          <a:lstStyle/>
          <a:p>
            <a:r>
              <a:rPr lang="en-GB" sz="2600" dirty="0" smtClean="0"/>
              <a:t>Pain at the time of immunization is </a:t>
            </a:r>
            <a:r>
              <a:rPr lang="en-GB" sz="2600" b="1" dirty="0" smtClean="0"/>
              <a:t>a very common concern </a:t>
            </a:r>
            <a:r>
              <a:rPr lang="en-GB" sz="2600" dirty="0" smtClean="0"/>
              <a:t>leading to fear, anxiety and possible </a:t>
            </a:r>
            <a:r>
              <a:rPr lang="en-GB" sz="2600" dirty="0" smtClean="0"/>
              <a:t>hesitancy</a:t>
            </a:r>
            <a:r>
              <a:rPr lang="en-GB" sz="2600" dirty="0" smtClean="0"/>
              <a:t>.</a:t>
            </a:r>
          </a:p>
          <a:p>
            <a:r>
              <a:rPr lang="en-GB" sz="2600" dirty="0" smtClean="0"/>
              <a:t>It is important to </a:t>
            </a:r>
            <a:r>
              <a:rPr lang="en-GB" sz="2600" b="1" dirty="0" smtClean="0"/>
              <a:t>acknowledge </a:t>
            </a:r>
            <a:r>
              <a:rPr lang="en-GB" sz="2600" dirty="0" smtClean="0"/>
              <a:t>the concerns of the patient or caregiver regarding pain and respond to it.</a:t>
            </a:r>
          </a:p>
          <a:p>
            <a:r>
              <a:rPr lang="en-GB" sz="2600" b="1" dirty="0"/>
              <a:t>H</a:t>
            </a:r>
            <a:r>
              <a:rPr lang="en-GB" sz="2600" b="1" dirty="0" smtClean="0"/>
              <a:t>ealth workers have an important role to play </a:t>
            </a:r>
            <a:r>
              <a:rPr lang="en-GB" sz="2600" dirty="0" smtClean="0"/>
              <a:t>in addressing fears and increasing confidence in vaccination.</a:t>
            </a:r>
          </a:p>
          <a:p>
            <a:r>
              <a:rPr lang="en-GB" sz="2600" dirty="0"/>
              <a:t>When vaccinating children, </a:t>
            </a:r>
            <a:r>
              <a:rPr lang="en-GB" sz="2600" b="1" dirty="0"/>
              <a:t>caregivers should be involved </a:t>
            </a:r>
            <a:r>
              <a:rPr lang="en-GB" sz="2600" dirty="0"/>
              <a:t>to fulfil the wishes of children and assist with implementing </a:t>
            </a:r>
            <a:r>
              <a:rPr lang="en-GB" sz="2600" dirty="0" smtClean="0"/>
              <a:t>good management pain.</a:t>
            </a:r>
            <a:endParaRPr lang="en-GB" sz="2600" dirty="0"/>
          </a:p>
          <a:p>
            <a:r>
              <a:rPr lang="en-GB" sz="2600" dirty="0"/>
              <a:t>Special </a:t>
            </a:r>
            <a:r>
              <a:rPr lang="en-GB" sz="2600" dirty="0" smtClean="0"/>
              <a:t>pain </a:t>
            </a:r>
            <a:r>
              <a:rPr lang="en-GB" sz="2600" dirty="0"/>
              <a:t>management considerations </a:t>
            </a:r>
            <a:r>
              <a:rPr lang="en-GB" sz="2600" dirty="0" smtClean="0"/>
              <a:t>need </a:t>
            </a:r>
            <a:r>
              <a:rPr lang="en-GB" sz="2600" dirty="0"/>
              <a:t>to be made </a:t>
            </a:r>
            <a:r>
              <a:rPr lang="en-GB" sz="2600" dirty="0" smtClean="0"/>
              <a:t>when </a:t>
            </a:r>
            <a:r>
              <a:rPr lang="en-GB" sz="2600" dirty="0"/>
              <a:t>administering multiple injections.</a:t>
            </a:r>
          </a:p>
          <a:p>
            <a:endParaRPr lang="en-GB" sz="2600" dirty="0" smtClean="0"/>
          </a:p>
          <a:p>
            <a:endParaRPr lang="en-GB" sz="2600" dirty="0" smtClean="0"/>
          </a:p>
        </p:txBody>
      </p:sp>
      <p:sp>
        <p:nvSpPr>
          <p:cNvPr id="4" name="Slide Number Placeholder 3"/>
          <p:cNvSpPr>
            <a:spLocks noGrp="1"/>
          </p:cNvSpPr>
          <p:nvPr>
            <p:ph type="sldNum" sz="quarter" idx="12"/>
          </p:nvPr>
        </p:nvSpPr>
        <p:spPr/>
        <p:txBody>
          <a:bodyPr/>
          <a:lstStyle/>
          <a:p>
            <a:fld id="{1299F4CA-A7D5-4E85-AAAC-6ABAFD433159}" type="slidenum">
              <a:rPr lang="en-US" smtClean="0"/>
              <a:pPr/>
              <a:t>35</a:t>
            </a:fld>
            <a:endParaRPr lang="en-US"/>
          </a:p>
        </p:txBody>
      </p:sp>
    </p:spTree>
    <p:extLst>
      <p:ext uri="{BB962C8B-B14F-4D97-AF65-F5344CB8AC3E}">
        <p14:creationId xmlns:p14="http://schemas.microsoft.com/office/powerpoint/2010/main" val="4257798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0037047"/>
              </p:ext>
            </p:extLst>
          </p:nvPr>
        </p:nvGraphicFramePr>
        <p:xfrm>
          <a:off x="179512" y="445608"/>
          <a:ext cx="8786316" cy="6248400"/>
        </p:xfrm>
        <a:graphic>
          <a:graphicData uri="http://schemas.openxmlformats.org/drawingml/2006/table">
            <a:tbl>
              <a:tblPr firstRow="1" bandRow="1">
                <a:tableStyleId>{5C22544A-7EE6-4342-B048-85BDC9FD1C3A}</a:tableStyleId>
              </a:tblPr>
              <a:tblGrid>
                <a:gridCol w="2928772"/>
                <a:gridCol w="3121240"/>
                <a:gridCol w="2736304"/>
              </a:tblGrid>
              <a:tr h="370840">
                <a:tc>
                  <a:txBody>
                    <a:bodyPr/>
                    <a:lstStyle/>
                    <a:p>
                      <a:r>
                        <a:rPr lang="en-GB" sz="2400" dirty="0" smtClean="0"/>
                        <a:t>What to say</a:t>
                      </a:r>
                      <a:endParaRPr lang="en-US" sz="2400" dirty="0">
                        <a:solidFill>
                          <a:srgbClr val="FF0000"/>
                        </a:solidFill>
                      </a:endParaRPr>
                    </a:p>
                  </a:txBody>
                  <a:tcPr/>
                </a:tc>
                <a:tc>
                  <a:txBody>
                    <a:bodyPr/>
                    <a:lstStyle/>
                    <a:p>
                      <a:r>
                        <a:rPr lang="en-GB" sz="2400" dirty="0" smtClean="0"/>
                        <a:t>What to do</a:t>
                      </a:r>
                      <a:endParaRPr lang="en-US" sz="2400" dirty="0">
                        <a:solidFill>
                          <a:srgbClr val="FF0000"/>
                        </a:solidFill>
                      </a:endParaRPr>
                    </a:p>
                  </a:txBody>
                  <a:tcPr/>
                </a:tc>
                <a:tc>
                  <a:txBody>
                    <a:bodyPr/>
                    <a:lstStyle/>
                    <a:p>
                      <a:r>
                        <a:rPr lang="en-GB" sz="2400" dirty="0" smtClean="0"/>
                        <a:t>How to act</a:t>
                      </a:r>
                      <a:endParaRPr lang="en-US" sz="2400" dirty="0">
                        <a:solidFill>
                          <a:srgbClr val="FF0000"/>
                        </a:solidFill>
                      </a:endParaRPr>
                    </a:p>
                  </a:txBody>
                  <a:tcPr/>
                </a:tc>
              </a:tr>
              <a:tr h="370840">
                <a:tc>
                  <a:txBody>
                    <a:bodyPr/>
                    <a:lstStyle/>
                    <a:p>
                      <a:r>
                        <a:rPr lang="en-GB" sz="2000" b="1" dirty="0" smtClean="0"/>
                        <a:t>Before vaccination</a:t>
                      </a:r>
                    </a:p>
                    <a:p>
                      <a:pPr marL="285750" indent="-285750">
                        <a:buFont typeface="Arial" panose="020B0604020202020204" pitchFamily="34" charset="0"/>
                        <a:buChar char="•"/>
                      </a:pPr>
                      <a:r>
                        <a:rPr lang="en-GB" sz="1800" dirty="0" smtClean="0"/>
                        <a:t>Involve caregiver/patient</a:t>
                      </a:r>
                    </a:p>
                    <a:p>
                      <a:pPr marL="285750" indent="-285750">
                        <a:buFont typeface="Arial" panose="020B0604020202020204" pitchFamily="34" charset="0"/>
                        <a:buChar char="•"/>
                      </a:pPr>
                      <a:r>
                        <a:rPr lang="en-GB" sz="1800" dirty="0" smtClean="0"/>
                        <a:t>Ask about understanding</a:t>
                      </a:r>
                    </a:p>
                    <a:p>
                      <a:pPr marL="285750" indent="-285750">
                        <a:buFont typeface="Arial" panose="020B0604020202020204" pitchFamily="34" charset="0"/>
                        <a:buChar char="•"/>
                      </a:pPr>
                      <a:r>
                        <a:rPr lang="en-GB" sz="1800" dirty="0" smtClean="0"/>
                        <a:t>Acknowledge</a:t>
                      </a:r>
                      <a:r>
                        <a:rPr lang="en-GB" sz="1800" baseline="0" dirty="0" smtClean="0"/>
                        <a:t> feelings</a:t>
                      </a:r>
                    </a:p>
                    <a:p>
                      <a:pPr marL="285750" indent="-285750">
                        <a:buFont typeface="Arial" panose="020B0604020202020204" pitchFamily="34" charset="0"/>
                        <a:buChar char="•"/>
                      </a:pPr>
                      <a:r>
                        <a:rPr lang="en-GB" sz="1800" baseline="0" dirty="0" smtClean="0"/>
                        <a:t>Provide realistic choices</a:t>
                      </a:r>
                    </a:p>
                    <a:p>
                      <a:pPr marL="285750" indent="-285750">
                        <a:buFont typeface="Arial" panose="020B0604020202020204" pitchFamily="34" charset="0"/>
                        <a:buChar char="•"/>
                      </a:pPr>
                      <a:r>
                        <a:rPr lang="en-GB" sz="1800" baseline="0" dirty="0" smtClean="0"/>
                        <a:t>Be honest about pain</a:t>
                      </a:r>
                    </a:p>
                    <a:p>
                      <a:pPr marL="285750" indent="-285750">
                        <a:buFont typeface="Arial" panose="020B0604020202020204" pitchFamily="34" charset="0"/>
                        <a:buChar char="•"/>
                      </a:pPr>
                      <a:r>
                        <a:rPr lang="en-GB" sz="1800" baseline="0" dirty="0" smtClean="0"/>
                        <a:t>Describe pain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smtClean="0"/>
                        <a:t>Positioning of the patient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smtClean="0"/>
                        <a:t>Skin</a:t>
                      </a:r>
                      <a:r>
                        <a:rPr lang="en-GB" sz="1800" baseline="0" dirty="0" smtClean="0"/>
                        <a:t> to skin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smtClean="0"/>
                        <a:t>Sitting on caregivers’ lap</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smtClean="0"/>
                        <a:t>Sitting on chair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smtClean="0"/>
                        <a:t>Lying down if history of fainting </a:t>
                      </a:r>
                      <a:endParaRPr lang="en-US" sz="1800" dirty="0"/>
                    </a:p>
                  </a:txBody>
                  <a:tcPr/>
                </a:tc>
                <a:tc>
                  <a:txBody>
                    <a:bodyPr/>
                    <a:lstStyle/>
                    <a:p>
                      <a:r>
                        <a:rPr lang="en-GB" sz="2000" b="1" dirty="0" smtClean="0"/>
                        <a:t>Calm,</a:t>
                      </a:r>
                      <a:r>
                        <a:rPr lang="en-GB" sz="2000" b="1" baseline="0" dirty="0" smtClean="0"/>
                        <a:t> </a:t>
                      </a:r>
                      <a:r>
                        <a:rPr lang="en-GB" sz="2000" b="1" dirty="0" smtClean="0"/>
                        <a:t>prepared, confident</a:t>
                      </a:r>
                    </a:p>
                    <a:p>
                      <a:pPr marL="285750" indent="-285750">
                        <a:buFont typeface="Arial" panose="020B0604020202020204" pitchFamily="34" charset="0"/>
                        <a:buChar char="•"/>
                      </a:pPr>
                      <a:r>
                        <a:rPr lang="en-GB" sz="1800" dirty="0" smtClean="0"/>
                        <a:t>Know what</a:t>
                      </a:r>
                      <a:r>
                        <a:rPr lang="en-GB" sz="1800" baseline="0" dirty="0" smtClean="0"/>
                        <a:t> vaccines to be administered</a:t>
                      </a:r>
                    </a:p>
                    <a:p>
                      <a:pPr marL="285750" indent="-285750">
                        <a:buFont typeface="Arial" panose="020B0604020202020204" pitchFamily="34" charset="0"/>
                        <a:buChar char="•"/>
                      </a:pPr>
                      <a:r>
                        <a:rPr lang="en-GB" sz="1800" baseline="0" dirty="0" smtClean="0"/>
                        <a:t>Prepare supplies</a:t>
                      </a:r>
                    </a:p>
                    <a:p>
                      <a:pPr marL="285750" indent="-285750">
                        <a:buFont typeface="Arial" panose="020B0604020202020204" pitchFamily="34" charset="0"/>
                        <a:buChar char="•"/>
                      </a:pPr>
                      <a:r>
                        <a:rPr lang="en-GB" sz="1800" baseline="0" dirty="0" smtClean="0"/>
                        <a:t>Locate the injection site</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strike="noStrike" dirty="0" smtClean="0"/>
                        <a:t>During </a:t>
                      </a:r>
                      <a:r>
                        <a:rPr lang="en-GB" sz="1800" b="1" dirty="0" smtClean="0"/>
                        <a:t>vaccination</a:t>
                      </a:r>
                    </a:p>
                    <a:p>
                      <a:pPr marL="285750" indent="-285750">
                        <a:buFont typeface="Arial" panose="020B0604020202020204" pitchFamily="34" charset="0"/>
                        <a:buChar char="•"/>
                      </a:pPr>
                      <a:r>
                        <a:rPr lang="en-GB" sz="1800" dirty="0" smtClean="0"/>
                        <a:t>Ask</a:t>
                      </a:r>
                      <a:r>
                        <a:rPr lang="en-GB" sz="1800" baseline="0" dirty="0" smtClean="0"/>
                        <a:t> to relax arm</a:t>
                      </a:r>
                    </a:p>
                    <a:p>
                      <a:pPr marL="285750" indent="-285750">
                        <a:buFont typeface="Arial" panose="020B0604020202020204" pitchFamily="34" charset="0"/>
                        <a:buChar char="•"/>
                      </a:pPr>
                      <a:r>
                        <a:rPr lang="en-GB" sz="1800" baseline="0" dirty="0" smtClean="0"/>
                        <a:t>Provide verbal signal</a:t>
                      </a:r>
                    </a:p>
                    <a:p>
                      <a:pPr marL="285750" indent="-285750">
                        <a:buFont typeface="Arial" panose="020B0604020202020204" pitchFamily="34" charset="0"/>
                        <a:buChar char="•"/>
                      </a:pPr>
                      <a:r>
                        <a:rPr lang="en-GB" sz="1800" baseline="0" dirty="0" smtClean="0"/>
                        <a:t>Use verbal distraction</a:t>
                      </a:r>
                    </a:p>
                    <a:p>
                      <a:pPr marL="285750" indent="-285750">
                        <a:buFont typeface="Arial" panose="020B0604020202020204" pitchFamily="34" charset="0"/>
                        <a:buChar char="•"/>
                      </a:pPr>
                      <a:r>
                        <a:rPr lang="en-GB" sz="1800" baseline="0" dirty="0" smtClean="0"/>
                        <a:t>Encourage breastfeeding, if appropriate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Distraction/ active management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aseline="0" dirty="0" smtClean="0"/>
                        <a:t>Toys, verbal, music, videos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aseline="0" dirty="0" smtClean="0"/>
                        <a:t>Holding deep breath</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aseline="0" dirty="0" smtClean="0"/>
                        <a:t>Squeezing a ball</a:t>
                      </a:r>
                      <a:r>
                        <a:rPr lang="en-GB" sz="1800" dirty="0" smtClean="0"/>
                        <a:t> </a:t>
                      </a:r>
                      <a:endParaRPr lang="en-US" sz="1800" dirty="0" smtClean="0"/>
                    </a:p>
                    <a:p>
                      <a:endParaRPr lang="en-US" dirty="0"/>
                    </a:p>
                  </a:txBody>
                  <a:tcPr/>
                </a:tc>
                <a:tc rowSpan="2">
                  <a:txBody>
                    <a:bodyPr/>
                    <a:lstStyle/>
                    <a:p>
                      <a:r>
                        <a:rPr lang="en-GB" sz="2000" b="1" dirty="0" smtClean="0"/>
                        <a:t>Respectful </a:t>
                      </a:r>
                    </a:p>
                    <a:p>
                      <a:pPr marL="285750" indent="-285750">
                        <a:buFont typeface="Arial" panose="020B0604020202020204" pitchFamily="34" charset="0"/>
                        <a:buChar char="•"/>
                      </a:pPr>
                      <a:r>
                        <a:rPr lang="en-GB" sz="1800" b="0" dirty="0" smtClean="0"/>
                        <a:t>Allow expression of concerns</a:t>
                      </a:r>
                    </a:p>
                    <a:p>
                      <a:pPr marL="285750" indent="-285750">
                        <a:buFont typeface="Arial" panose="020B0604020202020204" pitchFamily="34" charset="0"/>
                        <a:buChar char="•"/>
                      </a:pPr>
                      <a:r>
                        <a:rPr lang="en-GB" sz="1800" b="0" baseline="0" dirty="0" smtClean="0"/>
                        <a:t>Listen patiently</a:t>
                      </a:r>
                    </a:p>
                    <a:p>
                      <a:pPr marL="285750" indent="-285750">
                        <a:buFont typeface="Arial" panose="020B0604020202020204" pitchFamily="34" charset="0"/>
                        <a:buChar char="•"/>
                      </a:pPr>
                      <a:r>
                        <a:rPr lang="en-GB" sz="1800" b="0" baseline="0" dirty="0" smtClean="0"/>
                        <a:t>Understand and acknowledge fears</a:t>
                      </a:r>
                    </a:p>
                    <a:p>
                      <a:pPr marL="285750" indent="-285750">
                        <a:buFont typeface="Arial" panose="020B0604020202020204" pitchFamily="34" charset="0"/>
                        <a:buChar char="•"/>
                      </a:pPr>
                      <a:r>
                        <a:rPr lang="en-GB" sz="1800" b="0" baseline="0" dirty="0" smtClean="0"/>
                        <a:t>Honour decision</a:t>
                      </a:r>
                      <a:endParaRPr lang="en-US"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t>After vaccination</a:t>
                      </a:r>
                    </a:p>
                    <a:p>
                      <a:pPr marL="285750" indent="-285750">
                        <a:buFont typeface="Arial" panose="020B0604020202020204" pitchFamily="34" charset="0"/>
                        <a:buChar char="•"/>
                      </a:pPr>
                      <a:r>
                        <a:rPr lang="en-GB" sz="1800" dirty="0" smtClean="0"/>
                        <a:t>Smile, encourage, praise</a:t>
                      </a:r>
                    </a:p>
                    <a:p>
                      <a:pPr marL="285750" indent="-285750">
                        <a:buFont typeface="Arial" panose="020B0604020202020204" pitchFamily="34" charset="0"/>
                        <a:buChar char="•"/>
                      </a:pPr>
                      <a:r>
                        <a:rPr lang="en-GB" sz="1800" dirty="0" smtClean="0"/>
                        <a:t>Provide instructions on</a:t>
                      </a:r>
                      <a:r>
                        <a:rPr lang="en-GB" sz="1800" baseline="0" dirty="0" smtClean="0"/>
                        <a:t> aftercare</a:t>
                      </a:r>
                    </a:p>
                    <a:p>
                      <a:pPr marL="285750" indent="-285750">
                        <a:buFont typeface="Arial" panose="020B0604020202020204" pitchFamily="34" charset="0"/>
                        <a:buChar char="•"/>
                      </a:pPr>
                      <a:r>
                        <a:rPr lang="en-GB" sz="1800" baseline="0" dirty="0" smtClean="0"/>
                        <a:t>Inform about AEFI</a:t>
                      </a:r>
                      <a:endParaRPr lang="en-US" sz="1800" dirty="0" smtClean="0"/>
                    </a:p>
                    <a:p>
                      <a:endParaRPr lang="en-US" dirty="0"/>
                    </a:p>
                  </a:txBody>
                  <a:tcPr/>
                </a:tc>
                <a:tc>
                  <a:txBody>
                    <a:bodyPr/>
                    <a:lstStyle/>
                    <a:p>
                      <a:r>
                        <a:rPr lang="en-GB" sz="1800" b="1" baseline="0" dirty="0" smtClean="0"/>
                        <a:t>Good technique</a:t>
                      </a:r>
                      <a:endParaRPr lang="en-GB" sz="1800" b="1" dirty="0" smtClean="0"/>
                    </a:p>
                    <a:p>
                      <a:pPr marL="285750" indent="-285750">
                        <a:buFont typeface="Arial" panose="020B0604020202020204" pitchFamily="34" charset="0"/>
                        <a:buChar char="•"/>
                      </a:pPr>
                      <a:r>
                        <a:rPr lang="en-GB" sz="1800" dirty="0" smtClean="0"/>
                        <a:t>Angle needle according to site</a:t>
                      </a:r>
                    </a:p>
                    <a:p>
                      <a:pPr marL="285750" indent="-285750">
                        <a:buFont typeface="Arial" panose="020B0604020202020204" pitchFamily="34" charset="0"/>
                        <a:buChar char="•"/>
                      </a:pPr>
                      <a:r>
                        <a:rPr lang="en-GB" sz="1800" dirty="0" smtClean="0"/>
                        <a:t>Avoid</a:t>
                      </a:r>
                      <a:r>
                        <a:rPr lang="en-GB" sz="1800" baseline="0" dirty="0" smtClean="0"/>
                        <a:t> movement of needle</a:t>
                      </a:r>
                    </a:p>
                    <a:p>
                      <a:pPr marL="285750" indent="-285750">
                        <a:buFont typeface="Arial" panose="020B0604020202020204" pitchFamily="34" charset="0"/>
                        <a:buChar char="•"/>
                      </a:pPr>
                      <a:r>
                        <a:rPr lang="en-GB" sz="1800" baseline="0" dirty="0" smtClean="0"/>
                        <a:t>Do not aspirate</a:t>
                      </a:r>
                    </a:p>
                    <a:p>
                      <a:pPr marL="285750" indent="-285750">
                        <a:buFont typeface="Arial" panose="020B0604020202020204" pitchFamily="34" charset="0"/>
                        <a:buChar char="•"/>
                      </a:pPr>
                      <a:r>
                        <a:rPr lang="en-GB" sz="1800" dirty="0" smtClean="0"/>
                        <a:t>Retain pressure with thumb and index finger</a:t>
                      </a:r>
                      <a:endParaRPr lang="en-US" sz="1800" dirty="0" smtClean="0"/>
                    </a:p>
                  </a:txBody>
                  <a:tcPr/>
                </a:tc>
                <a:tc vMerge="1">
                  <a:txBody>
                    <a:bodyPr/>
                    <a:lstStyle/>
                    <a:p>
                      <a:endParaRPr lang="en-US" dirty="0"/>
                    </a:p>
                  </a:txBody>
                  <a:tcPr/>
                </a:tc>
              </a:tr>
            </a:tbl>
          </a:graphicData>
        </a:graphic>
      </p:graphicFrame>
      <p:sp>
        <p:nvSpPr>
          <p:cNvPr id="3" name="TextBox 2"/>
          <p:cNvSpPr txBox="1"/>
          <p:nvPr/>
        </p:nvSpPr>
        <p:spPr>
          <a:xfrm>
            <a:off x="6156176" y="5229200"/>
            <a:ext cx="2808312" cy="1200329"/>
          </a:xfrm>
          <a:prstGeom prst="rect">
            <a:avLst/>
          </a:prstGeom>
          <a:noFill/>
        </p:spPr>
        <p:txBody>
          <a:bodyPr wrap="square" rtlCol="0">
            <a:spAutoFit/>
          </a:bodyPr>
          <a:lstStyle/>
          <a:p>
            <a:pPr algn="ctr"/>
            <a:r>
              <a:rPr lang="en-GB" i="1" dirty="0" smtClean="0">
                <a:solidFill>
                  <a:srgbClr val="FF0000"/>
                </a:solidFill>
              </a:rPr>
              <a:t>See the Appendix for a summary of evidence based strategies to decrease pain during vaccination. </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1299F4CA-A7D5-4E85-AAAC-6ABAFD433159}" type="slidenum">
              <a:rPr lang="en-US" smtClean="0"/>
              <a:pPr/>
              <a:t>36</a:t>
            </a:fld>
            <a:endParaRPr lang="en-US"/>
          </a:p>
        </p:txBody>
      </p:sp>
      <p:sp>
        <p:nvSpPr>
          <p:cNvPr id="5" name="TextBox 4"/>
          <p:cNvSpPr txBox="1"/>
          <p:nvPr/>
        </p:nvSpPr>
        <p:spPr>
          <a:xfrm>
            <a:off x="35496" y="15007"/>
            <a:ext cx="3600400" cy="461665"/>
          </a:xfrm>
          <a:prstGeom prst="rect">
            <a:avLst/>
          </a:prstGeom>
          <a:noFill/>
        </p:spPr>
        <p:txBody>
          <a:bodyPr wrap="square" rtlCol="0">
            <a:spAutoFit/>
          </a:bodyPr>
          <a:lstStyle/>
          <a:p>
            <a:r>
              <a:rPr lang="en-GB" sz="2400" b="1" i="1" dirty="0" smtClean="0">
                <a:solidFill>
                  <a:schemeClr val="tx2"/>
                </a:solidFill>
              </a:rPr>
              <a:t>SUMMARY OVERVIEW</a:t>
            </a:r>
            <a:endParaRPr lang="en-US" sz="2400" b="1" i="1" dirty="0">
              <a:solidFill>
                <a:schemeClr val="tx2"/>
              </a:solidFill>
            </a:endParaRPr>
          </a:p>
        </p:txBody>
      </p:sp>
    </p:spTree>
    <p:extLst>
      <p:ext uri="{BB962C8B-B14F-4D97-AF65-F5344CB8AC3E}">
        <p14:creationId xmlns:p14="http://schemas.microsoft.com/office/powerpoint/2010/main" val="3948260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6171" y="24254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t>Thank you for your attention!</a:t>
            </a:r>
            <a:endParaRPr lang="en-US" b="1" dirty="0"/>
          </a:p>
        </p:txBody>
      </p:sp>
      <p:sp>
        <p:nvSpPr>
          <p:cNvPr id="2" name="Slide Number Placeholder 1"/>
          <p:cNvSpPr>
            <a:spLocks noGrp="1"/>
          </p:cNvSpPr>
          <p:nvPr>
            <p:ph type="sldNum" sz="quarter" idx="12"/>
          </p:nvPr>
        </p:nvSpPr>
        <p:spPr/>
        <p:txBody>
          <a:bodyPr/>
          <a:lstStyle/>
          <a:p>
            <a:fld id="{1299F4CA-A7D5-4E85-AAAC-6ABAFD433159}" type="slidenum">
              <a:rPr lang="en-US" smtClean="0"/>
              <a:pPr/>
              <a:t>37</a:t>
            </a:fld>
            <a:endParaRPr lang="en-US"/>
          </a:p>
        </p:txBody>
      </p:sp>
    </p:spTree>
    <p:extLst>
      <p:ext uri="{BB962C8B-B14F-4D97-AF65-F5344CB8AC3E}">
        <p14:creationId xmlns:p14="http://schemas.microsoft.com/office/powerpoint/2010/main" val="2021892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7808"/>
            <a:ext cx="8229600" cy="1143000"/>
          </a:xfrm>
        </p:spPr>
        <p:txBody>
          <a:bodyPr/>
          <a:lstStyle/>
          <a:p>
            <a:r>
              <a:rPr lang="en-GB" b="1" dirty="0" smtClean="0"/>
              <a:t>Appendix</a:t>
            </a:r>
            <a:endParaRPr lang="en-US" b="1" dirty="0"/>
          </a:p>
        </p:txBody>
      </p:sp>
      <p:sp>
        <p:nvSpPr>
          <p:cNvPr id="3" name="Content Placeholder 2"/>
          <p:cNvSpPr>
            <a:spLocks noGrp="1"/>
          </p:cNvSpPr>
          <p:nvPr>
            <p:ph idx="1"/>
          </p:nvPr>
        </p:nvSpPr>
        <p:spPr>
          <a:xfrm>
            <a:off x="467544" y="2276872"/>
            <a:ext cx="8229600" cy="2260848"/>
          </a:xfrm>
        </p:spPr>
        <p:txBody>
          <a:bodyPr>
            <a:normAutofit/>
          </a:bodyPr>
          <a:lstStyle/>
          <a:p>
            <a:pPr marL="0" indent="0" algn="ctr">
              <a:buNone/>
            </a:pPr>
            <a:r>
              <a:rPr lang="en-GB" sz="4000" dirty="0" smtClean="0"/>
              <a:t>Summary </a:t>
            </a:r>
            <a:r>
              <a:rPr lang="en-GB" sz="4000" dirty="0" smtClean="0"/>
              <a:t>of evidence-based </a:t>
            </a:r>
            <a:r>
              <a:rPr lang="en-GB" sz="4000" dirty="0"/>
              <a:t>strategies to decrease pain during vaccination</a:t>
            </a:r>
            <a:endParaRPr lang="en-US" sz="4000" dirty="0"/>
          </a:p>
        </p:txBody>
      </p:sp>
      <p:sp>
        <p:nvSpPr>
          <p:cNvPr id="4" name="Slide Number Placeholder 3"/>
          <p:cNvSpPr>
            <a:spLocks noGrp="1"/>
          </p:cNvSpPr>
          <p:nvPr>
            <p:ph type="sldNum" sz="quarter" idx="12"/>
          </p:nvPr>
        </p:nvSpPr>
        <p:spPr/>
        <p:txBody>
          <a:bodyPr/>
          <a:lstStyle/>
          <a:p>
            <a:fld id="{1299F4CA-A7D5-4E85-AAAC-6ABAFD433159}" type="slidenum">
              <a:rPr lang="en-US" smtClean="0"/>
              <a:pPr/>
              <a:t>38</a:t>
            </a:fld>
            <a:endParaRPr lang="en-US"/>
          </a:p>
        </p:txBody>
      </p:sp>
    </p:spTree>
    <p:extLst>
      <p:ext uri="{BB962C8B-B14F-4D97-AF65-F5344CB8AC3E}">
        <p14:creationId xmlns:p14="http://schemas.microsoft.com/office/powerpoint/2010/main" val="1534194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7799282"/>
              </p:ext>
            </p:extLst>
          </p:nvPr>
        </p:nvGraphicFramePr>
        <p:xfrm>
          <a:off x="0" y="1238076"/>
          <a:ext cx="9144000" cy="5608320"/>
        </p:xfrm>
        <a:graphic>
          <a:graphicData uri="http://schemas.openxmlformats.org/drawingml/2006/table">
            <a:tbl>
              <a:tblPr/>
              <a:tblGrid>
                <a:gridCol w="4628813"/>
                <a:gridCol w="4515187"/>
              </a:tblGrid>
              <a:tr h="189201">
                <a:tc>
                  <a:txBody>
                    <a:bodyPr/>
                    <a:lstStyle/>
                    <a:p>
                      <a:pPr>
                        <a:lnSpc>
                          <a:spcPct val="115000"/>
                        </a:lnSpc>
                        <a:spcAft>
                          <a:spcPts val="0"/>
                        </a:spcAft>
                      </a:pPr>
                      <a:r>
                        <a:rPr lang="en-US" sz="1600" b="1" dirty="0">
                          <a:latin typeface="Calibri"/>
                          <a:ea typeface="Calibri"/>
                          <a:cs typeface="MyriadPro-Regular"/>
                        </a:rPr>
                        <a:t>Recommended </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nSpc>
                          <a:spcPct val="115000"/>
                        </a:lnSpc>
                        <a:spcAft>
                          <a:spcPts val="0"/>
                        </a:spcAft>
                      </a:pPr>
                      <a:r>
                        <a:rPr lang="en-US" sz="1600" b="1" dirty="0">
                          <a:latin typeface="Calibri"/>
                          <a:ea typeface="Calibri"/>
                          <a:cs typeface="MyriadPro-Regular"/>
                        </a:rPr>
                        <a:t>NOT Recommended</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189201">
                <a:tc gridSpan="2">
                  <a:txBody>
                    <a:bodyPr/>
                    <a:lstStyle/>
                    <a:p>
                      <a:pPr algn="ctr">
                        <a:lnSpc>
                          <a:spcPct val="115000"/>
                        </a:lnSpc>
                        <a:spcAft>
                          <a:spcPts val="0"/>
                        </a:spcAft>
                      </a:pPr>
                      <a:r>
                        <a:rPr lang="en-US" sz="1600" b="1" dirty="0">
                          <a:latin typeface="Calibri"/>
                          <a:ea typeface="Calibri"/>
                          <a:cs typeface="MyriadPro-Regular"/>
                        </a:rPr>
                        <a:t>Globally – All Ages</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r>
              <a:tr h="2270411">
                <a:tc>
                  <a:txBody>
                    <a:bodyPr/>
                    <a:lstStyle/>
                    <a:p>
                      <a:pPr marL="342900" lvl="0" indent="-342900">
                        <a:lnSpc>
                          <a:spcPct val="115000"/>
                        </a:lnSpc>
                        <a:spcAft>
                          <a:spcPts val="0"/>
                        </a:spcAft>
                        <a:buFont typeface="Symbol"/>
                        <a:buChar char=""/>
                        <a:tabLst>
                          <a:tab pos="457200" algn="l"/>
                        </a:tabLst>
                      </a:pPr>
                      <a:r>
                        <a:rPr lang="en-GB" sz="1600">
                          <a:latin typeface="Calibri"/>
                          <a:ea typeface="Calibri"/>
                          <a:cs typeface="MyriadPro-Regular"/>
                        </a:rPr>
                        <a:t>No aspiration </a:t>
                      </a:r>
                      <a:endParaRPr lang="en-US" sz="160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a:latin typeface="Calibri"/>
                          <a:ea typeface="Calibri"/>
                          <a:cs typeface="MyriadPro-Regular"/>
                        </a:rPr>
                        <a:t>Administer vaccines in order of increasing painfulness </a:t>
                      </a:r>
                      <a:endParaRPr lang="en-US" sz="160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a:latin typeface="Calibri"/>
                          <a:ea typeface="Calibri"/>
                          <a:cs typeface="MyriadPro-Regular"/>
                        </a:rPr>
                        <a:t>Proper positioning </a:t>
                      </a:r>
                      <a:endParaRPr lang="en-US" sz="160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a:latin typeface="Calibri"/>
                          <a:ea typeface="Calibri"/>
                          <a:cs typeface="MyriadPro-Regular"/>
                        </a:rPr>
                        <a:t>Use of neutral words; avoiding language that increases anxiety and/or promotes distrust</a:t>
                      </a:r>
                      <a:endParaRPr lang="en-US" sz="160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u="sng" dirty="0">
                          <a:latin typeface="Calibri"/>
                          <a:ea typeface="Calibri"/>
                          <a:cs typeface="MyriadPro-Regular"/>
                        </a:rPr>
                        <a:t>Effective but not practical</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Arial"/>
                        <a:buChar char="•"/>
                        <a:tabLst>
                          <a:tab pos="457200" algn="l"/>
                        </a:tabLst>
                      </a:pPr>
                      <a:r>
                        <a:rPr lang="en-GB" sz="1600" dirty="0">
                          <a:latin typeface="Calibri"/>
                          <a:ea typeface="Calibri"/>
                          <a:cs typeface="MyriadPro-Regular"/>
                        </a:rPr>
                        <a:t>Topical anaesthetic </a:t>
                      </a:r>
                      <a:endParaRPr lang="en-US" sz="1600" dirty="0">
                        <a:latin typeface="Calibri"/>
                        <a:ea typeface="Calibri"/>
                        <a:cs typeface="Times New Roman"/>
                      </a:endParaRPr>
                    </a:p>
                    <a:p>
                      <a:pPr>
                        <a:lnSpc>
                          <a:spcPct val="115000"/>
                        </a:lnSpc>
                        <a:spcAft>
                          <a:spcPts val="0"/>
                        </a:spcAft>
                      </a:pPr>
                      <a:r>
                        <a:rPr lang="en-GB" sz="1600" u="sng" dirty="0">
                          <a:latin typeface="Calibri"/>
                          <a:ea typeface="Calibri"/>
                          <a:cs typeface="MyriadPro-Regular"/>
                        </a:rPr>
                        <a:t>Unknown effectiveness:</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Changing the needle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Looking at vs. away from needle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smtClean="0">
                          <a:latin typeface="Calibri"/>
                          <a:ea typeface="Calibri"/>
                          <a:cs typeface="MyriadPro-Regular"/>
                        </a:rPr>
                        <a:t>Aspects </a:t>
                      </a:r>
                      <a:r>
                        <a:rPr lang="en-GB" sz="1600" dirty="0">
                          <a:latin typeface="Calibri"/>
                          <a:ea typeface="Calibri"/>
                          <a:cs typeface="MyriadPro-Regular"/>
                        </a:rPr>
                        <a:t>of the setting: privacy, environment </a:t>
                      </a:r>
                      <a:endParaRPr lang="en-US" sz="1600" dirty="0">
                        <a:latin typeface="Calibri"/>
                        <a:ea typeface="Calibri"/>
                        <a:cs typeface="Times New Roman"/>
                      </a:endParaRPr>
                    </a:p>
                    <a:p>
                      <a:pPr>
                        <a:lnSpc>
                          <a:spcPct val="115000"/>
                        </a:lnSpc>
                        <a:spcAft>
                          <a:spcPts val="0"/>
                        </a:spcAft>
                      </a:pPr>
                      <a:r>
                        <a:rPr lang="en-GB" sz="1600" u="sng" dirty="0">
                          <a:latin typeface="Calibri"/>
                          <a:ea typeface="Calibri"/>
                          <a:cs typeface="MyriadPro-Regular"/>
                        </a:rPr>
                        <a:t>Ineffective:</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Manual tactile</a:t>
                      </a:r>
                      <a:r>
                        <a:rPr lang="en-GB" sz="1600" b="1" dirty="0">
                          <a:latin typeface="Calibri"/>
                          <a:ea typeface="Calibri"/>
                          <a:cs typeface="MyriadPro-Regular"/>
                        </a:rPr>
                        <a:t> </a:t>
                      </a:r>
                      <a:r>
                        <a:rPr lang="en-GB" sz="1600" dirty="0">
                          <a:latin typeface="Calibri"/>
                          <a:ea typeface="Calibri"/>
                          <a:cs typeface="MyriadPro-Regular"/>
                        </a:rPr>
                        <a:t>stimulation </a:t>
                      </a:r>
                      <a:endParaRPr lang="en-US" sz="1600" dirty="0">
                        <a:latin typeface="Calibri"/>
                        <a:ea typeface="Calibri"/>
                        <a:cs typeface="Times New Roman"/>
                      </a:endParaRPr>
                    </a:p>
                    <a:p>
                      <a:pPr>
                        <a:lnSpc>
                          <a:spcPct val="115000"/>
                        </a:lnSpc>
                        <a:spcAft>
                          <a:spcPts val="0"/>
                        </a:spcAft>
                      </a:pPr>
                      <a:r>
                        <a:rPr lang="en-GB" sz="1600" u="sng" dirty="0">
                          <a:latin typeface="Calibri"/>
                          <a:ea typeface="Calibri"/>
                          <a:cs typeface="MyriadPro-Regular"/>
                        </a:rPr>
                        <a:t>Ineffective with potential harms:</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Oral analgesics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Warming the vaccine </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201">
                <a:tc gridSpan="2">
                  <a:txBody>
                    <a:bodyPr/>
                    <a:lstStyle/>
                    <a:p>
                      <a:pPr algn="ctr">
                        <a:lnSpc>
                          <a:spcPct val="115000"/>
                        </a:lnSpc>
                        <a:spcAft>
                          <a:spcPts val="0"/>
                        </a:spcAft>
                      </a:pPr>
                      <a:r>
                        <a:rPr lang="en-US" sz="1600" b="1" dirty="0">
                          <a:latin typeface="Calibri"/>
                          <a:ea typeface="Calibri"/>
                          <a:cs typeface="MyriadPro-Regular"/>
                        </a:rPr>
                        <a:t>Infants</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r>
              <a:tr h="1513607">
                <a:tc>
                  <a:txBody>
                    <a:bodyPr/>
                    <a:lstStyle/>
                    <a:p>
                      <a:pPr marL="342900" lvl="0" indent="-342900">
                        <a:lnSpc>
                          <a:spcPct val="115000"/>
                        </a:lnSpc>
                        <a:spcAft>
                          <a:spcPts val="0"/>
                        </a:spcAft>
                        <a:buFont typeface="Symbol"/>
                        <a:buChar char=""/>
                        <a:tabLst>
                          <a:tab pos="457200" algn="l"/>
                        </a:tabLst>
                      </a:pPr>
                      <a:r>
                        <a:rPr lang="en-GB" sz="1600" dirty="0">
                          <a:latin typeface="Calibri"/>
                          <a:ea typeface="Calibri"/>
                          <a:cs typeface="MyriadPro-Regular"/>
                        </a:rPr>
                        <a:t>Caregiver presence </a:t>
                      </a:r>
                      <a:endParaRPr lang="en-US" sz="1600" dirty="0">
                        <a:latin typeface="Calibri"/>
                        <a:ea typeface="Calibri"/>
                        <a:cs typeface="Times New Roman"/>
                      </a:endParaRPr>
                    </a:p>
                    <a:p>
                      <a:pPr marL="342900" lvl="0" indent="-342900">
                        <a:lnSpc>
                          <a:spcPct val="115000"/>
                        </a:lnSpc>
                        <a:spcAft>
                          <a:spcPts val="0"/>
                        </a:spcAft>
                        <a:buFont typeface="Symbol"/>
                        <a:buChar char=""/>
                        <a:tabLst>
                          <a:tab pos="457200" algn="l"/>
                        </a:tabLst>
                      </a:pPr>
                      <a:r>
                        <a:rPr lang="en-GB" sz="1600" dirty="0" smtClean="0">
                          <a:latin typeface="Calibri"/>
                          <a:ea typeface="Calibri"/>
                          <a:cs typeface="MyriadPro-Regular"/>
                        </a:rPr>
                        <a:t>Breastfeeding during immunization, if appropriate and feasible</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u="sng" dirty="0">
                          <a:latin typeface="Calibri"/>
                          <a:ea typeface="Calibri"/>
                          <a:cs typeface="MyriadPro-Regular"/>
                        </a:rPr>
                        <a:t>Effective but not practical:</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Arial"/>
                        <a:buChar char="•"/>
                        <a:tabLst>
                          <a:tab pos="457200" algn="l"/>
                        </a:tabLst>
                      </a:pPr>
                      <a:r>
                        <a:rPr lang="en-GB" sz="1600" dirty="0">
                          <a:latin typeface="Calibri"/>
                          <a:ea typeface="Calibri"/>
                          <a:cs typeface="MyriadPro-Regular"/>
                        </a:rPr>
                        <a:t>Pacifiers and finger/thumb sucking </a:t>
                      </a:r>
                      <a:endParaRPr lang="en-US" sz="1600" dirty="0">
                        <a:latin typeface="Calibri"/>
                        <a:ea typeface="Calibri"/>
                        <a:cs typeface="Times New Roman"/>
                      </a:endParaRPr>
                    </a:p>
                    <a:p>
                      <a:pPr>
                        <a:lnSpc>
                          <a:spcPct val="115000"/>
                        </a:lnSpc>
                        <a:spcAft>
                          <a:spcPts val="0"/>
                        </a:spcAft>
                      </a:pPr>
                      <a:r>
                        <a:rPr lang="en-GB" sz="1600" u="sng" dirty="0" smtClean="0">
                          <a:latin typeface="Calibri"/>
                          <a:ea typeface="Calibri"/>
                          <a:cs typeface="MyriadPro-Regular"/>
                        </a:rPr>
                        <a:t>Equivocal </a:t>
                      </a:r>
                      <a:r>
                        <a:rPr lang="en-GB" sz="1600" u="sng" dirty="0">
                          <a:latin typeface="Calibri"/>
                          <a:ea typeface="Calibri"/>
                          <a:cs typeface="MyriadPro-Regular"/>
                        </a:rPr>
                        <a:t>effectiveness and impractical: </a:t>
                      </a:r>
                      <a:endParaRPr lang="en-US" sz="1600" dirty="0">
                        <a:latin typeface="Calibri"/>
                        <a:ea typeface="Calibri"/>
                        <a:cs typeface="Times New Roman"/>
                      </a:endParaRPr>
                    </a:p>
                    <a:p>
                      <a:pPr marL="342900" lvl="0" indent="-342900">
                        <a:lnSpc>
                          <a:spcPct val="115000"/>
                        </a:lnSpc>
                        <a:spcAft>
                          <a:spcPts val="0"/>
                        </a:spcAft>
                        <a:buFont typeface="Arial"/>
                        <a:buChar char="•"/>
                        <a:tabLst>
                          <a:tab pos="457200" algn="l"/>
                        </a:tabLst>
                      </a:pPr>
                      <a:r>
                        <a:rPr lang="en-GB" sz="1600" dirty="0">
                          <a:latin typeface="Calibri"/>
                          <a:ea typeface="Calibri"/>
                          <a:cs typeface="MyriadPro-Regular"/>
                        </a:rPr>
                        <a:t>Distraction</a:t>
                      </a:r>
                      <a:endParaRPr lang="en-US" sz="1600" dirty="0">
                        <a:latin typeface="Calibri"/>
                        <a:ea typeface="Calibri"/>
                        <a:cs typeface="Times New Roman"/>
                      </a:endParaRPr>
                    </a:p>
                    <a:p>
                      <a:pPr>
                        <a:lnSpc>
                          <a:spcPct val="115000"/>
                        </a:lnSpc>
                        <a:spcAft>
                          <a:spcPts val="0"/>
                        </a:spcAft>
                      </a:pPr>
                      <a:r>
                        <a:rPr lang="en-GB" sz="1600" u="sng" dirty="0">
                          <a:latin typeface="Calibri"/>
                          <a:ea typeface="Calibri"/>
                          <a:cs typeface="MyriadPro-Regular"/>
                        </a:rPr>
                        <a:t>Ineffective:</a:t>
                      </a:r>
                      <a:r>
                        <a:rPr lang="en-GB" sz="1600" dirty="0">
                          <a:latin typeface="Calibri"/>
                          <a:ea typeface="Calibri"/>
                          <a:cs typeface="MyriadPro-Regular"/>
                        </a:rPr>
                        <a:t> </a:t>
                      </a:r>
                      <a:endParaRPr lang="en-US" sz="1600" dirty="0">
                        <a:latin typeface="Calibri"/>
                        <a:ea typeface="Calibri"/>
                        <a:cs typeface="Times New Roman"/>
                      </a:endParaRPr>
                    </a:p>
                    <a:p>
                      <a:pPr marL="342900" lvl="0" indent="-342900">
                        <a:lnSpc>
                          <a:spcPct val="115000"/>
                        </a:lnSpc>
                        <a:spcAft>
                          <a:spcPts val="0"/>
                        </a:spcAft>
                        <a:buFont typeface="Arial"/>
                        <a:buChar char="•"/>
                        <a:tabLst>
                          <a:tab pos="457200" algn="l"/>
                        </a:tabLst>
                      </a:pPr>
                      <a:r>
                        <a:rPr lang="en-GB" sz="1600" dirty="0" err="1" smtClean="0">
                          <a:latin typeface="Calibri"/>
                          <a:ea typeface="Calibri"/>
                          <a:cs typeface="MyriadPro-Regular"/>
                        </a:rPr>
                        <a:t>Vapocoolants</a:t>
                      </a:r>
                      <a:r>
                        <a:rPr lang="en-GB" sz="1600" dirty="0" smtClean="0">
                          <a:latin typeface="Calibri"/>
                          <a:ea typeface="Calibri"/>
                          <a:cs typeface="MyriadPro-Regular"/>
                        </a:rPr>
                        <a:t> (“cold sprays”) </a:t>
                      </a:r>
                      <a:endParaRPr lang="en-US" sz="1600" dirty="0">
                        <a:latin typeface="Calibri"/>
                        <a:ea typeface="Calibri"/>
                        <a:cs typeface="Times New Roman"/>
                      </a:endParaRPr>
                    </a:p>
                  </a:txBody>
                  <a:tcPr marL="39127" marR="39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1299F4CA-A7D5-4E85-AAAC-6ABAFD433159}" type="slidenum">
              <a:rPr lang="en-US" smtClean="0"/>
              <a:pPr/>
              <a:t>39</a:t>
            </a:fld>
            <a:endParaRPr lang="en-US" dirty="0"/>
          </a:p>
        </p:txBody>
      </p:sp>
      <p:sp>
        <p:nvSpPr>
          <p:cNvPr id="6" name="Title 1"/>
          <p:cNvSpPr txBox="1">
            <a:spLocks/>
          </p:cNvSpPr>
          <p:nvPr/>
        </p:nvSpPr>
        <p:spPr>
          <a:xfrm>
            <a:off x="457200" y="116632"/>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Evidence based strategies to decrease pain during immunization (1)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251520" y="1844824"/>
            <a:ext cx="8640960" cy="2948499"/>
          </a:xfrm>
          <a:prstGeom prst="rect">
            <a:avLst/>
          </a:prstGeom>
          <a:noFill/>
        </p:spPr>
        <p:txBody>
          <a:bodyPr wrap="square" rtlCol="0">
            <a:spAutoFit/>
          </a:bodyPr>
          <a:lstStyle/>
          <a:p>
            <a:r>
              <a:rPr lang="en-GB" sz="2600" dirty="0" smtClean="0"/>
              <a:t>Decrease</a:t>
            </a:r>
            <a:r>
              <a:rPr lang="en-GB" sz="2600" b="1" dirty="0" smtClean="0"/>
              <a:t> distress </a:t>
            </a:r>
            <a:r>
              <a:rPr lang="en-GB" sz="2600" dirty="0"/>
              <a:t>among </a:t>
            </a:r>
            <a:r>
              <a:rPr lang="en-GB" sz="2600" dirty="0" smtClean="0"/>
              <a:t>infants, children</a:t>
            </a:r>
            <a:r>
              <a:rPr lang="en-GB" sz="2600" dirty="0"/>
              <a:t>, adults, </a:t>
            </a:r>
            <a:r>
              <a:rPr lang="en-GB" sz="2600" dirty="0" smtClean="0"/>
              <a:t>and </a:t>
            </a:r>
            <a:r>
              <a:rPr lang="en-GB" sz="2600" dirty="0"/>
              <a:t>health </a:t>
            </a:r>
            <a:r>
              <a:rPr lang="en-GB" sz="2600" dirty="0" smtClean="0"/>
              <a:t>care workers</a:t>
            </a:r>
            <a:endParaRPr lang="en-GB" sz="2600" dirty="0"/>
          </a:p>
          <a:p>
            <a:r>
              <a:rPr lang="en-GB" sz="2600" dirty="0" smtClean="0"/>
              <a:t>Decrease </a:t>
            </a:r>
            <a:r>
              <a:rPr lang="en-GB" sz="2600" b="1" dirty="0" smtClean="0"/>
              <a:t>anxiety </a:t>
            </a:r>
            <a:r>
              <a:rPr lang="en-GB" sz="2600" dirty="0" smtClean="0"/>
              <a:t>about vaccination </a:t>
            </a:r>
          </a:p>
          <a:p>
            <a:r>
              <a:rPr lang="en-GB" sz="2600" dirty="0" smtClean="0"/>
              <a:t>Decrease </a:t>
            </a:r>
            <a:r>
              <a:rPr lang="en-GB" sz="2600" b="1" dirty="0" smtClean="0"/>
              <a:t>risk of acquiring a fear </a:t>
            </a:r>
            <a:r>
              <a:rPr lang="en-GB" sz="2600" b="1" dirty="0"/>
              <a:t>of needles (i.e. needle phobia) </a:t>
            </a:r>
            <a:r>
              <a:rPr lang="en-GB" sz="2600" dirty="0"/>
              <a:t>that can prevent people </a:t>
            </a:r>
            <a:r>
              <a:rPr lang="en-GB" sz="2600" dirty="0" smtClean="0"/>
              <a:t>from coming </a:t>
            </a:r>
            <a:r>
              <a:rPr lang="en-GB" sz="2600" dirty="0"/>
              <a:t>forward for </a:t>
            </a:r>
            <a:r>
              <a:rPr lang="en-GB" sz="2600" dirty="0" smtClean="0"/>
              <a:t>healthcare </a:t>
            </a:r>
            <a:r>
              <a:rPr lang="en-GB" sz="2600" dirty="0"/>
              <a:t>because </a:t>
            </a:r>
            <a:r>
              <a:rPr lang="en-GB" sz="2600" dirty="0" smtClean="0"/>
              <a:t>of a </a:t>
            </a:r>
            <a:r>
              <a:rPr lang="en-GB" sz="2600" dirty="0"/>
              <a:t>fear of </a:t>
            </a:r>
            <a:r>
              <a:rPr lang="en-GB" sz="2600" dirty="0" smtClean="0"/>
              <a:t>procedures</a:t>
            </a:r>
          </a:p>
          <a:p>
            <a:pPr algn="ctr"/>
            <a:endParaRPr lang="en-GB" sz="1600" b="1" dirty="0">
              <a:solidFill>
                <a:srgbClr val="FF0000"/>
              </a:solidFill>
            </a:endParaRPr>
          </a:p>
        </p:txBody>
      </p:sp>
      <p:sp>
        <p:nvSpPr>
          <p:cNvPr id="3" name="Rectangle 2"/>
          <p:cNvSpPr/>
          <p:nvPr/>
        </p:nvSpPr>
        <p:spPr>
          <a:xfrm>
            <a:off x="73000" y="284455"/>
            <a:ext cx="9001000" cy="1323439"/>
          </a:xfrm>
          <a:prstGeom prst="rect">
            <a:avLst/>
          </a:prstGeom>
        </p:spPr>
        <p:txBody>
          <a:bodyPr wrap="square">
            <a:spAutoFit/>
          </a:bodyPr>
          <a:lstStyle/>
          <a:p>
            <a:pPr algn="ctr"/>
            <a:r>
              <a:rPr lang="en-GB" sz="4000" dirty="0" smtClean="0"/>
              <a:t>Pain at the time of </a:t>
            </a:r>
            <a:r>
              <a:rPr lang="en-GB" sz="4000" dirty="0"/>
              <a:t>vaccination </a:t>
            </a:r>
            <a:r>
              <a:rPr lang="en-GB" sz="4000" dirty="0" smtClean="0"/>
              <a:t>is common.</a:t>
            </a:r>
          </a:p>
          <a:p>
            <a:pPr algn="ctr"/>
            <a:r>
              <a:rPr lang="en-GB" sz="4000" b="1" dirty="0" smtClean="0"/>
              <a:t>Addressing pain is important to… </a:t>
            </a:r>
          </a:p>
        </p:txBody>
      </p:sp>
      <p:sp>
        <p:nvSpPr>
          <p:cNvPr id="2" name="Rectangle 1"/>
          <p:cNvSpPr/>
          <p:nvPr/>
        </p:nvSpPr>
        <p:spPr>
          <a:xfrm>
            <a:off x="-2988840" y="4653136"/>
            <a:ext cx="4572000" cy="369332"/>
          </a:xfrm>
          <a:prstGeom prst="rect">
            <a:avLst/>
          </a:prstGeom>
        </p:spPr>
        <p:txBody>
          <a:bodyPr>
            <a:spAutoFit/>
          </a:bodyPr>
          <a:lstStyle/>
          <a:p>
            <a:endParaRPr lang="en-US" dirty="0"/>
          </a:p>
        </p:txBody>
      </p:sp>
      <p:sp>
        <p:nvSpPr>
          <p:cNvPr id="5" name="Slide Number Placeholder 4"/>
          <p:cNvSpPr>
            <a:spLocks noGrp="1"/>
          </p:cNvSpPr>
          <p:nvPr>
            <p:ph type="sldNum" sz="quarter" idx="12"/>
          </p:nvPr>
        </p:nvSpPr>
        <p:spPr/>
        <p:txBody>
          <a:bodyPr/>
          <a:lstStyle/>
          <a:p>
            <a:fld id="{1299F4CA-A7D5-4E85-AAAC-6ABAFD433159}" type="slidenum">
              <a:rPr lang="en-US" smtClean="0"/>
              <a:pPr/>
              <a:t>4</a:t>
            </a:fld>
            <a:endParaRPr lang="en-US"/>
          </a:p>
        </p:txBody>
      </p:sp>
      <p:sp>
        <p:nvSpPr>
          <p:cNvPr id="6" name="Rectangle 5"/>
          <p:cNvSpPr/>
          <p:nvPr/>
        </p:nvSpPr>
        <p:spPr>
          <a:xfrm>
            <a:off x="611560" y="5030748"/>
            <a:ext cx="8075240" cy="8925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600" i="1" dirty="0">
                <a:solidFill>
                  <a:schemeClr val="tx1"/>
                </a:solidFill>
              </a:rPr>
              <a:t>Not adequately managing these factors can make individuals less likely to accept vaccination</a:t>
            </a:r>
          </a:p>
        </p:txBody>
      </p:sp>
    </p:spTree>
    <p:extLst>
      <p:ext uri="{BB962C8B-B14F-4D97-AF65-F5344CB8AC3E}">
        <p14:creationId xmlns:p14="http://schemas.microsoft.com/office/powerpoint/2010/main" val="2542965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pPr>
              <a:lnSpc>
                <a:spcPct val="80000"/>
              </a:lnSpc>
            </a:pPr>
            <a:r>
              <a:rPr lang="en-US" b="1" dirty="0" smtClean="0"/>
              <a:t>Evidence based strategies to decrease pain during immunization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9318470"/>
              </p:ext>
            </p:extLst>
          </p:nvPr>
        </p:nvGraphicFramePr>
        <p:xfrm>
          <a:off x="0" y="1484785"/>
          <a:ext cx="9144000" cy="3672407"/>
        </p:xfrm>
        <a:graphic>
          <a:graphicData uri="http://schemas.openxmlformats.org/drawingml/2006/table">
            <a:tbl>
              <a:tblPr/>
              <a:tblGrid>
                <a:gridCol w="4628814"/>
                <a:gridCol w="4515186"/>
              </a:tblGrid>
              <a:tr h="309397">
                <a:tc gridSpan="2">
                  <a:txBody>
                    <a:bodyPr/>
                    <a:lstStyle/>
                    <a:p>
                      <a:pPr algn="ctr">
                        <a:lnSpc>
                          <a:spcPct val="115000"/>
                        </a:lnSpc>
                        <a:spcAft>
                          <a:spcPts val="0"/>
                        </a:spcAft>
                      </a:pPr>
                      <a:r>
                        <a:rPr lang="en-GB" sz="1600" b="1" dirty="0">
                          <a:latin typeface="+mj-lt"/>
                          <a:ea typeface="Times New Roman"/>
                          <a:cs typeface="MyriadPro-Regular"/>
                        </a:rPr>
                        <a:t>Children</a:t>
                      </a:r>
                      <a:endParaRPr lang="en-US" sz="16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r>
              <a:tr h="928191">
                <a:tc>
                  <a:txBody>
                    <a:bodyPr/>
                    <a:lstStyle/>
                    <a:p>
                      <a:pPr marL="342900" lvl="0" indent="-342900">
                        <a:lnSpc>
                          <a:spcPct val="115000"/>
                        </a:lnSpc>
                        <a:spcAft>
                          <a:spcPts val="0"/>
                        </a:spcAft>
                        <a:buFont typeface="Symbol"/>
                        <a:buChar char=""/>
                        <a:tabLst>
                          <a:tab pos="457200" algn="l"/>
                        </a:tabLst>
                      </a:pPr>
                      <a:r>
                        <a:rPr lang="en-GB" sz="1600" dirty="0">
                          <a:latin typeface="+mj-lt"/>
                          <a:ea typeface="Times New Roman"/>
                          <a:cs typeface="MyriadPro-Regular"/>
                        </a:rPr>
                        <a:t>Caregiver presence</a:t>
                      </a:r>
                      <a:endParaRPr lang="en-US" sz="1600" dirty="0">
                        <a:latin typeface="+mj-lt"/>
                        <a:ea typeface="Calibri"/>
                        <a:cs typeface="Times New Roman"/>
                      </a:endParaRPr>
                    </a:p>
                    <a:p>
                      <a:pPr>
                        <a:lnSpc>
                          <a:spcPct val="115000"/>
                        </a:lnSpc>
                        <a:spcAft>
                          <a:spcPts val="0"/>
                        </a:spcAft>
                      </a:pPr>
                      <a:r>
                        <a:rPr lang="en-GB" sz="1600" u="sng" dirty="0">
                          <a:latin typeface="+mj-lt"/>
                          <a:ea typeface="Times New Roman"/>
                          <a:cs typeface="MyriadPro-Regular"/>
                        </a:rPr>
                        <a:t>Conditional recommendations:</a:t>
                      </a:r>
                      <a:r>
                        <a:rPr lang="en-GB" sz="1600" dirty="0">
                          <a:latin typeface="+mj-lt"/>
                          <a:ea typeface="Times New Roman"/>
                          <a:cs typeface="MyriadPro-Regular"/>
                        </a:rPr>
                        <a:t> </a:t>
                      </a:r>
                      <a:endParaRPr lang="en-US" sz="1600" dirty="0">
                        <a:latin typeface="+mj-lt"/>
                        <a:ea typeface="Calibri"/>
                        <a:cs typeface="Times New Roman"/>
                      </a:endParaRPr>
                    </a:p>
                    <a:p>
                      <a:pPr marL="457200">
                        <a:lnSpc>
                          <a:spcPct val="115000"/>
                        </a:lnSpc>
                        <a:spcAft>
                          <a:spcPts val="0"/>
                        </a:spcAft>
                      </a:pPr>
                      <a:r>
                        <a:rPr lang="en-GB" sz="1600" dirty="0">
                          <a:latin typeface="+mj-lt"/>
                          <a:ea typeface="Times New Roman"/>
                          <a:cs typeface="MyriadPro-Regular"/>
                        </a:rPr>
                        <a:t>Distraction (e.g. Music) </a:t>
                      </a:r>
                      <a:endParaRPr lang="en-US" sz="16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u="sng" dirty="0">
                          <a:latin typeface="+mj-lt"/>
                          <a:ea typeface="Times New Roman"/>
                          <a:cs typeface="MyriadPro-Regular"/>
                        </a:rPr>
                        <a:t>Ineffective: </a:t>
                      </a:r>
                      <a:endParaRPr lang="en-US" sz="1600" dirty="0">
                        <a:latin typeface="+mj-lt"/>
                        <a:ea typeface="Calibri"/>
                        <a:cs typeface="Times New Roman"/>
                      </a:endParaRPr>
                    </a:p>
                    <a:p>
                      <a:pPr marL="342900" lvl="0" indent="-342900">
                        <a:lnSpc>
                          <a:spcPct val="115000"/>
                        </a:lnSpc>
                        <a:spcAft>
                          <a:spcPts val="0"/>
                        </a:spcAft>
                        <a:buFont typeface="Symbol"/>
                        <a:buChar char=""/>
                        <a:tabLst>
                          <a:tab pos="457200" algn="l"/>
                        </a:tabLst>
                      </a:pPr>
                      <a:r>
                        <a:rPr lang="en-GB" sz="1600" u="sng" dirty="0" err="1" smtClean="0">
                          <a:latin typeface="+mj-lt"/>
                          <a:ea typeface="Times New Roman"/>
                          <a:cs typeface="MyriadPro-Regular"/>
                        </a:rPr>
                        <a:t>Vapocoolants</a:t>
                      </a:r>
                      <a:r>
                        <a:rPr lang="en-GB" sz="1600" u="sng" dirty="0" smtClean="0">
                          <a:latin typeface="+mj-lt"/>
                          <a:ea typeface="Times New Roman"/>
                          <a:cs typeface="MyriadPro-Regular"/>
                        </a:rPr>
                        <a:t> (a “cold spray”)  </a:t>
                      </a:r>
                      <a:endParaRPr lang="en-US" sz="16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397">
                <a:tc gridSpan="2">
                  <a:txBody>
                    <a:bodyPr/>
                    <a:lstStyle/>
                    <a:p>
                      <a:pPr algn="ctr">
                        <a:lnSpc>
                          <a:spcPct val="115000"/>
                        </a:lnSpc>
                        <a:spcAft>
                          <a:spcPts val="0"/>
                        </a:spcAft>
                      </a:pPr>
                      <a:r>
                        <a:rPr lang="en-GB" sz="1600" b="1" dirty="0">
                          <a:latin typeface="+mj-lt"/>
                          <a:ea typeface="Times New Roman"/>
                          <a:cs typeface="MyriadPro-Regular"/>
                        </a:rPr>
                        <a:t>Adolescents and Adults</a:t>
                      </a:r>
                      <a:endParaRPr lang="en-US" sz="16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tc>
              </a:tr>
              <a:tr h="2125422">
                <a:tc>
                  <a:txBody>
                    <a:bodyPr/>
                    <a:lstStyle/>
                    <a:p>
                      <a:pPr>
                        <a:lnSpc>
                          <a:spcPct val="115000"/>
                        </a:lnSpc>
                        <a:spcAft>
                          <a:spcPts val="0"/>
                        </a:spcAft>
                      </a:pPr>
                      <a:r>
                        <a:rPr lang="en-GB" sz="1600" u="sng" dirty="0">
                          <a:latin typeface="+mj-lt"/>
                          <a:ea typeface="Times New Roman"/>
                          <a:cs typeface="MyriadPro-Regular"/>
                        </a:rPr>
                        <a:t>Conditional recommendations: </a:t>
                      </a:r>
                      <a:endParaRPr lang="en-US" sz="1600" dirty="0">
                        <a:latin typeface="+mj-lt"/>
                        <a:ea typeface="Calibri"/>
                        <a:cs typeface="Times New Roman"/>
                      </a:endParaRPr>
                    </a:p>
                    <a:p>
                      <a:pPr marL="342900" lvl="0" indent="-342900">
                        <a:lnSpc>
                          <a:spcPct val="115000"/>
                        </a:lnSpc>
                        <a:spcAft>
                          <a:spcPts val="0"/>
                        </a:spcAft>
                        <a:buFont typeface="Symbol"/>
                        <a:buChar char=""/>
                        <a:tabLst>
                          <a:tab pos="457200" algn="l"/>
                        </a:tabLst>
                      </a:pPr>
                      <a:r>
                        <a:rPr lang="en-GB" sz="1600" dirty="0">
                          <a:latin typeface="+mj-lt"/>
                          <a:ea typeface="Times New Roman"/>
                          <a:cs typeface="MyriadPro-Regular"/>
                        </a:rPr>
                        <a:t>Distraction (no evidence that effective in adolescents) </a:t>
                      </a:r>
                      <a:endParaRPr lang="en-US" sz="1600" dirty="0">
                        <a:latin typeface="+mj-lt"/>
                        <a:ea typeface="Calibri"/>
                        <a:cs typeface="Times New Roman"/>
                      </a:endParaRPr>
                    </a:p>
                    <a:p>
                      <a:pPr marL="457200">
                        <a:lnSpc>
                          <a:spcPct val="115000"/>
                        </a:lnSpc>
                        <a:spcAft>
                          <a:spcPts val="0"/>
                        </a:spcAft>
                      </a:pPr>
                      <a:r>
                        <a:rPr lang="en-GB" sz="1600" dirty="0">
                          <a:latin typeface="+mj-lt"/>
                          <a:ea typeface="Times New Roman"/>
                          <a:cs typeface="MyriadPro-Regular"/>
                        </a:rPr>
                        <a:t>e.g. Breathing interventions (cough, breath-hold) </a:t>
                      </a:r>
                      <a:endParaRPr lang="en-US" sz="16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u="sng" dirty="0">
                          <a:latin typeface="+mj-lt"/>
                          <a:ea typeface="Times New Roman"/>
                          <a:cs typeface="MyriadPro-Regular"/>
                        </a:rPr>
                        <a:t>Equivocal effectiveness and not practical: </a:t>
                      </a:r>
                      <a:endParaRPr lang="en-US" sz="1600" dirty="0">
                        <a:latin typeface="+mj-lt"/>
                        <a:ea typeface="Calibri"/>
                        <a:cs typeface="Times New Roman"/>
                      </a:endParaRPr>
                    </a:p>
                    <a:p>
                      <a:pPr marL="342900" lvl="0" indent="-342900">
                        <a:lnSpc>
                          <a:spcPct val="115000"/>
                        </a:lnSpc>
                        <a:spcAft>
                          <a:spcPts val="0"/>
                        </a:spcAft>
                        <a:buFont typeface="Arial"/>
                        <a:buChar char="•"/>
                        <a:tabLst>
                          <a:tab pos="457200" algn="l"/>
                        </a:tabLst>
                      </a:pPr>
                      <a:r>
                        <a:rPr lang="en-GB" sz="1600" dirty="0" err="1">
                          <a:latin typeface="+mj-lt"/>
                          <a:ea typeface="Times New Roman"/>
                          <a:cs typeface="MyriadPro-Regular"/>
                        </a:rPr>
                        <a:t>Vapocoolants</a:t>
                      </a:r>
                      <a:r>
                        <a:rPr lang="en-GB" sz="1600" dirty="0">
                          <a:latin typeface="+mj-lt"/>
                          <a:ea typeface="Times New Roman"/>
                          <a:cs typeface="MyriadPro-Regular"/>
                        </a:rPr>
                        <a:t> (no evidence that effective in adolescents)</a:t>
                      </a:r>
                      <a:endParaRPr lang="en-US" sz="1600" dirty="0">
                        <a:latin typeface="+mj-lt"/>
                        <a:ea typeface="Calibri"/>
                        <a:cs typeface="Times New Roman"/>
                      </a:endParaRPr>
                    </a:p>
                    <a:p>
                      <a:pPr>
                        <a:lnSpc>
                          <a:spcPct val="115000"/>
                        </a:lnSpc>
                        <a:spcAft>
                          <a:spcPts val="0"/>
                        </a:spcAft>
                      </a:pPr>
                      <a:r>
                        <a:rPr lang="en-GB" sz="1600" dirty="0">
                          <a:latin typeface="+mj-lt"/>
                          <a:ea typeface="Times New Roman"/>
                          <a:cs typeface="MyriadPro-Regular"/>
                        </a:rPr>
                        <a:t>  </a:t>
                      </a:r>
                      <a:endParaRPr lang="en-US" sz="1600" dirty="0">
                        <a:latin typeface="+mj-lt"/>
                        <a:ea typeface="Calibri"/>
                        <a:cs typeface="Times New Roman"/>
                      </a:endParaRPr>
                    </a:p>
                    <a:p>
                      <a:pPr>
                        <a:lnSpc>
                          <a:spcPct val="115000"/>
                        </a:lnSpc>
                        <a:spcAft>
                          <a:spcPts val="0"/>
                        </a:spcAft>
                      </a:pPr>
                      <a:r>
                        <a:rPr lang="en-GB" sz="1600" u="sng" dirty="0">
                          <a:latin typeface="+mj-lt"/>
                          <a:ea typeface="Times New Roman"/>
                          <a:cs typeface="MyriadPro-Regular"/>
                        </a:rPr>
                        <a:t>Ineffective: </a:t>
                      </a:r>
                      <a:endParaRPr lang="en-US" sz="1600" dirty="0">
                        <a:latin typeface="+mj-lt"/>
                        <a:ea typeface="Calibri"/>
                        <a:cs typeface="Times New Roman"/>
                      </a:endParaRPr>
                    </a:p>
                    <a:p>
                      <a:pPr marL="342900" lvl="0" indent="-342900">
                        <a:lnSpc>
                          <a:spcPct val="115000"/>
                        </a:lnSpc>
                        <a:spcAft>
                          <a:spcPts val="0"/>
                        </a:spcAft>
                        <a:buFont typeface="Arial"/>
                        <a:buChar char="•"/>
                        <a:tabLst>
                          <a:tab pos="457200" algn="l"/>
                        </a:tabLst>
                      </a:pPr>
                      <a:r>
                        <a:rPr lang="en-GB" sz="1600" dirty="0">
                          <a:latin typeface="+mj-lt"/>
                          <a:ea typeface="Times New Roman"/>
                          <a:cs typeface="MyriadPro-Regular"/>
                        </a:rPr>
                        <a:t>Visual </a:t>
                      </a:r>
                      <a:r>
                        <a:rPr lang="en-GB" sz="1600" dirty="0" smtClean="0">
                          <a:latin typeface="+mj-lt"/>
                          <a:ea typeface="Times New Roman"/>
                          <a:cs typeface="MyriadPro-Regular"/>
                        </a:rPr>
                        <a:t>distraction</a:t>
                      </a:r>
                      <a:endParaRPr lang="en-US" sz="1600" dirty="0" smtClean="0">
                        <a:latin typeface="+mj-lt"/>
                        <a:ea typeface="Times New Roman"/>
                        <a:cs typeface="Times New Roman"/>
                      </a:endParaRPr>
                    </a:p>
                    <a:p>
                      <a:pPr marL="342900" lvl="0" indent="-342900">
                        <a:lnSpc>
                          <a:spcPct val="115000"/>
                        </a:lnSpc>
                        <a:spcAft>
                          <a:spcPts val="0"/>
                        </a:spcAft>
                        <a:buFont typeface="Arial"/>
                        <a:buChar char="•"/>
                        <a:tabLst>
                          <a:tab pos="457200" algn="l"/>
                        </a:tabLst>
                      </a:pPr>
                      <a:r>
                        <a:rPr lang="en-GB" sz="1600" dirty="0" smtClean="0">
                          <a:latin typeface="+mj-lt"/>
                          <a:ea typeface="Times New Roman"/>
                          <a:cs typeface="MyriadPro-Regular"/>
                        </a:rPr>
                        <a:t>Music </a:t>
                      </a:r>
                      <a:r>
                        <a:rPr lang="en-GB" sz="1600" dirty="0">
                          <a:latin typeface="+mj-lt"/>
                          <a:ea typeface="Times New Roman"/>
                          <a:cs typeface="MyriadPro-Regular"/>
                        </a:rPr>
                        <a:t>distraction</a:t>
                      </a:r>
                      <a:r>
                        <a:rPr lang="en-GB" sz="1600" u="sng" dirty="0">
                          <a:latin typeface="+mj-lt"/>
                          <a:ea typeface="Times New Roman"/>
                          <a:cs typeface="MyriadPro-Regular"/>
                        </a:rPr>
                        <a:t> </a:t>
                      </a:r>
                      <a:endParaRPr lang="en-US" sz="1600" dirty="0">
                        <a:latin typeface="+mj-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21000" y="5445224"/>
            <a:ext cx="9144000" cy="892552"/>
          </a:xfrm>
          <a:prstGeom prst="rect">
            <a:avLst/>
          </a:prstGeom>
        </p:spPr>
        <p:txBody>
          <a:bodyPr wrap="square">
            <a:spAutoFit/>
          </a:bodyPr>
          <a:lstStyle/>
          <a:p>
            <a:r>
              <a:rPr lang="en-GB" sz="1300" b="1" u="sng" dirty="0" smtClean="0"/>
              <a:t>References:</a:t>
            </a:r>
          </a:p>
          <a:p>
            <a:pPr marL="285750" indent="-285750">
              <a:buFont typeface="Arial" panose="020B0604020202020204" pitchFamily="34" charset="0"/>
              <a:buChar char="•"/>
            </a:pPr>
            <a:r>
              <a:rPr lang="en-GB" sz="1300" dirty="0" smtClean="0"/>
              <a:t>Position Paper on reducing pain at the time of vaccination (WHO</a:t>
            </a:r>
            <a:r>
              <a:rPr lang="en-GB" sz="1300" dirty="0"/>
              <a:t>,</a:t>
            </a:r>
            <a:r>
              <a:rPr lang="en-GB" sz="1300" dirty="0" smtClean="0"/>
              <a:t> Sept. 2015) </a:t>
            </a:r>
            <a:r>
              <a:rPr lang="en-US" sz="1300" dirty="0" smtClean="0">
                <a:hlinkClick r:id="rId3"/>
              </a:rPr>
              <a:t>http</a:t>
            </a:r>
            <a:r>
              <a:rPr lang="en-US" sz="1300" dirty="0">
                <a:hlinkClick r:id="rId3"/>
              </a:rPr>
              <a:t>://</a:t>
            </a:r>
            <a:r>
              <a:rPr lang="en-US" sz="1300" dirty="0" smtClean="0">
                <a:hlinkClick r:id="rId3"/>
              </a:rPr>
              <a:t>www.who.int/wer/2015/wer9039.pdf</a:t>
            </a:r>
            <a:r>
              <a:rPr lang="en-US" sz="1300" dirty="0" smtClean="0"/>
              <a:t> </a:t>
            </a:r>
          </a:p>
          <a:p>
            <a:pPr marL="285750" indent="-285750">
              <a:buFont typeface="Arial" panose="020B0604020202020204" pitchFamily="34" charset="0"/>
              <a:buChar char="•"/>
            </a:pPr>
            <a:r>
              <a:rPr lang="en-US" sz="1300" dirty="0" err="1" smtClean="0"/>
              <a:t>Taddio</a:t>
            </a:r>
            <a:r>
              <a:rPr lang="en-US" sz="1300" dirty="0"/>
              <a:t>, A., Appleton, M., </a:t>
            </a:r>
            <a:r>
              <a:rPr lang="en-US" sz="1300" dirty="0" err="1"/>
              <a:t>Bortolussi</a:t>
            </a:r>
            <a:r>
              <a:rPr lang="en-US" sz="1300" dirty="0"/>
              <a:t>, R., Chambers, C., Dubey, V., </a:t>
            </a:r>
            <a:r>
              <a:rPr lang="en-US" sz="1300" dirty="0" err="1"/>
              <a:t>Halperin</a:t>
            </a:r>
            <a:r>
              <a:rPr lang="en-US" sz="1300" dirty="0"/>
              <a:t>, S., ... &amp; </a:t>
            </a:r>
            <a:r>
              <a:rPr lang="en-US" sz="1300" dirty="0" err="1"/>
              <a:t>Midmer</a:t>
            </a:r>
            <a:r>
              <a:rPr lang="en-US" sz="1300" dirty="0"/>
              <a:t>, D. (2010). Reducing the pain of childhood vaccination: an evidence-based clinical practice guideline. </a:t>
            </a:r>
            <a:r>
              <a:rPr lang="en-US" sz="1300" i="1" dirty="0"/>
              <a:t>Canadian Medical Association Journal</a:t>
            </a:r>
            <a:r>
              <a:rPr lang="en-US" sz="1300" dirty="0"/>
              <a:t>, </a:t>
            </a:r>
            <a:r>
              <a:rPr lang="en-US" sz="1300" i="1" dirty="0"/>
              <a:t>182</a:t>
            </a:r>
            <a:r>
              <a:rPr lang="en-US" sz="1300" dirty="0"/>
              <a:t>(18), E843-E855.</a:t>
            </a:r>
          </a:p>
        </p:txBody>
      </p:sp>
      <p:sp>
        <p:nvSpPr>
          <p:cNvPr id="5" name="Slide Number Placeholder 4"/>
          <p:cNvSpPr>
            <a:spLocks noGrp="1"/>
          </p:cNvSpPr>
          <p:nvPr>
            <p:ph type="sldNum" sz="quarter" idx="12"/>
          </p:nvPr>
        </p:nvSpPr>
        <p:spPr/>
        <p:txBody>
          <a:bodyPr/>
          <a:lstStyle/>
          <a:p>
            <a:fld id="{1299F4CA-A7D5-4E85-AAAC-6ABAFD433159}"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44016"/>
            <a:ext cx="8025275" cy="980728"/>
          </a:xfrm>
        </p:spPr>
        <p:txBody>
          <a:bodyPr>
            <a:normAutofit/>
          </a:bodyPr>
          <a:lstStyle/>
          <a:p>
            <a:r>
              <a:rPr lang="en-GB" dirty="0" smtClean="0"/>
              <a:t>Pain </a:t>
            </a:r>
            <a:r>
              <a:rPr lang="en-GB" b="1" dirty="0" smtClean="0"/>
              <a:t>at the time </a:t>
            </a:r>
            <a:r>
              <a:rPr lang="en-GB" dirty="0" smtClean="0"/>
              <a:t>of vaccination </a:t>
            </a:r>
            <a:endParaRPr lang="en-US" dirty="0"/>
          </a:p>
        </p:txBody>
      </p:sp>
      <p:sp>
        <p:nvSpPr>
          <p:cNvPr id="3" name="Content Placeholder 2"/>
          <p:cNvSpPr>
            <a:spLocks noGrp="1"/>
          </p:cNvSpPr>
          <p:nvPr>
            <p:ph idx="1"/>
          </p:nvPr>
        </p:nvSpPr>
        <p:spPr>
          <a:xfrm>
            <a:off x="221500" y="1268760"/>
            <a:ext cx="8670980" cy="4248472"/>
          </a:xfrm>
        </p:spPr>
        <p:txBody>
          <a:bodyPr>
            <a:noAutofit/>
          </a:bodyPr>
          <a:lstStyle/>
          <a:p>
            <a:r>
              <a:rPr lang="en-GB" sz="2400" b="1" dirty="0" smtClean="0"/>
              <a:t>Unpleasant physical sensation </a:t>
            </a:r>
            <a:r>
              <a:rPr lang="en-GB" sz="2400" dirty="0" smtClean="0"/>
              <a:t>caused by the needle penetrating skin and muscles, and the chemical properties of the vaccine</a:t>
            </a:r>
          </a:p>
          <a:p>
            <a:r>
              <a:rPr lang="en-GB" sz="2400" dirty="0" smtClean="0"/>
              <a:t>May be described as a </a:t>
            </a:r>
            <a:r>
              <a:rPr lang="en-GB" sz="2400" b="1" dirty="0" smtClean="0"/>
              <a:t>poke or a sting, and some pushing</a:t>
            </a:r>
          </a:p>
          <a:p>
            <a:r>
              <a:rPr lang="en-GB" sz="2400" dirty="0" smtClean="0"/>
              <a:t>Perception of pain is </a:t>
            </a:r>
            <a:r>
              <a:rPr lang="en-GB" sz="2400" b="1" dirty="0" smtClean="0"/>
              <a:t>very variable </a:t>
            </a:r>
            <a:r>
              <a:rPr lang="en-GB" sz="2400" dirty="0" smtClean="0"/>
              <a:t>among individuals</a:t>
            </a:r>
            <a:endParaRPr lang="en-GB" sz="2400" b="1" dirty="0" smtClean="0"/>
          </a:p>
          <a:p>
            <a:r>
              <a:rPr lang="en-GB" sz="2400" b="1" dirty="0" smtClean="0"/>
              <a:t>Children often perceive needles to be more painful </a:t>
            </a:r>
            <a:r>
              <a:rPr lang="en-GB" sz="2400" dirty="0" smtClean="0"/>
              <a:t>than adults and describe any procedure related to needles to be one of the most frightening health related events </a:t>
            </a:r>
          </a:p>
          <a:p>
            <a:r>
              <a:rPr lang="en-GB" sz="2400" b="1" dirty="0" smtClean="0"/>
              <a:t>Anticipation</a:t>
            </a:r>
            <a:r>
              <a:rPr lang="en-GB" sz="2400" dirty="0" smtClean="0"/>
              <a:t> of pain can cause fear </a:t>
            </a:r>
          </a:p>
        </p:txBody>
      </p:sp>
      <p:sp>
        <p:nvSpPr>
          <p:cNvPr id="8" name="Rectangle 7"/>
          <p:cNvSpPr/>
          <p:nvPr/>
        </p:nvSpPr>
        <p:spPr>
          <a:xfrm>
            <a:off x="467544" y="4964975"/>
            <a:ext cx="828092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2400" i="1" dirty="0" smtClean="0">
                <a:solidFill>
                  <a:schemeClr val="tx1"/>
                </a:solidFill>
              </a:rPr>
              <a:t>Pain during vaccination is </a:t>
            </a:r>
            <a:r>
              <a:rPr lang="en-GB" sz="2400" b="1" i="1" dirty="0">
                <a:solidFill>
                  <a:schemeClr val="tx1"/>
                </a:solidFill>
              </a:rPr>
              <a:t>e</a:t>
            </a:r>
            <a:r>
              <a:rPr lang="en-GB" sz="2400" b="1" i="1" dirty="0" smtClean="0">
                <a:solidFill>
                  <a:schemeClr val="tx1"/>
                </a:solidFill>
              </a:rPr>
              <a:t>xpected</a:t>
            </a:r>
            <a:r>
              <a:rPr lang="en-GB" sz="2400" i="1" dirty="0" smtClean="0">
                <a:solidFill>
                  <a:schemeClr val="tx1"/>
                </a:solidFill>
              </a:rPr>
              <a:t> </a:t>
            </a:r>
            <a:r>
              <a:rPr lang="en-GB" sz="2400" i="1" dirty="0">
                <a:solidFill>
                  <a:schemeClr val="tx1"/>
                </a:solidFill>
              </a:rPr>
              <a:t>and </a:t>
            </a:r>
            <a:r>
              <a:rPr lang="en-GB" sz="2400" b="1" i="1" dirty="0" smtClean="0">
                <a:solidFill>
                  <a:schemeClr val="tx1"/>
                </a:solidFill>
              </a:rPr>
              <a:t>normal, </a:t>
            </a:r>
            <a:endParaRPr lang="en-GB" sz="2400" i="1" dirty="0" smtClean="0">
              <a:solidFill>
                <a:schemeClr val="tx1"/>
              </a:solidFill>
            </a:endParaRPr>
          </a:p>
          <a:p>
            <a:pPr algn="ctr"/>
            <a:r>
              <a:rPr lang="en-GB" sz="2400" i="1" dirty="0" smtClean="0">
                <a:solidFill>
                  <a:schemeClr val="tx1"/>
                </a:solidFill>
              </a:rPr>
              <a:t>but it can be modified. </a:t>
            </a:r>
            <a:r>
              <a:rPr lang="en-CA" sz="2400" i="1" dirty="0" smtClean="0">
                <a:solidFill>
                  <a:schemeClr val="tx1"/>
                </a:solidFill>
              </a:rPr>
              <a:t>Health workers have an ethical obligation to minimize pain caused during vaccination.   </a:t>
            </a:r>
            <a:endParaRPr lang="en-GB" sz="2400" i="1" dirty="0">
              <a:solidFill>
                <a:schemeClr val="tx1"/>
              </a:solidFill>
            </a:endParaRPr>
          </a:p>
        </p:txBody>
      </p:sp>
      <p:sp>
        <p:nvSpPr>
          <p:cNvPr id="4" name="Slide Number Placeholder 3"/>
          <p:cNvSpPr>
            <a:spLocks noGrp="1"/>
          </p:cNvSpPr>
          <p:nvPr>
            <p:ph type="sldNum" sz="quarter" idx="12"/>
          </p:nvPr>
        </p:nvSpPr>
        <p:spPr/>
        <p:txBody>
          <a:bodyPr/>
          <a:lstStyle/>
          <a:p>
            <a:fld id="{1299F4CA-A7D5-4E85-AAAC-6ABAFD433159}" type="slidenum">
              <a:rPr lang="en-US" smtClean="0"/>
              <a:pPr/>
              <a:t>5</a:t>
            </a:fld>
            <a:endParaRPr lang="en-US" dirty="0"/>
          </a:p>
        </p:txBody>
      </p:sp>
    </p:spTree>
    <p:extLst>
      <p:ext uri="{BB962C8B-B14F-4D97-AF65-F5344CB8AC3E}">
        <p14:creationId xmlns:p14="http://schemas.microsoft.com/office/powerpoint/2010/main" val="187847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66" y="341784"/>
            <a:ext cx="8964488" cy="1143000"/>
          </a:xfrm>
        </p:spPr>
        <p:txBody>
          <a:bodyPr>
            <a:noAutofit/>
          </a:bodyPr>
          <a:lstStyle/>
          <a:p>
            <a:r>
              <a:rPr lang="en-GB" sz="4000" dirty="0" smtClean="0"/>
              <a:t>Pain </a:t>
            </a:r>
            <a:r>
              <a:rPr lang="en-GB" sz="4000" b="1" dirty="0" smtClean="0"/>
              <a:t>during</a:t>
            </a:r>
            <a:r>
              <a:rPr lang="en-GB" sz="4000" dirty="0" smtClean="0"/>
              <a:t> vaccination </a:t>
            </a:r>
            <a:r>
              <a:rPr lang="en-GB" sz="4000" b="1" dirty="0" smtClean="0"/>
              <a:t>is different </a:t>
            </a:r>
            <a:r>
              <a:rPr lang="en-GB" sz="4000" dirty="0" smtClean="0"/>
              <a:t>from pain that develops </a:t>
            </a:r>
            <a:r>
              <a:rPr lang="en-GB" sz="4000" b="1" dirty="0" smtClean="0"/>
              <a:t>after</a:t>
            </a:r>
            <a:r>
              <a:rPr lang="en-GB" sz="4000" dirty="0" smtClean="0"/>
              <a:t> vaccination </a:t>
            </a:r>
            <a:endParaRPr lang="en-US" sz="4000" dirty="0"/>
          </a:p>
        </p:txBody>
      </p:sp>
      <p:sp>
        <p:nvSpPr>
          <p:cNvPr id="3" name="Content Placeholder 2"/>
          <p:cNvSpPr>
            <a:spLocks noGrp="1"/>
          </p:cNvSpPr>
          <p:nvPr>
            <p:ph idx="1"/>
          </p:nvPr>
        </p:nvSpPr>
        <p:spPr>
          <a:xfrm>
            <a:off x="251520" y="1927373"/>
            <a:ext cx="8568952" cy="4525963"/>
          </a:xfrm>
        </p:spPr>
        <p:txBody>
          <a:bodyPr>
            <a:noAutofit/>
          </a:bodyPr>
          <a:lstStyle/>
          <a:p>
            <a:pPr marL="0" indent="0">
              <a:buNone/>
            </a:pPr>
            <a:r>
              <a:rPr lang="en-GB" sz="2400" dirty="0" smtClean="0"/>
              <a:t>Pain that develops </a:t>
            </a:r>
            <a:r>
              <a:rPr lang="en-GB" sz="2400" b="1" dirty="0" smtClean="0"/>
              <a:t>AFTER </a:t>
            </a:r>
            <a:r>
              <a:rPr lang="en-GB" sz="2400" dirty="0" smtClean="0"/>
              <a:t>immunization may present with </a:t>
            </a:r>
            <a:r>
              <a:rPr lang="en-GB" sz="2400" b="1" dirty="0" smtClean="0"/>
              <a:t>redness, tenderness and/or swelling </a:t>
            </a:r>
            <a:r>
              <a:rPr lang="en-GB" sz="2400" dirty="0" smtClean="0"/>
              <a:t>at the injection site:</a:t>
            </a:r>
          </a:p>
          <a:p>
            <a:pPr lvl="1">
              <a:buFont typeface="Arial" panose="020B0604020202020204" pitchFamily="34" charset="0"/>
              <a:buChar char="•"/>
            </a:pPr>
            <a:r>
              <a:rPr lang="en-GB" sz="2400" dirty="0" smtClean="0"/>
              <a:t>Usually mild and not serious </a:t>
            </a:r>
            <a:endParaRPr lang="en-GB" sz="2400" dirty="0"/>
          </a:p>
          <a:p>
            <a:pPr lvl="1">
              <a:buFont typeface="Arial" panose="020B0604020202020204" pitchFamily="34" charset="0"/>
              <a:buChar char="•"/>
            </a:pPr>
            <a:r>
              <a:rPr lang="en-GB" sz="2400" dirty="0" smtClean="0"/>
              <a:t>May be </a:t>
            </a:r>
            <a:r>
              <a:rPr lang="en-GB" sz="2400" b="1" dirty="0" smtClean="0"/>
              <a:t>associated with other common, mild adverse events following immunization (AEFI) </a:t>
            </a:r>
            <a:r>
              <a:rPr lang="en-GB" sz="2400" dirty="0" smtClean="0"/>
              <a:t>such as:</a:t>
            </a:r>
            <a:endParaRPr lang="en-GB" sz="2400" dirty="0"/>
          </a:p>
          <a:p>
            <a:pPr lvl="2">
              <a:buFontTx/>
              <a:buChar char="-"/>
            </a:pPr>
            <a:r>
              <a:rPr lang="en-GB" dirty="0" smtClean="0"/>
              <a:t>Fatigue </a:t>
            </a:r>
          </a:p>
          <a:p>
            <a:pPr lvl="2">
              <a:buFontTx/>
              <a:buChar char="-"/>
            </a:pPr>
            <a:r>
              <a:rPr lang="en-GB" dirty="0" smtClean="0"/>
              <a:t>Headache</a:t>
            </a:r>
          </a:p>
          <a:p>
            <a:pPr lvl="2">
              <a:buFontTx/>
              <a:buChar char="-"/>
            </a:pPr>
            <a:r>
              <a:rPr lang="en-GB" dirty="0" smtClean="0"/>
              <a:t>Nausea</a:t>
            </a:r>
          </a:p>
          <a:p>
            <a:pPr lvl="2">
              <a:buFontTx/>
              <a:buChar char="-"/>
            </a:pPr>
            <a:r>
              <a:rPr lang="en-GB" dirty="0" smtClean="0"/>
              <a:t>Dizziness or fainting (most common in adolescents) </a:t>
            </a:r>
            <a:endParaRPr lang="en-US" dirty="0"/>
          </a:p>
        </p:txBody>
      </p:sp>
      <p:sp>
        <p:nvSpPr>
          <p:cNvPr id="4" name="Slide Number Placeholder 3"/>
          <p:cNvSpPr>
            <a:spLocks noGrp="1"/>
          </p:cNvSpPr>
          <p:nvPr>
            <p:ph type="sldNum" sz="quarter" idx="12"/>
          </p:nvPr>
        </p:nvSpPr>
        <p:spPr/>
        <p:txBody>
          <a:bodyPr/>
          <a:lstStyle/>
          <a:p>
            <a:fld id="{1299F4CA-A7D5-4E85-AAAC-6ABAFD433159}" type="slidenum">
              <a:rPr lang="en-US" smtClean="0"/>
              <a:pPr/>
              <a:t>6</a:t>
            </a:fld>
            <a:endParaRPr lang="en-US"/>
          </a:p>
        </p:txBody>
      </p:sp>
    </p:spTree>
    <p:extLst>
      <p:ext uri="{BB962C8B-B14F-4D97-AF65-F5344CB8AC3E}">
        <p14:creationId xmlns:p14="http://schemas.microsoft.com/office/powerpoint/2010/main" val="1577260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0072" y="99789"/>
            <a:ext cx="3699526" cy="1384995"/>
          </a:xfrm>
          <a:prstGeom prst="rect">
            <a:avLst/>
          </a:prstGeom>
        </p:spPr>
        <p:txBody>
          <a:bodyPr wrap="square">
            <a:spAutoFit/>
          </a:bodyPr>
          <a:lstStyle/>
          <a:p>
            <a:pPr algn="ctr"/>
            <a:r>
              <a:rPr lang="en-GB" sz="2800" dirty="0" smtClean="0"/>
              <a:t>These </a:t>
            </a:r>
            <a:r>
              <a:rPr lang="en-GB" sz="2800" dirty="0"/>
              <a:t>factors are </a:t>
            </a:r>
            <a:r>
              <a:rPr lang="en-GB" sz="2800" b="1" dirty="0" smtClean="0"/>
              <a:t>modifiable by </a:t>
            </a:r>
            <a:r>
              <a:rPr lang="en-GB" sz="2800" b="1" dirty="0"/>
              <a:t>health </a:t>
            </a:r>
            <a:r>
              <a:rPr lang="en-GB" sz="2800" b="1" dirty="0" smtClean="0"/>
              <a:t>workers</a:t>
            </a:r>
            <a:r>
              <a:rPr lang="en-GB" sz="2800" dirty="0" smtClean="0"/>
              <a:t> by managing…</a:t>
            </a:r>
          </a:p>
        </p:txBody>
      </p:sp>
      <p:sp>
        <p:nvSpPr>
          <p:cNvPr id="7" name="Rectangle 6"/>
          <p:cNvSpPr/>
          <p:nvPr/>
        </p:nvSpPr>
        <p:spPr>
          <a:xfrm>
            <a:off x="2513360" y="1703777"/>
            <a:ext cx="1919800" cy="1200329"/>
          </a:xfrm>
          <a:prstGeom prst="rect">
            <a:avLst/>
          </a:prstGeom>
        </p:spPr>
        <p:txBody>
          <a:bodyPr wrap="square">
            <a:spAutoFit/>
          </a:bodyPr>
          <a:lstStyle/>
          <a:p>
            <a:pPr algn="ctr"/>
            <a:r>
              <a:rPr lang="en-GB" sz="2400" b="1" dirty="0"/>
              <a:t>Interaction</a:t>
            </a:r>
            <a:r>
              <a:rPr lang="en-GB" sz="2400" dirty="0"/>
              <a:t> with health </a:t>
            </a:r>
            <a:r>
              <a:rPr lang="en-GB" sz="2400" dirty="0" smtClean="0"/>
              <a:t>worker</a:t>
            </a:r>
          </a:p>
        </p:txBody>
      </p:sp>
      <p:sp>
        <p:nvSpPr>
          <p:cNvPr id="10" name="Rectangle 9"/>
          <p:cNvSpPr/>
          <p:nvPr/>
        </p:nvSpPr>
        <p:spPr>
          <a:xfrm>
            <a:off x="2482536" y="3499130"/>
            <a:ext cx="2016224" cy="582700"/>
          </a:xfrm>
          <a:prstGeom prst="rect">
            <a:avLst/>
          </a:prstGeom>
        </p:spPr>
        <p:txBody>
          <a:bodyPr wrap="square">
            <a:spAutoFit/>
          </a:bodyPr>
          <a:lstStyle/>
          <a:p>
            <a:pPr algn="ctr"/>
            <a:r>
              <a:rPr lang="en-GB" sz="2400" b="1" dirty="0"/>
              <a:t>Technique</a:t>
            </a:r>
            <a:r>
              <a:rPr lang="en-GB" sz="2400" dirty="0"/>
              <a:t> of vaccine administration</a:t>
            </a:r>
          </a:p>
        </p:txBody>
      </p:sp>
      <p:sp>
        <p:nvSpPr>
          <p:cNvPr id="11" name="Content Placeholder 2"/>
          <p:cNvSpPr>
            <a:spLocks noGrp="1"/>
          </p:cNvSpPr>
          <p:nvPr>
            <p:ph idx="1"/>
          </p:nvPr>
        </p:nvSpPr>
        <p:spPr>
          <a:xfrm>
            <a:off x="2304420" y="5449748"/>
            <a:ext cx="2448272" cy="478757"/>
          </a:xfrm>
        </p:spPr>
        <p:txBody>
          <a:bodyPr>
            <a:noAutofit/>
          </a:bodyPr>
          <a:lstStyle/>
          <a:p>
            <a:pPr marL="0" indent="0" algn="ctr">
              <a:buNone/>
            </a:pPr>
            <a:r>
              <a:rPr lang="en-GB" sz="2400" b="1" dirty="0" smtClean="0"/>
              <a:t>Comfort</a:t>
            </a:r>
            <a:r>
              <a:rPr lang="en-GB" sz="2400" dirty="0" smtClean="0"/>
              <a:t> during the visit</a:t>
            </a:r>
          </a:p>
        </p:txBody>
      </p:sp>
      <p:cxnSp>
        <p:nvCxnSpPr>
          <p:cNvPr id="14" name="Straight Arrow Connector 13"/>
          <p:cNvCxnSpPr/>
          <p:nvPr/>
        </p:nvCxnSpPr>
        <p:spPr>
          <a:xfrm>
            <a:off x="4607346" y="2168341"/>
            <a:ext cx="85620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607345" y="3944462"/>
            <a:ext cx="85620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4607346" y="5814505"/>
            <a:ext cx="856209"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6016019" y="1790063"/>
            <a:ext cx="2183098" cy="523220"/>
          </a:xfrm>
          <a:prstGeom prst="rect">
            <a:avLst/>
          </a:prstGeom>
        </p:spPr>
        <p:txBody>
          <a:bodyPr wrap="none">
            <a:spAutoFit/>
          </a:bodyPr>
          <a:lstStyle/>
          <a:p>
            <a:pPr algn="ctr"/>
            <a:r>
              <a:rPr lang="en-GB" sz="2800" dirty="0"/>
              <a:t>What </a:t>
            </a:r>
            <a:r>
              <a:rPr lang="en-GB" sz="2800" dirty="0" smtClean="0"/>
              <a:t>to </a:t>
            </a:r>
            <a:r>
              <a:rPr lang="en-GB" sz="2800" b="1" dirty="0" smtClean="0"/>
              <a:t>say</a:t>
            </a:r>
            <a:r>
              <a:rPr lang="en-GB" sz="2800" dirty="0"/>
              <a:t>? </a:t>
            </a:r>
          </a:p>
        </p:txBody>
      </p:sp>
      <p:sp>
        <p:nvSpPr>
          <p:cNvPr id="20" name="Rectangle 19"/>
          <p:cNvSpPr/>
          <p:nvPr/>
        </p:nvSpPr>
        <p:spPr>
          <a:xfrm>
            <a:off x="6019469" y="3605466"/>
            <a:ext cx="2009134" cy="523220"/>
          </a:xfrm>
          <a:prstGeom prst="rect">
            <a:avLst/>
          </a:prstGeom>
        </p:spPr>
        <p:txBody>
          <a:bodyPr wrap="none">
            <a:spAutoFit/>
          </a:bodyPr>
          <a:lstStyle/>
          <a:p>
            <a:pPr algn="ctr"/>
            <a:r>
              <a:rPr lang="en-GB" sz="2800" dirty="0"/>
              <a:t>What </a:t>
            </a:r>
            <a:r>
              <a:rPr lang="en-GB" sz="2800" dirty="0" smtClean="0"/>
              <a:t>to </a:t>
            </a:r>
            <a:r>
              <a:rPr lang="en-GB" sz="2800" b="1" dirty="0" smtClean="0"/>
              <a:t>do</a:t>
            </a:r>
            <a:r>
              <a:rPr lang="en-GB" sz="2800" dirty="0"/>
              <a:t>?</a:t>
            </a:r>
          </a:p>
        </p:txBody>
      </p:sp>
      <p:sp>
        <p:nvSpPr>
          <p:cNvPr id="21" name="Rectangle 20"/>
          <p:cNvSpPr/>
          <p:nvPr/>
        </p:nvSpPr>
        <p:spPr>
          <a:xfrm>
            <a:off x="6135174" y="5461475"/>
            <a:ext cx="1944788" cy="523220"/>
          </a:xfrm>
          <a:prstGeom prst="rect">
            <a:avLst/>
          </a:prstGeom>
        </p:spPr>
        <p:txBody>
          <a:bodyPr wrap="none">
            <a:spAutoFit/>
          </a:bodyPr>
          <a:lstStyle/>
          <a:p>
            <a:pPr algn="ctr"/>
            <a:r>
              <a:rPr lang="en-GB" sz="2800" dirty="0"/>
              <a:t>How </a:t>
            </a:r>
            <a:r>
              <a:rPr lang="en-GB" sz="2800" dirty="0" smtClean="0"/>
              <a:t>to </a:t>
            </a:r>
            <a:r>
              <a:rPr lang="en-GB" sz="2800" b="1" dirty="0" smtClean="0"/>
              <a:t>act</a:t>
            </a:r>
            <a:r>
              <a:rPr lang="en-GB" sz="2800" dirty="0"/>
              <a:t>?</a:t>
            </a:r>
            <a:endParaRPr lang="en-US" sz="2800" dirty="0"/>
          </a:p>
        </p:txBody>
      </p:sp>
      <p:sp>
        <p:nvSpPr>
          <p:cNvPr id="18" name="Title 1"/>
          <p:cNvSpPr>
            <a:spLocks noGrp="1"/>
          </p:cNvSpPr>
          <p:nvPr>
            <p:ph type="title"/>
          </p:nvPr>
        </p:nvSpPr>
        <p:spPr>
          <a:xfrm>
            <a:off x="107504" y="188640"/>
            <a:ext cx="4361746" cy="1196752"/>
          </a:xfrm>
        </p:spPr>
        <p:txBody>
          <a:bodyPr>
            <a:noAutofit/>
          </a:bodyPr>
          <a:lstStyle/>
          <a:p>
            <a:r>
              <a:rPr lang="en-GB" sz="2800" dirty="0" smtClean="0"/>
              <a:t>A health worker </a:t>
            </a:r>
            <a:r>
              <a:rPr lang="en-GB" sz="2800" b="1" dirty="0" smtClean="0"/>
              <a:t>can reduce pain </a:t>
            </a:r>
            <a:r>
              <a:rPr lang="en-GB" sz="2800" b="1" i="1" dirty="0" smtClean="0"/>
              <a:t>DURING</a:t>
            </a:r>
            <a:r>
              <a:rPr lang="en-GB" sz="2800" dirty="0" smtClean="0"/>
              <a:t> </a:t>
            </a:r>
            <a:r>
              <a:rPr lang="en-GB" sz="2800" dirty="0" smtClean="0"/>
              <a:t>vaccination</a:t>
            </a:r>
            <a:endParaRPr lang="en-US" sz="2800" dirty="0"/>
          </a:p>
        </p:txBody>
      </p:sp>
      <p:pic>
        <p:nvPicPr>
          <p:cNvPr id="1026" name="Picture 2" descr="Image result for health worker vaccines cartoon"/>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7767" y="3235193"/>
            <a:ext cx="1693273" cy="1693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ealth worker talking cartoon"/>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3435" y="1594295"/>
            <a:ext cx="2289076" cy="15466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vaccination cartoon"/>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74564" y="5114105"/>
            <a:ext cx="1929856" cy="1628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299F4CA-A7D5-4E85-AAAC-6ABAFD433159}" type="slidenum">
              <a:rPr lang="en-US" smtClean="0"/>
              <a:pPr/>
              <a:t>7</a:t>
            </a:fld>
            <a:endParaRPr lang="en-US"/>
          </a:p>
        </p:txBody>
      </p:sp>
    </p:spTree>
    <p:extLst>
      <p:ext uri="{BB962C8B-B14F-4D97-AF65-F5344CB8AC3E}">
        <p14:creationId xmlns:p14="http://schemas.microsoft.com/office/powerpoint/2010/main" val="3133762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baby silhouet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9592" y="5436837"/>
            <a:ext cx="1419916" cy="9418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adult silhouette blank backgrou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32810" t="4175" r="32604" b="5276"/>
          <a:stretch/>
        </p:blipFill>
        <p:spPr bwMode="auto">
          <a:xfrm>
            <a:off x="5136989" y="3539917"/>
            <a:ext cx="1453314" cy="29275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female silhouette blank background"/>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38312" t="4849" r="41807" b="4525"/>
          <a:stretch/>
        </p:blipFill>
        <p:spPr bwMode="auto">
          <a:xfrm>
            <a:off x="6718209" y="3539239"/>
            <a:ext cx="1380669" cy="29024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ipartqueen.com/image-files/boy-silhouette-summer.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516360" y="3539239"/>
            <a:ext cx="1275177" cy="29409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9699" y="4028657"/>
            <a:ext cx="1440453" cy="1258287"/>
          </a:xfrm>
          <a:prstGeom prst="rect">
            <a:avLst/>
          </a:prstGeom>
          <a:noFill/>
        </p:spPr>
        <p:txBody>
          <a:bodyPr wrap="square" rtlCol="0">
            <a:spAutoFit/>
          </a:bodyPr>
          <a:lstStyle/>
          <a:p>
            <a:pPr algn="ctr"/>
            <a:r>
              <a:rPr lang="en-GB" sz="2400" b="1" dirty="0" smtClean="0">
                <a:solidFill>
                  <a:srgbClr val="0070C0"/>
                </a:solidFill>
              </a:rPr>
              <a:t>Babies to 2 years old </a:t>
            </a:r>
            <a:endParaRPr lang="en-US" sz="2400" b="1" dirty="0">
              <a:solidFill>
                <a:srgbClr val="0070C0"/>
              </a:solidFill>
            </a:endParaRPr>
          </a:p>
        </p:txBody>
      </p:sp>
      <p:sp>
        <p:nvSpPr>
          <p:cNvPr id="9" name="TextBox 8"/>
          <p:cNvSpPr txBox="1"/>
          <p:nvPr/>
        </p:nvSpPr>
        <p:spPr>
          <a:xfrm>
            <a:off x="2516360" y="2709191"/>
            <a:ext cx="1440453" cy="871122"/>
          </a:xfrm>
          <a:prstGeom prst="rect">
            <a:avLst/>
          </a:prstGeom>
          <a:noFill/>
        </p:spPr>
        <p:txBody>
          <a:bodyPr wrap="square" rtlCol="0">
            <a:spAutoFit/>
          </a:bodyPr>
          <a:lstStyle/>
          <a:p>
            <a:pPr algn="ctr"/>
            <a:r>
              <a:rPr lang="en-GB" sz="2400" b="1" dirty="0" smtClean="0">
                <a:solidFill>
                  <a:srgbClr val="00B050"/>
                </a:solidFill>
              </a:rPr>
              <a:t>2 to 17 years old </a:t>
            </a:r>
            <a:endParaRPr lang="en-US" sz="2400" b="1" dirty="0">
              <a:solidFill>
                <a:srgbClr val="00B050"/>
              </a:solidFill>
            </a:endParaRPr>
          </a:p>
        </p:txBody>
      </p:sp>
      <p:sp>
        <p:nvSpPr>
          <p:cNvPr id="10" name="TextBox 9"/>
          <p:cNvSpPr txBox="1"/>
          <p:nvPr/>
        </p:nvSpPr>
        <p:spPr>
          <a:xfrm>
            <a:off x="3707904" y="2636912"/>
            <a:ext cx="4536504" cy="830997"/>
          </a:xfrm>
          <a:prstGeom prst="rect">
            <a:avLst/>
          </a:prstGeom>
          <a:noFill/>
        </p:spPr>
        <p:txBody>
          <a:bodyPr wrap="square" rtlCol="0">
            <a:spAutoFit/>
          </a:bodyPr>
          <a:lstStyle/>
          <a:p>
            <a:pPr algn="ctr"/>
            <a:r>
              <a:rPr lang="en-GB" sz="2400" b="1" dirty="0" smtClean="0">
                <a:solidFill>
                  <a:srgbClr val="7030A0"/>
                </a:solidFill>
              </a:rPr>
              <a:t>Adults</a:t>
            </a:r>
            <a:r>
              <a:rPr lang="en-GB" sz="2400" b="1" dirty="0">
                <a:solidFill>
                  <a:srgbClr val="7030A0"/>
                </a:solidFill>
              </a:rPr>
              <a:t>, elderly, </a:t>
            </a:r>
            <a:r>
              <a:rPr lang="en-GB" sz="2400" b="1" dirty="0" smtClean="0">
                <a:solidFill>
                  <a:srgbClr val="7030A0"/>
                </a:solidFill>
              </a:rPr>
              <a:t>                                 and </a:t>
            </a:r>
            <a:r>
              <a:rPr lang="en-GB" sz="2400" b="1" dirty="0">
                <a:solidFill>
                  <a:srgbClr val="7030A0"/>
                </a:solidFill>
              </a:rPr>
              <a:t>pregnant </a:t>
            </a:r>
            <a:r>
              <a:rPr lang="en-GB" sz="2400" b="1" dirty="0" smtClean="0">
                <a:solidFill>
                  <a:srgbClr val="7030A0"/>
                </a:solidFill>
              </a:rPr>
              <a:t>women</a:t>
            </a:r>
            <a:endParaRPr lang="en-US" sz="2400" b="1" dirty="0">
              <a:solidFill>
                <a:srgbClr val="7030A0"/>
              </a:solidFill>
            </a:endParaRPr>
          </a:p>
        </p:txBody>
      </p:sp>
      <p:sp>
        <p:nvSpPr>
          <p:cNvPr id="13" name="Title 1"/>
          <p:cNvSpPr>
            <a:spLocks noGrp="1"/>
          </p:cNvSpPr>
          <p:nvPr>
            <p:ph type="title"/>
          </p:nvPr>
        </p:nvSpPr>
        <p:spPr>
          <a:xfrm>
            <a:off x="733537" y="116632"/>
            <a:ext cx="7864080" cy="865854"/>
          </a:xfrm>
        </p:spPr>
        <p:txBody>
          <a:bodyPr>
            <a:normAutofit/>
          </a:bodyPr>
          <a:lstStyle/>
          <a:p>
            <a:r>
              <a:rPr lang="en-GB" sz="3600" b="1" dirty="0" smtClean="0"/>
              <a:t>Remember…</a:t>
            </a:r>
            <a:endParaRPr lang="en-US" sz="3600" b="1" dirty="0"/>
          </a:p>
        </p:txBody>
      </p:sp>
      <p:sp>
        <p:nvSpPr>
          <p:cNvPr id="14" name="Title 1"/>
          <p:cNvSpPr txBox="1">
            <a:spLocks/>
          </p:cNvSpPr>
          <p:nvPr/>
        </p:nvSpPr>
        <p:spPr>
          <a:xfrm>
            <a:off x="354090" y="980728"/>
            <a:ext cx="8640960" cy="14401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dirty="0" smtClean="0"/>
              <a:t>The approach to managing pain during vaccination      </a:t>
            </a:r>
            <a:r>
              <a:rPr lang="en-GB" sz="2800" b="1" dirty="0" smtClean="0"/>
              <a:t>varies by age/developmental stage</a:t>
            </a:r>
            <a:endParaRPr lang="en-US" sz="2800" dirty="0"/>
          </a:p>
        </p:txBody>
      </p:sp>
      <p:pic>
        <p:nvPicPr>
          <p:cNvPr id="15" name="Picture 4" descr="Image result for pregnant woman silhouett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l="33590" r="29926"/>
          <a:stretch/>
        </p:blipFill>
        <p:spPr bwMode="auto">
          <a:xfrm>
            <a:off x="3956813" y="3580313"/>
            <a:ext cx="1144199" cy="2550765"/>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2"/>
          <p:cNvSpPr>
            <a:spLocks noGrp="1"/>
          </p:cNvSpPr>
          <p:nvPr>
            <p:ph type="sldNum" sz="quarter" idx="12"/>
          </p:nvPr>
        </p:nvSpPr>
        <p:spPr>
          <a:xfrm>
            <a:off x="6553200" y="6356350"/>
            <a:ext cx="2133600" cy="365125"/>
          </a:xfrm>
        </p:spPr>
        <p:txBody>
          <a:bodyPr/>
          <a:lstStyle/>
          <a:p>
            <a:fld id="{1299F4CA-A7D5-4E85-AAAC-6ABAFD433159}" type="slidenum">
              <a:rPr lang="en-US" smtClean="0"/>
              <a:pPr/>
              <a:t>8</a:t>
            </a:fld>
            <a:endParaRPr lang="en-US"/>
          </a:p>
        </p:txBody>
      </p:sp>
    </p:spTree>
    <p:extLst>
      <p:ext uri="{BB962C8B-B14F-4D97-AF65-F5344CB8AC3E}">
        <p14:creationId xmlns:p14="http://schemas.microsoft.com/office/powerpoint/2010/main" val="1433937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94587"/>
            <a:ext cx="8229600" cy="1143000"/>
          </a:xfrm>
        </p:spPr>
        <p:txBody>
          <a:bodyPr/>
          <a:lstStyle/>
          <a:p>
            <a:r>
              <a:rPr lang="en-GB" b="1" dirty="0"/>
              <a:t>What </a:t>
            </a:r>
            <a:r>
              <a:rPr lang="en-GB" b="1" dirty="0" smtClean="0"/>
              <a:t>to say</a:t>
            </a:r>
            <a:r>
              <a:rPr lang="en-GB" b="1" dirty="0"/>
              <a:t>?</a:t>
            </a:r>
            <a:endParaRPr lang="en-US" dirty="0"/>
          </a:p>
        </p:txBody>
      </p:sp>
      <p:pic>
        <p:nvPicPr>
          <p:cNvPr id="4" name="Picture 4" descr="Image result for health worker talking cartoo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123728" y="980728"/>
            <a:ext cx="4608512" cy="31138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1600" y="5013176"/>
            <a:ext cx="7200800" cy="1384995"/>
          </a:xfrm>
          <a:prstGeom prst="rect">
            <a:avLst/>
          </a:prstGeom>
        </p:spPr>
        <p:txBody>
          <a:bodyPr wrap="square">
            <a:spAutoFit/>
          </a:bodyPr>
          <a:lstStyle/>
          <a:p>
            <a:pPr marL="285750" indent="-285750" algn="ctr">
              <a:buFont typeface="Arial" panose="020B0604020202020204" pitchFamily="34" charset="0"/>
              <a:buChar char="•"/>
            </a:pPr>
            <a:r>
              <a:rPr lang="en-GB" sz="2800" b="1" dirty="0" smtClean="0"/>
              <a:t>Before vaccination</a:t>
            </a:r>
          </a:p>
          <a:p>
            <a:pPr marL="285750" indent="-285750" algn="ctr">
              <a:buFont typeface="Arial" panose="020B0604020202020204" pitchFamily="34" charset="0"/>
              <a:buChar char="•"/>
            </a:pPr>
            <a:r>
              <a:rPr lang="en-GB" sz="2800" b="1" dirty="0" smtClean="0"/>
              <a:t>During vaccination</a:t>
            </a:r>
          </a:p>
          <a:p>
            <a:pPr marL="285750" indent="-285750" algn="ctr">
              <a:buFont typeface="Arial" panose="020B0604020202020204" pitchFamily="34" charset="0"/>
              <a:buChar char="•"/>
            </a:pPr>
            <a:r>
              <a:rPr lang="en-GB" sz="2800" b="1" dirty="0" smtClean="0"/>
              <a:t>After vaccination</a:t>
            </a:r>
            <a:endParaRPr lang="en-US" sz="2800" dirty="0"/>
          </a:p>
        </p:txBody>
      </p:sp>
      <p:sp>
        <p:nvSpPr>
          <p:cNvPr id="3" name="Slide Number Placeholder 2"/>
          <p:cNvSpPr>
            <a:spLocks noGrp="1"/>
          </p:cNvSpPr>
          <p:nvPr>
            <p:ph type="sldNum" sz="quarter" idx="12"/>
          </p:nvPr>
        </p:nvSpPr>
        <p:spPr/>
        <p:txBody>
          <a:bodyPr/>
          <a:lstStyle/>
          <a:p>
            <a:fld id="{1299F4CA-A7D5-4E85-AAAC-6ABAFD433159}" type="slidenum">
              <a:rPr lang="en-US" smtClean="0"/>
              <a:pPr/>
              <a:t>9</a:t>
            </a:fld>
            <a:endParaRPr lang="en-US"/>
          </a:p>
        </p:txBody>
      </p:sp>
    </p:spTree>
    <p:extLst>
      <p:ext uri="{BB962C8B-B14F-4D97-AF65-F5344CB8AC3E}">
        <p14:creationId xmlns:p14="http://schemas.microsoft.com/office/powerpoint/2010/main" val="2517246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18746</TotalTime>
  <Words>3145</Words>
  <Application>Microsoft Office PowerPoint</Application>
  <PresentationFormat>On-screen Show (4:3)</PresentationFormat>
  <Paragraphs>416</Paragraphs>
  <Slides>40</Slides>
  <Notes>35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Managing pain during       vaccine administration</vt:lpstr>
      <vt:lpstr>How to use this training module?</vt:lpstr>
      <vt:lpstr>Learning objectives</vt:lpstr>
      <vt:lpstr>PowerPoint Presentation</vt:lpstr>
      <vt:lpstr>Pain at the time of vaccination </vt:lpstr>
      <vt:lpstr>Pain during vaccination is different from pain that develops after vaccination </vt:lpstr>
      <vt:lpstr>A health worker can reduce pain DURING vaccination</vt:lpstr>
      <vt:lpstr>Remember…</vt:lpstr>
      <vt:lpstr>What to say?</vt:lpstr>
      <vt:lpstr>BEFORE vaccination</vt:lpstr>
      <vt:lpstr>BEFORE vaccination (cont.)</vt:lpstr>
      <vt:lpstr>DURING vaccination </vt:lpstr>
      <vt:lpstr>AFTER vaccination</vt:lpstr>
      <vt:lpstr>PowerPoint Presentation</vt:lpstr>
      <vt:lpstr>What to do? </vt:lpstr>
      <vt:lpstr>Positioning of the patient</vt:lpstr>
      <vt:lpstr>PowerPoint Presentation</vt:lpstr>
      <vt:lpstr>Distraction / Active management</vt:lpstr>
      <vt:lpstr>PowerPoint Presentation</vt:lpstr>
      <vt:lpstr>PowerPoint Presentation</vt:lpstr>
      <vt:lpstr>How to act?</vt:lpstr>
      <vt:lpstr>PowerPoint Presentation</vt:lpstr>
      <vt:lpstr>PowerPoint Presentation</vt:lpstr>
      <vt:lpstr>Be respectful</vt:lpstr>
      <vt:lpstr>Important considerations</vt:lpstr>
      <vt:lpstr>Involving caregivers </vt:lpstr>
      <vt:lpstr>Breastfeeding during vaccination</vt:lpstr>
      <vt:lpstr>Multiple injections</vt:lpstr>
      <vt:lpstr>Multiple injections (cont.)</vt:lpstr>
      <vt:lpstr>Commonly asked questions on  multiple injections and pain</vt:lpstr>
      <vt:lpstr>Commonly asked questions on  multiple injections and pain (cont.)</vt:lpstr>
      <vt:lpstr>What happens when pain leads to vaccine hesitancy?</vt:lpstr>
      <vt:lpstr>What happens when pain leads to refusal of vaccines?</vt:lpstr>
      <vt:lpstr>When applying this guidance              to your setting…</vt:lpstr>
      <vt:lpstr>Summary </vt:lpstr>
      <vt:lpstr>PowerPoint Presentation</vt:lpstr>
      <vt:lpstr>PowerPoint Presentation</vt:lpstr>
      <vt:lpstr>Appendix</vt:lpstr>
      <vt:lpstr>PowerPoint Presentation</vt:lpstr>
      <vt:lpstr>Evidence based strategies to decrease pain during immunization (2)</vt:lpstr>
    </vt:vector>
  </TitlesOfParts>
  <Company>WHO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Needles don’t have to hurt</dc:title>
  <dc:creator>DHAWAN, Shweta</dc:creator>
  <cp:lastModifiedBy>MENNING, Lisa</cp:lastModifiedBy>
  <cp:revision>358</cp:revision>
  <dcterms:created xsi:type="dcterms:W3CDTF">2017-06-28T07:59:29Z</dcterms:created>
  <dcterms:modified xsi:type="dcterms:W3CDTF">2018-06-20T19:01:04Z</dcterms:modified>
</cp:coreProperties>
</file>