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1" r:id="rId3"/>
  </p:sldMasterIdLst>
  <p:notesMasterIdLst>
    <p:notesMasterId r:id="rId5"/>
  </p:notesMasterIdLst>
  <p:handoutMasterIdLst>
    <p:handoutMasterId r:id="rId22"/>
  </p:handoutMasterIdLst>
  <p:sldIdLst>
    <p:sldId id="411" r:id="rId4"/>
    <p:sldId id="417" r:id="rId6"/>
    <p:sldId id="505" r:id="rId7"/>
    <p:sldId id="509" r:id="rId8"/>
    <p:sldId id="508" r:id="rId9"/>
    <p:sldId id="510" r:id="rId10"/>
    <p:sldId id="511" r:id="rId11"/>
    <p:sldId id="512" r:id="rId12"/>
    <p:sldId id="521" r:id="rId13"/>
    <p:sldId id="522" r:id="rId14"/>
    <p:sldId id="551" r:id="rId15"/>
    <p:sldId id="538" r:id="rId16"/>
    <p:sldId id="465" r:id="rId17"/>
    <p:sldId id="536" r:id="rId18"/>
    <p:sldId id="552" r:id="rId19"/>
    <p:sldId id="537" r:id="rId20"/>
    <p:sldId id="438"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5C95"/>
    <a:srgbClr val="124645"/>
    <a:srgbClr val="0984EB"/>
    <a:srgbClr val="0A8CF0"/>
    <a:srgbClr val="00D537"/>
    <a:srgbClr val="02CE4C"/>
    <a:srgbClr val="002060"/>
    <a:srgbClr val="02C632"/>
    <a:srgbClr val="0C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66" d="100"/>
          <a:sy n="66" d="100"/>
        </p:scale>
        <p:origin x="2001" y="1242"/>
      </p:cViewPr>
      <p:guideLst>
        <p:guide orient="horz" pos="2099"/>
        <p:guide pos="37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3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panose="00000500000000000000" charset="-122"/>
              <a:ea typeface="MiSans"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panose="00000500000000000000" charset="-122"/>
              </a:rPr>
            </a:fld>
            <a:endParaRPr lang="zh-CN" altLang="en-US">
              <a:latin typeface="MiSans"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panose="00000500000000000000" charset="-122"/>
              <a:ea typeface="MiSans"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panose="00000500000000000000" charset="-122"/>
              </a:rPr>
            </a:fld>
            <a:endParaRPr lang="zh-CN" altLang="en-US">
              <a:latin typeface="MiSans"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panose="00000500000000000000" charset="-122"/>
                <a:ea typeface="MiSans"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panose="00000500000000000000" charset="-122"/>
                <a:ea typeface="MiSans"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panose="00000500000000000000" charset="-122"/>
                <a:ea typeface="MiSans"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panose="00000500000000000000" charset="-122"/>
                <a:ea typeface="MiSans"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iSans" panose="00000500000000000000" charset="-122"/>
        <a:ea typeface="MiSans" panose="00000500000000000000" charset="-122"/>
        <a:cs typeface="+mn-cs"/>
      </a:defRPr>
    </a:lvl1pPr>
    <a:lvl2pPr marL="457200" algn="l" defTabSz="914400" rtl="0" eaLnBrk="1" latinLnBrk="0" hangingPunct="1">
      <a:defRPr sz="1200" kern="1200">
        <a:solidFill>
          <a:schemeClr val="tx1"/>
        </a:solidFill>
        <a:latin typeface="MiSans" panose="00000500000000000000" charset="-122"/>
        <a:ea typeface="MiSans" panose="00000500000000000000" charset="-122"/>
        <a:cs typeface="+mn-cs"/>
      </a:defRPr>
    </a:lvl2pPr>
    <a:lvl3pPr marL="914400" algn="l" defTabSz="914400" rtl="0" eaLnBrk="1" latinLnBrk="0" hangingPunct="1">
      <a:defRPr sz="1200" kern="1200">
        <a:solidFill>
          <a:schemeClr val="tx1"/>
        </a:solidFill>
        <a:latin typeface="MiSans" panose="00000500000000000000" charset="-122"/>
        <a:ea typeface="MiSans" panose="00000500000000000000" charset="-122"/>
        <a:cs typeface="+mn-cs"/>
      </a:defRPr>
    </a:lvl3pPr>
    <a:lvl4pPr marL="1371600" algn="l" defTabSz="914400" rtl="0" eaLnBrk="1" latinLnBrk="0" hangingPunct="1">
      <a:defRPr sz="1200" kern="1200">
        <a:solidFill>
          <a:schemeClr val="tx1"/>
        </a:solidFill>
        <a:latin typeface="MiSans" panose="00000500000000000000" charset="-122"/>
        <a:ea typeface="MiSans" panose="00000500000000000000" charset="-122"/>
        <a:cs typeface="+mn-cs"/>
      </a:defRPr>
    </a:lvl4pPr>
    <a:lvl5pPr marL="1828800" algn="l" defTabSz="914400" rtl="0" eaLnBrk="1" latinLnBrk="0" hangingPunct="1">
      <a:defRPr sz="1200" kern="1200">
        <a:solidFill>
          <a:schemeClr val="tx1"/>
        </a:solidFill>
        <a:latin typeface="MiSans" panose="00000500000000000000" charset="-122"/>
        <a:ea typeface="MiSans"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93.xml"/><Relationship Id="rId8" Type="http://schemas.openxmlformats.org/officeDocument/2006/relationships/tags" Target="../tags/tag492.xml"/><Relationship Id="rId7" Type="http://schemas.openxmlformats.org/officeDocument/2006/relationships/tags" Target="../tags/tag491.xml"/><Relationship Id="rId6" Type="http://schemas.openxmlformats.org/officeDocument/2006/relationships/tags" Target="../tags/tag490.xml"/><Relationship Id="rId5" Type="http://schemas.openxmlformats.org/officeDocument/2006/relationships/tags" Target="../tags/tag489.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565.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89.xml"/><Relationship Id="rId8" Type="http://schemas.openxmlformats.org/officeDocument/2006/relationships/tags" Target="../tags/tag588.xml"/><Relationship Id="rId7" Type="http://schemas.openxmlformats.org/officeDocument/2006/relationships/tags" Target="../tags/tag587.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645.xml"/><Relationship Id="rId8" Type="http://schemas.openxmlformats.org/officeDocument/2006/relationships/tags" Target="../tags/tag644.xml"/><Relationship Id="rId7" Type="http://schemas.openxmlformats.org/officeDocument/2006/relationships/tags" Target="../tags/tag643.xml"/><Relationship Id="rId6" Type="http://schemas.openxmlformats.org/officeDocument/2006/relationships/tags" Target="../tags/tag642.xml"/><Relationship Id="rId5" Type="http://schemas.openxmlformats.org/officeDocument/2006/relationships/tags" Target="../tags/tag641.xml"/><Relationship Id="rId4" Type="http://schemas.openxmlformats.org/officeDocument/2006/relationships/tags" Target="../tags/tag640.xml"/><Relationship Id="rId3" Type="http://schemas.openxmlformats.org/officeDocument/2006/relationships/tags" Target="../tags/tag639.xml"/><Relationship Id="rId2" Type="http://schemas.openxmlformats.org/officeDocument/2006/relationships/tags" Target="../tags/tag638.xm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tags" Target="../tags/tag656.xml"/><Relationship Id="rId3" Type="http://schemas.openxmlformats.org/officeDocument/2006/relationships/tags" Target="../tags/tag655.xml"/><Relationship Id="rId2" Type="http://schemas.openxmlformats.org/officeDocument/2006/relationships/tags" Target="../tags/tag654.xml"/><Relationship Id="rId10"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77.xml"/><Relationship Id="rId8" Type="http://schemas.openxmlformats.org/officeDocument/2006/relationships/tags" Target="../tags/tag676.xml"/><Relationship Id="rId7" Type="http://schemas.openxmlformats.org/officeDocument/2006/relationships/tags" Target="../tags/tag675.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7" Type="http://schemas.openxmlformats.org/officeDocument/2006/relationships/tags" Target="../tags/tag690.xml"/><Relationship Id="rId6" Type="http://schemas.openxmlformats.org/officeDocument/2006/relationships/tags" Target="../tags/tag689.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5" Type="http://schemas.openxmlformats.org/officeDocument/2006/relationships/tags" Target="../tags/tag699.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MiSans" panose="00000500000000000000" charset="-122"/>
                <a:ea typeface="MiSans" panose="00000500000000000000"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MiSans" panose="00000500000000000000" charset="-122"/>
                <a:ea typeface="MiSans" panose="000005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MiSans" panose="00000500000000000000" charset="-122"/>
                <a:ea typeface="MiSans" panose="00000500000000000000" charset="-122"/>
              </a:defRPr>
            </a:lvl2pPr>
            <a:lvl3pPr marL="1143000" indent="-228600" eaLnBrk="1" fontAlgn="auto" latinLnBrk="0" hangingPunct="1">
              <a:lnSpc>
                <a:spcPct val="120000"/>
              </a:lnSpc>
              <a:defRPr sz="1600" u="none" strike="noStrike" kern="1200" cap="none" spc="150" normalizeH="0" baseline="0">
                <a:latin typeface="MiSans" panose="00000500000000000000" charset="-122"/>
                <a:ea typeface="MiSans" panose="00000500000000000000" charset="-122"/>
              </a:defRPr>
            </a:lvl3pPr>
            <a:lvl4pPr marL="1600200" indent="-228600" eaLnBrk="1" fontAlgn="auto" latinLnBrk="0" hangingPunct="1">
              <a:lnSpc>
                <a:spcPct val="120000"/>
              </a:lnSpc>
              <a:defRPr sz="1400" u="none" strike="noStrike" kern="1200" cap="none" spc="150" normalizeH="0" baseline="0">
                <a:latin typeface="MiSans" panose="00000500000000000000" charset="-122"/>
                <a:ea typeface="MiSans" panose="00000500000000000000" charset="-122"/>
              </a:defRPr>
            </a:lvl4pPr>
            <a:lvl5pPr eaLnBrk="1" fontAlgn="auto" latinLnBrk="0" hangingPunct="1">
              <a:lnSpc>
                <a:spcPct val="120000"/>
              </a:lnSpc>
              <a:defRPr sz="1400" u="none" strike="noStrike" kern="1200" cap="none" spc="150" normalizeH="0">
                <a:latin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MiSans" panose="00000500000000000000"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MiSans" panose="00000500000000000000" charset="-122"/>
              </a:defRPr>
            </a:lvl3pPr>
            <a:lvl4pPr eaLnBrk="1" fontAlgn="auto" latinLnBrk="0" hangingPunct="1">
              <a:defRPr u="none" strike="noStrike" kern="1200" cap="none" spc="150" normalizeH="0">
                <a:uFillTx/>
                <a:latin typeface="Arial" panose="020B0604020202020204" pitchFamily="34" charset="0"/>
                <a:ea typeface="MiSans" panose="00000500000000000000" charset="-122"/>
              </a:defRPr>
            </a:lvl4pPr>
            <a:lvl5pPr eaLnBrk="1" fontAlgn="auto" latinLnBrk="0" hangingPunct="1">
              <a:defRPr u="none" strike="noStrike" kern="1200" cap="none" spc="150" normalizeH="0">
                <a:uFillTx/>
                <a:latin typeface="Arial" panose="020B0604020202020204" pitchFamily="34" charset="0"/>
                <a:ea typeface="MiSans" panose="00000500000000000000"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709.xml"/><Relationship Id="rId96" Type="http://schemas.openxmlformats.org/officeDocument/2006/relationships/tags" Target="../tags/tag708.xml"/><Relationship Id="rId95" Type="http://schemas.openxmlformats.org/officeDocument/2006/relationships/tags" Target="../tags/tag707.xml"/><Relationship Id="rId94" Type="http://schemas.openxmlformats.org/officeDocument/2006/relationships/tags" Target="../tags/tag706.xml"/><Relationship Id="rId93" Type="http://schemas.openxmlformats.org/officeDocument/2006/relationships/tags" Target="../tags/tag705.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9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9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MiSans" panose="00000500000000000000" charset="-122"/>
                <a:ea typeface="MiSans" panose="00000500000000000000"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9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MiSans" panose="00000500000000000000" charset="-122"/>
                <a:ea typeface="MiSans" panose="00000500000000000000" charset="-122"/>
              </a:defRPr>
            </a:lvl1pPr>
          </a:lstStyle>
          <a:p>
            <a:endParaRPr lang="zh-CN" altLang="en-US" dirty="0"/>
          </a:p>
        </p:txBody>
      </p:sp>
      <p:sp>
        <p:nvSpPr>
          <p:cNvPr id="6" name="灯片编号占位符 5"/>
          <p:cNvSpPr>
            <a:spLocks noGrp="1"/>
          </p:cNvSpPr>
          <p:nvPr>
            <p:ph type="sldNum" sz="quarter" idx="4"/>
            <p:custDataLst>
              <p:tags r:id="rId9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MiSans" panose="00000500000000000000" charset="-122"/>
                <a:ea typeface="MiSans" panose="00000500000000000000"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iSans" panose="00000500000000000000" charset="-122"/>
          <a:ea typeface="MiSans" panose="000005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iSans" panose="00000500000000000000" charset="-122"/>
          <a:ea typeface="MiSans" panose="00000500000000000000"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1.xml"/><Relationship Id="rId2" Type="http://schemas.openxmlformats.org/officeDocument/2006/relationships/tags" Target="../tags/tag7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724.xml"/><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25.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26.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27.xml"/><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28.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29.xml"/><Relationship Id="rId2" Type="http://schemas.openxmlformats.org/officeDocument/2006/relationships/image" Target="../media/image1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73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1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19.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20.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2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2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2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4958080" y="356235"/>
            <a:ext cx="6108700" cy="5765165"/>
          </a:xfrm>
          <a:prstGeom prst="rect">
            <a:avLst/>
          </a:prstGeom>
        </p:spPr>
      </p:pic>
      <p:sp>
        <p:nvSpPr>
          <p:cNvPr id="3" name="文本框 2"/>
          <p:cNvSpPr txBox="1"/>
          <p:nvPr/>
        </p:nvSpPr>
        <p:spPr>
          <a:xfrm>
            <a:off x="1493520" y="1658620"/>
            <a:ext cx="9317355" cy="1014730"/>
          </a:xfrm>
          <a:prstGeom prst="rect">
            <a:avLst/>
          </a:prstGeom>
          <a:noFill/>
        </p:spPr>
        <p:txBody>
          <a:bodyPr wrap="square" rtlCol="0" anchor="t">
            <a:spAutoFit/>
          </a:bodyPr>
          <a:lstStyle/>
          <a:p>
            <a:pPr algn="l"/>
            <a:r>
              <a:rPr lang="en-US" sz="6000" b="1" dirty="0">
                <a:solidFill>
                  <a:schemeClr val="bg1"/>
                </a:solidFill>
                <a:cs typeface="+mn-ea"/>
                <a:sym typeface="+mn-lt"/>
              </a:rPr>
              <a:t>Programing Clinic</a:t>
            </a:r>
            <a:endParaRPr lang="en-US" sz="6000" b="1" dirty="0">
              <a:solidFill>
                <a:schemeClr val="bg1"/>
              </a:solidFill>
              <a:cs typeface="+mn-ea"/>
              <a:sym typeface="+mn-lt"/>
            </a:endParaRPr>
          </a:p>
        </p:txBody>
      </p:sp>
      <p:sp>
        <p:nvSpPr>
          <p:cNvPr id="60" name="文本框 59"/>
          <p:cNvSpPr txBox="1"/>
          <p:nvPr/>
        </p:nvSpPr>
        <p:spPr>
          <a:xfrm>
            <a:off x="1493520" y="2544445"/>
            <a:ext cx="9027160" cy="829945"/>
          </a:xfrm>
          <a:prstGeom prst="rect">
            <a:avLst/>
          </a:prstGeom>
          <a:noFill/>
        </p:spPr>
        <p:txBody>
          <a:bodyPr wrap="square" rtlCol="0">
            <a:spAutoFit/>
          </a:bodyPr>
          <a:lstStyle/>
          <a:p>
            <a:pPr algn="l"/>
            <a:r>
              <a:rPr lang="en-US" altLang="zh-CN" sz="4800" dirty="0">
                <a:solidFill>
                  <a:schemeClr val="bg1"/>
                </a:solidFill>
                <a:cs typeface="+mn-ea"/>
                <a:sym typeface="+mn-lt"/>
              </a:rPr>
              <a:t>Vehicle management </a:t>
            </a:r>
            <a:endParaRPr lang="en-US" altLang="zh-CN" sz="4800" dirty="0">
              <a:solidFill>
                <a:schemeClr val="bg1"/>
              </a:solidFill>
              <a:cs typeface="+mn-ea"/>
              <a:sym typeface="+mn-lt"/>
            </a:endParaRPr>
          </a:p>
        </p:txBody>
      </p:sp>
      <p:sp>
        <p:nvSpPr>
          <p:cNvPr id="61" name="文本框 60"/>
          <p:cNvSpPr txBox="1"/>
          <p:nvPr/>
        </p:nvSpPr>
        <p:spPr>
          <a:xfrm>
            <a:off x="1550670" y="3537585"/>
            <a:ext cx="7321550" cy="398780"/>
          </a:xfrm>
          <a:prstGeom prst="rect">
            <a:avLst/>
          </a:prstGeom>
          <a:noFill/>
        </p:spPr>
        <p:txBody>
          <a:bodyPr wrap="square" rtlCol="0">
            <a:spAutoFit/>
          </a:bodyPr>
          <a:lstStyle/>
          <a:p>
            <a:pPr algn="l"/>
            <a:r>
              <a:rPr lang="zh-CN" altLang="en-US" sz="2000" dirty="0">
                <a:solidFill>
                  <a:schemeClr val="bg1"/>
                </a:solidFill>
                <a:cs typeface="+mn-ea"/>
                <a:sym typeface="+mn-lt"/>
              </a:rPr>
              <a:t> </a:t>
            </a:r>
            <a:r>
              <a:rPr lang="zh-CN" altLang="en-US" sz="1200" dirty="0">
                <a:solidFill>
                  <a:schemeClr val="bg1"/>
                </a:solidFill>
                <a:cs typeface="+mn-ea"/>
                <a:sym typeface="+mn-lt"/>
              </a:rPr>
              <a:t> </a:t>
            </a:r>
            <a:endParaRPr lang="zh-CN" altLang="en-US" sz="1200" dirty="0">
              <a:solidFill>
                <a:schemeClr val="bg1"/>
              </a:solidFill>
              <a:cs typeface="+mn-ea"/>
              <a:sym typeface="+mn-lt"/>
            </a:endParaRPr>
          </a:p>
        </p:txBody>
      </p:sp>
      <p:sp>
        <p:nvSpPr>
          <p:cNvPr id="7" name="副标题 2"/>
          <p:cNvSpPr>
            <a:spLocks noGrp="1"/>
          </p:cNvSpPr>
          <p:nvPr>
            <p:custDataLst>
              <p:tags r:id="rId2"/>
            </p:custDataLst>
          </p:nvPr>
        </p:nvSpPr>
        <p:spPr>
          <a:xfrm>
            <a:off x="1503045" y="4483100"/>
            <a:ext cx="8767445" cy="1100455"/>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MiSans" panose="00000500000000000000"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chemeClr val="bg1"/>
                </a:solidFill>
                <a:latin typeface="+mn-lt"/>
                <a:ea typeface="+mn-ea"/>
                <a:cs typeface="+mn-ea"/>
                <a:sym typeface="+mn-lt"/>
              </a:rPr>
              <a:t>reporting person：</a:t>
            </a:r>
            <a:r>
              <a:rPr lang="en-US" sz="1800" dirty="0">
                <a:solidFill>
                  <a:schemeClr val="bg1"/>
                </a:solidFill>
                <a:latin typeface="+mn-lt"/>
                <a:ea typeface="+mn-ea"/>
                <a:cs typeface="+mn-ea"/>
                <a:sym typeface="+mn-lt"/>
              </a:rPr>
              <a:t>Duan Youzhen</a:t>
            </a:r>
            <a:r>
              <a:rPr lang="en-US" altLang="zh-CN" sz="1800" dirty="0">
                <a:solidFill>
                  <a:schemeClr val="bg1"/>
                </a:solidFill>
                <a:latin typeface="+mn-lt"/>
                <a:ea typeface="+mn-ea"/>
                <a:cs typeface="+mn-ea"/>
                <a:sym typeface="+mn-lt"/>
              </a:rPr>
              <a:t>  </a:t>
            </a:r>
            <a:endParaRPr lang="en-US" altLang="zh-CN" sz="1800" dirty="0">
              <a:solidFill>
                <a:schemeClr val="bg1"/>
              </a:solidFill>
              <a:latin typeface="+mn-lt"/>
              <a:ea typeface="+mn-ea"/>
              <a:cs typeface="+mn-ea"/>
              <a:sym typeface="+mn-lt"/>
            </a:endParaRPr>
          </a:p>
          <a:p>
            <a:pPr algn="l"/>
            <a:r>
              <a:rPr lang="zh-CN" altLang="en-US" sz="1800" dirty="0">
                <a:solidFill>
                  <a:schemeClr val="bg1"/>
                </a:solidFill>
                <a:latin typeface="+mn-lt"/>
                <a:ea typeface="+mn-ea"/>
                <a:cs typeface="+mn-ea"/>
                <a:sym typeface="+mn-lt"/>
              </a:rPr>
              <a:t>reporting </a:t>
            </a:r>
            <a:r>
              <a:rPr lang="en-US" altLang="zh-CN" sz="1800" dirty="0">
                <a:solidFill>
                  <a:schemeClr val="bg1"/>
                </a:solidFill>
                <a:latin typeface="+mn-lt"/>
                <a:ea typeface="+mn-ea"/>
                <a:cs typeface="+mn-ea"/>
                <a:sym typeface="+mn-lt"/>
              </a:rPr>
              <a:t>time</a:t>
            </a:r>
            <a:r>
              <a:rPr lang="zh-CN" altLang="en-US" sz="1800" dirty="0">
                <a:solidFill>
                  <a:schemeClr val="bg1"/>
                </a:solidFill>
                <a:latin typeface="+mn-lt"/>
                <a:ea typeface="+mn-ea"/>
                <a:cs typeface="+mn-ea"/>
                <a:sym typeface="+mn-lt"/>
              </a:rPr>
              <a:t>：</a:t>
            </a:r>
            <a:r>
              <a:rPr lang="en-US" sz="1800" dirty="0">
                <a:solidFill>
                  <a:schemeClr val="bg1"/>
                </a:solidFill>
                <a:latin typeface="+mn-lt"/>
                <a:ea typeface="+mn-ea"/>
                <a:cs typeface="+mn-ea"/>
                <a:sym typeface="+mn-lt"/>
              </a:rPr>
              <a:t>09.06.2024</a:t>
            </a:r>
            <a:endParaRPr lang="zh-CN" altLang="en-US" sz="1800" dirty="0">
              <a:solidFill>
                <a:schemeClr val="bg1"/>
              </a:solidFill>
              <a:latin typeface="+mn-lt"/>
              <a:ea typeface="+mn-ea"/>
              <a:cs typeface="+mn-ea"/>
              <a:sym typeface="+mn-lt"/>
            </a:endParaRPr>
          </a:p>
          <a:p>
            <a:pPr algn="l"/>
            <a:endParaRPr lang="zh-CN" altLang="en-US" sz="1800" dirty="0">
              <a:solidFill>
                <a:schemeClr val="bg1"/>
              </a:solidFill>
              <a:latin typeface="+mn-lt"/>
              <a:ea typeface="+mn-ea"/>
              <a:cs typeface="+mn-ea"/>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pic>
        <p:nvPicPr>
          <p:cNvPr id="3" name="图片 2"/>
          <p:cNvPicPr>
            <a:picLocks noChangeAspect="1"/>
          </p:cNvPicPr>
          <p:nvPr/>
        </p:nvPicPr>
        <p:blipFill>
          <a:blip r:embed="rId2"/>
          <a:stretch>
            <a:fillRect/>
          </a:stretch>
        </p:blipFill>
        <p:spPr>
          <a:xfrm>
            <a:off x="2416810" y="817880"/>
            <a:ext cx="7359015" cy="522287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pic>
        <p:nvPicPr>
          <p:cNvPr id="4" name="图片 3"/>
          <p:cNvPicPr>
            <a:picLocks noChangeAspect="1"/>
          </p:cNvPicPr>
          <p:nvPr/>
        </p:nvPicPr>
        <p:blipFill>
          <a:blip r:embed="rId2"/>
          <a:stretch>
            <a:fillRect/>
          </a:stretch>
        </p:blipFill>
        <p:spPr>
          <a:xfrm>
            <a:off x="1421765" y="1550670"/>
            <a:ext cx="9347835" cy="375666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sz="2800" dirty="0">
                <a:solidFill>
                  <a:schemeClr val="bg1"/>
                </a:solidFill>
                <a:cs typeface="+mn-ea"/>
                <a:sym typeface="+mn-lt"/>
              </a:rPr>
              <a:t>7</a:t>
            </a:r>
            <a:r>
              <a:rPr lang="zh-CN" altLang="en-US" sz="2800" dirty="0">
                <a:solidFill>
                  <a:schemeClr val="bg1"/>
                </a:solidFill>
                <a:cs typeface="+mn-ea"/>
                <a:sym typeface="+mn-lt"/>
              </a:rPr>
              <a:t>. Simulating Data in PostgreSQL</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1809115" y="1218565"/>
            <a:ext cx="8573770" cy="533781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9.Emergency vehicle records</a:t>
            </a:r>
            <a:endParaRPr lang="zh-CN" altLang="en-US" sz="2800" dirty="0">
              <a:solidFill>
                <a:schemeClr val="bg1"/>
              </a:solidFill>
              <a:cs typeface="+mn-ea"/>
              <a:sym typeface="+mn-lt"/>
            </a:endParaRPr>
          </a:p>
          <a:p>
            <a:pPr algn="l"/>
            <a:r>
              <a:rPr lang="en-US" altLang="zh-CN" sz="2800" dirty="0">
                <a:solidFill>
                  <a:schemeClr val="bg1"/>
                </a:solidFill>
                <a:cs typeface="+mn-ea"/>
                <a:sym typeface="+mn-lt"/>
              </a:rPr>
              <a:t>-</a:t>
            </a:r>
            <a:r>
              <a:rPr lang="zh-CN" altLang="en-US" sz="2800" dirty="0">
                <a:solidFill>
                  <a:schemeClr val="bg1"/>
                </a:solidFill>
                <a:cs typeface="+mn-ea"/>
                <a:sym typeface="+mn-lt"/>
              </a:rPr>
              <a:t>-Post Writes the area with the emergency vehicle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and sends a mailbox to the owner for notification</a:t>
            </a:r>
            <a:endParaRPr lang="zh-CN" altLang="en-US" sz="2800" dirty="0">
              <a:solidFill>
                <a:schemeClr val="bg1"/>
              </a:solidFill>
              <a:cs typeface="+mn-ea"/>
              <a:sym typeface="+mn-lt"/>
            </a:endParaRPr>
          </a:p>
        </p:txBody>
      </p:sp>
      <p:pic>
        <p:nvPicPr>
          <p:cNvPr id="1693992602" name="图片 1" descr="图形用户界面, 文本, 应用程序, 网站&#10;&#10;描述已自动生成"/>
          <p:cNvPicPr>
            <a:picLocks noChangeAspect="1"/>
          </p:cNvPicPr>
          <p:nvPr/>
        </p:nvPicPr>
        <p:blipFill>
          <a:blip r:embed="rId2"/>
          <a:stretch>
            <a:fillRect/>
          </a:stretch>
        </p:blipFill>
        <p:spPr>
          <a:xfrm>
            <a:off x="1290320" y="2631440"/>
            <a:ext cx="9611995" cy="290830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endParaRPr lang="zh-CN" altLang="en-US" sz="2800" dirty="0">
              <a:solidFill>
                <a:schemeClr val="bg1"/>
              </a:solidFill>
              <a:cs typeface="+mn-ea"/>
              <a:sym typeface="+mn-lt"/>
            </a:endParaRPr>
          </a:p>
        </p:txBody>
      </p:sp>
      <p:pic>
        <p:nvPicPr>
          <p:cNvPr id="962829372" name="图片 1" descr="图形用户界面, 文本, 应用程序&#10;&#10;描述已自动生成"/>
          <p:cNvPicPr>
            <a:picLocks noChangeAspect="1"/>
          </p:cNvPicPr>
          <p:nvPr/>
        </p:nvPicPr>
        <p:blipFill>
          <a:blip r:embed="rId2"/>
          <a:stretch>
            <a:fillRect/>
          </a:stretch>
        </p:blipFill>
        <p:spPr>
          <a:xfrm>
            <a:off x="1568450" y="842010"/>
            <a:ext cx="9055100" cy="518350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endParaRPr lang="zh-CN" altLang="en-US" sz="2800" dirty="0">
              <a:solidFill>
                <a:schemeClr val="bg1"/>
              </a:solidFill>
              <a:cs typeface="+mn-ea"/>
              <a:sym typeface="+mn-lt"/>
            </a:endParaRPr>
          </a:p>
        </p:txBody>
      </p:sp>
      <p:pic>
        <p:nvPicPr>
          <p:cNvPr id="248748543" name="图片 1" descr="图形用户界面, 文本, 应用程序, 电子邮件&#10;&#10;描述已自动生成"/>
          <p:cNvPicPr>
            <a:picLocks noChangeAspect="1"/>
          </p:cNvPicPr>
          <p:nvPr/>
        </p:nvPicPr>
        <p:blipFill>
          <a:blip r:embed="rId2"/>
          <a:stretch>
            <a:fillRect/>
          </a:stretch>
        </p:blipFill>
        <p:spPr>
          <a:xfrm>
            <a:off x="1341120" y="1703705"/>
            <a:ext cx="9510395" cy="345122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2360930" y="1745615"/>
            <a:ext cx="7470140" cy="3366770"/>
          </a:xfrm>
          <a:prstGeom prst="rect">
            <a:avLst/>
          </a:prstGeom>
        </p:spPr>
        <p:txBody>
          <a:bodyPr wrap="none">
            <a:noAutofit/>
          </a:bodyPr>
          <a:lstStyle/>
          <a:p>
            <a:pPr algn="l"/>
            <a:r>
              <a:rPr lang="en-US" sz="19900" b="1" dirty="0">
                <a:solidFill>
                  <a:schemeClr val="bg1"/>
                </a:solidFill>
                <a:cs typeface="+mn-ea"/>
                <a:sym typeface="+mn-lt"/>
              </a:rPr>
              <a:t>DEMO</a:t>
            </a:r>
            <a:endParaRPr lang="en-US" sz="19900" b="1" dirty="0">
              <a:solidFill>
                <a:schemeClr val="bg1"/>
              </a:solidFill>
              <a:cs typeface="+mn-ea"/>
              <a:sym typeface="+mn-lt"/>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0" y="546100"/>
            <a:ext cx="6108700" cy="5765165"/>
          </a:xfrm>
          <a:prstGeom prst="rect">
            <a:avLst/>
          </a:prstGeom>
        </p:spPr>
      </p:pic>
      <p:cxnSp>
        <p:nvCxnSpPr>
          <p:cNvPr id="5" name="直接连接符 4"/>
          <p:cNvCxnSpPr/>
          <p:nvPr/>
        </p:nvCxnSpPr>
        <p:spPr>
          <a:xfrm>
            <a:off x="3444240" y="4295140"/>
            <a:ext cx="7240270" cy="3365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50385" y="2479040"/>
            <a:ext cx="0" cy="277177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6990" y="2479040"/>
            <a:ext cx="5238750" cy="1938020"/>
          </a:xfrm>
          <a:prstGeom prst="rect">
            <a:avLst/>
          </a:prstGeom>
          <a:noFill/>
        </p:spPr>
        <p:txBody>
          <a:bodyPr wrap="square" rtlCol="0" anchor="t">
            <a:spAutoFit/>
          </a:bodyPr>
          <a:lstStyle>
            <a:defPPr>
              <a:defRPr lang="zh-CN"/>
            </a:defPPr>
            <a:lvl1pPr>
              <a:defRPr sz="6000" b="1">
                <a:solidFill>
                  <a:schemeClr val="bg1"/>
                </a:solidFill>
                <a:cs typeface="+mn-ea"/>
              </a:defRPr>
            </a:lvl1pPr>
          </a:lstStyle>
          <a:p>
            <a:r>
              <a:rPr lang="zh-CN" altLang="en-US" dirty="0">
                <a:sym typeface="Calibri" panose="020F0502020204030204"/>
              </a:rPr>
              <a:t>Thanks for watching.</a:t>
            </a:r>
            <a:endParaRPr lang="zh-CN" altLang="en-US" dirty="0">
              <a:sym typeface="Calibri" panose="020F0502020204030204"/>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2653665"/>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771140"/>
            <a:ext cx="8605520" cy="2159000"/>
          </a:xfrm>
          <a:prstGeom prst="rect">
            <a:avLst/>
          </a:prstGeom>
        </p:spPr>
        <p:txBody>
          <a:bodyPr vert="horz" wrap="square" lIns="91440" tIns="45720" rIns="91440" bIns="45720" rtlCol="0">
            <a:sp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Basic event flow</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2000" b="1" kern="1200" cap="none" spc="0" normalizeH="0" baseline="0" noProof="0" dirty="0">
                <a:solidFill>
                  <a:schemeClr val="bg1"/>
                </a:solidFill>
                <a:cs typeface="+mn-ea"/>
                <a:sym typeface="+mn-lt"/>
              </a:rPr>
              <a:t>In order to optimise urban traffic, the department would like to analyse the flow of vehicles at different times of the day and identify areas prone to congestion. The system should provide insights to help manage and reduce traffic congestion.</a:t>
            </a:r>
            <a:endParaRPr kumimoji="0" lang="en-US"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1850390"/>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1977390"/>
            <a:ext cx="8605520" cy="4083050"/>
          </a:xfrm>
          <a:prstGeom prst="rect">
            <a:avLst/>
          </a:prstGeom>
        </p:spPr>
        <p:txBody>
          <a:bodyPr vert="horz" wrap="square" lIns="91440" tIns="45720" rIns="91440" bIns="45720" rtlCol="0">
            <a:no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Suggested methodology</a:t>
            </a:r>
            <a:r>
              <a:rPr kumimoji="0" lang="zh-CN" altLang="en-US" sz="3200" b="1" kern="1200" cap="none" spc="0" normalizeH="0" baseline="0" noProof="0" dirty="0">
                <a:solidFill>
                  <a:schemeClr val="bg1"/>
                </a:solidFill>
                <a:cs typeface="+mn-ea"/>
                <a:sym typeface="+mn-lt"/>
              </a:rPr>
              <a:t>：</a:t>
            </a:r>
            <a:endParaRPr kumimoji="0" lang="zh-CN" alt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There exists a RECORD function in this system to record the licence plate number and then send email notifications to other drivers once a particular vehicle like 120 is spotted at a particular intersection. Once a special vehicle like the 120 is spotted at a certain intersection, an email notification is sent to other drivers.</a:t>
            </a:r>
            <a:endParaRPr kumimoji="0"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1</a:t>
            </a:r>
            <a:r>
              <a:rPr lang="zh-CN" altLang="en-US" sz="2800" dirty="0">
                <a:solidFill>
                  <a:schemeClr val="bg1"/>
                </a:solidFill>
                <a:cs typeface="+mn-ea"/>
                <a:sym typeface="+mn-lt"/>
              </a:rPr>
              <a:t>.Modify the owner's model</a:t>
            </a:r>
            <a:endParaRPr lang="zh-CN" altLang="en-US" sz="2800" dirty="0">
              <a:solidFill>
                <a:schemeClr val="bg1"/>
              </a:solidFill>
              <a:cs typeface="+mn-ea"/>
              <a:sym typeface="+mn-lt"/>
            </a:endParaRPr>
          </a:p>
        </p:txBody>
      </p:sp>
      <p:pic>
        <p:nvPicPr>
          <p:cNvPr id="4" name="图片 3"/>
          <p:cNvPicPr>
            <a:picLocks noChangeAspect="1"/>
          </p:cNvPicPr>
          <p:nvPr/>
        </p:nvPicPr>
        <p:blipFill>
          <a:blip r:embed="rId2"/>
          <a:stretch>
            <a:fillRect/>
          </a:stretch>
        </p:blipFill>
        <p:spPr>
          <a:xfrm>
            <a:off x="1189990" y="1744980"/>
            <a:ext cx="9849485" cy="38595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180465"/>
          </a:xfrm>
          <a:prstGeom prst="rect">
            <a:avLst/>
          </a:prstGeom>
        </p:spPr>
        <p:txBody>
          <a:bodyPr wrap="none">
            <a:noAutofit/>
          </a:bodyPr>
          <a:lstStyle/>
          <a:p>
            <a:pPr algn="l"/>
            <a:r>
              <a:rPr lang="en-US" altLang="zh-CN" sz="2800" dirty="0">
                <a:solidFill>
                  <a:schemeClr val="bg1"/>
                </a:solidFill>
                <a:cs typeface="+mn-ea"/>
                <a:sym typeface="+mn-lt"/>
              </a:rPr>
              <a:t>2</a:t>
            </a:r>
            <a:r>
              <a:rPr lang="zh-CN" altLang="en-US" sz="2800" dirty="0">
                <a:solidFill>
                  <a:schemeClr val="bg1"/>
                </a:solidFill>
                <a:cs typeface="+mn-ea"/>
                <a:sym typeface="+mn-lt"/>
              </a:rPr>
              <a:t>. Modify the model of registered licence plate number</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Add </a:t>
            </a:r>
            <a:r>
              <a:rPr lang="en-US" altLang="zh-CN" sz="2800" dirty="0">
                <a:solidFill>
                  <a:schemeClr val="bg1"/>
                </a:solidFill>
                <a:cs typeface="+mn-ea"/>
                <a:sym typeface="+mn-lt"/>
              </a:rPr>
              <a:t>record</a:t>
            </a:r>
            <a:r>
              <a:rPr lang="zh-CN" altLang="en-US" sz="2800" dirty="0">
                <a:solidFill>
                  <a:schemeClr val="bg1"/>
                </a:solidFill>
                <a:cs typeface="+mn-ea"/>
                <a:sym typeface="+mn-lt"/>
              </a:rPr>
              <a:t>_</a:t>
            </a:r>
            <a:r>
              <a:rPr lang="en-US" altLang="zh-CN" sz="2800" dirty="0">
                <a:solidFill>
                  <a:schemeClr val="bg1"/>
                </a:solidFill>
                <a:cs typeface="+mn-ea"/>
                <a:sym typeface="+mn-lt"/>
              </a:rPr>
              <a:t>date</a:t>
            </a:r>
            <a:r>
              <a:rPr lang="zh-CN" altLang="en-US" sz="2800" dirty="0">
                <a:solidFill>
                  <a:schemeClr val="bg1"/>
                </a:solidFill>
                <a:cs typeface="+mn-ea"/>
                <a:sym typeface="+mn-lt"/>
              </a:rPr>
              <a:t> class</a:t>
            </a:r>
            <a:endParaRPr lang="zh-CN" altLang="en-US" sz="2800" dirty="0">
              <a:solidFill>
                <a:schemeClr val="bg1"/>
              </a:solidFill>
              <a:cs typeface="+mn-ea"/>
              <a:sym typeface="+mn-lt"/>
            </a:endParaRPr>
          </a:p>
        </p:txBody>
      </p:sp>
      <p:pic>
        <p:nvPicPr>
          <p:cNvPr id="4" name="图片 3"/>
          <p:cNvPicPr>
            <a:picLocks noChangeAspect="1"/>
          </p:cNvPicPr>
          <p:nvPr/>
        </p:nvPicPr>
        <p:blipFill>
          <a:blip r:embed="rId2"/>
          <a:stretch>
            <a:fillRect/>
          </a:stretch>
        </p:blipFill>
        <p:spPr>
          <a:xfrm>
            <a:off x="622300" y="2226310"/>
            <a:ext cx="11156950" cy="240538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18590"/>
          </a:xfrm>
          <a:prstGeom prst="rect">
            <a:avLst/>
          </a:prstGeom>
        </p:spPr>
        <p:txBody>
          <a:bodyPr wrap="none">
            <a:noAutofit/>
          </a:bodyPr>
          <a:lstStyle/>
          <a:p>
            <a:pPr algn="l"/>
            <a:r>
              <a:rPr lang="en-US" altLang="zh-CN" sz="2800" dirty="0">
                <a:solidFill>
                  <a:schemeClr val="bg1"/>
                </a:solidFill>
                <a:cs typeface="+mn-ea"/>
                <a:sym typeface="+mn-lt"/>
              </a:rPr>
              <a:t>3</a:t>
            </a:r>
            <a:r>
              <a:rPr lang="zh-CN" altLang="en-US" sz="2800" dirty="0">
                <a:solidFill>
                  <a:schemeClr val="bg1"/>
                </a:solidFill>
                <a:cs typeface="+mn-ea"/>
                <a:sym typeface="+mn-lt"/>
              </a:rPr>
              <a:t>. </a:t>
            </a:r>
            <a:r>
              <a:rPr sz="2800" dirty="0">
                <a:solidFill>
                  <a:schemeClr val="bg1"/>
                </a:solidFill>
                <a:cs typeface="+mn-ea"/>
                <a:sym typeface="+mn-lt"/>
              </a:rPr>
              <a:t>Registered licence plate number model</a:t>
            </a:r>
            <a:endParaRPr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731520" y="2328545"/>
            <a:ext cx="10729595" cy="220027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35100"/>
          </a:xfrm>
          <a:prstGeom prst="rect">
            <a:avLst/>
          </a:prstGeom>
        </p:spPr>
        <p:txBody>
          <a:bodyPr wrap="none">
            <a:noAutofit/>
          </a:bodyPr>
          <a:lstStyle/>
          <a:p>
            <a:pPr algn="l"/>
            <a:r>
              <a:rPr lang="en-US" altLang="zh-CN" sz="2800" dirty="0">
                <a:solidFill>
                  <a:schemeClr val="bg1"/>
                </a:solidFill>
                <a:cs typeface="+mn-ea"/>
                <a:sym typeface="+mn-lt"/>
              </a:rPr>
              <a:t>4</a:t>
            </a:r>
            <a:r>
              <a:rPr lang="zh-CN" altLang="en-US" sz="2800" dirty="0">
                <a:solidFill>
                  <a:schemeClr val="bg1"/>
                </a:solidFill>
                <a:cs typeface="+mn-ea"/>
                <a:sym typeface="+mn-lt"/>
              </a:rPr>
              <a:t>. Emergency vehicle model</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756285" y="2487295"/>
            <a:ext cx="10678795" cy="188341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sz="2800" dirty="0">
                <a:solidFill>
                  <a:schemeClr val="bg1"/>
                </a:solidFill>
                <a:cs typeface="+mn-ea"/>
                <a:sym typeface="+mn-lt"/>
              </a:rPr>
              <a:t>5</a:t>
            </a:r>
            <a:r>
              <a:rPr lang="zh-CN" altLang="en-US" sz="2800" dirty="0">
                <a:solidFill>
                  <a:schemeClr val="bg1"/>
                </a:solidFill>
                <a:cs typeface="+mn-ea"/>
                <a:sym typeface="+mn-lt"/>
              </a:rPr>
              <a:t>. Record licence plate number, record the owner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and licence plate number as well as current time</a:t>
            </a:r>
            <a:endParaRPr lang="zh-CN" altLang="en-US" sz="2800" dirty="0">
              <a:solidFill>
                <a:schemeClr val="bg1"/>
              </a:solidFill>
              <a:cs typeface="+mn-ea"/>
              <a:sym typeface="+mn-lt"/>
            </a:endParaRPr>
          </a:p>
        </p:txBody>
      </p:sp>
      <p:pic>
        <p:nvPicPr>
          <p:cNvPr id="4" name="图片 3"/>
          <p:cNvPicPr>
            <a:picLocks noChangeAspect="1"/>
          </p:cNvPicPr>
          <p:nvPr/>
        </p:nvPicPr>
        <p:blipFill>
          <a:blip r:embed="rId2"/>
          <a:stretch>
            <a:fillRect/>
          </a:stretch>
        </p:blipFill>
        <p:spPr>
          <a:xfrm>
            <a:off x="2404745" y="1612900"/>
            <a:ext cx="7383145" cy="505523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822960" y="2700655"/>
            <a:ext cx="14767560" cy="1905000"/>
          </a:xfrm>
          <a:prstGeom prst="rect">
            <a:avLst/>
          </a:prstGeom>
        </p:spPr>
        <p:txBody>
          <a:bodyPr wrap="none">
            <a:noAutofit/>
          </a:bodyPr>
          <a:lstStyle/>
          <a:p>
            <a:pPr algn="l"/>
            <a:r>
              <a:rPr lang="en-US" altLang="zh-CN" sz="2800" dirty="0">
                <a:solidFill>
                  <a:schemeClr val="bg1"/>
                </a:solidFill>
                <a:cs typeface="+mn-ea"/>
                <a:sym typeface="+mn-lt"/>
              </a:rPr>
              <a:t>6</a:t>
            </a:r>
            <a:r>
              <a:rPr lang="zh-CN" altLang="en-US" sz="2800" dirty="0">
                <a:solidFill>
                  <a:schemeClr val="bg1"/>
                </a:solidFill>
                <a:cs typeface="+mn-ea"/>
                <a:sym typeface="+mn-lt"/>
              </a:rPr>
              <a:t>.  Count the number of times vehicles appear in each region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in the RECORD table, visualise it, and use the ARIMA model to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predict it, and set the traffic flow in each region not to be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greater than 200, otherwise, send an email notification to the user.</a:t>
            </a:r>
            <a:endParaRPr lang="zh-CN" altLang="en-US" sz="2800" dirty="0">
              <a:solidFill>
                <a:schemeClr val="bg1"/>
              </a:solidFill>
              <a:cs typeface="+mn-ea"/>
              <a:sym typeface="+mn-lt"/>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2.xml><?xml version="1.0" encoding="utf-8"?>
<p:tagLst xmlns:p="http://schemas.openxmlformats.org/presentationml/2006/main">
  <p:tag name="KSO_WM_DIAGRAM_VIRTUALLY_FRAME" val="{&quot;height&quot;:1231.4,&quot;left&quot;:92.15,&quot;top&quot;:148.2,&quot;width&quot;:495.6}"/>
</p:tagLst>
</file>

<file path=ppt/tags/tag713.xml><?xml version="1.0" encoding="utf-8"?>
<p:tagLst xmlns:p="http://schemas.openxmlformats.org/presentationml/2006/main">
  <p:tag name="KSO_WM_DIAGRAM_VIRTUALLY_FRAME" val="{&quot;height&quot;:1231.4,&quot;left&quot;:92.15,&quot;top&quot;:148.2,&quot;width&quot;:495.6}"/>
</p:tagLst>
</file>

<file path=ppt/tags/tag7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5.xml><?xml version="1.0" encoding="utf-8"?>
<p:tagLst xmlns:p="http://schemas.openxmlformats.org/presentationml/2006/main">
  <p:tag name="KSO_WM_DIAGRAM_VIRTUALLY_FRAME" val="{&quot;height&quot;:1231.4,&quot;left&quot;:92.15,&quot;top&quot;:148.2,&quot;width&quot;:495.6}"/>
</p:tagLst>
</file>

<file path=ppt/tags/tag716.xml><?xml version="1.0" encoding="utf-8"?>
<p:tagLst xmlns:p="http://schemas.openxmlformats.org/presentationml/2006/main">
  <p:tag name="KSO_WM_DIAGRAM_VIRTUALLY_FRAME" val="{&quot;height&quot;:1231.4,&quot;left&quot;:92.15,&quot;top&quot;:148.2,&quot;width&quot;:495.6}"/>
</p:tagLst>
</file>

<file path=ppt/tags/tag7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2.xml><?xml version="1.0" encoding="utf-8"?>
<p:tagLst xmlns:p="http://schemas.openxmlformats.org/presentationml/2006/main">
  <p:tag name="COMMONDATA" val="eyJjb3VudCI6MSwiaGRpZCI6IjgwMTEzOTMxYTllMDgyYmY3MGViZDIyZjNkZWMzYTdkIiwidXNlckNvdW50IjoxfQ=="/>
  <p:tag name="KSO_WPP_MARK_KEY" val="48b01b5a-81ff-403c-98dd-951dfd958657"/>
  <p:tag name="commondata" val="eyJjb3VudCI6MS4wLCJoZGlkIjoiZTAxZjk4MWJjZTA2OGVlMDc3NWZjNzk1Zjk3Y2RjMTciLCJ1c2VyQ291bnQiOjEuMH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MiSans"/>
        <a:cs typeface=""/>
      </a:majorFont>
      <a:minorFont>
        <a:latin typeface="Arial"/>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WPS 演示</Application>
  <PresentationFormat>宽屏</PresentationFormat>
  <Paragraphs>47</Paragraphs>
  <Slides>17</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MiSans</vt:lpstr>
      <vt:lpstr>微软雅黑</vt:lpstr>
      <vt:lpstr>Wingdings</vt:lpstr>
      <vt:lpstr>Calibri</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Jung Yong Hwa</cp:lastModifiedBy>
  <cp:revision>211</cp:revision>
  <dcterms:created xsi:type="dcterms:W3CDTF">2020-12-23T16:05:00Z</dcterms:created>
  <dcterms:modified xsi:type="dcterms:W3CDTF">2024-06-30T20:00:37Z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DAEED878E8284327958065DF7522812F_13</vt:lpwstr>
  </property>
  <property fmtid="{D5CDD505-2E9C-101B-9397-08002B2CF9AE}" pid="3" name="KSOProductBuildVer">
    <vt:lpwstr>2052-12.1.0.16929</vt:lpwstr>
  </property>
</Properties>
</file>