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16"/>
  </p:notesMasterIdLst>
  <p:sldIdLst>
    <p:sldId id="256" r:id="rId4"/>
    <p:sldId id="257" r:id="rId5"/>
    <p:sldId id="266" r:id="rId6"/>
    <p:sldId id="269" r:id="rId7"/>
    <p:sldId id="270" r:id="rId8"/>
    <p:sldId id="268" r:id="rId9"/>
    <p:sldId id="271" r:id="rId10"/>
    <p:sldId id="272" r:id="rId11"/>
    <p:sldId id="273" r:id="rId12"/>
    <p:sldId id="274" r:id="rId13"/>
    <p:sldId id="275" r:id="rId14"/>
    <p:sldId id="276"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0" Type="http://schemas.openxmlformats.org/officeDocument/2006/relationships/tags" Target="../tags/tag10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6" Type="http://schemas.openxmlformats.org/officeDocument/2006/relationships/image" Target="../media/image2.svg"/><Relationship Id="rId15" Type="http://schemas.openxmlformats.org/officeDocument/2006/relationships/image" Target="../media/image2.png"/><Relationship Id="rId14" Type="http://schemas.openxmlformats.org/officeDocument/2006/relationships/tags" Target="../tags/tag114.xml"/><Relationship Id="rId13" Type="http://schemas.openxmlformats.org/officeDocument/2006/relationships/image" Target="../media/image1.svg"/><Relationship Id="rId12" Type="http://schemas.openxmlformats.org/officeDocument/2006/relationships/image" Target="../media/image1.png"/><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2"/>
            </p:custDataLst>
          </p:nvPr>
        </p:nvGrpSpPr>
        <p:grpSpPr>
          <a:xfrm>
            <a:off x="0" y="1833880"/>
            <a:ext cx="622935" cy="4248785"/>
            <a:chOff x="0" y="2888"/>
            <a:chExt cx="981" cy="6691"/>
          </a:xfrm>
        </p:grpSpPr>
        <p:sp>
          <p:nvSpPr>
            <p:cNvPr id="9" name="椭圆 8"/>
            <p:cNvSpPr/>
            <p:nvPr userDrawn="1">
              <p:custDataLst>
                <p:tags r:id="rId3"/>
              </p:custDataLst>
            </p:nvPr>
          </p:nvSpPr>
          <p:spPr>
            <a:xfrm>
              <a:off x="823" y="8497"/>
              <a:ext cx="158" cy="1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latin typeface="微软雅黑" charset="-122"/>
                <a:ea typeface="微软雅黑" charset="-122"/>
              </a:endParaRPr>
            </a:p>
          </p:txBody>
        </p:sp>
        <p:sp>
          <p:nvSpPr>
            <p:cNvPr id="10" name="椭圆 9"/>
            <p:cNvSpPr/>
            <p:nvPr userDrawn="1">
              <p:custDataLst>
                <p:tags r:id="rId4"/>
              </p:custDataLst>
            </p:nvPr>
          </p:nvSpPr>
          <p:spPr>
            <a:xfrm>
              <a:off x="823" y="9421"/>
              <a:ext cx="158" cy="15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latin typeface="微软雅黑" charset="-122"/>
                <a:ea typeface="微软雅黑" charset="-122"/>
              </a:endParaRPr>
            </a:p>
          </p:txBody>
        </p:sp>
        <p:sp>
          <p:nvSpPr>
            <p:cNvPr id="11" name="圆角矩形 14"/>
            <p:cNvSpPr/>
            <p:nvPr userDrawn="1">
              <p:custDataLst>
                <p:tags r:id="rId5"/>
              </p:custDataLst>
            </p:nvPr>
          </p:nvSpPr>
          <p:spPr>
            <a:xfrm>
              <a:off x="0" y="2888"/>
              <a:ext cx="557" cy="241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6" name="日期占位符 15"/>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9"/>
            </p:custDataLst>
          </p:nvPr>
        </p:nvSpPr>
        <p:spPr>
          <a:xfrm>
            <a:off x="669882" y="1563129"/>
            <a:ext cx="5273277" cy="1924320"/>
          </a:xfrm>
        </p:spPr>
        <p:txBody>
          <a:bodyPr lIns="90000" tIns="46800" rIns="90000" bIns="0" anchor="b" anchorCtr="0">
            <a:normAutofit/>
          </a:bodyPr>
          <a:lstStyle>
            <a:lvl1pPr algn="l">
              <a:defRPr sz="54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669883" y="3566160"/>
            <a:ext cx="5273276" cy="835683"/>
          </a:xfrm>
        </p:spPr>
        <p:txBody>
          <a:bodyPr lIns="90000" tIns="0" rIns="90000" bIns="4680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1"/>
            </p:custDataLst>
          </p:nvPr>
        </p:nvSpPr>
        <p:spPr>
          <a:xfrm>
            <a:off x="756488" y="5179023"/>
            <a:ext cx="1800000" cy="504000"/>
          </a:xfrm>
        </p:spPr>
        <p:txBody>
          <a:bodyPr lIns="90000" tIns="46800" rIns="90000" bIns="46800" anchor="ctr">
            <a:normAutofit/>
          </a:bodyPr>
          <a:lstStyle>
            <a:lvl1pPr marL="0" indent="0">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19" name="文本占位符 18"/>
          <p:cNvSpPr>
            <a:spLocks noGrp="1"/>
          </p:cNvSpPr>
          <p:nvPr>
            <p:ph type="body" sz="quarter" idx="14" hasCustomPrompt="1"/>
            <p:custDataLst>
              <p:tags r:id="rId12"/>
            </p:custDataLst>
          </p:nvPr>
        </p:nvSpPr>
        <p:spPr>
          <a:xfrm>
            <a:off x="757455" y="5727978"/>
            <a:ext cx="1800000" cy="504000"/>
          </a:xfrm>
        </p:spPr>
        <p:txBody>
          <a:bodyPr lIns="90000" tIns="46800" rIns="90000" bIns="46800" anchor="ctr">
            <a:normAutofit/>
          </a:bodyPr>
          <a:lstStyle>
            <a:lvl1pPr marL="0" indent="0">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54000" y="0"/>
            <a:ext cx="11658600" cy="6858000"/>
            <a:chOff x="400" y="0"/>
            <a:chExt cx="18360" cy="10800"/>
          </a:xfrm>
        </p:grpSpPr>
        <p:sp>
          <p:nvSpPr>
            <p:cNvPr id="8" name="任意多边形: 形状 7"/>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9" name="任意多边形: 形状 8"/>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70402020202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7" name="圆角矩形 7"/>
          <p:cNvSpPr/>
          <p:nvPr userDrawn="1">
            <p:custDataLst>
              <p:tags r:id="rId2"/>
            </p:custDataLst>
          </p:nvPr>
        </p:nvSpPr>
        <p:spPr>
          <a:xfrm>
            <a:off x="7038092" y="2356767"/>
            <a:ext cx="338554" cy="33855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4" name="日期占位符 3"/>
          <p:cNvSpPr>
            <a:spLocks noGrp="1"/>
          </p:cNvSpPr>
          <p:nvPr>
            <p:ph type="dt" sz="half" idx="10"/>
            <p:custDataLst>
              <p:tags r:id="rId3"/>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6"/>
            </p:custDataLst>
          </p:nvPr>
        </p:nvSpPr>
        <p:spPr>
          <a:xfrm>
            <a:off x="3802027" y="3471607"/>
            <a:ext cx="4788172" cy="707886"/>
          </a:xfrm>
        </p:spPr>
        <p:txBody>
          <a:bodyPr lIns="90000" tIns="46800" rIns="90000" bIns="0" anchor="b" anchorCtr="0">
            <a:normAutofit/>
          </a:bodyPr>
          <a:lstStyle>
            <a:lvl1pPr algn="ctr">
              <a:defRPr sz="3600" u="none" strike="noStrike" kern="1200" cap="none" spc="300" normalizeH="0" baseline="0">
                <a:solidFill>
                  <a:schemeClr val="tx1">
                    <a:lumMod val="85000"/>
                    <a:lumOff val="15000"/>
                  </a:schemeClr>
                </a:solidFill>
                <a:uFillTx/>
                <a:latin typeface="Arial" panose="020B07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7"/>
            </p:custDataLst>
          </p:nvPr>
        </p:nvSpPr>
        <p:spPr>
          <a:xfrm>
            <a:off x="3802027" y="4217594"/>
            <a:ext cx="4808573" cy="906856"/>
          </a:xfrm>
        </p:spPr>
        <p:txBody>
          <a:bodyPr lIns="90000" tIns="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704020202020204" pitchFamily="34" charset="0"/>
                <a:ea typeface="微软雅黑"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63500"/>
            <a:ext cx="12235815" cy="6921500"/>
            <a:chOff x="0" y="-100"/>
            <a:chExt cx="19269" cy="10900"/>
          </a:xfrm>
        </p:grpSpPr>
        <p:grpSp>
          <p:nvGrpSpPr>
            <p:cNvPr id="11" name="组合 10"/>
            <p:cNvGrpSpPr/>
            <p:nvPr userDrawn="1"/>
          </p:nvGrpSpPr>
          <p:grpSpPr>
            <a:xfrm>
              <a:off x="17857" y="-100"/>
              <a:ext cx="1412" cy="1015"/>
              <a:chOff x="17857" y="-100"/>
              <a:chExt cx="1412" cy="1015"/>
            </a:xfrm>
          </p:grpSpPr>
          <p:sp>
            <p:nvSpPr>
              <p:cNvPr id="8" name="圆角矩形 4"/>
              <p:cNvSpPr/>
              <p:nvPr userDrawn="1">
                <p:custDataLst>
                  <p:tags r:id="rId3"/>
                </p:custDataLst>
              </p:nvPr>
            </p:nvSpPr>
            <p:spPr>
              <a:xfrm>
                <a:off x="18521" y="-100"/>
                <a:ext cx="748" cy="7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9" name="圆角矩形 4"/>
              <p:cNvSpPr/>
              <p:nvPr userDrawn="1">
                <p:custDataLst>
                  <p:tags r:id="rId4"/>
                </p:custDataLst>
              </p:nvPr>
            </p:nvSpPr>
            <p:spPr>
              <a:xfrm>
                <a:off x="17857" y="471"/>
                <a:ext cx="421" cy="4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10" name="矩形 9"/>
            <p:cNvSpPr/>
            <p:nvPr userDrawn="1">
              <p:custDataLst>
                <p:tags r:id="rId5"/>
              </p:custDataLst>
            </p:nvPr>
          </p:nvSpPr>
          <p:spPr>
            <a:xfrm>
              <a:off x="0" y="10620"/>
              <a:ext cx="19200" cy="1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sp>
        <p:nvSpPr>
          <p:cNvPr id="2" name="标题 1"/>
          <p:cNvSpPr>
            <a:spLocks noGrp="1"/>
          </p:cNvSpPr>
          <p:nvPr>
            <p:ph type="title"/>
            <p:custDataLst>
              <p:tags r:id="rId6"/>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70402020202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7"/>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8"/>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704020202020204" pitchFamily="34" charset="0"/>
                <a:ea typeface="微软雅黑" charset="-122"/>
              </a:defRPr>
            </a:lvl1pPr>
            <a:lvl2pPr>
              <a:defRPr sz="1600" baseline="0">
                <a:solidFill>
                  <a:schemeClr val="tx1">
                    <a:lumMod val="85000"/>
                    <a:lumOff val="15000"/>
                  </a:schemeClr>
                </a:solidFill>
                <a:latin typeface="Arial" panose="020B0704020202020204" pitchFamily="34" charset="0"/>
                <a:ea typeface="微软雅黑" charset="-122"/>
              </a:defRPr>
            </a:lvl2pPr>
            <a:lvl3pPr>
              <a:defRPr sz="1600" baseline="0">
                <a:solidFill>
                  <a:schemeClr val="tx1">
                    <a:lumMod val="85000"/>
                    <a:lumOff val="15000"/>
                  </a:schemeClr>
                </a:solidFill>
                <a:latin typeface="Arial" panose="020B0704020202020204" pitchFamily="34" charset="0"/>
                <a:ea typeface="微软雅黑" charset="-122"/>
              </a:defRPr>
            </a:lvl3pPr>
            <a:lvl4pPr>
              <a:defRPr sz="1600" baseline="0">
                <a:solidFill>
                  <a:schemeClr val="tx1">
                    <a:lumMod val="85000"/>
                    <a:lumOff val="15000"/>
                  </a:schemeClr>
                </a:solidFill>
                <a:latin typeface="Arial" panose="020B0704020202020204" pitchFamily="34" charset="0"/>
                <a:ea typeface="微软雅黑" charset="-122"/>
              </a:defRPr>
            </a:lvl4pPr>
            <a:lvl5pPr>
              <a:defRPr sz="1600" baseline="0">
                <a:solidFill>
                  <a:schemeClr val="tx1">
                    <a:lumMod val="85000"/>
                    <a:lumOff val="15000"/>
                  </a:schemeClr>
                </a:solidFill>
                <a:latin typeface="Arial" panose="020B07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9"/>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0"/>
            </p:custDataLst>
          </p:nvPr>
        </p:nvSpPr>
        <p:spPr/>
        <p:txBody>
          <a:bodyPr/>
          <a:lstStyle>
            <a:lvl1pPr>
              <a:defRPr>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11"/>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254000" y="0"/>
            <a:ext cx="11658600" cy="6858000"/>
            <a:chOff x="400" y="0"/>
            <a:chExt cx="18360" cy="10800"/>
          </a:xfrm>
        </p:grpSpPr>
        <p:sp>
          <p:nvSpPr>
            <p:cNvPr id="11" name="任意多边形: 形状 10"/>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2" name="任意多边形: 形状 11"/>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70402020202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704020202020204" pitchFamily="34" charset="0"/>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7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solidFill>
                  <a:schemeClr val="tx1">
                    <a:lumMod val="85000"/>
                    <a:lumOff val="15000"/>
                  </a:schemeClr>
                </a:solidFill>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54000" y="0"/>
            <a:ext cx="11658600" cy="6858000"/>
            <a:chOff x="400" y="0"/>
            <a:chExt cx="18360" cy="10800"/>
          </a:xfrm>
        </p:grpSpPr>
        <p:sp>
          <p:nvSpPr>
            <p:cNvPr id="7" name="任意多边形: 形状 6"/>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8" name="任意多边形: 形状 7"/>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70402020202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54000" y="0"/>
            <a:ext cx="11658600" cy="6858000"/>
            <a:chOff x="400" y="0"/>
            <a:chExt cx="18360" cy="10800"/>
          </a:xfrm>
        </p:grpSpPr>
        <p:sp>
          <p:nvSpPr>
            <p:cNvPr id="9" name="任意多边形: 形状 8"/>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0" name="任意多边形: 形状 9"/>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70402020202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7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7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704020202020204" pitchFamily="34" charset="0"/>
                <a:ea typeface="微软雅黑"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254000" y="0"/>
            <a:ext cx="11658600" cy="6858000"/>
            <a:chOff x="400" y="0"/>
            <a:chExt cx="18360" cy="10800"/>
          </a:xfrm>
        </p:grpSpPr>
        <p:sp>
          <p:nvSpPr>
            <p:cNvPr id="8" name="任意多边形: 形状 7"/>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9" name="任意多边形: 形状 8"/>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704020202020204" pitchFamily="34" charset="0"/>
                <a:ea typeface="微软雅黑"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704020202020204" pitchFamily="34" charset="0"/>
                <a:ea typeface="微软雅黑" charset="-122"/>
              </a:defRPr>
            </a:lvl1pPr>
            <a:lvl2pPr indent="0" eaLnBrk="1" fontAlgn="auto" latinLnBrk="0" hangingPunct="1">
              <a:defRPr baseline="0">
                <a:solidFill>
                  <a:schemeClr val="tx1">
                    <a:lumMod val="85000"/>
                    <a:lumOff val="15000"/>
                  </a:schemeClr>
                </a:solidFill>
                <a:latin typeface="Arial" panose="020B0704020202020204" pitchFamily="34" charset="0"/>
                <a:ea typeface="微软雅黑" charset="-122"/>
              </a:defRPr>
            </a:lvl2pPr>
            <a:lvl3pPr indent="0" eaLnBrk="1" fontAlgn="auto" latinLnBrk="0" hangingPunct="1">
              <a:defRPr baseline="0">
                <a:solidFill>
                  <a:schemeClr val="tx1">
                    <a:lumMod val="85000"/>
                    <a:lumOff val="15000"/>
                  </a:schemeClr>
                </a:solidFill>
                <a:latin typeface="Arial" panose="020B0704020202020204" pitchFamily="34" charset="0"/>
                <a:ea typeface="微软雅黑" charset="-122"/>
              </a:defRPr>
            </a:lvl3pPr>
            <a:lvl4pPr indent="0" eaLnBrk="1" fontAlgn="auto" latinLnBrk="0" hangingPunct="1">
              <a:defRPr baseline="0">
                <a:solidFill>
                  <a:schemeClr val="tx1">
                    <a:lumMod val="85000"/>
                    <a:lumOff val="15000"/>
                  </a:schemeClr>
                </a:solidFill>
                <a:latin typeface="Arial" panose="020B0704020202020204" pitchFamily="34" charset="0"/>
                <a:ea typeface="微软雅黑" charset="-122"/>
              </a:defRPr>
            </a:lvl4pPr>
            <a:lvl5pPr indent="0" eaLnBrk="1" fontAlgn="auto" latinLnBrk="0" hangingPunct="1">
              <a:defRPr baseline="0">
                <a:solidFill>
                  <a:schemeClr val="tx1">
                    <a:lumMod val="85000"/>
                    <a:lumOff val="15000"/>
                  </a:schemeClr>
                </a:solidFill>
                <a:latin typeface="Arial" panose="020B07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54000" y="0"/>
            <a:ext cx="11658600" cy="6858000"/>
            <a:chOff x="400" y="0"/>
            <a:chExt cx="18360" cy="10800"/>
          </a:xfrm>
        </p:grpSpPr>
        <p:sp>
          <p:nvSpPr>
            <p:cNvPr id="8" name="任意多边形: 形状 7"/>
            <p:cNvSpPr/>
            <p:nvPr userDrawn="1">
              <p:custDataLst>
                <p:tags r:id="rId3"/>
              </p:custDataLst>
            </p:nvPr>
          </p:nvSpPr>
          <p:spPr>
            <a:xfrm>
              <a:off x="400" y="0"/>
              <a:ext cx="985" cy="60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9" name="任意多边形: 形状 8"/>
            <p:cNvSpPr/>
            <p:nvPr userDrawn="1">
              <p:custDataLst>
                <p:tags r:id="rId4"/>
              </p:custDataLst>
            </p:nvPr>
          </p:nvSpPr>
          <p:spPr>
            <a:xfrm>
              <a:off x="17950" y="9110"/>
              <a:ext cx="810" cy="169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grpSp>
      <p:sp>
        <p:nvSpPr>
          <p:cNvPr id="3" name="日期占位符 2"/>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912745" y="2359025"/>
            <a:ext cx="6346190" cy="1548765"/>
            <a:chOff x="4587" y="3715"/>
            <a:chExt cx="9994" cy="2439"/>
          </a:xfrm>
        </p:grpSpPr>
        <p:sp>
          <p:nvSpPr>
            <p:cNvPr id="6" name="圆角矩形 3"/>
            <p:cNvSpPr/>
            <p:nvPr userDrawn="1">
              <p:custDataLst>
                <p:tags r:id="rId3"/>
              </p:custDataLst>
            </p:nvPr>
          </p:nvSpPr>
          <p:spPr>
            <a:xfrm>
              <a:off x="4587" y="3715"/>
              <a:ext cx="1218" cy="128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7" name="圆角矩形 4"/>
            <p:cNvSpPr/>
            <p:nvPr userDrawn="1">
              <p:custDataLst>
                <p:tags r:id="rId4"/>
              </p:custDataLst>
            </p:nvPr>
          </p:nvSpPr>
          <p:spPr>
            <a:xfrm>
              <a:off x="13955" y="5492"/>
              <a:ext cx="627" cy="66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
        <p:nvSpPr>
          <p:cNvPr id="3" name="日期占位符 2"/>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8"/>
            </p:custDataLst>
          </p:nvPr>
        </p:nvSpPr>
        <p:spPr>
          <a:xfrm>
            <a:off x="3561347" y="2767279"/>
            <a:ext cx="5354053" cy="1200329"/>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7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1" name="文本占位符 10"/>
          <p:cNvSpPr>
            <a:spLocks noGrp="1"/>
          </p:cNvSpPr>
          <p:nvPr>
            <p:ph type="body" sz="quarter" idx="13"/>
            <p:custDataLst>
              <p:tags r:id="rId9"/>
            </p:custDataLst>
          </p:nvPr>
        </p:nvSpPr>
        <p:spPr>
          <a:xfrm>
            <a:off x="3559175" y="4064091"/>
            <a:ext cx="5356225" cy="661476"/>
          </a:xfrm>
        </p:spPr>
        <p:txBody>
          <a:bodyPr lIns="90000" rIns="90000" bIns="46800"/>
          <a:lstStyle>
            <a:lvl1pPr marL="0" indent="0" algn="ctr">
              <a:buNone/>
              <a:defRPr>
                <a:solidFill>
                  <a:schemeClr val="tx1">
                    <a:lumMod val="85000"/>
                    <a:lumOff val="1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15" name="任意多边形: 形状 14"/>
          <p:cNvSpPr/>
          <p:nvPr userDrawn="1">
            <p:custDataLst>
              <p:tags r:id="rId2"/>
            </p:custDataLst>
          </p:nvPr>
        </p:nvSpPr>
        <p:spPr>
          <a:xfrm>
            <a:off x="254000" y="0"/>
            <a:ext cx="625475" cy="384810"/>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6" name="任意多边形: 形状 15"/>
          <p:cNvSpPr/>
          <p:nvPr userDrawn="1">
            <p:custDataLst>
              <p:tags r:id="rId3"/>
            </p:custDataLst>
          </p:nvPr>
        </p:nvSpPr>
        <p:spPr>
          <a:xfrm>
            <a:off x="11398250" y="5784850"/>
            <a:ext cx="514350" cy="1073150"/>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2" name="标题 1"/>
          <p:cNvSpPr>
            <a:spLocks noGrp="1"/>
          </p:cNvSpPr>
          <p:nvPr userDrawn="1">
            <p:ph type="title" hasCustomPrompt="1"/>
            <p:custDataLst>
              <p:tags r:id="rId4"/>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704020202020204" pitchFamily="34" charset="0"/>
                <a:ea typeface="微软雅黑" charset="-122"/>
              </a:defRPr>
            </a:lvl1pPr>
          </a:lstStyle>
          <a:p>
            <a:r>
              <a:rPr lang="zh-CN" altLang="en-US" dirty="0"/>
              <a:t>单击此处添加标题</a:t>
            </a:r>
            <a:endParaRPr lang="zh-CN" altLang="en-US" dirty="0"/>
          </a:p>
        </p:txBody>
      </p:sp>
      <p:sp>
        <p:nvSpPr>
          <p:cNvPr id="3" name="日期占位符 2"/>
          <p:cNvSpPr>
            <a:spLocks noGrp="1"/>
          </p:cNvSpPr>
          <p:nvPr userDrawn="1">
            <p:ph type="dt" sz="half" idx="10"/>
            <p:custDataLst>
              <p:tags r:id="rId5"/>
            </p:custDataLst>
          </p:nvPr>
        </p:nvSpPr>
        <p:spPr/>
        <p:txBody>
          <a:bodyPr/>
          <a:lstStyle>
            <a:lvl1pPr>
              <a:defRPr baseline="0">
                <a:solidFill>
                  <a:schemeClr val="tx1">
                    <a:lumMod val="85000"/>
                    <a:lumOff val="15000"/>
                  </a:schemeClr>
                </a:solidFill>
                <a:latin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6"/>
            </p:custDataLst>
          </p:nvPr>
        </p:nvSpPr>
        <p:spPr/>
        <p:txBody>
          <a:bodyPr/>
          <a:lstStyle>
            <a:lvl1pPr>
              <a:defRPr baseline="0">
                <a:solidFill>
                  <a:schemeClr val="tx1">
                    <a:lumMod val="85000"/>
                    <a:lumOff val="15000"/>
                  </a:schemeClr>
                </a:solidFill>
                <a:latin typeface="微软雅黑" charset="-122"/>
              </a:defRPr>
            </a:lvl1p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lvl1pPr>
              <a:defRPr baseline="0">
                <a:solidFill>
                  <a:schemeClr val="tx1">
                    <a:lumMod val="85000"/>
                    <a:lumOff val="15000"/>
                  </a:schemeClr>
                </a:solidFill>
                <a:latin typeface="微软雅黑"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aseline="0">
              <a:solidFill>
                <a:schemeClr val="tx1">
                  <a:lumMod val="85000"/>
                  <a:lumOff val="15000"/>
                </a:schemeClr>
              </a:solidFill>
              <a:latin typeface="隶书" panose="02010509060101010101" pitchFamily="49" charset="-122"/>
              <a:ea typeface="隶书" panose="02010509060101010101" pitchFamily="49" charset="-122"/>
            </a:endParaRPr>
          </a:p>
        </p:txBody>
      </p:sp>
      <p:sp>
        <p:nvSpPr>
          <p:cNvPr id="2" name="标题 1"/>
          <p:cNvSpPr>
            <a:spLocks noGrp="1"/>
          </p:cNvSpPr>
          <p:nvPr userDrawn="1">
            <p:ph type="title" hasCustomPrompt="1"/>
            <p:custDataLst>
              <p:tags r:id="rId3"/>
            </p:custDataLst>
          </p:nvPr>
        </p:nvSpPr>
        <p:spPr>
          <a:xfrm>
            <a:off x="1281600" y="1249200"/>
            <a:ext cx="9626400" cy="723600"/>
          </a:xfrm>
        </p:spPr>
        <p:txBody>
          <a:bodyPr anchor="ctr"/>
          <a:lstStyle>
            <a:lvl1pPr>
              <a:defRPr sz="3200" b="1" spc="200" baseline="0">
                <a:solidFill>
                  <a:schemeClr val="tx1">
                    <a:lumMod val="85000"/>
                    <a:lumOff val="15000"/>
                  </a:schemeClr>
                </a:solidFill>
                <a:latin typeface="Arial" panose="020B0704020202020204" pitchFamily="34" charset="0"/>
                <a:ea typeface="微软雅黑"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hasCustomPrompt="1"/>
            <p:custDataLst>
              <p:tags r:id="rId4"/>
            </p:custDataLst>
          </p:nvPr>
        </p:nvSpPr>
        <p:spPr>
          <a:xfrm>
            <a:off x="1281113" y="2163600"/>
            <a:ext cx="9626600" cy="3445200"/>
          </a:xfrm>
        </p:spPr>
        <p:txBody>
          <a:bodyPr>
            <a:normAutofit/>
          </a:bodyPr>
          <a:lstStyle>
            <a:lvl1pPr>
              <a:defRPr sz="1600" baseline="0">
                <a:solidFill>
                  <a:schemeClr val="tx1">
                    <a:lumMod val="85000"/>
                    <a:lumOff val="15000"/>
                  </a:schemeClr>
                </a:solidFill>
                <a:latin typeface="Arial" panose="020B0704020202020204" pitchFamily="34" charset="0"/>
                <a:ea typeface="微软雅黑" charset="-122"/>
              </a:defRPr>
            </a:lvl1pPr>
            <a:lvl2pPr>
              <a:defRPr baseline="0">
                <a:solidFill>
                  <a:schemeClr val="tx1"/>
                </a:solidFill>
                <a:latin typeface="微软雅黑" charset="-122"/>
                <a:ea typeface="微软雅黑" charset="-122"/>
              </a:defRPr>
            </a:lvl2pPr>
            <a:lvl3pPr>
              <a:defRPr baseline="0">
                <a:solidFill>
                  <a:schemeClr val="tx1"/>
                </a:solidFill>
                <a:latin typeface="微软雅黑" charset="-122"/>
                <a:ea typeface="微软雅黑" charset="-122"/>
              </a:defRPr>
            </a:lvl3pPr>
            <a:lvl4pPr>
              <a:defRPr baseline="0">
                <a:solidFill>
                  <a:schemeClr val="tx1"/>
                </a:solidFill>
                <a:latin typeface="微软雅黑" charset="-122"/>
                <a:ea typeface="微软雅黑" charset="-122"/>
              </a:defRPr>
            </a:lvl4pPr>
            <a:lvl5pPr>
              <a:defRPr baseline="0">
                <a:solidFill>
                  <a:schemeClr val="tx1"/>
                </a:solidFill>
                <a:latin typeface="微软雅黑" charset="-122"/>
                <a:ea typeface="微软雅黑" charset="-122"/>
              </a:defRPr>
            </a:lvl5pPr>
          </a:lstStyle>
          <a:p>
            <a:pPr lvl="0"/>
            <a:r>
              <a:rPr lang="zh-CN" altLang="en-US"/>
              <a:t>单击此处添加文本</a:t>
            </a:r>
            <a:endParaRPr lang="zh-CN" altLang="en-US" dirty="0"/>
          </a:p>
        </p:txBody>
      </p:sp>
      <p:sp>
        <p:nvSpPr>
          <p:cNvPr id="3" name="日期占位符 2"/>
          <p:cNvSpPr>
            <a:spLocks noGrp="1"/>
          </p:cNvSpPr>
          <p:nvPr userDrawn="1">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userDrawn="1">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dirty="0"/>
          </a:p>
        </p:txBody>
      </p:sp>
      <p:grpSp>
        <p:nvGrpSpPr>
          <p:cNvPr id="6" name="组合 5"/>
          <p:cNvGrpSpPr/>
          <p:nvPr userDrawn="1">
            <p:custDataLst>
              <p:tags r:id="rId8"/>
            </p:custDataLst>
          </p:nvPr>
        </p:nvGrpSpPr>
        <p:grpSpPr>
          <a:xfrm>
            <a:off x="508635" y="551815"/>
            <a:ext cx="802640" cy="740410"/>
            <a:chOff x="801" y="869"/>
            <a:chExt cx="1264" cy="1166"/>
          </a:xfrm>
        </p:grpSpPr>
        <p:sp>
          <p:nvSpPr>
            <p:cNvPr id="12" name="圆角矩形 4"/>
            <p:cNvSpPr/>
            <p:nvPr userDrawn="1">
              <p:custDataLst>
                <p:tags r:id="rId9"/>
              </p:custDataLst>
            </p:nvPr>
          </p:nvSpPr>
          <p:spPr>
            <a:xfrm>
              <a:off x="801" y="1313"/>
              <a:ext cx="684" cy="7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sp>
          <p:nvSpPr>
            <p:cNvPr id="13" name="圆角矩形 4"/>
            <p:cNvSpPr/>
            <p:nvPr userDrawn="1">
              <p:custDataLst>
                <p:tags r:id="rId10"/>
              </p:custDataLst>
            </p:nvPr>
          </p:nvSpPr>
          <p:spPr>
            <a:xfrm>
              <a:off x="1645" y="869"/>
              <a:ext cx="421" cy="4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lumMod val="85000"/>
                    <a:lumOff val="15000"/>
                  </a:schemeClr>
                </a:solidFil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sp>
        <p:nvSpPr>
          <p:cNvPr id="11" name="六边形 10"/>
          <p:cNvSpPr/>
          <p:nvPr userDrawn="1">
            <p:custDataLst>
              <p:tags r:id="rId3"/>
            </p:custDataLst>
          </p:nvPr>
        </p:nvSpPr>
        <p:spPr>
          <a:xfrm rot="5400000">
            <a:off x="487222" y="5655401"/>
            <a:ext cx="1058533" cy="912529"/>
          </a:xfrm>
          <a:prstGeom prst="hexagon">
            <a:avLst>
              <a:gd name="adj" fmla="val 28602"/>
              <a:gd name="vf" fmla="val 115470"/>
            </a:avLst>
          </a:prstGeom>
          <a:noFill/>
          <a:ln w="28575">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6" name="任意多边形: 形状 15"/>
          <p:cNvSpPr/>
          <p:nvPr userDrawn="1">
            <p:custDataLst>
              <p:tags r:id="rId4"/>
            </p:custDataLst>
          </p:nvPr>
        </p:nvSpPr>
        <p:spPr>
          <a:xfrm rot="5400000">
            <a:off x="-77295" y="5764217"/>
            <a:ext cx="1171078" cy="1016489"/>
          </a:xfrm>
          <a:custGeom>
            <a:avLst/>
            <a:gdLst>
              <a:gd name="connsiteX0" fmla="*/ 0 w 1171078"/>
              <a:gd name="connsiteY0" fmla="*/ 727700 h 1016489"/>
              <a:gd name="connsiteX1" fmla="*/ 416274 w 1171078"/>
              <a:gd name="connsiteY1" fmla="*/ 0 h 1016489"/>
              <a:gd name="connsiteX2" fmla="*/ 1171078 w 1171078"/>
              <a:gd name="connsiteY2" fmla="*/ 0 h 1016489"/>
              <a:gd name="connsiteX3" fmla="*/ 1171078 w 1171078"/>
              <a:gd name="connsiteY3" fmla="*/ 1016489 h 1016489"/>
              <a:gd name="connsiteX4" fmla="*/ 165199 w 1171078"/>
              <a:gd name="connsiteY4" fmla="*/ 1016489 h 1016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078" h="1016489">
                <a:moveTo>
                  <a:pt x="0" y="727700"/>
                </a:moveTo>
                <a:lnTo>
                  <a:pt x="416274" y="0"/>
                </a:lnTo>
                <a:lnTo>
                  <a:pt x="1171078" y="0"/>
                </a:lnTo>
                <a:lnTo>
                  <a:pt x="1171078" y="1016489"/>
                </a:lnTo>
                <a:lnTo>
                  <a:pt x="165199" y="1016489"/>
                </a:lnTo>
                <a:close/>
              </a:path>
            </a:pathLst>
          </a:custGeom>
          <a:solidFill>
            <a:schemeClr val="bg1">
              <a:alpha val="33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85000"/>
                  <a:lumOff val="15000"/>
                </a:schemeClr>
              </a:solidFill>
            </a:endParaRPr>
          </a:p>
        </p:txBody>
      </p:sp>
      <p:sp>
        <p:nvSpPr>
          <p:cNvPr id="2" name="标题 1"/>
          <p:cNvSpPr>
            <a:spLocks noGrp="1"/>
          </p:cNvSpPr>
          <p:nvPr userDrawn="1">
            <p:ph type="title" hasCustomPrompt="1"/>
            <p:custDataLst>
              <p:tags r:id="rId5"/>
            </p:custDataLst>
          </p:nvPr>
        </p:nvSpPr>
        <p:spPr>
          <a:xfrm>
            <a:off x="583200" y="770400"/>
            <a:ext cx="3960000" cy="882000"/>
          </a:xfrm>
        </p:spPr>
        <p:txBody>
          <a:bodyPr anchor="ctr">
            <a:normAutofit/>
          </a:bodyPr>
          <a:lstStyle>
            <a:lvl1pPr>
              <a:defRPr sz="3200" b="1" spc="200" baseline="0">
                <a:solidFill>
                  <a:schemeClr val="tx1">
                    <a:lumMod val="85000"/>
                    <a:lumOff val="15000"/>
                  </a:schemeClr>
                </a:solidFill>
                <a:latin typeface="Arial" panose="020B0704020202020204" pitchFamily="34" charset="0"/>
                <a:ea typeface="微软雅黑" charset="-122"/>
              </a:defRPr>
            </a:lvl1pPr>
          </a:lstStyle>
          <a:p>
            <a:r>
              <a:rPr lang="zh-CN" altLang="en-US" dirty="0"/>
              <a:t>单击编辑标题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9"/>
            </p:custDataLst>
          </p:nvPr>
        </p:nvSpPr>
        <p:spPr>
          <a:xfrm>
            <a:off x="586800" y="1764000"/>
            <a:ext cx="3956400" cy="40932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1pPr>
            <a:lvl2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2pPr>
            <a:lvl3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3pPr>
            <a:lvl4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4pPr>
            <a:lvl5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10"/>
            </p:custDataLst>
          </p:nvPr>
        </p:nvSpPr>
        <p:spPr>
          <a:xfrm>
            <a:off x="5101200" y="769938"/>
            <a:ext cx="6480000" cy="5087937"/>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1pPr>
            <a:lvl2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2pPr>
            <a:lvl3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3pPr>
            <a:lvl4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4pPr>
            <a:lvl5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pic>
        <p:nvPicPr>
          <p:cNvPr id="12" name="图形 11"/>
          <p:cNvPicPr>
            <a:picLocks noChangeAspect="1"/>
          </p:cNvPicPr>
          <p:nvPr userDrawn="1">
            <p:custDataLst>
              <p:tags r:id="rId11"/>
            </p:custDataLst>
          </p:nvPr>
        </p:nvPicPr>
        <p:blipFill>
          <a:blip r:embed="rId12">
            <a:extLst>
              <a:ext uri="{96DAC541-7B7A-43D3-8B79-37D633B846F1}">
                <asvg:svgBlip xmlns:asvg="http://schemas.microsoft.com/office/drawing/2016/SVG/main" r:embed="rId13"/>
              </a:ext>
            </a:extLst>
          </a:blip>
          <a:stretch>
            <a:fillRect/>
          </a:stretch>
        </p:blipFill>
        <p:spPr>
          <a:xfrm>
            <a:off x="11489055" y="6269990"/>
            <a:ext cx="477520" cy="406400"/>
          </a:xfrm>
          <a:prstGeom prst="rect">
            <a:avLst/>
          </a:prstGeom>
        </p:spPr>
      </p:pic>
      <p:pic>
        <p:nvPicPr>
          <p:cNvPr id="14" name="图形 13"/>
          <p:cNvPicPr>
            <a:picLocks noChangeAspect="1"/>
          </p:cNvPicPr>
          <p:nvPr userDrawn="1">
            <p:custDataLst>
              <p:tags r:id="rId14"/>
            </p:custDataLst>
          </p:nvPr>
        </p:nvPicPr>
        <p:blipFill>
          <a:blip r:embed="rId15">
            <a:extLst>
              <a:ext uri="{96DAC541-7B7A-43D3-8B79-37D633B846F1}">
                <asvg:svgBlip xmlns:asvg="http://schemas.microsoft.com/office/drawing/2016/SVG/main" r:embed="rId16"/>
              </a:ext>
            </a:extLst>
          </a:blip>
          <a:stretch>
            <a:fillRect/>
          </a:stretch>
        </p:blipFill>
        <p:spPr>
          <a:xfrm>
            <a:off x="217805" y="281940"/>
            <a:ext cx="477520" cy="40640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normAutofit/>
          </a:bodyPr>
          <a:lstStyle>
            <a:lvl1pPr algn="ctr">
              <a:defRPr sz="3600" b="1" cap="all" spc="200" baseline="0">
                <a:solidFill>
                  <a:schemeClr val="tx1">
                    <a:lumMod val="85000"/>
                    <a:lumOff val="15000"/>
                  </a:schemeClr>
                </a:solidFill>
                <a:latin typeface="Arial" panose="020B07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algn="ctr">
              <a:lnSpc>
                <a:spcPct val="130000"/>
              </a:lnSpc>
              <a:spcBef>
                <a:spcPts val="0"/>
              </a:spcBef>
              <a:spcAft>
                <a:spcPts val="1000"/>
              </a:spcAft>
              <a:defRPr sz="1600" cap="all" spc="150" baseline="0">
                <a:solidFill>
                  <a:schemeClr val="tx1">
                    <a:lumMod val="85000"/>
                    <a:lumOff val="15000"/>
                  </a:schemeClr>
                </a:solidFill>
                <a:latin typeface="Arial" panose="020B0704020202020204" pitchFamily="34" charset="0"/>
                <a:ea typeface="微软雅黑"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a:lnSpc>
                <a:spcPct val="130000"/>
              </a:lnSpc>
              <a:spcAft>
                <a:spcPts val="1000"/>
              </a:spcAft>
              <a:defRPr sz="1600" cap="all" spc="150" baseline="0">
                <a:solidFill>
                  <a:schemeClr val="tx1">
                    <a:lumMod val="85000"/>
                    <a:lumOff val="15000"/>
                  </a:schemeClr>
                </a:solidFill>
                <a:latin typeface="Arial" panose="020B0704020202020204" pitchFamily="34" charset="0"/>
                <a:ea typeface="微软雅黑" charset="-122"/>
              </a:defRPr>
            </a:lvl1pPr>
            <a:lvl2pPr>
              <a:lnSpc>
                <a:spcPct val="130000"/>
              </a:lnSpc>
              <a:spcAft>
                <a:spcPts val="1000"/>
              </a:spcAft>
              <a:defRPr sz="1600" cap="all" spc="150" baseline="0">
                <a:solidFill>
                  <a:schemeClr val="tx1">
                    <a:lumMod val="85000"/>
                    <a:lumOff val="15000"/>
                  </a:schemeClr>
                </a:solidFill>
                <a:latin typeface="Arial" panose="020B0704020202020204" pitchFamily="34" charset="0"/>
                <a:ea typeface="微软雅黑" charset="-122"/>
              </a:defRPr>
            </a:lvl2pPr>
            <a:lvl3pPr>
              <a:lnSpc>
                <a:spcPct val="130000"/>
              </a:lnSpc>
              <a:spcAft>
                <a:spcPts val="1000"/>
              </a:spcAft>
              <a:defRPr sz="1600" cap="all" spc="150" baseline="0">
                <a:solidFill>
                  <a:schemeClr val="tx1">
                    <a:lumMod val="85000"/>
                    <a:lumOff val="15000"/>
                  </a:schemeClr>
                </a:solidFill>
                <a:latin typeface="Arial" panose="020B0704020202020204" pitchFamily="34" charset="0"/>
                <a:ea typeface="微软雅黑" charset="-122"/>
              </a:defRPr>
            </a:lvl3pPr>
            <a:lvl4pPr>
              <a:lnSpc>
                <a:spcPct val="130000"/>
              </a:lnSpc>
              <a:spcAft>
                <a:spcPts val="1000"/>
              </a:spcAft>
              <a:defRPr sz="1600" cap="all" spc="150" baseline="0">
                <a:solidFill>
                  <a:schemeClr val="tx1">
                    <a:lumMod val="85000"/>
                    <a:lumOff val="15000"/>
                  </a:schemeClr>
                </a:solidFill>
                <a:latin typeface="Arial" panose="020B0704020202020204" pitchFamily="34" charset="0"/>
                <a:ea typeface="微软雅黑" charset="-122"/>
              </a:defRPr>
            </a:lvl4pPr>
            <a:lvl5pPr>
              <a:lnSpc>
                <a:spcPct val="130000"/>
              </a:lnSpc>
              <a:spcAft>
                <a:spcPts val="1000"/>
              </a:spcAft>
              <a:defRPr sz="1600" cap="all" spc="150" baseline="0">
                <a:solidFill>
                  <a:schemeClr val="tx1">
                    <a:lumMod val="85000"/>
                    <a:lumOff val="15000"/>
                  </a:schemeClr>
                </a:solidFill>
                <a:latin typeface="Arial" panose="020B07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17" name="任意多边形: 形状 16"/>
          <p:cNvSpPr/>
          <p:nvPr userDrawn="1">
            <p:custDataLst>
              <p:tags r:id="rId9"/>
            </p:custDataLst>
          </p:nvPr>
        </p:nvSpPr>
        <p:spPr>
          <a:xfrm>
            <a:off x="254277" y="0"/>
            <a:ext cx="625551" cy="38482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604800" y="669600"/>
            <a:ext cx="10976400" cy="565200"/>
          </a:xfrm>
        </p:spPr>
        <p:txBody>
          <a:bodyPr anchor="ctr">
            <a:normAutofit/>
          </a:bodyPr>
          <a:lstStyle>
            <a:lvl1pPr algn="ctr">
              <a:lnSpc>
                <a:spcPct val="100000"/>
              </a:lnSpc>
              <a:defRPr sz="3200" b="1" spc="200" baseline="0">
                <a:solidFill>
                  <a:schemeClr val="tx1">
                    <a:lumMod val="85000"/>
                    <a:lumOff val="15000"/>
                  </a:schemeClr>
                </a:solidFill>
                <a:latin typeface="Arial" panose="020B070402020202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7"/>
            </p:custDataLst>
          </p:nvPr>
        </p:nvSpPr>
        <p:spPr>
          <a:xfrm>
            <a:off x="604837" y="1681200"/>
            <a:ext cx="10990800" cy="32112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1pPr>
            <a:lvl2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2pPr>
            <a:lvl3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3pPr>
            <a:lvl4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4pPr>
            <a:lvl5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8"/>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spc="150" baseline="0">
                <a:solidFill>
                  <a:schemeClr val="tx1">
                    <a:lumMod val="85000"/>
                    <a:lumOff val="15000"/>
                  </a:schemeClr>
                </a:solidFill>
                <a:latin typeface="Arial" panose="020B0704020202020204" pitchFamily="34" charset="0"/>
                <a:ea typeface="微软雅黑" charset="-122"/>
              </a:defRPr>
            </a:lvl1pPr>
          </a:lstStyle>
          <a:p>
            <a:pPr lvl="0"/>
            <a:r>
              <a:rPr lang="zh-CN" altLang="en-US" dirty="0"/>
              <a:t>单击此处编辑母版文本样式</a:t>
            </a:r>
            <a:endParaRPr lang="zh-CN" altLang="en-US" dirty="0"/>
          </a:p>
        </p:txBody>
      </p:sp>
      <p:sp>
        <p:nvSpPr>
          <p:cNvPr id="11" name="任意多边形: 形状 10"/>
          <p:cNvSpPr/>
          <p:nvPr userDrawn="1">
            <p:custDataLst>
              <p:tags r:id="rId9"/>
            </p:custDataLst>
          </p:nvPr>
        </p:nvSpPr>
        <p:spPr>
          <a:xfrm>
            <a:off x="254277" y="0"/>
            <a:ext cx="625551" cy="384826"/>
          </a:xfrm>
          <a:custGeom>
            <a:avLst/>
            <a:gdLst>
              <a:gd name="connsiteX0" fmla="*/ 0 w 625551"/>
              <a:gd name="connsiteY0" fmla="*/ 0 h 384826"/>
              <a:gd name="connsiteX1" fmla="*/ 625551 w 625551"/>
              <a:gd name="connsiteY1" fmla="*/ 0 h 384826"/>
              <a:gd name="connsiteX2" fmla="*/ 625551 w 625551"/>
              <a:gd name="connsiteY2" fmla="*/ 280565 h 384826"/>
              <a:gd name="connsiteX3" fmla="*/ 521290 w 625551"/>
              <a:gd name="connsiteY3" fmla="*/ 384826 h 384826"/>
              <a:gd name="connsiteX4" fmla="*/ 104261 w 625551"/>
              <a:gd name="connsiteY4" fmla="*/ 384826 h 384826"/>
              <a:gd name="connsiteX5" fmla="*/ 0 w 625551"/>
              <a:gd name="connsiteY5" fmla="*/ 280565 h 38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5551" h="384826">
                <a:moveTo>
                  <a:pt x="0" y="0"/>
                </a:moveTo>
                <a:lnTo>
                  <a:pt x="625551" y="0"/>
                </a:lnTo>
                <a:lnTo>
                  <a:pt x="625551" y="280565"/>
                </a:lnTo>
                <a:cubicBezTo>
                  <a:pt x="625551" y="338147"/>
                  <a:pt x="578872" y="384826"/>
                  <a:pt x="521290" y="384826"/>
                </a:cubicBezTo>
                <a:lnTo>
                  <a:pt x="104261" y="384826"/>
                </a:lnTo>
                <a:cubicBezTo>
                  <a:pt x="46679" y="384826"/>
                  <a:pt x="0" y="338147"/>
                  <a:pt x="0" y="28056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3"/>
            </p:custDataLst>
          </p:nvPr>
        </p:nvSpPr>
        <p:spPr>
          <a:xfrm>
            <a:off x="579600" y="237600"/>
            <a:ext cx="11037600" cy="441964"/>
          </a:xfrm>
        </p:spPr>
        <p:txBody>
          <a:bodyPr>
            <a:normAutofit/>
          </a:bodyPr>
          <a:lstStyle>
            <a:lvl1pPr>
              <a:lnSpc>
                <a:spcPct val="100000"/>
              </a:lnSpc>
              <a:defRPr sz="2400" b="1" spc="200" baseline="0">
                <a:solidFill>
                  <a:schemeClr val="tx1">
                    <a:lumMod val="85000"/>
                    <a:lumOff val="15000"/>
                  </a:schemeClr>
                </a:solidFill>
                <a:latin typeface="Arial" panose="020B0704020202020204" pitchFamily="34" charset="0"/>
                <a:ea typeface="微软雅黑"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579600" y="1663200"/>
            <a:ext cx="5342400" cy="2894400"/>
          </a:xfrm>
        </p:spPr>
        <p:txBody>
          <a:bodyPr/>
          <a:lstStyle>
            <a:lvl1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1pPr>
            <a:lvl2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2pPr>
            <a:lvl3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3pPr>
            <a:lvl4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4pPr>
            <a:lvl5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1pPr>
            <a:lvl2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2pPr>
            <a:lvl3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3pPr>
            <a:lvl4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4pPr>
            <a:lvl5pPr>
              <a:lnSpc>
                <a:spcPct val="130000"/>
              </a:lnSpc>
              <a:spcAft>
                <a:spcPts val="1000"/>
              </a:spcAft>
              <a:defRPr sz="1600" spc="150" baseline="0">
                <a:solidFill>
                  <a:schemeClr val="tx1">
                    <a:lumMod val="85000"/>
                    <a:lumOff val="15000"/>
                  </a:schemeClr>
                </a:solidFill>
                <a:latin typeface="Arial" panose="020B0704020202020204" pitchFamily="34" charset="0"/>
                <a:ea typeface="微软雅黑"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9"/>
            </p:custDataLst>
          </p:nvPr>
        </p:nvSpPr>
        <p:spPr>
          <a:xfrm>
            <a:off x="572400" y="4816800"/>
            <a:ext cx="5342400" cy="781200"/>
          </a:xfrm>
        </p:spPr>
        <p:txBody>
          <a:bodyPr>
            <a:normAutofit/>
          </a:bodyPr>
          <a:lstStyle>
            <a:lvl1pPr>
              <a:lnSpc>
                <a:spcPct val="130000"/>
              </a:lnSpc>
              <a:spcBef>
                <a:spcPts val="0"/>
              </a:spcBef>
              <a:spcAft>
                <a:spcPts val="1000"/>
              </a:spcAft>
              <a:defRPr sz="1600" spc="150" baseline="0">
                <a:solidFill>
                  <a:schemeClr val="tx1">
                    <a:lumMod val="85000"/>
                    <a:lumOff val="15000"/>
                  </a:schemeClr>
                </a:solidFill>
                <a:latin typeface="Arial" panose="020B0704020202020204" pitchFamily="34" charset="0"/>
                <a:ea typeface="微软雅黑"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normAutofit/>
          </a:bodyPr>
          <a:lstStyle>
            <a:lvl1pPr>
              <a:lnSpc>
                <a:spcPct val="130000"/>
              </a:lnSpc>
              <a:spcBef>
                <a:spcPts val="0"/>
              </a:spcBef>
              <a:spcAft>
                <a:spcPts val="1000"/>
              </a:spcAft>
              <a:defRPr sz="1600" spc="150" baseline="0">
                <a:solidFill>
                  <a:schemeClr val="tx1">
                    <a:lumMod val="85000"/>
                    <a:lumOff val="15000"/>
                  </a:schemeClr>
                </a:solidFill>
                <a:latin typeface="Arial" panose="020B0704020202020204" pitchFamily="34" charset="0"/>
                <a:ea typeface="微软雅黑" charset="-122"/>
              </a:defRPr>
            </a:lvl1pPr>
          </a:lstStyle>
          <a:p>
            <a:pPr lvl="0"/>
            <a:r>
              <a:rPr lang="zh-CN" altLang="en-US" dirty="0"/>
              <a:t>单击此处编辑母版文本样式</a:t>
            </a:r>
            <a:endParaRPr lang="zh-CN" altLang="en-US" dirty="0"/>
          </a:p>
        </p:txBody>
      </p:sp>
      <p:sp>
        <p:nvSpPr>
          <p:cNvPr id="16" name="任意多边形: 形状 15"/>
          <p:cNvSpPr/>
          <p:nvPr userDrawn="1">
            <p:custDataLst>
              <p:tags r:id="rId11"/>
            </p:custDataLst>
          </p:nvPr>
        </p:nvSpPr>
        <p:spPr>
          <a:xfrm>
            <a:off x="11398249" y="5784846"/>
            <a:ext cx="514069" cy="1073154"/>
          </a:xfrm>
          <a:custGeom>
            <a:avLst/>
            <a:gdLst>
              <a:gd name="connsiteX0" fmla="*/ 85680 w 514069"/>
              <a:gd name="connsiteY0" fmla="*/ 0 h 1073154"/>
              <a:gd name="connsiteX1" fmla="*/ 428389 w 514069"/>
              <a:gd name="connsiteY1" fmla="*/ 0 h 1073154"/>
              <a:gd name="connsiteX2" fmla="*/ 514069 w 514069"/>
              <a:gd name="connsiteY2" fmla="*/ 85680 h 1073154"/>
              <a:gd name="connsiteX3" fmla="*/ 514069 w 514069"/>
              <a:gd name="connsiteY3" fmla="*/ 1073154 h 1073154"/>
              <a:gd name="connsiteX4" fmla="*/ 0 w 514069"/>
              <a:gd name="connsiteY4" fmla="*/ 1073154 h 1073154"/>
              <a:gd name="connsiteX5" fmla="*/ 0 w 514069"/>
              <a:gd name="connsiteY5" fmla="*/ 85680 h 1073154"/>
              <a:gd name="connsiteX6" fmla="*/ 85680 w 514069"/>
              <a:gd name="connsiteY6" fmla="*/ 0 h 1073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069" h="1073154">
                <a:moveTo>
                  <a:pt x="85680" y="0"/>
                </a:moveTo>
                <a:lnTo>
                  <a:pt x="428389" y="0"/>
                </a:lnTo>
                <a:cubicBezTo>
                  <a:pt x="475709" y="0"/>
                  <a:pt x="514069" y="38360"/>
                  <a:pt x="514069" y="85680"/>
                </a:cubicBezTo>
                <a:lnTo>
                  <a:pt x="514069" y="1073154"/>
                </a:lnTo>
                <a:lnTo>
                  <a:pt x="0" y="1073154"/>
                </a:lnTo>
                <a:lnTo>
                  <a:pt x="0" y="85680"/>
                </a:lnTo>
                <a:cubicBezTo>
                  <a:pt x="0" y="38360"/>
                  <a:pt x="38360" y="0"/>
                  <a:pt x="85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hasCustomPrompt="1"/>
            <p:custDataLst>
              <p:tags r:id="rId3"/>
            </p:custDataLst>
          </p:nvPr>
        </p:nvSpPr>
        <p:spPr>
          <a:xfrm>
            <a:off x="1522800" y="1339200"/>
            <a:ext cx="9144000" cy="2386800"/>
          </a:xfrm>
        </p:spPr>
        <p:txBody>
          <a:bodyPr anchor="b">
            <a:normAutofit/>
          </a:bodyPr>
          <a:lstStyle>
            <a:lvl1pPr algn="ctr">
              <a:defRPr sz="6000" b="1" strike="noStrike" spc="200" baseline="0">
                <a:solidFill>
                  <a:schemeClr val="tx1">
                    <a:lumMod val="85000"/>
                    <a:lumOff val="15000"/>
                  </a:schemeClr>
                </a:solidFill>
                <a:latin typeface="Arial" panose="020B0704020202020204" pitchFamily="34" charset="0"/>
                <a:ea typeface="微软雅黑"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1522413" y="3862800"/>
            <a:ext cx="9144000" cy="1656000"/>
          </a:xfrm>
        </p:spPr>
        <p:txBody>
          <a:bodyPr>
            <a:normAutofit/>
          </a:bodyPr>
          <a:lstStyle>
            <a:lvl1pPr algn="ctr">
              <a:lnSpc>
                <a:spcPct val="130000"/>
              </a:lnSpc>
              <a:spcBef>
                <a:spcPts val="0"/>
              </a:spcBef>
              <a:spcAft>
                <a:spcPts val="1000"/>
              </a:spcAft>
              <a:defRPr sz="1600" spc="150" baseline="0">
                <a:solidFill>
                  <a:schemeClr val="tx1">
                    <a:lumMod val="85000"/>
                    <a:lumOff val="15000"/>
                  </a:schemeClr>
                </a:solidFill>
                <a:latin typeface="Arial" panose="020B0704020202020204" pitchFamily="34" charset="0"/>
                <a:ea typeface="微软雅黑" charset="-122"/>
              </a:defRPr>
            </a:lvl1pPr>
          </a:lstStyle>
          <a:p>
            <a:pPr lvl="0"/>
            <a:r>
              <a:rPr lang="zh-CN" altLang="en-US" dirty="0"/>
              <a:t>单击此处编辑母版文本样式</a:t>
            </a:r>
            <a:endParaRPr lang="zh-CN" altLang="en-US" dirty="0"/>
          </a:p>
        </p:txBody>
      </p:sp>
      <p:sp>
        <p:nvSpPr>
          <p:cNvPr id="15" name="任意多边形: 形状 14"/>
          <p:cNvSpPr/>
          <p:nvPr userDrawn="1">
            <p:custDataLst>
              <p:tags r:id="rId8"/>
            </p:custDataLst>
          </p:nvPr>
        </p:nvSpPr>
        <p:spPr>
          <a:xfrm>
            <a:off x="0" y="2663190"/>
            <a:ext cx="292735" cy="1531620"/>
          </a:xfrm>
          <a:custGeom>
            <a:avLst/>
            <a:gdLst>
              <a:gd name="connsiteX0" fmla="*/ 0 w 292858"/>
              <a:gd name="connsiteY0" fmla="*/ 0 h 1531630"/>
              <a:gd name="connsiteX1" fmla="*/ 233887 w 292858"/>
              <a:gd name="connsiteY1" fmla="*/ 0 h 1531630"/>
              <a:gd name="connsiteX2" fmla="*/ 292858 w 292858"/>
              <a:gd name="connsiteY2" fmla="*/ 58971 h 1531630"/>
              <a:gd name="connsiteX3" fmla="*/ 292858 w 292858"/>
              <a:gd name="connsiteY3" fmla="*/ 1472659 h 1531630"/>
              <a:gd name="connsiteX4" fmla="*/ 233887 w 292858"/>
              <a:gd name="connsiteY4" fmla="*/ 1531630 h 1531630"/>
              <a:gd name="connsiteX5" fmla="*/ 0 w 292858"/>
              <a:gd name="connsiteY5" fmla="*/ 1531630 h 153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858" h="1531630">
                <a:moveTo>
                  <a:pt x="0" y="0"/>
                </a:moveTo>
                <a:lnTo>
                  <a:pt x="233887" y="0"/>
                </a:lnTo>
                <a:cubicBezTo>
                  <a:pt x="266456" y="0"/>
                  <a:pt x="292858" y="26402"/>
                  <a:pt x="292858" y="58971"/>
                </a:cubicBezTo>
                <a:lnTo>
                  <a:pt x="292858" y="1472659"/>
                </a:lnTo>
                <a:cubicBezTo>
                  <a:pt x="292858" y="1505228"/>
                  <a:pt x="266456" y="1531630"/>
                  <a:pt x="233887" y="1531630"/>
                </a:cubicBezTo>
                <a:lnTo>
                  <a:pt x="0" y="15316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
        <p:nvSpPr>
          <p:cNvPr id="17" name="任意多边形: 形状 16"/>
          <p:cNvSpPr/>
          <p:nvPr userDrawn="1">
            <p:custDataLst>
              <p:tags r:id="rId9"/>
            </p:custDataLst>
          </p:nvPr>
        </p:nvSpPr>
        <p:spPr>
          <a:xfrm>
            <a:off x="11892280" y="2663190"/>
            <a:ext cx="299720" cy="1531620"/>
          </a:xfrm>
          <a:custGeom>
            <a:avLst/>
            <a:gdLst>
              <a:gd name="connsiteX0" fmla="*/ 58971 w 299841"/>
              <a:gd name="connsiteY0" fmla="*/ 0 h 1531630"/>
              <a:gd name="connsiteX1" fmla="*/ 294846 w 299841"/>
              <a:gd name="connsiteY1" fmla="*/ 0 h 1531630"/>
              <a:gd name="connsiteX2" fmla="*/ 299841 w 299841"/>
              <a:gd name="connsiteY2" fmla="*/ 2069 h 1531630"/>
              <a:gd name="connsiteX3" fmla="*/ 299841 w 299841"/>
              <a:gd name="connsiteY3" fmla="*/ 1529561 h 1531630"/>
              <a:gd name="connsiteX4" fmla="*/ 294846 w 299841"/>
              <a:gd name="connsiteY4" fmla="*/ 1531630 h 1531630"/>
              <a:gd name="connsiteX5" fmla="*/ 58971 w 299841"/>
              <a:gd name="connsiteY5" fmla="*/ 1531630 h 1531630"/>
              <a:gd name="connsiteX6" fmla="*/ 0 w 299841"/>
              <a:gd name="connsiteY6" fmla="*/ 1472659 h 1531630"/>
              <a:gd name="connsiteX7" fmla="*/ 0 w 299841"/>
              <a:gd name="connsiteY7" fmla="*/ 58971 h 1531630"/>
              <a:gd name="connsiteX8" fmla="*/ 58971 w 299841"/>
              <a:gd name="connsiteY8" fmla="*/ 0 h 153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841" h="1531630">
                <a:moveTo>
                  <a:pt x="58971" y="0"/>
                </a:moveTo>
                <a:lnTo>
                  <a:pt x="294846" y="0"/>
                </a:lnTo>
                <a:lnTo>
                  <a:pt x="299841" y="2069"/>
                </a:lnTo>
                <a:lnTo>
                  <a:pt x="299841" y="1529561"/>
                </a:lnTo>
                <a:lnTo>
                  <a:pt x="294846" y="1531630"/>
                </a:lnTo>
                <a:lnTo>
                  <a:pt x="58971" y="1531630"/>
                </a:lnTo>
                <a:cubicBezTo>
                  <a:pt x="26402" y="1531630"/>
                  <a:pt x="0" y="1505228"/>
                  <a:pt x="0" y="1472659"/>
                </a:cubicBezTo>
                <a:lnTo>
                  <a:pt x="0" y="58971"/>
                </a:lnTo>
                <a:cubicBezTo>
                  <a:pt x="0" y="26402"/>
                  <a:pt x="26402" y="0"/>
                  <a:pt x="589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tx1">
                  <a:lumMod val="85000"/>
                  <a:lumOff val="1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54.xml"/><Relationship Id="rId23" Type="http://schemas.openxmlformats.org/officeDocument/2006/relationships/tags" Target="../tags/tag153.xml"/><Relationship Id="rId22" Type="http://schemas.openxmlformats.org/officeDocument/2006/relationships/tags" Target="../tags/tag152.xml"/><Relationship Id="rId21" Type="http://schemas.openxmlformats.org/officeDocument/2006/relationships/tags" Target="../tags/tag151.xml"/><Relationship Id="rId20" Type="http://schemas.openxmlformats.org/officeDocument/2006/relationships/tags" Target="../tags/tag150.xml"/><Relationship Id="rId2" Type="http://schemas.openxmlformats.org/officeDocument/2006/relationships/slideLayout" Target="../slideLayouts/slideLayout12.xml"/><Relationship Id="rId19" Type="http://schemas.openxmlformats.org/officeDocument/2006/relationships/tags" Target="../tags/tag149.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7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7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7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704020202020204" pitchFamily="34" charset="0"/>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704020202020204" pitchFamily="34" charset="0"/>
        <a:buChar char="•"/>
        <a:defRPr sz="1600" u="none" strike="noStrike" kern="1200" cap="none" spc="150" normalizeH="0" baseline="0">
          <a:solidFill>
            <a:schemeClr val="tx1">
              <a:lumMod val="85000"/>
              <a:lumOff val="15000"/>
            </a:schemeClr>
          </a:solidFill>
          <a:uFillTx/>
          <a:latin typeface="Arial" panose="020B0704020202020204" pitchFamily="34" charset="0"/>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7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704020202020204" pitchFamily="34" charset="0"/>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704020202020204" pitchFamily="34" charset="0"/>
        <a:buChar char="•"/>
        <a:defRPr sz="1600" u="none" strike="noStrike" kern="1200" cap="none" spc="150" normalizeH="0" baseline="0">
          <a:solidFill>
            <a:schemeClr val="tx1">
              <a:lumMod val="85000"/>
              <a:lumOff val="15000"/>
            </a:schemeClr>
          </a:solidFill>
          <a:uFillTx/>
          <a:latin typeface="Arial" panose="020B0704020202020204" pitchFamily="34" charset="0"/>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704020202020204" pitchFamily="34" charset="0"/>
        <a:buChar char="•"/>
        <a:defRPr sz="1600" u="none" strike="noStrike" kern="1200" cap="none" spc="150" normalizeH="0" baseline="0">
          <a:solidFill>
            <a:schemeClr val="tx1">
              <a:lumMod val="85000"/>
              <a:lumOff val="15000"/>
            </a:schemeClr>
          </a:solidFill>
          <a:uFillTx/>
          <a:latin typeface="Arial" panose="020B0704020202020204" pitchFamily="34" charset="0"/>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704020202020204" pitchFamily="34" charset="0"/>
        <a:buChar char="•"/>
        <a:defRPr sz="1600" u="none" strike="noStrike" kern="1200" cap="none" spc="150" normalizeH="0" baseline="0">
          <a:solidFill>
            <a:schemeClr val="tx1">
              <a:lumMod val="85000"/>
              <a:lumOff val="15000"/>
            </a:schemeClr>
          </a:solidFill>
          <a:uFillTx/>
          <a:latin typeface="Arial" panose="020B0704020202020204" pitchFamily="34" charset="0"/>
          <a:ea typeface="微软雅黑" charset="-122"/>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70.xml"/><Relationship Id="rId1" Type="http://schemas.openxmlformats.org/officeDocument/2006/relationships/tags" Target="../tags/tag1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4800"/>
              <a:t>FLAVA：一个基础语言和视觉</a:t>
            </a:r>
            <a:br>
              <a:rPr lang="zh-CN" altLang="en-US" sz="4800"/>
            </a:br>
            <a:r>
              <a:rPr lang="zh-CN" altLang="en-US" sz="4800"/>
              <a:t>对齐模型</a:t>
            </a:r>
            <a:endParaRPr lang="zh-CN" altLang="en-US" sz="4800"/>
          </a:p>
        </p:txBody>
      </p:sp>
      <p:sp>
        <p:nvSpPr>
          <p:cNvPr id="3" name="副标题 2"/>
          <p:cNvSpPr>
            <a:spLocks noGrp="1"/>
          </p:cNvSpPr>
          <p:nvPr>
            <p:ph type="subTitle" idx="1"/>
          </p:nvPr>
        </p:nvSpPr>
        <p:spPr>
          <a:xfrm>
            <a:off x="1524000" y="3690938"/>
            <a:ext cx="9144000" cy="1655762"/>
          </a:xfrm>
        </p:spPr>
        <p:txBody>
          <a:bodyPr/>
          <a:p>
            <a:r>
              <a:rPr lang="zh-CN" altLang="en-US"/>
              <a:t>《FLAVA：A Foundational Language And Vision Alignment Model》</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4970" y="231140"/>
            <a:ext cx="9832340" cy="990600"/>
          </a:xfrm>
        </p:spPr>
        <p:txBody>
          <a:bodyPr/>
          <a:p>
            <a:r>
              <a:rPr lang="zh-CN" altLang="en-US"/>
              <a:t>结论</a:t>
            </a:r>
            <a:endParaRPr lang="zh-CN" altLang="en-US"/>
          </a:p>
        </p:txBody>
      </p:sp>
      <p:pic>
        <p:nvPicPr>
          <p:cNvPr id="4" name="内容占位符 3" descr="屏幕快照 2022-11-07 下午4.30.32"/>
          <p:cNvPicPr>
            <a:picLocks noChangeAspect="1"/>
          </p:cNvPicPr>
          <p:nvPr>
            <p:ph idx="1"/>
          </p:nvPr>
        </p:nvPicPr>
        <p:blipFill>
          <a:blip r:embed="rId1"/>
          <a:stretch>
            <a:fillRect/>
          </a:stretch>
        </p:blipFill>
        <p:spPr>
          <a:xfrm>
            <a:off x="5258435" y="231140"/>
            <a:ext cx="6032500" cy="6122670"/>
          </a:xfrm>
          <a:prstGeom prst="rect">
            <a:avLst/>
          </a:prstGeom>
        </p:spPr>
      </p:pic>
      <p:sp>
        <p:nvSpPr>
          <p:cNvPr id="5" name="文本框 4"/>
          <p:cNvSpPr txBox="1"/>
          <p:nvPr/>
        </p:nvSpPr>
        <p:spPr>
          <a:xfrm>
            <a:off x="455930" y="1390015"/>
            <a:ext cx="4439285" cy="2676525"/>
          </a:xfrm>
          <a:prstGeom prst="rect">
            <a:avLst/>
          </a:prstGeom>
          <a:noFill/>
        </p:spPr>
        <p:txBody>
          <a:bodyPr wrap="square" rtlCol="0">
            <a:spAutoFit/>
          </a:bodyPr>
          <a:p>
            <a:r>
              <a:rPr lang="zh-CN" altLang="en-US" sz="2400"/>
              <a:t>从各个任务平均上看，FLAVA能够取得整体上的最优结果，多模态任务平均比CLIP高出2个百分点左右，整体平均比CLIP高出10个百分点左右。从具体任务上看，在不少任务上都取得了十分显著的提高。</a:t>
            </a:r>
            <a:endParaRPr lang="zh-CN" altLang="en-US" sz="2400"/>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56260" y="271780"/>
            <a:ext cx="10354945" cy="963930"/>
          </a:xfrm>
        </p:spPr>
        <p:txBody>
          <a:bodyPr/>
          <a:p>
            <a:r>
              <a:rPr lang="zh-CN" altLang="en-US"/>
              <a:t>创新点</a:t>
            </a:r>
            <a:endParaRPr lang="zh-CN" altLang="en-US"/>
          </a:p>
        </p:txBody>
      </p:sp>
      <p:sp>
        <p:nvSpPr>
          <p:cNvPr id="3" name="内容占位符 2"/>
          <p:cNvSpPr>
            <a:spLocks noGrp="1"/>
          </p:cNvSpPr>
          <p:nvPr>
            <p:ph idx="1"/>
          </p:nvPr>
        </p:nvSpPr>
        <p:spPr>
          <a:xfrm>
            <a:off x="838200" y="1356360"/>
            <a:ext cx="10515600" cy="4351338"/>
          </a:xfrm>
        </p:spPr>
        <p:txBody>
          <a:bodyPr/>
          <a:p>
            <a:pPr marL="0" indent="0" fontAlgn="auto">
              <a:lnSpc>
                <a:spcPct val="150000"/>
              </a:lnSpc>
              <a:buNone/>
            </a:pPr>
            <a:r>
              <a:rPr lang="zh-CN" altLang="en-US"/>
              <a:t>作者实现了将单一模型运用于三个不同领域的不同任务，而且有着不错的效果，虽然FLAVA并没有在所有任务上都达到最先进的水平，但是整体性能上并不弱于现有模型。</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normAutofit fontScale="90000"/>
          </a:bodyPr>
          <a:lstStyle/>
          <a:p>
            <a:r>
              <a:rPr lang="en-US" altLang="zh-CN" dirty="0"/>
              <a:t>THANKS</a:t>
            </a:r>
            <a:endParaRPr lang="zh-CN" altLang="en-US" dirty="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48590"/>
            <a:ext cx="10515600" cy="1325563"/>
          </a:xfrm>
        </p:spPr>
        <p:txBody>
          <a:bodyPr/>
          <a:p>
            <a:r>
              <a:rPr lang="en-US" altLang="zh-CN" sz="4000"/>
              <a:t>FLAVA</a:t>
            </a:r>
            <a:r>
              <a:rPr lang="zh-CN" altLang="en-US" sz="4000"/>
              <a:t>简介</a:t>
            </a:r>
            <a:endParaRPr lang="zh-CN" altLang="en-US" sz="4000"/>
          </a:p>
        </p:txBody>
      </p:sp>
      <p:sp>
        <p:nvSpPr>
          <p:cNvPr id="3" name="内容占位符 2"/>
          <p:cNvSpPr>
            <a:spLocks noGrp="1"/>
          </p:cNvSpPr>
          <p:nvPr>
            <p:ph idx="1"/>
          </p:nvPr>
        </p:nvSpPr>
        <p:spPr>
          <a:xfrm>
            <a:off x="502920" y="1253490"/>
            <a:ext cx="11185525" cy="4942205"/>
          </a:xfrm>
        </p:spPr>
        <p:txBody>
          <a:bodyPr>
            <a:normAutofit lnSpcReduction="10000"/>
          </a:bodyPr>
          <a:p>
            <a:pPr marL="0" indent="0" fontAlgn="auto">
              <a:lnSpc>
                <a:spcPct val="150000"/>
              </a:lnSpc>
              <a:buNone/>
            </a:pPr>
            <a:r>
              <a:rPr lang="zh-CN" altLang="en-US">
                <a:latin typeface="微软雅黑" charset="0"/>
                <a:ea typeface="微软雅黑" charset="0"/>
                <a:cs typeface="微软雅黑" charset="0"/>
              </a:rPr>
              <a:t>视觉语言</a:t>
            </a:r>
            <a:r>
              <a:rPr lang="zh-CN" altLang="en-US">
                <a:latin typeface="Times New Roman Regular" panose="02020803070505020304" charset="0"/>
                <a:ea typeface="微软雅黑" charset="0"/>
                <a:cs typeface="Times New Roman Regular" panose="02020803070505020304" charset="0"/>
              </a:rPr>
              <a:t>Transformer</a:t>
            </a:r>
            <a:r>
              <a:rPr lang="zh-CN" altLang="en-US">
                <a:latin typeface="微软雅黑" charset="0"/>
                <a:ea typeface="微软雅黑" charset="0"/>
                <a:cs typeface="微软雅黑" charset="0"/>
              </a:rPr>
              <a:t>的</a:t>
            </a:r>
            <a:r>
              <a:rPr lang="zh-CN" altLang="en-US">
                <a:latin typeface="微软雅黑" charset="0"/>
                <a:ea typeface="微软雅黑" charset="0"/>
                <a:cs typeface="微软雅黑" charset="0"/>
                <a:sym typeface="+mn-ea"/>
              </a:rPr>
              <a:t>大规模预训练</a:t>
            </a:r>
            <a:r>
              <a:rPr lang="zh-CN" altLang="en-US">
                <a:latin typeface="微软雅黑" charset="0"/>
                <a:ea typeface="微软雅黑" charset="0"/>
                <a:cs typeface="微软雅黑" charset="0"/>
              </a:rPr>
              <a:t>已经在各种下游任务上带来了令人印象深刻的性能改善。特别地，像</a:t>
            </a:r>
            <a:r>
              <a:rPr lang="zh-CN" altLang="en-US">
                <a:latin typeface="Times New Roman Regular" panose="02020803070505020304" charset="0"/>
                <a:ea typeface="微软雅黑" charset="0"/>
                <a:cs typeface="Times New Roman Regular" panose="02020803070505020304" charset="0"/>
              </a:rPr>
              <a:t>CLIP</a:t>
            </a:r>
            <a:r>
              <a:rPr lang="zh-CN" altLang="en-US">
                <a:latin typeface="微软雅黑" charset="0"/>
                <a:ea typeface="微软雅黑" charset="0"/>
                <a:cs typeface="微软雅黑" charset="0"/>
              </a:rPr>
              <a:t>和</a:t>
            </a:r>
            <a:r>
              <a:rPr lang="zh-CN" altLang="en-US">
                <a:latin typeface="Times New Roman Regular" panose="02020803070505020304" charset="0"/>
                <a:ea typeface="微软雅黑" charset="0"/>
                <a:cs typeface="Times New Roman Regular" panose="02020803070505020304" charset="0"/>
              </a:rPr>
              <a:t>ALIGN</a:t>
            </a:r>
            <a:r>
              <a:rPr lang="zh-CN" altLang="en-US">
                <a:latin typeface="微软雅黑" charset="0"/>
                <a:ea typeface="微软雅黑" charset="0"/>
                <a:cs typeface="微软雅黑" charset="0"/>
              </a:rPr>
              <a:t>这样的对比方法已经证明，自然语言监督可以为迁移学习带来高质量的视觉模型。</a:t>
            </a:r>
            <a:endParaRPr lang="zh-CN" altLang="en-US">
              <a:latin typeface="微软雅黑" charset="0"/>
              <a:ea typeface="微软雅黑" charset="0"/>
              <a:cs typeface="微软雅黑" charset="0"/>
            </a:endParaRPr>
          </a:p>
          <a:p>
            <a:pPr marL="0" indent="0" fontAlgn="auto">
              <a:lnSpc>
                <a:spcPct val="150000"/>
              </a:lnSpc>
              <a:buNone/>
            </a:pPr>
            <a:r>
              <a:rPr lang="zh-CN" altLang="en-US">
                <a:solidFill>
                  <a:srgbClr val="FF0000"/>
                </a:solidFill>
                <a:latin typeface="微软雅黑" charset="0"/>
                <a:ea typeface="微软雅黑" charset="0"/>
                <a:cs typeface="微软雅黑" charset="0"/>
              </a:rPr>
              <a:t>对比方法的缺点：</a:t>
            </a:r>
            <a:r>
              <a:rPr lang="zh-CN" altLang="en-US">
                <a:solidFill>
                  <a:schemeClr val="tx1"/>
                </a:solidFill>
                <a:latin typeface="微软雅黑" charset="0"/>
                <a:ea typeface="微软雅黑" charset="0"/>
                <a:cs typeface="微软雅黑" charset="0"/>
              </a:rPr>
              <a:t>跨模态的特性使得它们不容易用于需要同时处理两种模态的多模态问题</a:t>
            </a:r>
            <a:endParaRPr lang="zh-CN" altLang="en-US">
              <a:solidFill>
                <a:schemeClr val="tx1"/>
              </a:solidFill>
              <a:latin typeface="微软雅黑" charset="0"/>
              <a:ea typeface="微软雅黑" charset="0"/>
              <a:cs typeface="微软雅黑" charset="0"/>
            </a:endParaRPr>
          </a:p>
          <a:p>
            <a:pPr marL="0" indent="0" fontAlgn="auto">
              <a:lnSpc>
                <a:spcPct val="150000"/>
              </a:lnSpc>
              <a:buNone/>
            </a:pPr>
            <a:r>
              <a:rPr lang="zh-CN" altLang="en-US">
                <a:solidFill>
                  <a:schemeClr val="tx1"/>
                </a:solidFill>
                <a:latin typeface="微软雅黑" charset="0"/>
                <a:ea typeface="微软雅黑" charset="0"/>
                <a:cs typeface="微软雅黑" charset="0"/>
              </a:rPr>
              <a:t>最近的很多</a:t>
            </a:r>
            <a:r>
              <a:rPr lang="en-US" altLang="zh-CN">
                <a:solidFill>
                  <a:schemeClr val="tx1"/>
                </a:solidFill>
                <a:latin typeface="Times New Roman Regular" panose="02020803070505020304" charset="0"/>
                <a:ea typeface="微软雅黑" charset="0"/>
                <a:cs typeface="Times New Roman Regular" panose="02020803070505020304" charset="0"/>
              </a:rPr>
              <a:t>transformer</a:t>
            </a:r>
            <a:r>
              <a:rPr lang="zh-CN" altLang="en-US">
                <a:solidFill>
                  <a:schemeClr val="tx1"/>
                </a:solidFill>
                <a:latin typeface="微软雅黑" charset="0"/>
                <a:ea typeface="微软雅黑" charset="0"/>
                <a:cs typeface="微软雅黑" charset="0"/>
              </a:rPr>
              <a:t>模型，针对多模态视觉和语言领域，但经常忽略单模态的视觉和语言性能</a:t>
            </a:r>
            <a:endParaRPr lang="zh-CN" altLang="en-US">
              <a:solidFill>
                <a:schemeClr val="tx1"/>
              </a:solidFill>
              <a:latin typeface="微软雅黑" charset="0"/>
              <a:ea typeface="微软雅黑" charset="0"/>
              <a:cs typeface="微软雅黑"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任意多边形: 形状 15"/>
          <p:cNvSpPr/>
          <p:nvPr>
            <p:custDataLst>
              <p:tags r:id="rId1"/>
            </p:custDataLst>
          </p:nvPr>
        </p:nvSpPr>
        <p:spPr>
          <a:xfrm>
            <a:off x="0" y="0"/>
            <a:ext cx="12192000" cy="1299210"/>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600" b="1">
              <a:solidFill>
                <a:srgbClr val="FFFFFF"/>
              </a:solidFill>
              <a:latin typeface="微软雅黑" charset="-122"/>
            </a:endParaRPr>
          </a:p>
        </p:txBody>
      </p:sp>
      <p:sp>
        <p:nvSpPr>
          <p:cNvPr id="10" name="任意多边形: 形状 9"/>
          <p:cNvSpPr/>
          <p:nvPr>
            <p:custDataLst>
              <p:tags r:id="rId2"/>
            </p:custDataLst>
          </p:nvPr>
        </p:nvSpPr>
        <p:spPr>
          <a:xfrm>
            <a:off x="0" y="1142365"/>
            <a:ext cx="12192000" cy="465455"/>
          </a:xfrm>
          <a:custGeom>
            <a:avLst/>
            <a:gdLst>
              <a:gd name="connsiteX0" fmla="*/ 12192000 w 12192000"/>
              <a:gd name="connsiteY0" fmla="*/ 0 h 817639"/>
              <a:gd name="connsiteX1" fmla="*/ 0 w 12192000"/>
              <a:gd name="connsiteY1" fmla="*/ 471632 h 817639"/>
              <a:gd name="connsiteX2" fmla="*/ 0 w 12192000"/>
              <a:gd name="connsiteY2" fmla="*/ 626886 h 817639"/>
              <a:gd name="connsiteX3" fmla="*/ 12192000 w 12192000"/>
              <a:gd name="connsiteY3" fmla="*/ 155254 h 817639"/>
            </a:gdLst>
            <a:ahLst/>
            <a:cxnLst>
              <a:cxn ang="0">
                <a:pos x="connsiteX0" y="connsiteY0"/>
              </a:cxn>
              <a:cxn ang="0">
                <a:pos x="connsiteX1" y="connsiteY1"/>
              </a:cxn>
              <a:cxn ang="0">
                <a:pos x="connsiteX2" y="connsiteY2"/>
              </a:cxn>
              <a:cxn ang="0">
                <a:pos x="connsiteX3" y="connsiteY3"/>
              </a:cxn>
            </a:cxnLst>
            <a:rect l="l" t="t" r="r" b="b"/>
            <a:pathLst>
              <a:path w="12192000" h="817639">
                <a:moveTo>
                  <a:pt x="12192000" y="0"/>
                </a:moveTo>
                <a:cubicBezTo>
                  <a:pt x="6096000" y="0"/>
                  <a:pt x="6096000" y="1092200"/>
                  <a:pt x="0" y="471632"/>
                </a:cubicBezTo>
                <a:lnTo>
                  <a:pt x="0" y="626886"/>
                </a:lnTo>
                <a:cubicBezTo>
                  <a:pt x="6096000" y="1247454"/>
                  <a:pt x="6096000" y="155254"/>
                  <a:pt x="12192000" y="155254"/>
                </a:cubicBezTo>
                <a:close/>
              </a:path>
            </a:pathLst>
          </a:custGeom>
          <a:solidFill>
            <a:srgbClr val="FFFFFF">
              <a:lumMod val="9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600" b="1">
              <a:solidFill>
                <a:srgbClr val="FFFFFF"/>
              </a:solidFill>
              <a:latin typeface="微软雅黑" charset="-122"/>
            </a:endParaRPr>
          </a:p>
        </p:txBody>
      </p:sp>
      <p:sp>
        <p:nvSpPr>
          <p:cNvPr id="11" name="文本框 10"/>
          <p:cNvSpPr txBox="1"/>
          <p:nvPr>
            <p:custDataLst>
              <p:tags r:id="rId3"/>
            </p:custDataLst>
          </p:nvPr>
        </p:nvSpPr>
        <p:spPr>
          <a:xfrm>
            <a:off x="682851" y="571339"/>
            <a:ext cx="6060849" cy="646331"/>
          </a:xfrm>
          <a:prstGeom prst="rect">
            <a:avLst/>
          </a:prstGeom>
          <a:noFill/>
        </p:spPr>
        <p:txBody>
          <a:bodyPr wrap="square" lIns="91440" tIns="45720" rIns="91440" bIns="45720" rtlCol="0">
            <a:normAutofit lnSpcReduction="10000"/>
          </a:bodyPr>
          <a:lstStyle/>
          <a:p>
            <a:pPr fontAlgn="auto"/>
            <a:r>
              <a:rPr lang="en-US" altLang="zh-CN" sz="3600" b="1" spc="300">
                <a:solidFill>
                  <a:srgbClr val="000000">
                    <a:lumMod val="85000"/>
                    <a:lumOff val="15000"/>
                  </a:srgbClr>
                </a:solidFill>
                <a:uFillTx/>
                <a:latin typeface="Arial" panose="020B0704020202020204" pitchFamily="34" charset="0"/>
                <a:ea typeface="微软雅黑" charset="-122"/>
              </a:rPr>
              <a:t>FLAVA</a:t>
            </a:r>
            <a:r>
              <a:rPr lang="zh-CN" altLang="en-US" sz="3600" b="1" spc="300">
                <a:solidFill>
                  <a:srgbClr val="000000">
                    <a:lumMod val="85000"/>
                    <a:lumOff val="15000"/>
                  </a:srgbClr>
                </a:solidFill>
                <a:uFillTx/>
                <a:latin typeface="Arial" panose="020B0704020202020204" pitchFamily="34" charset="0"/>
                <a:ea typeface="微软雅黑" charset="-122"/>
              </a:rPr>
              <a:t>的出发点和提出</a:t>
            </a:r>
            <a:endParaRPr lang="zh-CN" altLang="en-US" sz="3600" b="1" spc="300">
              <a:solidFill>
                <a:srgbClr val="000000">
                  <a:lumMod val="85000"/>
                  <a:lumOff val="15000"/>
                </a:srgbClr>
              </a:solidFill>
              <a:uFillTx/>
              <a:latin typeface="Arial" panose="020B0704020202020204" pitchFamily="34" charset="0"/>
              <a:ea typeface="微软雅黑" charset="-122"/>
            </a:endParaRPr>
          </a:p>
        </p:txBody>
      </p:sp>
      <p:sp>
        <p:nvSpPr>
          <p:cNvPr id="13" name="矩形 12"/>
          <p:cNvSpPr/>
          <p:nvPr>
            <p:custDataLst>
              <p:tags r:id="rId4"/>
            </p:custDataLst>
          </p:nvPr>
        </p:nvSpPr>
        <p:spPr>
          <a:xfrm>
            <a:off x="508635" y="1513205"/>
            <a:ext cx="11000740" cy="2587625"/>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704020202020204" pitchFamily="34" charset="0"/>
                <a:ea typeface="微软雅黑" charset="-122"/>
                <a:cs typeface="+mn-ea"/>
              </a:defRPr>
            </a:lvl1pPr>
            <a:lvl2pPr marL="457200" algn="l" defTabSz="914400" rtl="0" eaLnBrk="1" latinLnBrk="0" hangingPunct="1">
              <a:defRPr sz="1800" kern="1200">
                <a:solidFill>
                  <a:srgbClr val="000000"/>
                </a:solidFill>
                <a:latin typeface="Arial" panose="020B0704020202020204" pitchFamily="34" charset="0"/>
                <a:ea typeface="微软雅黑" charset="-122"/>
                <a:cs typeface="+mn-ea"/>
              </a:defRPr>
            </a:lvl2pPr>
            <a:lvl3pPr marL="914400" algn="l" defTabSz="914400" rtl="0" eaLnBrk="1" latinLnBrk="0" hangingPunct="1">
              <a:defRPr sz="1800" kern="1200">
                <a:solidFill>
                  <a:srgbClr val="000000"/>
                </a:solidFill>
                <a:latin typeface="Arial" panose="020B0704020202020204" pitchFamily="34" charset="0"/>
                <a:ea typeface="微软雅黑" charset="-122"/>
                <a:cs typeface="+mn-ea"/>
              </a:defRPr>
            </a:lvl3pPr>
            <a:lvl4pPr marL="1371600" algn="l" defTabSz="914400" rtl="0" eaLnBrk="1" latinLnBrk="0" hangingPunct="1">
              <a:defRPr sz="1800" kern="1200">
                <a:solidFill>
                  <a:srgbClr val="000000"/>
                </a:solidFill>
                <a:latin typeface="Arial" panose="020B0704020202020204" pitchFamily="34" charset="0"/>
                <a:ea typeface="微软雅黑" charset="-122"/>
                <a:cs typeface="+mn-ea"/>
              </a:defRPr>
            </a:lvl4pPr>
            <a:lvl5pPr marL="1828800" algn="l" defTabSz="914400" rtl="0" eaLnBrk="1" latinLnBrk="0" hangingPunct="1">
              <a:defRPr sz="1800" kern="1200">
                <a:solidFill>
                  <a:srgbClr val="000000"/>
                </a:solidFill>
                <a:latin typeface="Arial" panose="020B0704020202020204" pitchFamily="34" charset="0"/>
                <a:ea typeface="微软雅黑" charset="-122"/>
                <a:cs typeface="+mn-ea"/>
              </a:defRPr>
            </a:lvl5pPr>
            <a:lvl6pPr marL="2286000" algn="l" defTabSz="914400" rtl="0" eaLnBrk="1" latinLnBrk="0" hangingPunct="1">
              <a:defRPr sz="1800" kern="1200">
                <a:solidFill>
                  <a:srgbClr val="000000"/>
                </a:solidFill>
                <a:latin typeface="Arial" panose="020B0704020202020204" pitchFamily="34" charset="0"/>
                <a:ea typeface="微软雅黑" charset="-122"/>
                <a:cs typeface="+mn-ea"/>
              </a:defRPr>
            </a:lvl6pPr>
            <a:lvl7pPr marL="2743200" algn="l" defTabSz="914400" rtl="0" eaLnBrk="1" latinLnBrk="0" hangingPunct="1">
              <a:defRPr sz="1800" kern="1200">
                <a:solidFill>
                  <a:srgbClr val="000000"/>
                </a:solidFill>
                <a:latin typeface="Arial" panose="020B0704020202020204" pitchFamily="34" charset="0"/>
                <a:ea typeface="微软雅黑" charset="-122"/>
                <a:cs typeface="+mn-ea"/>
              </a:defRPr>
            </a:lvl7pPr>
            <a:lvl8pPr marL="3200400" algn="l" defTabSz="914400" rtl="0" eaLnBrk="1" latinLnBrk="0" hangingPunct="1">
              <a:defRPr sz="1800" kern="1200">
                <a:solidFill>
                  <a:srgbClr val="000000"/>
                </a:solidFill>
                <a:latin typeface="Arial" panose="020B0704020202020204" pitchFamily="34" charset="0"/>
                <a:ea typeface="微软雅黑" charset="-122"/>
                <a:cs typeface="+mn-ea"/>
              </a:defRPr>
            </a:lvl8pPr>
            <a:lvl9pPr marL="3657600" algn="l" defTabSz="914400" rtl="0" eaLnBrk="1" latinLnBrk="0" hangingPunct="1">
              <a:defRPr sz="1800" kern="1200">
                <a:solidFill>
                  <a:srgbClr val="000000"/>
                </a:solidFill>
                <a:latin typeface="Arial" panose="020B0704020202020204" pitchFamily="34" charset="0"/>
                <a:ea typeface="微软雅黑" charset="-122"/>
                <a:cs typeface="+mn-ea"/>
              </a:defRPr>
            </a:lvl9pPr>
          </a:lstStyle>
          <a:p>
            <a:pPr indent="0" fontAlgn="auto">
              <a:lnSpc>
                <a:spcPct val="150000"/>
              </a:lnSpc>
              <a:spcAft>
                <a:spcPts val="1000"/>
              </a:spcAft>
              <a:buClr>
                <a:srgbClr val="FFFFFF">
                  <a:lumMod val="85000"/>
                </a:srgbClr>
              </a:buClr>
              <a:buFont typeface="Wingdings" panose="05000000000000000000" pitchFamily="2" charset="2"/>
              <a:buNone/>
            </a:pPr>
            <a:r>
              <a:rPr lang="zh-CN" altLang="en-US" sz="1900" dirty="0">
                <a:solidFill>
                  <a:srgbClr val="000000">
                    <a:lumMod val="75000"/>
                    <a:lumOff val="25000"/>
                  </a:srgbClr>
                </a:solidFill>
                <a:uFillTx/>
                <a:sym typeface="+mn-ea"/>
              </a:rPr>
              <a:t>一个训练的比较好的多模态模型，不仅在图文跨模态任务上效果好，同时也能在图片或文本的单模态任务上效果好。因此，FLAVA提出，在训练多模态模型时，同时引入图像领域和NLP领域的单模态任务，提升单模态模型的效果，这有助于多模态模型后续的训练。</a:t>
            </a:r>
            <a:endParaRPr lang="zh-CN" altLang="en-US" sz="1900" dirty="0">
              <a:solidFill>
                <a:srgbClr val="000000">
                  <a:lumMod val="75000"/>
                  <a:lumOff val="25000"/>
                </a:srgbClr>
              </a:solidFill>
              <a:uFillTx/>
              <a:sym typeface="+mn-ea"/>
            </a:endParaRPr>
          </a:p>
          <a:p>
            <a:pPr indent="0" fontAlgn="auto">
              <a:lnSpc>
                <a:spcPct val="150000"/>
              </a:lnSpc>
              <a:spcAft>
                <a:spcPts val="1000"/>
              </a:spcAft>
              <a:buClr>
                <a:srgbClr val="FFFFFF">
                  <a:lumMod val="85000"/>
                </a:srgbClr>
              </a:buClr>
              <a:buFont typeface="Wingdings" panose="05000000000000000000" pitchFamily="2" charset="2"/>
              <a:buNone/>
            </a:pPr>
            <a:r>
              <a:rPr lang="zh-CN" altLang="en-US" sz="1900" dirty="0">
                <a:solidFill>
                  <a:srgbClr val="000000">
                    <a:lumMod val="75000"/>
                    <a:lumOff val="25000"/>
                  </a:srgbClr>
                </a:solidFill>
                <a:uFillTx/>
                <a:sym typeface="+mn-ea"/>
              </a:rPr>
              <a:t>即视觉和语言空间中的真正基础模型</a:t>
            </a:r>
            <a:r>
              <a:rPr lang="zh-CN" altLang="en-US" sz="1900" dirty="0">
                <a:solidFill>
                  <a:srgbClr val="FF0000"/>
                </a:solidFill>
                <a:uFillTx/>
                <a:sym typeface="+mn-ea"/>
              </a:rPr>
              <a:t>不仅应该擅长视觉、语言或视觉和语言问题，还应该同时擅长这三个方面。</a:t>
            </a:r>
            <a:endParaRPr lang="zh-CN" altLang="en-US" sz="1900" spc="150" dirty="0">
              <a:solidFill>
                <a:srgbClr val="FF0000"/>
              </a:solidFill>
              <a:uFillTx/>
              <a:latin typeface="Arial" panose="020B0704020202020204" pitchFamily="34" charset="0"/>
              <a:ea typeface="微软雅黑" charset="-122"/>
            </a:endParaRPr>
          </a:p>
        </p:txBody>
      </p:sp>
      <p:sp>
        <p:nvSpPr>
          <p:cNvPr id="14" name="矩形 13"/>
          <p:cNvSpPr/>
          <p:nvPr>
            <p:custDataLst>
              <p:tags r:id="rId5"/>
            </p:custDataLst>
          </p:nvPr>
        </p:nvSpPr>
        <p:spPr>
          <a:xfrm>
            <a:off x="508635" y="3992245"/>
            <a:ext cx="11000740" cy="2367280"/>
          </a:xfrm>
          <a:prstGeom prst="rect">
            <a:avLst/>
          </a:prstGeom>
        </p:spPr>
        <p:txBody>
          <a:bodyPr anchor="ctr">
            <a:normAutofit/>
          </a:bodyPr>
          <a:lstStyle>
            <a:defPPr>
              <a:defRPr lang="zh-CN"/>
            </a:defPPr>
            <a:lvl1pPr marL="0" algn="l" defTabSz="914400" rtl="0" eaLnBrk="1" latinLnBrk="0" hangingPunct="1">
              <a:defRPr sz="1800" kern="1200">
                <a:solidFill>
                  <a:srgbClr val="000000"/>
                </a:solidFill>
                <a:latin typeface="Arial" panose="020B0704020202020204" pitchFamily="34" charset="0"/>
                <a:ea typeface="微软雅黑" charset="-122"/>
                <a:cs typeface="+mn-ea"/>
              </a:defRPr>
            </a:lvl1pPr>
            <a:lvl2pPr marL="457200" algn="l" defTabSz="914400" rtl="0" eaLnBrk="1" latinLnBrk="0" hangingPunct="1">
              <a:defRPr sz="1800" kern="1200">
                <a:solidFill>
                  <a:srgbClr val="000000"/>
                </a:solidFill>
                <a:latin typeface="Arial" panose="020B0704020202020204" pitchFamily="34" charset="0"/>
                <a:ea typeface="微软雅黑" charset="-122"/>
                <a:cs typeface="+mn-ea"/>
              </a:defRPr>
            </a:lvl2pPr>
            <a:lvl3pPr marL="914400" algn="l" defTabSz="914400" rtl="0" eaLnBrk="1" latinLnBrk="0" hangingPunct="1">
              <a:defRPr sz="1800" kern="1200">
                <a:solidFill>
                  <a:srgbClr val="000000"/>
                </a:solidFill>
                <a:latin typeface="Arial" panose="020B0704020202020204" pitchFamily="34" charset="0"/>
                <a:ea typeface="微软雅黑" charset="-122"/>
                <a:cs typeface="+mn-ea"/>
              </a:defRPr>
            </a:lvl3pPr>
            <a:lvl4pPr marL="1371600" algn="l" defTabSz="914400" rtl="0" eaLnBrk="1" latinLnBrk="0" hangingPunct="1">
              <a:defRPr sz="1800" kern="1200">
                <a:solidFill>
                  <a:srgbClr val="000000"/>
                </a:solidFill>
                <a:latin typeface="Arial" panose="020B0704020202020204" pitchFamily="34" charset="0"/>
                <a:ea typeface="微软雅黑" charset="-122"/>
                <a:cs typeface="+mn-ea"/>
              </a:defRPr>
            </a:lvl4pPr>
            <a:lvl5pPr marL="1828800" algn="l" defTabSz="914400" rtl="0" eaLnBrk="1" latinLnBrk="0" hangingPunct="1">
              <a:defRPr sz="1800" kern="1200">
                <a:solidFill>
                  <a:srgbClr val="000000"/>
                </a:solidFill>
                <a:latin typeface="Arial" panose="020B0704020202020204" pitchFamily="34" charset="0"/>
                <a:ea typeface="微软雅黑" charset="-122"/>
                <a:cs typeface="+mn-ea"/>
              </a:defRPr>
            </a:lvl5pPr>
            <a:lvl6pPr marL="2286000" algn="l" defTabSz="914400" rtl="0" eaLnBrk="1" latinLnBrk="0" hangingPunct="1">
              <a:defRPr sz="1800" kern="1200">
                <a:solidFill>
                  <a:srgbClr val="000000"/>
                </a:solidFill>
                <a:latin typeface="Arial" panose="020B0704020202020204" pitchFamily="34" charset="0"/>
                <a:ea typeface="微软雅黑" charset="-122"/>
                <a:cs typeface="+mn-ea"/>
              </a:defRPr>
            </a:lvl6pPr>
            <a:lvl7pPr marL="2743200" algn="l" defTabSz="914400" rtl="0" eaLnBrk="1" latinLnBrk="0" hangingPunct="1">
              <a:defRPr sz="1800" kern="1200">
                <a:solidFill>
                  <a:srgbClr val="000000"/>
                </a:solidFill>
                <a:latin typeface="Arial" panose="020B0704020202020204" pitchFamily="34" charset="0"/>
                <a:ea typeface="微软雅黑" charset="-122"/>
                <a:cs typeface="+mn-ea"/>
              </a:defRPr>
            </a:lvl7pPr>
            <a:lvl8pPr marL="3200400" algn="l" defTabSz="914400" rtl="0" eaLnBrk="1" latinLnBrk="0" hangingPunct="1">
              <a:defRPr sz="1800" kern="1200">
                <a:solidFill>
                  <a:srgbClr val="000000"/>
                </a:solidFill>
                <a:latin typeface="Arial" panose="020B0704020202020204" pitchFamily="34" charset="0"/>
                <a:ea typeface="微软雅黑" charset="-122"/>
                <a:cs typeface="+mn-ea"/>
              </a:defRPr>
            </a:lvl8pPr>
            <a:lvl9pPr marL="3657600" algn="l" defTabSz="914400" rtl="0" eaLnBrk="1" latinLnBrk="0" hangingPunct="1">
              <a:defRPr sz="1800" kern="1200">
                <a:solidFill>
                  <a:srgbClr val="000000"/>
                </a:solidFill>
                <a:latin typeface="Arial" panose="020B0704020202020204" pitchFamily="34" charset="0"/>
                <a:ea typeface="微软雅黑" charset="-122"/>
                <a:cs typeface="+mn-ea"/>
              </a:defRPr>
            </a:lvl9pPr>
          </a:lstStyle>
          <a:p>
            <a:pPr indent="0">
              <a:lnSpc>
                <a:spcPct val="120000"/>
              </a:lnSpc>
              <a:spcAft>
                <a:spcPts val="1000"/>
              </a:spcAft>
              <a:buClr>
                <a:srgbClr val="FFFFFF">
                  <a:lumMod val="85000"/>
                </a:srgbClr>
              </a:buClr>
              <a:buFont typeface="Wingdings" panose="05000000000000000000" pitchFamily="2" charset="2"/>
              <a:buNone/>
            </a:pPr>
            <a:r>
              <a:rPr lang="zh-CN" altLang="en-US" sz="2000" spc="150">
                <a:solidFill>
                  <a:srgbClr val="000000">
                    <a:lumMod val="75000"/>
                    <a:lumOff val="25000"/>
                  </a:srgbClr>
                </a:solidFill>
                <a:latin typeface="Arial" panose="020B0704020202020204" pitchFamily="34" charset="0"/>
                <a:ea typeface="微软雅黑" charset="-122"/>
              </a:rPr>
              <a:t>作者提出了一个称为FLAVA的基础语言和视觉对齐模型，该模型明确的针对视觉、语言以及它们的多模态组合。FLAVA通过</a:t>
            </a:r>
            <a:r>
              <a:rPr lang="zh-CN" altLang="en-US" sz="2000" spc="150">
                <a:solidFill>
                  <a:srgbClr val="FF0000"/>
                </a:solidFill>
                <a:latin typeface="Arial" panose="020B0704020202020204" pitchFamily="34" charset="0"/>
                <a:ea typeface="微软雅黑" charset="-122"/>
              </a:rPr>
              <a:t>在单模态和多模态数据上联合预训练</a:t>
            </a:r>
            <a:r>
              <a:rPr lang="zh-CN" altLang="en-US" sz="2000" spc="150">
                <a:solidFill>
                  <a:srgbClr val="000000">
                    <a:lumMod val="75000"/>
                    <a:lumOff val="25000"/>
                  </a:srgbClr>
                </a:solidFill>
                <a:latin typeface="Arial" panose="020B0704020202020204" pitchFamily="34" charset="0"/>
                <a:ea typeface="微软雅黑" charset="-122"/>
              </a:rPr>
              <a:t>，得到了很好的表征。作者在</a:t>
            </a:r>
            <a:r>
              <a:rPr lang="zh-CN" altLang="en-US" sz="2000" spc="150">
                <a:solidFill>
                  <a:srgbClr val="FF0000"/>
                </a:solidFill>
                <a:latin typeface="Arial" panose="020B0704020202020204" pitchFamily="34" charset="0"/>
                <a:ea typeface="微软雅黑" charset="-122"/>
              </a:rPr>
              <a:t>35个跨视觉、自然语言处理和多模态任务上评估了FLAVA</a:t>
            </a:r>
            <a:r>
              <a:rPr lang="zh-CN" altLang="en-US" sz="2000" spc="150">
                <a:solidFill>
                  <a:srgbClr val="000000">
                    <a:lumMod val="75000"/>
                    <a:lumOff val="25000"/>
                  </a:srgbClr>
                </a:solidFill>
                <a:latin typeface="Arial" panose="020B0704020202020204" pitchFamily="34" charset="0"/>
                <a:ea typeface="微软雅黑" charset="-122"/>
              </a:rPr>
              <a:t>，显示出很好的性能。</a:t>
            </a:r>
            <a:endParaRPr lang="zh-CN" altLang="en-US" sz="2000" spc="150">
              <a:solidFill>
                <a:srgbClr val="000000">
                  <a:lumMod val="75000"/>
                  <a:lumOff val="25000"/>
                </a:srgbClr>
              </a:solidFill>
              <a:latin typeface="Arial" panose="020B0704020202020204" pitchFamily="34" charset="0"/>
              <a:ea typeface="微软雅黑" charset="-122"/>
            </a:endParaRPr>
          </a:p>
          <a:p>
            <a:pPr indent="0">
              <a:lnSpc>
                <a:spcPct val="120000"/>
              </a:lnSpc>
              <a:spcAft>
                <a:spcPts val="1000"/>
              </a:spcAft>
              <a:buClr>
                <a:srgbClr val="FFFFFF">
                  <a:lumMod val="85000"/>
                </a:srgbClr>
              </a:buClr>
              <a:buFont typeface="Wingdings" panose="05000000000000000000" pitchFamily="2" charset="2"/>
              <a:buNone/>
            </a:pPr>
            <a:r>
              <a:rPr lang="zh-CN" altLang="en-US" sz="2000" spc="150">
                <a:solidFill>
                  <a:srgbClr val="FF0000"/>
                </a:solidFill>
                <a:latin typeface="Arial" panose="020B0704020202020204" pitchFamily="34" charset="0"/>
                <a:ea typeface="微软雅黑" charset="-122"/>
              </a:rPr>
              <a:t>优点</a:t>
            </a:r>
            <a:r>
              <a:rPr lang="zh-CN" altLang="en-US" sz="2000" spc="150">
                <a:solidFill>
                  <a:srgbClr val="000000">
                    <a:lumMod val="75000"/>
                    <a:lumOff val="25000"/>
                  </a:srgbClr>
                </a:solidFill>
                <a:latin typeface="Arial" panose="020B0704020202020204" pitchFamily="34" charset="0"/>
                <a:ea typeface="微软雅黑" charset="-122"/>
              </a:rPr>
              <a:t>：在公开可获取的语料库上训练，该数据集的规模要比其他模型的数据小一个数量级</a:t>
            </a:r>
            <a:endParaRPr lang="zh-CN" altLang="en-US" sz="1400" spc="150">
              <a:solidFill>
                <a:srgbClr val="000000">
                  <a:lumMod val="75000"/>
                  <a:lumOff val="25000"/>
                </a:srgbClr>
              </a:solidFill>
              <a:latin typeface="Arial" panose="020B0704020202020204" pitchFamily="34" charset="0"/>
              <a:ea typeface="微软雅黑" charset="-122"/>
            </a:endParaRPr>
          </a:p>
          <a:p>
            <a:pPr indent="0">
              <a:lnSpc>
                <a:spcPct val="120000"/>
              </a:lnSpc>
              <a:spcAft>
                <a:spcPts val="1000"/>
              </a:spcAft>
              <a:buClr>
                <a:srgbClr val="FFFFFF">
                  <a:lumMod val="85000"/>
                </a:srgbClr>
              </a:buClr>
              <a:buFont typeface="Wingdings" panose="05000000000000000000" pitchFamily="2" charset="2"/>
              <a:buNone/>
            </a:pPr>
            <a:endParaRPr lang="zh-CN" altLang="en-US" sz="1400" spc="150">
              <a:solidFill>
                <a:srgbClr val="000000">
                  <a:lumMod val="75000"/>
                  <a:lumOff val="25000"/>
                </a:srgbClr>
              </a:solidFill>
              <a:latin typeface="Arial" panose="020B0704020202020204" pitchFamily="34" charset="0"/>
              <a:ea typeface="微软雅黑"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3575" y="566420"/>
            <a:ext cx="10354945" cy="843280"/>
          </a:xfrm>
        </p:spPr>
        <p:txBody>
          <a:bodyPr/>
          <a:p>
            <a:r>
              <a:rPr lang="en-US" altLang="zh-CN"/>
              <a:t>FLAVA</a:t>
            </a:r>
            <a:r>
              <a:rPr lang="zh-CN" altLang="en-US"/>
              <a:t>背景</a:t>
            </a:r>
            <a:endParaRPr lang="zh-CN" altLang="en-US"/>
          </a:p>
        </p:txBody>
      </p:sp>
      <p:sp>
        <p:nvSpPr>
          <p:cNvPr id="3" name="内容占位符 2"/>
          <p:cNvSpPr>
            <a:spLocks noGrp="1"/>
          </p:cNvSpPr>
          <p:nvPr>
            <p:ph idx="1"/>
          </p:nvPr>
        </p:nvSpPr>
        <p:spPr>
          <a:xfrm>
            <a:off x="502920" y="1584960"/>
            <a:ext cx="10515600" cy="4351338"/>
          </a:xfrm>
        </p:spPr>
        <p:txBody>
          <a:bodyPr/>
          <a:p>
            <a:pPr marL="0" indent="0" fontAlgn="auto">
              <a:lnSpc>
                <a:spcPct val="110000"/>
              </a:lnSpc>
              <a:buNone/>
            </a:pPr>
            <a:r>
              <a:rPr lang="zh-CN" altLang="en-US"/>
              <a:t>一般，在</a:t>
            </a:r>
            <a:r>
              <a:rPr lang="zh-CN" altLang="en-US">
                <a:solidFill>
                  <a:srgbClr val="FF0000"/>
                </a:solidFill>
              </a:rPr>
              <a:t>视觉语言空间的模型</a:t>
            </a:r>
            <a:r>
              <a:rPr lang="zh-CN" altLang="en-US"/>
              <a:t>能够被分为</a:t>
            </a:r>
            <a:r>
              <a:rPr lang="zh-CN" altLang="en-US">
                <a:solidFill>
                  <a:srgbClr val="FF0000"/>
                </a:solidFill>
              </a:rPr>
              <a:t>两种类别</a:t>
            </a:r>
            <a:r>
              <a:rPr lang="zh-CN" altLang="en-US"/>
              <a:t>：</a:t>
            </a:r>
            <a:endParaRPr lang="zh-CN" altLang="en-US"/>
          </a:p>
          <a:p>
            <a:pPr marL="0" indent="0" fontAlgn="auto">
              <a:lnSpc>
                <a:spcPct val="110000"/>
              </a:lnSpc>
              <a:buNone/>
            </a:pPr>
            <a:r>
              <a:rPr lang="en-US" altLang="zh-CN"/>
              <a:t>(1) 图像和文本分别使用</a:t>
            </a:r>
            <a:r>
              <a:rPr lang="en-US" altLang="zh-CN">
                <a:solidFill>
                  <a:srgbClr val="FF0000"/>
                </a:solidFill>
              </a:rPr>
              <a:t>独立的编码器</a:t>
            </a:r>
            <a:r>
              <a:rPr lang="en-US" altLang="zh-CN"/>
              <a:t>进行编码，然后跟一个浅的交互层用于下游任务</a:t>
            </a:r>
            <a:endParaRPr lang="en-US" altLang="zh-CN"/>
          </a:p>
          <a:p>
            <a:pPr marL="0" indent="0" fontAlgn="auto">
              <a:lnSpc>
                <a:spcPct val="110000"/>
              </a:lnSpc>
              <a:buNone/>
            </a:pPr>
            <a:r>
              <a:rPr lang="en-US" altLang="zh-CN"/>
              <a:t>(2) 使用自注意力跨模块</a:t>
            </a:r>
            <a:r>
              <a:rPr lang="en-US" altLang="zh-CN">
                <a:solidFill>
                  <a:srgbClr val="FF0000"/>
                </a:solidFill>
              </a:rPr>
              <a:t>融合编码器</a:t>
            </a:r>
            <a:endParaRPr lang="en-US" altLang="zh-CN">
              <a:solidFill>
                <a:srgbClr val="FF0000"/>
              </a:solidFill>
            </a:endParaRPr>
          </a:p>
          <a:p>
            <a:pPr marL="0" indent="0" fontAlgn="auto">
              <a:lnSpc>
                <a:spcPct val="110000"/>
              </a:lnSpc>
              <a:buNone/>
            </a:pPr>
            <a:r>
              <a:rPr lang="en-US" altLang="zh-CN">
                <a:solidFill>
                  <a:srgbClr val="FF0000"/>
                </a:solidFill>
              </a:rPr>
              <a:t>双编码器方法</a:t>
            </a:r>
            <a:r>
              <a:rPr lang="en-US" altLang="zh-CN"/>
              <a:t>在单模态任务以及跨模态检索任务上工作的很好，但是由于缺乏融合导致在涉及到视觉推理和问答的任务上效果不好，而融合编码器方式则会表现好很多。</a:t>
            </a:r>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96265" y="1252855"/>
            <a:ext cx="10515600" cy="4351338"/>
          </a:xfrm>
        </p:spPr>
        <p:txBody>
          <a:bodyPr>
            <a:normAutofit lnSpcReduction="10000"/>
          </a:bodyPr>
          <a:p>
            <a:pPr marL="0" indent="0" fontAlgn="auto">
              <a:lnSpc>
                <a:spcPct val="150000"/>
              </a:lnSpc>
              <a:buNone/>
            </a:pPr>
            <a:r>
              <a:rPr lang="zh-CN" altLang="en-US"/>
              <a:t>因此</a:t>
            </a:r>
            <a:endParaRPr lang="zh-CN" altLang="en-US"/>
          </a:p>
          <a:p>
            <a:pPr marL="0" indent="0" fontAlgn="auto">
              <a:lnSpc>
                <a:spcPct val="150000"/>
              </a:lnSpc>
              <a:buNone/>
            </a:pPr>
            <a:r>
              <a:rPr lang="zh-CN" altLang="en-US"/>
              <a:t>FLAVA</a:t>
            </a:r>
            <a:r>
              <a:rPr lang="zh-CN" altLang="en-US">
                <a:solidFill>
                  <a:srgbClr val="FF0000"/>
                </a:solidFill>
              </a:rPr>
              <a:t>合并了双编码器和融合编码器方法</a:t>
            </a:r>
            <a:r>
              <a:rPr lang="zh-CN" altLang="en-US"/>
              <a:t>至一个整体的模型中，该模型可以利用新的FLAVA预训练方案进行预训练。FLAVA能够同时利用单模态数据和多模态成对数据，最终的模型能够处理任何单模态和检索任务，也能处理跨模态和多模态视觉语言任务。</a:t>
            </a:r>
            <a:endParaRPr lang="zh-CN" altLang="en-US"/>
          </a:p>
          <a:p>
            <a:pPr marL="0" indent="0">
              <a:buNone/>
            </a:pP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0235" y="338455"/>
            <a:ext cx="10515600" cy="937260"/>
          </a:xfrm>
        </p:spPr>
        <p:txBody>
          <a:bodyPr/>
          <a:p>
            <a:r>
              <a:rPr lang="en-US" altLang="zh-CN">
                <a:latin typeface="微软雅黑" charset="0"/>
                <a:ea typeface="微软雅黑" charset="0"/>
              </a:rPr>
              <a:t>FLAVA</a:t>
            </a:r>
            <a:r>
              <a:rPr lang="zh-CN" altLang="en-US">
                <a:latin typeface="微软雅黑" charset="0"/>
                <a:ea typeface="微软雅黑" charset="0"/>
              </a:rPr>
              <a:t>模型</a:t>
            </a:r>
            <a:endParaRPr lang="zh-CN" altLang="en-US">
              <a:latin typeface="微软雅黑" charset="0"/>
              <a:ea typeface="微软雅黑" charset="0"/>
            </a:endParaRPr>
          </a:p>
        </p:txBody>
      </p:sp>
      <p:sp>
        <p:nvSpPr>
          <p:cNvPr id="3" name="内容占位符 2"/>
          <p:cNvSpPr>
            <a:spLocks noGrp="1"/>
          </p:cNvSpPr>
          <p:nvPr>
            <p:ph idx="1"/>
          </p:nvPr>
        </p:nvSpPr>
        <p:spPr>
          <a:xfrm>
            <a:off x="748030" y="1275715"/>
            <a:ext cx="3742690" cy="2125980"/>
          </a:xfrm>
        </p:spPr>
        <p:txBody>
          <a:bodyPr/>
          <a:p>
            <a:pPr marL="0" indent="0" fontAlgn="auto">
              <a:buNone/>
            </a:pPr>
            <a:r>
              <a:rPr lang="zh-CN" altLang="en-US" sz="2400"/>
              <a:t>三种不同输入：</a:t>
            </a:r>
            <a:endParaRPr lang="zh-CN" altLang="en-US" sz="2400"/>
          </a:p>
          <a:p>
            <a:pPr marL="0" indent="0" fontAlgn="auto">
              <a:buNone/>
            </a:pPr>
            <a:r>
              <a:rPr lang="en-US" altLang="zh-CN" sz="2400"/>
              <a:t>(1) </a:t>
            </a:r>
            <a:r>
              <a:rPr lang="zh-CN" altLang="en-US" sz="2400"/>
              <a:t>成对的图片-文本</a:t>
            </a:r>
            <a:endParaRPr lang="zh-CN" altLang="en-US" sz="2400"/>
          </a:p>
          <a:p>
            <a:pPr marL="0" indent="0" fontAlgn="auto">
              <a:buNone/>
            </a:pPr>
            <a:r>
              <a:rPr lang="en-US" altLang="zh-CN" sz="2400"/>
              <a:t>(2) </a:t>
            </a:r>
            <a:r>
              <a:rPr lang="zh-CN" altLang="en-US" sz="2400"/>
              <a:t>单独文本</a:t>
            </a:r>
            <a:endParaRPr lang="zh-CN" altLang="en-US" sz="2400"/>
          </a:p>
          <a:p>
            <a:pPr marL="0" indent="0" fontAlgn="auto">
              <a:buNone/>
            </a:pPr>
            <a:r>
              <a:rPr lang="en-US" altLang="zh-CN" sz="2400"/>
              <a:t>(3) </a:t>
            </a:r>
            <a:r>
              <a:rPr lang="zh-CN" altLang="en-US" sz="2400"/>
              <a:t>单独图片</a:t>
            </a:r>
            <a:endParaRPr lang="zh-CN" altLang="en-US" sz="2400"/>
          </a:p>
        </p:txBody>
      </p:sp>
      <p:sp>
        <p:nvSpPr>
          <p:cNvPr id="4" name="文本框 3"/>
          <p:cNvSpPr txBox="1"/>
          <p:nvPr/>
        </p:nvSpPr>
        <p:spPr>
          <a:xfrm>
            <a:off x="704215" y="3533775"/>
            <a:ext cx="4774565" cy="1804670"/>
          </a:xfrm>
          <a:prstGeom prst="rect">
            <a:avLst/>
          </a:prstGeom>
          <a:noFill/>
        </p:spPr>
        <p:txBody>
          <a:bodyPr wrap="square" rtlCol="0">
            <a:spAutoFit/>
          </a:bodyPr>
          <a:p>
            <a:pPr algn="l" fontAlgn="auto">
              <a:lnSpc>
                <a:spcPct val="90000"/>
              </a:lnSpc>
              <a:spcBef>
                <a:spcPts val="1000"/>
              </a:spcBef>
              <a:buNone/>
            </a:pPr>
            <a:r>
              <a:rPr lang="zh-CN" altLang="en-US" sz="2400"/>
              <a:t>解决三个领域的问题：</a:t>
            </a:r>
            <a:endParaRPr lang="zh-CN" altLang="en-US" sz="2400"/>
          </a:p>
          <a:p>
            <a:pPr algn="l" fontAlgn="auto">
              <a:lnSpc>
                <a:spcPct val="90000"/>
              </a:lnSpc>
              <a:spcBef>
                <a:spcPts val="1000"/>
              </a:spcBef>
              <a:buNone/>
            </a:pPr>
            <a:r>
              <a:rPr lang="zh-CN" altLang="en-US" sz="2400"/>
              <a:t>NLP：语言理解（如GLUE）</a:t>
            </a:r>
            <a:endParaRPr lang="zh-CN" altLang="en-US" sz="2400"/>
          </a:p>
          <a:p>
            <a:pPr algn="l" fontAlgn="auto">
              <a:lnSpc>
                <a:spcPct val="90000"/>
              </a:lnSpc>
              <a:spcBef>
                <a:spcPts val="1000"/>
              </a:spcBef>
              <a:buNone/>
            </a:pPr>
            <a:r>
              <a:rPr lang="zh-CN" altLang="en-US" sz="2400"/>
              <a:t>CV：视觉识别（如ImageNet）</a:t>
            </a:r>
            <a:endParaRPr lang="zh-CN" altLang="en-US" sz="2400"/>
          </a:p>
          <a:p>
            <a:pPr algn="l" fontAlgn="auto">
              <a:lnSpc>
                <a:spcPct val="90000"/>
              </a:lnSpc>
              <a:spcBef>
                <a:spcPts val="1000"/>
              </a:spcBef>
              <a:buNone/>
            </a:pPr>
            <a:r>
              <a:rPr lang="zh-CN" altLang="en-US" sz="2400"/>
              <a:t>多模态：多模态推理（如VQA）</a:t>
            </a:r>
            <a:endParaRPr lang="zh-CN" altLang="en-US" sz="2400"/>
          </a:p>
        </p:txBody>
      </p:sp>
      <p:pic>
        <p:nvPicPr>
          <p:cNvPr id="6" name="图片 5" descr="屏幕快照 2022-11-07 下午3.15.29"/>
          <p:cNvPicPr>
            <a:picLocks noChangeAspect="1"/>
          </p:cNvPicPr>
          <p:nvPr/>
        </p:nvPicPr>
        <p:blipFill>
          <a:blip r:embed="rId1"/>
          <a:stretch>
            <a:fillRect/>
          </a:stretch>
        </p:blipFill>
        <p:spPr>
          <a:xfrm>
            <a:off x="4986655" y="884555"/>
            <a:ext cx="6993890" cy="458787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96265" y="311785"/>
            <a:ext cx="10180320" cy="977900"/>
          </a:xfrm>
        </p:spPr>
        <p:txBody>
          <a:bodyPr/>
          <a:p>
            <a:r>
              <a:rPr lang="en-US" altLang="zh-CN"/>
              <a:t>FLAVA</a:t>
            </a:r>
            <a:r>
              <a:rPr lang="zh-CN" altLang="en-US"/>
              <a:t>模型架构 </a:t>
            </a:r>
            <a:r>
              <a:rPr lang="en-US" altLang="zh-CN" sz="3200"/>
              <a:t>(</a:t>
            </a:r>
            <a:r>
              <a:rPr lang="zh-CN" altLang="en-US" sz="3200"/>
              <a:t>含有三个编码器</a:t>
            </a:r>
            <a:r>
              <a:rPr lang="en-US" altLang="zh-CN" sz="3200"/>
              <a:t>)</a:t>
            </a:r>
            <a:endParaRPr lang="en-US" altLang="zh-CN" sz="3200"/>
          </a:p>
        </p:txBody>
      </p:sp>
      <p:sp>
        <p:nvSpPr>
          <p:cNvPr id="3" name="内容占位符 2"/>
          <p:cNvSpPr>
            <a:spLocks noGrp="1"/>
          </p:cNvSpPr>
          <p:nvPr>
            <p:ph idx="1"/>
          </p:nvPr>
        </p:nvSpPr>
        <p:spPr>
          <a:xfrm>
            <a:off x="354965" y="1289685"/>
            <a:ext cx="11521440" cy="5276850"/>
          </a:xfrm>
        </p:spPr>
        <p:txBody>
          <a:bodyPr/>
          <a:p>
            <a:pPr marL="0" indent="0">
              <a:buNone/>
            </a:pPr>
            <a:r>
              <a:rPr lang="en-US" altLang="zh-CN">
                <a:solidFill>
                  <a:srgbClr val="FF0000"/>
                </a:solidFill>
              </a:rPr>
              <a:t>1</a:t>
            </a:r>
            <a:r>
              <a:rPr lang="zh-CN" altLang="en-US">
                <a:solidFill>
                  <a:srgbClr val="FF0000"/>
                </a:solidFill>
              </a:rPr>
              <a:t>、图片编码器(Image Encoder)</a:t>
            </a:r>
            <a:endParaRPr lang="zh-CN" altLang="en-US"/>
          </a:p>
          <a:p>
            <a:pPr marL="0" indent="0" fontAlgn="auto">
              <a:lnSpc>
                <a:spcPct val="100000"/>
              </a:lnSpc>
              <a:buNone/>
            </a:pPr>
            <a:r>
              <a:rPr lang="zh-CN" altLang="en-US" sz="2600"/>
              <a:t>直接借用既有模型ViT的结构，同时仿照ViT的处理方法，分割图片进行编码。在ViT输出的隐状态上，FLAVA利用单一模态数据集中的图片进行Masked Image Modeling。</a:t>
            </a:r>
            <a:endParaRPr lang="zh-CN" altLang="en-US"/>
          </a:p>
          <a:p>
            <a:pPr marL="0" indent="0">
              <a:buNone/>
            </a:pPr>
            <a:r>
              <a:rPr lang="en-US" altLang="zh-CN">
                <a:solidFill>
                  <a:srgbClr val="FF0000"/>
                </a:solidFill>
              </a:rPr>
              <a:t>2</a:t>
            </a:r>
            <a:r>
              <a:rPr lang="zh-CN" altLang="en-US">
                <a:solidFill>
                  <a:srgbClr val="FF0000"/>
                </a:solidFill>
              </a:rPr>
              <a:t>、文本编码器(Text Encoder)</a:t>
            </a:r>
            <a:endParaRPr lang="zh-CN" altLang="en-US">
              <a:solidFill>
                <a:srgbClr val="FF0000"/>
              </a:solidFill>
            </a:endParaRPr>
          </a:p>
          <a:p>
            <a:pPr marL="0" indent="0">
              <a:buNone/>
            </a:pPr>
            <a:r>
              <a:rPr lang="zh-CN" altLang="en-US" sz="2600"/>
              <a:t>FLAVA没有采用BERT之类纯文本语言模型的结构，而是和图片编码器一样，使用了ViT的结构，不过因为是不同的模态，自然采用了不同的模型参数。</a:t>
            </a:r>
            <a:endParaRPr lang="zh-CN" altLang="en-US" sz="2600"/>
          </a:p>
          <a:p>
            <a:pPr marL="0" indent="0">
              <a:buNone/>
            </a:pPr>
            <a:r>
              <a:rPr lang="en-US" altLang="zh-CN" sz="2800">
                <a:solidFill>
                  <a:srgbClr val="FF0000"/>
                </a:solidFill>
              </a:rPr>
              <a:t>3</a:t>
            </a:r>
            <a:r>
              <a:rPr lang="zh-CN" altLang="en-US" sz="2800">
                <a:solidFill>
                  <a:srgbClr val="FF0000"/>
                </a:solidFill>
              </a:rPr>
              <a:t>、多模态编码器(Multimodal Encoder)</a:t>
            </a:r>
            <a:endParaRPr lang="zh-CN" altLang="en-US" sz="2800">
              <a:solidFill>
                <a:srgbClr val="FF0000"/>
              </a:solidFill>
            </a:endParaRPr>
          </a:p>
          <a:p>
            <a:pPr marL="0" indent="0">
              <a:buNone/>
            </a:pPr>
            <a:r>
              <a:rPr lang="zh-CN" altLang="en-US" sz="2600"/>
              <a:t>在图片编码器和文本编码器之上，FLAVA添加了一层多模态编码器做模态融合，多模态编码器将前两者输出的隐藏状态作为输入，同样利用ViT的模型结构进行融合。</a:t>
            </a:r>
            <a:endParaRPr lang="zh-CN" altLang="en-US" sz="26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96900" y="311785"/>
            <a:ext cx="10033000" cy="964565"/>
          </a:xfrm>
        </p:spPr>
        <p:txBody>
          <a:bodyPr/>
          <a:p>
            <a:r>
              <a:rPr lang="en-US" altLang="zh-CN"/>
              <a:t>FLAVA</a:t>
            </a:r>
            <a:r>
              <a:rPr lang="zh-CN" altLang="en-US"/>
              <a:t>模型</a:t>
            </a:r>
            <a:endParaRPr lang="zh-CN" altLang="en-US"/>
          </a:p>
        </p:txBody>
      </p:sp>
      <p:pic>
        <p:nvPicPr>
          <p:cNvPr id="4" name="内容占位符 3" descr="屏幕快照 2022-11-07 下午3.51.12"/>
          <p:cNvPicPr>
            <a:picLocks noChangeAspect="1"/>
          </p:cNvPicPr>
          <p:nvPr>
            <p:ph idx="1"/>
          </p:nvPr>
        </p:nvPicPr>
        <p:blipFill>
          <a:blip r:embed="rId1"/>
          <a:stretch>
            <a:fillRect/>
          </a:stretch>
        </p:blipFill>
        <p:spPr>
          <a:xfrm>
            <a:off x="831850" y="1439545"/>
            <a:ext cx="10253345" cy="490918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81635" y="378460"/>
            <a:ext cx="9684385" cy="869315"/>
          </a:xfrm>
        </p:spPr>
        <p:txBody>
          <a:bodyPr/>
          <a:p>
            <a:r>
              <a:rPr lang="zh-CN" altLang="en-US"/>
              <a:t>多模态预训练</a:t>
            </a:r>
            <a:endParaRPr lang="zh-CN" altLang="en-US"/>
          </a:p>
        </p:txBody>
      </p:sp>
      <p:sp>
        <p:nvSpPr>
          <p:cNvPr id="3" name="内容占位符 2"/>
          <p:cNvSpPr>
            <a:spLocks noGrp="1"/>
          </p:cNvSpPr>
          <p:nvPr>
            <p:ph idx="1"/>
          </p:nvPr>
        </p:nvSpPr>
        <p:spPr>
          <a:xfrm>
            <a:off x="381635" y="1253490"/>
            <a:ext cx="11226165" cy="5156200"/>
          </a:xfrm>
        </p:spPr>
        <p:txBody>
          <a:bodyPr>
            <a:normAutofit lnSpcReduction="10000"/>
          </a:bodyPr>
          <a:p>
            <a:pPr marL="0" indent="0" fontAlgn="auto">
              <a:lnSpc>
                <a:spcPct val="110000"/>
              </a:lnSpc>
              <a:buNone/>
            </a:pPr>
            <a:r>
              <a:rPr lang="zh-CN" altLang="en-US"/>
              <a:t>在文本编码器和图片编码器中，FLAVA在单一模态上进行了预训练，分别是</a:t>
            </a:r>
            <a:r>
              <a:rPr lang="en-US" altLang="zh-CN"/>
              <a:t>MLM</a:t>
            </a:r>
            <a:r>
              <a:rPr lang="zh-CN" altLang="en-US"/>
              <a:t>和</a:t>
            </a:r>
            <a:r>
              <a:rPr lang="en-US" altLang="zh-CN"/>
              <a:t>MIM</a:t>
            </a:r>
            <a:r>
              <a:rPr lang="zh-CN" altLang="en-US"/>
              <a:t>，在多模态预训练方面，FLAVA使用了三种多模态预训练任务：</a:t>
            </a:r>
            <a:endParaRPr lang="zh-CN" altLang="en-US"/>
          </a:p>
          <a:p>
            <a:pPr marL="0" indent="0" fontAlgn="auto">
              <a:lnSpc>
                <a:spcPct val="110000"/>
              </a:lnSpc>
              <a:buNone/>
            </a:pPr>
            <a:r>
              <a:rPr lang="en-US" altLang="zh-CN"/>
              <a:t>(1) </a:t>
            </a:r>
            <a:r>
              <a:rPr lang="zh-CN" altLang="en-US">
                <a:solidFill>
                  <a:srgbClr val="FF0000"/>
                </a:solidFill>
              </a:rPr>
              <a:t>对比学习</a:t>
            </a:r>
            <a:r>
              <a:rPr lang="zh-CN" altLang="en-US"/>
              <a:t>：FLAVA利用图片编码器和文本编码器的隐藏状态，增大相匹配的图片-文本对之间的余弦相似度，减小非匹配的图片-文本对之间的余弦相似度。</a:t>
            </a:r>
            <a:endParaRPr lang="zh-CN" altLang="en-US"/>
          </a:p>
          <a:p>
            <a:pPr marL="0" indent="0" fontAlgn="auto">
              <a:lnSpc>
                <a:spcPct val="110000"/>
              </a:lnSpc>
              <a:buNone/>
            </a:pPr>
            <a:r>
              <a:rPr lang="en-US" altLang="zh-CN"/>
              <a:t>(2) </a:t>
            </a:r>
            <a:r>
              <a:rPr lang="zh-CN" altLang="en-US">
                <a:solidFill>
                  <a:srgbClr val="FF0000"/>
                </a:solidFill>
              </a:rPr>
              <a:t>Masked Multimodal Modeling</a:t>
            </a:r>
            <a:r>
              <a:rPr lang="zh-CN" altLang="en-US"/>
              <a:t>：与图片编码器上的MIM类似，只不过改为利用多模态编码器的隐状态进行预测。</a:t>
            </a:r>
            <a:endParaRPr lang="zh-CN" altLang="en-US"/>
          </a:p>
          <a:p>
            <a:pPr marL="0" indent="0" fontAlgn="auto">
              <a:lnSpc>
                <a:spcPct val="110000"/>
              </a:lnSpc>
              <a:buNone/>
            </a:pPr>
            <a:r>
              <a:rPr lang="en-US" altLang="zh-CN"/>
              <a:t>(3) </a:t>
            </a:r>
            <a:r>
              <a:rPr lang="zh-CN" altLang="en-US">
                <a:solidFill>
                  <a:srgbClr val="FF0000"/>
                </a:solidFill>
              </a:rPr>
              <a:t>图片-文本匹配</a:t>
            </a:r>
            <a:r>
              <a:rPr lang="zh-CN" altLang="en-US"/>
              <a:t>：与许多现有模型一样，FLAVA利用多模态编码器的[CLS]的隐状态，识别当前图片与文本是否匹配。</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3*i*3"/>
  <p:tag name="KSO_WM_UNIT_LAYERLEVEL" val="1"/>
  <p:tag name="KSO_WM_TAG_VERSION" val="1.0"/>
  <p:tag name="KSO_WM_BEAUTIFY_FLAG" val="#wm#"/>
</p:tagLst>
</file>

<file path=ppt/tags/tag10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Lst>
</file>

<file path=ppt/tags/tag10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4*i*1"/>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4*i*2"/>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4"/>
  <p:tag name="KSO_WM_UNIT_ID" val="_14*i*4"/>
  <p:tag name="KSO_WM_UNIT_LAYERLEVEL" val="1"/>
  <p:tag name="KSO_WM_TAG_VERSION" val="1.0"/>
  <p:tag name="KSO_WM_BEAUTIFY_FLAG" val="#wm#"/>
</p:tagLst>
</file>

<file path=ppt/tags/tag11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TYPE" val="i"/>
  <p:tag name="KSO_WM_UNIT_INDEX" val="5"/>
  <p:tag name="KSO_WM_UNIT_ID" val="_14*i*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5*i*1"/>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8*i*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4.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4、5、6、7、8、9、10、12、14、15"/>
  <p:tag name="KSO_WM_TAG_VERSION" val="1.0"/>
  <p:tag name="KSO_WM_BEAUTIFY_FLAG" val="#wm#"/>
  <p:tag name="KSO_WM_TEMPLATE_CATEGORY" val="custom"/>
  <p:tag name="KSO_WM_TEMPLATE_INDEX" val="20202541"/>
  <p:tag name="KSO_WM_TEMPLATE_MASTER_TYPE"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0_1*i*2"/>
  <p:tag name="KSO_WM_TEMPLATE_CATEGORY" val="diagram"/>
  <p:tag name="KSO_WM_TEMPLATE_INDEX" val="20202570"/>
  <p:tag name="KSO_WM_UNIT_LAYERLEVEL" val="1"/>
  <p:tag name="KSO_WM_TAG_VERSION" val="1.0"/>
  <p:tag name="KSO_WM_BEAUTIFY_FLAG" val="#wm#"/>
</p:tagLst>
</file>

<file path=ppt/tags/tag157.xml><?xml version="1.0" encoding="utf-8"?>
<p:tagLst xmlns:p="http://schemas.openxmlformats.org/presentationml/2006/main">
  <p:tag name="KSO_WM_UNIT_TEXT_PART_ID_V2" val="a-3-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2570_1*a*1"/>
  <p:tag name="KSO_WM_TEMPLATE_CATEGORY" val="diagram"/>
  <p:tag name="KSO_WM_TEMPLATE_INDEX" val="20202570"/>
  <p:tag name="KSO_WM_UNIT_LAYERLEVEL" val="1"/>
  <p:tag name="KSO_WM_TAG_VERSION" val="1.0"/>
  <p:tag name="KSO_WM_BEAUTIFY_FLAG" val="#wm#"/>
  <p:tag name="KSO_WM_UNIT_PRESET_TEXT" val="单击此处添加大标题内容"/>
</p:tagLst>
</file>

<file path=ppt/tags/tag158.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59.xml><?xml version="1.0" encoding="utf-8"?>
<p:tagLst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2"/>
  <p:tag name="KSO_WM_UNIT_ID" val="diagram20202570_1*f*2"/>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BEAUTIFY_FLAG" val="#wm#"/>
  <p:tag name="KSO_WM_TEMPLATE_CATEGORY" val="diagram"/>
  <p:tag name="KSO_WM_TEMPLATE_INDEX" val="20202570"/>
  <p:tag name="KSO_WM_SLIDE_LAYOUT" val="a_f"/>
  <p:tag name="KSO_WM_SLIDE_LAYOUT_CNT" val="1_2"/>
</p:tagLst>
</file>

<file path=ppt/tags/tag161.xml><?xml version="1.0" encoding="utf-8"?>
<p:tagLst xmlns:p="http://schemas.openxmlformats.org/presentationml/2006/main">
  <p:tag name="KSO_WM_BEAUTIFY_FLAG" val="#wm#"/>
  <p:tag name="KSO_WM_TEMPLATE_CATEGORY" val="diagram"/>
  <p:tag name="KSO_WM_TEMPLATE_INDEX" val="20202570"/>
</p:tagLst>
</file>

<file path=ppt/tags/tag162.xml><?xml version="1.0" encoding="utf-8"?>
<p:tagLst xmlns:p="http://schemas.openxmlformats.org/presentationml/2006/main">
  <p:tag name="KSO_WM_BEAUTIFY_FLAG" val="#wm#"/>
  <p:tag name="KSO_WM_TEMPLATE_CATEGORY" val="diagram"/>
  <p:tag name="KSO_WM_TEMPLATE_INDEX" val="20202570"/>
</p:tagLst>
</file>

<file path=ppt/tags/tag163.xml><?xml version="1.0" encoding="utf-8"?>
<p:tagLst xmlns:p="http://schemas.openxmlformats.org/presentationml/2006/main">
  <p:tag name="KSO_WM_BEAUTIFY_FLAG" val="#wm#"/>
  <p:tag name="KSO_WM_TEMPLATE_CATEGORY" val="diagram"/>
  <p:tag name="KSO_WM_TEMPLATE_INDEX" val="20202570"/>
</p:tagLst>
</file>

<file path=ppt/tags/tag164.xml><?xml version="1.0" encoding="utf-8"?>
<p:tagLst xmlns:p="http://schemas.openxmlformats.org/presentationml/2006/main">
  <p:tag name="KSO_WM_BEAUTIFY_FLAG" val="#wm#"/>
  <p:tag name="KSO_WM_TEMPLATE_CATEGORY" val="diagram"/>
  <p:tag name="KSO_WM_TEMPLATE_INDEX" val="20202570"/>
</p:tagLst>
</file>

<file path=ppt/tags/tag165.xml><?xml version="1.0" encoding="utf-8"?>
<p:tagLst xmlns:p="http://schemas.openxmlformats.org/presentationml/2006/main">
  <p:tag name="KSO_WM_BEAUTIFY_FLAG" val="#wm#"/>
  <p:tag name="KSO_WM_TEMPLATE_CATEGORY" val="diagram"/>
  <p:tag name="KSO_WM_TEMPLATE_INDEX" val="20202570"/>
</p:tagLst>
</file>

<file path=ppt/tags/tag166.xml><?xml version="1.0" encoding="utf-8"?>
<p:tagLst xmlns:p="http://schemas.openxmlformats.org/presentationml/2006/main">
  <p:tag name="KSO_WM_BEAUTIFY_FLAG" val="#wm#"/>
  <p:tag name="KSO_WM_TEMPLATE_CATEGORY" val="diagram"/>
  <p:tag name="KSO_WM_TEMPLATE_INDEX" val="20202570"/>
</p:tagLst>
</file>

<file path=ppt/tags/tag167.xml><?xml version="1.0" encoding="utf-8"?>
<p:tagLst xmlns:p="http://schemas.openxmlformats.org/presentationml/2006/main">
  <p:tag name="KSO_WM_BEAUTIFY_FLAG" val="#wm#"/>
  <p:tag name="KSO_WM_TEMPLATE_CATEGORY" val="diagram"/>
  <p:tag name="KSO_WM_TEMPLATE_INDEX" val="20202570"/>
</p:tagLst>
</file>

<file path=ppt/tags/tag168.xml><?xml version="1.0" encoding="utf-8"?>
<p:tagLst xmlns:p="http://schemas.openxmlformats.org/presentationml/2006/main">
  <p:tag name="KSO_WM_BEAUTIFY_FLAG" val="#wm#"/>
  <p:tag name="KSO_WM_TEMPLATE_CATEGORY" val="diagram"/>
  <p:tag name="KSO_WM_TEMPLATE_INDEX" val="20202570"/>
</p:tagLst>
</file>

<file path=ppt/tags/tag169.xml><?xml version="1.0" encoding="utf-8"?>
<p:tagLst xmlns:p="http://schemas.openxmlformats.org/presentationml/2006/main">
  <p:tag name="KSO_WM_UNIT_ISCONTENTS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2541_15*a*1"/>
  <p:tag name="KSO_WM_TEMPLATE_CATEGORY" val="custom"/>
  <p:tag name="KSO_WM_TEMPLATE_INDEX" val="20202541"/>
  <p:tag name="KSO_WM_UNIT_LAYERLEVEL" val="1"/>
  <p:tag name="KSO_WM_TAG_VERSION" val="1.0"/>
  <p:tag name="KSO_WM_BEAUTIFY_FLAG" val="#wm#"/>
  <p:tag name="KSO_WM_UNIT_PRESET_TEXT" val="THANKS"/>
  <p:tag name="KSO_WM_UNIT_ISNUMDGMTITLE"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ID" val="custom20202541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1"/>
  <p:tag name="KSO_WM_SLIDE_LAYOUT" val="a_b"/>
  <p:tag name="KSO_WM_SLIDE_LAYOUT_CNT" val="1_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2*i*3"/>
  <p:tag name="KSO_WM_UNIT_LAYERLEVEL" val="1"/>
  <p:tag name="KSO_WM_TAG_VERSION" val="1.0"/>
  <p:tag name="KSO_WM_BEAUTIFY_FLAG" val="#wm#"/>
</p:tagLst>
</file>

<file path=ppt/tags/tag9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1.1.简约白底（红2）">
      <a:dk1>
        <a:srgbClr val="000000"/>
      </a:dk1>
      <a:lt1>
        <a:srgbClr val="FFFFFF"/>
      </a:lt1>
      <a:dk2>
        <a:srgbClr val="F2F2F2"/>
      </a:dk2>
      <a:lt2>
        <a:srgbClr val="FFFFFF"/>
      </a:lt2>
      <a:accent1>
        <a:srgbClr val="D94300"/>
      </a:accent1>
      <a:accent2>
        <a:srgbClr val="CA352A"/>
      </a:accent2>
      <a:accent3>
        <a:srgbClr val="BC2958"/>
      </a:accent3>
      <a:accent4>
        <a:srgbClr val="AD1C83"/>
      </a:accent4>
      <a:accent5>
        <a:srgbClr val="9D0EAF"/>
      </a:accent5>
      <a:accent6>
        <a:srgbClr val="8C00D9"/>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1795</Words>
  <Application>WPS 演示</Application>
  <PresentationFormat>宽屏</PresentationFormat>
  <Paragraphs>70</Paragraphs>
  <Slides>12</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12</vt:i4>
      </vt:variant>
    </vt:vector>
  </HeadingPairs>
  <TitlesOfParts>
    <vt:vector size="32" baseType="lpstr">
      <vt:lpstr>Arial</vt:lpstr>
      <vt:lpstr>方正书宋_GBK</vt:lpstr>
      <vt:lpstr>Wingdings</vt:lpstr>
      <vt:lpstr>微软雅黑</vt:lpstr>
      <vt:lpstr>汉仪旗黑</vt:lpstr>
      <vt:lpstr>汉仪旗黑-85S</vt:lpstr>
      <vt:lpstr>苹方-简</vt:lpstr>
      <vt:lpstr>隶书</vt:lpstr>
      <vt:lpstr>Viner Hand ITC</vt:lpstr>
      <vt:lpstr>微软雅黑</vt:lpstr>
      <vt:lpstr>Times New Roman Regular</vt:lpstr>
      <vt:lpstr>Calibri Light</vt:lpstr>
      <vt:lpstr>Helvetica Neue</vt:lpstr>
      <vt:lpstr>宋体</vt:lpstr>
      <vt:lpstr>汉仪书宋二KW</vt:lpstr>
      <vt:lpstr>Calibri</vt:lpstr>
      <vt:lpstr>Arial Unicode MS</vt:lpstr>
      <vt:lpstr>宋体-简</vt:lpstr>
      <vt:lpstr>Office 主题</vt:lpstr>
      <vt:lpstr>1_Office 主题​​</vt:lpstr>
      <vt:lpstr>FLAVA：一个基础语言和视觉 对齐模型</vt:lpstr>
      <vt:lpstr>FLAVA简介</vt:lpstr>
      <vt:lpstr>PowerPoint 演示文稿</vt:lpstr>
      <vt:lpstr>FLAVA背景</vt:lpstr>
      <vt:lpstr>PowerPoint 演示文稿</vt:lpstr>
      <vt:lpstr>FLAVA模型</vt:lpstr>
      <vt:lpstr>FLAVA模型架构 (含有三个编码器)</vt:lpstr>
      <vt:lpstr>FLAVA模型</vt:lpstr>
      <vt:lpstr>多模态预训练</vt:lpstr>
      <vt:lpstr>结论</vt:lpstr>
      <vt:lpstr>创新点</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luliman</dc:creator>
  <cp:lastModifiedBy>luliman</cp:lastModifiedBy>
  <cp:revision>7</cp:revision>
  <dcterms:created xsi:type="dcterms:W3CDTF">2022-11-15T00:52:37Z</dcterms:created>
  <dcterms:modified xsi:type="dcterms:W3CDTF">2022-11-15T00:52:37Z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ies>
</file>