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9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1" r:id="rId14"/>
    <p:sldId id="270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2585"/>
          </a:xfrm>
        </p:spPr>
        <p:txBody>
          <a:bodyPr>
            <a:normAutofit/>
          </a:bodyPr>
          <a:p>
            <a:r>
              <a:rPr lang="zh-CN" altLang="en-US" sz="4800"/>
              <a:t>零经验要求：</a:t>
            </a:r>
            <a:r>
              <a:rPr lang="zh-CN" altLang="en-US" sz="4800">
                <a:solidFill>
                  <a:srgbClr val="FF0000"/>
                </a:solidFill>
              </a:rPr>
              <a:t>即插即用</a:t>
            </a:r>
            <a:r>
              <a:rPr lang="zh-CN" altLang="en-US" sz="4800"/>
              <a:t>模块化迁移学习用于语义视觉导航</a:t>
            </a:r>
            <a:endParaRPr lang="zh-CN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8510"/>
          </a:xfrm>
        </p:spPr>
        <p:txBody>
          <a:bodyPr>
            <a:normAutofit fontScale="90000"/>
          </a:bodyPr>
          <a:p>
            <a:r>
              <a:rPr lang="zh-CN" altLang="en-US"/>
              <a:t>迁移和零样本体验学习：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845" y="1228090"/>
            <a:ext cx="10434955" cy="4949190"/>
          </a:xfrm>
        </p:spPr>
        <p:txBody>
          <a:bodyPr>
            <a:normAutofit lnSpcReduction="20000"/>
          </a:bodyPr>
          <a:p>
            <a:r>
              <a:rPr lang="zh-CN" altLang="en-US"/>
              <a:t>如上所述学习了语义搜索策略和联合目标嵌入，现在我们可以将</a:t>
            </a:r>
            <a:endParaRPr lang="zh-CN" altLang="en-US"/>
          </a:p>
          <a:p>
            <a:r>
              <a:rPr lang="zh-CN" altLang="en-US"/>
              <a:t>我们的模型转移到下游导航任务。为此，我们只需要为任务替换</a:t>
            </a:r>
            <a:endParaRPr lang="zh-CN" altLang="en-US"/>
          </a:p>
          <a:p>
            <a:r>
              <a:rPr lang="zh-CN" altLang="en-US"/>
              <a:t>这样：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对于以后新的任务，仅将相应的目标编码器使用离线数据集进行</a:t>
            </a:r>
            <a:endParaRPr lang="zh-CN" altLang="en-US"/>
          </a:p>
          <a:p>
            <a:r>
              <a:rPr lang="zh-CN" altLang="en-US"/>
              <a:t>训练，然后以</a:t>
            </a:r>
            <a:r>
              <a:rPr lang="zh-CN" altLang="en-US">
                <a:solidFill>
                  <a:srgbClr val="FF0000"/>
                </a:solidFill>
              </a:rPr>
              <a:t>即插即用</a:t>
            </a:r>
            <a:r>
              <a:rPr lang="zh-CN" altLang="en-US"/>
              <a:t>的方式集成到完整模型中。</a:t>
            </a:r>
            <a:endParaRPr lang="zh-CN" altLang="en-US"/>
          </a:p>
          <a:p>
            <a:r>
              <a:rPr lang="zh-CN" altLang="en-US"/>
              <a:t>零样本体验学习我们方法的一个独特功能是</a:t>
            </a:r>
            <a:r>
              <a:rPr lang="zh-CN" altLang="en-US">
                <a:solidFill>
                  <a:srgbClr val="FF0000"/>
                </a:solidFill>
              </a:rPr>
              <a:t>它能够执行下游任务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而无需从中获得任何新体验。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2055" y="2294255"/>
            <a:ext cx="3415030" cy="9518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390"/>
          </a:xfrm>
        </p:spPr>
        <p:txBody>
          <a:bodyPr>
            <a:normAutofit fontScale="90000"/>
          </a:bodyPr>
          <a:p>
            <a:r>
              <a:rPr lang="zh-CN" altLang="en-US"/>
              <a:t>即插即用优点：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7610"/>
            <a:ext cx="10515600" cy="4979670"/>
          </a:xfrm>
        </p:spPr>
        <p:txBody>
          <a:bodyPr>
            <a:normAutofit/>
          </a:bodyPr>
          <a:p>
            <a:r>
              <a:rPr lang="zh-CN" altLang="en-US"/>
              <a:t>即插即用模块化传输方法具有多个优势。由于所有模块都相互兼容，这意味着模型可以开箱即用地执行目标任务，即，它</a:t>
            </a:r>
            <a:r>
              <a:rPr lang="zh-CN" altLang="en-US">
                <a:solidFill>
                  <a:srgbClr val="FF0000"/>
                </a:solidFill>
              </a:rPr>
              <a:t>不需要任何进一步的特定于任务的交互来解决目标任务</a:t>
            </a:r>
            <a:r>
              <a:rPr lang="zh-CN" altLang="en-US"/>
              <a:t>。使用现代 RL  框架训练策略是模型学习中最昂贵的部分，而使用  ZSEL之后设法规避了这一要求。此外，由于方法的模块化特性，很容易推广到各种各样的任务和目标模式。</a:t>
            </a:r>
            <a:endParaRPr lang="zh-CN" altLang="en-US"/>
          </a:p>
          <a:p>
            <a:r>
              <a:rPr lang="zh-CN" altLang="en-US"/>
              <a:t>对于新任务，</a:t>
            </a:r>
            <a:r>
              <a:rPr lang="zh-CN" altLang="en-US">
                <a:solidFill>
                  <a:srgbClr val="FF0000"/>
                </a:solidFill>
              </a:rPr>
              <a:t>仅相应的目标编码器使用离线数据集进行训练，然后以即插即用的方式集成到完整模型中。</a:t>
            </a:r>
            <a:endParaRPr lang="zh-CN" altLang="en-US"/>
          </a:p>
          <a:p>
            <a:r>
              <a:rPr lang="zh-CN" altLang="en-US"/>
              <a:t>最后，作者的模型可以很容易地针对</a:t>
            </a:r>
            <a:r>
              <a:rPr lang="zh-CN" altLang="en-US">
                <a:solidFill>
                  <a:srgbClr val="FF0000"/>
                </a:solidFill>
              </a:rPr>
              <a:t>下游任务进行微调，以捕获特定于任务的任何额外线索</a:t>
            </a:r>
            <a:r>
              <a:rPr lang="zh-CN" altLang="en-US"/>
              <a:t>，从而达到更好的性能。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545"/>
          </a:xfrm>
        </p:spPr>
        <p:txBody>
          <a:bodyPr>
            <a:normAutofit fontScale="90000"/>
          </a:bodyPr>
          <a:p>
            <a:r>
              <a:rPr lang="zh-CN" altLang="en-US"/>
              <a:t>方法如何？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1585"/>
            <a:ext cx="10515600" cy="4925695"/>
          </a:xfrm>
        </p:spPr>
        <p:txBody>
          <a:bodyPr>
            <a:normAutofit fontScale="90000"/>
          </a:bodyPr>
          <a:p>
            <a:r>
              <a:rPr lang="zh-CN" altLang="en-US"/>
              <a:t>在接下来的实验中，首先评估在源任务（图像目标导航）中的语义搜索</a:t>
            </a:r>
            <a:endParaRPr lang="zh-CN" altLang="en-US"/>
          </a:p>
          <a:p>
            <a:r>
              <a:rPr lang="zh-CN" altLang="en-US"/>
              <a:t>策略性能与最先进的方法相比；进行图像目标导航结果比较；下游语义</a:t>
            </a:r>
            <a:endParaRPr lang="zh-CN" altLang="en-US"/>
          </a:p>
          <a:p>
            <a:r>
              <a:rPr lang="zh-CN" altLang="en-US"/>
              <a:t>迁移学习成功导航任务对比与</a:t>
            </a:r>
            <a:r>
              <a:rPr lang="zh-CN" altLang="en-US">
                <a:sym typeface="+mn-ea"/>
              </a:rPr>
              <a:t>零样本学习检测</a:t>
            </a:r>
            <a:r>
              <a:rPr lang="zh-CN" altLang="en-US"/>
              <a:t>；然后展示其模型如何转</a:t>
            </a:r>
            <a:endParaRPr lang="zh-CN" altLang="en-US"/>
          </a:p>
          <a:p>
            <a:r>
              <a:rPr lang="zh-CN" altLang="en-US"/>
              <a:t>移到一组不同的下游导航任务。均取到了比较好的效果。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引入了一种即插即用的模块化迁移学习方法，该方法为具有不同</a:t>
            </a:r>
            <a:endParaRPr lang="zh-CN" altLang="en-US"/>
          </a:p>
          <a:p>
            <a:r>
              <a:rPr lang="zh-CN" altLang="en-US">
                <a:sym typeface="+mn-ea"/>
              </a:rPr>
              <a:t>目标模式的多种语义视觉导航任务提供了统一的模型。</a:t>
            </a:r>
            <a:r>
              <a:rPr lang="zh-CN" altLang="en-US"/>
              <a:t>这是未来工作的</a:t>
            </a:r>
            <a:endParaRPr lang="zh-CN" altLang="en-US"/>
          </a:p>
          <a:p>
            <a:r>
              <a:rPr lang="zh-CN" altLang="en-US"/>
              <a:t>垫脚石，尤其是对于</a:t>
            </a:r>
            <a:r>
              <a:rPr lang="zh-CN" altLang="en-US">
                <a:solidFill>
                  <a:srgbClr val="FF0000"/>
                </a:solidFill>
              </a:rPr>
              <a:t>任务具有高成本的训练数据。能够做  ZSEL  和从少数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经验中学习是代理人的一项关键技能开放世界和终身学习环境。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075" y="233045"/>
            <a:ext cx="10880725" cy="5944235"/>
          </a:xfrm>
        </p:spPr>
        <p:txBody>
          <a:bodyPr/>
          <a:p>
            <a:endParaRPr lang="zh-CN" altLang="en-US" sz="4000"/>
          </a:p>
          <a:p>
            <a:r>
              <a:rPr lang="zh-CN" altLang="en-US" sz="4000"/>
              <a:t>文章背景：</a:t>
            </a:r>
            <a:endParaRPr lang="zh-CN" altLang="en-US" sz="40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在视觉导航的强化学习中，共同为每个新任务开发一个模型，并</a:t>
            </a:r>
            <a:endParaRPr lang="zh-CN" altLang="en-US"/>
          </a:p>
          <a:p>
            <a:r>
              <a:rPr lang="zh-CN" altLang="en-US"/>
              <a:t>训练该模型从头开始具有特定于任务的交互的3D 环境。然而，这</a:t>
            </a:r>
            <a:endParaRPr lang="zh-CN" altLang="en-US"/>
          </a:p>
          <a:p>
            <a:r>
              <a:rPr lang="zh-CN" altLang="en-US"/>
              <a:t>个过程很昂贵；模型需要大量交互才能完成。</a:t>
            </a:r>
            <a:endParaRPr lang="zh-CN" altLang="en-US"/>
          </a:p>
          <a:p>
            <a:r>
              <a:rPr lang="zh-CN" altLang="en-US"/>
              <a:t>此外，每当任务类型或目标模式发生变化时，都会重复此过程，过于麻烦。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174625"/>
            <a:ext cx="10515600" cy="1325563"/>
          </a:xfrm>
        </p:spPr>
        <p:txBody>
          <a:bodyPr/>
          <a:p>
            <a:r>
              <a:rPr lang="zh-CN" altLang="en-US"/>
              <a:t>作者的策略：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3275" y="1193165"/>
            <a:ext cx="10550525" cy="4984115"/>
          </a:xfrm>
        </p:spPr>
        <p:txBody>
          <a:bodyPr>
            <a:normAutofit lnSpcReduction="10000"/>
          </a:bodyPr>
          <a:p>
            <a:endParaRPr lang="zh-CN" altLang="en-US"/>
          </a:p>
          <a:p>
            <a:r>
              <a:rPr lang="zh-CN" altLang="en-US"/>
              <a:t>提出了一种统一的视觉导航方法，使用</a:t>
            </a:r>
            <a:r>
              <a:rPr lang="zh-CN" altLang="en-US">
                <a:solidFill>
                  <a:srgbClr val="FF0000"/>
                </a:solidFill>
              </a:rPr>
              <a:t>新颖的模块化迁移学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习模型</a:t>
            </a:r>
            <a:r>
              <a:rPr lang="zh-CN" altLang="en-US"/>
              <a:t>。其模型可以有效地利用其来自一个</a:t>
            </a:r>
            <a:r>
              <a:rPr lang="zh-CN" altLang="en-US">
                <a:solidFill>
                  <a:srgbClr val="FF0000"/>
                </a:solidFill>
              </a:rPr>
              <a:t>源任务的经验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并且将其应用于具有</a:t>
            </a:r>
            <a:r>
              <a:rPr lang="zh-CN" altLang="en-US">
                <a:solidFill>
                  <a:srgbClr val="FF0000"/>
                </a:solidFill>
              </a:rPr>
              <a:t>各种目标模式</a:t>
            </a:r>
            <a:r>
              <a:rPr lang="zh-CN" altLang="en-US"/>
              <a:t>（例如，图像、草图、音频、</a:t>
            </a:r>
            <a:endParaRPr lang="zh-CN" altLang="en-US"/>
          </a:p>
          <a:p>
            <a:r>
              <a:rPr lang="zh-CN" altLang="en-US"/>
              <a:t>标签）。此外，他们的模型可以实现</a:t>
            </a:r>
            <a:r>
              <a:rPr lang="zh-CN" altLang="en-US">
                <a:solidFill>
                  <a:srgbClr val="FF0000"/>
                </a:solidFill>
              </a:rPr>
              <a:t>零射击经验学</a:t>
            </a:r>
            <a:r>
              <a:rPr lang="zh-CN" altLang="en-US"/>
              <a:t>从而可以解决</a:t>
            </a:r>
            <a:endParaRPr lang="zh-CN" altLang="en-US"/>
          </a:p>
          <a:p>
            <a:r>
              <a:rPr lang="zh-CN" altLang="en-US"/>
              <a:t>目标任务，而不</a:t>
            </a:r>
            <a:r>
              <a:rPr lang="zh-CN" altLang="en-US">
                <a:solidFill>
                  <a:schemeClr val="tx1"/>
                </a:solidFill>
              </a:rPr>
              <a:t>接受任何</a:t>
            </a:r>
            <a:r>
              <a:rPr lang="zh-CN" altLang="en-US">
                <a:solidFill>
                  <a:srgbClr val="FF0000"/>
                </a:solidFill>
              </a:rPr>
              <a:t>特定于任务的交互式训练</a:t>
            </a:r>
            <a:r>
              <a:rPr lang="zh-CN" altLang="en-US">
                <a:solidFill>
                  <a:schemeClr val="tx1"/>
                </a:solidFill>
              </a:rPr>
              <a:t>。然后，利用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这种经验来搜索以前的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看不见的目标类型和搜索任务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它调整了它的策略，即为</a:t>
            </a:r>
            <a:r>
              <a:rPr lang="zh-CN" altLang="en-US">
                <a:solidFill>
                  <a:srgbClr val="FF0000"/>
                </a:solidFill>
              </a:rPr>
              <a:t>实现零样本经验学习（执行目标任务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使用更少的目标特定交互更快）。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940"/>
          </a:xfrm>
        </p:spPr>
        <p:txBody>
          <a:bodyPr>
            <a:normAutofit fontScale="90000"/>
          </a:bodyPr>
          <a:p>
            <a:r>
              <a:rPr lang="zh-CN" altLang="en-US"/>
              <a:t>解决方案：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7430"/>
            <a:ext cx="10827385" cy="5691505"/>
          </a:xfrm>
        </p:spPr>
        <p:txBody>
          <a:bodyPr>
            <a:normAutofit/>
          </a:bodyPr>
          <a:p>
            <a:endParaRPr lang="zh-CN" altLang="en-US"/>
          </a:p>
          <a:p>
            <a:r>
              <a:rPr lang="zh-CN" altLang="en-US"/>
              <a:t>我们提出了一种用于语义视觉导航的模块化迁移学习方法，可以实现零镜头，零样本体验学习。</a:t>
            </a:r>
            <a:endParaRPr lang="zh-CN" altLang="en-US"/>
          </a:p>
          <a:p>
            <a:r>
              <a:rPr lang="zh-CN" altLang="en-US"/>
              <a:t>首先，作者开发了一个</a:t>
            </a:r>
            <a:r>
              <a:rPr lang="zh-CN" altLang="en-US">
                <a:solidFill>
                  <a:srgbClr val="FF0000"/>
                </a:solidFill>
              </a:rPr>
              <a:t>通用语义搜索策略</a:t>
            </a:r>
            <a:r>
              <a:rPr lang="zh-CN" altLang="en-US"/>
              <a:t>。具体来说，使用一种新</a:t>
            </a:r>
            <a:endParaRPr lang="zh-CN" altLang="en-US"/>
          </a:p>
          <a:p>
            <a:r>
              <a:rPr lang="zh-CN" altLang="en-US"/>
              <a:t>颖的奖励和任务增强策略，作者训练了一个图像目标任务的源策略，</a:t>
            </a:r>
            <a:endParaRPr lang="zh-CN" altLang="en-US"/>
          </a:p>
          <a:p>
            <a:r>
              <a:rPr lang="zh-CN" altLang="en-US"/>
              <a:t>代理接收到在环境中某个位置的某个未知相机姿势拍摄的照片，并</a:t>
            </a:r>
            <a:endParaRPr lang="zh-CN" altLang="en-US"/>
          </a:p>
          <a:p>
            <a:r>
              <a:rPr lang="zh-CN" altLang="en-US"/>
              <a:t>且必须前往寻找它。</a:t>
            </a:r>
            <a:endParaRPr lang="zh-CN" altLang="en-US"/>
          </a:p>
          <a:p>
            <a:r>
              <a:rPr lang="zh-CN" altLang="en-US"/>
              <a:t>下一个，开发了一个离线训练的</a:t>
            </a:r>
            <a:r>
              <a:rPr lang="zh-CN" altLang="en-US">
                <a:solidFill>
                  <a:srgbClr val="FF0000"/>
                </a:solidFill>
              </a:rPr>
              <a:t>联合目标嵌入（即，没有交互式代理体验）将各种目标类型与图像目标相关联。</a:t>
            </a:r>
            <a:r>
              <a:rPr lang="zh-CN" altLang="en-US"/>
              <a:t>最后，解决目标下游任务通过零样本传输，没有新的代理经验，或通过有限量的微调代理在目标任务上的经验。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915" y="913130"/>
            <a:ext cx="10515600" cy="74803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零样本经验学习（ZSEL）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315" y="2250440"/>
            <a:ext cx="11073130" cy="4362450"/>
          </a:xfrm>
        </p:spPr>
        <p:txBody>
          <a:bodyPr>
            <a:normAutofit/>
          </a:bodyPr>
          <a:p>
            <a:r>
              <a:rPr lang="zh-CN" altLang="en-US"/>
              <a:t>零样本学习传统上侧重于监督图像识别等任务，其中模型放弃对</a:t>
            </a:r>
            <a:r>
              <a:rPr lang="zh-CN" altLang="en-US">
                <a:solidFill>
                  <a:srgbClr val="FF0000"/>
                </a:solidFill>
              </a:rPr>
              <a:t>新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类使用标记样本</a:t>
            </a:r>
            <a:r>
              <a:rPr lang="zh-CN" altLang="en-US"/>
              <a:t>。相反，提出的零样本经验学习（ZSEL）侧重于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强化学习任务</a:t>
            </a:r>
            <a:r>
              <a:rPr lang="zh-CN" altLang="en-US"/>
              <a:t>，其中模型放弃使用物理环境中的交互来完成新的导</a:t>
            </a:r>
            <a:endParaRPr lang="zh-CN" altLang="en-US"/>
          </a:p>
          <a:p>
            <a:r>
              <a:rPr lang="zh-CN" altLang="en-US"/>
              <a:t>航任务。 ZSEL 对于终身学习很重要，其中代理一旦部署将面临新的</a:t>
            </a:r>
            <a:endParaRPr lang="zh-CN" altLang="en-US"/>
          </a:p>
          <a:p>
            <a:r>
              <a:rPr lang="zh-CN" altLang="en-US"/>
              <a:t>任务，并且必须</a:t>
            </a:r>
            <a:r>
              <a:rPr lang="zh-CN" altLang="en-US">
                <a:solidFill>
                  <a:srgbClr val="FF0000"/>
                </a:solidFill>
              </a:rPr>
              <a:t>在不使用或使用少量训练集的情况下解决它们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635" y="831850"/>
            <a:ext cx="10515600" cy="45466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零样本经验学习（ZSEL）</a:t>
            </a:r>
            <a:r>
              <a:rPr lang="zh-CN" altLang="en-US">
                <a:sym typeface="+mn-ea"/>
              </a:rPr>
              <a:t>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零样本学习（ZSL）可以看作是</a:t>
            </a:r>
            <a:r>
              <a:rPr lang="zh-CN" altLang="en-US">
                <a:solidFill>
                  <a:srgbClr val="FF0000"/>
                </a:solidFill>
              </a:rPr>
              <a:t>迁移学习</a:t>
            </a:r>
            <a:r>
              <a:rPr lang="zh-CN" altLang="en-US"/>
              <a:t>的一个极端案例，其中目</a:t>
            </a:r>
            <a:endParaRPr lang="zh-CN" altLang="en-US"/>
          </a:p>
          <a:p>
            <a:r>
              <a:rPr lang="zh-CN" altLang="en-US"/>
              <a:t>标任务的训练样本为零。之前的 ZSL 工作侧重于监督学习。相比</a:t>
            </a:r>
            <a:endParaRPr lang="zh-CN" altLang="en-US"/>
          </a:p>
          <a:p>
            <a:r>
              <a:rPr lang="zh-CN" altLang="en-US"/>
              <a:t>之下，所提出的</a:t>
            </a:r>
            <a:r>
              <a:rPr lang="zh-CN" altLang="en-US">
                <a:solidFill>
                  <a:srgbClr val="FF0000"/>
                </a:solidFill>
              </a:rPr>
              <a:t>零样本体验学习(ZSEL) 设置学习的是行为而不是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分类器；在源任务上学习的策略需要执行一组目标任务，而不需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要在目标上获得任何新的交互体验。</a:t>
            </a:r>
            <a:r>
              <a:rPr lang="zh-CN" altLang="en-US"/>
              <a:t>此外，与构建合成环境的世</a:t>
            </a:r>
            <a:endParaRPr lang="zh-CN" altLang="en-US"/>
          </a:p>
          <a:p>
            <a:r>
              <a:rPr lang="zh-CN" altLang="en-US"/>
              <a:t>界模型的不同，控制策略在“想象的”情节上进行训练，我们考</a:t>
            </a:r>
            <a:endParaRPr lang="zh-CN" altLang="en-US"/>
          </a:p>
          <a:p>
            <a:r>
              <a:rPr lang="zh-CN" altLang="en-US"/>
              <a:t>虑在策略接收零目标交互的现实环境中使用无模型方法和ZSEL 设</a:t>
            </a:r>
            <a:endParaRPr lang="zh-CN" altLang="en-US"/>
          </a:p>
          <a:p>
            <a:r>
              <a:rPr lang="zh-CN" altLang="en-US"/>
              <a:t>置（即，既不是想象的也不是真实的）。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175" y="113030"/>
            <a:ext cx="4043680" cy="143827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3.即插即用模块化迁移学习：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1290" y="1348105"/>
            <a:ext cx="4570730" cy="5180330"/>
          </a:xfrm>
        </p:spPr>
        <p:txBody>
          <a:bodyPr>
            <a:noAutofit/>
          </a:bodyPr>
          <a:p>
            <a:r>
              <a:rPr lang="zh-CN" altLang="en-US" sz="2400"/>
              <a:t> 我们的方法  (a)  从学习语义搜索</a:t>
            </a:r>
            <a:endParaRPr lang="zh-CN" altLang="en-US" sz="2400"/>
          </a:p>
          <a:p>
            <a:r>
              <a:rPr lang="zh-CN" altLang="en-US" sz="2400"/>
              <a:t>策略开始，使用一种新颖的</a:t>
            </a:r>
            <a:r>
              <a:rPr lang="zh-CN" altLang="en-US" sz="2400">
                <a:solidFill>
                  <a:srgbClr val="C00000"/>
                </a:solidFill>
              </a:rPr>
              <a:t>奖励</a:t>
            </a:r>
            <a:endParaRPr lang="zh-CN" altLang="en-US" sz="2400">
              <a:solidFill>
                <a:srgbClr val="C00000"/>
              </a:solidFill>
            </a:endParaRPr>
          </a:p>
          <a:p>
            <a:r>
              <a:rPr lang="zh-CN" altLang="en-US" sz="2400">
                <a:solidFill>
                  <a:srgbClr val="C00000"/>
                </a:solidFill>
              </a:rPr>
              <a:t>函数</a:t>
            </a:r>
            <a:r>
              <a:rPr lang="zh-CN" altLang="en-US" sz="2400"/>
              <a:t>在一个3D场景。然后，（b）</a:t>
            </a:r>
            <a:endParaRPr lang="zh-CN" altLang="en-US" sz="2400"/>
          </a:p>
          <a:p>
            <a:r>
              <a:rPr lang="zh-CN" altLang="en-US" sz="2400"/>
              <a:t>我们为各种目标模式学习一个</a:t>
            </a:r>
            <a:r>
              <a:rPr lang="zh-CN" altLang="en-US" sz="2400">
                <a:solidFill>
                  <a:srgbClr val="C00000"/>
                </a:solidFill>
              </a:rPr>
              <a:t>联</a:t>
            </a:r>
            <a:endParaRPr lang="zh-CN" altLang="en-US" sz="2400">
              <a:solidFill>
                <a:srgbClr val="C00000"/>
              </a:solidFill>
            </a:endParaRPr>
          </a:p>
          <a:p>
            <a:r>
              <a:rPr lang="zh-CN" altLang="en-US" sz="2400">
                <a:solidFill>
                  <a:srgbClr val="C00000"/>
                </a:solidFill>
              </a:rPr>
              <a:t>合目标嵌入空间</a:t>
            </a:r>
            <a:r>
              <a:rPr lang="zh-CN" altLang="en-US" sz="2400"/>
              <a:t>，其中学习由图</a:t>
            </a:r>
            <a:endParaRPr lang="zh-CN" altLang="en-US" sz="2400"/>
          </a:p>
          <a:p>
            <a:r>
              <a:rPr lang="zh-CN" altLang="en-US" sz="2400"/>
              <a:t>像目标引导编码器。最后，（c）</a:t>
            </a:r>
            <a:endParaRPr lang="zh-CN" altLang="en-US" sz="2400"/>
          </a:p>
          <a:p>
            <a:r>
              <a:rPr lang="zh-CN" altLang="en-US" sz="2400"/>
              <a:t>我们以</a:t>
            </a:r>
            <a:r>
              <a:rPr lang="zh-CN" altLang="en-US" sz="2400">
                <a:solidFill>
                  <a:srgbClr val="C00000"/>
                </a:solidFill>
              </a:rPr>
              <a:t>即插即用</a:t>
            </a:r>
            <a:r>
              <a:rPr lang="zh-CN" altLang="en-US" sz="2400"/>
              <a:t>的方式将我们的</a:t>
            </a:r>
            <a:endParaRPr lang="zh-CN" altLang="en-US" sz="2400"/>
          </a:p>
          <a:p>
            <a:r>
              <a:rPr lang="zh-CN" altLang="en-US" sz="2400"/>
              <a:t>模型转移到一个新的目标任务中，</a:t>
            </a:r>
            <a:endParaRPr lang="zh-CN" altLang="en-US" sz="2400"/>
          </a:p>
          <a:p>
            <a:r>
              <a:rPr lang="zh-CN" altLang="en-US" sz="2400"/>
              <a:t>它可以开箱即用（零样本）或使</a:t>
            </a:r>
            <a:endParaRPr lang="zh-CN" altLang="en-US" sz="2400"/>
          </a:p>
          <a:p>
            <a:r>
              <a:rPr lang="zh-CN" altLang="en-US" sz="2400"/>
              <a:t>用目标任务上的少量经验对其进</a:t>
            </a:r>
            <a:endParaRPr lang="zh-CN" altLang="en-US" sz="2400"/>
          </a:p>
          <a:p>
            <a:r>
              <a:rPr lang="zh-CN" altLang="en-US" sz="2400"/>
              <a:t>行微调。</a:t>
            </a:r>
            <a:endParaRPr lang="zh-CN" altLang="en-US" sz="2400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4613275" y="1144270"/>
            <a:ext cx="7356475" cy="3848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95" y="487680"/>
            <a:ext cx="4043045" cy="1012190"/>
          </a:xfrm>
        </p:spPr>
        <p:txBody>
          <a:bodyPr/>
          <a:p>
            <a:r>
              <a:rPr lang="zh-CN" altLang="en-US" sz="4400"/>
              <a:t>奖励函数：</a:t>
            </a:r>
            <a:endParaRPr lang="zh-CN" altLang="en-US" sz="440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09615" y="2846070"/>
            <a:ext cx="6250305" cy="1165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" y="2057400"/>
            <a:ext cx="5826760" cy="3963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8030"/>
          </a:xfrm>
        </p:spPr>
        <p:txBody>
          <a:bodyPr>
            <a:normAutofit fontScale="90000"/>
          </a:bodyPr>
          <a:p>
            <a:r>
              <a:rPr lang="zh-CN" altLang="en-US"/>
              <a:t>联合目标嵌入学习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240" y="1224280"/>
            <a:ext cx="10576560" cy="4953000"/>
          </a:xfrm>
        </p:spPr>
        <p:txBody>
          <a:bodyPr/>
          <a:p>
            <a:r>
              <a:rPr lang="zh-CN" altLang="en-US"/>
              <a:t>我们将图像</a:t>
            </a:r>
            <a:r>
              <a:rPr lang="en-US" altLang="zh-CN"/>
              <a:t>-</a:t>
            </a:r>
            <a:r>
              <a:rPr lang="zh-CN" altLang="en-US"/>
              <a:t>目标嵌入空间升级为联合目标嵌入空间，以绘制图像</a:t>
            </a:r>
            <a:endParaRPr lang="zh-CN" altLang="en-US"/>
          </a:p>
          <a:p>
            <a:r>
              <a:rPr lang="zh-CN" altLang="en-US"/>
              <a:t>与不同目标模式（如草图、类别名称和音频）之间的</a:t>
            </a:r>
            <a:r>
              <a:rPr lang="zh-CN" altLang="en-US">
                <a:solidFill>
                  <a:srgbClr val="FF0000"/>
                </a:solidFill>
              </a:rPr>
              <a:t>关联</a:t>
            </a:r>
            <a:r>
              <a:rPr lang="zh-CN" altLang="en-US"/>
              <a:t>。此步</a:t>
            </a:r>
            <a:endParaRPr lang="zh-CN" altLang="en-US"/>
          </a:p>
          <a:p>
            <a:r>
              <a:rPr lang="zh-CN" altLang="en-US"/>
              <a:t>骤可以非常有效地执行并使用离线数据集。形式上</a:t>
            </a:r>
            <a:endParaRPr lang="zh-CN" altLang="en-US"/>
          </a:p>
          <a:p>
            <a:r>
              <a:rPr lang="zh-CN" altLang="en-US"/>
              <a:t>让  D  =  {(xi ,  gi)}  是一组图像xi及其相关的目标gi ，其中gi可以是</a:t>
            </a:r>
            <a:endParaRPr lang="zh-CN" altLang="en-US"/>
          </a:p>
          <a:p>
            <a:r>
              <a:rPr lang="zh-CN" altLang="en-US"/>
              <a:t>任何目标模式（例如，音频、草图、图像、类别名称、边缘图），</a:t>
            </a:r>
            <a:endParaRPr lang="zh-CN" altLang="en-US"/>
          </a:p>
          <a:p>
            <a:r>
              <a:rPr lang="zh-CN" altLang="en-US"/>
              <a:t>具体取决于下游任务。</a:t>
            </a:r>
            <a:endParaRPr lang="zh-CN" altLang="en-US"/>
          </a:p>
          <a:p>
            <a:r>
              <a:rPr lang="zh-CN" altLang="en-US"/>
              <a:t>函数如下：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135" y="5057775"/>
            <a:ext cx="8423910" cy="12433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I1ZmZmM2E0ZGQ4Mjk2NjY0ZTQ4ZmY4MjFhNmI3ODAifQ=="/>
  <p:tag name="KSO_WPP_MARK_KEY" val="6b4c01af-70a2-436c-b921-de33e3a1038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2023</Words>
  <Application>WPS 演示</Application>
  <PresentationFormat>宽屏</PresentationFormat>
  <Paragraphs>109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零经验要求：即插即用模块化迁移学习用于语义视觉导航</vt:lpstr>
      <vt:lpstr>PowerPoint 演示文稿</vt:lpstr>
      <vt:lpstr>作者的策略：</vt:lpstr>
      <vt:lpstr>解决方案：</vt:lpstr>
      <vt:lpstr>零样本经验学习（ZSEL）：</vt:lpstr>
      <vt:lpstr>零样本经验学习（ZSEL）： </vt:lpstr>
      <vt:lpstr>3.即插即用模块化迁移学习： </vt:lpstr>
      <vt:lpstr>奖励函数：</vt:lpstr>
      <vt:lpstr>联合目标嵌入学习</vt:lpstr>
      <vt:lpstr>迁移和零样本体验学习：</vt:lpstr>
      <vt:lpstr>即插即用优点：</vt:lpstr>
      <vt:lpstr>方法如何？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山川、</cp:lastModifiedBy>
  <cp:revision>4</cp:revision>
  <dcterms:created xsi:type="dcterms:W3CDTF">2022-11-11T01:09:00Z</dcterms:created>
  <dcterms:modified xsi:type="dcterms:W3CDTF">2022-11-15T02:38:56Z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25E6749B80AA4E53A80B1BCE2D39AE14</vt:lpwstr>
  </property>
  <property fmtid="{D5CDD505-2E9C-101B-9397-08002B2CF9AE}" pid="3" name="KSOProductBuildVer">
    <vt:lpwstr>2052-11.1.0.12763</vt:lpwstr>
  </property>
</Properties>
</file>