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2" r:id="rId2"/>
    <p:sldId id="290" r:id="rId3"/>
    <p:sldId id="345" r:id="rId4"/>
    <p:sldId id="389" r:id="rId5"/>
    <p:sldId id="390" r:id="rId6"/>
    <p:sldId id="393" r:id="rId7"/>
    <p:sldId id="395"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2">
          <p15:clr>
            <a:srgbClr val="A4A3A4"/>
          </p15:clr>
        </p15:guide>
        <p15:guide id="2" orient="horz" pos="888">
          <p15:clr>
            <a:srgbClr val="A4A3A4"/>
          </p15:clr>
        </p15:guide>
        <p15:guide id="3" pos="5628">
          <p15:clr>
            <a:srgbClr val="A4A3A4"/>
          </p15:clr>
        </p15:guide>
        <p15:guide id="4" pos="7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姜 彦斌" initials="姜" lastIdx="2" clrIdx="0">
    <p:extLst>
      <p:ext uri="{19B8F6BF-5375-455C-9EA6-DF929625EA0E}">
        <p15:presenceInfo xmlns:p15="http://schemas.microsoft.com/office/powerpoint/2012/main" userId="f68e5c61b5d992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7F7D7D"/>
    <a:srgbClr val="346182"/>
    <a:srgbClr val="ED6E64"/>
    <a:srgbClr val="595959"/>
    <a:srgbClr val="D57053"/>
    <a:srgbClr val="315B7B"/>
    <a:srgbClr val="F2F4C3"/>
    <a:srgbClr val="287184"/>
    <a:srgbClr val="ED6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p:normalViewPr>
  <p:slideViewPr>
    <p:cSldViewPr snapToGrid="0">
      <p:cViewPr varScale="1">
        <p:scale>
          <a:sx n="63" d="100"/>
          <a:sy n="63" d="100"/>
        </p:scale>
        <p:origin x="600" y="78"/>
      </p:cViewPr>
      <p:guideLst>
        <p:guide orient="horz" pos="3602"/>
        <p:guide orient="horz" pos="888"/>
        <p:guide pos="5628"/>
        <p:guide pos="78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814616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2022/11/7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2022/11/7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2022/11/7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2022/11/7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2022/11/7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2022/11/7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E10778-D782-46AB-918C-02950C9E19C4}" type="datetimeFigureOut">
              <a:rPr lang="zh-CN" altLang="en-US" smtClean="0"/>
              <a:t>2022/11/7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E10778-D782-46AB-918C-02950C9E19C4}" type="datetimeFigureOut">
              <a:rPr lang="zh-CN" altLang="en-US" smtClean="0"/>
              <a:t>2022/11/7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10778-D782-46AB-918C-02950C9E19C4}" type="datetimeFigureOut">
              <a:rPr lang="zh-CN" altLang="en-US" smtClean="0"/>
              <a:t>2022/11/7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2022/11/7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2022/11/7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t>2022/11/7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t>‹#›</a:t>
            </a:fld>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椭圆 41"/>
          <p:cNvSpPr/>
          <p:nvPr/>
        </p:nvSpPr>
        <p:spPr>
          <a:xfrm flipV="1">
            <a:off x="1540394" y="1233987"/>
            <a:ext cx="8896350" cy="64005"/>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1374705" y="3231051"/>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1" y="462359"/>
            <a:ext cx="4076179" cy="45447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5" name="直接连接符 714"/>
          <p:cNvCxnSpPr/>
          <p:nvPr/>
        </p:nvCxnSpPr>
        <p:spPr>
          <a:xfrm>
            <a:off x="4174223" y="462359"/>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915245" y="1555211"/>
            <a:ext cx="10416064" cy="1200329"/>
          </a:xfrm>
          <a:prstGeom prst="rect">
            <a:avLst/>
          </a:prstGeom>
        </p:spPr>
        <p:txBody>
          <a:bodyPr wrap="square">
            <a:spAutoFit/>
          </a:bodyPr>
          <a:lstStyle/>
          <a:p>
            <a:pPr algn="ctr">
              <a:spcAft>
                <a:spcPts val="0"/>
              </a:spcAft>
            </a:pPr>
            <a:r>
              <a:rPr lang="en-US" altLang="zh-CN" sz="3600" b="1" dirty="0" err="1">
                <a:solidFill>
                  <a:srgbClr val="3B3B3B"/>
                </a:solidFill>
                <a:latin typeface="微软雅黑" panose="020B0503020204020204" pitchFamily="34" charset="-122"/>
                <a:ea typeface="微软雅黑" panose="020B0503020204020204" pitchFamily="34" charset="-122"/>
              </a:rPr>
              <a:t>ViT</a:t>
            </a:r>
            <a:r>
              <a:rPr lang="en-US" altLang="zh-CN" sz="3600" b="1" dirty="0">
                <a:solidFill>
                  <a:srgbClr val="3B3B3B"/>
                </a:solidFill>
                <a:latin typeface="微软雅黑" panose="020B0503020204020204" pitchFamily="34" charset="-122"/>
                <a:ea typeface="微软雅黑" panose="020B0503020204020204" pitchFamily="34" charset="-122"/>
              </a:rPr>
              <a:t>-LSLA: Vision Transformer with Light Self-Limited-Attention</a:t>
            </a:r>
            <a:endParaRPr lang="zh-CN" altLang="en-US" sz="3600" b="1" dirty="0">
              <a:solidFill>
                <a:srgbClr val="3B3B3B"/>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2000">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14:bounceEnd="42000">
                                          <p:cBhvr additive="base">
                                            <p:cTn id="7" dur="500" fill="hold"/>
                                            <p:tgtEl>
                                              <p:spTgt spid="828"/>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6" y="336833"/>
            <a:ext cx="1029719" cy="479165"/>
          </a:xfrm>
          <a:prstGeom prst="rect">
            <a:avLst/>
          </a:prstGeom>
          <a:noFill/>
        </p:spPr>
        <p:txBody>
          <a:bodyPr wrap="square" rtlCol="0">
            <a:spAutoFit/>
          </a:bodyPr>
          <a:lstStyle/>
          <a:p>
            <a:pPr algn="ct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1776643-0BEC-47EA-8DD5-04CC7321F222}"/>
              </a:ext>
            </a:extLst>
          </p:cNvPr>
          <p:cNvSpPr/>
          <p:nvPr/>
        </p:nvSpPr>
        <p:spPr>
          <a:xfrm>
            <a:off x="1496879" y="292778"/>
            <a:ext cx="8408160" cy="523220"/>
          </a:xfrm>
          <a:prstGeom prst="rect">
            <a:avLst/>
          </a:prstGeom>
        </p:spPr>
        <p:txBody>
          <a:bodyPr wrap="square">
            <a:spAutoFit/>
          </a:bodyPr>
          <a:lstStyle/>
          <a:p>
            <a:r>
              <a:rPr lang="en-US" altLang="zh-CN" sz="2800" b="1" kern="100" dirty="0">
                <a:solidFill>
                  <a:srgbClr val="315B7B"/>
                </a:solidFill>
                <a:ea typeface="微软雅黑" panose="020B0503020204020204" pitchFamily="34" charset="-122"/>
                <a:cs typeface="Times New Roman" panose="02020603050405020304" pitchFamily="18" charset="0"/>
              </a:rPr>
              <a:t>INTRODUCTION</a:t>
            </a:r>
          </a:p>
        </p:txBody>
      </p:sp>
      <p:sp>
        <p:nvSpPr>
          <p:cNvPr id="4" name="文本框 3">
            <a:extLst>
              <a:ext uri="{FF2B5EF4-FFF2-40B4-BE49-F238E27FC236}">
                <a16:creationId xmlns:a16="http://schemas.microsoft.com/office/drawing/2014/main" id="{2841A176-890E-269E-79B6-F102808A1B81}"/>
              </a:ext>
            </a:extLst>
          </p:cNvPr>
          <p:cNvSpPr txBox="1"/>
          <p:nvPr/>
        </p:nvSpPr>
        <p:spPr>
          <a:xfrm>
            <a:off x="719567" y="1000174"/>
            <a:ext cx="10821123" cy="5116272"/>
          </a:xfrm>
          <a:prstGeom prst="rect">
            <a:avLst/>
          </a:prstGeom>
          <a:noFill/>
        </p:spPr>
        <p:txBody>
          <a:bodyPr wrap="square" rtlCol="0">
            <a:spAutoFit/>
          </a:bodyPr>
          <a:lstStyle/>
          <a:p>
            <a:pPr indent="720000">
              <a:lnSpc>
                <a:spcPct val="150000"/>
              </a:lnSpc>
            </a:pPr>
            <a:r>
              <a:rPr lang="zh-CN" altLang="en-US"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文章的主要贡献</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a:p>
            <a:pPr marL="457200" indent="-457200" algn="just">
              <a:lnSpc>
                <a:spcPct val="150000"/>
              </a:lnSpc>
              <a:buAutoNum type="arabicParenBoth"/>
            </a:pP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A light self-attention mechanism (LSA) is provided as a plug-and-play module. The current Transformers can save the number of parameters and FLOPs conveniently without losing the accuracy by applying the LSA in self-attention blocks.</a:t>
            </a:r>
          </a:p>
          <a:p>
            <a:pPr marL="457200" indent="-457200" algn="just">
              <a:lnSpc>
                <a:spcPct val="150000"/>
              </a:lnSpc>
              <a:buAutoNum type="arabicParenBoth"/>
            </a:pP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A self-limited-attention mechanism (SLA) is introduced. Based on positional information, an outer position bias is adopted to powerfully limit the large attention weights. Thus, Transformers can capture truly meaningful information rather than which just has high similarity.</a:t>
            </a:r>
          </a:p>
          <a:p>
            <a:pPr marL="457200" indent="-457200" algn="just">
              <a:lnSpc>
                <a:spcPct val="150000"/>
              </a:lnSpc>
              <a:buAutoNum type="arabicParenBoth"/>
            </a:pP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Establishing a simple Transformer model with the above components can not only remarkably reduce the computation cost and the number of parameters, but also significantly improve the performance.</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3429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6" y="336833"/>
            <a:ext cx="1029719" cy="479165"/>
          </a:xfrm>
          <a:prstGeom prst="rect">
            <a:avLst/>
          </a:prstGeom>
          <a:noFill/>
        </p:spPr>
        <p:txBody>
          <a:bodyPr wrap="square" rtlCol="0">
            <a:spAutoFit/>
          </a:bodyPr>
          <a:lstStyle/>
          <a:p>
            <a:pPr algn="ct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1776643-0BEC-47EA-8DD5-04CC7321F222}"/>
              </a:ext>
            </a:extLst>
          </p:cNvPr>
          <p:cNvSpPr/>
          <p:nvPr/>
        </p:nvSpPr>
        <p:spPr>
          <a:xfrm>
            <a:off x="1478950" y="265328"/>
            <a:ext cx="8408160" cy="523220"/>
          </a:xfrm>
          <a:prstGeom prst="rect">
            <a:avLst/>
          </a:prstGeom>
        </p:spPr>
        <p:txBody>
          <a:bodyPr wrap="square">
            <a:spAutoFit/>
          </a:bodyPr>
          <a:lstStyle/>
          <a:p>
            <a:r>
              <a:rPr lang="en-US" altLang="zh-CN" sz="2800" b="1" kern="100" dirty="0">
                <a:solidFill>
                  <a:srgbClr val="315B7B"/>
                </a:solidFill>
                <a:ea typeface="微软雅黑" panose="020B0503020204020204" pitchFamily="34" charset="-122"/>
                <a:cs typeface="Times New Roman" panose="02020603050405020304" pitchFamily="18" charset="0"/>
              </a:rPr>
              <a:t>THE METHOD</a:t>
            </a:r>
          </a:p>
        </p:txBody>
      </p:sp>
      <p:pic>
        <p:nvPicPr>
          <p:cNvPr id="4" name="图片 3">
            <a:extLst>
              <a:ext uri="{FF2B5EF4-FFF2-40B4-BE49-F238E27FC236}">
                <a16:creationId xmlns:a16="http://schemas.microsoft.com/office/drawing/2014/main" id="{852BB301-8D03-4CE8-BC8C-36B430E04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01739"/>
            <a:ext cx="10058400" cy="5856261"/>
          </a:xfrm>
          <a:prstGeom prst="rect">
            <a:avLst/>
          </a:prstGeom>
        </p:spPr>
      </p:pic>
    </p:spTree>
    <p:extLst>
      <p:ext uri="{BB962C8B-B14F-4D97-AF65-F5344CB8AC3E}">
        <p14:creationId xmlns:p14="http://schemas.microsoft.com/office/powerpoint/2010/main" val="276198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6" y="336833"/>
            <a:ext cx="1029719" cy="479165"/>
          </a:xfrm>
          <a:prstGeom prst="rect">
            <a:avLst/>
          </a:prstGeom>
          <a:noFill/>
        </p:spPr>
        <p:txBody>
          <a:bodyPr wrap="square" rtlCol="0">
            <a:spAutoFit/>
          </a:bodyPr>
          <a:lstStyle/>
          <a:p>
            <a:pPr algn="ct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1776643-0BEC-47EA-8DD5-04CC7321F222}"/>
              </a:ext>
            </a:extLst>
          </p:cNvPr>
          <p:cNvSpPr/>
          <p:nvPr/>
        </p:nvSpPr>
        <p:spPr>
          <a:xfrm>
            <a:off x="1478950" y="265328"/>
            <a:ext cx="8408160" cy="523220"/>
          </a:xfrm>
          <a:prstGeom prst="rect">
            <a:avLst/>
          </a:prstGeom>
        </p:spPr>
        <p:txBody>
          <a:bodyPr wrap="square">
            <a:spAutoFit/>
          </a:bodyPr>
          <a:lstStyle/>
          <a:p>
            <a:r>
              <a:rPr lang="en-US" altLang="zh-CN" sz="2800" b="1" kern="100" dirty="0">
                <a:solidFill>
                  <a:srgbClr val="315B7B"/>
                </a:solidFill>
                <a:ea typeface="微软雅黑" panose="020B0503020204020204" pitchFamily="34" charset="-122"/>
                <a:cs typeface="Times New Roman" panose="02020603050405020304" pitchFamily="18" charset="0"/>
              </a:rPr>
              <a:t>THE METHOD</a:t>
            </a:r>
          </a:p>
        </p:txBody>
      </p:sp>
      <p:pic>
        <p:nvPicPr>
          <p:cNvPr id="3" name="图片 2">
            <a:extLst>
              <a:ext uri="{FF2B5EF4-FFF2-40B4-BE49-F238E27FC236}">
                <a16:creationId xmlns:a16="http://schemas.microsoft.com/office/drawing/2014/main" id="{CC0F1443-8492-EC30-0563-9E7885A0C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516" y="1605296"/>
            <a:ext cx="5377853" cy="3647407"/>
          </a:xfrm>
          <a:prstGeom prst="rect">
            <a:avLst/>
          </a:prstGeom>
        </p:spPr>
      </p:pic>
    </p:spTree>
    <p:extLst>
      <p:ext uri="{BB962C8B-B14F-4D97-AF65-F5344CB8AC3E}">
        <p14:creationId xmlns:p14="http://schemas.microsoft.com/office/powerpoint/2010/main" val="2333484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6" y="336833"/>
            <a:ext cx="1029719" cy="479165"/>
          </a:xfrm>
          <a:prstGeom prst="rect">
            <a:avLst/>
          </a:prstGeom>
          <a:noFill/>
        </p:spPr>
        <p:txBody>
          <a:bodyPr wrap="square" rtlCol="0">
            <a:spAutoFit/>
          </a:bodyPr>
          <a:lstStyle/>
          <a:p>
            <a:pPr algn="ct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1776643-0BEC-47EA-8DD5-04CC7321F222}"/>
              </a:ext>
            </a:extLst>
          </p:cNvPr>
          <p:cNvSpPr/>
          <p:nvPr/>
        </p:nvSpPr>
        <p:spPr>
          <a:xfrm>
            <a:off x="1478950" y="265328"/>
            <a:ext cx="8408160" cy="523220"/>
          </a:xfrm>
          <a:prstGeom prst="rect">
            <a:avLst/>
          </a:prstGeom>
        </p:spPr>
        <p:txBody>
          <a:bodyPr wrap="square">
            <a:spAutoFit/>
          </a:bodyPr>
          <a:lstStyle/>
          <a:p>
            <a:r>
              <a:rPr lang="en-US" altLang="zh-CN" sz="2800" b="1" kern="100" dirty="0">
                <a:solidFill>
                  <a:srgbClr val="315B7B"/>
                </a:solidFill>
                <a:ea typeface="微软雅黑" panose="020B0503020204020204" pitchFamily="34" charset="-122"/>
                <a:cs typeface="Times New Roman" panose="02020603050405020304" pitchFamily="18" charset="0"/>
              </a:rPr>
              <a:t>THE METHOD</a:t>
            </a:r>
          </a:p>
        </p:txBody>
      </p:sp>
      <p:sp>
        <p:nvSpPr>
          <p:cNvPr id="2" name="文本框 1">
            <a:extLst>
              <a:ext uri="{FF2B5EF4-FFF2-40B4-BE49-F238E27FC236}">
                <a16:creationId xmlns:a16="http://schemas.microsoft.com/office/drawing/2014/main" id="{5F6A580D-6696-F378-6F2A-B491E8D53CA0}"/>
              </a:ext>
            </a:extLst>
          </p:cNvPr>
          <p:cNvSpPr txBox="1"/>
          <p:nvPr/>
        </p:nvSpPr>
        <p:spPr>
          <a:xfrm>
            <a:off x="796570" y="1327577"/>
            <a:ext cx="10113002" cy="2346283"/>
          </a:xfrm>
          <a:prstGeom prst="rect">
            <a:avLst/>
          </a:prstGeom>
          <a:noFill/>
        </p:spPr>
        <p:txBody>
          <a:bodyPr wrap="square" rtlCol="0">
            <a:spAutoFit/>
          </a:bodyPr>
          <a:lstStyle/>
          <a:p>
            <a:pPr indent="720000">
              <a:lnSpc>
                <a:spcPct val="150000"/>
              </a:lnSpc>
            </a:pPr>
            <a:r>
              <a:rPr lang="zh-CN" altLang="en-US"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本文使用桥结构</a:t>
            </a:r>
            <a:endParaRPr lang="en-US" altLang="zh-CN"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720000">
              <a:lnSpc>
                <a:spcPct val="15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Input: Images  and  learnable parameters(tokens) </a:t>
            </a:r>
            <a:r>
              <a:rPr lang="zh-CN" altLang="en-US"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tokens</a:t>
            </a:r>
            <a:r>
              <a:rPr lang="zh-CN" altLang="en-US"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维度为</a:t>
            </a: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M*d M and d are the number and dimension of tokens.</a:t>
            </a:r>
          </a:p>
          <a:p>
            <a:pPr indent="720000">
              <a:lnSpc>
                <a:spcPct val="15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Output(Image Classification):</a:t>
            </a:r>
          </a:p>
          <a:p>
            <a:pPr indent="720000">
              <a:lnSpc>
                <a:spcPct val="150000"/>
              </a:lnSpc>
            </a:pPr>
            <a:r>
              <a:rPr lang="en-US" altLang="zh-CN"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Output(Object Detection):</a:t>
            </a:r>
            <a:endParaRPr lang="zh-CN" altLang="en-US" sz="20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78388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6" y="336833"/>
            <a:ext cx="1029719" cy="479165"/>
          </a:xfrm>
          <a:prstGeom prst="rect">
            <a:avLst/>
          </a:prstGeom>
          <a:noFill/>
        </p:spPr>
        <p:txBody>
          <a:bodyPr wrap="square" rtlCol="0">
            <a:spAutoFit/>
          </a:bodyPr>
          <a:lstStyle/>
          <a:p>
            <a:pPr algn="ct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1776643-0BEC-47EA-8DD5-04CC7321F222}"/>
              </a:ext>
            </a:extLst>
          </p:cNvPr>
          <p:cNvSpPr/>
          <p:nvPr/>
        </p:nvSpPr>
        <p:spPr>
          <a:xfrm>
            <a:off x="1523774" y="314805"/>
            <a:ext cx="8408160" cy="523220"/>
          </a:xfrm>
          <a:prstGeom prst="rect">
            <a:avLst/>
          </a:prstGeom>
        </p:spPr>
        <p:txBody>
          <a:bodyPr wrap="square">
            <a:spAutoFit/>
          </a:bodyPr>
          <a:lstStyle/>
          <a:p>
            <a:r>
              <a:rPr lang="en-US" altLang="zh-CN" sz="2800" b="1" kern="100" dirty="0">
                <a:solidFill>
                  <a:srgbClr val="315B7B"/>
                </a:solidFill>
                <a:ea typeface="微软雅黑" panose="020B0503020204020204" pitchFamily="34" charset="-122"/>
                <a:cs typeface="Times New Roman" panose="02020603050405020304" pitchFamily="18" charset="0"/>
              </a:rPr>
              <a:t>Experimental Results(Ablation experimental)</a:t>
            </a:r>
          </a:p>
        </p:txBody>
      </p:sp>
      <p:pic>
        <p:nvPicPr>
          <p:cNvPr id="3" name="图片 2">
            <a:extLst>
              <a:ext uri="{FF2B5EF4-FFF2-40B4-BE49-F238E27FC236}">
                <a16:creationId xmlns:a16="http://schemas.microsoft.com/office/drawing/2014/main" id="{F5FB15D1-F60C-A87E-3284-5618DA84D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25" y="1737706"/>
            <a:ext cx="5582429" cy="4124901"/>
          </a:xfrm>
          <a:prstGeom prst="rect">
            <a:avLst/>
          </a:prstGeom>
        </p:spPr>
      </p:pic>
      <p:pic>
        <p:nvPicPr>
          <p:cNvPr id="6" name="图片 5">
            <a:extLst>
              <a:ext uri="{FF2B5EF4-FFF2-40B4-BE49-F238E27FC236}">
                <a16:creationId xmlns:a16="http://schemas.microsoft.com/office/drawing/2014/main" id="{AF23C4DA-3B08-9DE3-0629-B18A8FD96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974" y="1737706"/>
            <a:ext cx="6186602" cy="3946814"/>
          </a:xfrm>
          <a:prstGeom prst="rect">
            <a:avLst/>
          </a:prstGeom>
        </p:spPr>
      </p:pic>
    </p:spTree>
    <p:extLst>
      <p:ext uri="{BB962C8B-B14F-4D97-AF65-F5344CB8AC3E}">
        <p14:creationId xmlns:p14="http://schemas.microsoft.com/office/powerpoint/2010/main" val="383557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6" y="336833"/>
            <a:ext cx="1029719" cy="479165"/>
          </a:xfrm>
          <a:prstGeom prst="rect">
            <a:avLst/>
          </a:prstGeom>
          <a:noFill/>
        </p:spPr>
        <p:txBody>
          <a:bodyPr wrap="square" rtlCol="0">
            <a:spAutoFit/>
          </a:bodyPr>
          <a:lstStyle/>
          <a:p>
            <a:pPr algn="ct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1776643-0BEC-47EA-8DD5-04CC7321F222}"/>
              </a:ext>
            </a:extLst>
          </p:cNvPr>
          <p:cNvSpPr/>
          <p:nvPr/>
        </p:nvSpPr>
        <p:spPr>
          <a:xfrm>
            <a:off x="1523774" y="314805"/>
            <a:ext cx="8408160" cy="523220"/>
          </a:xfrm>
          <a:prstGeom prst="rect">
            <a:avLst/>
          </a:prstGeom>
        </p:spPr>
        <p:txBody>
          <a:bodyPr wrap="square">
            <a:spAutoFit/>
          </a:bodyPr>
          <a:lstStyle/>
          <a:p>
            <a:r>
              <a:rPr lang="en-US" altLang="zh-CN" sz="2800" b="1" kern="100" dirty="0">
                <a:solidFill>
                  <a:srgbClr val="315B7B"/>
                </a:solidFill>
                <a:ea typeface="微软雅黑" panose="020B0503020204020204" pitchFamily="34" charset="-122"/>
                <a:cs typeface="Times New Roman" panose="02020603050405020304" pitchFamily="18" charset="0"/>
              </a:rPr>
              <a:t>Experimental Results(Ablation experimental)</a:t>
            </a:r>
          </a:p>
        </p:txBody>
      </p:sp>
      <p:pic>
        <p:nvPicPr>
          <p:cNvPr id="4" name="图片 3">
            <a:extLst>
              <a:ext uri="{FF2B5EF4-FFF2-40B4-BE49-F238E27FC236}">
                <a16:creationId xmlns:a16="http://schemas.microsoft.com/office/drawing/2014/main" id="{17252590-0228-CFBF-0AFF-6374F1C6E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2444"/>
            <a:ext cx="5288279" cy="4173502"/>
          </a:xfrm>
          <a:prstGeom prst="rect">
            <a:avLst/>
          </a:prstGeom>
        </p:spPr>
      </p:pic>
      <p:pic>
        <p:nvPicPr>
          <p:cNvPr id="7" name="图片 6">
            <a:extLst>
              <a:ext uri="{FF2B5EF4-FFF2-40B4-BE49-F238E27FC236}">
                <a16:creationId xmlns:a16="http://schemas.microsoft.com/office/drawing/2014/main" id="{A0795DE6-3E1E-37FF-8872-CFCFD24106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462" y="1642443"/>
            <a:ext cx="6434538" cy="3813477"/>
          </a:xfrm>
          <a:prstGeom prst="rect">
            <a:avLst/>
          </a:prstGeom>
        </p:spPr>
      </p:pic>
    </p:spTree>
    <p:extLst>
      <p:ext uri="{BB962C8B-B14F-4D97-AF65-F5344CB8AC3E}">
        <p14:creationId xmlns:p14="http://schemas.microsoft.com/office/powerpoint/2010/main" val="17198197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35644</TotalTime>
  <Words>185</Words>
  <Application>Microsoft Office PowerPoint</Application>
  <PresentationFormat>宽屏</PresentationFormat>
  <Paragraphs>15</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liue liue</cp:lastModifiedBy>
  <cp:revision>1375</cp:revision>
  <dcterms:created xsi:type="dcterms:W3CDTF">2014-12-17T13:36:00Z</dcterms:created>
  <dcterms:modified xsi:type="dcterms:W3CDTF">2022-11-07T15:01:00Z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