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7" r:id="rId21"/>
    <p:sldId id="275" r:id="rId22"/>
    <p:sldId id="276" r:id="rId23"/>
    <p:sldId id="277" r:id="rId24"/>
    <p:sldId id="278" r:id="rId25"/>
    <p:sldId id="290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8" r:id="rId35"/>
    <p:sldId id="304" r:id="rId36"/>
    <p:sldId id="299" r:id="rId37"/>
    <p:sldId id="286" r:id="rId38"/>
    <p:sldId id="300" r:id="rId39"/>
    <p:sldId id="302" r:id="rId40"/>
    <p:sldId id="303" r:id="rId41"/>
    <p:sldId id="287" r:id="rId42"/>
    <p:sldId id="288" r:id="rId43"/>
    <p:sldId id="292" r:id="rId44"/>
    <p:sldId id="293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210EC-BACF-43D6-8CA3-56357EB7DE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1070302-6DD0-4959-A8A6-2E3F5A12656E}">
      <dgm:prSet phldrT="[Text]"/>
      <dgm:spPr/>
      <dgm:t>
        <a:bodyPr/>
        <a:lstStyle/>
        <a:p>
          <a:r>
            <a:rPr lang="en-US" dirty="0" smtClean="0"/>
            <a:t>Dataset Preparation</a:t>
          </a:r>
          <a:endParaRPr lang="en-US" dirty="0"/>
        </a:p>
      </dgm:t>
    </dgm:pt>
    <dgm:pt modelId="{C3E9859E-B585-4AFF-8D94-4F45CA2D420A}" type="parTrans" cxnId="{67BC72F8-EA4A-4580-B602-A03B6E89517F}">
      <dgm:prSet/>
      <dgm:spPr/>
      <dgm:t>
        <a:bodyPr/>
        <a:lstStyle/>
        <a:p>
          <a:endParaRPr lang="en-US"/>
        </a:p>
      </dgm:t>
    </dgm:pt>
    <dgm:pt modelId="{7356A1A7-A53B-4FF1-9C5B-0749050AAD5E}" type="sibTrans" cxnId="{67BC72F8-EA4A-4580-B602-A03B6E89517F}">
      <dgm:prSet/>
      <dgm:spPr/>
      <dgm:t>
        <a:bodyPr/>
        <a:lstStyle/>
        <a:p>
          <a:endParaRPr lang="en-US"/>
        </a:p>
      </dgm:t>
    </dgm:pt>
    <dgm:pt modelId="{B8EBF934-0B20-4338-B726-6705BA70815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65D415CA-D085-4A5E-928B-E5A7A3CD994B}" type="parTrans" cxnId="{C34EC8FB-5C15-4D91-BD0B-2ECFD729C7AB}">
      <dgm:prSet/>
      <dgm:spPr/>
      <dgm:t>
        <a:bodyPr/>
        <a:lstStyle/>
        <a:p>
          <a:endParaRPr lang="en-US"/>
        </a:p>
      </dgm:t>
    </dgm:pt>
    <dgm:pt modelId="{3EBB416A-1A6A-475B-9BE6-46A71125DB3E}" type="sibTrans" cxnId="{C34EC8FB-5C15-4D91-BD0B-2ECFD729C7AB}">
      <dgm:prSet/>
      <dgm:spPr/>
      <dgm:t>
        <a:bodyPr/>
        <a:lstStyle/>
        <a:p>
          <a:endParaRPr lang="en-US"/>
        </a:p>
      </dgm:t>
    </dgm:pt>
    <dgm:pt modelId="{0797CCB4-1E2E-4891-95B6-706CE563E14D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7289024A-A047-406E-BFF2-A03E85B91AD8}" type="parTrans" cxnId="{6D22FD21-6D0E-4C27-85CB-95E0607C8BA8}">
      <dgm:prSet/>
      <dgm:spPr/>
      <dgm:t>
        <a:bodyPr/>
        <a:lstStyle/>
        <a:p>
          <a:endParaRPr lang="en-US"/>
        </a:p>
      </dgm:t>
    </dgm:pt>
    <dgm:pt modelId="{16600580-A976-455D-89CB-92120E6BDE02}" type="sibTrans" cxnId="{6D22FD21-6D0E-4C27-85CB-95E0607C8BA8}">
      <dgm:prSet/>
      <dgm:spPr/>
      <dgm:t>
        <a:bodyPr/>
        <a:lstStyle/>
        <a:p>
          <a:endParaRPr lang="en-US"/>
        </a:p>
      </dgm:t>
    </dgm:pt>
    <dgm:pt modelId="{4B87C1C7-9613-4D4E-8382-53151A54BD3C}">
      <dgm:prSet phldrT="[Text]"/>
      <dgm:spPr/>
      <dgm:t>
        <a:bodyPr/>
        <a:lstStyle/>
        <a:p>
          <a:r>
            <a:rPr lang="en-US" dirty="0" smtClean="0"/>
            <a:t>Improve Model</a:t>
          </a:r>
          <a:endParaRPr lang="en-US" dirty="0"/>
        </a:p>
      </dgm:t>
    </dgm:pt>
    <dgm:pt modelId="{841F195A-3EE4-4B23-9C19-4A69A926CA58}" type="parTrans" cxnId="{C99AF6AB-678C-408F-8CC9-610DEA4F0976}">
      <dgm:prSet/>
      <dgm:spPr/>
      <dgm:t>
        <a:bodyPr/>
        <a:lstStyle/>
        <a:p>
          <a:endParaRPr lang="en-US"/>
        </a:p>
      </dgm:t>
    </dgm:pt>
    <dgm:pt modelId="{639EC8F8-C573-4C8B-8679-181230B614AE}" type="sibTrans" cxnId="{C99AF6AB-678C-408F-8CC9-610DEA4F0976}">
      <dgm:prSet/>
      <dgm:spPr/>
      <dgm:t>
        <a:bodyPr/>
        <a:lstStyle/>
        <a:p>
          <a:endParaRPr lang="en-US"/>
        </a:p>
      </dgm:t>
    </dgm:pt>
    <dgm:pt modelId="{6AC896EA-E59F-4EEB-A3A4-47D53F7B1406}" type="pres">
      <dgm:prSet presAssocID="{793210EC-BACF-43D6-8CA3-56357EB7DE4B}" presName="CompostProcess" presStyleCnt="0">
        <dgm:presLayoutVars>
          <dgm:dir/>
          <dgm:resizeHandles val="exact"/>
        </dgm:presLayoutVars>
      </dgm:prSet>
      <dgm:spPr/>
    </dgm:pt>
    <dgm:pt modelId="{55A2FB72-841B-433C-879E-C0AC8B04C53D}" type="pres">
      <dgm:prSet presAssocID="{793210EC-BACF-43D6-8CA3-56357EB7DE4B}" presName="arrow" presStyleLbl="bgShp" presStyleIdx="0" presStyleCnt="1"/>
      <dgm:spPr/>
    </dgm:pt>
    <dgm:pt modelId="{C8A7FAF1-E8AA-4960-A03A-B193276B36A6}" type="pres">
      <dgm:prSet presAssocID="{793210EC-BACF-43D6-8CA3-56357EB7DE4B}" presName="linearProcess" presStyleCnt="0"/>
      <dgm:spPr/>
    </dgm:pt>
    <dgm:pt modelId="{46AE6D17-8DD4-4ACF-BA0B-4521D6187729}" type="pres">
      <dgm:prSet presAssocID="{F1070302-6DD0-4959-A8A6-2E3F5A12656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F6638-5E7F-44D4-B6F1-5975836CD8E9}" type="pres">
      <dgm:prSet presAssocID="{7356A1A7-A53B-4FF1-9C5B-0749050AAD5E}" presName="sibTrans" presStyleCnt="0"/>
      <dgm:spPr/>
    </dgm:pt>
    <dgm:pt modelId="{EF23BAF9-9009-4A0A-9A8E-89FCA4F4B9AA}" type="pres">
      <dgm:prSet presAssocID="{B8EBF934-0B20-4338-B726-6705BA70815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7C73D-8307-4843-9613-DD2D4B57E0DE}" type="pres">
      <dgm:prSet presAssocID="{3EBB416A-1A6A-475B-9BE6-46A71125DB3E}" presName="sibTrans" presStyleCnt="0"/>
      <dgm:spPr/>
    </dgm:pt>
    <dgm:pt modelId="{A4B91C05-F7DB-4CC5-9EAB-C2EF96D3C32C}" type="pres">
      <dgm:prSet presAssocID="{0797CCB4-1E2E-4891-95B6-706CE563E14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EB4E1-1BDA-4364-AE83-B30E659860FB}" type="pres">
      <dgm:prSet presAssocID="{16600580-A976-455D-89CB-92120E6BDE02}" presName="sibTrans" presStyleCnt="0"/>
      <dgm:spPr/>
    </dgm:pt>
    <dgm:pt modelId="{6791529D-2DD7-46BB-A9D4-2914C0F11EA7}" type="pres">
      <dgm:prSet presAssocID="{4B87C1C7-9613-4D4E-8382-53151A54BD3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C72F8-EA4A-4580-B602-A03B6E89517F}" srcId="{793210EC-BACF-43D6-8CA3-56357EB7DE4B}" destId="{F1070302-6DD0-4959-A8A6-2E3F5A12656E}" srcOrd="0" destOrd="0" parTransId="{C3E9859E-B585-4AFF-8D94-4F45CA2D420A}" sibTransId="{7356A1A7-A53B-4FF1-9C5B-0749050AAD5E}"/>
    <dgm:cxn modelId="{6D22FD21-6D0E-4C27-85CB-95E0607C8BA8}" srcId="{793210EC-BACF-43D6-8CA3-56357EB7DE4B}" destId="{0797CCB4-1E2E-4891-95B6-706CE563E14D}" srcOrd="2" destOrd="0" parTransId="{7289024A-A047-406E-BFF2-A03E85B91AD8}" sibTransId="{16600580-A976-455D-89CB-92120E6BDE02}"/>
    <dgm:cxn modelId="{9F49AB38-6501-4ABD-B862-55E22C07BA99}" type="presOf" srcId="{B8EBF934-0B20-4338-B726-6705BA708159}" destId="{EF23BAF9-9009-4A0A-9A8E-89FCA4F4B9AA}" srcOrd="0" destOrd="0" presId="urn:microsoft.com/office/officeart/2005/8/layout/hProcess9"/>
    <dgm:cxn modelId="{6BC88570-2535-4E72-B5D4-9C754785C574}" type="presOf" srcId="{793210EC-BACF-43D6-8CA3-56357EB7DE4B}" destId="{6AC896EA-E59F-4EEB-A3A4-47D53F7B1406}" srcOrd="0" destOrd="0" presId="urn:microsoft.com/office/officeart/2005/8/layout/hProcess9"/>
    <dgm:cxn modelId="{E02CC1A1-45A7-41B6-879B-A147AA436BFC}" type="presOf" srcId="{F1070302-6DD0-4959-A8A6-2E3F5A12656E}" destId="{46AE6D17-8DD4-4ACF-BA0B-4521D6187729}" srcOrd="0" destOrd="0" presId="urn:microsoft.com/office/officeart/2005/8/layout/hProcess9"/>
    <dgm:cxn modelId="{518ACA6C-FF84-4FEB-B311-7E9238C9944E}" type="presOf" srcId="{0797CCB4-1E2E-4891-95B6-706CE563E14D}" destId="{A4B91C05-F7DB-4CC5-9EAB-C2EF96D3C32C}" srcOrd="0" destOrd="0" presId="urn:microsoft.com/office/officeart/2005/8/layout/hProcess9"/>
    <dgm:cxn modelId="{DDBA6321-D5E4-4F86-B4EA-B249CBB9188A}" type="presOf" srcId="{4B87C1C7-9613-4D4E-8382-53151A54BD3C}" destId="{6791529D-2DD7-46BB-A9D4-2914C0F11EA7}" srcOrd="0" destOrd="0" presId="urn:microsoft.com/office/officeart/2005/8/layout/hProcess9"/>
    <dgm:cxn modelId="{C99AF6AB-678C-408F-8CC9-610DEA4F0976}" srcId="{793210EC-BACF-43D6-8CA3-56357EB7DE4B}" destId="{4B87C1C7-9613-4D4E-8382-53151A54BD3C}" srcOrd="3" destOrd="0" parTransId="{841F195A-3EE4-4B23-9C19-4A69A926CA58}" sibTransId="{639EC8F8-C573-4C8B-8679-181230B614AE}"/>
    <dgm:cxn modelId="{C34EC8FB-5C15-4D91-BD0B-2ECFD729C7AB}" srcId="{793210EC-BACF-43D6-8CA3-56357EB7DE4B}" destId="{B8EBF934-0B20-4338-B726-6705BA708159}" srcOrd="1" destOrd="0" parTransId="{65D415CA-D085-4A5E-928B-E5A7A3CD994B}" sibTransId="{3EBB416A-1A6A-475B-9BE6-46A71125DB3E}"/>
    <dgm:cxn modelId="{4B519B28-706A-462D-80A9-E6FFEF09A2B4}" type="presParOf" srcId="{6AC896EA-E59F-4EEB-A3A4-47D53F7B1406}" destId="{55A2FB72-841B-433C-879E-C0AC8B04C53D}" srcOrd="0" destOrd="0" presId="urn:microsoft.com/office/officeart/2005/8/layout/hProcess9"/>
    <dgm:cxn modelId="{BDA213B6-D1ED-4063-B133-AB049B84AB20}" type="presParOf" srcId="{6AC896EA-E59F-4EEB-A3A4-47D53F7B1406}" destId="{C8A7FAF1-E8AA-4960-A03A-B193276B36A6}" srcOrd="1" destOrd="0" presId="urn:microsoft.com/office/officeart/2005/8/layout/hProcess9"/>
    <dgm:cxn modelId="{C3CB6CEB-BE94-42AB-8F13-1E055392F597}" type="presParOf" srcId="{C8A7FAF1-E8AA-4960-A03A-B193276B36A6}" destId="{46AE6D17-8DD4-4ACF-BA0B-4521D6187729}" srcOrd="0" destOrd="0" presId="urn:microsoft.com/office/officeart/2005/8/layout/hProcess9"/>
    <dgm:cxn modelId="{20B23B98-01C4-4303-9BED-B375D957B85A}" type="presParOf" srcId="{C8A7FAF1-E8AA-4960-A03A-B193276B36A6}" destId="{A24F6638-5E7F-44D4-B6F1-5975836CD8E9}" srcOrd="1" destOrd="0" presId="urn:microsoft.com/office/officeart/2005/8/layout/hProcess9"/>
    <dgm:cxn modelId="{8D306E0F-B99D-4CEB-8103-BB9DD2A79AC0}" type="presParOf" srcId="{C8A7FAF1-E8AA-4960-A03A-B193276B36A6}" destId="{EF23BAF9-9009-4A0A-9A8E-89FCA4F4B9AA}" srcOrd="2" destOrd="0" presId="urn:microsoft.com/office/officeart/2005/8/layout/hProcess9"/>
    <dgm:cxn modelId="{D3108F6B-84FE-42F1-9F27-228556906018}" type="presParOf" srcId="{C8A7FAF1-E8AA-4960-A03A-B193276B36A6}" destId="{E477C73D-8307-4843-9613-DD2D4B57E0DE}" srcOrd="3" destOrd="0" presId="urn:microsoft.com/office/officeart/2005/8/layout/hProcess9"/>
    <dgm:cxn modelId="{DAC39E1D-FF32-4762-9F2D-E37A1A9AC1ED}" type="presParOf" srcId="{C8A7FAF1-E8AA-4960-A03A-B193276B36A6}" destId="{A4B91C05-F7DB-4CC5-9EAB-C2EF96D3C32C}" srcOrd="4" destOrd="0" presId="urn:microsoft.com/office/officeart/2005/8/layout/hProcess9"/>
    <dgm:cxn modelId="{77835547-F7B8-49B3-9EC3-7A7C7F35EC27}" type="presParOf" srcId="{C8A7FAF1-E8AA-4960-A03A-B193276B36A6}" destId="{95DEB4E1-1BDA-4364-AE83-B30E659860FB}" srcOrd="5" destOrd="0" presId="urn:microsoft.com/office/officeart/2005/8/layout/hProcess9"/>
    <dgm:cxn modelId="{B608515A-D7AE-4B33-86D2-25D2DACDC26F}" type="presParOf" srcId="{C8A7FAF1-E8AA-4960-A03A-B193276B36A6}" destId="{6791529D-2DD7-46BB-A9D4-2914C0F11EA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235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DC4B4D-22E7-4879-B97B-43270CC8878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9386EF-7851-4D4B-B503-97EAFC2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9/overview-topics-extraction-python-latent-dirichlet-allocation.html" TargetMode="External"/><Relationship Id="rId2" Type="http://schemas.openxmlformats.org/officeDocument/2006/relationships/hyperlink" Target="https://en.wikipedia.org/wiki/Sentiment_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yticsindiamag.com/primer-ensemble-learning-bagging-boosting/#:~:text=Bagging%20is%20a%20way%20to,based%20on%20the%20last%20classification.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Sentimental Analysis on IMDB Movie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 9 Presentation</a:t>
            </a:r>
          </a:p>
          <a:p>
            <a:r>
              <a:rPr lang="en-US" dirty="0" smtClean="0"/>
              <a:t>Max (???) Lim </a:t>
            </a:r>
            <a:r>
              <a:rPr lang="en-US" dirty="0" smtClean="0"/>
              <a:t>Zheng 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Word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Remove </a:t>
            </a:r>
            <a:r>
              <a:rPr lang="en-GB" sz="2400" dirty="0"/>
              <a:t>rarely occurring words from the </a:t>
            </a:r>
            <a:r>
              <a:rPr lang="en-GB" sz="2400" dirty="0" smtClean="0"/>
              <a:t>text</a:t>
            </a:r>
          </a:p>
          <a:p>
            <a:r>
              <a:rPr lang="en-GB" sz="2400" dirty="0" smtClean="0"/>
              <a:t>Because </a:t>
            </a:r>
            <a:r>
              <a:rPr lang="en-GB" sz="2400" dirty="0"/>
              <a:t>they’re so rare, the association between them and other words is dominated by noise. </a:t>
            </a:r>
          </a:p>
          <a:p>
            <a:r>
              <a:rPr lang="en-GB" sz="2400" dirty="0" smtClean="0"/>
              <a:t>Can </a:t>
            </a:r>
            <a:r>
              <a:rPr lang="en-GB" sz="2400" dirty="0"/>
              <a:t>replace rare words with a more general form and then this will have higher counts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89" y="1932766"/>
            <a:ext cx="7019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301" y="1811547"/>
            <a:ext cx="733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34" y="1828800"/>
            <a:ext cx="7296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69" y="1691322"/>
            <a:ext cx="8453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29" y="1691322"/>
            <a:ext cx="8113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923" y="2624512"/>
            <a:ext cx="5353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04" y="1828800"/>
            <a:ext cx="8000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147" y="1880559"/>
            <a:ext cx="63346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Feature Labels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817376"/>
            <a:ext cx="8594725" cy="23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CountVectorizer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B. TF-IDF </a:t>
            </a:r>
            <a:r>
              <a:rPr lang="en-US" dirty="0" err="1" smtClean="0"/>
              <a:t>Vectorizer</a:t>
            </a:r>
            <a:r>
              <a:rPr lang="en-US" dirty="0" smtClean="0"/>
              <a:t>()</a:t>
            </a:r>
          </a:p>
          <a:p>
            <a:pPr>
              <a:buFontTx/>
              <a:buChar char="-"/>
            </a:pPr>
            <a:r>
              <a:rPr lang="en-US" dirty="0" smtClean="0"/>
              <a:t>Word Level</a:t>
            </a:r>
          </a:p>
          <a:p>
            <a:pPr>
              <a:buFontTx/>
              <a:buChar char="-"/>
            </a:pPr>
            <a:r>
              <a:rPr lang="en-US" dirty="0" smtClean="0"/>
              <a:t>N-Gram Level</a:t>
            </a:r>
          </a:p>
          <a:p>
            <a:pPr>
              <a:buFontTx/>
              <a:buChar char="-"/>
            </a:pPr>
            <a:r>
              <a:rPr lang="en-US" dirty="0" smtClean="0"/>
              <a:t>Character Level</a:t>
            </a:r>
          </a:p>
          <a:p>
            <a:pPr marL="0" indent="0">
              <a:buNone/>
            </a:pPr>
            <a:r>
              <a:rPr lang="en-US" dirty="0" smtClean="0"/>
              <a:t>C. Topic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Sentiment analysis </a:t>
            </a:r>
            <a:r>
              <a:rPr lang="en-GB" sz="2400" dirty="0" smtClean="0"/>
              <a:t>refers </a:t>
            </a:r>
            <a:r>
              <a:rPr lang="en-GB" sz="2400" dirty="0"/>
              <a:t>to the use of natural language processing, text analysis, computational linguistics, and biometrics to systematically identify, extract, quantify, and study affective states and subjective </a:t>
            </a:r>
            <a:r>
              <a:rPr lang="en-GB" sz="2400" dirty="0" smtClean="0"/>
              <a:t>information</a:t>
            </a:r>
          </a:p>
          <a:p>
            <a:pPr marL="0" indent="0">
              <a:buNone/>
            </a:pPr>
            <a:r>
              <a:rPr lang="en-GB" sz="2400" dirty="0" smtClean="0"/>
              <a:t>Applications include </a:t>
            </a:r>
          </a:p>
          <a:p>
            <a:r>
              <a:rPr lang="en-GB" sz="2400" dirty="0" smtClean="0"/>
              <a:t>Reviews, survey responses</a:t>
            </a:r>
          </a:p>
          <a:p>
            <a:r>
              <a:rPr lang="en-GB" sz="2400" dirty="0" smtClean="0"/>
              <a:t>Online </a:t>
            </a:r>
            <a:r>
              <a:rPr lang="en-GB" sz="2400" dirty="0"/>
              <a:t>and social media, and healthcare materials </a:t>
            </a:r>
            <a:r>
              <a:rPr lang="en-GB" sz="2400" dirty="0" smtClean="0"/>
              <a:t>applications</a:t>
            </a:r>
          </a:p>
          <a:p>
            <a:r>
              <a:rPr lang="en-GB" sz="2400" dirty="0" smtClean="0"/>
              <a:t>Customer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388" y="2761456"/>
            <a:ext cx="5934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 </a:t>
            </a:r>
            <a:r>
              <a:rPr lang="en-US" dirty="0" err="1"/>
              <a:t>CountVectorizer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40" y="1828800"/>
            <a:ext cx="5741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2B.1 TF-IDF </a:t>
            </a:r>
            <a:r>
              <a:rPr lang="en-US" dirty="0" err="1"/>
              <a:t>Vectorizer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1932781"/>
            <a:ext cx="7458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2B.2 TF-IDF </a:t>
            </a:r>
            <a:r>
              <a:rPr lang="en-US" dirty="0" err="1" smtClean="0"/>
              <a:t>Vectorizer</a:t>
            </a:r>
            <a:r>
              <a:rPr lang="en-US" dirty="0" smtClean="0"/>
              <a:t> N-Gram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813" y="1932781"/>
            <a:ext cx="7515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2B.3 TF-IDF </a:t>
            </a:r>
            <a:r>
              <a:rPr lang="en-US" sz="4000" dirty="0" err="1"/>
              <a:t>Vectorizer</a:t>
            </a:r>
            <a:r>
              <a:rPr lang="en-US" sz="4000" dirty="0"/>
              <a:t> </a:t>
            </a:r>
            <a:r>
              <a:rPr lang="en-US" sz="4000" dirty="0" smtClean="0"/>
              <a:t>N-Gram Char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1908969"/>
            <a:ext cx="7458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Latent </a:t>
            </a:r>
            <a:r>
              <a:rPr lang="en-US" b="1" dirty="0" err="1"/>
              <a:t>Dirichlet</a:t>
            </a:r>
            <a:r>
              <a:rPr lang="en-US" b="1" dirty="0"/>
              <a:t> </a:t>
            </a:r>
            <a:r>
              <a:rPr lang="en-US" b="1" dirty="0" smtClean="0"/>
              <a:t>Allocation(LDA)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recurring </a:t>
            </a:r>
            <a:r>
              <a:rPr lang="en-GB" sz="2400" dirty="0" smtClean="0"/>
              <a:t>theme </a:t>
            </a:r>
            <a:r>
              <a:rPr lang="en-GB" sz="2400" dirty="0"/>
              <a:t>in NLP is to understand large corpus of texts through topics </a:t>
            </a:r>
            <a:r>
              <a:rPr lang="en-GB" sz="2400" dirty="0" smtClean="0"/>
              <a:t>extraction</a:t>
            </a:r>
          </a:p>
          <a:p>
            <a:r>
              <a:rPr lang="en-GB" sz="2400" dirty="0"/>
              <a:t>U</a:t>
            </a:r>
            <a:r>
              <a:rPr lang="en-GB" sz="2400" dirty="0" smtClean="0"/>
              <a:t>nderstanding </a:t>
            </a:r>
            <a:r>
              <a:rPr lang="en-GB" sz="2400" dirty="0"/>
              <a:t>key topics will always come in </a:t>
            </a:r>
            <a:r>
              <a:rPr lang="en-GB" sz="2400" dirty="0" smtClean="0"/>
              <a:t>handy</a:t>
            </a:r>
          </a:p>
          <a:p>
            <a:r>
              <a:rPr lang="en-GB" sz="2400" dirty="0"/>
              <a:t>U</a:t>
            </a:r>
            <a:r>
              <a:rPr lang="en-GB" sz="2400" dirty="0" smtClean="0"/>
              <a:t>nsupervised </a:t>
            </a:r>
            <a:r>
              <a:rPr lang="en-GB" sz="2400" dirty="0"/>
              <a:t>machine-learning model that takes documents as input and finds topics as </a:t>
            </a:r>
            <a:r>
              <a:rPr lang="en-GB" sz="2400" dirty="0" smtClean="0"/>
              <a:t>output</a:t>
            </a:r>
          </a:p>
          <a:p>
            <a:r>
              <a:rPr lang="en-GB" sz="2400" dirty="0" smtClean="0"/>
              <a:t>Also shows </a:t>
            </a:r>
            <a:r>
              <a:rPr lang="en-GB" sz="2400" dirty="0"/>
              <a:t>in what percentage each document talks about each </a:t>
            </a:r>
            <a:r>
              <a:rPr lang="en-GB" sz="2400" dirty="0" smtClean="0"/>
              <a:t>topic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7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There are 3 main parameters of the model:</a:t>
            </a:r>
          </a:p>
          <a:p>
            <a:endParaRPr lang="en-GB" sz="2400" dirty="0"/>
          </a:p>
          <a:p>
            <a:r>
              <a:rPr lang="en-GB" sz="2400" dirty="0"/>
              <a:t>the number of topics</a:t>
            </a:r>
          </a:p>
          <a:p>
            <a:r>
              <a:rPr lang="en-GB" sz="2400" dirty="0"/>
              <a:t>the number of words per topic</a:t>
            </a:r>
          </a:p>
          <a:p>
            <a:r>
              <a:rPr lang="en-GB" sz="2400" dirty="0"/>
              <a:t>the number of topics per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4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127558"/>
            <a:ext cx="8594725" cy="37538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072332" y="1561381"/>
            <a:ext cx="422694" cy="974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731698" y="3847381"/>
            <a:ext cx="1900687" cy="42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1344" y="1125145"/>
            <a:ext cx="3364302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topics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9034" y="3614468"/>
            <a:ext cx="33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words per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67" y="1811547"/>
            <a:ext cx="7564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Linear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Bagging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Boosting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 sentiment analysis engine on IMDB reviews</a:t>
            </a:r>
          </a:p>
          <a:p>
            <a:r>
              <a:rPr lang="en-US" sz="2000" dirty="0" smtClean="0"/>
              <a:t>We shall use our good friend to help us</a:t>
            </a:r>
          </a:p>
          <a:p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5460521"/>
              </p:ext>
            </p:extLst>
          </p:nvPr>
        </p:nvGraphicFramePr>
        <p:xfrm>
          <a:off x="1495552" y="2155277"/>
          <a:ext cx="8128000" cy="402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3A.1 Naïve Bayes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388" y="2375694"/>
            <a:ext cx="59340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3A.2,3,4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251" y="1837312"/>
            <a:ext cx="594360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51" y="3370837"/>
            <a:ext cx="669607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251" y="4850327"/>
            <a:ext cx="6962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Linear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01" y="2188698"/>
            <a:ext cx="6286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 Support Vector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084" y="2237402"/>
            <a:ext cx="58769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Bagging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Goal: Reduce </a:t>
            </a:r>
            <a:r>
              <a:rPr lang="en-GB" dirty="0"/>
              <a:t>the variance of a decision tree </a:t>
            </a:r>
            <a:r>
              <a:rPr lang="en-GB" dirty="0" smtClean="0"/>
              <a:t>classifier</a:t>
            </a:r>
          </a:p>
          <a:p>
            <a:pPr marL="0" indent="0">
              <a:buNone/>
            </a:pPr>
            <a:r>
              <a:rPr lang="en-GB" dirty="0" smtClean="0"/>
              <a:t>Objective: Create </a:t>
            </a:r>
            <a:r>
              <a:rPr lang="en-GB" dirty="0"/>
              <a:t>several subsets of data from training sample chosen randomly with replacement. Each collection of subset data is used to train their decision trees. As a result, we get an ensemble of different models. Average of all the predictions from different trees are used which is more robust than a single decision tree classifier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22" y="2779054"/>
            <a:ext cx="7468247" cy="274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1056" y="1965960"/>
            <a:ext cx="65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Analogy: </a:t>
            </a:r>
            <a:r>
              <a:rPr lang="en-GB" dirty="0" smtClean="0"/>
              <a:t>Sort out </a:t>
            </a:r>
            <a:r>
              <a:rPr lang="en-GB" dirty="0" smtClean="0"/>
              <a:t>items in </a:t>
            </a:r>
            <a:r>
              <a:rPr lang="en-GB" smtClean="0"/>
              <a:t>a</a:t>
            </a:r>
            <a:r>
              <a:rPr lang="en-GB" smtClean="0"/>
              <a:t>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Advantages</a:t>
            </a:r>
            <a:r>
              <a:rPr lang="en-GB" sz="2000" dirty="0" smtClean="0"/>
              <a:t>:</a:t>
            </a:r>
            <a:endParaRPr lang="en-GB" sz="2000" dirty="0"/>
          </a:p>
          <a:p>
            <a:r>
              <a:rPr lang="en-GB" sz="2000" dirty="0"/>
              <a:t>Reduces over-fitting of the model.</a:t>
            </a:r>
          </a:p>
          <a:p>
            <a:r>
              <a:rPr lang="en-GB" sz="2000" dirty="0"/>
              <a:t>Handles higher dimensionality data very well.</a:t>
            </a:r>
          </a:p>
          <a:p>
            <a:r>
              <a:rPr lang="en-GB" sz="2000" dirty="0"/>
              <a:t>Maintains accuracy for missing data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Disadvantages</a:t>
            </a:r>
            <a:r>
              <a:rPr lang="en-GB" sz="2000" dirty="0" smtClean="0"/>
              <a:t>:</a:t>
            </a:r>
            <a:endParaRPr lang="en-GB" sz="2000" dirty="0"/>
          </a:p>
          <a:p>
            <a:r>
              <a:rPr lang="en-GB" sz="2000" dirty="0"/>
              <a:t>Since final prediction is based on the mean predictions from subset trees, it won’t give precise values for the classification and regression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8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98" y="2215656"/>
            <a:ext cx="6143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 Boosting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reate </a:t>
            </a:r>
            <a:r>
              <a:rPr lang="en-GB" dirty="0"/>
              <a:t>a collection of </a:t>
            </a:r>
            <a:r>
              <a:rPr lang="en-GB" dirty="0" smtClean="0"/>
              <a:t>predictors</a:t>
            </a:r>
          </a:p>
          <a:p>
            <a:r>
              <a:rPr lang="en-GB" dirty="0" smtClean="0"/>
              <a:t>Learners </a:t>
            </a:r>
            <a:r>
              <a:rPr lang="en-GB" dirty="0"/>
              <a:t>are learned sequentially with early learners fitting simple models to the data and then analysing data for errors. Consecutive trees (random sample) are fit and at every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Goal : Improve </a:t>
            </a:r>
            <a:r>
              <a:rPr lang="en-GB" dirty="0"/>
              <a:t>the accuracy from the prior tree. When an input is misclassified by a hypothesis, its weight is increased so that next hypothesis is more likely to classify it correctly. This process converts weak learners into better performing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Analogy: Diagnostics Test, Streaming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96" y="2670968"/>
            <a:ext cx="7553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Import relevant libraries &amp;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 some simple EDA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Clean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Common word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Rare word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Word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Set feature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Advantages</a:t>
            </a:r>
            <a:r>
              <a:rPr lang="en-GB" sz="2400" dirty="0" smtClean="0"/>
              <a:t>:</a:t>
            </a:r>
            <a:endParaRPr lang="en-GB" sz="2400" dirty="0"/>
          </a:p>
          <a:p>
            <a:r>
              <a:rPr lang="en-GB" sz="2400" dirty="0"/>
              <a:t>Supports different loss function (we have used ‘</a:t>
            </a:r>
            <a:r>
              <a:rPr lang="en-GB" sz="2400" dirty="0" err="1"/>
              <a:t>binary:logistic</a:t>
            </a:r>
            <a:r>
              <a:rPr lang="en-GB" sz="2400" dirty="0"/>
              <a:t>’ for this example).</a:t>
            </a:r>
          </a:p>
          <a:p>
            <a:r>
              <a:rPr lang="en-GB" sz="2400" dirty="0"/>
              <a:t>Works well with interactions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Disadvantages</a:t>
            </a:r>
            <a:r>
              <a:rPr lang="en-GB" sz="2400" dirty="0" smtClean="0"/>
              <a:t>:</a:t>
            </a:r>
            <a:endParaRPr lang="en-GB" sz="2400" dirty="0"/>
          </a:p>
          <a:p>
            <a:r>
              <a:rPr lang="en-GB" sz="2400" dirty="0"/>
              <a:t>Prone to over-fitting.</a:t>
            </a:r>
          </a:p>
          <a:p>
            <a:r>
              <a:rPr lang="en-GB" sz="2400" dirty="0"/>
              <a:t>Requires careful tuning of different hyper-parameters.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5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438" y="2370931"/>
            <a:ext cx="5895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Summary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09203"/>
            <a:ext cx="8594725" cy="41905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271404" y="1475117"/>
            <a:ext cx="1112807" cy="2173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83" y="1833757"/>
            <a:ext cx="414337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96" y="1848044"/>
            <a:ext cx="3200400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421" y="4004124"/>
            <a:ext cx="31146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42" y="3941538"/>
            <a:ext cx="308610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496" y="2017488"/>
            <a:ext cx="3190875" cy="19240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65142" y="4623758"/>
            <a:ext cx="765983" cy="298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1775" y="2680658"/>
            <a:ext cx="765983" cy="298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03691" y="2680658"/>
            <a:ext cx="765983" cy="298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0571" y="2972520"/>
            <a:ext cx="765983" cy="29885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55096" y="4915094"/>
            <a:ext cx="765983" cy="29885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60508" y="2979513"/>
            <a:ext cx="765983" cy="29885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88903" y="3278368"/>
            <a:ext cx="765983" cy="29885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95696" y="3265817"/>
            <a:ext cx="765983" cy="29885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30440" y="3271375"/>
            <a:ext cx="765983" cy="29885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68786" y="5496463"/>
            <a:ext cx="765983" cy="2988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88903" y="5496464"/>
            <a:ext cx="765983" cy="2988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31658" y="3579811"/>
            <a:ext cx="765983" cy="2988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model is pretty solid</a:t>
            </a:r>
          </a:p>
          <a:p>
            <a:r>
              <a:rPr lang="en-US" dirty="0" smtClean="0"/>
              <a:t>Pretty accurate</a:t>
            </a:r>
          </a:p>
          <a:p>
            <a:r>
              <a:rPr lang="en-US" dirty="0" smtClean="0"/>
              <a:t>Best model is LC TF-IDF </a:t>
            </a:r>
            <a:r>
              <a:rPr lang="en-US" dirty="0" err="1" smtClean="0"/>
              <a:t>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en.wikipedia.org/wiki/Sentiment_analysis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www.kdnuggets.com/2019/09/overview-topics-extraction-python-latent-dirichlet-allocation.html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https://analyticsindiamag.com/primer-ensemble-learning-bagging-boosting/#:~:text=Bagging%20is%20a%20way%20to,based%20on%20the%20last%20classification</a:t>
            </a:r>
            <a:r>
              <a:rPr lang="en-US" dirty="0" smtClean="0">
                <a:hlinkClick r:id="rId4"/>
              </a:rPr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75" y="1856581"/>
            <a:ext cx="7658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 Time…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40000 entries</a:t>
            </a:r>
          </a:p>
          <a:p>
            <a:r>
              <a:rPr lang="en-GB" sz="2400" dirty="0" smtClean="0"/>
              <a:t>0 </a:t>
            </a:r>
            <a:r>
              <a:rPr lang="en-GB" sz="2400" dirty="0"/>
              <a:t>null </a:t>
            </a:r>
            <a:r>
              <a:rPr lang="en-GB" sz="2400" dirty="0" smtClean="0"/>
              <a:t>value</a:t>
            </a:r>
          </a:p>
          <a:p>
            <a:r>
              <a:rPr lang="en-GB" sz="2400" dirty="0" smtClean="0"/>
              <a:t>Positive </a:t>
            </a:r>
            <a:r>
              <a:rPr lang="en-GB" sz="2400" dirty="0"/>
              <a:t>(1) or negative (0) </a:t>
            </a:r>
            <a:r>
              <a:rPr lang="en-GB" sz="2400" dirty="0" smtClean="0"/>
              <a:t>value</a:t>
            </a:r>
          </a:p>
          <a:p>
            <a:pPr marL="0" indent="0">
              <a:buNone/>
            </a:pPr>
            <a:r>
              <a:rPr lang="en-GB" sz="2400" dirty="0"/>
              <a:t>p</a:t>
            </a:r>
            <a:r>
              <a:rPr lang="en-GB" sz="2400" dirty="0" smtClean="0"/>
              <a:t>retty equally distributed</a:t>
            </a:r>
          </a:p>
          <a:p>
            <a:r>
              <a:rPr lang="en-GB" sz="2400" dirty="0" smtClean="0"/>
              <a:t>Too </a:t>
            </a:r>
            <a:r>
              <a:rPr lang="en-GB" sz="2400" dirty="0"/>
              <a:t>many examples for our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computation capacity</a:t>
            </a:r>
          </a:p>
          <a:p>
            <a:r>
              <a:rPr lang="en-GB" sz="2400" dirty="0"/>
              <a:t>S</a:t>
            </a:r>
            <a:r>
              <a:rPr lang="en-GB" sz="2400" dirty="0" smtClean="0"/>
              <a:t>plit </a:t>
            </a:r>
            <a:r>
              <a:rPr lang="en-GB" sz="2400" dirty="0"/>
              <a:t>the dataset and reduce it.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08" y="1691322"/>
            <a:ext cx="3848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CNY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3573"/>
            <a:ext cx="54864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24200"/>
            <a:ext cx="4800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808922"/>
            <a:ext cx="9315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Word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Previously, we just removed commonly occurring words in a general </a:t>
            </a:r>
            <a:r>
              <a:rPr lang="en-GB" sz="2400" dirty="0" smtClean="0"/>
              <a:t>sense.</a:t>
            </a:r>
          </a:p>
          <a:p>
            <a:r>
              <a:rPr lang="en-GB" sz="2400" dirty="0" smtClean="0"/>
              <a:t>Can </a:t>
            </a:r>
            <a:r>
              <a:rPr lang="en-GB" sz="2400" dirty="0"/>
              <a:t>also remove commonly occurring words from our text </a:t>
            </a:r>
            <a:r>
              <a:rPr lang="en-GB" sz="2400" dirty="0" smtClean="0"/>
              <a:t>data</a:t>
            </a:r>
          </a:p>
          <a:p>
            <a:r>
              <a:rPr lang="en-GB" sz="2400" dirty="0" smtClean="0"/>
              <a:t>Check </a:t>
            </a:r>
            <a:r>
              <a:rPr lang="en-GB" sz="2400" dirty="0"/>
              <a:t>the 10 most frequently occurring words in our text data then take call to remove or retain.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07" y="1691322"/>
            <a:ext cx="7384600" cy="49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03" y="1828800"/>
            <a:ext cx="7976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394</TotalTime>
  <Words>684</Words>
  <Application>Microsoft Office PowerPoint</Application>
  <PresentationFormat>Widescreen</PresentationFormat>
  <Paragraphs>114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Century Schoolbook</vt:lpstr>
      <vt:lpstr>Wingdings 2</vt:lpstr>
      <vt:lpstr>View</vt:lpstr>
      <vt:lpstr>Sentimental Analysis on IMDB Movie Reviews</vt:lpstr>
      <vt:lpstr>Intro</vt:lpstr>
      <vt:lpstr>Objective &amp; Scope</vt:lpstr>
      <vt:lpstr>Data Preparation</vt:lpstr>
      <vt:lpstr>Import Data</vt:lpstr>
      <vt:lpstr>CSI Time…</vt:lpstr>
      <vt:lpstr>CNY Cleaning</vt:lpstr>
      <vt:lpstr>Common Word Removal</vt:lpstr>
      <vt:lpstr>PowerPoint Presentation</vt:lpstr>
      <vt:lpstr>Rare Word Removal</vt:lpstr>
      <vt:lpstr>PowerPoint Presentation</vt:lpstr>
      <vt:lpstr>Word Cloud</vt:lpstr>
      <vt:lpstr>PowerPoint Presentation</vt:lpstr>
      <vt:lpstr>PowerPoint Presentation</vt:lpstr>
      <vt:lpstr>Modelling</vt:lpstr>
      <vt:lpstr>PowerPoint Presentation</vt:lpstr>
      <vt:lpstr>PowerPoint Presentation</vt:lpstr>
      <vt:lpstr>Set Feature Labels</vt:lpstr>
      <vt:lpstr>2. Feature Engineering</vt:lpstr>
      <vt:lpstr>PowerPoint Presentation</vt:lpstr>
      <vt:lpstr>2A CountVectorizer</vt:lpstr>
      <vt:lpstr>2B.1 TF-IDF Vectorizer</vt:lpstr>
      <vt:lpstr>2B.2 TF-IDF Vectorizer N-Gram</vt:lpstr>
      <vt:lpstr>2B.3 TF-IDF Vectorizer N-Gram Char </vt:lpstr>
      <vt:lpstr> Latent Dirichlet Allocation(LDA) </vt:lpstr>
      <vt:lpstr>PowerPoint Presentation</vt:lpstr>
      <vt:lpstr>2C</vt:lpstr>
      <vt:lpstr>PowerPoint Presentation</vt:lpstr>
      <vt:lpstr>3. Text Classification</vt:lpstr>
      <vt:lpstr>3A.1 Naïve Bayes</vt:lpstr>
      <vt:lpstr>3A.2,3,4</vt:lpstr>
      <vt:lpstr>3B Linear Classifier</vt:lpstr>
      <vt:lpstr>3C Support Vector Machine</vt:lpstr>
      <vt:lpstr>3D Bagging Model</vt:lpstr>
      <vt:lpstr>PowerPoint Presentation</vt:lpstr>
      <vt:lpstr>PowerPoint Presentation</vt:lpstr>
      <vt:lpstr>3D</vt:lpstr>
      <vt:lpstr>3E Boosting Model</vt:lpstr>
      <vt:lpstr>PowerPoint Presentation</vt:lpstr>
      <vt:lpstr>PowerPoint Presentation</vt:lpstr>
      <vt:lpstr>PowerPoint Presentation</vt:lpstr>
      <vt:lpstr>4. Summary Report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Zheng Wei</dc:creator>
  <cp:lastModifiedBy>Lim Zheng Wei</cp:lastModifiedBy>
  <cp:revision>21</cp:revision>
  <dcterms:created xsi:type="dcterms:W3CDTF">2020-08-31T14:02:01Z</dcterms:created>
  <dcterms:modified xsi:type="dcterms:W3CDTF">2020-09-02T02:54:20Z</dcterms:modified>
</cp:coreProperties>
</file>