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7"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3" r:id="rId36"/>
    <p:sldId id="294" r:id="rId37"/>
    <p:sldId id="292" r:id="rId38"/>
    <p:sldId id="295"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SG</c:v>
                </c:pt>
              </c:strCache>
            </c:strRef>
          </c:tx>
          <c:spPr>
            <a:ln w="34925" cap="rnd">
              <a:solidFill>
                <a:srgbClr val="FF000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Sheet1!$B$2:$B$6</c:f>
              <c:numCache>
                <c:formatCode>General</c:formatCode>
                <c:ptCount val="5"/>
                <c:pt idx="0">
                  <c:v>0.99839999999999995</c:v>
                </c:pt>
                <c:pt idx="1">
                  <c:v>0.96140000000000003</c:v>
                </c:pt>
                <c:pt idx="2">
                  <c:v>0.99980000000000002</c:v>
                </c:pt>
                <c:pt idx="3">
                  <c:v>0.99790000000000001</c:v>
                </c:pt>
                <c:pt idx="4">
                  <c:v>0.99650000000000005</c:v>
                </c:pt>
              </c:numCache>
            </c:numRef>
          </c:val>
          <c:smooth val="0"/>
        </c:ser>
        <c:ser>
          <c:idx val="1"/>
          <c:order val="1"/>
          <c:tx>
            <c:strRef>
              <c:f>Sheet1!$C$1</c:f>
              <c:strCache>
                <c:ptCount val="1"/>
                <c:pt idx="0">
                  <c:v>UK</c:v>
                </c:pt>
              </c:strCache>
            </c:strRef>
          </c:tx>
          <c:spPr>
            <a:ln w="34925" cap="rnd">
              <a:solidFill>
                <a:schemeClr val="bg1"/>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Sheet1!$C$2:$C$6</c:f>
              <c:numCache>
                <c:formatCode>General</c:formatCode>
                <c:ptCount val="5"/>
                <c:pt idx="0">
                  <c:v>0.21870000000000001</c:v>
                </c:pt>
                <c:pt idx="1">
                  <c:v>0.85750000000000004</c:v>
                </c:pt>
                <c:pt idx="2">
                  <c:v>0.99439999999999995</c:v>
                </c:pt>
                <c:pt idx="3">
                  <c:v>0.99919999999999998</c:v>
                </c:pt>
                <c:pt idx="4">
                  <c:v>0.84909999999999997</c:v>
                </c:pt>
              </c:numCache>
            </c:numRef>
          </c:val>
          <c:smooth val="0"/>
        </c:ser>
        <c:ser>
          <c:idx val="2"/>
          <c:order val="2"/>
          <c:tx>
            <c:strRef>
              <c:f>Sheet1!$D$1</c:f>
              <c:strCache>
                <c:ptCount val="1"/>
                <c:pt idx="0">
                  <c:v>USA</c:v>
                </c:pt>
              </c:strCache>
            </c:strRef>
          </c:tx>
          <c:spPr>
            <a:ln w="34925" cap="rnd">
              <a:solidFill>
                <a:srgbClr val="00B0F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Sheet1!$D$2:$D$6</c:f>
              <c:numCache>
                <c:formatCode>General</c:formatCode>
                <c:ptCount val="5"/>
                <c:pt idx="0">
                  <c:v>-0.99760000000000004</c:v>
                </c:pt>
                <c:pt idx="1">
                  <c:v>0.99760000000000004</c:v>
                </c:pt>
                <c:pt idx="2">
                  <c:v>0.94210000000000005</c:v>
                </c:pt>
                <c:pt idx="3">
                  <c:v>0.73329999999999995</c:v>
                </c:pt>
                <c:pt idx="4">
                  <c:v>-0.98609999999999998</c:v>
                </c:pt>
              </c:numCache>
            </c:numRef>
          </c:val>
          <c:smooth val="0"/>
        </c:ser>
        <c:dLbls>
          <c:showLegendKey val="0"/>
          <c:showVal val="0"/>
          <c:showCatName val="0"/>
          <c:showSerName val="0"/>
          <c:showPercent val="0"/>
          <c:showBubbleSize val="0"/>
        </c:dLbls>
        <c:smooth val="0"/>
        <c:axId val="1870523344"/>
        <c:axId val="1870525520"/>
      </c:lineChart>
      <c:dateAx>
        <c:axId val="1870523344"/>
        <c:scaling>
          <c:orientation val="minMax"/>
        </c:scaling>
        <c:delete val="0"/>
        <c:axPos val="b"/>
        <c:numFmt formatCode="d\-mmm"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25520"/>
        <c:crosses val="autoZero"/>
        <c:auto val="1"/>
        <c:lblOffset val="100"/>
        <c:baseTimeUnit val="days"/>
      </c:dateAx>
      <c:valAx>
        <c:axId val="18705255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23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SG</c:v>
                </c:pt>
              </c:strCache>
            </c:strRef>
          </c:tx>
          <c:spPr>
            <a:ln w="34925" cap="rnd">
              <a:solidFill>
                <a:srgbClr val="FF000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Sheet1!$B$2:$B$6</c:f>
              <c:numCache>
                <c:formatCode>General</c:formatCode>
                <c:ptCount val="5"/>
                <c:pt idx="0">
                  <c:v>5.4668000000000001E-2</c:v>
                </c:pt>
                <c:pt idx="1">
                  <c:v>8.5526000000000005E-2</c:v>
                </c:pt>
                <c:pt idx="2">
                  <c:v>8.2470000000000002E-2</c:v>
                </c:pt>
                <c:pt idx="3">
                  <c:v>0.12918199999999999</c:v>
                </c:pt>
                <c:pt idx="4">
                  <c:v>0.128964</c:v>
                </c:pt>
              </c:numCache>
            </c:numRef>
          </c:val>
          <c:smooth val="0"/>
        </c:ser>
        <c:ser>
          <c:idx val="1"/>
          <c:order val="1"/>
          <c:tx>
            <c:strRef>
              <c:f>Sheet1!$C$1</c:f>
              <c:strCache>
                <c:ptCount val="1"/>
                <c:pt idx="0">
                  <c:v>UK</c:v>
                </c:pt>
              </c:strCache>
            </c:strRef>
          </c:tx>
          <c:spPr>
            <a:ln w="34925" cap="rnd">
              <a:solidFill>
                <a:schemeClr val="bg1"/>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Sheet1!$C$2:$C$6</c:f>
              <c:numCache>
                <c:formatCode>General</c:formatCode>
                <c:ptCount val="5"/>
                <c:pt idx="0">
                  <c:v>4.3864E-2</c:v>
                </c:pt>
                <c:pt idx="1">
                  <c:v>0.135794</c:v>
                </c:pt>
                <c:pt idx="2">
                  <c:v>0.11905300000000001</c:v>
                </c:pt>
                <c:pt idx="3">
                  <c:v>0.14301900000000001</c:v>
                </c:pt>
                <c:pt idx="4">
                  <c:v>0.11927400000000001</c:v>
                </c:pt>
              </c:numCache>
            </c:numRef>
          </c:val>
          <c:smooth val="0"/>
        </c:ser>
        <c:ser>
          <c:idx val="2"/>
          <c:order val="2"/>
          <c:tx>
            <c:strRef>
              <c:f>Sheet1!$D$1</c:f>
              <c:strCache>
                <c:ptCount val="1"/>
                <c:pt idx="0">
                  <c:v>USA</c:v>
                </c:pt>
              </c:strCache>
            </c:strRef>
          </c:tx>
          <c:spPr>
            <a:ln w="34925" cap="rnd">
              <a:solidFill>
                <a:srgbClr val="00B0F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Sheet1!$D$2:$D$6</c:f>
              <c:numCache>
                <c:formatCode>General</c:formatCode>
                <c:ptCount val="5"/>
                <c:pt idx="0">
                  <c:v>8.4591E-2</c:v>
                </c:pt>
                <c:pt idx="1">
                  <c:v>0.15926699999999999</c:v>
                </c:pt>
                <c:pt idx="2">
                  <c:v>0.161742</c:v>
                </c:pt>
                <c:pt idx="3">
                  <c:v>9.3008999999999994E-2</c:v>
                </c:pt>
                <c:pt idx="4">
                  <c:v>0.101579</c:v>
                </c:pt>
              </c:numCache>
            </c:numRef>
          </c:val>
          <c:smooth val="0"/>
        </c:ser>
        <c:dLbls>
          <c:showLegendKey val="0"/>
          <c:showVal val="0"/>
          <c:showCatName val="0"/>
          <c:showSerName val="0"/>
          <c:showPercent val="0"/>
          <c:showBubbleSize val="0"/>
        </c:dLbls>
        <c:smooth val="0"/>
        <c:axId val="1870518992"/>
        <c:axId val="1870520624"/>
      </c:lineChart>
      <c:dateAx>
        <c:axId val="1870518992"/>
        <c:scaling>
          <c:orientation val="minMax"/>
        </c:scaling>
        <c:delete val="0"/>
        <c:axPos val="b"/>
        <c:numFmt formatCode="d\-mmm"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20624"/>
        <c:crosses val="autoZero"/>
        <c:auto val="1"/>
        <c:lblOffset val="100"/>
        <c:baseTimeUnit val="days"/>
      </c:dateAx>
      <c:valAx>
        <c:axId val="1870520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18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SG</c:v>
                </c:pt>
              </c:strCache>
            </c:strRef>
          </c:tx>
          <c:spPr>
            <a:ln w="34925" cap="rnd">
              <a:solidFill>
                <a:srgbClr val="FF000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Sheet1!$B$2:$B$6</c:f>
              <c:numCache>
                <c:formatCode>General</c:formatCode>
                <c:ptCount val="5"/>
                <c:pt idx="0">
                  <c:v>0.111</c:v>
                </c:pt>
                <c:pt idx="1">
                  <c:v>0.127</c:v>
                </c:pt>
                <c:pt idx="2">
                  <c:v>9.8000000000000004E-2</c:v>
                </c:pt>
                <c:pt idx="3">
                  <c:v>0.10100000000000001</c:v>
                </c:pt>
                <c:pt idx="4">
                  <c:v>9.2999999999999999E-2</c:v>
                </c:pt>
              </c:numCache>
            </c:numRef>
          </c:val>
          <c:smooth val="0"/>
        </c:ser>
        <c:ser>
          <c:idx val="1"/>
          <c:order val="1"/>
          <c:tx>
            <c:strRef>
              <c:f>Sheet1!$C$1</c:f>
              <c:strCache>
                <c:ptCount val="1"/>
                <c:pt idx="0">
                  <c:v>UK</c:v>
                </c:pt>
              </c:strCache>
            </c:strRef>
          </c:tx>
          <c:spPr>
            <a:ln w="34925" cap="rnd">
              <a:solidFill>
                <a:schemeClr val="bg1"/>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Sheet1!$C$2:$C$6</c:f>
              <c:numCache>
                <c:formatCode>General</c:formatCode>
                <c:ptCount val="5"/>
                <c:pt idx="0">
                  <c:v>7.5999999999999998E-2</c:v>
                </c:pt>
                <c:pt idx="1">
                  <c:v>7.0000000000000007E-2</c:v>
                </c:pt>
                <c:pt idx="2">
                  <c:v>9.6000000000000002E-2</c:v>
                </c:pt>
                <c:pt idx="3">
                  <c:v>0.17</c:v>
                </c:pt>
                <c:pt idx="4">
                  <c:v>6.5000000000000002E-2</c:v>
                </c:pt>
              </c:numCache>
            </c:numRef>
          </c:val>
          <c:smooth val="0"/>
        </c:ser>
        <c:ser>
          <c:idx val="2"/>
          <c:order val="2"/>
          <c:tx>
            <c:strRef>
              <c:f>Sheet1!$D$1</c:f>
              <c:strCache>
                <c:ptCount val="1"/>
                <c:pt idx="0">
                  <c:v>USA</c:v>
                </c:pt>
              </c:strCache>
            </c:strRef>
          </c:tx>
          <c:spPr>
            <a:ln w="34925" cap="rnd">
              <a:solidFill>
                <a:schemeClr val="accent3"/>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Sheet1!$D$2:$D$6</c:f>
              <c:numCache>
                <c:formatCode>General</c:formatCode>
                <c:ptCount val="5"/>
                <c:pt idx="0">
                  <c:v>9.6000000000000002E-2</c:v>
                </c:pt>
                <c:pt idx="1">
                  <c:v>0.12</c:v>
                </c:pt>
                <c:pt idx="2">
                  <c:v>8.5000000000000006E-2</c:v>
                </c:pt>
                <c:pt idx="3">
                  <c:v>9.6000000000000002E-2</c:v>
                </c:pt>
                <c:pt idx="4">
                  <c:v>7.0999999999999994E-2</c:v>
                </c:pt>
              </c:numCache>
            </c:numRef>
          </c:val>
          <c:smooth val="0"/>
        </c:ser>
        <c:dLbls>
          <c:showLegendKey val="0"/>
          <c:showVal val="0"/>
          <c:showCatName val="0"/>
          <c:showSerName val="0"/>
          <c:showPercent val="0"/>
          <c:showBubbleSize val="0"/>
        </c:dLbls>
        <c:smooth val="0"/>
        <c:axId val="1870517360"/>
        <c:axId val="1870518448"/>
      </c:lineChart>
      <c:dateAx>
        <c:axId val="1870517360"/>
        <c:scaling>
          <c:orientation val="minMax"/>
        </c:scaling>
        <c:delete val="0"/>
        <c:axPos val="b"/>
        <c:numFmt formatCode="d\-mmm"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18448"/>
        <c:crosses val="autoZero"/>
        <c:auto val="1"/>
        <c:lblOffset val="100"/>
        <c:baseTimeUnit val="days"/>
      </c:dateAx>
      <c:valAx>
        <c:axId val="18705184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17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SG</c:v>
                </c:pt>
              </c:strCache>
            </c:strRef>
          </c:tx>
          <c:spPr>
            <a:ln w="34925" cap="rnd">
              <a:solidFill>
                <a:srgbClr val="FF0000"/>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Sheet1!$B$2:$B$6</c:f>
              <c:numCache>
                <c:formatCode>General</c:formatCode>
                <c:ptCount val="5"/>
                <c:pt idx="0">
                  <c:v>4.9000000000000002E-2</c:v>
                </c:pt>
                <c:pt idx="1">
                  <c:v>7.6999999999999999E-2</c:v>
                </c:pt>
                <c:pt idx="2">
                  <c:v>3.2000000000000001E-2</c:v>
                </c:pt>
                <c:pt idx="3">
                  <c:v>0.03</c:v>
                </c:pt>
                <c:pt idx="4">
                  <c:v>0.04</c:v>
                </c:pt>
              </c:numCache>
            </c:numRef>
          </c:val>
          <c:smooth val="0"/>
        </c:ser>
        <c:ser>
          <c:idx val="1"/>
          <c:order val="1"/>
          <c:tx>
            <c:strRef>
              <c:f>Sheet1!$C$1</c:f>
              <c:strCache>
                <c:ptCount val="1"/>
                <c:pt idx="0">
                  <c:v>UK</c:v>
                </c:pt>
              </c:strCache>
            </c:strRef>
          </c:tx>
          <c:spPr>
            <a:ln w="34925" cap="rnd">
              <a:solidFill>
                <a:schemeClr val="bg1"/>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Sheet1!$C$2:$C$6</c:f>
              <c:numCache>
                <c:formatCode>General</c:formatCode>
                <c:ptCount val="5"/>
                <c:pt idx="0">
                  <c:v>7.9000000000000001E-2</c:v>
                </c:pt>
                <c:pt idx="1">
                  <c:v>4.4999999999999998E-2</c:v>
                </c:pt>
                <c:pt idx="2">
                  <c:v>5.2999999999999999E-2</c:v>
                </c:pt>
                <c:pt idx="3">
                  <c:v>8.1000000000000003E-2</c:v>
                </c:pt>
                <c:pt idx="4">
                  <c:v>5.2999999999999999E-2</c:v>
                </c:pt>
              </c:numCache>
            </c:numRef>
          </c:val>
          <c:smooth val="0"/>
        </c:ser>
        <c:ser>
          <c:idx val="2"/>
          <c:order val="2"/>
          <c:tx>
            <c:strRef>
              <c:f>Sheet1!$D$1</c:f>
              <c:strCache>
                <c:ptCount val="1"/>
                <c:pt idx="0">
                  <c:v>USA</c:v>
                </c:pt>
              </c:strCache>
            </c:strRef>
          </c:tx>
          <c:spPr>
            <a:ln w="34925" cap="rnd">
              <a:solidFill>
                <a:schemeClr val="accent3"/>
              </a:solidFill>
              <a:round/>
            </a:ln>
            <a:effectLst>
              <a:outerShdw blurRad="76200" dist="25400" dir="5400000" algn="ctr" rotWithShape="0">
                <a:srgbClr val="000000">
                  <a:alpha val="60000"/>
                </a:srgbClr>
              </a:outerShdw>
            </a:effectLst>
          </c:spPr>
          <c:marker>
            <c:symbol val="none"/>
          </c:marker>
          <c:cat>
            <c:numRef>
              <c:f>Sheet1!$A$2:$A$6</c:f>
              <c:numCache>
                <c:formatCode>d\-mmm</c:formatCode>
                <c:ptCount val="5"/>
                <c:pt idx="0">
                  <c:v>44066</c:v>
                </c:pt>
                <c:pt idx="1">
                  <c:v>44069</c:v>
                </c:pt>
                <c:pt idx="2">
                  <c:v>44072</c:v>
                </c:pt>
                <c:pt idx="3">
                  <c:v>44076</c:v>
                </c:pt>
                <c:pt idx="4">
                  <c:v>44079</c:v>
                </c:pt>
              </c:numCache>
            </c:numRef>
          </c:cat>
          <c:val>
            <c:numRef>
              <c:f>Sheet1!$D$2:$D$6</c:f>
              <c:numCache>
                <c:formatCode>General</c:formatCode>
                <c:ptCount val="5"/>
                <c:pt idx="0">
                  <c:v>0.159</c:v>
                </c:pt>
                <c:pt idx="1">
                  <c:v>3.9E-2</c:v>
                </c:pt>
                <c:pt idx="2">
                  <c:v>2.5999999999999999E-2</c:v>
                </c:pt>
                <c:pt idx="3">
                  <c:v>0.158</c:v>
                </c:pt>
                <c:pt idx="4">
                  <c:v>8.4000000000000005E-2</c:v>
                </c:pt>
              </c:numCache>
            </c:numRef>
          </c:val>
          <c:smooth val="0"/>
        </c:ser>
        <c:dLbls>
          <c:showLegendKey val="0"/>
          <c:showVal val="0"/>
          <c:showCatName val="0"/>
          <c:showSerName val="0"/>
          <c:showPercent val="0"/>
          <c:showBubbleSize val="0"/>
        </c:dLbls>
        <c:smooth val="0"/>
        <c:axId val="1870527696"/>
        <c:axId val="1870529328"/>
      </c:lineChart>
      <c:dateAx>
        <c:axId val="1870527696"/>
        <c:scaling>
          <c:orientation val="minMax"/>
        </c:scaling>
        <c:delete val="0"/>
        <c:axPos val="b"/>
        <c:numFmt formatCode="d\-mmm"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29328"/>
        <c:crosses val="autoZero"/>
        <c:auto val="1"/>
        <c:lblOffset val="100"/>
        <c:baseTimeUnit val="days"/>
      </c:dateAx>
      <c:valAx>
        <c:axId val="18705293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70527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0AF36E-8680-48A5-B164-2B00AABD6BFB}"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5CC4-E0E7-46C8-8F3C-F007D05960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81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AF36E-8680-48A5-B164-2B00AABD6BFB}"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36155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AF36E-8680-48A5-B164-2B00AABD6BFB}"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5CC4-E0E7-46C8-8F3C-F007D059605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58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AF36E-8680-48A5-B164-2B00AABD6BFB}"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263214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0AF36E-8680-48A5-B164-2B00AABD6BFB}"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5CC4-E0E7-46C8-8F3C-F007D05960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16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AF36E-8680-48A5-B164-2B00AABD6BFB}"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168928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0AF36E-8680-48A5-B164-2B00AABD6BFB}"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109600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0AF36E-8680-48A5-B164-2B00AABD6BFB}"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149917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AF36E-8680-48A5-B164-2B00AABD6BFB}"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24662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AF36E-8680-48A5-B164-2B00AABD6BFB}"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5CC4-E0E7-46C8-8F3C-F007D0596058}" type="slidenum">
              <a:rPr lang="en-US" smtClean="0"/>
              <a:t>‹#›</a:t>
            </a:fld>
            <a:endParaRPr lang="en-US"/>
          </a:p>
        </p:txBody>
      </p:sp>
    </p:spTree>
    <p:extLst>
      <p:ext uri="{BB962C8B-B14F-4D97-AF65-F5344CB8AC3E}">
        <p14:creationId xmlns:p14="http://schemas.microsoft.com/office/powerpoint/2010/main" val="56339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AF36E-8680-48A5-B164-2B00AABD6BFB}"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5CC4-E0E7-46C8-8F3C-F007D059605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9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0AF36E-8680-48A5-B164-2B00AABD6BFB}" type="datetimeFigureOut">
              <a:rPr lang="en-US" smtClean="0"/>
              <a:t>9/8/2020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D25CC4-E0E7-46C8-8F3C-F007D059605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36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um.com/@lzpdatascience/web-scraping-and-text-summarization-of-news-articles-using-python-2ecfb3e710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Covid</a:t>
            </a:r>
            <a:r>
              <a:rPr lang="en-US" dirty="0" smtClean="0"/>
              <a:t> 19 Sentiment analysis using VADER and </a:t>
            </a:r>
            <a:r>
              <a:rPr lang="en-US" dirty="0" err="1" smtClean="0"/>
              <a:t>Textblob</a:t>
            </a:r>
            <a:endParaRPr lang="en-US" dirty="0"/>
          </a:p>
        </p:txBody>
      </p:sp>
      <p:sp>
        <p:nvSpPr>
          <p:cNvPr id="3" name="Subtitle 2"/>
          <p:cNvSpPr>
            <a:spLocks noGrp="1"/>
          </p:cNvSpPr>
          <p:nvPr>
            <p:ph type="subTitle" idx="1"/>
          </p:nvPr>
        </p:nvSpPr>
        <p:spPr/>
        <p:txBody>
          <a:bodyPr/>
          <a:lstStyle/>
          <a:p>
            <a:r>
              <a:rPr lang="en-US" dirty="0" smtClean="0"/>
              <a:t>Mod 9.2 Presentation</a:t>
            </a:r>
          </a:p>
          <a:p>
            <a:r>
              <a:rPr lang="en-US" dirty="0" smtClean="0"/>
              <a:t>Lim Zheng Wei</a:t>
            </a:r>
            <a:endParaRPr lang="en-US" dirty="0"/>
          </a:p>
        </p:txBody>
      </p:sp>
    </p:spTree>
    <p:extLst>
      <p:ext uri="{BB962C8B-B14F-4D97-AF65-F5344CB8AC3E}">
        <p14:creationId xmlns:p14="http://schemas.microsoft.com/office/powerpoint/2010/main" val="26914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Clean text</a:t>
            </a:r>
            <a:endParaRPr lang="en-US" dirty="0"/>
          </a:p>
        </p:txBody>
      </p:sp>
      <p:pic>
        <p:nvPicPr>
          <p:cNvPr id="4" name="Content Placeholder 3"/>
          <p:cNvPicPr>
            <a:picLocks noGrp="1" noChangeAspect="1"/>
          </p:cNvPicPr>
          <p:nvPr>
            <p:ph idx="1"/>
          </p:nvPr>
        </p:nvPicPr>
        <p:blipFill>
          <a:blip r:embed="rId2"/>
          <a:stretch>
            <a:fillRect/>
          </a:stretch>
        </p:blipFill>
        <p:spPr>
          <a:xfrm>
            <a:off x="2188775" y="2286000"/>
            <a:ext cx="7390587" cy="4022725"/>
          </a:xfrm>
          <a:prstGeom prst="rect">
            <a:avLst/>
          </a:prstGeom>
        </p:spPr>
      </p:pic>
    </p:spTree>
    <p:extLst>
      <p:ext uri="{BB962C8B-B14F-4D97-AF65-F5344CB8AC3E}">
        <p14:creationId xmlns:p14="http://schemas.microsoft.com/office/powerpoint/2010/main" val="1270386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err="1"/>
              <a:t>df</a:t>
            </a:r>
            <a:r>
              <a:rPr lang="en-GB" dirty="0"/>
              <a:t>['clean'] = </a:t>
            </a:r>
            <a:r>
              <a:rPr lang="en-GB" dirty="0" err="1"/>
              <a:t>df</a:t>
            </a:r>
            <a:r>
              <a:rPr lang="en-GB" dirty="0"/>
              <a:t>['Text'].apply(</a:t>
            </a:r>
            <a:r>
              <a:rPr lang="en-GB" dirty="0" err="1"/>
              <a:t>spacy_tokenizer</a:t>
            </a:r>
            <a:r>
              <a:rPr lang="en-GB" dirty="0" smtClean="0"/>
              <a:t>)</a:t>
            </a:r>
          </a:p>
          <a:p>
            <a:r>
              <a:rPr lang="en-GB" dirty="0" err="1"/>
              <a:t>df</a:t>
            </a:r>
            <a:r>
              <a:rPr lang="en-GB" dirty="0"/>
              <a:t>['clean'] = </a:t>
            </a:r>
            <a:r>
              <a:rPr lang="en-GB" dirty="0" err="1"/>
              <a:t>df</a:t>
            </a:r>
            <a:r>
              <a:rPr lang="en-GB" dirty="0"/>
              <a:t>['clean'].apply(lambda x: " ".join([</a:t>
            </a:r>
            <a:r>
              <a:rPr lang="en-GB" dirty="0" err="1"/>
              <a:t>str</a:t>
            </a:r>
            <a:r>
              <a:rPr lang="en-GB" dirty="0"/>
              <a:t>(word) for word in x]))</a:t>
            </a:r>
            <a:endParaRPr lang="en-US" dirty="0"/>
          </a:p>
        </p:txBody>
      </p:sp>
      <p:pic>
        <p:nvPicPr>
          <p:cNvPr id="4" name="Picture 3"/>
          <p:cNvPicPr>
            <a:picLocks noChangeAspect="1"/>
          </p:cNvPicPr>
          <p:nvPr/>
        </p:nvPicPr>
        <p:blipFill>
          <a:blip r:embed="rId2"/>
          <a:stretch>
            <a:fillRect/>
          </a:stretch>
        </p:blipFill>
        <p:spPr>
          <a:xfrm>
            <a:off x="1939146" y="1111011"/>
            <a:ext cx="8572500" cy="5067300"/>
          </a:xfrm>
          <a:prstGeom prst="rect">
            <a:avLst/>
          </a:prstGeom>
        </p:spPr>
      </p:pic>
    </p:spTree>
    <p:extLst>
      <p:ext uri="{BB962C8B-B14F-4D97-AF65-F5344CB8AC3E}">
        <p14:creationId xmlns:p14="http://schemas.microsoft.com/office/powerpoint/2010/main" val="414189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Named Entity </a:t>
            </a:r>
            <a:r>
              <a:rPr lang="en-US" dirty="0" smtClean="0"/>
              <a:t>Recognition(NER)</a:t>
            </a:r>
            <a:endParaRPr lang="en-US" dirty="0"/>
          </a:p>
        </p:txBody>
      </p:sp>
      <p:sp>
        <p:nvSpPr>
          <p:cNvPr id="3" name="Content Placeholder 2"/>
          <p:cNvSpPr>
            <a:spLocks noGrp="1"/>
          </p:cNvSpPr>
          <p:nvPr>
            <p:ph idx="1"/>
          </p:nvPr>
        </p:nvSpPr>
        <p:spPr/>
        <p:txBody>
          <a:bodyPr>
            <a:normAutofit/>
          </a:bodyPr>
          <a:lstStyle/>
          <a:p>
            <a:r>
              <a:rPr lang="en-US" sz="2800" dirty="0" smtClean="0"/>
              <a:t>NER is a form of information extraction</a:t>
            </a:r>
          </a:p>
          <a:p>
            <a:r>
              <a:rPr lang="en-US" sz="2800" dirty="0" smtClean="0"/>
              <a:t>Classify names based on categories </a:t>
            </a:r>
            <a:r>
              <a:rPr lang="en-US" sz="2800" dirty="0" err="1" smtClean="0"/>
              <a:t>e.g</a:t>
            </a:r>
            <a:r>
              <a:rPr lang="en-US" sz="2800" dirty="0" smtClean="0"/>
              <a:t> person, </a:t>
            </a:r>
            <a:r>
              <a:rPr lang="en-US" sz="2800" dirty="0" err="1" smtClean="0"/>
              <a:t>organisation</a:t>
            </a:r>
            <a:endParaRPr lang="en-US" sz="2800" dirty="0"/>
          </a:p>
        </p:txBody>
      </p:sp>
      <p:pic>
        <p:nvPicPr>
          <p:cNvPr id="4" name="Picture 3"/>
          <p:cNvPicPr>
            <a:picLocks noChangeAspect="1"/>
          </p:cNvPicPr>
          <p:nvPr/>
        </p:nvPicPr>
        <p:blipFill>
          <a:blip r:embed="rId2"/>
          <a:stretch>
            <a:fillRect/>
          </a:stretch>
        </p:blipFill>
        <p:spPr>
          <a:xfrm>
            <a:off x="2934059" y="2073592"/>
            <a:ext cx="6134100" cy="4448175"/>
          </a:xfrm>
          <a:prstGeom prst="rect">
            <a:avLst/>
          </a:prstGeom>
        </p:spPr>
      </p:pic>
    </p:spTree>
    <p:extLst>
      <p:ext uri="{BB962C8B-B14F-4D97-AF65-F5344CB8AC3E}">
        <p14:creationId xmlns:p14="http://schemas.microsoft.com/office/powerpoint/2010/main" val="11284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spacy import </a:t>
            </a:r>
            <a:r>
              <a:rPr lang="en-US" dirty="0" err="1"/>
              <a:t>displacy</a:t>
            </a:r>
            <a:endParaRPr lang="en-US" dirty="0"/>
          </a:p>
        </p:txBody>
      </p:sp>
      <p:pic>
        <p:nvPicPr>
          <p:cNvPr id="4" name="Content Placeholder 3"/>
          <p:cNvPicPr>
            <a:picLocks noGrp="1" noChangeAspect="1"/>
          </p:cNvPicPr>
          <p:nvPr>
            <p:ph idx="1"/>
          </p:nvPr>
        </p:nvPicPr>
        <p:blipFill>
          <a:blip r:embed="rId2"/>
          <a:stretch>
            <a:fillRect/>
          </a:stretch>
        </p:blipFill>
        <p:spPr>
          <a:xfrm>
            <a:off x="1024128" y="2321261"/>
            <a:ext cx="9720262" cy="3934949"/>
          </a:xfrm>
          <a:prstGeom prst="rect">
            <a:avLst/>
          </a:prstGeom>
        </p:spPr>
      </p:pic>
      <p:sp>
        <p:nvSpPr>
          <p:cNvPr id="5" name="Oval 4"/>
          <p:cNvSpPr/>
          <p:nvPr/>
        </p:nvSpPr>
        <p:spPr>
          <a:xfrm>
            <a:off x="6288657" y="3933645"/>
            <a:ext cx="1725283" cy="612476"/>
          </a:xfrm>
          <a:prstGeom prst="ellipse">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42766" y="5643734"/>
            <a:ext cx="1482795" cy="6124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79299" y="4546121"/>
            <a:ext cx="1958196" cy="6124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958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 Sentiment analysis - VADER</a:t>
            </a:r>
            <a:endParaRPr lang="en-US" dirty="0"/>
          </a:p>
        </p:txBody>
      </p:sp>
      <p:sp>
        <p:nvSpPr>
          <p:cNvPr id="3" name="Content Placeholder 2"/>
          <p:cNvSpPr>
            <a:spLocks noGrp="1"/>
          </p:cNvSpPr>
          <p:nvPr>
            <p:ph idx="1"/>
          </p:nvPr>
        </p:nvSpPr>
        <p:spPr/>
        <p:txBody>
          <a:bodyPr>
            <a:normAutofit/>
          </a:bodyPr>
          <a:lstStyle/>
          <a:p>
            <a:r>
              <a:rPr lang="en-GB" sz="2800" dirty="0"/>
              <a:t>VADER (Valence Aware Dictionary and </a:t>
            </a:r>
            <a:r>
              <a:rPr lang="en-GB" sz="2800" dirty="0" err="1"/>
              <a:t>sEntiment</a:t>
            </a:r>
            <a:r>
              <a:rPr lang="en-GB" sz="2800" dirty="0"/>
              <a:t> Reasoner) is a lexicon and rule-based sentiment analysis tool that is specifically attuned to sentiments expressed in social media. VADER uses a combination of A sentiment lexicon is a list of lexical features (e.g., words) which are generally labelled according to their semantic orientation as either positive or negative.</a:t>
            </a:r>
            <a:endParaRPr lang="en-US" sz="2800" dirty="0"/>
          </a:p>
        </p:txBody>
      </p:sp>
    </p:spTree>
    <p:extLst>
      <p:ext uri="{BB962C8B-B14F-4D97-AF65-F5344CB8AC3E}">
        <p14:creationId xmlns:p14="http://schemas.microsoft.com/office/powerpoint/2010/main" val="90178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vader</a:t>
            </a:r>
            <a:r>
              <a:rPr lang="en-US"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800" dirty="0"/>
              <a:t>It works exceedingly well on social media type text, yet readily generalizes to multiple domains</a:t>
            </a:r>
          </a:p>
          <a:p>
            <a:pPr marL="457200" indent="-457200">
              <a:buFont typeface="+mj-lt"/>
              <a:buAutoNum type="arabicPeriod"/>
            </a:pPr>
            <a:r>
              <a:rPr lang="en-GB" sz="2800" dirty="0"/>
              <a:t>It doesn’t require any training data but is constructed from a generalizable, valence-based, human-curated gold standard sentiment lexicon</a:t>
            </a:r>
          </a:p>
          <a:p>
            <a:pPr marL="457200" indent="-457200">
              <a:buFont typeface="+mj-lt"/>
              <a:buAutoNum type="arabicPeriod"/>
            </a:pPr>
            <a:r>
              <a:rPr lang="en-GB" sz="2800" dirty="0"/>
              <a:t>It is fast enough to be used online with streaming data, and</a:t>
            </a:r>
          </a:p>
          <a:p>
            <a:pPr marL="457200" indent="-457200">
              <a:buFont typeface="+mj-lt"/>
              <a:buAutoNum type="arabicPeriod"/>
            </a:pPr>
            <a:r>
              <a:rPr lang="en-GB" sz="2800" dirty="0"/>
              <a:t>It does not severely suffer from a speed-performance </a:t>
            </a:r>
            <a:r>
              <a:rPr lang="en-GB" sz="2800" dirty="0" err="1"/>
              <a:t>tradeoff</a:t>
            </a:r>
            <a:r>
              <a:rPr lang="en-GB" sz="2800" dirty="0"/>
              <a:t>.</a:t>
            </a:r>
            <a:endParaRPr lang="en-US" sz="2800" dirty="0"/>
          </a:p>
        </p:txBody>
      </p:sp>
    </p:spTree>
    <p:extLst>
      <p:ext uri="{BB962C8B-B14F-4D97-AF65-F5344CB8AC3E}">
        <p14:creationId xmlns:p14="http://schemas.microsoft.com/office/powerpoint/2010/main" val="2534145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72696" y="2084832"/>
            <a:ext cx="8505825" cy="3629025"/>
          </a:xfrm>
          <a:prstGeom prst="rect">
            <a:avLst/>
          </a:prstGeom>
        </p:spPr>
      </p:pic>
    </p:spTree>
    <p:extLst>
      <p:ext uri="{BB962C8B-B14F-4D97-AF65-F5344CB8AC3E}">
        <p14:creationId xmlns:p14="http://schemas.microsoft.com/office/powerpoint/2010/main" val="385709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system</a:t>
            </a:r>
            <a:endParaRPr lang="en-US" dirty="0"/>
          </a:p>
        </p:txBody>
      </p:sp>
      <p:sp>
        <p:nvSpPr>
          <p:cNvPr id="3" name="Content Placeholder 2"/>
          <p:cNvSpPr>
            <a:spLocks noGrp="1"/>
          </p:cNvSpPr>
          <p:nvPr>
            <p:ph idx="1"/>
          </p:nvPr>
        </p:nvSpPr>
        <p:spPr/>
        <p:txBody>
          <a:bodyPr/>
          <a:lstStyle/>
          <a:p>
            <a:r>
              <a:rPr lang="en-GB" dirty="0"/>
              <a:t>The Positive, Negative and Neutral scores represent the proportion of text that falls in these categories. This means our sentence was rated as </a:t>
            </a:r>
            <a:r>
              <a:rPr lang="en-GB" dirty="0" smtClean="0"/>
              <a:t>11.1% </a:t>
            </a:r>
            <a:r>
              <a:rPr lang="en-GB" dirty="0"/>
              <a:t>Positive, </a:t>
            </a:r>
            <a:r>
              <a:rPr lang="en-GB" dirty="0" smtClean="0"/>
              <a:t>84.1% </a:t>
            </a:r>
            <a:r>
              <a:rPr lang="en-GB" dirty="0"/>
              <a:t>Neutral and </a:t>
            </a:r>
            <a:r>
              <a:rPr lang="en-GB" dirty="0" smtClean="0"/>
              <a:t>4.9% </a:t>
            </a:r>
            <a:r>
              <a:rPr lang="en-GB" dirty="0"/>
              <a:t>Negative. Hence all these should add up to 1.</a:t>
            </a:r>
          </a:p>
          <a:p>
            <a:r>
              <a:rPr lang="en-GB" dirty="0"/>
              <a:t>The Compound score is a metric that calculates the sum of all the lexicon ratings which have been normalized between -1(most extreme negative) and +1 (most extreme </a:t>
            </a:r>
            <a:r>
              <a:rPr lang="en-GB" dirty="0" smtClean="0"/>
              <a:t>positive).</a:t>
            </a:r>
            <a:endParaRPr lang="en-US" dirty="0"/>
          </a:p>
        </p:txBody>
      </p:sp>
      <p:pic>
        <p:nvPicPr>
          <p:cNvPr id="4" name="Picture 3"/>
          <p:cNvPicPr>
            <a:picLocks noChangeAspect="1"/>
          </p:cNvPicPr>
          <p:nvPr/>
        </p:nvPicPr>
        <p:blipFill>
          <a:blip r:embed="rId2"/>
          <a:stretch>
            <a:fillRect/>
          </a:stretch>
        </p:blipFill>
        <p:spPr>
          <a:xfrm>
            <a:off x="960228" y="4486904"/>
            <a:ext cx="10306050" cy="1438275"/>
          </a:xfrm>
          <a:prstGeom prst="rect">
            <a:avLst/>
          </a:prstGeom>
        </p:spPr>
      </p:pic>
    </p:spTree>
    <p:extLst>
      <p:ext uri="{BB962C8B-B14F-4D97-AF65-F5344CB8AC3E}">
        <p14:creationId xmlns:p14="http://schemas.microsoft.com/office/powerpoint/2010/main" val="363130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VADER scoring metrics</a:t>
            </a:r>
            <a:endParaRPr lang="en-US" dirty="0"/>
          </a:p>
        </p:txBody>
      </p:sp>
      <p:sp>
        <p:nvSpPr>
          <p:cNvPr id="3" name="Content Placeholder 2"/>
          <p:cNvSpPr>
            <a:spLocks noGrp="1"/>
          </p:cNvSpPr>
          <p:nvPr>
            <p:ph idx="1"/>
          </p:nvPr>
        </p:nvSpPr>
        <p:spPr/>
        <p:txBody>
          <a:bodyPr>
            <a:normAutofit/>
          </a:bodyPr>
          <a:lstStyle/>
          <a:p>
            <a:r>
              <a:rPr lang="en-GB" sz="2800" dirty="0" smtClean="0"/>
              <a:t>1. Punctuation</a:t>
            </a:r>
            <a:r>
              <a:rPr lang="en-GB" sz="2800" dirty="0"/>
              <a:t>: The use of an exclamation mark(!), increases the magnitude of the intensity without modifying the semantic orientation. For example, “The food here is good!” is more intense than “The food here is good.” and an increase in the number of (!), increases the magnitude accordingly.</a:t>
            </a:r>
            <a:endParaRPr lang="en-US" sz="2800" dirty="0"/>
          </a:p>
        </p:txBody>
      </p:sp>
      <p:pic>
        <p:nvPicPr>
          <p:cNvPr id="4" name="Picture 3"/>
          <p:cNvPicPr>
            <a:picLocks noChangeAspect="1"/>
          </p:cNvPicPr>
          <p:nvPr/>
        </p:nvPicPr>
        <p:blipFill>
          <a:blip r:embed="rId2"/>
          <a:stretch>
            <a:fillRect/>
          </a:stretch>
        </p:blipFill>
        <p:spPr>
          <a:xfrm>
            <a:off x="2456461" y="2286000"/>
            <a:ext cx="7572375" cy="4305300"/>
          </a:xfrm>
          <a:prstGeom prst="rect">
            <a:avLst/>
          </a:prstGeom>
        </p:spPr>
      </p:pic>
    </p:spTree>
    <p:extLst>
      <p:ext uri="{BB962C8B-B14F-4D97-AF65-F5344CB8AC3E}">
        <p14:creationId xmlns:p14="http://schemas.microsoft.com/office/powerpoint/2010/main" val="137240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800" dirty="0" smtClean="0"/>
              <a:t>2. Capitalization</a:t>
            </a:r>
            <a:r>
              <a:rPr lang="en-GB" sz="2800" dirty="0"/>
              <a:t>: Using upper case letters to emphasize a sentiment-relevant word in the presence of other non-capitalized words, increases the magnitude of the sentiment intensity. For example, “The food here is GREAT!” conveys more intensity than “The food here is great!”</a:t>
            </a:r>
            <a:endParaRPr lang="en-US" sz="2800" dirty="0"/>
          </a:p>
        </p:txBody>
      </p:sp>
      <p:pic>
        <p:nvPicPr>
          <p:cNvPr id="4" name="Picture 3"/>
          <p:cNvPicPr>
            <a:picLocks noChangeAspect="1"/>
          </p:cNvPicPr>
          <p:nvPr/>
        </p:nvPicPr>
        <p:blipFill>
          <a:blip r:embed="rId2"/>
          <a:stretch>
            <a:fillRect/>
          </a:stretch>
        </p:blipFill>
        <p:spPr>
          <a:xfrm>
            <a:off x="2325268" y="2501840"/>
            <a:ext cx="7610475" cy="2647950"/>
          </a:xfrm>
          <a:prstGeom prst="rect">
            <a:avLst/>
          </a:prstGeom>
        </p:spPr>
      </p:pic>
    </p:spTree>
    <p:extLst>
      <p:ext uri="{BB962C8B-B14F-4D97-AF65-F5344CB8AC3E}">
        <p14:creationId xmlns:p14="http://schemas.microsoft.com/office/powerpoint/2010/main" val="325012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COntents</a:t>
            </a:r>
            <a:endParaRPr lang="en-US" dirty="0"/>
          </a:p>
        </p:txBody>
      </p:sp>
      <p:sp>
        <p:nvSpPr>
          <p:cNvPr id="3" name="Content Placeholder 2"/>
          <p:cNvSpPr>
            <a:spLocks noGrp="1"/>
          </p:cNvSpPr>
          <p:nvPr>
            <p:ph idx="1"/>
          </p:nvPr>
        </p:nvSpPr>
        <p:spPr/>
        <p:txBody>
          <a:bodyPr>
            <a:normAutofit/>
          </a:bodyPr>
          <a:lstStyle/>
          <a:p>
            <a:r>
              <a:rPr lang="en-US" sz="2800" dirty="0" smtClean="0"/>
              <a:t>1. Web Scraping/Load Data</a:t>
            </a:r>
          </a:p>
          <a:p>
            <a:r>
              <a:rPr lang="en-US" sz="2800" dirty="0" smtClean="0"/>
              <a:t>2. Clean Text</a:t>
            </a:r>
          </a:p>
          <a:p>
            <a:r>
              <a:rPr lang="en-US" sz="2800" dirty="0" smtClean="0"/>
              <a:t>3. NER</a:t>
            </a:r>
          </a:p>
          <a:p>
            <a:r>
              <a:rPr lang="en-US" sz="2800" dirty="0" smtClean="0"/>
              <a:t>4. Sentiment Analysis</a:t>
            </a:r>
          </a:p>
          <a:p>
            <a:r>
              <a:rPr lang="en-US" sz="2800" dirty="0" smtClean="0"/>
              <a:t>5. </a:t>
            </a:r>
            <a:r>
              <a:rPr lang="en-US" sz="2800" dirty="0" err="1" smtClean="0"/>
              <a:t>Visualisations</a:t>
            </a:r>
            <a:r>
              <a:rPr lang="en-US" sz="2800" dirty="0" smtClean="0"/>
              <a:t>/Analysis/Comments</a:t>
            </a:r>
            <a:endParaRPr lang="en-US" sz="2800" dirty="0"/>
          </a:p>
        </p:txBody>
      </p:sp>
    </p:spTree>
    <p:extLst>
      <p:ext uri="{BB962C8B-B14F-4D97-AF65-F5344CB8AC3E}">
        <p14:creationId xmlns:p14="http://schemas.microsoft.com/office/powerpoint/2010/main" val="2549537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3. </a:t>
            </a:r>
            <a:r>
              <a:rPr lang="en-GB" sz="2800" dirty="0"/>
              <a:t>Degree modifiers: Also called intensifiers, they impact the sentiment intensity by either increasing or decreasing the intensity. For example, “The service here is extremely good” is more intense than “The service here is good”, whereas “The service here is marginally good” reduces the intensity.</a:t>
            </a:r>
            <a:endParaRPr lang="en-US" sz="2800" dirty="0"/>
          </a:p>
        </p:txBody>
      </p:sp>
      <p:pic>
        <p:nvPicPr>
          <p:cNvPr id="4" name="Picture 3"/>
          <p:cNvPicPr>
            <a:picLocks noChangeAspect="1"/>
          </p:cNvPicPr>
          <p:nvPr/>
        </p:nvPicPr>
        <p:blipFill>
          <a:blip r:embed="rId2"/>
          <a:stretch>
            <a:fillRect/>
          </a:stretch>
        </p:blipFill>
        <p:spPr>
          <a:xfrm>
            <a:off x="2344318" y="2184190"/>
            <a:ext cx="7572375" cy="3438525"/>
          </a:xfrm>
          <a:prstGeom prst="rect">
            <a:avLst/>
          </a:prstGeom>
        </p:spPr>
      </p:pic>
    </p:spTree>
    <p:extLst>
      <p:ext uri="{BB962C8B-B14F-4D97-AF65-F5344CB8AC3E}">
        <p14:creationId xmlns:p14="http://schemas.microsoft.com/office/powerpoint/2010/main" val="87079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4. </a:t>
            </a:r>
            <a:r>
              <a:rPr lang="en-GB" sz="2800" dirty="0"/>
              <a:t>Conjunctions: Use of conjunctions like “but” signals a shift in sentiment polarity, with the sentiment of the text following the conjunction being dominant. “The food here is great, but the service is horrible” has mixed sentiment, with the latter half dictating the overall rating.</a:t>
            </a:r>
            <a:endParaRPr lang="en-US" sz="2800" dirty="0"/>
          </a:p>
        </p:txBody>
      </p:sp>
      <p:pic>
        <p:nvPicPr>
          <p:cNvPr id="4" name="Picture 3"/>
          <p:cNvPicPr>
            <a:picLocks noChangeAspect="1"/>
          </p:cNvPicPr>
          <p:nvPr/>
        </p:nvPicPr>
        <p:blipFill>
          <a:blip r:embed="rId2"/>
          <a:stretch>
            <a:fillRect/>
          </a:stretch>
        </p:blipFill>
        <p:spPr>
          <a:xfrm>
            <a:off x="2304152" y="4666892"/>
            <a:ext cx="7600950" cy="1371600"/>
          </a:xfrm>
          <a:prstGeom prst="rect">
            <a:avLst/>
          </a:prstGeom>
        </p:spPr>
      </p:pic>
    </p:spTree>
    <p:extLst>
      <p:ext uri="{BB962C8B-B14F-4D97-AF65-F5344CB8AC3E}">
        <p14:creationId xmlns:p14="http://schemas.microsoft.com/office/powerpoint/2010/main" val="1625448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5. </a:t>
            </a:r>
            <a:r>
              <a:rPr lang="en-GB" sz="2800" dirty="0"/>
              <a:t>Preceding Tri-gram: By examining the tri-gram preceding a sentiment-laden lexical feature, we catch nearly 90% of cases where negation flips the polarity of the text. A negated sentence would be “The food here isn’t really all that great”.</a:t>
            </a:r>
            <a:endParaRPr lang="en-US" sz="2800" dirty="0"/>
          </a:p>
        </p:txBody>
      </p:sp>
    </p:spTree>
    <p:extLst>
      <p:ext uri="{BB962C8B-B14F-4D97-AF65-F5344CB8AC3E}">
        <p14:creationId xmlns:p14="http://schemas.microsoft.com/office/powerpoint/2010/main" val="3209760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 Sentiment analysis - </a:t>
            </a:r>
            <a:r>
              <a:rPr lang="en-US" dirty="0" err="1" smtClean="0"/>
              <a:t>textblob</a:t>
            </a:r>
            <a:endParaRPr lang="en-US" dirty="0"/>
          </a:p>
        </p:txBody>
      </p:sp>
      <p:sp>
        <p:nvSpPr>
          <p:cNvPr id="5" name="Content Placeholder 4"/>
          <p:cNvSpPr>
            <a:spLocks noGrp="1"/>
          </p:cNvSpPr>
          <p:nvPr>
            <p:ph idx="1"/>
          </p:nvPr>
        </p:nvSpPr>
        <p:spPr/>
        <p:txBody>
          <a:bodyPr/>
          <a:lstStyle/>
          <a:p>
            <a:pPr marL="0" indent="0">
              <a:buNone/>
            </a:pPr>
            <a:r>
              <a:rPr lang="en-GB" dirty="0" smtClean="0"/>
              <a:t>Returns in </a:t>
            </a:r>
            <a:r>
              <a:rPr lang="en-GB" dirty="0"/>
              <a:t>the form </a:t>
            </a:r>
            <a:r>
              <a:rPr lang="en-GB" dirty="0" smtClean="0"/>
              <a:t>of Sentiment(polarity</a:t>
            </a:r>
            <a:r>
              <a:rPr lang="en-GB" dirty="0"/>
              <a:t>, subjectivity</a:t>
            </a:r>
            <a:r>
              <a:rPr lang="en-GB" dirty="0" smtClean="0"/>
              <a:t>)</a:t>
            </a:r>
          </a:p>
          <a:p>
            <a:pPr marL="0" indent="0">
              <a:buNone/>
            </a:pPr>
            <a:r>
              <a:rPr lang="en-GB" dirty="0" smtClean="0"/>
              <a:t>Polarity score : Range between -1.0 and 1.0</a:t>
            </a:r>
          </a:p>
          <a:p>
            <a:pPr marL="0" indent="0">
              <a:buNone/>
            </a:pPr>
            <a:r>
              <a:rPr lang="en-GB" dirty="0" smtClean="0"/>
              <a:t>Subjectivity score : Range between 0.0 and 1.0 </a:t>
            </a:r>
            <a:r>
              <a:rPr lang="en-GB" dirty="0"/>
              <a:t>where 0.0 is very objective and 1.0 is very subjective.</a:t>
            </a:r>
            <a:endParaRPr lang="en-US" dirty="0"/>
          </a:p>
        </p:txBody>
      </p:sp>
      <p:pic>
        <p:nvPicPr>
          <p:cNvPr id="6" name="Picture 5"/>
          <p:cNvPicPr>
            <a:picLocks noChangeAspect="1"/>
          </p:cNvPicPr>
          <p:nvPr/>
        </p:nvPicPr>
        <p:blipFill>
          <a:blip r:embed="rId2"/>
          <a:stretch>
            <a:fillRect/>
          </a:stretch>
        </p:blipFill>
        <p:spPr>
          <a:xfrm>
            <a:off x="2832925" y="3905250"/>
            <a:ext cx="6562725" cy="2952750"/>
          </a:xfrm>
          <a:prstGeom prst="rect">
            <a:avLst/>
          </a:prstGeom>
        </p:spPr>
      </p:pic>
    </p:spTree>
    <p:extLst>
      <p:ext uri="{BB962C8B-B14F-4D97-AF65-F5344CB8AC3E}">
        <p14:creationId xmlns:p14="http://schemas.microsoft.com/office/powerpoint/2010/main" val="203287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visualisation</a:t>
            </a:r>
            <a:endParaRPr lang="en-US" dirty="0"/>
          </a:p>
        </p:txBody>
      </p:sp>
      <p:sp>
        <p:nvSpPr>
          <p:cNvPr id="3" name="Content Placeholder 2"/>
          <p:cNvSpPr>
            <a:spLocks noGrp="1"/>
          </p:cNvSpPr>
          <p:nvPr>
            <p:ph idx="1"/>
          </p:nvPr>
        </p:nvSpPr>
        <p:spPr/>
        <p:txBody>
          <a:bodyPr>
            <a:normAutofit/>
          </a:bodyPr>
          <a:lstStyle/>
          <a:p>
            <a:r>
              <a:rPr lang="en-US" sz="2800" dirty="0" smtClean="0"/>
              <a:t>A. Compare a country over a 2 week span</a:t>
            </a:r>
          </a:p>
          <a:p>
            <a:r>
              <a:rPr lang="en-US" sz="2800" dirty="0" smtClean="0"/>
              <a:t>B. Compare the 3 countries at a specific period of time</a:t>
            </a:r>
            <a:endParaRPr lang="en-US" sz="2800" dirty="0"/>
          </a:p>
        </p:txBody>
      </p:sp>
    </p:spTree>
    <p:extLst>
      <p:ext uri="{BB962C8B-B14F-4D97-AF65-F5344CB8AC3E}">
        <p14:creationId xmlns:p14="http://schemas.microsoft.com/office/powerpoint/2010/main" val="618610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a:t>
            </a:r>
            <a:endParaRPr lang="en-US" dirty="0"/>
          </a:p>
        </p:txBody>
      </p:sp>
      <p:pic>
        <p:nvPicPr>
          <p:cNvPr id="4" name="Content Placeholder 3"/>
          <p:cNvPicPr>
            <a:picLocks noGrp="1" noChangeAspect="1"/>
          </p:cNvPicPr>
          <p:nvPr>
            <p:ph idx="1"/>
          </p:nvPr>
        </p:nvPicPr>
        <p:blipFill>
          <a:blip r:embed="rId2"/>
          <a:stretch>
            <a:fillRect/>
          </a:stretch>
        </p:blipFill>
        <p:spPr>
          <a:xfrm>
            <a:off x="2069882" y="2084832"/>
            <a:ext cx="7904419" cy="4022725"/>
          </a:xfrm>
          <a:prstGeom prst="rect">
            <a:avLst/>
          </a:prstGeom>
        </p:spPr>
      </p:pic>
    </p:spTree>
    <p:extLst>
      <p:ext uri="{BB962C8B-B14F-4D97-AF65-F5344CB8AC3E}">
        <p14:creationId xmlns:p14="http://schemas.microsoft.com/office/powerpoint/2010/main" val="1145285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 - Overall sentiment</a:t>
            </a:r>
            <a:endParaRPr lang="en-US" dirty="0"/>
          </a:p>
        </p:txBody>
      </p:sp>
      <p:pic>
        <p:nvPicPr>
          <p:cNvPr id="4" name="Content Placeholder 3"/>
          <p:cNvPicPr>
            <a:picLocks noGrp="1" noChangeAspect="1"/>
          </p:cNvPicPr>
          <p:nvPr>
            <p:ph idx="1"/>
          </p:nvPr>
        </p:nvPicPr>
        <p:blipFill>
          <a:blip r:embed="rId2"/>
          <a:stretch>
            <a:fillRect/>
          </a:stretch>
        </p:blipFill>
        <p:spPr>
          <a:xfrm>
            <a:off x="1024128" y="2294148"/>
            <a:ext cx="5286375" cy="3971925"/>
          </a:xfrm>
          <a:prstGeom prst="rect">
            <a:avLst/>
          </a:prstGeom>
        </p:spPr>
      </p:pic>
      <p:pic>
        <p:nvPicPr>
          <p:cNvPr id="5" name="Picture 4"/>
          <p:cNvPicPr>
            <a:picLocks noChangeAspect="1"/>
          </p:cNvPicPr>
          <p:nvPr/>
        </p:nvPicPr>
        <p:blipFill>
          <a:blip r:embed="rId3"/>
          <a:stretch>
            <a:fillRect/>
          </a:stretch>
        </p:blipFill>
        <p:spPr>
          <a:xfrm>
            <a:off x="6310503" y="2294148"/>
            <a:ext cx="5410200" cy="4105275"/>
          </a:xfrm>
          <a:prstGeom prst="rect">
            <a:avLst/>
          </a:prstGeom>
        </p:spPr>
      </p:pic>
    </p:spTree>
    <p:extLst>
      <p:ext uri="{BB962C8B-B14F-4D97-AF65-F5344CB8AC3E}">
        <p14:creationId xmlns:p14="http://schemas.microsoft.com/office/powerpoint/2010/main" val="570421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a:t>
            </a:r>
            <a:endParaRPr lang="en-US" dirty="0"/>
          </a:p>
        </p:txBody>
      </p:sp>
      <p:pic>
        <p:nvPicPr>
          <p:cNvPr id="4" name="Content Placeholder 3"/>
          <p:cNvPicPr>
            <a:picLocks noGrp="1" noChangeAspect="1"/>
          </p:cNvPicPr>
          <p:nvPr>
            <p:ph idx="1"/>
          </p:nvPr>
        </p:nvPicPr>
        <p:blipFill>
          <a:blip r:embed="rId2"/>
          <a:stretch>
            <a:fillRect/>
          </a:stretch>
        </p:blipFill>
        <p:spPr>
          <a:xfrm>
            <a:off x="1024128" y="2424023"/>
            <a:ext cx="5068445" cy="4022725"/>
          </a:xfrm>
          <a:prstGeom prst="rect">
            <a:avLst/>
          </a:prstGeom>
        </p:spPr>
      </p:pic>
      <p:pic>
        <p:nvPicPr>
          <p:cNvPr id="5" name="Picture 4"/>
          <p:cNvPicPr>
            <a:picLocks noChangeAspect="1"/>
          </p:cNvPicPr>
          <p:nvPr/>
        </p:nvPicPr>
        <p:blipFill>
          <a:blip r:embed="rId3"/>
          <a:stretch>
            <a:fillRect/>
          </a:stretch>
        </p:blipFill>
        <p:spPr>
          <a:xfrm>
            <a:off x="6225845" y="2424023"/>
            <a:ext cx="5019675" cy="4162425"/>
          </a:xfrm>
          <a:prstGeom prst="rect">
            <a:avLst/>
          </a:prstGeom>
        </p:spPr>
      </p:pic>
    </p:spTree>
    <p:extLst>
      <p:ext uri="{BB962C8B-B14F-4D97-AF65-F5344CB8AC3E}">
        <p14:creationId xmlns:p14="http://schemas.microsoft.com/office/powerpoint/2010/main" val="2281403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UK – Overall sentiment</a:t>
            </a:r>
            <a:endParaRPr lang="en-US" dirty="0"/>
          </a:p>
        </p:txBody>
      </p:sp>
      <p:pic>
        <p:nvPicPr>
          <p:cNvPr id="4" name="Content Placeholder 3"/>
          <p:cNvPicPr>
            <a:picLocks noGrp="1" noChangeAspect="1"/>
          </p:cNvPicPr>
          <p:nvPr>
            <p:ph idx="1"/>
          </p:nvPr>
        </p:nvPicPr>
        <p:blipFill>
          <a:blip r:embed="rId2"/>
          <a:stretch>
            <a:fillRect/>
          </a:stretch>
        </p:blipFill>
        <p:spPr>
          <a:xfrm>
            <a:off x="1024128" y="2311880"/>
            <a:ext cx="5084277" cy="4022725"/>
          </a:xfrm>
          <a:prstGeom prst="rect">
            <a:avLst/>
          </a:prstGeom>
        </p:spPr>
      </p:pic>
      <p:pic>
        <p:nvPicPr>
          <p:cNvPr id="5" name="Picture 4"/>
          <p:cNvPicPr>
            <a:picLocks noChangeAspect="1"/>
          </p:cNvPicPr>
          <p:nvPr/>
        </p:nvPicPr>
        <p:blipFill>
          <a:blip r:embed="rId3"/>
          <a:stretch>
            <a:fillRect/>
          </a:stretch>
        </p:blipFill>
        <p:spPr>
          <a:xfrm>
            <a:off x="6334664" y="2261079"/>
            <a:ext cx="5181600" cy="4124325"/>
          </a:xfrm>
          <a:prstGeom prst="rect">
            <a:avLst/>
          </a:prstGeom>
        </p:spPr>
      </p:pic>
    </p:spTree>
    <p:extLst>
      <p:ext uri="{BB962C8B-B14F-4D97-AF65-F5344CB8AC3E}">
        <p14:creationId xmlns:p14="http://schemas.microsoft.com/office/powerpoint/2010/main" val="12114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a:t>
            </a:r>
            <a:endParaRPr lang="en-US" dirty="0"/>
          </a:p>
        </p:txBody>
      </p:sp>
      <p:pic>
        <p:nvPicPr>
          <p:cNvPr id="4" name="Content Placeholder 3"/>
          <p:cNvPicPr>
            <a:picLocks noGrp="1" noChangeAspect="1"/>
          </p:cNvPicPr>
          <p:nvPr>
            <p:ph idx="1"/>
          </p:nvPr>
        </p:nvPicPr>
        <p:blipFill>
          <a:blip r:embed="rId2"/>
          <a:stretch>
            <a:fillRect/>
          </a:stretch>
        </p:blipFill>
        <p:spPr>
          <a:xfrm>
            <a:off x="1024128" y="2406770"/>
            <a:ext cx="4974738" cy="4022725"/>
          </a:xfrm>
          <a:prstGeom prst="rect">
            <a:avLst/>
          </a:prstGeom>
        </p:spPr>
      </p:pic>
      <p:pic>
        <p:nvPicPr>
          <p:cNvPr id="6" name="Picture 5"/>
          <p:cNvPicPr>
            <a:picLocks noChangeAspect="1"/>
          </p:cNvPicPr>
          <p:nvPr/>
        </p:nvPicPr>
        <p:blipFill>
          <a:blip r:embed="rId3"/>
          <a:stretch>
            <a:fillRect/>
          </a:stretch>
        </p:blipFill>
        <p:spPr>
          <a:xfrm>
            <a:off x="6124935" y="2346444"/>
            <a:ext cx="5238750" cy="4143375"/>
          </a:xfrm>
          <a:prstGeom prst="rect">
            <a:avLst/>
          </a:prstGeom>
        </p:spPr>
      </p:pic>
    </p:spTree>
    <p:extLst>
      <p:ext uri="{BB962C8B-B14F-4D97-AF65-F5344CB8AC3E}">
        <p14:creationId xmlns:p14="http://schemas.microsoft.com/office/powerpoint/2010/main" val="422728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r>
              <a:rPr lang="en-US" sz="2800" dirty="0" smtClean="0"/>
              <a:t>Objective: See how sentiment varies between countries and over a period of time</a:t>
            </a:r>
          </a:p>
          <a:p>
            <a:r>
              <a:rPr lang="en-US" sz="2800" dirty="0" smtClean="0"/>
              <a:t>Scope: Use VADER and </a:t>
            </a:r>
            <a:r>
              <a:rPr lang="en-US" sz="2800" dirty="0" err="1" smtClean="0"/>
              <a:t>TextBlob</a:t>
            </a:r>
            <a:r>
              <a:rPr lang="en-US" sz="2800" dirty="0" smtClean="0"/>
              <a:t> to find out sentiment score</a:t>
            </a:r>
          </a:p>
          <a:p>
            <a:endParaRPr lang="en-US" sz="2800" dirty="0"/>
          </a:p>
          <a:p>
            <a:r>
              <a:rPr lang="en-US" sz="2800" dirty="0" smtClean="0"/>
              <a:t>We will find articles across the past 2 weeks (23 Aug-5 Sep)</a:t>
            </a:r>
          </a:p>
          <a:p>
            <a:r>
              <a:rPr lang="en-US" sz="2800" dirty="0" smtClean="0"/>
              <a:t>Comparing Singapore, UK and US</a:t>
            </a:r>
            <a:endParaRPr lang="en-US" sz="2800" dirty="0"/>
          </a:p>
        </p:txBody>
      </p:sp>
    </p:spTree>
    <p:extLst>
      <p:ext uri="{BB962C8B-B14F-4D97-AF65-F5344CB8AC3E}">
        <p14:creationId xmlns:p14="http://schemas.microsoft.com/office/powerpoint/2010/main" val="3633748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 – Overall sentiment</a:t>
            </a:r>
            <a:endParaRPr lang="en-US" dirty="0"/>
          </a:p>
        </p:txBody>
      </p:sp>
      <p:pic>
        <p:nvPicPr>
          <p:cNvPr id="4" name="Content Placeholder 3"/>
          <p:cNvPicPr>
            <a:picLocks noGrp="1" noChangeAspect="1"/>
          </p:cNvPicPr>
          <p:nvPr>
            <p:ph idx="1"/>
          </p:nvPr>
        </p:nvPicPr>
        <p:blipFill>
          <a:blip r:embed="rId2"/>
          <a:stretch>
            <a:fillRect/>
          </a:stretch>
        </p:blipFill>
        <p:spPr>
          <a:xfrm>
            <a:off x="1024128" y="2501660"/>
            <a:ext cx="5097840" cy="4022725"/>
          </a:xfrm>
          <a:prstGeom prst="rect">
            <a:avLst/>
          </a:prstGeom>
        </p:spPr>
      </p:pic>
      <p:pic>
        <p:nvPicPr>
          <p:cNvPr id="5" name="Picture 4"/>
          <p:cNvPicPr>
            <a:picLocks noChangeAspect="1"/>
          </p:cNvPicPr>
          <p:nvPr/>
        </p:nvPicPr>
        <p:blipFill>
          <a:blip r:embed="rId3"/>
          <a:stretch>
            <a:fillRect/>
          </a:stretch>
        </p:blipFill>
        <p:spPr>
          <a:xfrm>
            <a:off x="6262058" y="2501660"/>
            <a:ext cx="5257800" cy="4022725"/>
          </a:xfrm>
          <a:prstGeom prst="rect">
            <a:avLst/>
          </a:prstGeom>
        </p:spPr>
      </p:pic>
    </p:spTree>
    <p:extLst>
      <p:ext uri="{BB962C8B-B14F-4D97-AF65-F5344CB8AC3E}">
        <p14:creationId xmlns:p14="http://schemas.microsoft.com/office/powerpoint/2010/main" val="262564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a:t>
            </a:r>
            <a:endParaRPr lang="en-US" dirty="0"/>
          </a:p>
        </p:txBody>
      </p:sp>
      <p:pic>
        <p:nvPicPr>
          <p:cNvPr id="4" name="Content Placeholder 3"/>
          <p:cNvPicPr>
            <a:picLocks noGrp="1" noChangeAspect="1"/>
          </p:cNvPicPr>
          <p:nvPr>
            <p:ph idx="1"/>
          </p:nvPr>
        </p:nvPicPr>
        <p:blipFill>
          <a:blip r:embed="rId2"/>
          <a:stretch>
            <a:fillRect/>
          </a:stretch>
        </p:blipFill>
        <p:spPr>
          <a:xfrm>
            <a:off x="1024128" y="2527539"/>
            <a:ext cx="5109696" cy="4022725"/>
          </a:xfrm>
          <a:prstGeom prst="rect">
            <a:avLst/>
          </a:prstGeom>
        </p:spPr>
      </p:pic>
      <p:pic>
        <p:nvPicPr>
          <p:cNvPr id="5" name="Picture 4"/>
          <p:cNvPicPr>
            <a:picLocks noChangeAspect="1"/>
          </p:cNvPicPr>
          <p:nvPr/>
        </p:nvPicPr>
        <p:blipFill>
          <a:blip r:embed="rId3"/>
          <a:stretch>
            <a:fillRect/>
          </a:stretch>
        </p:blipFill>
        <p:spPr>
          <a:xfrm>
            <a:off x="6464959" y="2527539"/>
            <a:ext cx="5162550" cy="4210050"/>
          </a:xfrm>
          <a:prstGeom prst="rect">
            <a:avLst/>
          </a:prstGeom>
        </p:spPr>
      </p:pic>
    </p:spTree>
    <p:extLst>
      <p:ext uri="{BB962C8B-B14F-4D97-AF65-F5344CB8AC3E}">
        <p14:creationId xmlns:p14="http://schemas.microsoft.com/office/powerpoint/2010/main" val="1519232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5B </a:t>
            </a:r>
            <a:endParaRPr lang="en-US" dirty="0"/>
          </a:p>
        </p:txBody>
      </p:sp>
      <p:pic>
        <p:nvPicPr>
          <p:cNvPr id="4" name="Content Placeholder 3"/>
          <p:cNvPicPr>
            <a:picLocks noGrp="1" noChangeAspect="1"/>
          </p:cNvPicPr>
          <p:nvPr>
            <p:ph idx="1"/>
          </p:nvPr>
        </p:nvPicPr>
        <p:blipFill>
          <a:blip r:embed="rId2"/>
          <a:stretch>
            <a:fillRect/>
          </a:stretch>
        </p:blipFill>
        <p:spPr>
          <a:xfrm>
            <a:off x="1023938" y="2232920"/>
            <a:ext cx="9720262" cy="3387012"/>
          </a:xfrm>
          <a:prstGeom prst="rect">
            <a:avLst/>
          </a:prstGeom>
        </p:spPr>
      </p:pic>
    </p:spTree>
    <p:extLst>
      <p:ext uri="{BB962C8B-B14F-4D97-AF65-F5344CB8AC3E}">
        <p14:creationId xmlns:p14="http://schemas.microsoft.com/office/powerpoint/2010/main" val="1663048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sentiment</a:t>
            </a:r>
            <a:endParaRPr lang="en-US" dirty="0"/>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439768383"/>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6658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polarity score</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340688210"/>
              </p:ext>
            </p:extLst>
          </p:nvPr>
        </p:nvGraphicFramePr>
        <p:xfrm>
          <a:off x="1119667" y="2084832"/>
          <a:ext cx="971867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9607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text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31451265"/>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964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text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61652733"/>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6842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smtClean="0"/>
              <a:t>No need to clean text for sentiment analysis</a:t>
            </a:r>
          </a:p>
          <a:p>
            <a:r>
              <a:rPr lang="en-US" dirty="0" smtClean="0"/>
              <a:t>Excel can compliment with Python</a:t>
            </a:r>
          </a:p>
          <a:p>
            <a:r>
              <a:rPr lang="en-US" dirty="0" smtClean="0"/>
              <a:t>Can consider doing 5B in Time Series</a:t>
            </a:r>
            <a:endParaRPr lang="en-US" dirty="0"/>
          </a:p>
        </p:txBody>
      </p:sp>
    </p:spTree>
    <p:extLst>
      <p:ext uri="{BB962C8B-B14F-4D97-AF65-F5344CB8AC3E}">
        <p14:creationId xmlns:p14="http://schemas.microsoft.com/office/powerpoint/2010/main" val="1963423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3 countries are slightly feeling positive about covid-19</a:t>
            </a:r>
          </a:p>
          <a:p>
            <a:r>
              <a:rPr lang="en-US" dirty="0" smtClean="0"/>
              <a:t>US has spells feeling negative</a:t>
            </a:r>
          </a:p>
          <a:p>
            <a:r>
              <a:rPr lang="en-US" dirty="0" smtClean="0"/>
              <a:t>Shows importance of good governance, how the public feels about the measures</a:t>
            </a:r>
          </a:p>
          <a:p>
            <a:r>
              <a:rPr lang="en-US" dirty="0" smtClean="0"/>
              <a:t>The impacts of covid-19 are real</a:t>
            </a:r>
          </a:p>
          <a:p>
            <a:r>
              <a:rPr lang="en-US" dirty="0" smtClean="0"/>
              <a:t>Take care everybody</a:t>
            </a:r>
          </a:p>
          <a:p>
            <a:r>
              <a:rPr lang="en-US" dirty="0" smtClean="0"/>
              <a:t>Stay safe, wear a mask when going outdoors</a:t>
            </a:r>
          </a:p>
        </p:txBody>
      </p:sp>
    </p:spTree>
    <p:extLst>
      <p:ext uri="{BB962C8B-B14F-4D97-AF65-F5344CB8AC3E}">
        <p14:creationId xmlns:p14="http://schemas.microsoft.com/office/powerpoint/2010/main" val="200991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https://medium.com/analytics-vidhya/simplifying-social-media-sentiment-analysis-using-vader-in-python-f9e6ec6fc52f</a:t>
            </a:r>
          </a:p>
        </p:txBody>
      </p:sp>
    </p:spTree>
    <p:extLst>
      <p:ext uri="{BB962C8B-B14F-4D97-AF65-F5344CB8AC3E}">
        <p14:creationId xmlns:p14="http://schemas.microsoft.com/office/powerpoint/2010/main" val="935834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Web Scraping</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://medium.com/@</a:t>
            </a:r>
            <a:r>
              <a:rPr lang="en-US" dirty="0" smtClean="0">
                <a:hlinkClick r:id="rId2"/>
              </a:rPr>
              <a:t>lzpdatascience/web-scraping-and-text-summarization-of-news-articles-using-python-2ecfb3e71050</a:t>
            </a:r>
            <a:endParaRPr lang="en-US" dirty="0" smtClean="0"/>
          </a:p>
          <a:p>
            <a:r>
              <a:rPr lang="en-US" dirty="0" smtClean="0"/>
              <a:t>Or use Eric’s demo on Text Data Collection</a:t>
            </a:r>
          </a:p>
          <a:p>
            <a:endParaRPr lang="en-US" dirty="0"/>
          </a:p>
          <a:p>
            <a:endParaRPr lang="en-US" dirty="0"/>
          </a:p>
        </p:txBody>
      </p:sp>
      <p:pic>
        <p:nvPicPr>
          <p:cNvPr id="4" name="Picture 3"/>
          <p:cNvPicPr>
            <a:picLocks noChangeAspect="1"/>
          </p:cNvPicPr>
          <p:nvPr/>
        </p:nvPicPr>
        <p:blipFill>
          <a:blip r:embed="rId3"/>
          <a:stretch>
            <a:fillRect/>
          </a:stretch>
        </p:blipFill>
        <p:spPr>
          <a:xfrm>
            <a:off x="4224607" y="3921514"/>
            <a:ext cx="3829050" cy="1171575"/>
          </a:xfrm>
          <a:prstGeom prst="rect">
            <a:avLst/>
          </a:prstGeom>
        </p:spPr>
      </p:pic>
    </p:spTree>
    <p:extLst>
      <p:ext uri="{BB962C8B-B14F-4D97-AF65-F5344CB8AC3E}">
        <p14:creationId xmlns:p14="http://schemas.microsoft.com/office/powerpoint/2010/main" val="1578010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24128" y="2359108"/>
            <a:ext cx="9720262" cy="2927604"/>
          </a:xfrm>
          <a:prstGeom prst="rect">
            <a:avLst/>
          </a:prstGeom>
        </p:spPr>
      </p:pic>
    </p:spTree>
    <p:extLst>
      <p:ext uri="{BB962C8B-B14F-4D97-AF65-F5344CB8AC3E}">
        <p14:creationId xmlns:p14="http://schemas.microsoft.com/office/powerpoint/2010/main" val="397179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them all</a:t>
            </a:r>
            <a:endParaRPr lang="en-US" dirty="0"/>
          </a:p>
        </p:txBody>
      </p:sp>
      <p:pic>
        <p:nvPicPr>
          <p:cNvPr id="4" name="Content Placeholder 3"/>
          <p:cNvPicPr>
            <a:picLocks noGrp="1" noChangeAspect="1"/>
          </p:cNvPicPr>
          <p:nvPr>
            <p:ph idx="1"/>
          </p:nvPr>
        </p:nvPicPr>
        <p:blipFill>
          <a:blip r:embed="rId2"/>
          <a:stretch>
            <a:fillRect/>
          </a:stretch>
        </p:blipFill>
        <p:spPr>
          <a:xfrm>
            <a:off x="1739929" y="2084832"/>
            <a:ext cx="9004271" cy="4022725"/>
          </a:xfrm>
          <a:prstGeom prst="rect">
            <a:avLst/>
          </a:prstGeom>
        </p:spPr>
      </p:pic>
    </p:spTree>
    <p:extLst>
      <p:ext uri="{BB962C8B-B14F-4D97-AF65-F5344CB8AC3E}">
        <p14:creationId xmlns:p14="http://schemas.microsoft.com/office/powerpoint/2010/main" val="569138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a:t>
            </a:r>
            <a:r>
              <a:rPr lang="en-US" dirty="0" err="1" smtClean="0"/>
              <a:t>dataframe</a:t>
            </a:r>
            <a:endParaRPr lang="en-US" dirty="0"/>
          </a:p>
        </p:txBody>
      </p:sp>
      <p:pic>
        <p:nvPicPr>
          <p:cNvPr id="4" name="Content Placeholder 3"/>
          <p:cNvPicPr>
            <a:picLocks noGrp="1" noChangeAspect="1"/>
          </p:cNvPicPr>
          <p:nvPr>
            <p:ph idx="1"/>
          </p:nvPr>
        </p:nvPicPr>
        <p:blipFill>
          <a:blip r:embed="rId2"/>
          <a:stretch>
            <a:fillRect/>
          </a:stretch>
        </p:blipFill>
        <p:spPr>
          <a:xfrm>
            <a:off x="2893314" y="2389397"/>
            <a:ext cx="5981700" cy="2867025"/>
          </a:xfrm>
          <a:prstGeom prst="rect">
            <a:avLst/>
          </a:prstGeom>
        </p:spPr>
      </p:pic>
      <p:pic>
        <p:nvPicPr>
          <p:cNvPr id="5" name="Picture 4"/>
          <p:cNvPicPr>
            <a:picLocks noChangeAspect="1"/>
          </p:cNvPicPr>
          <p:nvPr/>
        </p:nvPicPr>
        <p:blipFill>
          <a:blip r:embed="rId3"/>
          <a:stretch>
            <a:fillRect/>
          </a:stretch>
        </p:blipFill>
        <p:spPr>
          <a:xfrm>
            <a:off x="3076755" y="1675591"/>
            <a:ext cx="5486400" cy="5076825"/>
          </a:xfrm>
          <a:prstGeom prst="rect">
            <a:avLst/>
          </a:prstGeom>
        </p:spPr>
      </p:pic>
    </p:spTree>
    <p:extLst>
      <p:ext uri="{BB962C8B-B14F-4D97-AF65-F5344CB8AC3E}">
        <p14:creationId xmlns:p14="http://schemas.microsoft.com/office/powerpoint/2010/main" val="265054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df</a:t>
            </a:r>
            <a:r>
              <a:rPr lang="en-US" dirty="0"/>
              <a:t> = </a:t>
            </a:r>
            <a:r>
              <a:rPr lang="en-US" dirty="0" err="1"/>
              <a:t>df.drop</a:t>
            </a:r>
            <a:r>
              <a:rPr lang="en-US" dirty="0"/>
              <a:t>(columns=['</a:t>
            </a:r>
            <a:r>
              <a:rPr lang="en-US" dirty="0" err="1"/>
              <a:t>e','x</a:t>
            </a:r>
            <a:r>
              <a:rPr lang="en-US" dirty="0"/>
              <a:t>', 't.1</a:t>
            </a:r>
            <a:r>
              <a:rPr lang="en-US" dirty="0" smtClean="0"/>
              <a:t>'])</a:t>
            </a:r>
          </a:p>
          <a:p>
            <a:r>
              <a:rPr lang="en-US" dirty="0" err="1"/>
              <a:t>df</a:t>
            </a:r>
            <a:r>
              <a:rPr lang="en-US" dirty="0"/>
              <a:t> = </a:t>
            </a:r>
            <a:r>
              <a:rPr lang="en-US" dirty="0" err="1"/>
              <a:t>df.rename</a:t>
            </a:r>
            <a:r>
              <a:rPr lang="en-US" dirty="0"/>
              <a:t>(columns={'</a:t>
            </a:r>
            <a:r>
              <a:rPr lang="en-US" dirty="0" err="1"/>
              <a:t>t':'Text</a:t>
            </a:r>
            <a:r>
              <a:rPr lang="en-US" dirty="0" smtClean="0"/>
              <a:t>'})</a:t>
            </a:r>
          </a:p>
          <a:p>
            <a:r>
              <a:rPr lang="en-US" dirty="0" err="1"/>
              <a:t>df</a:t>
            </a:r>
            <a:r>
              <a:rPr lang="en-US" dirty="0"/>
              <a:t>['Articles'] = </a:t>
            </a:r>
            <a:r>
              <a:rPr lang="en-US" dirty="0" smtClean="0"/>
              <a:t>company</a:t>
            </a:r>
          </a:p>
          <a:p>
            <a:endParaRPr lang="en-US" dirty="0"/>
          </a:p>
        </p:txBody>
      </p:sp>
      <p:pic>
        <p:nvPicPr>
          <p:cNvPr id="4" name="Picture 3"/>
          <p:cNvPicPr>
            <a:picLocks noChangeAspect="1"/>
          </p:cNvPicPr>
          <p:nvPr/>
        </p:nvPicPr>
        <p:blipFill>
          <a:blip r:embed="rId2"/>
          <a:stretch>
            <a:fillRect/>
          </a:stretch>
        </p:blipFill>
        <p:spPr>
          <a:xfrm>
            <a:off x="5695950" y="1242060"/>
            <a:ext cx="5048250" cy="5067300"/>
          </a:xfrm>
          <a:prstGeom prst="rect">
            <a:avLst/>
          </a:prstGeom>
        </p:spPr>
      </p:pic>
    </p:spTree>
    <p:extLst>
      <p:ext uri="{BB962C8B-B14F-4D97-AF65-F5344CB8AC3E}">
        <p14:creationId xmlns:p14="http://schemas.microsoft.com/office/powerpoint/2010/main" val="522224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168215" y="1335024"/>
            <a:ext cx="3431897" cy="4632433"/>
          </a:xfrm>
          <a:prstGeom prst="rect">
            <a:avLst/>
          </a:prstGeom>
        </p:spPr>
      </p:pic>
    </p:spTree>
    <p:extLst>
      <p:ext uri="{BB962C8B-B14F-4D97-AF65-F5344CB8AC3E}">
        <p14:creationId xmlns:p14="http://schemas.microsoft.com/office/powerpoint/2010/main" val="4293174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288</TotalTime>
  <Words>836</Words>
  <Application>Microsoft Office PowerPoint</Application>
  <PresentationFormat>Widescreen</PresentationFormat>
  <Paragraphs>78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Tw Cen MT</vt:lpstr>
      <vt:lpstr>Tw Cen MT Condensed</vt:lpstr>
      <vt:lpstr>Wingdings 3</vt:lpstr>
      <vt:lpstr>Integral</vt:lpstr>
      <vt:lpstr>Covid 19 Sentiment analysis using VADER and Textblob</vt:lpstr>
      <vt:lpstr>COntents</vt:lpstr>
      <vt:lpstr>Intro</vt:lpstr>
      <vt:lpstr>1. Web Scraping</vt:lpstr>
      <vt:lpstr>PowerPoint Presentation</vt:lpstr>
      <vt:lpstr>Merge them all</vt:lpstr>
      <vt:lpstr>Convert to dataframe</vt:lpstr>
      <vt:lpstr>PowerPoint Presentation</vt:lpstr>
      <vt:lpstr>PowerPoint Presentation</vt:lpstr>
      <vt:lpstr>2. Clean text</vt:lpstr>
      <vt:lpstr>PowerPoint Presentation</vt:lpstr>
      <vt:lpstr>3. Named Entity Recognition(NER)</vt:lpstr>
      <vt:lpstr>from spacy import displacy</vt:lpstr>
      <vt:lpstr>4A. Sentiment analysis - VADER</vt:lpstr>
      <vt:lpstr>Why use vader?</vt:lpstr>
      <vt:lpstr>PowerPoint Presentation</vt:lpstr>
      <vt:lpstr>Scoring system</vt:lpstr>
      <vt:lpstr>VADER scoring metrics</vt:lpstr>
      <vt:lpstr>PowerPoint Presentation</vt:lpstr>
      <vt:lpstr>PowerPoint Presentation</vt:lpstr>
      <vt:lpstr>PowerPoint Presentation</vt:lpstr>
      <vt:lpstr>PowerPoint Presentation</vt:lpstr>
      <vt:lpstr>4b. Sentiment analysis - textblob</vt:lpstr>
      <vt:lpstr>5. visualisation</vt:lpstr>
      <vt:lpstr>5A</vt:lpstr>
      <vt:lpstr>SG - Overall sentiment</vt:lpstr>
      <vt:lpstr>Breakdown</vt:lpstr>
      <vt:lpstr>UK – Overall sentiment</vt:lpstr>
      <vt:lpstr>Breakdown</vt:lpstr>
      <vt:lpstr>USA – Overall sentiment</vt:lpstr>
      <vt:lpstr>Breakdown</vt:lpstr>
      <vt:lpstr>5B </vt:lpstr>
      <vt:lpstr>Overall sentiment</vt:lpstr>
      <vt:lpstr>polarity score</vt:lpstr>
      <vt:lpstr>Positive text</vt:lpstr>
      <vt:lpstr>Negative text</vt:lpstr>
      <vt:lpstr>observation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Sentiment analysis using VADER and Textblob</dc:title>
  <dc:creator>Lim Zheng Wei</dc:creator>
  <cp:lastModifiedBy>Lim Zheng Wei</cp:lastModifiedBy>
  <cp:revision>24</cp:revision>
  <dcterms:created xsi:type="dcterms:W3CDTF">2020-09-08T07:02:38Z</dcterms:created>
  <dcterms:modified xsi:type="dcterms:W3CDTF">2020-09-08T13:59:37Z</dcterms:modified>
</cp:coreProperties>
</file>