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0" r:id="rId2"/>
    <p:sldId id="280" r:id="rId3"/>
    <p:sldId id="279" r:id="rId4"/>
    <p:sldId id="278" r:id="rId5"/>
    <p:sldId id="272" r:id="rId6"/>
    <p:sldId id="275" r:id="rId7"/>
    <p:sldId id="264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7" r:id="rId17"/>
    <p:sldId id="265" r:id="rId18"/>
    <p:sldId id="273" r:id="rId19"/>
    <p:sldId id="274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59" d="100"/>
          <a:sy n="59" d="100"/>
        </p:scale>
        <p:origin x="3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77E77-56F4-4C9C-AB6A-89C89D91C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14627"/>
            <a:ext cx="7530353" cy="1213153"/>
          </a:xfrm>
        </p:spPr>
        <p:txBody>
          <a:bodyPr rIns="18288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43DB41-0E0D-3DA2-7A76-C0187BC8F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DB89E-70AA-E4A2-9190-47A86DFC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886E-E0D4-5815-83F1-889895E62F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CA86-D8D8-70D0-C62A-9DE796C67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8866-4F69-FCBB-5935-007FD86EB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17D7-4166-2ED9-1881-347107691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72BC0-0141-2D65-4384-82B2C1196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C3DB9-D22E-37C1-8603-44F3A55AA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5519"/>
            <a:ext cx="9080500" cy="603563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FB28-7881-67A2-3E03-9832EF556D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392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migo.ai/" TargetMode="External"/><Relationship Id="rId2" Type="http://schemas.openxmlformats.org/officeDocument/2006/relationships/hyperlink" Target="https://en.wikipedia.org/wiki/Dead_Internet_theor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sc.edu/services/wiscvpn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W0bSen8Qjg?feature=oembed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8hzJxb0rpc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_W0bSen8Qjg?feature=oembe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C0B21-01BC-4DCB-0C12-CD1625470F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E210-4E66-DDD6-320D-FD035B5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Cole Nelson | Computer Sciences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EAA621-2F05-7386-949B-BB8AB52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9916"/>
            <a:ext cx="7530353" cy="627864"/>
          </a:xfrm>
        </p:spPr>
        <p:txBody>
          <a:bodyPr/>
          <a:lstStyle/>
          <a:p>
            <a:r>
              <a:rPr lang="en-US" dirty="0"/>
              <a:t>Welcome to CS272!</a:t>
            </a:r>
          </a:p>
        </p:txBody>
      </p:sp>
    </p:spTree>
    <p:extLst>
      <p:ext uri="{BB962C8B-B14F-4D97-AF65-F5344CB8AC3E}">
        <p14:creationId xmlns:p14="http://schemas.microsoft.com/office/powerpoint/2010/main" val="84249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9D24-1D86-8C49-9E2E-2CEFFC8D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388D1-AC12-2A34-51B1-E47054B4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723522"/>
            <a:ext cx="915480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332D-3DF4-E45C-FFCF-32AD417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81BDD-8586-8632-8C24-9E6E694581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70C0F-EBBD-1571-EA5B-B5CA4E37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30" y="1771418"/>
            <a:ext cx="9059539" cy="331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A50E6-F20A-3840-A47A-504E3148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77" y="5441391"/>
            <a:ext cx="9821646" cy="71447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E5A399B-3FFA-71EB-1FDF-BEA1C57A1502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9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EFE7-F74A-0656-6B60-11320C80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F425-A18A-3A8B-925A-83F74B267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36441"/>
            <a:ext cx="5688563" cy="2869503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Intro Survey</a:t>
            </a:r>
            <a:r>
              <a:rPr lang="en-US" dirty="0"/>
              <a:t> is a quick survey to gauge a student’s current understanding of web development. It will </a:t>
            </a:r>
            <a:r>
              <a:rPr lang="en-US" i="1" dirty="0"/>
              <a:t>not </a:t>
            </a:r>
            <a:r>
              <a:rPr lang="en-US" dirty="0"/>
              <a:t>be shared with others.</a:t>
            </a:r>
          </a:p>
          <a:p>
            <a:r>
              <a:rPr lang="en-US" b="1" dirty="0"/>
              <a:t>Quizzes </a:t>
            </a:r>
            <a:r>
              <a:rPr lang="en-US" dirty="0"/>
              <a:t>are formative assessments of material that has been learned since the previous quiz and will be held at the beginning of class periodically throughout the semester.</a:t>
            </a:r>
          </a:p>
          <a:p>
            <a:r>
              <a:rPr lang="en-US" dirty="0"/>
              <a:t>The </a:t>
            </a:r>
            <a:r>
              <a:rPr lang="en-US" b="1" dirty="0"/>
              <a:t>Midterm Exam </a:t>
            </a:r>
            <a:r>
              <a:rPr lang="en-US" dirty="0"/>
              <a:t>and </a:t>
            </a:r>
            <a:r>
              <a:rPr lang="en-US" b="1" dirty="0"/>
              <a:t>Final Exam </a:t>
            </a:r>
            <a:r>
              <a:rPr lang="en-US" dirty="0"/>
              <a:t>are summative assessments of material covered throughout the semester.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CB99F-3E79-063B-2BD9-0363BB563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CC8E4-1BB3-4472-496A-5C95AC776998}"/>
              </a:ext>
            </a:extLst>
          </p:cNvPr>
          <p:cNvSpPr txBox="1">
            <a:spLocks/>
          </p:cNvSpPr>
          <p:nvPr/>
        </p:nvSpPr>
        <p:spPr>
          <a:xfrm>
            <a:off x="6594121" y="1439253"/>
            <a:ext cx="5243320" cy="3382464"/>
          </a:xfrm>
          <a:prstGeom prst="rect">
            <a:avLst/>
          </a:prstGeom>
        </p:spPr>
        <p:txBody>
          <a:bodyPr vert="horz" wrap="square" lIns="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Quizzes </a:t>
            </a:r>
            <a:r>
              <a:rPr lang="en-US" dirty="0"/>
              <a:t>(In-Class)</a:t>
            </a:r>
          </a:p>
          <a:p>
            <a:r>
              <a:rPr lang="en-US" dirty="0"/>
              <a:t>Sept 23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Oct 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Oct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Nov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Nov 25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Dec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F98A22-7CF3-70D4-55C1-6864727AB68A}"/>
              </a:ext>
            </a:extLst>
          </p:cNvPr>
          <p:cNvSpPr txBox="1">
            <a:spLocks/>
          </p:cNvSpPr>
          <p:nvPr/>
        </p:nvSpPr>
        <p:spPr>
          <a:xfrm>
            <a:off x="6400804" y="698252"/>
            <a:ext cx="334658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Important Dates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349C44-91D9-2C7B-79EA-F0483EAC5BE7}"/>
              </a:ext>
            </a:extLst>
          </p:cNvPr>
          <p:cNvSpPr txBox="1">
            <a:spLocks/>
          </p:cNvSpPr>
          <p:nvPr/>
        </p:nvSpPr>
        <p:spPr>
          <a:xfrm>
            <a:off x="6594121" y="3560412"/>
            <a:ext cx="5243320" cy="3292696"/>
          </a:xfrm>
          <a:prstGeom prst="rect">
            <a:avLst/>
          </a:prstGeom>
        </p:spPr>
        <p:txBody>
          <a:bodyPr vert="horz" wrap="square" lIns="0" tIns="45720" rIns="91440" bIns="45720" numCol="1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Exams </a:t>
            </a:r>
            <a:r>
              <a:rPr lang="en-US" dirty="0"/>
              <a:t>(Outside </a:t>
            </a:r>
            <a:r>
              <a:rPr lang="en-US" dirty="0" err="1"/>
              <a:t>Classtime</a:t>
            </a:r>
            <a:r>
              <a:rPr lang="en-US" dirty="0"/>
              <a:t>)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2000" b="1" dirty="0"/>
              <a:t>Midterm Exam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Wednesday, Oct 23</a:t>
            </a:r>
            <a:r>
              <a:rPr lang="en-US" sz="1600" baseline="30000" dirty="0"/>
              <a:t>rd</a:t>
            </a:r>
            <a:r>
              <a:rPr lang="en-US" sz="1600" dirty="0"/>
              <a:t> @ 5:45 pm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2000" b="1" dirty="0"/>
              <a:t>Final Exam</a:t>
            </a:r>
            <a:endParaRPr lang="en-US" sz="2000" dirty="0"/>
          </a:p>
          <a:p>
            <a:pPr marL="0" indent="0">
              <a:buNone/>
            </a:pPr>
            <a:r>
              <a:rPr lang="en-US" sz="1600" dirty="0"/>
              <a:t>Thursday, Dec 19</a:t>
            </a:r>
            <a:r>
              <a:rPr lang="en-US" sz="1600" baseline="30000" dirty="0"/>
              <a:t>th</a:t>
            </a:r>
            <a:r>
              <a:rPr lang="en-US" sz="1600" dirty="0"/>
              <a:t> @ 7:45 am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9CEDFA8-2C10-20C7-8251-CF9176DB05D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3D51-2C24-0340-3C54-FDEE8D5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F0FC-09ED-7025-CE03-1885E241FB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48331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Weekly Assignments </a:t>
            </a:r>
            <a:r>
              <a:rPr lang="en-US" dirty="0"/>
              <a:t>are relevant to and develop on a student’s understanding of that week’s material. They are graded on a rubric specific to that assignment’s implementation.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Students have a total of 5 late days that can be used on weekly assignments throughout the semester. When all 5 late days are depleted, each day late will be 10% off that assignment’s grade.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 assignment can be turned in &gt;7 days late. Days late are rounded up to the nearest whole number – e.g. an assignment turned in at 12:01 am will use a late day.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AEF8-F105-EBAF-D8DB-521DAEEB25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12384-2A0E-FE70-9ACA-7E4E3A2F2365}"/>
              </a:ext>
            </a:extLst>
          </p:cNvPr>
          <p:cNvSpPr txBox="1">
            <a:spLocks/>
          </p:cNvSpPr>
          <p:nvPr/>
        </p:nvSpPr>
        <p:spPr>
          <a:xfrm>
            <a:off x="3088433" y="5766939"/>
            <a:ext cx="838822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/>
              <a:t>Be judicious in your use of late days!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8A4FC68-D99A-6DDC-C1ED-FEE59D8050B0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4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3D51-2C24-0340-3C54-FDEE8D5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F0FC-09ED-7025-CE03-1885E241FB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18928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Weekly Discussions </a:t>
            </a:r>
            <a:r>
              <a:rPr lang="en-US" dirty="0"/>
              <a:t>will be held via Canvas. Students will reflect with a 300-word (± 50) response to a prompt regarding that week’s material. As a part of their response, they will also find and analyze a source of their choosing. Additionally, students will reflect on each others’ responses through a 200-word (± 50) reply. </a:t>
            </a:r>
            <a:r>
              <a:rPr lang="en-US" u="sng" dirty="0"/>
              <a:t>Late discussions are </a:t>
            </a:r>
            <a:r>
              <a:rPr lang="en-US" i="1" u="sng" dirty="0"/>
              <a:t>not </a:t>
            </a:r>
            <a:r>
              <a:rPr lang="en-US" u="sng" dirty="0"/>
              <a:t>accepted.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AEF8-F105-EBAF-D8DB-521DAEEB25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6DF602-CC50-ADE5-CC74-E82477704DA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8968-1E1B-01E4-6E40-68A2548C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4" y="3507553"/>
            <a:ext cx="5565888" cy="30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3D51-2C24-0340-3C54-FDEE8D5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F0FC-09ED-7025-CE03-1885E241FB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494016"/>
          </a:xfrm>
        </p:spPr>
        <p:txBody>
          <a:bodyPr/>
          <a:lstStyle/>
          <a:p>
            <a:r>
              <a:rPr lang="en-US" b="1" dirty="0"/>
              <a:t>Do not use ChatGPT/generative AI for your discussion posts.</a:t>
            </a:r>
          </a:p>
          <a:p>
            <a:pPr lvl="1"/>
            <a:r>
              <a:rPr lang="en-US" dirty="0"/>
              <a:t>Read also: </a:t>
            </a:r>
            <a:r>
              <a:rPr lang="en-US" dirty="0">
                <a:hlinkClick r:id="rId2"/>
              </a:rPr>
              <a:t>Dead Internet Theory</a:t>
            </a:r>
            <a:endParaRPr lang="en-US" dirty="0"/>
          </a:p>
          <a:p>
            <a:r>
              <a:rPr lang="en-US" b="1" dirty="0"/>
              <a:t>When using generative AI for weekly assignments, cite your usage.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 </a:t>
            </a:r>
            <a:r>
              <a:rPr lang="en-US" dirty="0"/>
              <a:t>copy and paste the assignment into ChatGPT, </a:t>
            </a:r>
            <a:r>
              <a:rPr lang="en-US" dirty="0">
                <a:hlinkClick r:id="rId3"/>
              </a:rPr>
              <a:t>use it like a tutor!</a:t>
            </a:r>
            <a:endParaRPr lang="en-US" dirty="0"/>
          </a:p>
          <a:p>
            <a:r>
              <a:rPr lang="en-US" b="1" dirty="0"/>
              <a:t>Do not copy code from other students.</a:t>
            </a:r>
          </a:p>
          <a:p>
            <a:pPr lvl="1"/>
            <a:r>
              <a:rPr lang="en-US" dirty="0"/>
              <a:t>Do not share code with other students.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4AEF8-F105-EBAF-D8DB-521DAEEB25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D6DF602-CC50-ADE5-CC74-E82477704DA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A0E2C5-FCA7-F4E6-6F1A-67FB921DC749}"/>
              </a:ext>
            </a:extLst>
          </p:cNvPr>
          <p:cNvSpPr txBox="1">
            <a:spLocks/>
          </p:cNvSpPr>
          <p:nvPr/>
        </p:nvSpPr>
        <p:spPr>
          <a:xfrm>
            <a:off x="3088433" y="5395241"/>
            <a:ext cx="8388220" cy="812530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/>
              <a:t>All violations of academic integrity are reported to the Office of Student Conduct – be honest in your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1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8C6A-0787-0F02-9FD8-9209FF66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127219"/>
            <a:ext cx="9080500" cy="600164"/>
          </a:xfrm>
        </p:spPr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24FB5-C5BA-9FDC-DE1C-28B6DBF858DA}"/>
              </a:ext>
            </a:extLst>
          </p:cNvPr>
          <p:cNvSpPr txBox="1"/>
          <p:nvPr/>
        </p:nvSpPr>
        <p:spPr>
          <a:xfrm>
            <a:off x="965200" y="376879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Management Systems (CMS)</a:t>
            </a:r>
          </a:p>
        </p:txBody>
      </p:sp>
    </p:spTree>
    <p:extLst>
      <p:ext uri="{BB962C8B-B14F-4D97-AF65-F5344CB8AC3E}">
        <p14:creationId xmlns:p14="http://schemas.microsoft.com/office/powerpoint/2010/main" val="61957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6FB33B-F2C0-A347-2740-14261EC2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Content Management System (CMS)?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021066"/>
          </a:xfrm>
        </p:spPr>
        <p:txBody>
          <a:bodyPr/>
          <a:lstStyle/>
          <a:p>
            <a:r>
              <a:rPr lang="en-US" dirty="0"/>
              <a:t>A content management system (CMS) is software that helps users create, manage, store, and modify their digital content. (IBM)</a:t>
            </a:r>
          </a:p>
          <a:p>
            <a:r>
              <a:rPr lang="en-US" dirty="0"/>
              <a:t>A CMS, short for content management system, is a software application that allows users to build and manage a website without having to code it from scratch, or know how to code at all. (HubSpot)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3DF1-F5BA-FD44-AB37-3592199D9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AE94FA-1AE5-2E07-20C7-23D2DC43519C}"/>
              </a:ext>
            </a:extLst>
          </p:cNvPr>
          <p:cNvSpPr txBox="1">
            <a:spLocks/>
          </p:cNvSpPr>
          <p:nvPr/>
        </p:nvSpPr>
        <p:spPr>
          <a:xfrm>
            <a:off x="457200" y="570343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are some Content Management Systems that you know of?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76F06A6-C92D-C563-7E24-6003EB8B1275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0380-841B-98D3-2C3C-92DBAA40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21D8-D25E-3843-E185-B78B8FBE6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688702"/>
          </a:xfrm>
        </p:spPr>
        <p:txBody>
          <a:bodyPr/>
          <a:lstStyle/>
          <a:p>
            <a:r>
              <a:rPr lang="en-US" dirty="0"/>
              <a:t>A type of Content Management System.</a:t>
            </a:r>
          </a:p>
          <a:p>
            <a:r>
              <a:rPr lang="en-US" dirty="0"/>
              <a:t>“The open-source publishing platform of choice for millions of websites worldwide—from creators and small businesses to enterprises.” – wordpress.org </a:t>
            </a:r>
          </a:p>
          <a:p>
            <a:r>
              <a:rPr lang="en-US" dirty="0"/>
              <a:t>Approximately 20-40% of websites use WordPress!</a:t>
            </a:r>
          </a:p>
          <a:p>
            <a:r>
              <a:rPr lang="en-US" dirty="0"/>
              <a:t>Not to be confused with </a:t>
            </a:r>
            <a:r>
              <a:rPr lang="en-US" i="1" dirty="0"/>
              <a:t>wordpress.com!</a:t>
            </a:r>
          </a:p>
          <a:p>
            <a:pPr lvl="1"/>
            <a:r>
              <a:rPr lang="en-US" i="1" dirty="0"/>
              <a:t>wordpress.org – the open-source WordPress software</a:t>
            </a:r>
          </a:p>
          <a:p>
            <a:pPr lvl="1"/>
            <a:r>
              <a:rPr lang="en-US" i="1" dirty="0"/>
              <a:t>wordpress.com – a paid host for WordPress</a:t>
            </a:r>
          </a:p>
          <a:p>
            <a:pPr lvl="2"/>
            <a:r>
              <a:rPr lang="en-US" i="1" dirty="0" err="1"/>
              <a:t>BlueHost</a:t>
            </a:r>
            <a:r>
              <a:rPr lang="en-US" i="1" dirty="0"/>
              <a:t>, </a:t>
            </a:r>
            <a:r>
              <a:rPr lang="en-US" i="1" dirty="0" err="1"/>
              <a:t>DreamHost</a:t>
            </a:r>
            <a:r>
              <a:rPr lang="en-US" i="1" dirty="0"/>
              <a:t>, </a:t>
            </a:r>
            <a:r>
              <a:rPr lang="en-US" i="1" dirty="0" err="1"/>
              <a:t>Hostinger</a:t>
            </a:r>
            <a:r>
              <a:rPr lang="en-US" i="1" dirty="0"/>
              <a:t>, UW-Madison CS Dept, among others…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8F19-ADB9-AD20-197D-64D325643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776D39E-45B3-A645-5C4E-6790CBF8795A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0380-841B-98D3-2C3C-92DBAA40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 – A Word of Caution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8F19-ADB9-AD20-197D-64D325643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4AF351-0A84-6DA2-85D4-DB75A3F7C3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2139047"/>
          </a:xfrm>
        </p:spPr>
        <p:txBody>
          <a:bodyPr/>
          <a:lstStyle/>
          <a:p>
            <a:r>
              <a:rPr lang="en-US" dirty="0"/>
              <a:t>Because of WordPress’s popularity, it is a commonly attacked!</a:t>
            </a:r>
          </a:p>
          <a:p>
            <a:pPr lvl="1"/>
            <a:r>
              <a:rPr lang="en-US" dirty="0"/>
              <a:t>Keep your WordPress site and plugins up-to-date.</a:t>
            </a:r>
          </a:p>
          <a:p>
            <a:r>
              <a:rPr lang="en-US" dirty="0"/>
              <a:t>UW-Madison requires the use of a VPN to access your WordPress site.</a:t>
            </a:r>
          </a:p>
          <a:p>
            <a:pPr lvl="1"/>
            <a:r>
              <a:rPr lang="en-US" dirty="0">
                <a:hlinkClick r:id="rId3"/>
              </a:rPr>
              <a:t>Instructions found here. </a:t>
            </a:r>
            <a:endParaRPr lang="en-US" dirty="0"/>
          </a:p>
          <a:p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602218-E019-1D88-747B-7D5100A56AA1}"/>
              </a:ext>
            </a:extLst>
          </p:cNvPr>
          <p:cNvSpPr txBox="1">
            <a:spLocks/>
          </p:cNvSpPr>
          <p:nvPr/>
        </p:nvSpPr>
        <p:spPr>
          <a:xfrm>
            <a:off x="457200" y="5703434"/>
            <a:ext cx="9829800" cy="4524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Let’s get connected to the </a:t>
            </a:r>
            <a:r>
              <a:rPr lang="en-US" b="1" dirty="0" err="1"/>
              <a:t>WiscVPN</a:t>
            </a:r>
            <a:r>
              <a:rPr lang="en-US" b="1" dirty="0"/>
              <a:t>!</a:t>
            </a:r>
          </a:p>
        </p:txBody>
      </p:sp>
      <p:pic>
        <p:nvPicPr>
          <p:cNvPr id="9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D5A2195E-9788-0207-1928-2B273F07F2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905500" y="3111386"/>
            <a:ext cx="5149434" cy="2909437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70E44D9-4696-929E-374B-DB634F77F829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9BE-5ADE-3EE9-23CE-2B3750B9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CS272!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3E6ADF8-F02E-F692-6039-1C54D2C7B2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4584332" cy="323165"/>
          </a:xfrm>
        </p:spPr>
        <p:txBody>
          <a:bodyPr/>
          <a:lstStyle/>
          <a:p>
            <a:r>
              <a:rPr lang="en-US" dirty="0"/>
              <a:t>CS272 | Introduction to Web Development | Welcome!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F199E-5C30-B0BF-46EF-26ED1B23354B}"/>
              </a:ext>
            </a:extLst>
          </p:cNvPr>
          <p:cNvSpPr txBox="1">
            <a:spLocks/>
          </p:cNvSpPr>
          <p:nvPr/>
        </p:nvSpPr>
        <p:spPr>
          <a:xfrm>
            <a:off x="1576873" y="2845250"/>
            <a:ext cx="8388220" cy="143064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br>
              <a:rPr lang="en-US" sz="3200" b="1" dirty="0"/>
            </a:br>
            <a:r>
              <a:rPr lang="en-US" sz="3200" b="1" dirty="0"/>
              <a:t>This is the inaugural offering of the course!</a:t>
            </a:r>
            <a:endParaRPr lang="en-US" sz="3200" dirty="0"/>
          </a:p>
          <a:p>
            <a:pPr marL="457200" lvl="1" indent="0" algn="ctr">
              <a:buNone/>
            </a:pPr>
            <a:r>
              <a:rPr lang="en-US" sz="2800" dirty="0"/>
              <a:t>Your feedback is welcome </a:t>
            </a:r>
            <a:r>
              <a:rPr lang="en-US" sz="2800" dirty="0">
                <a:sym typeface="Wingdings" panose="05000000000000000000" pitchFamily="2" charset="2"/>
              </a:rPr>
              <a:t>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133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4E939A-41B8-338E-4A63-F7BD344B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with WordPress!</a:t>
            </a:r>
          </a:p>
        </p:txBody>
      </p:sp>
    </p:spTree>
    <p:extLst>
      <p:ext uri="{BB962C8B-B14F-4D97-AF65-F5344CB8AC3E}">
        <p14:creationId xmlns:p14="http://schemas.microsoft.com/office/powerpoint/2010/main" val="256786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31C99-7466-5707-AAF8-25B3E4A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AA558A7-25E5-C712-516E-E2C209008886}"/>
              </a:ext>
            </a:extLst>
          </p:cNvPr>
          <p:cNvSpPr txBox="1">
            <a:spLocks/>
          </p:cNvSpPr>
          <p:nvPr/>
        </p:nvSpPr>
        <p:spPr>
          <a:xfrm>
            <a:off x="1181100" y="4463142"/>
            <a:ext cx="9829800" cy="940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Start HW0, DIS A, and the Intro Survey!</a:t>
            </a:r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9BE-5ADE-3EE9-23CE-2B3750B9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is, and why take, CS272?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0E55-0FD8-C268-4BB6-80C195158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1524000"/>
            <a:ext cx="9829800" cy="3688702"/>
          </a:xfrm>
        </p:spPr>
        <p:txBody>
          <a:bodyPr/>
          <a:lstStyle/>
          <a:p>
            <a:r>
              <a:rPr lang="en-US" dirty="0"/>
              <a:t>You are interested in being more than just a </a:t>
            </a:r>
            <a:r>
              <a:rPr lang="en-US" i="1" dirty="0"/>
              <a:t>consumer, </a:t>
            </a:r>
            <a:r>
              <a:rPr lang="en-US" dirty="0"/>
              <a:t>but rather a </a:t>
            </a:r>
            <a:r>
              <a:rPr lang="en-US" i="1" dirty="0"/>
              <a:t>builder </a:t>
            </a:r>
            <a:r>
              <a:rPr lang="en-US" dirty="0"/>
              <a:t>of the web.</a:t>
            </a:r>
          </a:p>
          <a:p>
            <a:r>
              <a:rPr lang="en-US" dirty="0"/>
              <a:t>You want to learn to build websites by…</a:t>
            </a:r>
          </a:p>
          <a:p>
            <a:pPr lvl="1"/>
            <a:r>
              <a:rPr lang="en-US" dirty="0"/>
              <a:t>Using Content Management Systems, such as WordPress.</a:t>
            </a:r>
          </a:p>
          <a:p>
            <a:pPr lvl="1"/>
            <a:r>
              <a:rPr lang="en-US" dirty="0"/>
              <a:t>Writing code, such as HTML, CSS, and JS.</a:t>
            </a:r>
          </a:p>
          <a:p>
            <a:pPr lvl="2"/>
            <a:r>
              <a:rPr lang="en-US" dirty="0"/>
              <a:t>There is no programming pre-requisite to this class!</a:t>
            </a:r>
          </a:p>
          <a:p>
            <a:r>
              <a:rPr lang="en-US" dirty="0"/>
              <a:t>You want to be able to thoughtfully structure information and craft user experiences.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3E6ADF8-F02E-F692-6039-1C54D2C7B2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4584332" cy="323165"/>
          </a:xfrm>
        </p:spPr>
        <p:txBody>
          <a:bodyPr/>
          <a:lstStyle/>
          <a:p>
            <a:r>
              <a:rPr lang="en-US" dirty="0"/>
              <a:t>CS272 | Introduction to Web Development | Welcome!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FCBDCD-9BE6-D3D2-A518-D7F8EF5E01FE}"/>
              </a:ext>
            </a:extLst>
          </p:cNvPr>
          <p:cNvSpPr txBox="1">
            <a:spLocks/>
          </p:cNvSpPr>
          <p:nvPr/>
        </p:nvSpPr>
        <p:spPr>
          <a:xfrm>
            <a:off x="3088433" y="5193072"/>
            <a:ext cx="8388220" cy="116749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/>
              <a:t>This course is designed to be beginner-friendly.</a:t>
            </a:r>
            <a:br>
              <a:rPr lang="en-US" b="1" dirty="0"/>
            </a:br>
            <a:r>
              <a:rPr lang="en-US" dirty="0"/>
              <a:t>There are </a:t>
            </a:r>
            <a:r>
              <a:rPr lang="en-US" i="1" dirty="0"/>
              <a:t>no </a:t>
            </a:r>
            <a:r>
              <a:rPr lang="en-US" dirty="0"/>
              <a:t>pre-requisites; you are welcome here!</a:t>
            </a:r>
          </a:p>
          <a:p>
            <a:pPr marL="457200" lvl="1" indent="0" algn="r">
              <a:buNone/>
            </a:pPr>
            <a:r>
              <a:rPr lang="en-US" dirty="0"/>
              <a:t>Consider sister courses, CS200 and CS220, as well!</a:t>
            </a:r>
          </a:p>
        </p:txBody>
      </p:sp>
    </p:spTree>
    <p:extLst>
      <p:ext uri="{BB962C8B-B14F-4D97-AF65-F5344CB8AC3E}">
        <p14:creationId xmlns:p14="http://schemas.microsoft.com/office/powerpoint/2010/main" val="26126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What is the world wide web? - Twila Camp">
            <a:hlinkClick r:id="" action="ppaction://media"/>
            <a:extLst>
              <a:ext uri="{FF2B5EF4-FFF2-40B4-BE49-F238E27FC236}">
                <a16:creationId xmlns:a16="http://schemas.microsoft.com/office/drawing/2014/main" id="{EA853818-1736-A801-9842-4782BBACC3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970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FA89-40C1-ADBF-DD5A-1A5A0253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sounds a lot like CS571…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20F9A1-4EC6-1B53-D158-491354BFA805}"/>
              </a:ext>
            </a:extLst>
          </p:cNvPr>
          <p:cNvSpPr/>
          <p:nvPr/>
        </p:nvSpPr>
        <p:spPr>
          <a:xfrm>
            <a:off x="1841347" y="1396368"/>
            <a:ext cx="4935894" cy="49358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0EC341F-10D7-CF82-5B1D-F36CCBB76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4055"/>
            <a:ext cx="1895647" cy="323165"/>
          </a:xfrm>
        </p:spPr>
        <p:txBody>
          <a:bodyPr/>
          <a:lstStyle/>
          <a:p>
            <a:r>
              <a:rPr lang="en-US" dirty="0"/>
              <a:t>CS272 | Welcome!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2904DC-46D4-78E8-03D6-5AFAA8F9300E}"/>
              </a:ext>
            </a:extLst>
          </p:cNvPr>
          <p:cNvSpPr/>
          <p:nvPr/>
        </p:nvSpPr>
        <p:spPr>
          <a:xfrm>
            <a:off x="5155478" y="1291935"/>
            <a:ext cx="4935894" cy="49358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F5AF4-43D2-4474-BBEC-6CD6F8AC5531}"/>
              </a:ext>
            </a:extLst>
          </p:cNvPr>
          <p:cNvSpPr txBox="1"/>
          <p:nvPr/>
        </p:nvSpPr>
        <p:spPr>
          <a:xfrm>
            <a:off x="3872053" y="146168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CS272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099BF-B09A-841E-8C91-F9E629EE84C8}"/>
              </a:ext>
            </a:extLst>
          </p:cNvPr>
          <p:cNvSpPr txBox="1"/>
          <p:nvPr/>
        </p:nvSpPr>
        <p:spPr>
          <a:xfrm>
            <a:off x="7240146" y="136342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CS571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33FEA-59D1-DE2B-4813-F5A38D4E3F3E}"/>
              </a:ext>
            </a:extLst>
          </p:cNvPr>
          <p:cNvSpPr txBox="1"/>
          <p:nvPr/>
        </p:nvSpPr>
        <p:spPr>
          <a:xfrm>
            <a:off x="5348186" y="3899117"/>
            <a:ext cx="128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HTML/CSS/JS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FECE3-68B9-4EE2-6A10-EE4132E1E7B1}"/>
              </a:ext>
            </a:extLst>
          </p:cNvPr>
          <p:cNvSpPr txBox="1"/>
          <p:nvPr/>
        </p:nvSpPr>
        <p:spPr>
          <a:xfrm>
            <a:off x="6495524" y="1811754"/>
            <a:ext cx="2499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Upperclassmen CS 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E1D96-B78C-D75E-B75E-FB4ACDB3E4A4}"/>
              </a:ext>
            </a:extLst>
          </p:cNvPr>
          <p:cNvSpPr txBox="1"/>
          <p:nvPr/>
        </p:nvSpPr>
        <p:spPr>
          <a:xfrm>
            <a:off x="2937921" y="1831017"/>
            <a:ext cx="883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Anyone!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D2B99-8BB2-FED8-B205-0C94985B1F00}"/>
              </a:ext>
            </a:extLst>
          </p:cNvPr>
          <p:cNvSpPr txBox="1"/>
          <p:nvPr/>
        </p:nvSpPr>
        <p:spPr>
          <a:xfrm>
            <a:off x="7079961" y="2855768"/>
            <a:ext cx="2708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Quickly go over 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F98C9-1021-A08A-F8CE-38AD398BBB15}"/>
              </a:ext>
            </a:extLst>
          </p:cNvPr>
          <p:cNvSpPr txBox="1"/>
          <p:nvPr/>
        </p:nvSpPr>
        <p:spPr>
          <a:xfrm>
            <a:off x="6835653" y="2331573"/>
            <a:ext cx="181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mention of CMS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669B6-0033-F10D-CFFC-12142D547193}"/>
              </a:ext>
            </a:extLst>
          </p:cNvPr>
          <p:cNvSpPr txBox="1"/>
          <p:nvPr/>
        </p:nvSpPr>
        <p:spPr>
          <a:xfrm>
            <a:off x="2401849" y="2325227"/>
            <a:ext cx="2561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 of CMS (e.g. WordPress)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D663C6-D611-9A47-FA0E-179ABA9725E0}"/>
              </a:ext>
            </a:extLst>
          </p:cNvPr>
          <p:cNvSpPr txBox="1"/>
          <p:nvPr/>
        </p:nvSpPr>
        <p:spPr>
          <a:xfrm>
            <a:off x="2131359" y="2855768"/>
            <a:ext cx="21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Focus on fundamentals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57A3B-1529-CDA2-E956-01CFAC4723BC}"/>
              </a:ext>
            </a:extLst>
          </p:cNvPr>
          <p:cNvSpPr txBox="1"/>
          <p:nvPr/>
        </p:nvSpPr>
        <p:spPr>
          <a:xfrm>
            <a:off x="5217573" y="3380923"/>
            <a:ext cx="1546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Some HCI Topics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48CB4-4319-9741-E7EA-8FA790BE31B9}"/>
              </a:ext>
            </a:extLst>
          </p:cNvPr>
          <p:cNvSpPr txBox="1"/>
          <p:nvPr/>
        </p:nvSpPr>
        <p:spPr>
          <a:xfrm>
            <a:off x="7079961" y="3398356"/>
            <a:ext cx="242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Extensive use </a:t>
            </a:r>
            <a:r>
              <a:rPr lang="en-US" sz="1600" dirty="0"/>
              <a:t>of trendy libraries &amp; frameworks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10742-929D-03BA-9E6D-17756A16620E}"/>
              </a:ext>
            </a:extLst>
          </p:cNvPr>
          <p:cNvSpPr txBox="1"/>
          <p:nvPr/>
        </p:nvSpPr>
        <p:spPr>
          <a:xfrm>
            <a:off x="2063677" y="3398356"/>
            <a:ext cx="242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Introduction</a:t>
            </a:r>
            <a:r>
              <a:rPr lang="en-US" sz="1600" dirty="0"/>
              <a:t> of trendy libraries &amp; frameworks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9C0D4-54D7-2F20-5A6B-A03B0EE0A992}"/>
              </a:ext>
            </a:extLst>
          </p:cNvPr>
          <p:cNvSpPr txBox="1"/>
          <p:nvPr/>
        </p:nvSpPr>
        <p:spPr>
          <a:xfrm>
            <a:off x="5513271" y="2904232"/>
            <a:ext cx="955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Web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132540-41DA-6680-8156-9C07EAC85E21}"/>
              </a:ext>
            </a:extLst>
          </p:cNvPr>
          <p:cNvSpPr txBox="1"/>
          <p:nvPr/>
        </p:nvSpPr>
        <p:spPr>
          <a:xfrm>
            <a:off x="2216077" y="4173231"/>
            <a:ext cx="26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mobile/voice component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DA0C60-1EAC-ABA1-6ADD-8630E550BA6D}"/>
              </a:ext>
            </a:extLst>
          </p:cNvPr>
          <p:cNvSpPr txBox="1"/>
          <p:nvPr/>
        </p:nvSpPr>
        <p:spPr>
          <a:xfrm>
            <a:off x="6969656" y="4173231"/>
            <a:ext cx="26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Covers mobile &amp; voice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1A53C2-FEBD-1F54-8A81-EBD93E165246}"/>
              </a:ext>
            </a:extLst>
          </p:cNvPr>
          <p:cNvSpPr txBox="1"/>
          <p:nvPr/>
        </p:nvSpPr>
        <p:spPr>
          <a:xfrm>
            <a:off x="2368477" y="4697426"/>
            <a:ext cx="26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Formative assessment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933FE-445F-8E30-BA61-112BC4A86176}"/>
              </a:ext>
            </a:extLst>
          </p:cNvPr>
          <p:cNvSpPr txBox="1"/>
          <p:nvPr/>
        </p:nvSpPr>
        <p:spPr>
          <a:xfrm>
            <a:off x="6895038" y="4697426"/>
            <a:ext cx="26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Summative assessment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8C5D61-1EFE-913C-9CBB-619788673F06}"/>
              </a:ext>
            </a:extLst>
          </p:cNvPr>
          <p:cNvSpPr txBox="1"/>
          <p:nvPr/>
        </p:nvSpPr>
        <p:spPr>
          <a:xfrm>
            <a:off x="5811999" y="4412096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ECA41-9C5D-76B9-BC04-8C15FF9DE678}"/>
              </a:ext>
            </a:extLst>
          </p:cNvPr>
          <p:cNvSpPr txBox="1"/>
          <p:nvPr/>
        </p:nvSpPr>
        <p:spPr>
          <a:xfrm>
            <a:off x="2832334" y="5221621"/>
            <a:ext cx="26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Extremely</a:t>
            </a:r>
            <a:r>
              <a:rPr lang="en-US" sz="1600" dirty="0"/>
              <a:t> new, first class!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7611C2-5F65-D6F9-F1E7-4EC788BE55BA}"/>
              </a:ext>
            </a:extLst>
          </p:cNvPr>
          <p:cNvSpPr txBox="1"/>
          <p:nvPr/>
        </p:nvSpPr>
        <p:spPr>
          <a:xfrm>
            <a:off x="6672101" y="5223948"/>
            <a:ext cx="2669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Very</a:t>
            </a:r>
            <a:r>
              <a:rPr lang="en-US" sz="1600" dirty="0"/>
              <a:t> new, ~3 years!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63C1B4F-9A4F-7B36-2FB5-FA2ED82B5A8A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0B1D-6988-A3C4-8E85-E95572A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08B1-EFDD-BBBF-5D70-290F2211E0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98645"/>
            <a:ext cx="5791200" cy="47577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Education</a:t>
            </a:r>
          </a:p>
          <a:p>
            <a:pPr marL="0" indent="0">
              <a:buNone/>
            </a:pPr>
            <a:r>
              <a:rPr lang="en-US" sz="2000" dirty="0"/>
              <a:t>B.S. Software Engineering, UW-Platteville</a:t>
            </a:r>
          </a:p>
          <a:p>
            <a:pPr marL="0" indent="0">
              <a:buNone/>
            </a:pPr>
            <a:r>
              <a:rPr lang="en-US" sz="2000" dirty="0"/>
              <a:t>M.S. Computer Science, UW-Madison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/>
              <a:t>Other Courses</a:t>
            </a:r>
          </a:p>
          <a:p>
            <a:pPr marL="0" indent="0">
              <a:buNone/>
            </a:pPr>
            <a:r>
              <a:rPr lang="en-US" sz="2000" dirty="0"/>
              <a:t>CS220: Data Science Programming I</a:t>
            </a:r>
          </a:p>
          <a:p>
            <a:pPr marL="0" indent="0">
              <a:buNone/>
            </a:pPr>
            <a:r>
              <a:rPr lang="en-US" sz="2000" dirty="0"/>
              <a:t>CS571: Building User Interfaces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b="1" dirty="0"/>
              <a:t>Hobbies &amp; Interests</a:t>
            </a:r>
          </a:p>
          <a:p>
            <a:pPr marL="0" indent="0">
              <a:buNone/>
            </a:pPr>
            <a:r>
              <a:rPr lang="en-US" sz="1800" dirty="0"/>
              <a:t>The outdoors! Running, biking, hiking…</a:t>
            </a:r>
          </a:p>
          <a:p>
            <a:pPr marL="0" indent="0">
              <a:buNone/>
            </a:pPr>
            <a:r>
              <a:rPr lang="en-US" sz="1800" dirty="0"/>
              <a:t>Cybersecurity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 descr="A picture of me and my wife :)">
            <a:extLst>
              <a:ext uri="{FF2B5EF4-FFF2-40B4-BE49-F238E27FC236}">
                <a16:creationId xmlns:a16="http://schemas.microsoft.com/office/drawing/2014/main" id="{E08CEE49-5DAE-5FEA-CCE0-3423BB9F7C5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t="16193"/>
          <a:stretch/>
        </p:blipFill>
        <p:spPr>
          <a:xfrm>
            <a:off x="7072604" y="586313"/>
            <a:ext cx="3872753" cy="5770045"/>
          </a:xfr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FD8E3B-C323-9289-54E8-94BA691D13DE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584332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CS272 | Introduction to Web Development |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1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ACD601-E669-A4D5-E968-7C550AE9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9916"/>
            <a:ext cx="7530353" cy="627864"/>
          </a:xfrm>
        </p:spPr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374"/>
            <a:ext cx="6159500" cy="2069797"/>
          </a:xfrm>
        </p:spPr>
        <p:txBody>
          <a:bodyPr/>
          <a:lstStyle/>
          <a:p>
            <a:r>
              <a:rPr lang="en-US" dirty="0"/>
              <a:t>Get to know your neighbors!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Why are you interested in this course?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other classes are you taking?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 is your first week on campus?</a:t>
            </a:r>
            <a:endParaRPr lang="en-US" dirty="0"/>
          </a:p>
        </p:txBody>
      </p:sp>
      <p:pic>
        <p:nvPicPr>
          <p:cNvPr id="2" name="Online Media 1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3762CAC4-BC52-F5AE-39E3-858F29856E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94485" y="386847"/>
            <a:ext cx="5149434" cy="29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8C6A-0787-0F02-9FD8-9209FF66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</p:spTree>
    <p:extLst>
      <p:ext uri="{BB962C8B-B14F-4D97-AF65-F5344CB8AC3E}">
        <p14:creationId xmlns:p14="http://schemas.microsoft.com/office/powerpoint/2010/main" val="289578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9D24-1D86-8C49-9E2E-2CEFFC8D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76F38-BF04-3729-737B-A11B3127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375811"/>
            <a:ext cx="9069066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data-RedHat-16_9" id="{39149448-8F7A-FF49-B9B1-924C8F85E517}" vid="{49B34611-19B4-3D48-B648-24C73EA20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UW-Madison-data-RedHat-16_9</Template>
  <TotalTime>173</TotalTime>
  <Words>1053</Words>
  <Application>Microsoft Office PowerPoint</Application>
  <PresentationFormat>Widescreen</PresentationFormat>
  <Paragraphs>134</Paragraphs>
  <Slides>21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Red Hat Display</vt:lpstr>
      <vt:lpstr>Red Hat Text</vt:lpstr>
      <vt:lpstr>Wingdings</vt:lpstr>
      <vt:lpstr>Office Theme</vt:lpstr>
      <vt:lpstr>Welcome to CS272!</vt:lpstr>
      <vt:lpstr>Welcome to CS272!</vt:lpstr>
      <vt:lpstr>What is, and why take, CS272?</vt:lpstr>
      <vt:lpstr>PowerPoint Presentation</vt:lpstr>
      <vt:lpstr>This sounds a lot like CS571…</vt:lpstr>
      <vt:lpstr>About Me</vt:lpstr>
      <vt:lpstr>Who are you?</vt:lpstr>
      <vt:lpstr>Course Logistics</vt:lpstr>
      <vt:lpstr>PowerPoint Presentation</vt:lpstr>
      <vt:lpstr>PowerPoint Presentation</vt:lpstr>
      <vt:lpstr>Grading</vt:lpstr>
      <vt:lpstr>Course Schedule</vt:lpstr>
      <vt:lpstr>Weekly Assignments</vt:lpstr>
      <vt:lpstr>Weekly Discussions</vt:lpstr>
      <vt:lpstr>Academic Integrity</vt:lpstr>
      <vt:lpstr>Today’s Topic</vt:lpstr>
      <vt:lpstr>What is a Content Management System (CMS)?</vt:lpstr>
      <vt:lpstr>WordPress</vt:lpstr>
      <vt:lpstr>WordPress – A Word of Caution</vt:lpstr>
      <vt:lpstr>Let’s get started with WordPress!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Tyler Nelson</dc:creator>
  <cp:lastModifiedBy>Cole Tyler Nelson</cp:lastModifiedBy>
  <cp:revision>6</cp:revision>
  <dcterms:created xsi:type="dcterms:W3CDTF">2024-08-12T18:12:00Z</dcterms:created>
  <dcterms:modified xsi:type="dcterms:W3CDTF">2024-09-02T17:43:10Z</dcterms:modified>
</cp:coreProperties>
</file>