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70" r:id="rId2"/>
    <p:sldId id="336" r:id="rId3"/>
    <p:sldId id="321" r:id="rId4"/>
    <p:sldId id="322" r:id="rId5"/>
    <p:sldId id="323" r:id="rId6"/>
    <p:sldId id="326" r:id="rId7"/>
    <p:sldId id="327" r:id="rId8"/>
    <p:sldId id="331" r:id="rId9"/>
    <p:sldId id="329" r:id="rId10"/>
    <p:sldId id="325" r:id="rId11"/>
    <p:sldId id="332" r:id="rId12"/>
    <p:sldId id="333" r:id="rId13"/>
    <p:sldId id="334" r:id="rId14"/>
    <p:sldId id="335" r:id="rId15"/>
    <p:sldId id="288" r:id="rId16"/>
    <p:sldId id="295" r:id="rId17"/>
    <p:sldId id="303" r:id="rId18"/>
    <p:sldId id="302" r:id="rId19"/>
    <p:sldId id="304" r:id="rId20"/>
    <p:sldId id="305" r:id="rId21"/>
    <p:sldId id="306" r:id="rId22"/>
    <p:sldId id="307" r:id="rId23"/>
    <p:sldId id="310" r:id="rId24"/>
    <p:sldId id="311" r:id="rId25"/>
    <p:sldId id="312" r:id="rId26"/>
    <p:sldId id="294" r:id="rId27"/>
    <p:sldId id="313" r:id="rId28"/>
    <p:sldId id="314" r:id="rId29"/>
    <p:sldId id="315" r:id="rId30"/>
    <p:sldId id="316" r:id="rId31"/>
    <p:sldId id="318" r:id="rId32"/>
    <p:sldId id="319" r:id="rId33"/>
    <p:sldId id="320" r:id="rId34"/>
    <p:sldId id="309" r:id="rId35"/>
    <p:sldId id="2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7E77-56F4-4C9C-AB6A-89C89D91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DB41-0E0D-3DA2-7A76-C0187BC8F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DB89E-70AA-E4A2-9190-47A86DFC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6E-E0D4-5815-83F1-889895E62F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A86-D8D8-70D0-C62A-9DE796C67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866-4F69-FCBB-5935-007FD86EB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7D7-4166-2ED9-1881-347107691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2BC0-0141-2D65-4384-82B2C1196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3DB9-D22E-37C1-8603-44F3A55AA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5519"/>
            <a:ext cx="9080500" cy="603563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FB28-7881-67A2-3E03-9832EF556D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392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W0bSen8Qjg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W0bSen8Qjg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C0B21-01BC-4DCB-0C12-CD16254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CS272: Introduction to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E210-4E66-DDD6-320D-FD035B5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Cole Nelson | Computer Sciences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A621-2F05-7386-949B-BB8AB52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Content Management Systems 2</a:t>
            </a:r>
          </a:p>
        </p:txBody>
      </p:sp>
    </p:spTree>
    <p:extLst>
      <p:ext uri="{BB962C8B-B14F-4D97-AF65-F5344CB8AC3E}">
        <p14:creationId xmlns:p14="http://schemas.microsoft.com/office/powerpoint/2010/main" val="84249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05AF5-51E7-52E8-8F06-81234640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539601"/>
            <a:ext cx="5988358" cy="5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4DBE-96EB-C349-790C-39A6BB8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UX…</a:t>
            </a:r>
          </a:p>
        </p:txBody>
      </p:sp>
    </p:spTree>
    <p:extLst>
      <p:ext uri="{BB962C8B-B14F-4D97-AF65-F5344CB8AC3E}">
        <p14:creationId xmlns:p14="http://schemas.microsoft.com/office/powerpoint/2010/main" val="34619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46EC-0709-C34F-04AD-14790261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A2783-628F-8698-B068-4BB2D9C8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80" y="666608"/>
            <a:ext cx="7588640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65A0-70B3-575F-D7E8-F0A8BD6C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F6583-FBC7-F3C3-B048-0B4DC4D1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60" y="834891"/>
            <a:ext cx="7379079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5C37-5B38-FCA4-2F25-9B3C27A3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asuryDirect adds Virtual Keyboard - Finovate">
            <a:extLst>
              <a:ext uri="{FF2B5EF4-FFF2-40B4-BE49-F238E27FC236}">
                <a16:creationId xmlns:a16="http://schemas.microsoft.com/office/drawing/2014/main" id="{A02A03E4-DF8C-A25E-1449-31A72EFE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2" y="276650"/>
            <a:ext cx="7365303" cy="63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3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204-E12E-9BFC-5FE7-3B1D832D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FE13-0638-C8E6-DC94-C015575D6E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5023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lecture, students should be able to…</a:t>
            </a:r>
          </a:p>
          <a:p>
            <a:pPr marL="514350" indent="-514350">
              <a:buAutoNum type="arabicPeriod"/>
            </a:pPr>
            <a:r>
              <a:rPr lang="en-US" dirty="0"/>
              <a:t>Identify the difference between “UI” and “UX”</a:t>
            </a:r>
          </a:p>
          <a:p>
            <a:pPr marL="514350" indent="-514350">
              <a:buAutoNum type="arabicPeriod"/>
            </a:pPr>
            <a:r>
              <a:rPr lang="en-US" dirty="0"/>
              <a:t>Define content as a “post” or “page”</a:t>
            </a:r>
          </a:p>
          <a:p>
            <a:pPr marL="514350" indent="-514350">
              <a:buAutoNum type="arabicPeriod"/>
            </a:pPr>
            <a:r>
              <a:rPr lang="en-US" dirty="0"/>
              <a:t>Categorize and tag the content of a post</a:t>
            </a:r>
          </a:p>
          <a:p>
            <a:pPr marL="514350" indent="-514350">
              <a:buAutoNum type="arabicPeriod"/>
            </a:pPr>
            <a:r>
              <a:rPr lang="en-US" dirty="0"/>
              <a:t>Use Gutenberg Blocks including…</a:t>
            </a:r>
          </a:p>
          <a:p>
            <a:pPr marL="971550" lvl="1" indent="-514350">
              <a:buAutoNum type="arabicPeriod"/>
            </a:pPr>
            <a:r>
              <a:rPr lang="en-US" dirty="0"/>
              <a:t>Heading</a:t>
            </a:r>
          </a:p>
          <a:p>
            <a:pPr marL="971550" lvl="1" indent="-514350">
              <a:buAutoNum type="arabicPeriod"/>
            </a:pPr>
            <a:r>
              <a:rPr lang="en-US" dirty="0"/>
              <a:t>Paragraph</a:t>
            </a:r>
          </a:p>
          <a:p>
            <a:pPr marL="971550" lvl="1" indent="-514350">
              <a:buAutoNum type="arabicPeriod"/>
            </a:pPr>
            <a:r>
              <a:rPr lang="en-US" dirty="0"/>
              <a:t>Image</a:t>
            </a:r>
          </a:p>
          <a:p>
            <a:pPr marL="971550" lvl="1" indent="-514350">
              <a:buAutoNum type="arabicPeriod"/>
            </a:pPr>
            <a:r>
              <a:rPr lang="en-US" dirty="0"/>
              <a:t>Button</a:t>
            </a:r>
          </a:p>
          <a:p>
            <a:pPr marL="971550" lvl="1" indent="-514350">
              <a:buAutoNum type="arabicPeriod"/>
            </a:pPr>
            <a:r>
              <a:rPr lang="en-US" dirty="0"/>
              <a:t>Group</a:t>
            </a:r>
          </a:p>
          <a:p>
            <a:pPr marL="971550" lvl="1" indent="-514350">
              <a:buAutoNum type="arabicPeriod"/>
            </a:pPr>
            <a:r>
              <a:rPr lang="en-US" dirty="0"/>
              <a:t>Column</a:t>
            </a:r>
          </a:p>
          <a:p>
            <a:pPr marL="514350" indent="-514350">
              <a:buAutoNum type="arabicPeriod"/>
            </a:pPr>
            <a:r>
              <a:rPr lang="en-US" dirty="0"/>
              <a:t>Define synced and not-synced patterns using these blocks.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9E7B873-1F59-9E83-A78B-215C608E8A03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372711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A5C9-CAA5-3468-FA1C-867812F7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2137-254E-08E1-7F8E-1772F8DAB6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45356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theme</a:t>
            </a:r>
            <a:r>
              <a:rPr lang="en-US" dirty="0"/>
              <a:t> dictates how </a:t>
            </a:r>
            <a:r>
              <a:rPr lang="en-US" i="1" dirty="0"/>
              <a:t>pages</a:t>
            </a:r>
            <a:r>
              <a:rPr lang="en-US" dirty="0"/>
              <a:t> and </a:t>
            </a:r>
            <a:r>
              <a:rPr lang="en-US" i="1" dirty="0"/>
              <a:t>posts</a:t>
            </a:r>
            <a:r>
              <a:rPr lang="en-US" dirty="0"/>
              <a:t> are displayed.</a:t>
            </a:r>
          </a:p>
          <a:p>
            <a:pPr lvl="1"/>
            <a:r>
              <a:rPr lang="en-US" dirty="0"/>
              <a:t>For now, let’s stick with the default theme!</a:t>
            </a:r>
          </a:p>
          <a:p>
            <a:pPr lvl="1"/>
            <a:r>
              <a:rPr lang="en-US" dirty="0"/>
              <a:t>Please do </a:t>
            </a:r>
            <a:r>
              <a:rPr lang="en-US" i="1" dirty="0"/>
              <a:t>not</a:t>
            </a:r>
            <a:r>
              <a:rPr lang="en-US" dirty="0"/>
              <a:t> change this.</a:t>
            </a:r>
          </a:p>
          <a:p>
            <a:r>
              <a:rPr lang="en-US" dirty="0"/>
              <a:t>Both </a:t>
            </a:r>
            <a:r>
              <a:rPr lang="en-US" b="1" dirty="0"/>
              <a:t>pages</a:t>
            </a:r>
            <a:r>
              <a:rPr lang="en-US" dirty="0"/>
              <a:t> and </a:t>
            </a:r>
            <a:r>
              <a:rPr lang="en-US" b="1" dirty="0"/>
              <a:t>posts</a:t>
            </a:r>
            <a:r>
              <a:rPr lang="en-US" dirty="0"/>
              <a:t> hold content; this could be…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… and much more!</a:t>
            </a:r>
          </a:p>
          <a:p>
            <a:r>
              <a:rPr lang="en-US" b="1" dirty="0"/>
              <a:t>Pages</a:t>
            </a:r>
            <a:r>
              <a:rPr lang="en-US" dirty="0"/>
              <a:t> are intended for static content that doesn't change frequently.</a:t>
            </a:r>
          </a:p>
          <a:p>
            <a:r>
              <a:rPr lang="en-US" b="1" dirty="0"/>
              <a:t>Posts</a:t>
            </a:r>
            <a:r>
              <a:rPr lang="en-US" dirty="0"/>
              <a:t> are intended for blog entries or articles that are time-sensitive.</a:t>
            </a:r>
          </a:p>
          <a:p>
            <a:pPr lvl="1"/>
            <a:r>
              <a:rPr lang="en-US" b="1" dirty="0"/>
              <a:t>Posts </a:t>
            </a:r>
            <a:r>
              <a:rPr lang="en-US" dirty="0"/>
              <a:t>can also be </a:t>
            </a:r>
            <a:r>
              <a:rPr lang="en-US" i="1" dirty="0"/>
              <a:t>tagged </a:t>
            </a:r>
            <a:r>
              <a:rPr lang="en-US" dirty="0"/>
              <a:t>and </a:t>
            </a:r>
            <a:r>
              <a:rPr lang="en-US" i="1" dirty="0"/>
              <a:t>categorized </a:t>
            </a:r>
            <a:r>
              <a:rPr lang="en-US" dirty="0"/>
              <a:t>– more on this today!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C3762-2452-A748-DC26-3F0F80A67EB5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399765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12D-FD53-FDFF-DA39-C088838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website!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12EB-018A-1E3B-5236-67E8AF4898A8}"/>
              </a:ext>
            </a:extLst>
          </p:cNvPr>
          <p:cNvSpPr txBox="1">
            <a:spLocks/>
          </p:cNvSpPr>
          <p:nvPr/>
        </p:nvSpPr>
        <p:spPr>
          <a:xfrm>
            <a:off x="965200" y="3841581"/>
            <a:ext cx="9080500" cy="378565"/>
          </a:xfrm>
          <a:prstGeom prst="rect">
            <a:avLst/>
          </a:prstGeom>
        </p:spPr>
        <p:txBody>
          <a:bodyPr vert="horz" wrap="square" lIns="0" tIns="45720" rIns="9144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sz="2400" b="0" dirty="0"/>
              <a:t>Categorize topics as either a </a:t>
            </a:r>
            <a:r>
              <a:rPr lang="en-US" sz="2400" dirty="0"/>
              <a:t>Page</a:t>
            </a:r>
            <a:r>
              <a:rPr lang="en-US" sz="2400" b="0" dirty="0"/>
              <a:t> and </a:t>
            </a:r>
            <a:r>
              <a:rPr lang="en-US" sz="2400" dirty="0"/>
              <a:t>Post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91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Gatos Galore (An Animal Shelter)</a:t>
            </a:r>
          </a:p>
        </p:txBody>
      </p:sp>
      <p:pic>
        <p:nvPicPr>
          <p:cNvPr id="5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2AAB052C-12FF-1C6A-0CF7-F47344683F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BE944-A201-D288-F56F-3511A539BA35}"/>
              </a:ext>
            </a:extLst>
          </p:cNvPr>
          <p:cNvSpPr/>
          <p:nvPr/>
        </p:nvSpPr>
        <p:spPr>
          <a:xfrm>
            <a:off x="772160" y="185927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Adoption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EC087-DBE7-37AE-1CAB-787684B4249B}"/>
              </a:ext>
            </a:extLst>
          </p:cNvPr>
          <p:cNvSpPr/>
          <p:nvPr/>
        </p:nvSpPr>
        <p:spPr>
          <a:xfrm>
            <a:off x="772160" y="286511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Pepper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34D2F-59EF-4576-5DE9-73BDED39680E}"/>
              </a:ext>
            </a:extLst>
          </p:cNvPr>
          <p:cNvSpPr/>
          <p:nvPr/>
        </p:nvSpPr>
        <p:spPr>
          <a:xfrm>
            <a:off x="728183" y="379085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Whiskers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D1AF7-08F2-774E-8C5C-24D15533DDE0}"/>
              </a:ext>
            </a:extLst>
          </p:cNvPr>
          <p:cNvSpPr/>
          <p:nvPr/>
        </p:nvSpPr>
        <p:spPr>
          <a:xfrm>
            <a:off x="772160" y="479669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Charlie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E278C-E3E9-9845-21AD-A5804A2CA47C}"/>
              </a:ext>
            </a:extLst>
          </p:cNvPr>
          <p:cNvSpPr/>
          <p:nvPr/>
        </p:nvSpPr>
        <p:spPr>
          <a:xfrm>
            <a:off x="4221480" y="2865118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C1747-F10A-4B74-8663-4697B50A7EBA}"/>
              </a:ext>
            </a:extLst>
          </p:cNvPr>
          <p:cNvSpPr/>
          <p:nvPr/>
        </p:nvSpPr>
        <p:spPr>
          <a:xfrm>
            <a:off x="4221480" y="186474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Shelter Found!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9BE5B-EA35-A85E-92DD-598CA8AF8400}"/>
              </a:ext>
            </a:extLst>
          </p:cNvPr>
          <p:cNvSpPr/>
          <p:nvPr/>
        </p:nvSpPr>
        <p:spPr>
          <a:xfrm>
            <a:off x="4175760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Frida’s New Home!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5A125-82B3-A652-8E7B-58DAA5F2AE5E}"/>
              </a:ext>
            </a:extLst>
          </p:cNvPr>
          <p:cNvSpPr/>
          <p:nvPr/>
        </p:nvSpPr>
        <p:spPr>
          <a:xfrm>
            <a:off x="4175760" y="482326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Lyon’s Adoption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79B3F-A4C6-9199-F7CF-76F5B636E0E6}"/>
              </a:ext>
            </a:extLst>
          </p:cNvPr>
          <p:cNvSpPr/>
          <p:nvPr/>
        </p:nvSpPr>
        <p:spPr>
          <a:xfrm>
            <a:off x="7589520" y="1859278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FAQs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EF00D-1D58-1D04-19B2-72EF048CBCB9}"/>
              </a:ext>
            </a:extLst>
          </p:cNvPr>
          <p:cNvSpPr/>
          <p:nvPr/>
        </p:nvSpPr>
        <p:spPr>
          <a:xfrm>
            <a:off x="7589520" y="285026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Dry Food Needed!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BF8209-69AD-EB04-8B32-B8CC76D6FE47}"/>
              </a:ext>
            </a:extLst>
          </p:cNvPr>
          <p:cNvSpPr/>
          <p:nvPr/>
        </p:nvSpPr>
        <p:spPr>
          <a:xfrm>
            <a:off x="7623337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Donate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4589694-A3AD-4162-41E3-E8F5715ADEF1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7471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Gatos Galore (An Animal Shelter)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BE944-A201-D288-F56F-3511A539BA35}"/>
              </a:ext>
            </a:extLst>
          </p:cNvPr>
          <p:cNvSpPr/>
          <p:nvPr/>
        </p:nvSpPr>
        <p:spPr>
          <a:xfrm>
            <a:off x="7934960" y="373125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Adoption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EC087-DBE7-37AE-1CAB-787684B4249B}"/>
              </a:ext>
            </a:extLst>
          </p:cNvPr>
          <p:cNvSpPr/>
          <p:nvPr/>
        </p:nvSpPr>
        <p:spPr>
          <a:xfrm>
            <a:off x="457200" y="187451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Pepper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34D2F-59EF-4576-5DE9-73BDED39680E}"/>
              </a:ext>
            </a:extLst>
          </p:cNvPr>
          <p:cNvSpPr/>
          <p:nvPr/>
        </p:nvSpPr>
        <p:spPr>
          <a:xfrm>
            <a:off x="457200" y="28344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Whiskers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D1AF7-08F2-774E-8C5C-24D15533DDE0}"/>
              </a:ext>
            </a:extLst>
          </p:cNvPr>
          <p:cNvSpPr/>
          <p:nvPr/>
        </p:nvSpPr>
        <p:spPr>
          <a:xfrm>
            <a:off x="457200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Charlie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E278C-E3E9-9845-21AD-A5804A2CA47C}"/>
              </a:ext>
            </a:extLst>
          </p:cNvPr>
          <p:cNvSpPr/>
          <p:nvPr/>
        </p:nvSpPr>
        <p:spPr>
          <a:xfrm>
            <a:off x="7934960" y="193117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C1747-F10A-4B74-8663-4697B50A7EBA}"/>
              </a:ext>
            </a:extLst>
          </p:cNvPr>
          <p:cNvSpPr/>
          <p:nvPr/>
        </p:nvSpPr>
        <p:spPr>
          <a:xfrm>
            <a:off x="3822833" y="38215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Shelter Found!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9BE5B-EA35-A85E-92DD-598CA8AF8400}"/>
              </a:ext>
            </a:extLst>
          </p:cNvPr>
          <p:cNvSpPr/>
          <p:nvPr/>
        </p:nvSpPr>
        <p:spPr>
          <a:xfrm>
            <a:off x="3822833" y="188309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Frida’s New Home!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5A125-82B3-A652-8E7B-58DAA5F2AE5E}"/>
              </a:ext>
            </a:extLst>
          </p:cNvPr>
          <p:cNvSpPr/>
          <p:nvPr/>
        </p:nvSpPr>
        <p:spPr>
          <a:xfrm>
            <a:off x="3822833" y="281391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Lyon’s Adoption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79B3F-A4C6-9199-F7CF-76F5B636E0E6}"/>
              </a:ext>
            </a:extLst>
          </p:cNvPr>
          <p:cNvSpPr/>
          <p:nvPr/>
        </p:nvSpPr>
        <p:spPr>
          <a:xfrm>
            <a:off x="7934960" y="457101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FAQs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EF00D-1D58-1D04-19B2-72EF048CBCB9}"/>
              </a:ext>
            </a:extLst>
          </p:cNvPr>
          <p:cNvSpPr/>
          <p:nvPr/>
        </p:nvSpPr>
        <p:spPr>
          <a:xfrm>
            <a:off x="3822833" y="476230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Dry Food Needed!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BF8209-69AD-EB04-8B32-B8CC76D6FE47}"/>
              </a:ext>
            </a:extLst>
          </p:cNvPr>
          <p:cNvSpPr/>
          <p:nvPr/>
        </p:nvSpPr>
        <p:spPr>
          <a:xfrm>
            <a:off x="7934960" y="28344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Donate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A780-4093-324C-3FAF-57D8ED98F086}"/>
              </a:ext>
            </a:extLst>
          </p:cNvPr>
          <p:cNvSpPr/>
          <p:nvPr/>
        </p:nvSpPr>
        <p:spPr>
          <a:xfrm>
            <a:off x="254000" y="1612894"/>
            <a:ext cx="6868160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6754-6F0B-AF00-D6B4-53F424748574}"/>
              </a:ext>
            </a:extLst>
          </p:cNvPr>
          <p:cNvSpPr txBox="1"/>
          <p:nvPr/>
        </p:nvSpPr>
        <p:spPr>
          <a:xfrm>
            <a:off x="3230807" y="5945613"/>
            <a:ext cx="914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DB9B6-29FF-771A-CD4D-AE8D51622CA7}"/>
              </a:ext>
            </a:extLst>
          </p:cNvPr>
          <p:cNvSpPr/>
          <p:nvPr/>
        </p:nvSpPr>
        <p:spPr>
          <a:xfrm>
            <a:off x="7473483" y="1612894"/>
            <a:ext cx="3880317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ED959-367A-E744-4393-D5A84758722A}"/>
              </a:ext>
            </a:extLst>
          </p:cNvPr>
          <p:cNvSpPr txBox="1"/>
          <p:nvPr/>
        </p:nvSpPr>
        <p:spPr>
          <a:xfrm>
            <a:off x="8979762" y="6014911"/>
            <a:ext cx="9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Pages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70DAE9-A4AA-7F74-8708-A9F40CFB06B5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27529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Sciences Majors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615950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Please consider taking LIS640 instead!</a:t>
            </a:r>
          </a:p>
        </p:txBody>
      </p:sp>
    </p:spTree>
    <p:extLst>
      <p:ext uri="{BB962C8B-B14F-4D97-AF65-F5344CB8AC3E}">
        <p14:creationId xmlns:p14="http://schemas.microsoft.com/office/powerpoint/2010/main" val="21981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Gatos Galore (An Animal Shelter)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BE944-A201-D288-F56F-3511A539BA35}"/>
              </a:ext>
            </a:extLst>
          </p:cNvPr>
          <p:cNvSpPr/>
          <p:nvPr/>
        </p:nvSpPr>
        <p:spPr>
          <a:xfrm>
            <a:off x="7934960" y="373125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Adoption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EC087-DBE7-37AE-1CAB-787684B4249B}"/>
              </a:ext>
            </a:extLst>
          </p:cNvPr>
          <p:cNvSpPr/>
          <p:nvPr/>
        </p:nvSpPr>
        <p:spPr>
          <a:xfrm>
            <a:off x="457200" y="187451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Pepper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34D2F-59EF-4576-5DE9-73BDED39680E}"/>
              </a:ext>
            </a:extLst>
          </p:cNvPr>
          <p:cNvSpPr/>
          <p:nvPr/>
        </p:nvSpPr>
        <p:spPr>
          <a:xfrm>
            <a:off x="457200" y="28344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Whiskers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D1AF7-08F2-774E-8C5C-24D15533DDE0}"/>
              </a:ext>
            </a:extLst>
          </p:cNvPr>
          <p:cNvSpPr/>
          <p:nvPr/>
        </p:nvSpPr>
        <p:spPr>
          <a:xfrm>
            <a:off x="457200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Meet Charlie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E278C-E3E9-9845-21AD-A5804A2CA47C}"/>
              </a:ext>
            </a:extLst>
          </p:cNvPr>
          <p:cNvSpPr/>
          <p:nvPr/>
        </p:nvSpPr>
        <p:spPr>
          <a:xfrm>
            <a:off x="7934960" y="193117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C1747-F10A-4B74-8663-4697B50A7EBA}"/>
              </a:ext>
            </a:extLst>
          </p:cNvPr>
          <p:cNvSpPr/>
          <p:nvPr/>
        </p:nvSpPr>
        <p:spPr>
          <a:xfrm>
            <a:off x="3822833" y="38215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Shelter Found!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9BE5B-EA35-A85E-92DD-598CA8AF8400}"/>
              </a:ext>
            </a:extLst>
          </p:cNvPr>
          <p:cNvSpPr/>
          <p:nvPr/>
        </p:nvSpPr>
        <p:spPr>
          <a:xfrm>
            <a:off x="3822833" y="188309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Frida’s New Home!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5A125-82B3-A652-8E7B-58DAA5F2AE5E}"/>
              </a:ext>
            </a:extLst>
          </p:cNvPr>
          <p:cNvSpPr/>
          <p:nvPr/>
        </p:nvSpPr>
        <p:spPr>
          <a:xfrm>
            <a:off x="3822833" y="281391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Lyon’s Adoption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79B3F-A4C6-9199-F7CF-76F5B636E0E6}"/>
              </a:ext>
            </a:extLst>
          </p:cNvPr>
          <p:cNvSpPr/>
          <p:nvPr/>
        </p:nvSpPr>
        <p:spPr>
          <a:xfrm>
            <a:off x="7934960" y="457101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FAQs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EF00D-1D58-1D04-19B2-72EF048CBCB9}"/>
              </a:ext>
            </a:extLst>
          </p:cNvPr>
          <p:cNvSpPr/>
          <p:nvPr/>
        </p:nvSpPr>
        <p:spPr>
          <a:xfrm>
            <a:off x="3822833" y="476230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Dry Food Needed!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BF8209-69AD-EB04-8B32-B8CC76D6FE47}"/>
              </a:ext>
            </a:extLst>
          </p:cNvPr>
          <p:cNvSpPr/>
          <p:nvPr/>
        </p:nvSpPr>
        <p:spPr>
          <a:xfrm>
            <a:off x="7934960" y="283443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Donate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A780-4093-324C-3FAF-57D8ED98F086}"/>
              </a:ext>
            </a:extLst>
          </p:cNvPr>
          <p:cNvSpPr/>
          <p:nvPr/>
        </p:nvSpPr>
        <p:spPr>
          <a:xfrm>
            <a:off x="254000" y="1612894"/>
            <a:ext cx="6868160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6754-6F0B-AF00-D6B4-53F424748574}"/>
              </a:ext>
            </a:extLst>
          </p:cNvPr>
          <p:cNvSpPr txBox="1"/>
          <p:nvPr/>
        </p:nvSpPr>
        <p:spPr>
          <a:xfrm>
            <a:off x="3230807" y="5945613"/>
            <a:ext cx="914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DB9B6-29FF-771A-CD4D-AE8D51622CA7}"/>
              </a:ext>
            </a:extLst>
          </p:cNvPr>
          <p:cNvSpPr/>
          <p:nvPr/>
        </p:nvSpPr>
        <p:spPr>
          <a:xfrm>
            <a:off x="7473483" y="1612894"/>
            <a:ext cx="3880317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ED959-367A-E744-4393-D5A84758722A}"/>
              </a:ext>
            </a:extLst>
          </p:cNvPr>
          <p:cNvSpPr txBox="1"/>
          <p:nvPr/>
        </p:nvSpPr>
        <p:spPr>
          <a:xfrm>
            <a:off x="8979762" y="6014911"/>
            <a:ext cx="9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58602-5387-BDED-A759-0AD3B209AE81}"/>
              </a:ext>
            </a:extLst>
          </p:cNvPr>
          <p:cNvSpPr/>
          <p:nvPr/>
        </p:nvSpPr>
        <p:spPr>
          <a:xfrm>
            <a:off x="344105" y="1755325"/>
            <a:ext cx="3242375" cy="297649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108CD-4E80-58D9-BF76-5197E4F0D20E}"/>
              </a:ext>
            </a:extLst>
          </p:cNvPr>
          <p:cNvSpPr/>
          <p:nvPr/>
        </p:nvSpPr>
        <p:spPr>
          <a:xfrm>
            <a:off x="3738880" y="1775644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4E690-5F48-F352-A98F-E650A4E7BA07}"/>
              </a:ext>
            </a:extLst>
          </p:cNvPr>
          <p:cNvSpPr/>
          <p:nvPr/>
        </p:nvSpPr>
        <p:spPr>
          <a:xfrm>
            <a:off x="3738880" y="3746425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F1DCF-2C3E-7DAE-49C0-903E64B11C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56640" y="4731822"/>
            <a:ext cx="908653" cy="1283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BB17EF-E879-22AB-1CD3-075F79108F0A}"/>
              </a:ext>
            </a:extLst>
          </p:cNvPr>
          <p:cNvSpPr txBox="1"/>
          <p:nvPr/>
        </p:nvSpPr>
        <p:spPr>
          <a:xfrm>
            <a:off x="593151" y="5974566"/>
            <a:ext cx="819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New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0731C-6ACB-2456-5504-B1C8C2642CFD}"/>
              </a:ext>
            </a:extLst>
          </p:cNvPr>
          <p:cNvSpPr txBox="1"/>
          <p:nvPr/>
        </p:nvSpPr>
        <p:spPr>
          <a:xfrm>
            <a:off x="6826983" y="573371"/>
            <a:ext cx="22604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Success Stories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781105-ABDD-CD36-B814-D6641865627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360068" y="1130489"/>
            <a:ext cx="2157583" cy="645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BEFEE3-3CB2-A728-3181-CA4203C32DB0}"/>
              </a:ext>
            </a:extLst>
          </p:cNvPr>
          <p:cNvSpPr txBox="1"/>
          <p:nvPr/>
        </p:nvSpPr>
        <p:spPr>
          <a:xfrm>
            <a:off x="5747475" y="6146800"/>
            <a:ext cx="830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C5050C"/>
                </a:solidFill>
              </a:rPr>
              <a:t>Misc</a:t>
            </a:r>
            <a:endParaRPr lang="en-US" sz="2600" b="1" dirty="0">
              <a:solidFill>
                <a:srgbClr val="C5050C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B12463-3596-59CA-C668-3F6D826888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483766" y="5609685"/>
            <a:ext cx="679048" cy="537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254ED99-3864-C3A0-64D4-00C2C1FE9556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95839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C808-B0A1-7A54-C9BA-C84B4A17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CD4C-0037-0F6A-F9F5-FEBFC924D0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4273991"/>
          </a:xfrm>
        </p:spPr>
        <p:txBody>
          <a:bodyPr/>
          <a:lstStyle/>
          <a:p>
            <a:r>
              <a:rPr lang="en-US" dirty="0"/>
              <a:t>Posts can be </a:t>
            </a:r>
            <a:r>
              <a:rPr lang="en-US" i="1" dirty="0"/>
              <a:t>categorized</a:t>
            </a:r>
            <a:r>
              <a:rPr lang="en-US" dirty="0"/>
              <a:t> and tagged.</a:t>
            </a:r>
          </a:p>
          <a:p>
            <a:pPr lvl="1"/>
            <a:r>
              <a:rPr lang="en-US" dirty="0"/>
              <a:t>Pages </a:t>
            </a:r>
            <a:r>
              <a:rPr lang="en-US" i="1" dirty="0"/>
              <a:t>cannot </a:t>
            </a:r>
            <a:r>
              <a:rPr lang="en-US" dirty="0"/>
              <a:t>be.</a:t>
            </a:r>
          </a:p>
          <a:p>
            <a:r>
              <a:rPr lang="en-US" dirty="0"/>
              <a:t>A </a:t>
            </a:r>
            <a:r>
              <a:rPr lang="en-US" i="1" dirty="0"/>
              <a:t>category</a:t>
            </a:r>
            <a:r>
              <a:rPr lang="en-US" dirty="0"/>
              <a:t> provides hierarchical structure and broad grouping. You can even have sub-categories!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adopted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– default is </a:t>
            </a:r>
            <a:r>
              <a:rPr lang="en-US" i="1" dirty="0"/>
              <a:t>uncategorized</a:t>
            </a:r>
          </a:p>
          <a:p>
            <a:r>
              <a:rPr lang="en-US" dirty="0"/>
              <a:t>A </a:t>
            </a:r>
            <a:r>
              <a:rPr lang="en-US" i="1" dirty="0"/>
              <a:t>tag </a:t>
            </a:r>
            <a:r>
              <a:rPr lang="en-US" dirty="0"/>
              <a:t>is </a:t>
            </a:r>
            <a:r>
              <a:rPr lang="en-US" u="sng" dirty="0"/>
              <a:t>not</a:t>
            </a:r>
            <a:r>
              <a:rPr lang="en-US" dirty="0"/>
              <a:t> hierarchical and is used primarily as a descriptor.</a:t>
            </a:r>
          </a:p>
          <a:p>
            <a:pPr lvl="1"/>
            <a:r>
              <a:rPr lang="en-US" dirty="0"/>
              <a:t>calico</a:t>
            </a:r>
          </a:p>
          <a:p>
            <a:pPr lvl="1"/>
            <a:r>
              <a:rPr lang="en-US" dirty="0"/>
              <a:t>shorthair</a:t>
            </a:r>
          </a:p>
          <a:p>
            <a:pPr lvl="1"/>
            <a:r>
              <a:rPr lang="en-US" dirty="0"/>
              <a:t>uplifting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7735D2-D8E5-1166-6B2F-1A9440C64320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03072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86F0-9D96-A1F7-7255-337A868D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Tech Tips (A Technology Website)</a:t>
            </a:r>
          </a:p>
        </p:txBody>
      </p:sp>
      <p:pic>
        <p:nvPicPr>
          <p:cNvPr id="17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3B777EE-FB90-3558-1F87-A2929D18AA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C44B63-BE1A-4068-B523-FE9AAF375DA1}"/>
              </a:ext>
            </a:extLst>
          </p:cNvPr>
          <p:cNvSpPr/>
          <p:nvPr/>
        </p:nvSpPr>
        <p:spPr>
          <a:xfrm>
            <a:off x="772160" y="185927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Where To Find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3A211-560C-54B1-C01D-52A02ABE7875}"/>
              </a:ext>
            </a:extLst>
          </p:cNvPr>
          <p:cNvSpPr/>
          <p:nvPr/>
        </p:nvSpPr>
        <p:spPr>
          <a:xfrm>
            <a:off x="772160" y="286511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i7-7700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7DF15-2491-5B35-EB40-E829A01BD5A3}"/>
              </a:ext>
            </a:extLst>
          </p:cNvPr>
          <p:cNvSpPr/>
          <p:nvPr/>
        </p:nvSpPr>
        <p:spPr>
          <a:xfrm>
            <a:off x="728183" y="379085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AMD A6 Review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243-4002-D8B0-49A9-A2E0A41BC970}"/>
              </a:ext>
            </a:extLst>
          </p:cNvPr>
          <p:cNvSpPr/>
          <p:nvPr/>
        </p:nvSpPr>
        <p:spPr>
          <a:xfrm>
            <a:off x="772160" y="479669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Website Announced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F93FF1-BA3F-8A26-747C-536FEF299FE0}"/>
              </a:ext>
            </a:extLst>
          </p:cNvPr>
          <p:cNvSpPr/>
          <p:nvPr/>
        </p:nvSpPr>
        <p:spPr>
          <a:xfrm>
            <a:off x="4221480" y="2865118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8DE4C1-2DAE-6671-BA36-6E90DE500F3A}"/>
              </a:ext>
            </a:extLst>
          </p:cNvPr>
          <p:cNvSpPr/>
          <p:nvPr/>
        </p:nvSpPr>
        <p:spPr>
          <a:xfrm>
            <a:off x="4221480" y="186474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i3-8100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0916F-07F7-D5AC-9FA2-CCB0869288CD}"/>
              </a:ext>
            </a:extLst>
          </p:cNvPr>
          <p:cNvSpPr/>
          <p:nvPr/>
        </p:nvSpPr>
        <p:spPr>
          <a:xfrm>
            <a:off x="4175760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Privacy Policy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95B014-BEF2-8A85-04B3-DFECBB3B0A7B}"/>
              </a:ext>
            </a:extLst>
          </p:cNvPr>
          <p:cNvSpPr/>
          <p:nvPr/>
        </p:nvSpPr>
        <p:spPr>
          <a:xfrm>
            <a:off x="4175760" y="482326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Our Hours Changed!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AF0B45-1BF1-E6DA-E3C0-212A6F5AA069}"/>
              </a:ext>
            </a:extLst>
          </p:cNvPr>
          <p:cNvSpPr/>
          <p:nvPr/>
        </p:nvSpPr>
        <p:spPr>
          <a:xfrm>
            <a:off x="7589520" y="1859278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Contact 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19092-2AC9-F4F4-F831-4AA1681A980D}"/>
              </a:ext>
            </a:extLst>
          </p:cNvPr>
          <p:cNvSpPr/>
          <p:nvPr/>
        </p:nvSpPr>
        <p:spPr>
          <a:xfrm>
            <a:off x="7589520" y="285026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WordPress Rocks!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610213-2994-5057-F219-9F7C018B9FA7}"/>
              </a:ext>
            </a:extLst>
          </p:cNvPr>
          <p:cNvSpPr/>
          <p:nvPr/>
        </p:nvSpPr>
        <p:spPr>
          <a:xfrm>
            <a:off x="7623337" y="380608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Wix</a:t>
            </a:r>
            <a:r>
              <a:rPr lang="en-US" sz="2600" dirty="0"/>
              <a:t> Stinks!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FC22249-D0CA-4F0A-BEBA-A07BE42D2605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29364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Tech Tips (A Technology Website)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A983-8B4A-B53C-8476-FAEB425BC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A780-4093-324C-3FAF-57D8ED98F086}"/>
              </a:ext>
            </a:extLst>
          </p:cNvPr>
          <p:cNvSpPr/>
          <p:nvPr/>
        </p:nvSpPr>
        <p:spPr>
          <a:xfrm>
            <a:off x="254000" y="1612894"/>
            <a:ext cx="6868160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6754-6F0B-AF00-D6B4-53F424748574}"/>
              </a:ext>
            </a:extLst>
          </p:cNvPr>
          <p:cNvSpPr txBox="1"/>
          <p:nvPr/>
        </p:nvSpPr>
        <p:spPr>
          <a:xfrm>
            <a:off x="3230807" y="5945613"/>
            <a:ext cx="914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DB9B6-29FF-771A-CD4D-AE8D51622CA7}"/>
              </a:ext>
            </a:extLst>
          </p:cNvPr>
          <p:cNvSpPr/>
          <p:nvPr/>
        </p:nvSpPr>
        <p:spPr>
          <a:xfrm>
            <a:off x="7473483" y="1612894"/>
            <a:ext cx="3880317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ED959-367A-E744-4393-D5A84758722A}"/>
              </a:ext>
            </a:extLst>
          </p:cNvPr>
          <p:cNvSpPr txBox="1"/>
          <p:nvPr/>
        </p:nvSpPr>
        <p:spPr>
          <a:xfrm>
            <a:off x="8979762" y="6014911"/>
            <a:ext cx="9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29A-D179-BEE2-8033-8DFD94B57A02}"/>
              </a:ext>
            </a:extLst>
          </p:cNvPr>
          <p:cNvSpPr/>
          <p:nvPr/>
        </p:nvSpPr>
        <p:spPr>
          <a:xfrm>
            <a:off x="7967109" y="384213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Where To Find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81D2B-AB98-84FB-6269-95E3B8685112}"/>
              </a:ext>
            </a:extLst>
          </p:cNvPr>
          <p:cNvSpPr/>
          <p:nvPr/>
        </p:nvSpPr>
        <p:spPr>
          <a:xfrm>
            <a:off x="7967109" y="191147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E82FC-BDAE-4726-440C-DF48D90BED7A}"/>
              </a:ext>
            </a:extLst>
          </p:cNvPr>
          <p:cNvSpPr/>
          <p:nvPr/>
        </p:nvSpPr>
        <p:spPr>
          <a:xfrm>
            <a:off x="7966507" y="477050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Privacy Policy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C4A17-D780-478F-73F3-2E33ED785839}"/>
              </a:ext>
            </a:extLst>
          </p:cNvPr>
          <p:cNvSpPr/>
          <p:nvPr/>
        </p:nvSpPr>
        <p:spPr>
          <a:xfrm>
            <a:off x="7966507" y="283984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Contact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921B2-9B08-4E4F-DAC9-E795068E5992}"/>
              </a:ext>
            </a:extLst>
          </p:cNvPr>
          <p:cNvSpPr/>
          <p:nvPr/>
        </p:nvSpPr>
        <p:spPr>
          <a:xfrm>
            <a:off x="772160" y="286511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i7-7700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B073EA-A67D-D678-42AE-A95B782496CB}"/>
              </a:ext>
            </a:extLst>
          </p:cNvPr>
          <p:cNvSpPr/>
          <p:nvPr/>
        </p:nvSpPr>
        <p:spPr>
          <a:xfrm>
            <a:off x="728183" y="379085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AMD A6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059412-48A8-F92B-0B43-7B77124D6E1D}"/>
              </a:ext>
            </a:extLst>
          </p:cNvPr>
          <p:cNvSpPr/>
          <p:nvPr/>
        </p:nvSpPr>
        <p:spPr>
          <a:xfrm>
            <a:off x="772160" y="187324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i3-8100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D7ABAD-4A00-D408-5897-368A15AAB26C}"/>
              </a:ext>
            </a:extLst>
          </p:cNvPr>
          <p:cNvSpPr/>
          <p:nvPr/>
        </p:nvSpPr>
        <p:spPr>
          <a:xfrm>
            <a:off x="3930251" y="187324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Website Announced!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23910-47EB-8D49-0352-8703CC4F87C3}"/>
              </a:ext>
            </a:extLst>
          </p:cNvPr>
          <p:cNvSpPr/>
          <p:nvPr/>
        </p:nvSpPr>
        <p:spPr>
          <a:xfrm>
            <a:off x="3964068" y="282907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Our Hours Changed!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E7D94-2DA5-5A51-A7C2-D0FFD02E811B}"/>
              </a:ext>
            </a:extLst>
          </p:cNvPr>
          <p:cNvSpPr/>
          <p:nvPr/>
        </p:nvSpPr>
        <p:spPr>
          <a:xfrm>
            <a:off x="3964068" y="378117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WordPress Rocks!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0D8C7-4427-2DF3-7149-427F8B2EF5F1}"/>
              </a:ext>
            </a:extLst>
          </p:cNvPr>
          <p:cNvSpPr/>
          <p:nvPr/>
        </p:nvSpPr>
        <p:spPr>
          <a:xfrm>
            <a:off x="3997885" y="4737000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Wix</a:t>
            </a:r>
            <a:r>
              <a:rPr lang="en-US" sz="2600" dirty="0"/>
              <a:t> Stinks!</a:t>
            </a:r>
          </a:p>
        </p:txBody>
      </p:sp>
    </p:spTree>
    <p:extLst>
      <p:ext uri="{BB962C8B-B14F-4D97-AF65-F5344CB8AC3E}">
        <p14:creationId xmlns:p14="http://schemas.microsoft.com/office/powerpoint/2010/main" val="100834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Tech Tips (A Technology Website)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A780-4093-324C-3FAF-57D8ED98F086}"/>
              </a:ext>
            </a:extLst>
          </p:cNvPr>
          <p:cNvSpPr/>
          <p:nvPr/>
        </p:nvSpPr>
        <p:spPr>
          <a:xfrm>
            <a:off x="254000" y="1612894"/>
            <a:ext cx="6868160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6754-6F0B-AF00-D6B4-53F424748574}"/>
              </a:ext>
            </a:extLst>
          </p:cNvPr>
          <p:cNvSpPr txBox="1"/>
          <p:nvPr/>
        </p:nvSpPr>
        <p:spPr>
          <a:xfrm>
            <a:off x="3230807" y="5945613"/>
            <a:ext cx="914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DB9B6-29FF-771A-CD4D-AE8D51622CA7}"/>
              </a:ext>
            </a:extLst>
          </p:cNvPr>
          <p:cNvSpPr/>
          <p:nvPr/>
        </p:nvSpPr>
        <p:spPr>
          <a:xfrm>
            <a:off x="7473483" y="1612894"/>
            <a:ext cx="3880317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ED959-367A-E744-4393-D5A84758722A}"/>
              </a:ext>
            </a:extLst>
          </p:cNvPr>
          <p:cNvSpPr txBox="1"/>
          <p:nvPr/>
        </p:nvSpPr>
        <p:spPr>
          <a:xfrm>
            <a:off x="8979762" y="6014911"/>
            <a:ext cx="9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29A-D179-BEE2-8033-8DFD94B57A02}"/>
              </a:ext>
            </a:extLst>
          </p:cNvPr>
          <p:cNvSpPr/>
          <p:nvPr/>
        </p:nvSpPr>
        <p:spPr>
          <a:xfrm>
            <a:off x="7967109" y="384213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Where To Find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81D2B-AB98-84FB-6269-95E3B8685112}"/>
              </a:ext>
            </a:extLst>
          </p:cNvPr>
          <p:cNvSpPr/>
          <p:nvPr/>
        </p:nvSpPr>
        <p:spPr>
          <a:xfrm>
            <a:off x="7967109" y="191147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E82FC-BDAE-4726-440C-DF48D90BED7A}"/>
              </a:ext>
            </a:extLst>
          </p:cNvPr>
          <p:cNvSpPr/>
          <p:nvPr/>
        </p:nvSpPr>
        <p:spPr>
          <a:xfrm>
            <a:off x="7966507" y="477050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Privacy Policy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C4A17-D780-478F-73F3-2E33ED785839}"/>
              </a:ext>
            </a:extLst>
          </p:cNvPr>
          <p:cNvSpPr/>
          <p:nvPr/>
        </p:nvSpPr>
        <p:spPr>
          <a:xfrm>
            <a:off x="7966507" y="283984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Contact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921B2-9B08-4E4F-DAC9-E795068E5992}"/>
              </a:ext>
            </a:extLst>
          </p:cNvPr>
          <p:cNvSpPr/>
          <p:nvPr/>
        </p:nvSpPr>
        <p:spPr>
          <a:xfrm>
            <a:off x="501177" y="286511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i7-7700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B073EA-A67D-D678-42AE-A95B782496CB}"/>
              </a:ext>
            </a:extLst>
          </p:cNvPr>
          <p:cNvSpPr/>
          <p:nvPr/>
        </p:nvSpPr>
        <p:spPr>
          <a:xfrm>
            <a:off x="457200" y="379085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AMD A6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059412-48A8-F92B-0B43-7B77124D6E1D}"/>
              </a:ext>
            </a:extLst>
          </p:cNvPr>
          <p:cNvSpPr/>
          <p:nvPr/>
        </p:nvSpPr>
        <p:spPr>
          <a:xfrm>
            <a:off x="501177" y="187324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i3-8100 Review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E7D94-2DA5-5A51-A7C2-D0FFD02E811B}"/>
              </a:ext>
            </a:extLst>
          </p:cNvPr>
          <p:cNvSpPr/>
          <p:nvPr/>
        </p:nvSpPr>
        <p:spPr>
          <a:xfrm>
            <a:off x="3848806" y="3895731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WordPress Rocks!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0D8C7-4427-2DF3-7149-427F8B2EF5F1}"/>
              </a:ext>
            </a:extLst>
          </p:cNvPr>
          <p:cNvSpPr/>
          <p:nvPr/>
        </p:nvSpPr>
        <p:spPr>
          <a:xfrm>
            <a:off x="3857992" y="4712041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Wix</a:t>
            </a:r>
            <a:r>
              <a:rPr lang="en-US" sz="2600" dirty="0"/>
              <a:t> Stinks!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2B5D3-4BB6-747C-D076-2928301C9494}"/>
              </a:ext>
            </a:extLst>
          </p:cNvPr>
          <p:cNvSpPr/>
          <p:nvPr/>
        </p:nvSpPr>
        <p:spPr>
          <a:xfrm>
            <a:off x="344105" y="1755325"/>
            <a:ext cx="3242375" cy="297649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D92DC-0B54-7062-01C0-02EA73C0D733}"/>
              </a:ext>
            </a:extLst>
          </p:cNvPr>
          <p:cNvSpPr/>
          <p:nvPr/>
        </p:nvSpPr>
        <p:spPr>
          <a:xfrm>
            <a:off x="3773709" y="1808417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B9FA2-88B0-23A6-0207-77747ACCD180}"/>
              </a:ext>
            </a:extLst>
          </p:cNvPr>
          <p:cNvSpPr/>
          <p:nvPr/>
        </p:nvSpPr>
        <p:spPr>
          <a:xfrm>
            <a:off x="3738880" y="3746425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0C823-37B0-D4DE-FAFE-A5FBCCD0BD2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56640" y="4731822"/>
            <a:ext cx="908653" cy="1283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04726-1D0C-76C6-A4A0-D875D60DE8E7}"/>
              </a:ext>
            </a:extLst>
          </p:cNvPr>
          <p:cNvSpPr txBox="1"/>
          <p:nvPr/>
        </p:nvSpPr>
        <p:spPr>
          <a:xfrm>
            <a:off x="0" y="5945613"/>
            <a:ext cx="2738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Processor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DD646-B7FF-48FC-D9C5-CCA73A082F91}"/>
              </a:ext>
            </a:extLst>
          </p:cNvPr>
          <p:cNvSpPr txBox="1"/>
          <p:nvPr/>
        </p:nvSpPr>
        <p:spPr>
          <a:xfrm>
            <a:off x="7321083" y="1138274"/>
            <a:ext cx="830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C5050C"/>
                </a:solidFill>
              </a:rPr>
              <a:t>Misc</a:t>
            </a:r>
            <a:endParaRPr lang="en-US" sz="2600" b="1" dirty="0">
              <a:solidFill>
                <a:srgbClr val="C5050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9734A-87C2-65B3-B502-38FDD5E81B0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394897" y="1443316"/>
            <a:ext cx="1914492" cy="36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3743CF-6BD0-C1DB-593A-FE29C3E9E6F8}"/>
              </a:ext>
            </a:extLst>
          </p:cNvPr>
          <p:cNvSpPr txBox="1"/>
          <p:nvPr/>
        </p:nvSpPr>
        <p:spPr>
          <a:xfrm>
            <a:off x="6291483" y="6113381"/>
            <a:ext cx="20286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Host Reviews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113AC-7E72-3A2F-30C5-489AFB81C9E1}"/>
              </a:ext>
            </a:extLst>
          </p:cNvPr>
          <p:cNvSpPr/>
          <p:nvPr/>
        </p:nvSpPr>
        <p:spPr>
          <a:xfrm>
            <a:off x="3889611" y="191388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Website Announced!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3E3032-1D46-15F2-1326-433C765F837F}"/>
              </a:ext>
            </a:extLst>
          </p:cNvPr>
          <p:cNvSpPr/>
          <p:nvPr/>
        </p:nvSpPr>
        <p:spPr>
          <a:xfrm>
            <a:off x="3892948" y="282907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Our Hours Changed!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BC240-036C-2315-60D5-1670DA80AC51}"/>
              </a:ext>
            </a:extLst>
          </p:cNvPr>
          <p:cNvCxnSpPr>
            <a:cxnSpLocks/>
          </p:cNvCxnSpPr>
          <p:nvPr/>
        </p:nvCxnSpPr>
        <p:spPr>
          <a:xfrm flipH="1" flipV="1">
            <a:off x="5483766" y="5609685"/>
            <a:ext cx="679048" cy="537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AC4F03C-7CB7-7858-2631-E394458B5575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03209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8AB-2C6C-D89D-3575-CB8B62A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Tech Tips (A Technology Website)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A780-4093-324C-3FAF-57D8ED98F086}"/>
              </a:ext>
            </a:extLst>
          </p:cNvPr>
          <p:cNvSpPr/>
          <p:nvPr/>
        </p:nvSpPr>
        <p:spPr>
          <a:xfrm>
            <a:off x="254000" y="1612894"/>
            <a:ext cx="6868160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6754-6F0B-AF00-D6B4-53F424748574}"/>
              </a:ext>
            </a:extLst>
          </p:cNvPr>
          <p:cNvSpPr txBox="1"/>
          <p:nvPr/>
        </p:nvSpPr>
        <p:spPr>
          <a:xfrm>
            <a:off x="3230807" y="5945613"/>
            <a:ext cx="914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DB9B6-29FF-771A-CD4D-AE8D51622CA7}"/>
              </a:ext>
            </a:extLst>
          </p:cNvPr>
          <p:cNvSpPr/>
          <p:nvPr/>
        </p:nvSpPr>
        <p:spPr>
          <a:xfrm>
            <a:off x="7473483" y="1612894"/>
            <a:ext cx="3880317" cy="4236720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ED959-367A-E744-4393-D5A84758722A}"/>
              </a:ext>
            </a:extLst>
          </p:cNvPr>
          <p:cNvSpPr txBox="1"/>
          <p:nvPr/>
        </p:nvSpPr>
        <p:spPr>
          <a:xfrm>
            <a:off x="8979762" y="6014911"/>
            <a:ext cx="9776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29A-D179-BEE2-8033-8DFD94B57A02}"/>
              </a:ext>
            </a:extLst>
          </p:cNvPr>
          <p:cNvSpPr/>
          <p:nvPr/>
        </p:nvSpPr>
        <p:spPr>
          <a:xfrm>
            <a:off x="7967109" y="384213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Where To Find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81D2B-AB98-84FB-6269-95E3B8685112}"/>
              </a:ext>
            </a:extLst>
          </p:cNvPr>
          <p:cNvSpPr/>
          <p:nvPr/>
        </p:nvSpPr>
        <p:spPr>
          <a:xfrm>
            <a:off x="7967109" y="1911475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About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E82FC-BDAE-4726-440C-DF48D90BED7A}"/>
              </a:ext>
            </a:extLst>
          </p:cNvPr>
          <p:cNvSpPr/>
          <p:nvPr/>
        </p:nvSpPr>
        <p:spPr>
          <a:xfrm>
            <a:off x="7966507" y="477050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Privacy Policy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C4A17-D780-478F-73F3-2E33ED785839}"/>
              </a:ext>
            </a:extLst>
          </p:cNvPr>
          <p:cNvSpPr/>
          <p:nvPr/>
        </p:nvSpPr>
        <p:spPr>
          <a:xfrm>
            <a:off x="7966507" y="2839844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Contact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921B2-9B08-4E4F-DAC9-E795068E5992}"/>
              </a:ext>
            </a:extLst>
          </p:cNvPr>
          <p:cNvSpPr/>
          <p:nvPr/>
        </p:nvSpPr>
        <p:spPr>
          <a:xfrm>
            <a:off x="501177" y="2865119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i7-7700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B073EA-A67D-D678-42AE-A95B782496CB}"/>
              </a:ext>
            </a:extLst>
          </p:cNvPr>
          <p:cNvSpPr/>
          <p:nvPr/>
        </p:nvSpPr>
        <p:spPr>
          <a:xfrm>
            <a:off x="457200" y="3790853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AMD A6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059412-48A8-F92B-0B43-7B77124D6E1D}"/>
              </a:ext>
            </a:extLst>
          </p:cNvPr>
          <p:cNvSpPr/>
          <p:nvPr/>
        </p:nvSpPr>
        <p:spPr>
          <a:xfrm>
            <a:off x="501177" y="187324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Intel i3-8100 Review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E7D94-2DA5-5A51-A7C2-D0FFD02E811B}"/>
              </a:ext>
            </a:extLst>
          </p:cNvPr>
          <p:cNvSpPr/>
          <p:nvPr/>
        </p:nvSpPr>
        <p:spPr>
          <a:xfrm>
            <a:off x="3848806" y="3895731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WordPress Rocks!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0D8C7-4427-2DF3-7149-427F8B2EF5F1}"/>
              </a:ext>
            </a:extLst>
          </p:cNvPr>
          <p:cNvSpPr/>
          <p:nvPr/>
        </p:nvSpPr>
        <p:spPr>
          <a:xfrm>
            <a:off x="3857992" y="4712041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Wix</a:t>
            </a:r>
            <a:r>
              <a:rPr lang="en-US" sz="2600" dirty="0"/>
              <a:t> Stinks!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2B5D3-4BB6-747C-D076-2928301C9494}"/>
              </a:ext>
            </a:extLst>
          </p:cNvPr>
          <p:cNvSpPr/>
          <p:nvPr/>
        </p:nvSpPr>
        <p:spPr>
          <a:xfrm>
            <a:off x="344105" y="1755325"/>
            <a:ext cx="3242375" cy="297649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D92DC-0B54-7062-01C0-02EA73C0D733}"/>
              </a:ext>
            </a:extLst>
          </p:cNvPr>
          <p:cNvSpPr/>
          <p:nvPr/>
        </p:nvSpPr>
        <p:spPr>
          <a:xfrm>
            <a:off x="3773709" y="1808417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B9FA2-88B0-23A6-0207-77747ACCD180}"/>
              </a:ext>
            </a:extLst>
          </p:cNvPr>
          <p:cNvSpPr/>
          <p:nvPr/>
        </p:nvSpPr>
        <p:spPr>
          <a:xfrm>
            <a:off x="3738880" y="3746425"/>
            <a:ext cx="3242375" cy="1856967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0C823-37B0-D4DE-FAFE-A5FBCCD0BD2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56640" y="4731822"/>
            <a:ext cx="908653" cy="1283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04726-1D0C-76C6-A4A0-D875D60DE8E7}"/>
              </a:ext>
            </a:extLst>
          </p:cNvPr>
          <p:cNvSpPr txBox="1"/>
          <p:nvPr/>
        </p:nvSpPr>
        <p:spPr>
          <a:xfrm>
            <a:off x="0" y="5945613"/>
            <a:ext cx="2807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reviews/processor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DD646-B7FF-48FC-D9C5-CCA73A082F91}"/>
              </a:ext>
            </a:extLst>
          </p:cNvPr>
          <p:cNvSpPr txBox="1"/>
          <p:nvPr/>
        </p:nvSpPr>
        <p:spPr>
          <a:xfrm>
            <a:off x="7321083" y="1138274"/>
            <a:ext cx="830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solidFill>
                  <a:srgbClr val="C5050C"/>
                </a:solidFill>
              </a:rPr>
              <a:t>Misc</a:t>
            </a:r>
            <a:endParaRPr lang="en-US" sz="2600" b="1" dirty="0">
              <a:solidFill>
                <a:srgbClr val="C5050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9734A-87C2-65B3-B502-38FDD5E81B0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394897" y="1443316"/>
            <a:ext cx="1914492" cy="36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3743CF-6BD0-C1DB-593A-FE29C3E9E6F8}"/>
              </a:ext>
            </a:extLst>
          </p:cNvPr>
          <p:cNvSpPr txBox="1"/>
          <p:nvPr/>
        </p:nvSpPr>
        <p:spPr>
          <a:xfrm>
            <a:off x="6291483" y="6113381"/>
            <a:ext cx="20655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5050C"/>
                </a:solidFill>
              </a:rPr>
              <a:t>reviews/host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113AC-7E72-3A2F-30C5-489AFB81C9E1}"/>
              </a:ext>
            </a:extLst>
          </p:cNvPr>
          <p:cNvSpPr/>
          <p:nvPr/>
        </p:nvSpPr>
        <p:spPr>
          <a:xfrm>
            <a:off x="3889611" y="1913886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New Website Announced!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3E3032-1D46-15F2-1326-433C765F837F}"/>
              </a:ext>
            </a:extLst>
          </p:cNvPr>
          <p:cNvSpPr/>
          <p:nvPr/>
        </p:nvSpPr>
        <p:spPr>
          <a:xfrm>
            <a:off x="3892948" y="2829072"/>
            <a:ext cx="3004150" cy="73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Our Hours Changed!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BC240-036C-2315-60D5-1670DA80AC51}"/>
              </a:ext>
            </a:extLst>
          </p:cNvPr>
          <p:cNvCxnSpPr>
            <a:cxnSpLocks/>
          </p:cNvCxnSpPr>
          <p:nvPr/>
        </p:nvCxnSpPr>
        <p:spPr>
          <a:xfrm flipH="1" flipV="1">
            <a:off x="5483766" y="5609685"/>
            <a:ext cx="679048" cy="537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C3C1AAF-148E-B058-58AF-BC3A2D42CFA8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51966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12D-FD53-FDFF-DA39-C088838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into WordPress!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12EB-018A-1E3B-5236-67E8AF4898A8}"/>
              </a:ext>
            </a:extLst>
          </p:cNvPr>
          <p:cNvSpPr txBox="1">
            <a:spLocks/>
          </p:cNvSpPr>
          <p:nvPr/>
        </p:nvSpPr>
        <p:spPr>
          <a:xfrm>
            <a:off x="965200" y="3841581"/>
            <a:ext cx="9080500" cy="378565"/>
          </a:xfrm>
          <a:prstGeom prst="rect">
            <a:avLst/>
          </a:prstGeom>
        </p:spPr>
        <p:txBody>
          <a:bodyPr vert="horz" wrap="square" lIns="0" tIns="45720" rIns="9144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sz="2400" b="0" dirty="0"/>
              <a:t>Categorizing and tagging your </a:t>
            </a:r>
            <a:r>
              <a:rPr lang="en-US" sz="2400" dirty="0"/>
              <a:t>posts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14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B72-8997-4F03-0D67-2C405C91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Page &amp; Post Editor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4A4B1-9029-F2C1-EBE1-AC8D2FD4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886378"/>
            <a:ext cx="5066873" cy="31970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85AB0-9C92-866C-2D3A-EA6991646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7332" y="5298128"/>
            <a:ext cx="4214287" cy="4524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Gutenberg “Block” Editor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C0304C-22AE-23CB-4A37-9DC72E759C3B}"/>
              </a:ext>
            </a:extLst>
          </p:cNvPr>
          <p:cNvSpPr txBox="1">
            <a:spLocks/>
          </p:cNvSpPr>
          <p:nvPr/>
        </p:nvSpPr>
        <p:spPr>
          <a:xfrm>
            <a:off x="670132" y="5315752"/>
            <a:ext cx="4214287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“Classic” Editor*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8D899-1586-F39B-0ED6-8A7BC3307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5" y="2337705"/>
            <a:ext cx="5201144" cy="21825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8B09CF-0195-6917-5220-D9A871A0C007}"/>
              </a:ext>
            </a:extLst>
          </p:cNvPr>
          <p:cNvSpPr txBox="1">
            <a:spLocks/>
          </p:cNvSpPr>
          <p:nvPr/>
        </p:nvSpPr>
        <p:spPr>
          <a:xfrm>
            <a:off x="4653280" y="6243205"/>
            <a:ext cx="6700521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*Not exactly, but similar to the Canvas editor.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2FAE33-A08D-7BCF-877C-2D999E6D1A14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263379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8441-5956-1EA1-1AC4-2536DF08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Gutenberg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C07A-E54E-761A-9B6E-1E72D30656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50216"/>
            <a:ext cx="5467611" cy="4359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Many, many blocks to choose from!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now, you should know…</a:t>
            </a:r>
          </a:p>
          <a:p>
            <a:r>
              <a:rPr lang="en-US" dirty="0"/>
              <a:t>Heading</a:t>
            </a:r>
          </a:p>
          <a:p>
            <a:r>
              <a:rPr lang="en-US" dirty="0"/>
              <a:t>Paragraph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041DE-F0E4-BA48-AC33-E0C4464C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4000"/>
            <a:ext cx="4802395" cy="4908591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CA6E76-DAAF-1978-694E-D088DF9DE6FC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70831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4AF6-06F5-07B2-144A-0E223539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6896-B5DE-625F-57A9-094A5FE8E1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0668" y="1524000"/>
            <a:ext cx="3813132" cy="4206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Generally accepted formats for combining blocks into a typical use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project description, pricing, calls to action,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theme provides some patterns, </a:t>
            </a:r>
            <a:r>
              <a:rPr lang="en-US" b="1" dirty="0"/>
              <a:t>but you can also create your own!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1CBFD-43EE-2E22-C4CA-75D11281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9" y="1711165"/>
            <a:ext cx="6483683" cy="4330923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EB28658-5BDD-C327-38AC-DF3F89964CA6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9813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 Review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615950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makes a “bad website”?</a:t>
            </a:r>
          </a:p>
        </p:txBody>
      </p:sp>
    </p:spTree>
    <p:extLst>
      <p:ext uri="{BB962C8B-B14F-4D97-AF65-F5344CB8AC3E}">
        <p14:creationId xmlns:p14="http://schemas.microsoft.com/office/powerpoint/2010/main" val="355312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531F-D3C7-30F9-B6A0-A092771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083-FEB3-A7A9-F043-052D5D65C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0035" y="1847904"/>
            <a:ext cx="4345843" cy="38461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Patterns can be managed via the full-site-editor.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new feature of some WordPress themes!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 careful what you change, it could affect your entire site!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63C7B-8625-3EB7-7A3B-7BFE6D47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340" y="702134"/>
            <a:ext cx="5259200" cy="562065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F4403AA-0307-4092-CA7D-FBA176098BB0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1501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531F-D3C7-30F9-B6A0-A092771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083-FEB3-A7A9-F043-052D5D65C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0035" y="1685958"/>
            <a:ext cx="4295740" cy="3486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Patterns can be </a:t>
            </a:r>
            <a:r>
              <a:rPr lang="en-US" b="1" dirty="0"/>
              <a:t>synced</a:t>
            </a:r>
            <a:r>
              <a:rPr lang="en-US" dirty="0"/>
              <a:t> or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synced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pattern that is </a:t>
            </a:r>
            <a:r>
              <a:rPr lang="en-US" b="1" dirty="0"/>
              <a:t>synced</a:t>
            </a:r>
            <a:r>
              <a:rPr lang="en-US" dirty="0"/>
              <a:t> will look the same everywhere that it is used!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pattern that is </a:t>
            </a:r>
            <a:r>
              <a:rPr lang="en-US" b="1" dirty="0"/>
              <a:t>not synced </a:t>
            </a:r>
            <a:r>
              <a:rPr lang="en-US" dirty="0"/>
              <a:t>can be changed to meet the needs of a specific part of the webpages that it is being used.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5DD4C-FF56-56C5-0B9F-3044C7A3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14" y="1843996"/>
            <a:ext cx="5666986" cy="4398362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30ECF0-27C0-28BA-F15C-9E66C2847DB6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36751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531F-D3C7-30F9-B6A0-A092771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0083-FEB3-A7A9-F043-052D5D65C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0258" y="5590205"/>
            <a:ext cx="7752923" cy="8125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/>
              <a:t>template part </a:t>
            </a:r>
            <a:r>
              <a:rPr lang="en-US" dirty="0"/>
              <a:t>is a </a:t>
            </a:r>
            <a:r>
              <a:rPr lang="en-US" i="1" dirty="0"/>
              <a:t>synced pattern </a:t>
            </a:r>
            <a:r>
              <a:rPr lang="en-US" dirty="0"/>
              <a:t>used in specific parts of a theme (e.g. header, footer)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38060-6769-2627-D0EA-B427E594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39" y="1530434"/>
            <a:ext cx="9488121" cy="4059771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70258BE-5B0E-E976-E125-C746A99B45AD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252310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12D-FD53-FDFF-DA39-C088838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into WordPress!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12EB-018A-1E3B-5236-67E8AF4898A8}"/>
              </a:ext>
            </a:extLst>
          </p:cNvPr>
          <p:cNvSpPr txBox="1">
            <a:spLocks/>
          </p:cNvSpPr>
          <p:nvPr/>
        </p:nvSpPr>
        <p:spPr>
          <a:xfrm>
            <a:off x="965200" y="3675382"/>
            <a:ext cx="9080500" cy="710964"/>
          </a:xfrm>
          <a:prstGeom prst="rect">
            <a:avLst/>
          </a:prstGeom>
        </p:spPr>
        <p:txBody>
          <a:bodyPr vert="horz" wrap="square" lIns="0" tIns="45720" rIns="9144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sz="2400" b="0" dirty="0"/>
              <a:t>Customize your headers and footers and create a new “Copyright” pattern. Use this copyright on each one of your posts and pages.</a:t>
            </a:r>
          </a:p>
        </p:txBody>
      </p:sp>
    </p:spTree>
    <p:extLst>
      <p:ext uri="{BB962C8B-B14F-4D97-AF65-F5344CB8AC3E}">
        <p14:creationId xmlns:p14="http://schemas.microsoft.com/office/powerpoint/2010/main" val="77241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657-EECD-26FA-FF82-4AA2C602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Your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DA21-B8A6-B044-D7F1-3570DD2077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5718125"/>
            <a:ext cx="9829800" cy="452432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Please do this for HWs 1 and 2!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C27C1-6543-EF6E-58F9-B6666A7B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15" y="1582697"/>
            <a:ext cx="8077969" cy="399962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7570901-7E65-22C2-5B33-B8622CFB3E40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4003841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1C99-7466-5707-AAF8-25B3E4A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D34EE8-861F-4D83-0B2A-431548C4F6A9}"/>
              </a:ext>
            </a:extLst>
          </p:cNvPr>
          <p:cNvSpPr txBox="1">
            <a:spLocks/>
          </p:cNvSpPr>
          <p:nvPr/>
        </p:nvSpPr>
        <p:spPr>
          <a:xfrm>
            <a:off x="1181100" y="4463142"/>
            <a:ext cx="9829800" cy="940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Start HW1 and DIS B!</a:t>
            </a:r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73D6-0DE3-2038-5AA4-3232193D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“bad website”?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74FC-6B1D-6CFD-0071-A1E30E6B75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339608"/>
            <a:ext cx="4724400" cy="22775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User Interface</a:t>
            </a:r>
          </a:p>
          <a:p>
            <a:r>
              <a:rPr lang="en-US" dirty="0"/>
              <a:t>2-dimensional view</a:t>
            </a:r>
          </a:p>
          <a:p>
            <a:r>
              <a:rPr lang="en-US" dirty="0"/>
              <a:t>What is displayed on the screen</a:t>
            </a:r>
          </a:p>
          <a:p>
            <a:r>
              <a:rPr lang="en-US" dirty="0"/>
              <a:t>Focuses on the aesthetics, layout, and interactions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8EAA4-92BC-D50B-84BC-78B1CCD8770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38900" y="2339608"/>
            <a:ext cx="4914900" cy="3254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User Experience</a:t>
            </a:r>
          </a:p>
          <a:p>
            <a:r>
              <a:rPr lang="en-US" dirty="0"/>
              <a:t>3-dimensional view</a:t>
            </a:r>
          </a:p>
          <a:p>
            <a:r>
              <a:rPr lang="en-US" dirty="0"/>
              <a:t>What is around the screen</a:t>
            </a:r>
          </a:p>
          <a:p>
            <a:r>
              <a:rPr lang="en-US" dirty="0"/>
              <a:t>Focuses on user flow, feelings, and surrounding environment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D93D8-F119-EC54-0523-D9C520C4595F}"/>
              </a:ext>
            </a:extLst>
          </p:cNvPr>
          <p:cNvSpPr txBox="1"/>
          <p:nvPr/>
        </p:nvSpPr>
        <p:spPr>
          <a:xfrm>
            <a:off x="457200" y="1643389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/>
              <a:t>A website can be defined both by its</a:t>
            </a:r>
            <a:r>
              <a:rPr lang="en-US" sz="2600" b="1" dirty="0"/>
              <a:t> user interface </a:t>
            </a:r>
            <a:r>
              <a:rPr lang="en-US" sz="2600" dirty="0"/>
              <a:t>and</a:t>
            </a:r>
            <a:r>
              <a:rPr lang="en-US" sz="2600" b="1" dirty="0"/>
              <a:t> user experience</a:t>
            </a:r>
            <a:r>
              <a:rPr lang="en-US" sz="2600" dirty="0"/>
              <a:t>.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43506-A732-D072-9CF5-EDD0F2DF8146}"/>
              </a:ext>
            </a:extLst>
          </p:cNvPr>
          <p:cNvSpPr txBox="1"/>
          <p:nvPr/>
        </p:nvSpPr>
        <p:spPr>
          <a:xfrm>
            <a:off x="457200" y="4820931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/>
              <a:t>Both are important!</a:t>
            </a:r>
            <a:endParaRPr lang="en-US" sz="2600" b="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254316-0D52-39FF-C603-1ACD4825E103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39029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63F2-43F7-FC68-71AA-3ED258DE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make comments on the UI or UX?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46F5E49-DAC4-F096-7CC1-12468BF15019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615950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Both are valid and meaningful! :)</a:t>
            </a:r>
          </a:p>
        </p:txBody>
      </p:sp>
    </p:spTree>
    <p:extLst>
      <p:ext uri="{BB962C8B-B14F-4D97-AF65-F5344CB8AC3E}">
        <p14:creationId xmlns:p14="http://schemas.microsoft.com/office/powerpoint/2010/main" val="134454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F600-8AF8-B261-7B62-A8A57007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UI…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EC1E-61C1-2448-527B-3FFD0BE85D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125984"/>
          </a:xfrm>
        </p:spPr>
        <p:txBody>
          <a:bodyPr/>
          <a:lstStyle/>
          <a:p>
            <a:r>
              <a:rPr lang="en-US" dirty="0"/>
              <a:t>“Having no visual- hierarchy”</a:t>
            </a:r>
          </a:p>
          <a:p>
            <a:r>
              <a:rPr lang="en-US" dirty="0"/>
              <a:t>“Terrible color combination”</a:t>
            </a:r>
          </a:p>
          <a:p>
            <a:r>
              <a:rPr lang="en-US" dirty="0"/>
              <a:t>“Overly fancy backgrounds, or links hidden in unseen locations”</a:t>
            </a:r>
          </a:p>
          <a:p>
            <a:r>
              <a:rPr lang="en-US" dirty="0"/>
              <a:t>“Although the information is easy to find, it's not arranged in the most readable way”</a:t>
            </a:r>
          </a:p>
          <a:p>
            <a:r>
              <a:rPr lang="en-US" dirty="0"/>
              <a:t>“Failing to consider [mobile design] leads to a website that is not readily accessible to large groups of people”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4F7AA69-7861-4B57-D47D-3058CA10B2D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93268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0DA-F587-B34D-ABDA-94A984E4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UX…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0A54-8C12-FD7D-D172-B7A4B0A725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637645"/>
          </a:xfrm>
        </p:spPr>
        <p:txBody>
          <a:bodyPr/>
          <a:lstStyle/>
          <a:p>
            <a:r>
              <a:rPr lang="en-US" dirty="0"/>
              <a:t>“There were so many clicks just to find specific products”</a:t>
            </a:r>
          </a:p>
          <a:p>
            <a:r>
              <a:rPr lang="en-US" dirty="0"/>
              <a:t>“When a webpage takes too long to load, it unnecessarily consumes users' time, making it a bad experience.”</a:t>
            </a:r>
          </a:p>
          <a:p>
            <a:r>
              <a:rPr lang="en-US" dirty="0"/>
              <a:t>“Has too many CAPTCHAs”</a:t>
            </a:r>
          </a:p>
          <a:p>
            <a:r>
              <a:rPr lang="en-US" dirty="0"/>
              <a:t>“Auto-refresh and bring me to the top of the page when the recipe is at the bottom”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0B9C64-1A9D-BE60-9595-DFC8797126BD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2</a:t>
            </a:r>
          </a:p>
        </p:txBody>
      </p:sp>
    </p:spTree>
    <p:extLst>
      <p:ext uri="{BB962C8B-B14F-4D97-AF65-F5344CB8AC3E}">
        <p14:creationId xmlns:p14="http://schemas.microsoft.com/office/powerpoint/2010/main" val="106697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63F2-43F7-FC68-71AA-3ED258DE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UI…</a:t>
            </a:r>
          </a:p>
        </p:txBody>
      </p:sp>
    </p:spTree>
    <p:extLst>
      <p:ext uri="{BB962C8B-B14F-4D97-AF65-F5344CB8AC3E}">
        <p14:creationId xmlns:p14="http://schemas.microsoft.com/office/powerpoint/2010/main" val="264942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2128-5747-3D6D-49ED-67F96F2B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3C37F-8CC7-CBBE-FFEA-2027A335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218910"/>
            <a:ext cx="5988358" cy="64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data-RedHat-16_9" id="{39149448-8F7A-FF49-B9B1-924C8F85E517}" vid="{49B34611-19B4-3D48-B648-24C73EA20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UW-Madison-data-RedHat-16_9</Template>
  <TotalTime>2019</TotalTime>
  <Words>1188</Words>
  <Application>Microsoft Office PowerPoint</Application>
  <PresentationFormat>Widescreen</PresentationFormat>
  <Paragraphs>235</Paragraphs>
  <Slides>35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Red Hat Display</vt:lpstr>
      <vt:lpstr>Red Hat Text</vt:lpstr>
      <vt:lpstr>Office Theme</vt:lpstr>
      <vt:lpstr>Content Management Systems 2</vt:lpstr>
      <vt:lpstr>Information Sciences Majors</vt:lpstr>
      <vt:lpstr>Discussion A Review</vt:lpstr>
      <vt:lpstr>What makes a “bad website”?</vt:lpstr>
      <vt:lpstr>Did you make comments on the UI or UX?</vt:lpstr>
      <vt:lpstr>On the UI…</vt:lpstr>
      <vt:lpstr>On the UX…</vt:lpstr>
      <vt:lpstr>On the UI…</vt:lpstr>
      <vt:lpstr>PowerPoint Presentation</vt:lpstr>
      <vt:lpstr>PowerPoint Presentation</vt:lpstr>
      <vt:lpstr>On the UX…</vt:lpstr>
      <vt:lpstr>PowerPoint Presentation</vt:lpstr>
      <vt:lpstr>PowerPoint Presentation</vt:lpstr>
      <vt:lpstr>PowerPoint Presentation</vt:lpstr>
      <vt:lpstr>Learning Objectives</vt:lpstr>
      <vt:lpstr>WordPress Essentials</vt:lpstr>
      <vt:lpstr>Let’s build a website!</vt:lpstr>
      <vt:lpstr>Gatos Galore (An Animal Shelter)</vt:lpstr>
      <vt:lpstr>Gatos Galore (An Animal Shelter)</vt:lpstr>
      <vt:lpstr>Gatos Galore (An Animal Shelter)</vt:lpstr>
      <vt:lpstr>What’s in a post?</vt:lpstr>
      <vt:lpstr>Tom’s Tech Tips (A Technology Website)</vt:lpstr>
      <vt:lpstr>Tom’s Tech Tips (A Technology Website)</vt:lpstr>
      <vt:lpstr>Tom’s Tech Tips (A Technology Website)</vt:lpstr>
      <vt:lpstr>Tom’s Tech Tips (A Technology Website)</vt:lpstr>
      <vt:lpstr>Let’s dive into WordPress!</vt:lpstr>
      <vt:lpstr>The Page &amp; Post Editor</vt:lpstr>
      <vt:lpstr>The Gutenberg Editor</vt:lpstr>
      <vt:lpstr>Patterns</vt:lpstr>
      <vt:lpstr>Patterns</vt:lpstr>
      <vt:lpstr>Patterns</vt:lpstr>
      <vt:lpstr>Template Parts</vt:lpstr>
      <vt:lpstr>Let’s dive into WordPress!</vt:lpstr>
      <vt:lpstr>Exporting Your 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35</cp:revision>
  <dcterms:created xsi:type="dcterms:W3CDTF">2024-08-12T18:12:00Z</dcterms:created>
  <dcterms:modified xsi:type="dcterms:W3CDTF">2024-09-12T19:38:25Z</dcterms:modified>
</cp:coreProperties>
</file>