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70" r:id="rId2"/>
    <p:sldId id="344" r:id="rId3"/>
    <p:sldId id="348" r:id="rId4"/>
    <p:sldId id="288" r:id="rId5"/>
    <p:sldId id="324" r:id="rId6"/>
    <p:sldId id="289" r:id="rId7"/>
    <p:sldId id="290" r:id="rId8"/>
    <p:sldId id="291" r:id="rId9"/>
    <p:sldId id="322" r:id="rId10"/>
    <p:sldId id="327" r:id="rId11"/>
    <p:sldId id="321" r:id="rId12"/>
    <p:sldId id="323" r:id="rId13"/>
    <p:sldId id="345" r:id="rId14"/>
    <p:sldId id="346" r:id="rId15"/>
    <p:sldId id="347" r:id="rId16"/>
    <p:sldId id="328" r:id="rId17"/>
    <p:sldId id="329" r:id="rId18"/>
    <p:sldId id="331" r:id="rId19"/>
    <p:sldId id="332" r:id="rId20"/>
    <p:sldId id="349" r:id="rId21"/>
    <p:sldId id="350" r:id="rId22"/>
    <p:sldId id="334" r:id="rId23"/>
    <p:sldId id="336" r:id="rId24"/>
    <p:sldId id="337" r:id="rId25"/>
    <p:sldId id="339" r:id="rId26"/>
    <p:sldId id="351" r:id="rId27"/>
    <p:sldId id="352" r:id="rId28"/>
    <p:sldId id="304" r:id="rId29"/>
    <p:sldId id="356" r:id="rId30"/>
    <p:sldId id="357" r:id="rId31"/>
    <p:sldId id="358" r:id="rId32"/>
    <p:sldId id="359" r:id="rId33"/>
    <p:sldId id="360" r:id="rId34"/>
    <p:sldId id="26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25" autoAdjust="0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108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77E77-56F4-4C9C-AB6A-89C89D91C7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14627"/>
            <a:ext cx="7530353" cy="1213153"/>
          </a:xfrm>
        </p:spPr>
        <p:txBody>
          <a:bodyPr rIns="182880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presentation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3DB41-0E0D-3DA2-7A76-C0187BC8F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3331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DB89E-70AA-E4A2-9190-47A86DFC3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3331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886E-E0D4-5815-83F1-889895E62F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CA86-D8D8-70D0-C62A-9DE796C67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8866-4F69-FCBB-5935-007FD86EB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17D7-4166-2ED9-1881-347107691C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72BC0-0141-2D65-4384-82B2C1196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868577-B206-C94D-AA90-90C71CB8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C3DB9-D22E-37C1-8603-44F3A55AA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3125519"/>
            <a:ext cx="9080500" cy="603563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1FB28-7881-67A2-3E03-9832EF556D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392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crest logo in r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34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beginner.com/wp-tutorials/how-to-create-a-local-wordpress-site-using-xampp/" TargetMode="External"/><Relationship Id="rId2" Type="http://schemas.openxmlformats.org/officeDocument/2006/relationships/hyperlink" Target="https://wordpress.org/hostin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ordpress.com/start/plans/en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com/start/plans/en" TargetMode="External"/><Relationship Id="rId2" Type="http://schemas.openxmlformats.org/officeDocument/2006/relationships/hyperlink" Target="https://wordpres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goller.com/journal/12576/semantic-versioning-wordpress-userland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762910/green-hills-forever-windows-xp-is-20-years-old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W0bSen8Qj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DC0B21-01BC-4DCB-0C12-CD1625470F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CS272: Introduction to Web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7E210-4E66-DDD6-320D-FD035B5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Cole Nelson | Computer Sciences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EAA621-2F05-7386-949B-BB8AB52B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9916"/>
            <a:ext cx="7530353" cy="627864"/>
          </a:xfrm>
        </p:spPr>
        <p:txBody>
          <a:bodyPr/>
          <a:lstStyle/>
          <a:p>
            <a:r>
              <a:rPr lang="en-US" dirty="0"/>
              <a:t>Content Management Systems 4</a:t>
            </a:r>
          </a:p>
        </p:txBody>
      </p:sp>
    </p:spTree>
    <p:extLst>
      <p:ext uri="{BB962C8B-B14F-4D97-AF65-F5344CB8AC3E}">
        <p14:creationId xmlns:p14="http://schemas.microsoft.com/office/powerpoint/2010/main" val="84249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Congrats!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now know how to use WordPress!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6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B Review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impact might custom plugins and themes have on security and maintainability of your site?</a:t>
            </a:r>
          </a:p>
        </p:txBody>
      </p:sp>
    </p:spTree>
    <p:extLst>
      <p:ext uri="{BB962C8B-B14F-4D97-AF65-F5344CB8AC3E}">
        <p14:creationId xmlns:p14="http://schemas.microsoft.com/office/powerpoint/2010/main" val="355312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41EF-0F3A-9CE2-701C-9CD2BC2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CE9D-0A52-E63F-3654-8A4EB23A02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637645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2D3B45"/>
                </a:solidFill>
                <a:latin typeface="LatoWeb"/>
              </a:rPr>
              <a:t>H</a:t>
            </a:r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aving an open-source marketplace allows users to tap into a wide range of expertise”</a:t>
            </a:r>
          </a:p>
          <a:p>
            <a:r>
              <a:rPr lang="en-US" dirty="0">
                <a:solidFill>
                  <a:srgbClr val="2D3B45"/>
                </a:solidFill>
                <a:latin typeface="LatoWeb"/>
              </a:rPr>
              <a:t>“Users can customize their websites in various ways”</a:t>
            </a:r>
          </a:p>
          <a:p>
            <a:r>
              <a:rPr lang="en-US" dirty="0"/>
              <a:t>“The thriving and diverse plugin selection for WordPress can provide many handy features to assist in creating and maintaining my website”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591F-8F90-6620-FC36-424645A181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41EF-0F3A-9CE2-701C-9CD2BC2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CE9D-0A52-E63F-3654-8A4EB23A02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4062651"/>
          </a:xfrm>
        </p:spPr>
        <p:txBody>
          <a:bodyPr/>
          <a:lstStyle/>
          <a:p>
            <a:r>
              <a:rPr lang="en-US" dirty="0"/>
              <a:t>“Third-party plugins and themes could have malware or other harmful coding or security flaws”</a:t>
            </a:r>
          </a:p>
          <a:p>
            <a:pPr lvl="1"/>
            <a:r>
              <a:rPr lang="en-US" dirty="0"/>
              <a:t>Official marketplace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not </a:t>
            </a:r>
            <a:r>
              <a:rPr lang="en-US" i="1" dirty="0">
                <a:sym typeface="Wingdings" panose="05000000000000000000" pitchFamily="2" charset="2"/>
              </a:rPr>
              <a:t>intentionally </a:t>
            </a:r>
            <a:r>
              <a:rPr lang="en-US" dirty="0">
                <a:sym typeface="Wingdings" panose="05000000000000000000" pitchFamily="2" charset="2"/>
              </a:rPr>
              <a:t>harmful</a:t>
            </a:r>
            <a:endParaRPr lang="en-US" dirty="0"/>
          </a:p>
          <a:p>
            <a:r>
              <a:rPr lang="en-US" dirty="0"/>
              <a:t>“Each plugin or theme introduces another potential weak spot in your website's security.”</a:t>
            </a:r>
          </a:p>
          <a:p>
            <a:pPr lvl="1"/>
            <a:r>
              <a:rPr lang="en-US" dirty="0"/>
              <a:t>An increase in surface area!</a:t>
            </a:r>
          </a:p>
          <a:p>
            <a:r>
              <a:rPr lang="en-US" dirty="0"/>
              <a:t>“Using too many [plugins and themes] can lead to compatibility issues that is difficult to trace.”</a:t>
            </a:r>
          </a:p>
          <a:p>
            <a:pPr lvl="1"/>
            <a:r>
              <a:rPr lang="en-US" dirty="0"/>
              <a:t>Especially plugins that do a similar thing.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591F-8F90-6620-FC36-424645A181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41EF-0F3A-9CE2-701C-9CD2BC2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CE9D-0A52-E63F-3654-8A4EB23A02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3707682"/>
          </a:xfrm>
        </p:spPr>
        <p:txBody>
          <a:bodyPr/>
          <a:lstStyle/>
          <a:p>
            <a:r>
              <a:rPr lang="en-US" dirty="0"/>
              <a:t>“Different open source software projects may adopt different licensing agreements.”</a:t>
            </a:r>
          </a:p>
          <a:p>
            <a:pPr lvl="1"/>
            <a:r>
              <a:rPr lang="en-US" dirty="0"/>
              <a:t>e.g. Akami Anti-Spam</a:t>
            </a:r>
          </a:p>
          <a:p>
            <a:r>
              <a:rPr lang="en-US" dirty="0"/>
              <a:t>“The creator of those plugins are consistently update the plugins in order to keep them functional, especially as WordPress itself receives updates”</a:t>
            </a:r>
          </a:p>
          <a:p>
            <a:pPr lvl="1"/>
            <a:r>
              <a:rPr lang="en-US" dirty="0"/>
              <a:t>Maintainability is key!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591F-8F90-6620-FC36-424645A181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7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CCB9-7C0D-6278-DE8E-22D8B24F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xkcd: Dependency">
            <a:extLst>
              <a:ext uri="{FF2B5EF4-FFF2-40B4-BE49-F238E27FC236}">
                <a16:creationId xmlns:a16="http://schemas.microsoft.com/office/drawing/2014/main" id="{E48E1E89-D6A8-6373-9BEF-871018204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69" y="533064"/>
            <a:ext cx="4560062" cy="57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1ED5-2A97-D130-6A22-40666DCA9B6A}"/>
              </a:ext>
            </a:extLst>
          </p:cNvPr>
          <p:cNvSpPr txBox="1">
            <a:spLocks/>
          </p:cNvSpPr>
          <p:nvPr/>
        </p:nvSpPr>
        <p:spPr>
          <a:xfrm>
            <a:off x="1524000" y="6324935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lang="en-US" sz="2600" dirty="0">
                <a:hlinkClick r:id="rId3"/>
              </a:rPr>
              <a:t>XKCD 2347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5676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else should we consider when using a CMS?</a:t>
            </a:r>
          </a:p>
        </p:txBody>
      </p:sp>
    </p:spTree>
    <p:extLst>
      <p:ext uri="{BB962C8B-B14F-4D97-AF65-F5344CB8AC3E}">
        <p14:creationId xmlns:p14="http://schemas.microsoft.com/office/powerpoint/2010/main" val="188694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641A-823E-7AB2-25E9-A519455A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still need to address…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65EE-4FFC-2F79-D83C-FDF455EB85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27754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Outside of cs272-wordpress.cs.wisc.edu, how can we host our own WordPress site?</a:t>
            </a:r>
          </a:p>
          <a:p>
            <a:pPr marL="514350" indent="-514350">
              <a:buAutoNum type="arabicPeriod"/>
            </a:pPr>
            <a:r>
              <a:rPr lang="en-US" dirty="0"/>
              <a:t>What do we need to do to maintain our WordPress site?</a:t>
            </a:r>
          </a:p>
          <a:p>
            <a:pPr marL="514350" indent="-514350">
              <a:buAutoNum type="arabicPeriod"/>
            </a:pPr>
            <a:r>
              <a:rPr lang="en-US" dirty="0"/>
              <a:t>What alternatives CMS options exist?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E44F7-1F2A-2931-697C-E1AC1496E4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host our own WordPress site?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Yes, but…</a:t>
            </a:r>
          </a:p>
        </p:txBody>
      </p:sp>
    </p:spTree>
    <p:extLst>
      <p:ext uri="{BB962C8B-B14F-4D97-AF65-F5344CB8AC3E}">
        <p14:creationId xmlns:p14="http://schemas.microsoft.com/office/powerpoint/2010/main" val="73038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0CE0-E657-D85E-62D6-3DF89B40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Self-Hosted vs Hosted WordPress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A735-96E1-B453-918C-0EECBB88C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4724400" cy="410266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Self-Hosted WordPress</a:t>
            </a:r>
          </a:p>
          <a:p>
            <a:pPr marL="0" indent="0">
              <a:buNone/>
            </a:pPr>
            <a:r>
              <a:rPr lang="en-US" i="1" dirty="0"/>
              <a:t>e.g. running on your computer</a:t>
            </a:r>
          </a:p>
          <a:p>
            <a:r>
              <a:rPr lang="en-US" dirty="0"/>
              <a:t>High technical skill required</a:t>
            </a:r>
          </a:p>
          <a:p>
            <a:r>
              <a:rPr lang="en-US" dirty="0"/>
              <a:t>Only available when your computer is on</a:t>
            </a:r>
          </a:p>
          <a:p>
            <a:r>
              <a:rPr lang="en-US" dirty="0"/>
              <a:t>Visitors connect to </a:t>
            </a:r>
            <a:r>
              <a:rPr lang="en-US" i="1" dirty="0"/>
              <a:t>you</a:t>
            </a:r>
          </a:p>
          <a:p>
            <a:r>
              <a:rPr lang="en-US" dirty="0"/>
              <a:t>No restrictions on WordPress content</a:t>
            </a:r>
          </a:p>
          <a:p>
            <a:r>
              <a:rPr lang="en-US" dirty="0"/>
              <a:t>Free*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46028-D5E1-0522-8F2B-040A241E6D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EA366-01CD-6C59-BE6B-ABC8BD07E5B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38900" y="1524000"/>
            <a:ext cx="4914900" cy="45910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Hosted WordPress</a:t>
            </a:r>
          </a:p>
          <a:p>
            <a:pPr marL="0" indent="0">
              <a:buNone/>
            </a:pPr>
            <a:r>
              <a:rPr lang="en-US" i="1" dirty="0"/>
              <a:t>e.g. running </a:t>
            </a:r>
            <a:r>
              <a:rPr lang="en-US" i="1" dirty="0">
                <a:hlinkClick r:id="rId2"/>
              </a:rPr>
              <a:t>on a dedicated host</a:t>
            </a:r>
            <a:endParaRPr lang="en-US" i="1" dirty="0"/>
          </a:p>
          <a:p>
            <a:r>
              <a:rPr lang="en-US" dirty="0"/>
              <a:t>Low technical skill required</a:t>
            </a:r>
          </a:p>
          <a:p>
            <a:r>
              <a:rPr lang="en-US" dirty="0"/>
              <a:t>Available 24/7</a:t>
            </a:r>
            <a:br>
              <a:rPr lang="en-US" dirty="0"/>
            </a:br>
            <a:endParaRPr lang="en-US" dirty="0"/>
          </a:p>
          <a:p>
            <a:r>
              <a:rPr lang="en-US" dirty="0"/>
              <a:t>Visitors connect to </a:t>
            </a:r>
            <a:r>
              <a:rPr lang="en-US" i="1" dirty="0"/>
              <a:t>your host</a:t>
            </a:r>
          </a:p>
          <a:p>
            <a:r>
              <a:rPr lang="en-US" dirty="0"/>
              <a:t>Often has restrictions on WordPress content</a:t>
            </a:r>
          </a:p>
          <a:p>
            <a:r>
              <a:rPr lang="en-US" dirty="0"/>
              <a:t>Paid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2F6D87-37E4-F3AA-37A3-23AECE6A3D76}"/>
              </a:ext>
            </a:extLst>
          </p:cNvPr>
          <p:cNvSpPr txBox="1">
            <a:spLocks/>
          </p:cNvSpPr>
          <p:nvPr/>
        </p:nvSpPr>
        <p:spPr>
          <a:xfrm>
            <a:off x="1524000" y="5929650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lang="en-US" sz="2600" dirty="0"/>
              <a:t>If you are interested in self-hosting a WordPress site, </a:t>
            </a:r>
            <a:r>
              <a:rPr lang="en-US" sz="2600" dirty="0">
                <a:hlinkClick r:id="rId3"/>
              </a:rPr>
              <a:t>see XAMPP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6988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2850220"/>
            <a:ext cx="9255760" cy="1154162"/>
          </a:xfrm>
        </p:spPr>
        <p:txBody>
          <a:bodyPr/>
          <a:lstStyle/>
          <a:p>
            <a:r>
              <a:rPr lang="en-US" dirty="0"/>
              <a:t>Quiz A will be at the </a:t>
            </a:r>
            <a:r>
              <a:rPr lang="en-US" i="1" dirty="0"/>
              <a:t>end </a:t>
            </a:r>
            <a:r>
              <a:rPr lang="en-US" dirty="0"/>
              <a:t>of Monday’s class!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10 multiple-choice questions on CMS 1-4.</a:t>
            </a:r>
          </a:p>
        </p:txBody>
      </p:sp>
    </p:spTree>
    <p:extLst>
      <p:ext uri="{BB962C8B-B14F-4D97-AF65-F5344CB8AC3E}">
        <p14:creationId xmlns:p14="http://schemas.microsoft.com/office/powerpoint/2010/main" val="3019782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0CE0-E657-D85E-62D6-3DF89B40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WordPress 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46028-D5E1-0522-8F2B-040A241E6D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2F6D87-37E4-F3AA-37A3-23AECE6A3D76}"/>
              </a:ext>
            </a:extLst>
          </p:cNvPr>
          <p:cNvSpPr txBox="1">
            <a:spLocks/>
          </p:cNvSpPr>
          <p:nvPr/>
        </p:nvSpPr>
        <p:spPr>
          <a:xfrm>
            <a:off x="1524000" y="5929650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lang="en-US" sz="2600" dirty="0"/>
              <a:t>From </a:t>
            </a:r>
            <a:r>
              <a:rPr lang="en-US" sz="2600" dirty="0">
                <a:hlinkClick r:id="rId2"/>
              </a:rPr>
              <a:t>wordpress.com</a:t>
            </a:r>
            <a:endParaRPr lang="en-US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FE4D80-5738-538D-0D1A-636B98D63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68" y="1386093"/>
            <a:ext cx="9000463" cy="40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0CE0-E657-D85E-62D6-3DF89B40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WordPress 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46028-D5E1-0522-8F2B-040A241E6D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EA366-01CD-6C59-BE6B-ABC8BD07E5B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38900" y="1994248"/>
            <a:ext cx="4914900" cy="2869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Because they host your WordPress site, they get to add/remove WordPress content on your behalf.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you see will be a little bit different from what we’ve done with </a:t>
            </a:r>
            <a:r>
              <a:rPr lang="en-US" dirty="0">
                <a:hlinkClick r:id="rId2"/>
              </a:rPr>
              <a:t>wordpress.org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FB0836-55A9-C1F1-143D-E7A2D1D5E3B9}"/>
              </a:ext>
            </a:extLst>
          </p:cNvPr>
          <p:cNvSpPr txBox="1">
            <a:spLocks/>
          </p:cNvSpPr>
          <p:nvPr/>
        </p:nvSpPr>
        <p:spPr>
          <a:xfrm>
            <a:off x="1524000" y="5929650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lang="en-US" sz="2600" dirty="0"/>
              <a:t>From </a:t>
            </a:r>
            <a:r>
              <a:rPr lang="en-US" sz="2600" dirty="0">
                <a:hlinkClick r:id="rId3"/>
              </a:rPr>
              <a:t>wordpress.com</a:t>
            </a:r>
            <a:endParaRPr lang="en-US" sz="2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675B2-67EF-5160-78F3-B51BC1183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378" y="1438475"/>
            <a:ext cx="2200429" cy="44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2D51-DA08-4A57-19EC-7E88D649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2155-CD04-59E3-2893-18E8D19D7D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807401"/>
          </a:xfrm>
        </p:spPr>
        <p:txBody>
          <a:bodyPr/>
          <a:lstStyle/>
          <a:p>
            <a:r>
              <a:rPr lang="en-US" b="1" dirty="0"/>
              <a:t>Keep your WordPress version up-to-date!</a:t>
            </a:r>
          </a:p>
          <a:p>
            <a:pPr lvl="1"/>
            <a:r>
              <a:rPr lang="en-US" dirty="0"/>
              <a:t>Some hosts do this for you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A7BBB-A884-1F07-A74B-B8C91EAAD5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E0465-2F27-8D4D-6BFD-E776C851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786" y="2559005"/>
            <a:ext cx="6388428" cy="173998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27E1C8-7657-9982-155E-DD9F136B34B7}"/>
              </a:ext>
            </a:extLst>
          </p:cNvPr>
          <p:cNvSpPr txBox="1">
            <a:spLocks/>
          </p:cNvSpPr>
          <p:nvPr/>
        </p:nvSpPr>
        <p:spPr>
          <a:xfrm>
            <a:off x="1524000" y="4796790"/>
            <a:ext cx="9829800" cy="807401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Keep your plugins up-to-date!</a:t>
            </a:r>
          </a:p>
          <a:p>
            <a:pPr lvl="1"/>
            <a:r>
              <a:rPr lang="en-US" dirty="0"/>
              <a:t>Usually, this is on you!</a:t>
            </a:r>
          </a:p>
        </p:txBody>
      </p:sp>
    </p:spTree>
    <p:extLst>
      <p:ext uri="{BB962C8B-B14F-4D97-AF65-F5344CB8AC3E}">
        <p14:creationId xmlns:p14="http://schemas.microsoft.com/office/powerpoint/2010/main" val="2782719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E8D6-FD74-A968-ACFF-DBDDCC2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F9D8-6EB2-73A3-F7B5-C3BEF1F40B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10279224" cy="4144211"/>
          </a:xfrm>
        </p:spPr>
        <p:txBody>
          <a:bodyPr/>
          <a:lstStyle/>
          <a:p>
            <a:r>
              <a:rPr lang="en-US" dirty="0"/>
              <a:t>Most software follows </a:t>
            </a:r>
            <a:r>
              <a:rPr lang="en-US" dirty="0">
                <a:hlinkClick r:id="rId2"/>
              </a:rPr>
              <a:t>semantic versioning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MAJOR.MINOR.PATCH</a:t>
            </a:r>
          </a:p>
          <a:p>
            <a:pPr lvl="2"/>
            <a:r>
              <a:rPr lang="en-US" dirty="0"/>
              <a:t>An increase in PATCH suggests backward compatible bug fixes</a:t>
            </a:r>
          </a:p>
          <a:p>
            <a:pPr lvl="2"/>
            <a:r>
              <a:rPr lang="en-US" dirty="0"/>
              <a:t>An increase in MINOR suggests added functionality in a backward compatible manner</a:t>
            </a:r>
          </a:p>
          <a:p>
            <a:pPr lvl="2"/>
            <a:r>
              <a:rPr lang="en-US" dirty="0"/>
              <a:t>An increase in MAJOR suggests new functionality replacing old functionality</a:t>
            </a:r>
          </a:p>
          <a:p>
            <a:r>
              <a:rPr lang="en-US" dirty="0"/>
              <a:t>PATCH and MINOR updates are </a:t>
            </a:r>
            <a:r>
              <a:rPr lang="en-US" i="1" dirty="0"/>
              <a:t>frequent </a:t>
            </a:r>
            <a:r>
              <a:rPr lang="en-US" dirty="0"/>
              <a:t>and generally </a:t>
            </a:r>
            <a:r>
              <a:rPr lang="en-US" i="1" dirty="0"/>
              <a:t>safe changes</a:t>
            </a:r>
            <a:r>
              <a:rPr lang="en-US" dirty="0"/>
              <a:t>, MAJOR updates are </a:t>
            </a:r>
            <a:r>
              <a:rPr lang="en-US" i="1" dirty="0"/>
              <a:t>less</a:t>
            </a:r>
            <a:r>
              <a:rPr lang="en-US" dirty="0"/>
              <a:t> </a:t>
            </a:r>
            <a:r>
              <a:rPr lang="en-US" i="1" dirty="0"/>
              <a:t>frequent</a:t>
            </a:r>
            <a:r>
              <a:rPr lang="en-US" dirty="0"/>
              <a:t> and often involve </a:t>
            </a:r>
            <a:r>
              <a:rPr lang="en-US" i="1" dirty="0"/>
              <a:t>breaking changes.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6.6.1 </a:t>
            </a:r>
            <a:r>
              <a:rPr lang="en-US" dirty="0">
                <a:sym typeface="Wingdings" panose="05000000000000000000" pitchFamily="2" charset="2"/>
              </a:rPr>
              <a:t> 6.6.2 😊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2.2.3 </a:t>
            </a:r>
            <a:r>
              <a:rPr lang="en-US" dirty="0">
                <a:sym typeface="Wingdings" panose="05000000000000000000" pitchFamily="2" charset="2"/>
              </a:rPr>
              <a:t> 6.6.2 😱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79464-BE37-0CB3-EA4B-EE75A71C1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D25EC9-8B01-45C1-3506-C2492204AC37}"/>
              </a:ext>
            </a:extLst>
          </p:cNvPr>
          <p:cNvSpPr txBox="1">
            <a:spLocks/>
          </p:cNvSpPr>
          <p:nvPr/>
        </p:nvSpPr>
        <p:spPr>
          <a:xfrm>
            <a:off x="1524000" y="5929650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lang="en-US" sz="2600" dirty="0">
                <a:hlinkClick r:id="rId3"/>
              </a:rPr>
              <a:t>Some would argue</a:t>
            </a:r>
            <a:r>
              <a:rPr lang="en-US" sz="2600" dirty="0"/>
              <a:t> WordPress does not follow </a:t>
            </a:r>
            <a:r>
              <a:rPr lang="en-US" sz="2600" dirty="0" err="1"/>
              <a:t>SemVer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95941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278E-C200-B317-5905-DE62C5CF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update?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C0E8-3EB8-2822-7F9D-F629929F0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4724400" cy="299774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Pros</a:t>
            </a:r>
          </a:p>
          <a:p>
            <a:r>
              <a:rPr lang="en-US" dirty="0"/>
              <a:t>Stay with the latest security patches and bug fixes.</a:t>
            </a:r>
          </a:p>
          <a:p>
            <a:r>
              <a:rPr lang="en-US" dirty="0"/>
              <a:t>Older versions often become unsupported.</a:t>
            </a:r>
          </a:p>
          <a:p>
            <a:r>
              <a:rPr lang="en-US" dirty="0"/>
              <a:t>Documentation often follows the latest version.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E17DC-0215-74F1-6366-A9BBB31517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F6FC9A-1ED2-4C1D-A257-4F08C8B90F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38900" y="1524000"/>
            <a:ext cx="4914900" cy="26376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Requires time and effort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involve breaking changes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involve learning new things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CDC74E-5DED-5648-6E83-BE6F3A066C34}"/>
              </a:ext>
            </a:extLst>
          </p:cNvPr>
          <p:cNvSpPr txBox="1">
            <a:spLocks/>
          </p:cNvSpPr>
          <p:nvPr/>
        </p:nvSpPr>
        <p:spPr>
          <a:xfrm>
            <a:off x="1524000" y="5929650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lang="en-US" sz="2600" dirty="0"/>
              <a:t>We update out of necessity, at the cost of time and effort.</a:t>
            </a:r>
          </a:p>
        </p:txBody>
      </p:sp>
    </p:spTree>
    <p:extLst>
      <p:ext uri="{BB962C8B-B14F-4D97-AF65-F5344CB8AC3E}">
        <p14:creationId xmlns:p14="http://schemas.microsoft.com/office/powerpoint/2010/main" val="1418609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FF0E-0EC1-B116-D370-DF1E23AE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6EA900-BB1A-4811-F6EC-A38186EC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4331"/>
            <a:ext cx="10134600" cy="57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6337-8A39-0191-3E89-CFF887C57A55}"/>
              </a:ext>
            </a:extLst>
          </p:cNvPr>
          <p:cNvSpPr txBox="1">
            <a:spLocks/>
          </p:cNvSpPr>
          <p:nvPr/>
        </p:nvSpPr>
        <p:spPr>
          <a:xfrm>
            <a:off x="1626870" y="6267453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lang="en-US" sz="2600" dirty="0"/>
              <a:t>Image from </a:t>
            </a:r>
            <a:r>
              <a:rPr lang="en-US" sz="2600" dirty="0" err="1">
                <a:hlinkClick r:id="rId3"/>
              </a:rPr>
              <a:t>HowToGeek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51795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Custom Content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you need more than what WordPress gives you!</a:t>
            </a:r>
          </a:p>
        </p:txBody>
      </p:sp>
    </p:spTree>
    <p:extLst>
      <p:ext uri="{BB962C8B-B14F-4D97-AF65-F5344CB8AC3E}">
        <p14:creationId xmlns:p14="http://schemas.microsoft.com/office/powerpoint/2010/main" val="327486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5E81-6510-57D8-3A0A-58EE74FA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B6F441-78E4-39CB-257A-188048C47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70" y="2105892"/>
            <a:ext cx="2929571" cy="292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CDC782-E7FB-017D-B722-F86ADC44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08" y="2044483"/>
            <a:ext cx="2121971" cy="299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avaScript Logo, symbol, meaning, history, PNG, brand">
            <a:extLst>
              <a:ext uri="{FF2B5EF4-FFF2-40B4-BE49-F238E27FC236}">
                <a16:creationId xmlns:a16="http://schemas.microsoft.com/office/drawing/2014/main" id="{970E614E-B1C1-12C8-78C5-5FF02CF55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7" r="27000"/>
          <a:stretch/>
        </p:blipFill>
        <p:spPr bwMode="auto">
          <a:xfrm>
            <a:off x="7469645" y="2044482"/>
            <a:ext cx="2780778" cy="32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E37B79-A46F-5F39-F123-B5A489915069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1</a:t>
            </a:r>
          </a:p>
        </p:txBody>
      </p:sp>
    </p:spTree>
    <p:extLst>
      <p:ext uri="{BB962C8B-B14F-4D97-AF65-F5344CB8AC3E}">
        <p14:creationId xmlns:p14="http://schemas.microsoft.com/office/powerpoint/2010/main" val="3683334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5E81-6510-57D8-3A0A-58EE74FA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PHP?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B6F441-78E4-39CB-257A-188048C47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783" y="1994062"/>
            <a:ext cx="2929571" cy="292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CDC782-E7FB-017D-B722-F86ADC44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42" y="1975400"/>
            <a:ext cx="2121971" cy="299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avaScript Logo, symbol, meaning, history, PNG, brand">
            <a:extLst>
              <a:ext uri="{FF2B5EF4-FFF2-40B4-BE49-F238E27FC236}">
                <a16:creationId xmlns:a16="http://schemas.microsoft.com/office/drawing/2014/main" id="{970E614E-B1C1-12C8-78C5-5FF02CF55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7" r="27000"/>
          <a:stretch/>
        </p:blipFill>
        <p:spPr bwMode="auto">
          <a:xfrm>
            <a:off x="8573022" y="1901655"/>
            <a:ext cx="2780778" cy="32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E37B79-A46F-5F39-F123-B5A489915069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09E902-C2B3-28A4-EEFE-2EDCDF7F7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9" y="2867583"/>
            <a:ext cx="2478466" cy="133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3136203-6CD5-24E1-9778-A41713A68638}"/>
              </a:ext>
            </a:extLst>
          </p:cNvPr>
          <p:cNvSpPr txBox="1">
            <a:spLocks/>
          </p:cNvSpPr>
          <p:nvPr/>
        </p:nvSpPr>
        <p:spPr>
          <a:xfrm>
            <a:off x="457200" y="5875044"/>
            <a:ext cx="10896600" cy="4062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pPr algn="r"/>
            <a:r>
              <a:rPr lang="en-US" sz="2600" b="0" dirty="0"/>
              <a:t>PHP is used by the server to generate HTML, CSS, and JS files.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9E0BEA-9641-8247-0C23-D0449D826A28}"/>
              </a:ext>
            </a:extLst>
          </p:cNvPr>
          <p:cNvCxnSpPr/>
          <p:nvPr/>
        </p:nvCxnSpPr>
        <p:spPr>
          <a:xfrm>
            <a:off x="2976466" y="3517641"/>
            <a:ext cx="6659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21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5CDB-2792-DF21-72B4-3B59B20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Hyper-Text Markup Language (HTML)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BB26-439F-B643-474D-AEABC97B4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A4388-BCF1-CED8-A26D-78249742AC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520" y="2005345"/>
            <a:ext cx="11109960" cy="33824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&lt;h1&gt;Hello World!&lt;/h1&gt;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&lt;p&gt;Welcome to my personal website!&lt;/p&gt;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&lt;p style="color: red"&gt;I go to UW-Madison...&lt;/p&gt;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="./wisc-logo.png" alt="UW-Madison Logo"/&gt;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&lt;button id="hero-</a:t>
            </a:r>
            <a:r>
              <a:rPr lang="en-US" dirty="0" err="1">
                <a:latin typeface="Consolas" panose="020B0609020204030204" pitchFamily="49" charset="0"/>
              </a:rPr>
              <a:t>btn</a:t>
            </a:r>
            <a:r>
              <a:rPr lang="en-US" dirty="0">
                <a:latin typeface="Consolas" panose="020B0609020204030204" pitchFamily="49" charset="0"/>
              </a:rPr>
              <a:t>"&gt;Click here to learn more!&lt;/button&gt;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158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Review the Full-Site-Editor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Navigation, Templates, and Patterns</a:t>
            </a:r>
          </a:p>
        </p:txBody>
      </p:sp>
    </p:spTree>
    <p:extLst>
      <p:ext uri="{BB962C8B-B14F-4D97-AF65-F5344CB8AC3E}">
        <p14:creationId xmlns:p14="http://schemas.microsoft.com/office/powerpoint/2010/main" val="399130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5CDB-2792-DF21-72B4-3B59B20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BB26-439F-B643-474D-AEABC97B4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A4388-BCF1-CED8-A26D-78249742AC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520" y="1534174"/>
            <a:ext cx="11109960" cy="4847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header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background-color: #333;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color: #fff;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text-align: center;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padding: 20px;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h1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font-size: 36px;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43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5CDB-2792-DF21-72B4-3B59B20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BB26-439F-B643-474D-AEABC97B4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A4388-BCF1-CED8-A26D-78249742AC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520" y="1697056"/>
            <a:ext cx="11109960" cy="43591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hasClicked</a:t>
            </a:r>
            <a:r>
              <a:rPr lang="en-US" dirty="0">
                <a:latin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displayMessage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(!</a:t>
            </a:r>
            <a:r>
              <a:rPr lang="en-US" dirty="0" err="1">
                <a:latin typeface="Consolas" panose="020B0609020204030204" pitchFamily="49" charset="0"/>
              </a:rPr>
              <a:t>hasClicked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alert("Welcome to my personal website!");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hasClicked</a:t>
            </a:r>
            <a:r>
              <a:rPr lang="en-US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alert("Feel free to explore!");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993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D569-EF07-D430-4E77-22398EA2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this in WordPress?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F2485-8184-6E81-7FFA-50A0DCC6C2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9AAD13-C964-F0F6-23A7-DD278D67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9" y="2828731"/>
            <a:ext cx="4762865" cy="145672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F8506-97D5-E633-F4F1-C3680D824BA9}"/>
              </a:ext>
            </a:extLst>
          </p:cNvPr>
          <p:cNvSpPr txBox="1">
            <a:spLocks/>
          </p:cNvSpPr>
          <p:nvPr/>
        </p:nvSpPr>
        <p:spPr>
          <a:xfrm>
            <a:off x="749790" y="4731109"/>
            <a:ext cx="3710726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600" dirty="0"/>
              <a:t>Right-Click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sym typeface="Wingdings" panose="05000000000000000000" pitchFamily="2" charset="2"/>
              </a:rPr>
              <a:t> Inspect</a:t>
            </a:r>
            <a:endParaRPr lang="en-US" sz="2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1F1344-94CC-60B6-6DA2-E4EB685C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76" y="960666"/>
            <a:ext cx="4219024" cy="52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82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C811-9AC3-CDE7-5886-3E3A462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embed custom HTML &amp; CSS?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2EAD-288C-E9AC-72E5-C3FCD2F504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2727D-E680-FAA3-2F57-151E9C72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56" y="2834281"/>
            <a:ext cx="1792625" cy="1676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EA6BC-93A7-D9AF-38DD-4D3CAD02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43" y="2883392"/>
            <a:ext cx="1385586" cy="1591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CB7847-03AF-2CA2-865E-F8F91F5A5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147" y="1591549"/>
            <a:ext cx="2256181" cy="1738839"/>
          </a:xfrm>
          <a:custGeom>
            <a:avLst/>
            <a:gdLst>
              <a:gd name="connsiteX0" fmla="*/ 0 w 2256181"/>
              <a:gd name="connsiteY0" fmla="*/ 0 h 1738839"/>
              <a:gd name="connsiteX1" fmla="*/ 564045 w 2256181"/>
              <a:gd name="connsiteY1" fmla="*/ 0 h 1738839"/>
              <a:gd name="connsiteX2" fmla="*/ 1082967 w 2256181"/>
              <a:gd name="connsiteY2" fmla="*/ 0 h 1738839"/>
              <a:gd name="connsiteX3" fmla="*/ 1579327 w 2256181"/>
              <a:gd name="connsiteY3" fmla="*/ 0 h 1738839"/>
              <a:gd name="connsiteX4" fmla="*/ 2256181 w 2256181"/>
              <a:gd name="connsiteY4" fmla="*/ 0 h 1738839"/>
              <a:gd name="connsiteX5" fmla="*/ 2256181 w 2256181"/>
              <a:gd name="connsiteY5" fmla="*/ 597001 h 1738839"/>
              <a:gd name="connsiteX6" fmla="*/ 2256181 w 2256181"/>
              <a:gd name="connsiteY6" fmla="*/ 1159226 h 1738839"/>
              <a:gd name="connsiteX7" fmla="*/ 2256181 w 2256181"/>
              <a:gd name="connsiteY7" fmla="*/ 1738839 h 1738839"/>
              <a:gd name="connsiteX8" fmla="*/ 1737259 w 2256181"/>
              <a:gd name="connsiteY8" fmla="*/ 1738839 h 1738839"/>
              <a:gd name="connsiteX9" fmla="*/ 1240900 w 2256181"/>
              <a:gd name="connsiteY9" fmla="*/ 1738839 h 1738839"/>
              <a:gd name="connsiteX10" fmla="*/ 631731 w 2256181"/>
              <a:gd name="connsiteY10" fmla="*/ 1738839 h 1738839"/>
              <a:gd name="connsiteX11" fmla="*/ 0 w 2256181"/>
              <a:gd name="connsiteY11" fmla="*/ 1738839 h 1738839"/>
              <a:gd name="connsiteX12" fmla="*/ 0 w 2256181"/>
              <a:gd name="connsiteY12" fmla="*/ 1176614 h 1738839"/>
              <a:gd name="connsiteX13" fmla="*/ 0 w 2256181"/>
              <a:gd name="connsiteY13" fmla="*/ 614390 h 1738839"/>
              <a:gd name="connsiteX14" fmla="*/ 0 w 2256181"/>
              <a:gd name="connsiteY14" fmla="*/ 0 h 173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56181" h="1738839" fill="none" extrusionOk="0">
                <a:moveTo>
                  <a:pt x="0" y="0"/>
                </a:moveTo>
                <a:cubicBezTo>
                  <a:pt x="229050" y="-7420"/>
                  <a:pt x="309425" y="10279"/>
                  <a:pt x="564045" y="0"/>
                </a:cubicBezTo>
                <a:cubicBezTo>
                  <a:pt x="818666" y="-10279"/>
                  <a:pt x="885454" y="21100"/>
                  <a:pt x="1082967" y="0"/>
                </a:cubicBezTo>
                <a:cubicBezTo>
                  <a:pt x="1280480" y="-21100"/>
                  <a:pt x="1392276" y="10881"/>
                  <a:pt x="1579327" y="0"/>
                </a:cubicBezTo>
                <a:cubicBezTo>
                  <a:pt x="1766378" y="-10881"/>
                  <a:pt x="1951397" y="43457"/>
                  <a:pt x="2256181" y="0"/>
                </a:cubicBezTo>
                <a:cubicBezTo>
                  <a:pt x="2286775" y="171908"/>
                  <a:pt x="2254881" y="395360"/>
                  <a:pt x="2256181" y="597001"/>
                </a:cubicBezTo>
                <a:cubicBezTo>
                  <a:pt x="2257481" y="798642"/>
                  <a:pt x="2197845" y="920430"/>
                  <a:pt x="2256181" y="1159226"/>
                </a:cubicBezTo>
                <a:cubicBezTo>
                  <a:pt x="2314517" y="1398023"/>
                  <a:pt x="2244681" y="1607528"/>
                  <a:pt x="2256181" y="1738839"/>
                </a:cubicBezTo>
                <a:cubicBezTo>
                  <a:pt x="2035174" y="1775180"/>
                  <a:pt x="1908930" y="1688975"/>
                  <a:pt x="1737259" y="1738839"/>
                </a:cubicBezTo>
                <a:cubicBezTo>
                  <a:pt x="1565588" y="1788703"/>
                  <a:pt x="1402480" y="1737324"/>
                  <a:pt x="1240900" y="1738839"/>
                </a:cubicBezTo>
                <a:cubicBezTo>
                  <a:pt x="1079320" y="1740354"/>
                  <a:pt x="839704" y="1714650"/>
                  <a:pt x="631731" y="1738839"/>
                </a:cubicBezTo>
                <a:cubicBezTo>
                  <a:pt x="423758" y="1763028"/>
                  <a:pt x="145810" y="1687604"/>
                  <a:pt x="0" y="1738839"/>
                </a:cubicBezTo>
                <a:cubicBezTo>
                  <a:pt x="-48274" y="1613096"/>
                  <a:pt x="47089" y="1452940"/>
                  <a:pt x="0" y="1176614"/>
                </a:cubicBezTo>
                <a:cubicBezTo>
                  <a:pt x="-47089" y="900288"/>
                  <a:pt x="17741" y="827355"/>
                  <a:pt x="0" y="614390"/>
                </a:cubicBezTo>
                <a:cubicBezTo>
                  <a:pt x="-17741" y="401425"/>
                  <a:pt x="73301" y="225274"/>
                  <a:pt x="0" y="0"/>
                </a:cubicBezTo>
                <a:close/>
              </a:path>
              <a:path w="2256181" h="1738839" stroke="0" extrusionOk="0">
                <a:moveTo>
                  <a:pt x="0" y="0"/>
                </a:moveTo>
                <a:cubicBezTo>
                  <a:pt x="205155" y="-27630"/>
                  <a:pt x="326813" y="17109"/>
                  <a:pt x="609169" y="0"/>
                </a:cubicBezTo>
                <a:cubicBezTo>
                  <a:pt x="891525" y="-17109"/>
                  <a:pt x="1041128" y="830"/>
                  <a:pt x="1173214" y="0"/>
                </a:cubicBezTo>
                <a:cubicBezTo>
                  <a:pt x="1305300" y="-830"/>
                  <a:pt x="1987708" y="82700"/>
                  <a:pt x="2256181" y="0"/>
                </a:cubicBezTo>
                <a:cubicBezTo>
                  <a:pt x="2317498" y="148386"/>
                  <a:pt x="2247469" y="413030"/>
                  <a:pt x="2256181" y="614390"/>
                </a:cubicBezTo>
                <a:cubicBezTo>
                  <a:pt x="2264893" y="815750"/>
                  <a:pt x="2200132" y="930444"/>
                  <a:pt x="2256181" y="1194003"/>
                </a:cubicBezTo>
                <a:cubicBezTo>
                  <a:pt x="2312230" y="1457562"/>
                  <a:pt x="2230497" y="1619677"/>
                  <a:pt x="2256181" y="1738839"/>
                </a:cubicBezTo>
                <a:cubicBezTo>
                  <a:pt x="2084078" y="1763848"/>
                  <a:pt x="1889520" y="1721258"/>
                  <a:pt x="1647012" y="1738839"/>
                </a:cubicBezTo>
                <a:cubicBezTo>
                  <a:pt x="1404504" y="1756420"/>
                  <a:pt x="1230440" y="1732936"/>
                  <a:pt x="1037843" y="1738839"/>
                </a:cubicBezTo>
                <a:cubicBezTo>
                  <a:pt x="845246" y="1744742"/>
                  <a:pt x="304013" y="1657881"/>
                  <a:pt x="0" y="1738839"/>
                </a:cubicBezTo>
                <a:cubicBezTo>
                  <a:pt x="-24924" y="1573366"/>
                  <a:pt x="58579" y="1312322"/>
                  <a:pt x="0" y="1176614"/>
                </a:cubicBezTo>
                <a:cubicBezTo>
                  <a:pt x="-58579" y="1040906"/>
                  <a:pt x="48899" y="685486"/>
                  <a:pt x="0" y="562225"/>
                </a:cubicBezTo>
                <a:cubicBezTo>
                  <a:pt x="-48899" y="438964"/>
                  <a:pt x="42000" y="146132"/>
                  <a:pt x="0" y="0"/>
                </a:cubicBezTo>
                <a:close/>
              </a:path>
            </a:pathLst>
          </a:custGeom>
          <a:ln w="127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8366320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530E06DD-C78A-6BF1-28FE-4A387C9A367A}"/>
              </a:ext>
            </a:extLst>
          </p:cNvPr>
          <p:cNvSpPr/>
          <p:nvPr/>
        </p:nvSpPr>
        <p:spPr>
          <a:xfrm>
            <a:off x="877919" y="2460969"/>
            <a:ext cx="2436794" cy="2436794"/>
          </a:xfrm>
          <a:prstGeom prst="noSmoking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B8257BD7-27D7-33AA-7274-91DFC66EA5B5}"/>
              </a:ext>
            </a:extLst>
          </p:cNvPr>
          <p:cNvSpPr/>
          <p:nvPr/>
        </p:nvSpPr>
        <p:spPr>
          <a:xfrm>
            <a:off x="4129613" y="2460969"/>
            <a:ext cx="2436794" cy="2436794"/>
          </a:xfrm>
          <a:prstGeom prst="noSmoking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B0311A-77F4-0FF0-CF29-649C2F443AB5}"/>
              </a:ext>
            </a:extLst>
          </p:cNvPr>
          <p:cNvSpPr txBox="1">
            <a:spLocks/>
          </p:cNvSpPr>
          <p:nvPr/>
        </p:nvSpPr>
        <p:spPr>
          <a:xfrm>
            <a:off x="6986470" y="3702738"/>
            <a:ext cx="4375016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600" dirty="0"/>
              <a:t>Add a “Custom HTML” block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7AE8D6-E478-8C85-C21B-328B92E01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840" y="4382270"/>
            <a:ext cx="2008276" cy="103098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A0359D-166C-7ACB-4B94-B5E6B5A7251E}"/>
              </a:ext>
            </a:extLst>
          </p:cNvPr>
          <p:cNvSpPr txBox="1">
            <a:spLocks/>
          </p:cNvSpPr>
          <p:nvPr/>
        </p:nvSpPr>
        <p:spPr>
          <a:xfrm>
            <a:off x="6986470" y="5709211"/>
            <a:ext cx="4375016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600" dirty="0"/>
              <a:t>Use the preview toggler</a:t>
            </a:r>
          </a:p>
        </p:txBody>
      </p:sp>
    </p:spTree>
    <p:extLst>
      <p:ext uri="{BB962C8B-B14F-4D97-AF65-F5344CB8AC3E}">
        <p14:creationId xmlns:p14="http://schemas.microsoft.com/office/powerpoint/2010/main" val="3240938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31C99-7466-5707-AAF8-25B3E4A5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D34EE8-861F-4D83-0B2A-431548C4F6A9}"/>
              </a:ext>
            </a:extLst>
          </p:cNvPr>
          <p:cNvSpPr txBox="1">
            <a:spLocks/>
          </p:cNvSpPr>
          <p:nvPr/>
        </p:nvSpPr>
        <p:spPr>
          <a:xfrm>
            <a:off x="1181100" y="4463142"/>
            <a:ext cx="9829800" cy="940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Start HW2 and DIS C!</a:t>
            </a:r>
          </a:p>
        </p:txBody>
      </p:sp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8204-E12E-9BFC-5FE7-3B1D832D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FE13-0638-C8E6-DC94-C015575D6E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3382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this lecture, students should be able to…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Install and use custom plugins and themes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Consider the pros and cons of using custom plugins and themes</a:t>
            </a:r>
          </a:p>
          <a:p>
            <a:pPr marL="514350" indent="-514350">
              <a:buAutoNum type="arabicPeriod"/>
            </a:pPr>
            <a:r>
              <a:rPr lang="en-US" dirty="0"/>
              <a:t>Consider security and maintainability for WordPress sites</a:t>
            </a:r>
          </a:p>
          <a:p>
            <a:pPr marL="514350" indent="-514350">
              <a:buAutoNum type="arabicPeriod"/>
            </a:pPr>
            <a:r>
              <a:rPr lang="en-US" dirty="0"/>
              <a:t>Consider hosted vs. self-hosted services</a:t>
            </a:r>
          </a:p>
          <a:p>
            <a:pPr marL="514350" indent="-514350">
              <a:buAutoNum type="arabicPeriod"/>
            </a:pPr>
            <a:r>
              <a:rPr lang="en-US" dirty="0"/>
              <a:t>Consider alternative content management systems</a:t>
            </a:r>
          </a:p>
          <a:p>
            <a:pPr marL="514350" indent="-514350">
              <a:buAutoNum type="arabicPeriod"/>
            </a:pPr>
            <a:r>
              <a:rPr lang="en-US" dirty="0"/>
              <a:t>Embed basic HTML and CSS into their pages and posts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9E7B873-1F59-9E83-A78B-215C608E8A03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4</a:t>
            </a:r>
          </a:p>
        </p:txBody>
      </p:sp>
    </p:spTree>
    <p:extLst>
      <p:ext uri="{BB962C8B-B14F-4D97-AF65-F5344CB8AC3E}">
        <p14:creationId xmlns:p14="http://schemas.microsoft.com/office/powerpoint/2010/main" val="372711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0DD8-2BF7-A9E0-43B1-3638E82F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 &amp; Plugins</a:t>
            </a:r>
          </a:p>
        </p:txBody>
      </p:sp>
    </p:spTree>
    <p:extLst>
      <p:ext uri="{BB962C8B-B14F-4D97-AF65-F5344CB8AC3E}">
        <p14:creationId xmlns:p14="http://schemas.microsoft.com/office/powerpoint/2010/main" val="423152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62D6-A394-DEAD-AC2D-EBF39C93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2769-2228-BD8B-ED50-032E1B22DB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3913892"/>
          </a:xfrm>
        </p:spPr>
        <p:txBody>
          <a:bodyPr/>
          <a:lstStyle/>
          <a:p>
            <a:r>
              <a:rPr lang="en-US" dirty="0"/>
              <a:t>Dictate the overall layout and appearance of your website, including…</a:t>
            </a:r>
          </a:p>
          <a:p>
            <a:pPr lvl="1"/>
            <a:r>
              <a:rPr lang="en-US" dirty="0"/>
              <a:t>Default fonts, colors, and other CSS styles</a:t>
            </a:r>
          </a:p>
          <a:p>
            <a:pPr lvl="1"/>
            <a:r>
              <a:rPr lang="en-US" dirty="0"/>
              <a:t>Available templates and template parts</a:t>
            </a:r>
          </a:p>
          <a:p>
            <a:pPr lvl="1"/>
            <a:r>
              <a:rPr lang="en-US" dirty="0"/>
              <a:t>Navigation options</a:t>
            </a:r>
          </a:p>
          <a:p>
            <a:r>
              <a:rPr lang="en-US" dirty="0"/>
              <a:t>WordPress team themes vs custom themes</a:t>
            </a:r>
          </a:p>
          <a:p>
            <a:pPr lvl="1"/>
            <a:r>
              <a:rPr lang="en-US" dirty="0"/>
              <a:t>Custom themes can</a:t>
            </a:r>
            <a:r>
              <a:rPr lang="en-US" i="1" dirty="0"/>
              <a:t> </a:t>
            </a:r>
            <a:r>
              <a:rPr lang="en-US" dirty="0"/>
              <a:t>be free, freemium, or premium!</a:t>
            </a:r>
          </a:p>
          <a:p>
            <a:r>
              <a:rPr lang="en-US" dirty="0"/>
              <a:t>Block themes (Full-Site Editing) vs Classic Themes</a:t>
            </a:r>
          </a:p>
          <a:p>
            <a:pPr lvl="1"/>
            <a:r>
              <a:rPr lang="en-US" dirty="0"/>
              <a:t>e.g. Twenty-Twenty-Four vs. Twenty-Twenty</a:t>
            </a:r>
          </a:p>
          <a:p>
            <a:pPr lvl="1"/>
            <a:r>
              <a:rPr lang="en-US" dirty="0"/>
              <a:t>Classic themes do not have a full-site editor!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3424F-6C8A-4D4A-3BD4-E20217DF8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8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62D6-A394-DEAD-AC2D-EBF39C93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2769-2228-BD8B-ED50-032E1B22DB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3913892"/>
          </a:xfrm>
        </p:spPr>
        <p:txBody>
          <a:bodyPr/>
          <a:lstStyle/>
          <a:p>
            <a:r>
              <a:rPr lang="en-US" dirty="0"/>
              <a:t>Can be free, freemium, or premium!</a:t>
            </a:r>
          </a:p>
          <a:p>
            <a:r>
              <a:rPr lang="en-US" dirty="0"/>
              <a:t>Add additional features to WordPress such as…</a:t>
            </a:r>
          </a:p>
          <a:p>
            <a:pPr lvl="1"/>
            <a:r>
              <a:rPr lang="en-US" dirty="0"/>
              <a:t>Search-Engine Optimization (SEO), e.g. Yoast</a:t>
            </a:r>
          </a:p>
          <a:p>
            <a:pPr lvl="1"/>
            <a:r>
              <a:rPr lang="en-US" dirty="0"/>
              <a:t>Auditing and tracking, e.g. Simple History</a:t>
            </a:r>
          </a:p>
          <a:p>
            <a:pPr lvl="1"/>
            <a:r>
              <a:rPr lang="en-US" dirty="0"/>
              <a:t>Security features, e.g. WPS Hide Login</a:t>
            </a:r>
          </a:p>
          <a:p>
            <a:pPr lvl="1"/>
            <a:r>
              <a:rPr lang="en-US" dirty="0"/>
              <a:t>Forums, e.g. </a:t>
            </a:r>
            <a:r>
              <a:rPr lang="en-US" dirty="0" err="1"/>
              <a:t>bbPress</a:t>
            </a:r>
            <a:endParaRPr lang="en-US" dirty="0"/>
          </a:p>
          <a:p>
            <a:pPr lvl="1"/>
            <a:r>
              <a:rPr lang="en-US" dirty="0"/>
              <a:t>Forms, e.g. Contact Form 7</a:t>
            </a:r>
          </a:p>
          <a:p>
            <a:pPr lvl="1"/>
            <a:r>
              <a:rPr lang="en-US" dirty="0"/>
              <a:t>Much, much more!</a:t>
            </a:r>
          </a:p>
          <a:p>
            <a:r>
              <a:rPr lang="en-US" dirty="0"/>
              <a:t>Vary </a:t>
            </a:r>
            <a:r>
              <a:rPr lang="en-US" i="1" dirty="0"/>
              <a:t>greatly </a:t>
            </a:r>
            <a:r>
              <a:rPr lang="en-US" dirty="0"/>
              <a:t>in size and complexity.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3424F-6C8A-4D4A-3BD4-E20217DF8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AB351-39CF-D201-891C-A5AA3BC7FD36}"/>
              </a:ext>
            </a:extLst>
          </p:cNvPr>
          <p:cNvSpPr txBox="1">
            <a:spLocks/>
          </p:cNvSpPr>
          <p:nvPr/>
        </p:nvSpPr>
        <p:spPr>
          <a:xfrm>
            <a:off x="1524000" y="5929650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lang="en-US" sz="2600" dirty="0"/>
              <a:t>Not an endorsement of any particular plugin.</a:t>
            </a:r>
          </a:p>
        </p:txBody>
      </p:sp>
    </p:spTree>
    <p:extLst>
      <p:ext uri="{BB962C8B-B14F-4D97-AF65-F5344CB8AC3E}">
        <p14:creationId xmlns:p14="http://schemas.microsoft.com/office/powerpoint/2010/main" val="198693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F70B-75B5-D664-5E69-086106AB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and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4BB0-F628-6036-953C-460D0F9F5B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3835922"/>
          </a:xfrm>
        </p:spPr>
        <p:txBody>
          <a:bodyPr/>
          <a:lstStyle/>
          <a:p>
            <a:r>
              <a:rPr lang="en-US" dirty="0"/>
              <a:t>Plugins and themes from the official wordpress.org marketplace are “trusted”.</a:t>
            </a:r>
          </a:p>
          <a:p>
            <a:pPr lvl="1"/>
            <a:r>
              <a:rPr lang="en-US" dirty="0"/>
              <a:t>This does not mean they are “endorsed”!</a:t>
            </a:r>
          </a:p>
          <a:p>
            <a:pPr lvl="1"/>
            <a:r>
              <a:rPr lang="en-US" dirty="0"/>
              <a:t>There </a:t>
            </a:r>
            <a:r>
              <a:rPr lang="en-US" i="1" dirty="0"/>
              <a:t>may </a:t>
            </a:r>
            <a:r>
              <a:rPr lang="en-US" dirty="0"/>
              <a:t>still be security vulnerabilities!</a:t>
            </a:r>
          </a:p>
          <a:p>
            <a:r>
              <a:rPr lang="en-US" dirty="0"/>
              <a:t>What impact might custom plugins and themes have on security and maintainability of your site?</a:t>
            </a:r>
          </a:p>
          <a:p>
            <a:pPr lvl="1"/>
            <a:r>
              <a:rPr lang="en-US" dirty="0"/>
              <a:t>Remember DIS B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DAA0-6623-DBE6-8995-94C8D7EC9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9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Add and enable a </a:t>
            </a:r>
            <a:r>
              <a:rPr lang="en-US" b="1" dirty="0">
                <a:solidFill>
                  <a:schemeClr val="bg1"/>
                </a:solidFill>
              </a:rPr>
              <a:t>plugin</a:t>
            </a:r>
            <a:r>
              <a:rPr lang="en-US" dirty="0">
                <a:solidFill>
                  <a:schemeClr val="bg1"/>
                </a:solidFill>
              </a:rPr>
              <a:t> on your site! Please keep your theme.</a:t>
            </a:r>
          </a:p>
        </p:txBody>
      </p:sp>
      <p:pic>
        <p:nvPicPr>
          <p:cNvPr id="4" name="Online Media 1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D285AF16-AB0A-4480-6001-383C02E8135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6826" y="4905060"/>
            <a:ext cx="3313014" cy="18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8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data-RedHat-16_9" id="{39149448-8F7A-FF49-B9B1-924C8F85E517}" vid="{49B34611-19B4-3D48-B648-24C73EA20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UW-Madison-data-RedHat-16_9</Template>
  <TotalTime>2140</TotalTime>
  <Words>1165</Words>
  <Application>Microsoft Office PowerPoint</Application>
  <PresentationFormat>Widescreen</PresentationFormat>
  <Paragraphs>168</Paragraphs>
  <Slides>34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LatoWeb</vt:lpstr>
      <vt:lpstr>Red Hat Display</vt:lpstr>
      <vt:lpstr>Red Hat Text</vt:lpstr>
      <vt:lpstr>Wingdings</vt:lpstr>
      <vt:lpstr>Office Theme</vt:lpstr>
      <vt:lpstr>Content Management Systems 4</vt:lpstr>
      <vt:lpstr>Quiz A will be at the end of Monday’s class!</vt:lpstr>
      <vt:lpstr>Review the Full-Site-Editor</vt:lpstr>
      <vt:lpstr>Learning Objectives</vt:lpstr>
      <vt:lpstr>Themes &amp; Plugins</vt:lpstr>
      <vt:lpstr>Themes</vt:lpstr>
      <vt:lpstr>Plugins</vt:lpstr>
      <vt:lpstr>Plugins and Themes</vt:lpstr>
      <vt:lpstr>Your turn!</vt:lpstr>
      <vt:lpstr>Congrats!</vt:lpstr>
      <vt:lpstr>Discussion B Review</vt:lpstr>
      <vt:lpstr>The Good</vt:lpstr>
      <vt:lpstr>The Bad</vt:lpstr>
      <vt:lpstr>The Bad</vt:lpstr>
      <vt:lpstr>PowerPoint Presentation</vt:lpstr>
      <vt:lpstr>Considerations</vt:lpstr>
      <vt:lpstr>Questions we still need to address…</vt:lpstr>
      <vt:lpstr>Can we host our own WordPress site?</vt:lpstr>
      <vt:lpstr>Self-Hosted vs Hosted WordPress Sites</vt:lpstr>
      <vt:lpstr>Hosted WordPress Sites</vt:lpstr>
      <vt:lpstr>Hosted WordPress Sites</vt:lpstr>
      <vt:lpstr>WordPress Maintenance</vt:lpstr>
      <vt:lpstr>WordPress Maintenance</vt:lpstr>
      <vt:lpstr>Why update?</vt:lpstr>
      <vt:lpstr>PowerPoint Presentation</vt:lpstr>
      <vt:lpstr>Embedding Custom Content</vt:lpstr>
      <vt:lpstr>What is the web?</vt:lpstr>
      <vt:lpstr>What about PHP?</vt:lpstr>
      <vt:lpstr>Hyper-Text Markup Language (HTML)</vt:lpstr>
      <vt:lpstr>Cascading Style Sheets (CSS)</vt:lpstr>
      <vt:lpstr>JavaScript (JS)</vt:lpstr>
      <vt:lpstr>Where is this in WordPress?</vt:lpstr>
      <vt:lpstr>How do I embed custom HTML &amp; CSS?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Cole Tyler Nelson</dc:creator>
  <cp:lastModifiedBy>Cole Tyler Nelson</cp:lastModifiedBy>
  <cp:revision>40</cp:revision>
  <dcterms:created xsi:type="dcterms:W3CDTF">2024-08-12T18:12:00Z</dcterms:created>
  <dcterms:modified xsi:type="dcterms:W3CDTF">2024-09-18T14:25:36Z</dcterms:modified>
</cp:coreProperties>
</file>