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70" r:id="rId2"/>
    <p:sldId id="361" r:id="rId3"/>
    <p:sldId id="344" r:id="rId4"/>
    <p:sldId id="352" r:id="rId5"/>
    <p:sldId id="292" r:id="rId6"/>
    <p:sldId id="356" r:id="rId7"/>
    <p:sldId id="357" r:id="rId8"/>
    <p:sldId id="358" r:id="rId9"/>
    <p:sldId id="360" r:id="rId10"/>
    <p:sldId id="362" r:id="rId11"/>
    <p:sldId id="367" r:id="rId12"/>
    <p:sldId id="364" r:id="rId13"/>
    <p:sldId id="365" r:id="rId14"/>
    <p:sldId id="366" r:id="rId15"/>
    <p:sldId id="368" r:id="rId16"/>
    <p:sldId id="369" r:id="rId17"/>
    <p:sldId id="370" r:id="rId18"/>
    <p:sldId id="375" r:id="rId19"/>
    <p:sldId id="372" r:id="rId20"/>
    <p:sldId id="371" r:id="rId21"/>
    <p:sldId id="374" r:id="rId22"/>
    <p:sldId id="373" r:id="rId23"/>
    <p:sldId id="376" r:id="rId24"/>
    <p:sldId id="377" r:id="rId25"/>
    <p:sldId id="378" r:id="rId26"/>
    <p:sldId id="379" r:id="rId27"/>
    <p:sldId id="359" r:id="rId28"/>
    <p:sldId id="380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5" autoAdjust="0"/>
    <p:restoredTop sz="96327"/>
  </p:normalViewPr>
  <p:slideViewPr>
    <p:cSldViewPr snapToGrid="0" snapToObjects="1">
      <p:cViewPr>
        <p:scale>
          <a:sx n="63" d="100"/>
          <a:sy n="63" d="100"/>
        </p:scale>
        <p:origin x="196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77E77-56F4-4C9C-AB6A-89C89D91C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14627"/>
            <a:ext cx="7530353" cy="1213153"/>
          </a:xfrm>
        </p:spPr>
        <p:txBody>
          <a:bodyPr rIns="18288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3DB41-0E0D-3DA2-7A76-C0187BC8F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DB89E-70AA-E4A2-9190-47A86DFC3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886E-E0D4-5815-83F1-889895E62F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CA86-D8D8-70D0-C62A-9DE796C67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8866-4F69-FCBB-5935-007FD86EB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17D7-4166-2ED9-1881-347107691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72BC0-0141-2D65-4384-82B2C1196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C3DB9-D22E-37C1-8603-44F3A55AA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5519"/>
            <a:ext cx="9080500" cy="603563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1FB28-7881-67A2-3E03-9832EF556D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392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detailed.html#validate-by-inpu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m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tnelson1997/pen/BaXBxg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tnelson1997/pen/OJKLZYZ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W0bSen8Qjg?feature=oemb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W0bSen8Qjg?feature=oembe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ctnelson1997/pen/rNoMRV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C0B21-01BC-4DCB-0C12-CD1625470F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CS272: Introduction to Web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E210-4E66-DDD6-320D-FD035B5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Cole Nelson | Computer Sciences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AA621-2F05-7386-949B-BB8AB52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9916"/>
            <a:ext cx="7530353" cy="627864"/>
          </a:xfrm>
        </p:spPr>
        <p:txBody>
          <a:bodyPr/>
          <a:lstStyle/>
          <a:p>
            <a:r>
              <a:rPr lang="en-US" dirty="0"/>
              <a:t>HTML/CSS 1</a:t>
            </a:r>
          </a:p>
        </p:txBody>
      </p:sp>
    </p:spTree>
    <p:extLst>
      <p:ext uri="{BB962C8B-B14F-4D97-AF65-F5344CB8AC3E}">
        <p14:creationId xmlns:p14="http://schemas.microsoft.com/office/powerpoint/2010/main" val="84249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Defining the structure of our webpages.</a:t>
            </a:r>
          </a:p>
        </p:txBody>
      </p:sp>
    </p:spTree>
    <p:extLst>
      <p:ext uri="{BB962C8B-B14F-4D97-AF65-F5344CB8AC3E}">
        <p14:creationId xmlns:p14="http://schemas.microsoft.com/office/powerpoint/2010/main" val="160468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499146"/>
          </a:xfrm>
        </p:spPr>
        <p:txBody>
          <a:bodyPr/>
          <a:lstStyle/>
          <a:p>
            <a:r>
              <a:rPr lang="en-US" dirty="0"/>
              <a:t>First released in 1993.</a:t>
            </a:r>
          </a:p>
          <a:p>
            <a:r>
              <a:rPr lang="en-US" dirty="0"/>
              <a:t>HTML defines the </a:t>
            </a:r>
            <a:r>
              <a:rPr lang="en-US" i="1" dirty="0"/>
              <a:t>structure </a:t>
            </a:r>
            <a:r>
              <a:rPr lang="en-US" dirty="0"/>
              <a:t>of the website by using </a:t>
            </a:r>
            <a:r>
              <a:rPr lang="en-US" i="1" dirty="0"/>
              <a:t>tags</a:t>
            </a:r>
            <a:r>
              <a:rPr lang="en-US" dirty="0"/>
              <a:t> to define HTML </a:t>
            </a:r>
            <a:r>
              <a:rPr lang="en-US" i="1" dirty="0"/>
              <a:t>elements</a:t>
            </a:r>
            <a:r>
              <a:rPr lang="en-US" dirty="0"/>
              <a:t> (also called HTML </a:t>
            </a:r>
            <a:r>
              <a:rPr lang="en-US" i="1" dirty="0"/>
              <a:t>nodes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hlinkClick r:id="rId2"/>
              </a:rPr>
              <a:t>There are many different tags! </a:t>
            </a:r>
            <a:r>
              <a:rPr lang="en-US" dirty="0"/>
              <a:t>We will only cover a few of them.</a:t>
            </a:r>
          </a:p>
          <a:p>
            <a:pPr lvl="1"/>
            <a:r>
              <a:rPr lang="en-US" dirty="0"/>
              <a:t>These elements form a tree, a data structure we’ll talk about later in lecture!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Markup Language (HTML)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1566645"/>
            <a:ext cx="6629400" cy="5335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&lt;title&gt;Page Title&lt;/title&gt;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&lt;h1&gt;This is a heading&lt;/h1&gt;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4AAD-91E7-85FF-BF1F-19AA7837B6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3800" y="2357120"/>
            <a:ext cx="3810000" cy="2509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 has nested elements of </a:t>
            </a:r>
            <a:r>
              <a:rPr lang="en-US" b="1" dirty="0">
                <a:latin typeface="Consolas" panose="020B0609020204030204" pitchFamily="49" charset="0"/>
              </a:rPr>
              <a:t>head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body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Metadata goes in </a:t>
            </a:r>
            <a:r>
              <a:rPr lang="en-US" b="1" dirty="0">
                <a:latin typeface="Consolas" panose="020B0609020204030204" pitchFamily="49" charset="0"/>
              </a:rPr>
              <a:t>head</a:t>
            </a:r>
            <a:r>
              <a:rPr lang="en-US" dirty="0"/>
              <a:t>, visible elements go in </a:t>
            </a:r>
            <a:r>
              <a:rPr lang="en-US" b="1" dirty="0">
                <a:latin typeface="Consolas" panose="020B0609020204030204" pitchFamily="49" charset="0"/>
              </a:rPr>
              <a:t>body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920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Markup Language (HTML)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1566645"/>
            <a:ext cx="6629400" cy="5335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&lt;title&gt;Page Title&lt;/title&gt;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This is a heading&lt;/h1&gt;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&lt;p&gt;This is a paragraph&lt;/p&gt;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4AAD-91E7-85FF-BF1F-19AA7837B6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91680" y="1359409"/>
            <a:ext cx="4262120" cy="55430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 is very forgiving! Even if we mess up our use of the </a:t>
            </a:r>
            <a:r>
              <a:rPr lang="en-US" b="1" dirty="0"/>
              <a:t>syntax</a:t>
            </a:r>
            <a:r>
              <a:rPr lang="en-US" dirty="0"/>
              <a:t>, it will still likely render to the webpage!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 </a:t>
            </a:r>
            <a:r>
              <a:rPr lang="en-US" dirty="0"/>
              <a:t>is the set of rules that define how to write valid code in a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should always </a:t>
            </a:r>
            <a:r>
              <a:rPr lang="en-US" dirty="0">
                <a:hlinkClick r:id="rId2"/>
              </a:rPr>
              <a:t>validate</a:t>
            </a:r>
            <a:r>
              <a:rPr lang="en-US" dirty="0"/>
              <a:t> our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660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Markup Language (HTML)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1566645"/>
            <a:ext cx="6629400" cy="4847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&lt;!-- This is the head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&lt;!-- This is the body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4AAD-91E7-85FF-BF1F-19AA7837B6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0960" y="2274462"/>
            <a:ext cx="4871720" cy="27658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&lt;!-- comments --&gt;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Comments can be placed by following the above </a:t>
            </a:r>
            <a:r>
              <a:rPr lang="en-US" b="1" dirty="0"/>
              <a:t>syntax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They are ignored by the browser.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665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A189-CB28-6FA1-DE67-DBB21DEA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HTML with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7241-D961-88F3-FF8A-AF9794F57A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1040" y="1753021"/>
            <a:ext cx="3850640" cy="4206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new folder and open it using VS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VS Code’s “Explorer”, create a new file called </a:t>
            </a:r>
            <a:r>
              <a:rPr lang="en-US" b="1" dirty="0">
                <a:latin typeface="Consolas" panose="020B0609020204030204" pitchFamily="49" charset="0"/>
              </a:rPr>
              <a:t>index.html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VS Code will help us with syntax highlighting and auto-completion!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D821-6B1D-5251-D57B-5AF077D5B8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946B-68AF-29DC-E097-AAF07715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80" y="2270483"/>
            <a:ext cx="6236020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A189-CB28-6FA1-DE67-DBB21DEA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D821-6B1D-5251-D57B-5AF077D5B8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0686CCF-D99B-C8F3-898A-4B4113192296}"/>
              </a:ext>
            </a:extLst>
          </p:cNvPr>
          <p:cNvSpPr txBox="1">
            <a:spLocks/>
          </p:cNvSpPr>
          <p:nvPr/>
        </p:nvSpPr>
        <p:spPr>
          <a:xfrm>
            <a:off x="457200" y="1566645"/>
            <a:ext cx="7665720" cy="5335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  &lt;title&gt;My Webpage!&lt;/title&gt;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  &lt;h1&gt;Hello world!&lt;/h1&gt;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0267B9-2866-F256-3FFA-379B80AE25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15518" y="988640"/>
            <a:ext cx="3849687" cy="1660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your first webpage!</a:t>
            </a:r>
          </a:p>
          <a:p>
            <a:pPr marL="0" indent="0">
              <a:buNone/>
            </a:pPr>
            <a:r>
              <a:rPr lang="en-US" dirty="0"/>
              <a:t>To test your code, click the preview icon in the top-right of the pane.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516EE4-6C59-3777-E03E-CD7C91EE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18" y="2936114"/>
            <a:ext cx="3849687" cy="190956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6602E-5C63-FA29-9157-476B33FAEC5B}"/>
              </a:ext>
            </a:extLst>
          </p:cNvPr>
          <p:cNvSpPr txBox="1">
            <a:spLocks/>
          </p:cNvSpPr>
          <p:nvPr/>
        </p:nvSpPr>
        <p:spPr>
          <a:xfrm>
            <a:off x="7396798" y="5043589"/>
            <a:ext cx="3849687" cy="117262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seeing it? Make sure you installed the “Live Preview” extension.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8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Tags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139BF3-02EC-26FA-BC04-2FC59F532F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88733282"/>
              </p:ext>
            </p:extLst>
          </p:nvPr>
        </p:nvGraphicFramePr>
        <p:xfrm>
          <a:off x="1181100" y="1382347"/>
          <a:ext cx="982980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558736700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837854011"/>
                    </a:ext>
                  </a:extLst>
                </a:gridCol>
                <a:gridCol w="4122420">
                  <a:extLst>
                    <a:ext uri="{9D8B030D-6E8A-4147-A177-3AD203B41FA5}">
                      <a16:colId xmlns:a16="http://schemas.microsoft.com/office/drawing/2014/main" val="23042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&lt;h1&gt;&lt;/h1&gt;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&lt;h2&gt;About Me&lt;/h2&gt;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&lt;p&gt;&lt;/p&gt;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&lt;p&gt;Hello world!&lt;/p&gt;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&lt;strong&gt;&lt;/strong&gt;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&lt;strong&gt;Yes!&lt;/strong&gt;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Italic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&gt;No!&lt;/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img</a:t>
                      </a:r>
                      <a:br>
                        <a:rPr lang="en-US" dirty="0"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="./me.png"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alt="A selfie of Cole!"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4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&lt;a&gt;&lt;/a&gt;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&lt;a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="https://google.com"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target="_blank"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&gt;Go to Google!&lt;/a&gt;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5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&lt;div&gt;&lt;/div&gt;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&lt;div&gt;&lt;p&gt;a&lt;/p&gt;&lt;p&gt;b&lt;/p&gt;&lt;/div&gt;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686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ED6E-3CC6-72E0-EB7D-E33246F0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FC86-83E4-831C-3A2F-FB32967E7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784865"/>
          </a:xfrm>
        </p:spPr>
        <p:txBody>
          <a:bodyPr/>
          <a:lstStyle/>
          <a:p>
            <a:r>
              <a:rPr lang="en-US" dirty="0"/>
              <a:t>Whitespace (new lines, tab characters, spaces) </a:t>
            </a:r>
            <a:r>
              <a:rPr lang="en-US" b="1" dirty="0"/>
              <a:t>doesn’t matter!</a:t>
            </a:r>
          </a:p>
          <a:p>
            <a:r>
              <a:rPr lang="en-US" dirty="0"/>
              <a:t>An element can have many attributes.</a:t>
            </a:r>
          </a:p>
          <a:p>
            <a:pPr lvl="1"/>
            <a:r>
              <a:rPr lang="en-US" dirty="0"/>
              <a:t>Often, these attributes depend on the tag being used, e.g. an </a:t>
            </a:r>
            <a:r>
              <a:rPr lang="en-US" b="1" dirty="0" err="1">
                <a:latin typeface="Consolas" panose="020B0609020204030204" pitchFamily="49" charset="0"/>
              </a:rPr>
              <a:t>img</a:t>
            </a:r>
            <a:r>
              <a:rPr lang="en-US" dirty="0"/>
              <a:t> can have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alt</a:t>
            </a:r>
            <a:r>
              <a:rPr lang="en-US" dirty="0"/>
              <a:t> attributes, whereas an </a:t>
            </a:r>
            <a:r>
              <a:rPr lang="en-US" b="1" dirty="0">
                <a:latin typeface="Consolas" panose="020B0609020204030204" pitchFamily="49" charset="0"/>
              </a:rPr>
              <a:t>a</a:t>
            </a:r>
            <a:r>
              <a:rPr lang="en-US" dirty="0"/>
              <a:t> can have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attributes.</a:t>
            </a:r>
          </a:p>
          <a:p>
            <a:pPr lvl="1"/>
            <a:r>
              <a:rPr lang="en-US" dirty="0"/>
              <a:t>Many, many attributes exist!</a:t>
            </a:r>
          </a:p>
          <a:p>
            <a:pPr lvl="1"/>
            <a:r>
              <a:rPr lang="en-US" dirty="0">
                <a:hlinkClick r:id="rId2"/>
              </a:rPr>
              <a:t>See MDN documentation.</a:t>
            </a:r>
            <a:endParaRPr lang="en-US" dirty="0"/>
          </a:p>
          <a:p>
            <a:r>
              <a:rPr lang="en-US" dirty="0"/>
              <a:t>Elements are often </a:t>
            </a:r>
            <a:r>
              <a:rPr lang="en-US" i="1" dirty="0"/>
              <a:t>nested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434F3-6675-5D0A-1261-5BCA4996A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3670-9054-9DB3-9959-8DAF5B6A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FFA4CF4-39B9-F12F-8DC1-2D51CC183530}"/>
              </a:ext>
            </a:extLst>
          </p:cNvPr>
          <p:cNvSpPr txBox="1">
            <a:spLocks/>
          </p:cNvSpPr>
          <p:nvPr/>
        </p:nvSpPr>
        <p:spPr>
          <a:xfrm>
            <a:off x="2781300" y="761090"/>
            <a:ext cx="6629400" cy="5335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&lt;title&gt;Page Title&lt;/title&gt;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&lt;h1&gt;This is a heading&lt;/h1&gt;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&lt;p&gt;This is a paragraph.&lt;/p&gt;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8555305-7451-7A05-3A03-4D831F179A96}"/>
              </a:ext>
            </a:extLst>
          </p:cNvPr>
          <p:cNvSpPr txBox="1">
            <a:spLocks/>
          </p:cNvSpPr>
          <p:nvPr/>
        </p:nvSpPr>
        <p:spPr>
          <a:xfrm>
            <a:off x="5448300" y="6096115"/>
            <a:ext cx="59715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The browser takes your HTML…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56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Download &amp; install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Visual Studio Code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installed, add the “Live Preview” extension, Release 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3E74E-C05A-1609-8CDF-7411EFA6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74" y="4730802"/>
            <a:ext cx="4569364" cy="20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3670-9054-9DB3-9959-8DAF5B6A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F8428-E3FA-2287-D884-F3D85C5CA36A}"/>
              </a:ext>
            </a:extLst>
          </p:cNvPr>
          <p:cNvSpPr/>
          <p:nvPr/>
        </p:nvSpPr>
        <p:spPr>
          <a:xfrm>
            <a:off x="4511040" y="1148080"/>
            <a:ext cx="127000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5D1B9-51FD-46E9-E268-175311BBEC99}"/>
              </a:ext>
            </a:extLst>
          </p:cNvPr>
          <p:cNvSpPr/>
          <p:nvPr/>
        </p:nvSpPr>
        <p:spPr>
          <a:xfrm>
            <a:off x="2753360" y="2397760"/>
            <a:ext cx="127000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0B133-C121-A993-58B4-2E106D217F27}"/>
              </a:ext>
            </a:extLst>
          </p:cNvPr>
          <p:cNvSpPr/>
          <p:nvPr/>
        </p:nvSpPr>
        <p:spPr>
          <a:xfrm>
            <a:off x="6751320" y="2397760"/>
            <a:ext cx="127000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D8778-A9CA-DA9E-C3B0-0595A3C99E0F}"/>
              </a:ext>
            </a:extLst>
          </p:cNvPr>
          <p:cNvSpPr/>
          <p:nvPr/>
        </p:nvSpPr>
        <p:spPr>
          <a:xfrm>
            <a:off x="2753360" y="3901440"/>
            <a:ext cx="127000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8903E7-6C85-46C6-86DE-5CC806545922}"/>
              </a:ext>
            </a:extLst>
          </p:cNvPr>
          <p:cNvSpPr/>
          <p:nvPr/>
        </p:nvSpPr>
        <p:spPr>
          <a:xfrm>
            <a:off x="5636260" y="3901440"/>
            <a:ext cx="127000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2E503-91F4-B693-07CC-52A89B92C4AC}"/>
              </a:ext>
            </a:extLst>
          </p:cNvPr>
          <p:cNvSpPr/>
          <p:nvPr/>
        </p:nvSpPr>
        <p:spPr>
          <a:xfrm>
            <a:off x="8021320" y="3901440"/>
            <a:ext cx="1270000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10F6C7-6528-4CC4-6BBE-81F4B5C9B0A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88360" y="1818640"/>
            <a:ext cx="1757680" cy="579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3FA05A-CE08-EDF4-CC1E-7B7BFA40AF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388360" y="3068320"/>
            <a:ext cx="0" cy="833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0FAA18-0DE3-A583-9537-6832D30EB9A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146040" y="1818640"/>
            <a:ext cx="2240280" cy="579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7B9946-A6C2-4DE0-4D96-23E99F7D87E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271260" y="3068320"/>
            <a:ext cx="1115060" cy="833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426F19-1A40-FB72-D7E3-D339AE7A471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386320" y="3068320"/>
            <a:ext cx="1270000" cy="833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DEB89A-B822-227C-F1B0-4B7F43EA33F3}"/>
              </a:ext>
            </a:extLst>
          </p:cNvPr>
          <p:cNvSpPr txBox="1">
            <a:spLocks/>
          </p:cNvSpPr>
          <p:nvPr/>
        </p:nvSpPr>
        <p:spPr>
          <a:xfrm>
            <a:off x="1879600" y="6096115"/>
            <a:ext cx="95402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…and represents it as a </a:t>
            </a:r>
            <a:r>
              <a:rPr lang="en-US" b="1" dirty="0"/>
              <a:t>tree</a:t>
            </a:r>
            <a:r>
              <a:rPr lang="en-US" dirty="0"/>
              <a:t>! This will be important in JavaScript.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9286D-BA61-41AF-F862-ED3703D2F969}"/>
              </a:ext>
            </a:extLst>
          </p:cNvPr>
          <p:cNvSpPr txBox="1"/>
          <p:nvPr/>
        </p:nvSpPr>
        <p:spPr>
          <a:xfrm>
            <a:off x="4953000" y="4661769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“This is a heading”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36AFE4-AF02-D355-16FA-00983A759A1C}"/>
              </a:ext>
            </a:extLst>
          </p:cNvPr>
          <p:cNvSpPr txBox="1"/>
          <p:nvPr/>
        </p:nvSpPr>
        <p:spPr>
          <a:xfrm>
            <a:off x="7513320" y="4661769"/>
            <a:ext cx="318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“This is a paragraph.”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DD0E51-A675-E844-52F4-6FE204AA7B7D}"/>
              </a:ext>
            </a:extLst>
          </p:cNvPr>
          <p:cNvSpPr txBox="1"/>
          <p:nvPr/>
        </p:nvSpPr>
        <p:spPr>
          <a:xfrm>
            <a:off x="2641600" y="4680303"/>
            <a:ext cx="1757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“Page Title”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1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07DE1-1803-3E4C-68E0-0406A4C750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326880" cy="1522468"/>
          </a:xfrm>
        </p:spPr>
        <p:txBody>
          <a:bodyPr/>
          <a:lstStyle/>
          <a:p>
            <a:r>
              <a:rPr lang="en-US" dirty="0"/>
              <a:t>Can be an </a:t>
            </a:r>
            <a:r>
              <a:rPr lang="en-US" u="sng" dirty="0"/>
              <a:t>o</a:t>
            </a:r>
            <a:r>
              <a:rPr lang="en-US" dirty="0"/>
              <a:t>rdered </a:t>
            </a:r>
            <a:r>
              <a:rPr lang="en-US" u="sng" dirty="0"/>
              <a:t>l</a:t>
            </a:r>
            <a:r>
              <a:rPr lang="en-US" dirty="0"/>
              <a:t>ist (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/>
              <a:t>) or </a:t>
            </a:r>
            <a:r>
              <a:rPr lang="en-US" u="sng" dirty="0"/>
              <a:t>u</a:t>
            </a:r>
            <a:r>
              <a:rPr lang="en-US" dirty="0"/>
              <a:t>nordered </a:t>
            </a:r>
            <a:r>
              <a:rPr lang="en-US" u="sng" dirty="0"/>
              <a:t>l</a:t>
            </a:r>
            <a:r>
              <a:rPr lang="en-US" dirty="0"/>
              <a:t>ist (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/>
              <a:t>) containing many list items (</a:t>
            </a:r>
            <a:r>
              <a:rPr lang="en-US" dirty="0">
                <a:latin typeface="Consolas" panose="020B0609020204030204" pitchFamily="49" charset="0"/>
              </a:rPr>
              <a:t>li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Ordered lists are numbered (e.g. 1, 2, 3…)</a:t>
            </a:r>
          </a:p>
          <a:p>
            <a:pPr lvl="1"/>
            <a:r>
              <a:rPr lang="en-US" dirty="0"/>
              <a:t>Unordered lists are bulleted.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91A75C-9430-5193-9CE5-5F2F5007F043}"/>
              </a:ext>
            </a:extLst>
          </p:cNvPr>
          <p:cNvSpPr txBox="1">
            <a:spLocks/>
          </p:cNvSpPr>
          <p:nvPr/>
        </p:nvSpPr>
        <p:spPr>
          <a:xfrm>
            <a:off x="1879600" y="6096115"/>
            <a:ext cx="95402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Check out the </a:t>
            </a:r>
            <a:r>
              <a:rPr lang="en-US" dirty="0" err="1">
                <a:hlinkClick r:id="rId2"/>
              </a:rPr>
              <a:t>CodePen</a:t>
            </a:r>
            <a:r>
              <a:rPr lang="en-US" dirty="0">
                <a:hlinkClick r:id="rId2"/>
              </a:rPr>
              <a:t> Example!</a:t>
            </a:r>
            <a:endParaRPr lang="en-US" b="1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67BE82C-0044-C866-4081-BE4B24B470E5}"/>
              </a:ext>
            </a:extLst>
          </p:cNvPr>
          <p:cNvSpPr txBox="1">
            <a:spLocks/>
          </p:cNvSpPr>
          <p:nvPr/>
        </p:nvSpPr>
        <p:spPr>
          <a:xfrm>
            <a:off x="1524000" y="3351269"/>
            <a:ext cx="6629400" cy="273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&lt;li&gt;apples&lt;/li&gt;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&lt;li&gt;bananas&lt;/li&gt;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&lt;li&gt;&lt;strong&gt;coconuts&lt;/strong&gt;&lt;li&gt;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800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07DE1-1803-3E4C-68E0-0406A4C750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314754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many </a:t>
            </a:r>
            <a:r>
              <a:rPr lang="en-US" dirty="0"/>
              <a:t>tags!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table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thead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tbody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th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td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table</a:t>
            </a:r>
            <a:r>
              <a:rPr lang="en-US" dirty="0"/>
              <a:t> contains…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nsolas" panose="020B0609020204030204" pitchFamily="49" charset="0"/>
              </a:rPr>
              <a:t>thead</a:t>
            </a:r>
            <a:r>
              <a:rPr lang="en-US" dirty="0"/>
              <a:t> contains…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tr</a:t>
            </a:r>
            <a:r>
              <a:rPr lang="en-US" dirty="0"/>
              <a:t> contains…</a:t>
            </a:r>
          </a:p>
          <a:p>
            <a:pPr lvl="3"/>
            <a:r>
              <a:rPr lang="en-US" dirty="0"/>
              <a:t>Many </a:t>
            </a:r>
            <a:r>
              <a:rPr lang="en-US" dirty="0" err="1">
                <a:latin typeface="Consolas" panose="020B0609020204030204" pitchFamily="49" charset="0"/>
              </a:rPr>
              <a:t>th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nsolas" panose="020B0609020204030204" pitchFamily="49" charset="0"/>
              </a:rPr>
              <a:t>tbody</a:t>
            </a:r>
            <a:r>
              <a:rPr lang="en-US" dirty="0"/>
              <a:t> contains…</a:t>
            </a:r>
          </a:p>
          <a:p>
            <a:pPr lvl="2"/>
            <a:r>
              <a:rPr lang="en-US" dirty="0"/>
              <a:t>Many </a:t>
            </a:r>
            <a:r>
              <a:rPr lang="en-US" dirty="0">
                <a:latin typeface="Consolas" panose="020B0609020204030204" pitchFamily="49" charset="0"/>
              </a:rPr>
              <a:t>tr</a:t>
            </a:r>
            <a:r>
              <a:rPr lang="en-US" dirty="0"/>
              <a:t> containing…</a:t>
            </a:r>
          </a:p>
          <a:p>
            <a:pPr lvl="3"/>
            <a:r>
              <a:rPr lang="en-US" dirty="0"/>
              <a:t>Many </a:t>
            </a:r>
            <a:r>
              <a:rPr lang="en-US" dirty="0">
                <a:latin typeface="Consolas" panose="020B0609020204030204" pitchFamily="49" charset="0"/>
              </a:rPr>
              <a:t>td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91A75C-9430-5193-9CE5-5F2F5007F043}"/>
              </a:ext>
            </a:extLst>
          </p:cNvPr>
          <p:cNvSpPr txBox="1">
            <a:spLocks/>
          </p:cNvSpPr>
          <p:nvPr/>
        </p:nvSpPr>
        <p:spPr>
          <a:xfrm>
            <a:off x="1879600" y="6096115"/>
            <a:ext cx="95402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Check out the </a:t>
            </a:r>
            <a:r>
              <a:rPr lang="en-US" dirty="0" err="1">
                <a:hlinkClick r:id="rId2"/>
              </a:rPr>
              <a:t>CodePen</a:t>
            </a:r>
            <a:r>
              <a:rPr lang="en-US" dirty="0">
                <a:hlinkClick r:id="rId2"/>
              </a:rPr>
              <a:t> Example!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545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Begin creating your “About Me” or “My Work” page in HTML! </a:t>
            </a:r>
          </a:p>
        </p:txBody>
      </p:sp>
      <p:pic>
        <p:nvPicPr>
          <p:cNvPr id="4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E7B36B1C-2CD9-F067-3D08-0314D93D9C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6826" y="4905060"/>
            <a:ext cx="3313014" cy="18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Defining the styling of our webpages.</a:t>
            </a:r>
          </a:p>
        </p:txBody>
      </p:sp>
    </p:spTree>
    <p:extLst>
      <p:ext uri="{BB962C8B-B14F-4D97-AF65-F5344CB8AC3E}">
        <p14:creationId xmlns:p14="http://schemas.microsoft.com/office/powerpoint/2010/main" val="1397761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277547"/>
          </a:xfrm>
        </p:spPr>
        <p:txBody>
          <a:bodyPr/>
          <a:lstStyle/>
          <a:p>
            <a:r>
              <a:rPr lang="en-US" dirty="0"/>
              <a:t>First released in 1996.</a:t>
            </a:r>
          </a:p>
          <a:p>
            <a:r>
              <a:rPr lang="en-US" dirty="0"/>
              <a:t>CSS defines the </a:t>
            </a:r>
            <a:r>
              <a:rPr lang="en-US" i="1" dirty="0"/>
              <a:t>styling </a:t>
            </a:r>
            <a:r>
              <a:rPr lang="en-US" dirty="0"/>
              <a:t>of the website by assigning certain </a:t>
            </a:r>
            <a:r>
              <a:rPr lang="en-US" i="1" dirty="0"/>
              <a:t>values </a:t>
            </a:r>
            <a:r>
              <a:rPr lang="en-US" dirty="0"/>
              <a:t>to style </a:t>
            </a:r>
            <a:r>
              <a:rPr lang="en-US" i="1" dirty="0"/>
              <a:t>attributes</a:t>
            </a:r>
            <a:r>
              <a:rPr lang="en-US" dirty="0"/>
              <a:t>.</a:t>
            </a:r>
          </a:p>
          <a:p>
            <a:r>
              <a:rPr lang="en-US" dirty="0"/>
              <a:t>Can be done with “decoration blocks”, or...</a:t>
            </a:r>
          </a:p>
          <a:p>
            <a:r>
              <a:rPr lang="en-US" dirty="0"/>
              <a:t>Inline on specific elements with a </a:t>
            </a:r>
            <a:r>
              <a:rPr lang="en-US" dirty="0">
                <a:latin typeface="Consolas" panose="020B0609020204030204" pitchFamily="49" charset="0"/>
              </a:rPr>
              <a:t>style</a:t>
            </a:r>
            <a:r>
              <a:rPr lang="en-US" dirty="0"/>
              <a:t> attribute.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85A25-1672-102B-1D78-80149F08D427}"/>
              </a:ext>
            </a:extLst>
          </p:cNvPr>
          <p:cNvSpPr txBox="1"/>
          <p:nvPr/>
        </p:nvSpPr>
        <p:spPr>
          <a:xfrm>
            <a:off x="553720" y="4675357"/>
            <a:ext cx="10896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&lt;h1 style="background-color: red"&gt;My Webpage!&lt;/title&gt;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1346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CSS Attributes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139BF3-02EC-26FA-BC04-2FC59F532F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12611300"/>
              </p:ext>
            </p:extLst>
          </p:nvPr>
        </p:nvGraphicFramePr>
        <p:xfrm>
          <a:off x="1197610" y="1748107"/>
          <a:ext cx="941578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60">
                  <a:extLst>
                    <a:ext uri="{9D8B030D-6E8A-4147-A177-3AD203B41FA5}">
                      <a16:colId xmlns:a16="http://schemas.microsoft.com/office/drawing/2014/main" val="2837854011"/>
                    </a:ext>
                  </a:extLst>
                </a:gridCol>
                <a:gridCol w="3261360">
                  <a:extLst>
                    <a:ext uri="{9D8B030D-6E8A-4147-A177-3AD203B41FA5}">
                      <a16:colId xmlns:a16="http://schemas.microsoft.com/office/drawing/2014/main" val="2304207626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26915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color: green</a:t>
                      </a:r>
                      <a:br>
                        <a:rPr lang="en-US" dirty="0"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color: #fefefe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background-color: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font-size: 16px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font-size: 1em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/>
                        </a:rPr>
                        <a:t>Prefer to use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Red Hat Display" panose="02010303040201060303"/>
                        </a:rPr>
                        <a:t> for accessibility!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text-align: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height /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height: 400px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width: 10em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Prefer to use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Red Hat Display" panose="02010303040201060303"/>
                        </a:rPr>
                        <a:t> for accessibility!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4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border: 2px solid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Goes in order of size, style, color.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margin: 12px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Gives space </a:t>
                      </a:r>
                      <a:r>
                        <a:rPr lang="en-US" i="1" dirty="0">
                          <a:latin typeface="Red Hat Display" panose="02010303040201060303"/>
                        </a:rPr>
                        <a:t>outside</a:t>
                      </a:r>
                      <a:r>
                        <a:rPr lang="en-US" dirty="0">
                          <a:latin typeface="Red Hat Display" panose="02010303040201060303"/>
                        </a:rPr>
                        <a:t> the border.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padding: 0.5em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Gives space </a:t>
                      </a:r>
                      <a:r>
                        <a:rPr lang="en-US" i="1" dirty="0">
                          <a:latin typeface="Red Hat Display" panose="02010303040201060303"/>
                        </a:rPr>
                        <a:t>inside</a:t>
                      </a:r>
                      <a:r>
                        <a:rPr lang="en-US" dirty="0">
                          <a:latin typeface="Red Hat Display" panose="02010303040201060303"/>
                        </a:rPr>
                        <a:t> the border.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5577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89D9A4-E1AA-437A-7DB4-8FF90D38BA90}"/>
              </a:ext>
            </a:extLst>
          </p:cNvPr>
          <p:cNvSpPr txBox="1">
            <a:spLocks/>
          </p:cNvSpPr>
          <p:nvPr/>
        </p:nvSpPr>
        <p:spPr>
          <a:xfrm>
            <a:off x="1879600" y="5999733"/>
            <a:ext cx="95402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An </a:t>
            </a:r>
            <a:r>
              <a:rPr lang="en-US" dirty="0" err="1">
                <a:latin typeface="Consolas" panose="020B0609020204030204" pitchFamily="49" charset="0"/>
              </a:rPr>
              <a:t>em</a:t>
            </a:r>
            <a:r>
              <a:rPr lang="en-US" dirty="0"/>
              <a:t> is a flexible unit that depends on a user’s browser setting!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223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569-EF07-D430-4E77-22398EA2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ask “what-if”?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2485-8184-6E81-7FFA-50A0DCC6C2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9AAD13-C964-F0F6-23A7-DD278D67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9" y="2828731"/>
            <a:ext cx="4762865" cy="145672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F8506-97D5-E633-F4F1-C3680D824BA9}"/>
              </a:ext>
            </a:extLst>
          </p:cNvPr>
          <p:cNvSpPr txBox="1">
            <a:spLocks/>
          </p:cNvSpPr>
          <p:nvPr/>
        </p:nvSpPr>
        <p:spPr>
          <a:xfrm>
            <a:off x="749790" y="4731109"/>
            <a:ext cx="371072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Right-Click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sym typeface="Wingdings" panose="05000000000000000000" pitchFamily="2" charset="2"/>
              </a:rPr>
              <a:t> Inspect</a:t>
            </a:r>
            <a:endParaRPr lang="en-US" sz="2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1F1344-94CC-60B6-6DA2-E4EB685C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76" y="960666"/>
            <a:ext cx="4219024" cy="52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Add some CSS to your HTML!</a:t>
            </a:r>
          </a:p>
        </p:txBody>
      </p:sp>
      <p:pic>
        <p:nvPicPr>
          <p:cNvPr id="4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E7B36B1C-2CD9-F067-3D08-0314D93D9C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6826" y="4905060"/>
            <a:ext cx="3313014" cy="18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31C99-7466-5707-AAF8-25B3E4A5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D34EE8-861F-4D83-0B2A-431548C4F6A9}"/>
              </a:ext>
            </a:extLst>
          </p:cNvPr>
          <p:cNvSpPr txBox="1">
            <a:spLocks/>
          </p:cNvSpPr>
          <p:nvPr/>
        </p:nvSpPr>
        <p:spPr>
          <a:xfrm>
            <a:off x="1181100" y="4463142"/>
            <a:ext cx="9829800" cy="940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Quiz A</a:t>
            </a:r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Quiz A will be at the </a:t>
            </a:r>
            <a:r>
              <a:rPr lang="en-US" i="1" dirty="0"/>
              <a:t>end </a:t>
            </a:r>
            <a:r>
              <a:rPr lang="en-US" dirty="0"/>
              <a:t>of today’s class!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10 multiple-choice questions on CMS 1-4.</a:t>
            </a:r>
          </a:p>
        </p:txBody>
      </p:sp>
    </p:spTree>
    <p:extLst>
      <p:ext uri="{BB962C8B-B14F-4D97-AF65-F5344CB8AC3E}">
        <p14:creationId xmlns:p14="http://schemas.microsoft.com/office/powerpoint/2010/main" val="30197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5E81-6510-57D8-3A0A-58EE74FA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B6F441-78E4-39CB-257A-188048C4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70" y="2105892"/>
            <a:ext cx="2929571" cy="29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CDC782-E7FB-017D-B722-F86ADC44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08" y="2044483"/>
            <a:ext cx="2121971" cy="29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Script Logo, symbol, meaning, history, PNG, brand">
            <a:extLst>
              <a:ext uri="{FF2B5EF4-FFF2-40B4-BE49-F238E27FC236}">
                <a16:creationId xmlns:a16="http://schemas.microsoft.com/office/drawing/2014/main" id="{970E614E-B1C1-12C8-78C5-5FF02CF55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7" r="27000"/>
          <a:stretch/>
        </p:blipFill>
        <p:spPr bwMode="auto">
          <a:xfrm>
            <a:off x="7469645" y="2044482"/>
            <a:ext cx="2780778" cy="32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E37B79-A46F-5F39-F123-B5A48991506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1</a:t>
            </a:r>
          </a:p>
        </p:txBody>
      </p:sp>
    </p:spTree>
    <p:extLst>
      <p:ext uri="{BB962C8B-B14F-4D97-AF65-F5344CB8AC3E}">
        <p14:creationId xmlns:p14="http://schemas.microsoft.com/office/powerpoint/2010/main" val="36833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062-84B2-2815-1BB4-85254B5D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HTML, CSS, and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D052-2EF1-897E-C54C-78175E4F2C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63638" y="5666984"/>
            <a:ext cx="5039638" cy="452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web browser displays them to us!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C2908D-E356-E9A3-B90F-8659B482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43" y="2798594"/>
            <a:ext cx="1930966" cy="193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refox logo - Wikipedia">
            <a:extLst>
              <a:ext uri="{FF2B5EF4-FFF2-40B4-BE49-F238E27FC236}">
                <a16:creationId xmlns:a16="http://schemas.microsoft.com/office/drawing/2014/main" id="{FDEA32BC-5917-8422-E83D-E56180298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70" y="2609059"/>
            <a:ext cx="2040491" cy="21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937CA40-6444-2B76-CFEB-33D7405DE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70" y="2649063"/>
            <a:ext cx="2040491" cy="20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afari Icon | iOS7 Redesign Iconpack | wineass">
            <a:extLst>
              <a:ext uri="{FF2B5EF4-FFF2-40B4-BE49-F238E27FC236}">
                <a16:creationId xmlns:a16="http://schemas.microsoft.com/office/drawing/2014/main" id="{BF492389-E463-18F0-3493-19D8997BF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68" y="2378148"/>
            <a:ext cx="2582319" cy="25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1893F3-9546-DD20-1CC5-467069896E0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1</a:t>
            </a:r>
          </a:p>
        </p:txBody>
      </p:sp>
    </p:spTree>
    <p:extLst>
      <p:ext uri="{BB962C8B-B14F-4D97-AF65-F5344CB8AC3E}">
        <p14:creationId xmlns:p14="http://schemas.microsoft.com/office/powerpoint/2010/main" val="185406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Markup Language (HTML)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2005345"/>
            <a:ext cx="11109960" cy="33824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&lt;h1&gt;Hello World!&lt;/h1&gt;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&lt;p&gt;Welcome to my personal website!&lt;/p&gt;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&lt;p style="color: red"&gt;I go to UW-Madison...&lt;/p&gt;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="./wisc-logo.png" alt="UW-Madison Logo"/&gt;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&lt;button id="hero-</a:t>
            </a:r>
            <a:r>
              <a:rPr lang="en-US" dirty="0" err="1">
                <a:latin typeface="Consolas" panose="020B0609020204030204" pitchFamily="49" charset="0"/>
              </a:rPr>
              <a:t>btn</a:t>
            </a:r>
            <a:r>
              <a:rPr lang="en-US" dirty="0">
                <a:latin typeface="Consolas" panose="020B0609020204030204" pitchFamily="49" charset="0"/>
              </a:rPr>
              <a:t>"&gt;Click here to learn more!&lt;/button&gt;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158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1534174"/>
            <a:ext cx="11109960" cy="4847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header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background-color: #333;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color: #fff;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padding: 20px;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h1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font-size: 36px;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4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5CDB-2792-DF21-72B4-3B59B2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BB26-439F-B643-474D-AEABC97B4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A4388-BCF1-CED8-A26D-78249742AC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520" y="1697056"/>
            <a:ext cx="11109960" cy="43591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hasClicked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displayMessage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(!</a:t>
            </a:r>
            <a:r>
              <a:rPr lang="en-US" dirty="0" err="1">
                <a:latin typeface="Consolas" panose="020B0609020204030204" pitchFamily="49" charset="0"/>
              </a:rPr>
              <a:t>hasClicked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alert("Welcome to my personal website!");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hasClicked</a:t>
            </a:r>
            <a:r>
              <a:rPr lang="en-US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alert("Feel free to explore!");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99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F317-821C-105C-02D4-F5332927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47BB-A271-3831-0A1D-3DBFA4604D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982355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defines the </a:t>
            </a:r>
            <a:r>
              <a:rPr lang="en-US" i="1" dirty="0"/>
              <a:t>structure </a:t>
            </a:r>
            <a:r>
              <a:rPr lang="en-US" dirty="0"/>
              <a:t>of the webpage</a:t>
            </a:r>
          </a:p>
          <a:p>
            <a:pPr lvl="1"/>
            <a:r>
              <a:rPr lang="en-US" dirty="0"/>
              <a:t>Defined with tags in a tree-like structure</a:t>
            </a:r>
          </a:p>
          <a:p>
            <a:r>
              <a:rPr lang="en-US" b="1" dirty="0"/>
              <a:t>CSS</a:t>
            </a:r>
            <a:r>
              <a:rPr lang="en-US" dirty="0"/>
              <a:t> defines the </a:t>
            </a:r>
            <a:r>
              <a:rPr lang="en-US" i="1" dirty="0"/>
              <a:t>styling </a:t>
            </a:r>
            <a:r>
              <a:rPr lang="en-US" dirty="0"/>
              <a:t>of the webpage</a:t>
            </a:r>
          </a:p>
          <a:p>
            <a:pPr lvl="1"/>
            <a:r>
              <a:rPr lang="en-US" dirty="0"/>
              <a:t>Defined with decoration blocks defining style attributes</a:t>
            </a:r>
          </a:p>
          <a:p>
            <a:r>
              <a:rPr lang="en-US" b="1" dirty="0"/>
              <a:t>JS</a:t>
            </a:r>
            <a:r>
              <a:rPr lang="en-US" dirty="0"/>
              <a:t> defines the </a:t>
            </a:r>
            <a:r>
              <a:rPr lang="en-US" i="1" dirty="0"/>
              <a:t>behavior </a:t>
            </a:r>
            <a:r>
              <a:rPr lang="en-US" dirty="0"/>
              <a:t>of the webpage</a:t>
            </a:r>
          </a:p>
          <a:p>
            <a:pPr lvl="1"/>
            <a:r>
              <a:rPr lang="en-US" dirty="0"/>
              <a:t>Defined with functions executing some sort of behavior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63B44-51A3-2065-1251-4043889AA7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958EF8-F79C-8D77-054E-4F78BFB5D3FA}"/>
              </a:ext>
            </a:extLst>
          </p:cNvPr>
          <p:cNvSpPr txBox="1">
            <a:spLocks/>
          </p:cNvSpPr>
          <p:nvPr/>
        </p:nvSpPr>
        <p:spPr>
          <a:xfrm>
            <a:off x="1879600" y="6096115"/>
            <a:ext cx="95402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Check out the </a:t>
            </a:r>
            <a:r>
              <a:rPr lang="en-US" dirty="0" err="1">
                <a:hlinkClick r:id="rId2"/>
              </a:rPr>
              <a:t>CodePen</a:t>
            </a:r>
            <a:r>
              <a:rPr lang="en-US" dirty="0">
                <a:hlinkClick r:id="rId2"/>
              </a:rPr>
              <a:t> Example!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02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data-RedHat-16_9" id="{39149448-8F7A-FF49-B9B1-924C8F85E517}" vid="{49B34611-19B4-3D48-B648-24C73EA20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UW-Madison-data-RedHat-16_9</Template>
  <TotalTime>2299</TotalTime>
  <Words>1427</Words>
  <Application>Microsoft Office PowerPoint</Application>
  <PresentationFormat>Widescreen</PresentationFormat>
  <Paragraphs>249</Paragraphs>
  <Slides>29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Red Hat Display</vt:lpstr>
      <vt:lpstr>Red Hat Text</vt:lpstr>
      <vt:lpstr>Wingdings</vt:lpstr>
      <vt:lpstr>Office Theme</vt:lpstr>
      <vt:lpstr>HTML/CSS 1</vt:lpstr>
      <vt:lpstr>Before Class</vt:lpstr>
      <vt:lpstr>Quiz A will be at the end of today’s class!</vt:lpstr>
      <vt:lpstr>What is the web?</vt:lpstr>
      <vt:lpstr>What happens with HTML, CSS, and JS?</vt:lpstr>
      <vt:lpstr>Hyper-Text Markup Language (HTML)</vt:lpstr>
      <vt:lpstr>Cascading Style Sheets (CSS)</vt:lpstr>
      <vt:lpstr>JavaScript (JS)</vt:lpstr>
      <vt:lpstr>The Webpage</vt:lpstr>
      <vt:lpstr>HTML</vt:lpstr>
      <vt:lpstr>Hyper-Text Markup Language (HTML)</vt:lpstr>
      <vt:lpstr>Hyper-Text Markup Language (HTML)</vt:lpstr>
      <vt:lpstr>Hyper-Text Markup Language (HTML)</vt:lpstr>
      <vt:lpstr>Hyper-Text Markup Language (HTML)</vt:lpstr>
      <vt:lpstr>Writing HTML with VS Code</vt:lpstr>
      <vt:lpstr>Your Turn!</vt:lpstr>
      <vt:lpstr>Common HTML Tags</vt:lpstr>
      <vt:lpstr>Hyper-Text Markup Language (HTML)</vt:lpstr>
      <vt:lpstr>PowerPoint Presentation</vt:lpstr>
      <vt:lpstr>PowerPoint Presentation</vt:lpstr>
      <vt:lpstr>Lists</vt:lpstr>
      <vt:lpstr>Tables</vt:lpstr>
      <vt:lpstr>Your Turn!</vt:lpstr>
      <vt:lpstr>CSS</vt:lpstr>
      <vt:lpstr>Cascading Style Sheets (CSS)</vt:lpstr>
      <vt:lpstr>Common CSS Attributes</vt:lpstr>
      <vt:lpstr>How do I ask “what-if”?</vt:lpstr>
      <vt:lpstr>Your Turn!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 Tyler Nelson</dc:creator>
  <cp:lastModifiedBy>Cole Tyler Nelson</cp:lastModifiedBy>
  <cp:revision>45</cp:revision>
  <dcterms:created xsi:type="dcterms:W3CDTF">2024-08-12T18:12:00Z</dcterms:created>
  <dcterms:modified xsi:type="dcterms:W3CDTF">2024-09-21T21:12:48Z</dcterms:modified>
</cp:coreProperties>
</file>