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70" r:id="rId2"/>
    <p:sldId id="411" r:id="rId3"/>
    <p:sldId id="415" r:id="rId4"/>
    <p:sldId id="416" r:id="rId5"/>
    <p:sldId id="413" r:id="rId6"/>
    <p:sldId id="414" r:id="rId7"/>
    <p:sldId id="344" r:id="rId8"/>
    <p:sldId id="352" r:id="rId9"/>
    <p:sldId id="370" r:id="rId10"/>
    <p:sldId id="419" r:id="rId11"/>
    <p:sldId id="379" r:id="rId12"/>
    <p:sldId id="378" r:id="rId13"/>
    <p:sldId id="380" r:id="rId14"/>
    <p:sldId id="381" r:id="rId15"/>
    <p:sldId id="382" r:id="rId16"/>
    <p:sldId id="383" r:id="rId17"/>
    <p:sldId id="384" r:id="rId18"/>
    <p:sldId id="37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400" r:id="rId32"/>
    <p:sldId id="401" r:id="rId33"/>
    <p:sldId id="417" r:id="rId34"/>
    <p:sldId id="403" r:id="rId35"/>
    <p:sldId id="418" r:id="rId36"/>
    <p:sldId id="407" r:id="rId37"/>
    <p:sldId id="406" r:id="rId38"/>
    <p:sldId id="410" r:id="rId39"/>
    <p:sldId id="409" r:id="rId40"/>
    <p:sldId id="420" r:id="rId41"/>
    <p:sldId id="26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114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3F8B-A50D-DE44-9304-39C43FB3C5B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1AFC-CD2E-5241-A5F6-3092FE77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50344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3F103DCA-791F-6E43-9621-0FFA8B544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0464798" cy="6858000"/>
          </a:xfrm>
          <a:custGeom>
            <a:avLst/>
            <a:gdLst>
              <a:gd name="connsiteX0" fmla="*/ 0 w 10464798"/>
              <a:gd name="connsiteY0" fmla="*/ 0 h 6858000"/>
              <a:gd name="connsiteX1" fmla="*/ 406398 w 10464798"/>
              <a:gd name="connsiteY1" fmla="*/ 0 h 6858000"/>
              <a:gd name="connsiteX2" fmla="*/ 5498904 w 10464798"/>
              <a:gd name="connsiteY2" fmla="*/ 0 h 6858000"/>
              <a:gd name="connsiteX3" fmla="*/ 5850595 w 10464798"/>
              <a:gd name="connsiteY3" fmla="*/ 0 h 6858000"/>
              <a:gd name="connsiteX4" fmla="*/ 10464798 w 10464798"/>
              <a:gd name="connsiteY4" fmla="*/ 0 h 6858000"/>
              <a:gd name="connsiteX5" fmla="*/ 8809500 w 10464798"/>
              <a:gd name="connsiteY5" fmla="*/ 6858000 h 6858000"/>
              <a:gd name="connsiteX6" fmla="*/ 5850595 w 10464798"/>
              <a:gd name="connsiteY6" fmla="*/ 6858000 h 6858000"/>
              <a:gd name="connsiteX7" fmla="*/ 3843605 w 10464798"/>
              <a:gd name="connsiteY7" fmla="*/ 6858000 h 6858000"/>
              <a:gd name="connsiteX8" fmla="*/ 406398 w 10464798"/>
              <a:gd name="connsiteY8" fmla="*/ 6858000 h 6858000"/>
              <a:gd name="connsiteX9" fmla="*/ 0 w 1046479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64798" h="6858000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70F15D-372D-5B45-92B4-1B626E0FC1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429374"/>
            <a:ext cx="6159500" cy="410882"/>
          </a:xfrm>
        </p:spPr>
        <p:txBody>
          <a:bodyPr/>
          <a:lstStyle>
            <a:lvl1pPr marL="0" indent="0">
              <a:buNone/>
              <a:defRPr sz="23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78D8B-ED2A-3D41-92FB-40BA9FA8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3182248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95C957-CDB9-C342-8243-6F7D03851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6231067"/>
            <a:ext cx="7530353" cy="295466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77E77-56F4-4C9C-AB6A-89C89D91C7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14627"/>
            <a:ext cx="7530353" cy="1213153"/>
          </a:xfrm>
        </p:spPr>
        <p:txBody>
          <a:bodyPr rIns="182880"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presentation title in title or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W–Madison logo with white text on a red backgroun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3DB41-0E0D-3DA2-7A76-C0187BC8F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3331"/>
            <a:ext cx="10896600" cy="213392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Red Closing Slide</a:t>
            </a:r>
          </a:p>
        </p:txBody>
      </p:sp>
    </p:spTree>
    <p:extLst>
      <p:ext uri="{BB962C8B-B14F-4D97-AF65-F5344CB8AC3E}">
        <p14:creationId xmlns:p14="http://schemas.microsoft.com/office/powerpoint/2010/main" val="7978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W–Madison logo with white text on a red backgroun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DB89E-70AA-E4A2-9190-47A86DFC3F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3331"/>
            <a:ext cx="10896600" cy="213392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Black Closing slide</a:t>
            </a:r>
          </a:p>
        </p:txBody>
      </p:sp>
    </p:spTree>
    <p:extLst>
      <p:ext uri="{BB962C8B-B14F-4D97-AF65-F5344CB8AC3E}">
        <p14:creationId xmlns:p14="http://schemas.microsoft.com/office/powerpoint/2010/main" val="10526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886E-E0D4-5815-83F1-889895E62F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98298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CA86-D8D8-70D0-C62A-9DE796C67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E2D8BB4A-46A4-1343-BA88-41D2E1C0EA5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8900" y="1524000"/>
            <a:ext cx="49149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7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8866-4F69-FCBB-5935-007FD86EB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7" name="Chart Placeholder 11">
            <a:extLst>
              <a:ext uri="{FF2B5EF4-FFF2-40B4-BE49-F238E27FC236}">
                <a16:creationId xmlns:a16="http://schemas.microsoft.com/office/drawing/2014/main" id="{8C3425D9-7762-3940-B7DA-B13EC3E058BA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524000" y="1523999"/>
            <a:ext cx="9829800" cy="463186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9027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17D7-4166-2ED9-1881-347107691C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C8FC7EDF-D625-4640-AF06-22ADBDC8C8C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57200" y="1530523"/>
            <a:ext cx="542925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8C45FAA6-1118-A24C-9C61-949F410E7C81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438900" y="1530523"/>
            <a:ext cx="491490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437A76B-A3F1-E24A-9B72-37AC8087E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68639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00CC43E-DAB5-6045-A3FC-1B1B9D6DFFE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524000" y="1524000"/>
            <a:ext cx="9829800" cy="34163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Insert table	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A0123EED-038F-7B4A-92A4-A606571FF5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72BC0-0141-2D65-4384-82B2C1196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21192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868577-B206-C94D-AA90-90C71CB8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479"/>
          <a:stretch/>
        </p:blipFill>
        <p:spPr>
          <a:xfrm>
            <a:off x="0" y="0"/>
            <a:ext cx="116459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926B1D-2681-6D40-953A-D41E624A2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9900" y="1104900"/>
            <a:ext cx="10210800" cy="464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C3DB9-D22E-37C1-8603-44F3A55AA5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3125519"/>
            <a:ext cx="9080500" cy="603563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section header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9960-C592-024C-8B94-896ABF102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1CCA-1EB8-EE46-B4BA-5F3D975754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1FB28-7881-67A2-3E03-9832EF556D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3392"/>
            <a:ext cx="10896600" cy="213392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0455"/>
            <a:ext cx="10896600" cy="51706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10896600" cy="1775358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43580"/>
            <a:ext cx="1116106" cy="31442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274320" tIns="45720" rIns="274320" bIns="45720" rtlCol="0" anchor="ctr">
            <a:spAutoFit/>
          </a:bodyPr>
          <a:lstStyle>
            <a:lvl1pPr algn="l">
              <a:defRPr sz="14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EB5E6-54D5-9945-8BFD-BD46E2794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47553" y="0"/>
            <a:ext cx="5706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W–Madison crest logo in red">
            <a:extLst>
              <a:ext uri="{FF2B5EF4-FFF2-40B4-BE49-F238E27FC236}">
                <a16:creationId xmlns:a16="http://schemas.microsoft.com/office/drawing/2014/main" id="{52794618-AA7B-F040-BD0B-B97556AA7FE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704812" y="222225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6" r:id="rId4"/>
    <p:sldLayoutId id="2147483672" r:id="rId5"/>
    <p:sldLayoutId id="2147483673" r:id="rId6"/>
    <p:sldLayoutId id="2147483663" r:id="rId7"/>
    <p:sldLayoutId id="2147483666" r:id="rId8"/>
    <p:sldLayoutId id="2147483667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tx1">
              <a:lumMod val="90000"/>
              <a:lumOff val="10000"/>
            </a:schemeClr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orient="horz" pos="768" userDrawn="1">
          <p15:clr>
            <a:srgbClr val="F26B43"/>
          </p15:clr>
        </p15:guide>
        <p15:guide id="7" orient="horz" pos="960" userDrawn="1">
          <p15:clr>
            <a:srgbClr val="F26B43"/>
          </p15:clr>
        </p15:guide>
        <p15:guide id="8" orient="horz" pos="1152" userDrawn="1">
          <p15:clr>
            <a:srgbClr val="F26B43"/>
          </p15:clr>
        </p15:guide>
        <p15:guide id="9" orient="horz" pos="3888" userDrawn="1">
          <p15:clr>
            <a:srgbClr val="F26B43"/>
          </p15:clr>
        </p15:guide>
        <p15:guide id="10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W0bSen8Qjg?feature=oemb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web-platform-setjm1?file=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W0bSen8Qjg?feature=oembe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web-platform-yf1bfx?file=ind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3.material.io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onicframework.com/" TargetMode="External"/><Relationship Id="rId4" Type="http://schemas.openxmlformats.org/officeDocument/2006/relationships/hyperlink" Target="https://studio.unifi.nelnet.io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dn.jsdelivr.net/npm/bootstrap@5.3.3/dist/css/bootstrap.min.c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utilities/spacing/#margin-and-padding" TargetMode="External"/><Relationship Id="rId2" Type="http://schemas.openxmlformats.org/officeDocument/2006/relationships/hyperlink" Target="https://getbootstrap.com/docs/5.0/getting-started/rtl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js-4psx3h?file=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272-FA24/hw3.git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rdfence.com/blog/2018/11/trends-following-vulnerability-in-wp-gdpr-compliance-plug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DC0B21-01BC-4DCB-0C12-CD1625470F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CS272: Introduction to Web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7E210-4E66-DDD6-320D-FD035B5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Cole Nelson | Computer Sciences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EAA621-2F05-7386-949B-BB8AB52B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399916"/>
            <a:ext cx="7530353" cy="627864"/>
          </a:xfrm>
        </p:spPr>
        <p:txBody>
          <a:bodyPr/>
          <a:lstStyle/>
          <a:p>
            <a:r>
              <a:rPr lang="en-US" dirty="0"/>
              <a:t>HTML/CSS 2</a:t>
            </a:r>
          </a:p>
        </p:txBody>
      </p:sp>
    </p:spTree>
    <p:extLst>
      <p:ext uri="{BB962C8B-B14F-4D97-AF65-F5344CB8AC3E}">
        <p14:creationId xmlns:p14="http://schemas.microsoft.com/office/powerpoint/2010/main" val="84249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127219"/>
            <a:ext cx="9255760" cy="600164"/>
          </a:xfrm>
        </p:spPr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Make sure you have some HTML content to style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Online Media 1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E7B36B1C-2CD9-F067-3D08-0314D93D9C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106826" y="4905060"/>
            <a:ext cx="3313014" cy="18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4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BA5-0729-6B04-2152-769F152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CSS Attributes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B139BF3-02EC-26FA-BC04-2FC59F532F1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12611300"/>
              </p:ext>
            </p:extLst>
          </p:nvPr>
        </p:nvGraphicFramePr>
        <p:xfrm>
          <a:off x="1197610" y="1748107"/>
          <a:ext cx="941578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860">
                  <a:extLst>
                    <a:ext uri="{9D8B030D-6E8A-4147-A177-3AD203B41FA5}">
                      <a16:colId xmlns:a16="http://schemas.microsoft.com/office/drawing/2014/main" val="2837854011"/>
                    </a:ext>
                  </a:extLst>
                </a:gridCol>
                <a:gridCol w="3261360">
                  <a:extLst>
                    <a:ext uri="{9D8B030D-6E8A-4147-A177-3AD203B41FA5}">
                      <a16:colId xmlns:a16="http://schemas.microsoft.com/office/drawing/2014/main" val="2304207626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1269154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4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color: green</a:t>
                      </a:r>
                      <a:br>
                        <a:rPr lang="en-US" dirty="0">
                          <a:latin typeface="Consolas" panose="020B0609020204030204" pitchFamily="49" charset="0"/>
                        </a:rPr>
                      </a:br>
                      <a:r>
                        <a:rPr lang="en-US" dirty="0">
                          <a:latin typeface="Consolas" panose="020B0609020204030204" pitchFamily="49" charset="0"/>
                        </a:rPr>
                        <a:t>color: #fefefe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background-color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background-color: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8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font-size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font-size: 16px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font-size: 1em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ed Hat Display" panose="02010303040201060303"/>
                        </a:rPr>
                        <a:t>Prefer to use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em</a:t>
                      </a:r>
                      <a:r>
                        <a:rPr lang="en-US" dirty="0">
                          <a:latin typeface="Red Hat Display" panose="02010303040201060303"/>
                        </a:rPr>
                        <a:t> for accessibility!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text-align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text-align: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6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height /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height: 400px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width: 10em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ed Hat Display" panose="02010303040201060303"/>
                        </a:rPr>
                        <a:t>Prefer to use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em</a:t>
                      </a:r>
                      <a:r>
                        <a:rPr lang="en-US" dirty="0">
                          <a:latin typeface="Red Hat Display" panose="02010303040201060303"/>
                        </a:rPr>
                        <a:t> for accessibility!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54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border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border: 2px solid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ed Hat Display" panose="02010303040201060303"/>
                        </a:rPr>
                        <a:t>Goes in order of size, style, color.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9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margin: 12px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ed Hat Display" panose="02010303040201060303"/>
                        </a:rPr>
                        <a:t>Gives space </a:t>
                      </a:r>
                      <a:r>
                        <a:rPr lang="en-US" i="1" dirty="0">
                          <a:latin typeface="Red Hat Display" panose="02010303040201060303"/>
                        </a:rPr>
                        <a:t>outside</a:t>
                      </a:r>
                      <a:r>
                        <a:rPr lang="en-US" dirty="0">
                          <a:latin typeface="Red Hat Display" panose="02010303040201060303"/>
                        </a:rPr>
                        <a:t> the border.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padding: 0.5em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ed Hat Display" panose="02010303040201060303"/>
                        </a:rPr>
                        <a:t>Gives space </a:t>
                      </a:r>
                      <a:r>
                        <a:rPr lang="en-US" i="1" dirty="0">
                          <a:latin typeface="Red Hat Display" panose="02010303040201060303"/>
                        </a:rPr>
                        <a:t>inside</a:t>
                      </a:r>
                      <a:r>
                        <a:rPr lang="en-US" dirty="0">
                          <a:latin typeface="Red Hat Display" panose="02010303040201060303"/>
                        </a:rPr>
                        <a:t> the border.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055778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6473-01EF-B9A2-F776-5E7E60BA4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89D9A4-E1AA-437A-7DB4-8FF90D38BA90}"/>
              </a:ext>
            </a:extLst>
          </p:cNvPr>
          <p:cNvSpPr txBox="1">
            <a:spLocks/>
          </p:cNvSpPr>
          <p:nvPr/>
        </p:nvSpPr>
        <p:spPr>
          <a:xfrm>
            <a:off x="1879600" y="5999733"/>
            <a:ext cx="9540240" cy="538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An </a:t>
            </a:r>
            <a:r>
              <a:rPr lang="en-US" dirty="0" err="1">
                <a:latin typeface="Consolas" panose="020B0609020204030204" pitchFamily="49" charset="0"/>
              </a:rPr>
              <a:t>em</a:t>
            </a:r>
            <a:r>
              <a:rPr lang="en-US" dirty="0"/>
              <a:t> is a flexible unit that depends on a user’s browser setting!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322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BA5-0729-6B04-2152-769F152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AB7D-AD3D-9EDD-7F3F-890EED5709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724763"/>
            <a:ext cx="9829800" cy="4524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be done inline or externally with “decoration blocks”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6473-01EF-B9A2-F776-5E7E60BA4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85A25-1672-102B-1D78-80149F08D427}"/>
              </a:ext>
            </a:extLst>
          </p:cNvPr>
          <p:cNvSpPr txBox="1"/>
          <p:nvPr/>
        </p:nvSpPr>
        <p:spPr>
          <a:xfrm>
            <a:off x="553720" y="3182778"/>
            <a:ext cx="108966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Consolas" panose="020B0609020204030204" pitchFamily="49" charset="0"/>
              </a:rPr>
              <a:t>&lt;h1 style="background-color: red"&gt;My Webpage!&lt;/h1&gt;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6564E-F27F-BD5A-B3FB-8E884E9009A7}"/>
              </a:ext>
            </a:extLst>
          </p:cNvPr>
          <p:cNvSpPr txBox="1"/>
          <p:nvPr/>
        </p:nvSpPr>
        <p:spPr>
          <a:xfrm>
            <a:off x="553720" y="2464770"/>
            <a:ext cx="223025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</a:rPr>
              <a:t>Inline Styling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E7B3B-7970-07CA-482F-487784FFC5C6}"/>
              </a:ext>
            </a:extLst>
          </p:cNvPr>
          <p:cNvSpPr txBox="1"/>
          <p:nvPr/>
        </p:nvSpPr>
        <p:spPr>
          <a:xfrm>
            <a:off x="553721" y="4473335"/>
            <a:ext cx="108966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Consolas" panose="020B0609020204030204" pitchFamily="49" charset="0"/>
              </a:rPr>
              <a:t>h1 {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background-color: red;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F8B04-6907-EBA9-F122-B4D32EA2059D}"/>
              </a:ext>
            </a:extLst>
          </p:cNvPr>
          <p:cNvSpPr txBox="1"/>
          <p:nvPr/>
        </p:nvSpPr>
        <p:spPr>
          <a:xfrm>
            <a:off x="553720" y="3922203"/>
            <a:ext cx="330357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</a:rPr>
              <a:t>External Styling</a:t>
            </a:r>
          </a:p>
        </p:txBody>
      </p:sp>
    </p:spTree>
    <p:extLst>
      <p:ext uri="{BB962C8B-B14F-4D97-AF65-F5344CB8AC3E}">
        <p14:creationId xmlns:p14="http://schemas.microsoft.com/office/powerpoint/2010/main" val="241346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BA5-0729-6B04-2152-769F152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6473-01EF-B9A2-F776-5E7E60BA4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16FDB3C-A214-B401-65D7-E4DEC915414B}"/>
              </a:ext>
            </a:extLst>
          </p:cNvPr>
          <p:cNvSpPr txBox="1">
            <a:spLocks/>
          </p:cNvSpPr>
          <p:nvPr/>
        </p:nvSpPr>
        <p:spPr>
          <a:xfrm>
            <a:off x="3872800" y="2517076"/>
            <a:ext cx="5039973" cy="36387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header, 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background-color: #333;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color: #fff;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text-align: center;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padding: 20px;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699E3-3403-BBB1-568E-2540E829252F}"/>
              </a:ext>
            </a:extLst>
          </p:cNvPr>
          <p:cNvSpPr txBox="1"/>
          <p:nvPr/>
        </p:nvSpPr>
        <p:spPr>
          <a:xfrm>
            <a:off x="3077185" y="1591080"/>
            <a:ext cx="223025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</a:rPr>
              <a:t>Selector(s)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917FED-AD19-9378-3389-C49243CD1B12}"/>
              </a:ext>
            </a:extLst>
          </p:cNvPr>
          <p:cNvSpPr txBox="1"/>
          <p:nvPr/>
        </p:nvSpPr>
        <p:spPr>
          <a:xfrm>
            <a:off x="1827768" y="3630405"/>
            <a:ext cx="151452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</a:rPr>
              <a:t>Styles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272D60-A4C9-EB8E-624A-4F26D68CF4E2}"/>
              </a:ext>
            </a:extLst>
          </p:cNvPr>
          <p:cNvSpPr txBox="1"/>
          <p:nvPr/>
        </p:nvSpPr>
        <p:spPr>
          <a:xfrm>
            <a:off x="8034126" y="2294610"/>
            <a:ext cx="309107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</a:rPr>
              <a:t>Decoration Block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2263E9-1E78-DF43-0A43-EB2FB0D0E8CF}"/>
              </a:ext>
            </a:extLst>
          </p:cNvPr>
          <p:cNvCxnSpPr>
            <a:cxnSpLocks/>
          </p:cNvCxnSpPr>
          <p:nvPr/>
        </p:nvCxnSpPr>
        <p:spPr>
          <a:xfrm flipV="1">
            <a:off x="2932386" y="3876626"/>
            <a:ext cx="985345" cy="8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8C85C9-2713-43C3-9574-89DF7428BB88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222124" y="2540832"/>
            <a:ext cx="1812002" cy="246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C49C70-1DD0-127B-B6D7-8A73612CEB8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192314" y="2083523"/>
            <a:ext cx="670044" cy="4335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3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62C5-D749-6416-9204-3D51991C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85FE4-F516-938C-FBE2-DF34945939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C4633-B928-E050-31F9-7BE7F026F70E}"/>
              </a:ext>
            </a:extLst>
          </p:cNvPr>
          <p:cNvSpPr txBox="1">
            <a:spLocks/>
          </p:cNvSpPr>
          <p:nvPr/>
        </p:nvSpPr>
        <p:spPr>
          <a:xfrm>
            <a:off x="350520" y="1566645"/>
            <a:ext cx="9687560" cy="5335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&lt;head&gt;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&lt;title&gt;Page Title&lt;/title&gt;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&lt;link </a:t>
            </a:r>
            <a:r>
              <a:rPr lang="en-US" dirty="0" err="1">
                <a:latin typeface="Consolas" panose="020B0609020204030204" pitchFamily="49" charset="0"/>
              </a:rPr>
              <a:t>rel</a:t>
            </a:r>
            <a:r>
              <a:rPr lang="en-US" dirty="0">
                <a:latin typeface="Consolas" panose="020B0609020204030204" pitchFamily="49" charset="0"/>
              </a:rPr>
              <a:t>="stylesheet"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="styles.css"&gt;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&lt;h1&gt;This is a heading&lt;/h1&gt;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1C9FFC-10D8-F7F4-1C60-32C9509FA2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91680" y="1359409"/>
            <a:ext cx="4262120" cy="13736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must include our stylesheet(s) in the </a:t>
            </a:r>
            <a:r>
              <a:rPr lang="en-US" dirty="0">
                <a:latin typeface="Consolas" panose="020B0609020204030204" pitchFamily="49" charset="0"/>
              </a:rPr>
              <a:t>head</a:t>
            </a:r>
            <a:r>
              <a:rPr lang="en-US" dirty="0"/>
              <a:t> of our HTML!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805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BA5-0729-6B04-2152-769F152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AB7D-AD3D-9EDD-7F3F-890EED5709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80992"/>
            <a:ext cx="9829800" cy="8125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also apply styles to a specific element by ID (unique) by preceding the selector with a “#”...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6473-01EF-B9A2-F776-5E7E60BA4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85A25-1672-102B-1D78-80149F08D427}"/>
              </a:ext>
            </a:extLst>
          </p:cNvPr>
          <p:cNvSpPr txBox="1"/>
          <p:nvPr/>
        </p:nvSpPr>
        <p:spPr>
          <a:xfrm>
            <a:off x="553720" y="3182778"/>
            <a:ext cx="108966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Consolas" panose="020B0609020204030204" pitchFamily="49" charset="0"/>
              </a:rPr>
              <a:t>&lt;h2 id="sub-heading"&gt;My Subtitle!&lt;/h2&gt;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6564E-F27F-BD5A-B3FB-8E884E9009A7}"/>
              </a:ext>
            </a:extLst>
          </p:cNvPr>
          <p:cNvSpPr txBox="1"/>
          <p:nvPr/>
        </p:nvSpPr>
        <p:spPr>
          <a:xfrm>
            <a:off x="553720" y="2464770"/>
            <a:ext cx="223025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E7B3B-7970-07CA-482F-487784FFC5C6}"/>
              </a:ext>
            </a:extLst>
          </p:cNvPr>
          <p:cNvSpPr txBox="1"/>
          <p:nvPr/>
        </p:nvSpPr>
        <p:spPr>
          <a:xfrm>
            <a:off x="553721" y="4473335"/>
            <a:ext cx="108966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Consolas" panose="020B0609020204030204" pitchFamily="49" charset="0"/>
              </a:rPr>
              <a:t>#sub-heading {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background-color: red;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F8B04-6907-EBA9-F122-B4D32EA2059D}"/>
              </a:ext>
            </a:extLst>
          </p:cNvPr>
          <p:cNvSpPr txBox="1"/>
          <p:nvPr/>
        </p:nvSpPr>
        <p:spPr>
          <a:xfrm>
            <a:off x="553720" y="3922203"/>
            <a:ext cx="330357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  <a:latin typeface="Consolas" panose="020B0609020204030204" pitchFamily="49" charset="0"/>
              </a:rPr>
              <a:t>styles.css</a:t>
            </a:r>
          </a:p>
        </p:txBody>
      </p:sp>
    </p:spTree>
    <p:extLst>
      <p:ext uri="{BB962C8B-B14F-4D97-AF65-F5344CB8AC3E}">
        <p14:creationId xmlns:p14="http://schemas.microsoft.com/office/powerpoint/2010/main" val="3589569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BA5-0729-6B04-2152-769F152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AB7D-AD3D-9EDD-7F3F-890EED5709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80992"/>
            <a:ext cx="9829800" cy="8125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…or we can apply styles to specific elements by class (non-unique) by preceding the selector with a “.”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6473-01EF-B9A2-F776-5E7E60BA4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85A25-1672-102B-1D78-80149F08D427}"/>
              </a:ext>
            </a:extLst>
          </p:cNvPr>
          <p:cNvSpPr txBox="1"/>
          <p:nvPr/>
        </p:nvSpPr>
        <p:spPr>
          <a:xfrm>
            <a:off x="553721" y="3010711"/>
            <a:ext cx="108966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Consolas" panose="020B0609020204030204" pitchFamily="49" charset="0"/>
              </a:rPr>
              <a:t>&lt;li class="important"&gt;Do your homework!&lt;/li&gt;</a:t>
            </a:r>
            <a:br>
              <a:rPr lang="en-US" sz="2600" dirty="0">
                <a:latin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</a:rPr>
              <a:t>&lt;li class="important"&gt;Go to class!&lt;/li&gt;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6564E-F27F-BD5A-B3FB-8E884E9009A7}"/>
              </a:ext>
            </a:extLst>
          </p:cNvPr>
          <p:cNvSpPr txBox="1"/>
          <p:nvPr/>
        </p:nvSpPr>
        <p:spPr>
          <a:xfrm>
            <a:off x="553720" y="2464770"/>
            <a:ext cx="223025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E7B3B-7970-07CA-482F-487784FFC5C6}"/>
              </a:ext>
            </a:extLst>
          </p:cNvPr>
          <p:cNvSpPr txBox="1"/>
          <p:nvPr/>
        </p:nvSpPr>
        <p:spPr>
          <a:xfrm>
            <a:off x="553721" y="4473335"/>
            <a:ext cx="108966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Consolas" panose="020B0609020204030204" pitchFamily="49" charset="0"/>
              </a:rPr>
              <a:t>.important {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background-color: red;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F8B04-6907-EBA9-F122-B4D32EA2059D}"/>
              </a:ext>
            </a:extLst>
          </p:cNvPr>
          <p:cNvSpPr txBox="1"/>
          <p:nvPr/>
        </p:nvSpPr>
        <p:spPr>
          <a:xfrm>
            <a:off x="553720" y="4006966"/>
            <a:ext cx="330357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  <a:latin typeface="Consolas" panose="020B0609020204030204" pitchFamily="49" charset="0"/>
              </a:rPr>
              <a:t>styles.css</a:t>
            </a:r>
          </a:p>
        </p:txBody>
      </p:sp>
    </p:spTree>
    <p:extLst>
      <p:ext uri="{BB962C8B-B14F-4D97-AF65-F5344CB8AC3E}">
        <p14:creationId xmlns:p14="http://schemas.microsoft.com/office/powerpoint/2010/main" val="292545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BA5-0729-6B04-2152-769F152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AB7D-AD3D-9EDD-7F3F-890EED5709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80992"/>
            <a:ext cx="9829800" cy="4524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mix and match our selectors as well!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6473-01EF-B9A2-F776-5E7E60BA4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85A25-1672-102B-1D78-80149F08D427}"/>
              </a:ext>
            </a:extLst>
          </p:cNvPr>
          <p:cNvSpPr txBox="1"/>
          <p:nvPr/>
        </p:nvSpPr>
        <p:spPr>
          <a:xfrm>
            <a:off x="553720" y="2767211"/>
            <a:ext cx="791972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Consolas" panose="020B0609020204030204" pitchFamily="49" charset="0"/>
              </a:rPr>
              <a:t>&lt;p class="important"&gt;Do your homework!&lt;/p&gt;</a:t>
            </a:r>
            <a:br>
              <a:rPr lang="en-US" sz="2600" dirty="0">
                <a:latin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</a:rPr>
              <a:t>&lt;li class="important"&gt;Go to class!&lt;/li&gt;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6564E-F27F-BD5A-B3FB-8E884E9009A7}"/>
              </a:ext>
            </a:extLst>
          </p:cNvPr>
          <p:cNvSpPr txBox="1"/>
          <p:nvPr/>
        </p:nvSpPr>
        <p:spPr>
          <a:xfrm>
            <a:off x="553719" y="2221270"/>
            <a:ext cx="223025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E7B3B-7970-07CA-482F-487784FFC5C6}"/>
              </a:ext>
            </a:extLst>
          </p:cNvPr>
          <p:cNvSpPr txBox="1"/>
          <p:nvPr/>
        </p:nvSpPr>
        <p:spPr>
          <a:xfrm>
            <a:off x="553721" y="4473335"/>
            <a:ext cx="108966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err="1">
                <a:latin typeface="Consolas" panose="020B0609020204030204" pitchFamily="49" charset="0"/>
              </a:rPr>
              <a:t>p.important</a:t>
            </a:r>
            <a:r>
              <a:rPr lang="en-US" sz="2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background-color: red;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F8B04-6907-EBA9-F122-B4D32EA2059D}"/>
              </a:ext>
            </a:extLst>
          </p:cNvPr>
          <p:cNvSpPr txBox="1"/>
          <p:nvPr/>
        </p:nvSpPr>
        <p:spPr>
          <a:xfrm>
            <a:off x="553720" y="4006966"/>
            <a:ext cx="330357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  <a:latin typeface="Consolas" panose="020B0609020204030204" pitchFamily="49" charset="0"/>
              </a:rPr>
              <a:t>styles.css</a:t>
            </a: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1596EBD3-9D42-3215-8604-82F68656DCAD}"/>
              </a:ext>
            </a:extLst>
          </p:cNvPr>
          <p:cNvSpPr/>
          <p:nvPr/>
        </p:nvSpPr>
        <p:spPr>
          <a:xfrm>
            <a:off x="8473440" y="2806339"/>
            <a:ext cx="373724" cy="373724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07A8CDAB-764A-834B-F69F-DF39F97DB5B6}"/>
              </a:ext>
            </a:extLst>
          </p:cNvPr>
          <p:cNvSpPr/>
          <p:nvPr/>
        </p:nvSpPr>
        <p:spPr>
          <a:xfrm>
            <a:off x="8473440" y="3282652"/>
            <a:ext cx="373724" cy="373724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E26B5-F398-2737-D8DA-D8E719C377BB}"/>
              </a:ext>
            </a:extLst>
          </p:cNvPr>
          <p:cNvSpPr txBox="1"/>
          <p:nvPr/>
        </p:nvSpPr>
        <p:spPr>
          <a:xfrm>
            <a:off x="5506720" y="6155866"/>
            <a:ext cx="561848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2600" dirty="0">
                <a:hlinkClick r:id="rId2"/>
              </a:rPr>
              <a:t>See the </a:t>
            </a:r>
            <a:r>
              <a:rPr lang="en-US" sz="2600" dirty="0" err="1">
                <a:hlinkClick r:id="rId2"/>
              </a:rPr>
              <a:t>StackBlitz</a:t>
            </a:r>
            <a:r>
              <a:rPr lang="en-US" sz="2600" dirty="0">
                <a:hlinkClick r:id="rId2"/>
              </a:rPr>
              <a:t> example.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221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127219"/>
            <a:ext cx="9255760" cy="600164"/>
          </a:xfrm>
        </p:spPr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Add a CSS stylesheet to your “About Me” and “My Work” pages!</a:t>
            </a:r>
          </a:p>
        </p:txBody>
      </p:sp>
      <p:pic>
        <p:nvPicPr>
          <p:cNvPr id="4" name="Online Media 1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E7B36B1C-2CD9-F067-3D08-0314D93D9C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106826" y="4905060"/>
            <a:ext cx="3313014" cy="18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4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BA5-0729-6B04-2152-769F152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AB7D-AD3D-9EDD-7F3F-890EED5709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7600" y="1724763"/>
            <a:ext cx="9169400" cy="33824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Isn’t there a good chance that CSS styles conflict? </a:t>
            </a:r>
            <a:r>
              <a:rPr lang="en-US" b="1" dirty="0"/>
              <a:t>Yes! </a:t>
            </a:r>
          </a:p>
          <a:p>
            <a:pPr marL="0" indent="0">
              <a:buNone/>
            </a:pPr>
            <a:r>
              <a:rPr lang="en-US" dirty="0"/>
              <a:t>In case of conflicts, CSS follows the “cascading algorithm”.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defines three different origins…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User-agent stylesheets: </a:t>
            </a:r>
            <a:r>
              <a:rPr lang="en-US" dirty="0"/>
              <a:t>those provided by the </a:t>
            </a:r>
            <a:r>
              <a:rPr lang="en-US" i="1" dirty="0"/>
              <a:t>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Author stylesheets: </a:t>
            </a:r>
            <a:r>
              <a:rPr lang="en-US" dirty="0"/>
              <a:t>those written by </a:t>
            </a:r>
            <a:r>
              <a:rPr lang="en-US" i="1" dirty="0"/>
              <a:t>you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User stylesheets: </a:t>
            </a:r>
            <a:r>
              <a:rPr lang="en-US" dirty="0"/>
              <a:t>those demanded by the </a:t>
            </a:r>
            <a:r>
              <a:rPr lang="en-US" i="1" dirty="0"/>
              <a:t>user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6473-01EF-B9A2-F776-5E7E60BA4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0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127219"/>
            <a:ext cx="9255760" cy="600164"/>
          </a:xfrm>
        </p:spPr>
        <p:txBody>
          <a:bodyPr/>
          <a:lstStyle/>
          <a:p>
            <a:r>
              <a:rPr lang="en-US" dirty="0"/>
              <a:t>Discussion C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WordPress Security</a:t>
            </a:r>
          </a:p>
        </p:txBody>
      </p:sp>
    </p:spTree>
    <p:extLst>
      <p:ext uri="{BB962C8B-B14F-4D97-AF65-F5344CB8AC3E}">
        <p14:creationId xmlns:p14="http://schemas.microsoft.com/office/powerpoint/2010/main" val="190121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BA5-0729-6B04-2152-769F152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Cascading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AB7D-AD3D-9EDD-7F3F-890EED5709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7600" y="1724763"/>
            <a:ext cx="9169400" cy="4524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you demand a style to be set? Use </a:t>
            </a:r>
            <a:r>
              <a:rPr lang="en-US" dirty="0">
                <a:latin typeface="Consolas" panose="020B0609020204030204" pitchFamily="49" charset="0"/>
              </a:rPr>
              <a:t>!important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6473-01EF-B9A2-F776-5E7E60BA4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21851-A91E-E2BA-36D9-4FD4C5E5F374}"/>
              </a:ext>
            </a:extLst>
          </p:cNvPr>
          <p:cNvSpPr txBox="1"/>
          <p:nvPr/>
        </p:nvSpPr>
        <p:spPr>
          <a:xfrm>
            <a:off x="1117600" y="2250858"/>
            <a:ext cx="108966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Consolas" panose="020B0609020204030204" pitchFamily="49" charset="0"/>
              </a:rPr>
              <a:t>&lt;h2 style="color: red 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</a:rPr>
              <a:t>!important</a:t>
            </a:r>
            <a:r>
              <a:rPr lang="en-US" sz="2600" dirty="0">
                <a:latin typeface="Consolas" panose="020B0609020204030204" pitchFamily="49" charset="0"/>
              </a:rPr>
              <a:t>"&gt;My Subtitle!&lt;/h2&gt;</a:t>
            </a:r>
            <a:endParaRPr lang="en-US" sz="2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2B5BF8-3CBC-FB8D-6853-41AC58FB5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70481"/>
              </p:ext>
            </p:extLst>
          </p:nvPr>
        </p:nvGraphicFramePr>
        <p:xfrm>
          <a:off x="1330960" y="334073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235668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4026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!important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53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9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3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5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4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431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EBB7E51-CD6C-4D60-87AF-8871C06368B5}"/>
              </a:ext>
            </a:extLst>
          </p:cNvPr>
          <p:cNvSpPr txBox="1"/>
          <p:nvPr/>
        </p:nvSpPr>
        <p:spPr>
          <a:xfrm>
            <a:off x="9531237" y="3630405"/>
            <a:ext cx="248296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</a:rPr>
              <a:t>Most priority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31505-E30E-76C0-16E2-A514DDB3EFDD}"/>
              </a:ext>
            </a:extLst>
          </p:cNvPr>
          <p:cNvSpPr txBox="1"/>
          <p:nvPr/>
        </p:nvSpPr>
        <p:spPr>
          <a:xfrm>
            <a:off x="9531237" y="5473070"/>
            <a:ext cx="248296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</a:rPr>
              <a:t>Least priority</a:t>
            </a:r>
          </a:p>
        </p:txBody>
      </p:sp>
    </p:spTree>
    <p:extLst>
      <p:ext uri="{BB962C8B-B14F-4D97-AF65-F5344CB8AC3E}">
        <p14:creationId xmlns:p14="http://schemas.microsoft.com/office/powerpoint/2010/main" val="1498782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BA5-0729-6B04-2152-769F152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Cascading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AB7D-AD3D-9EDD-7F3F-890EED5709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7600" y="1724763"/>
            <a:ext cx="9169400" cy="43591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there still be conflicts? </a:t>
            </a:r>
            <a:r>
              <a:rPr lang="en-US" b="1" dirty="0"/>
              <a:t>Yes!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Additional steps include…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Calculations to see which rule is the most specific.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Calculations to see which rule is the most finely-scoped.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Still tied? Last one to appear wins!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general, the “closer” styling wins.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6473-01EF-B9A2-F776-5E7E60BA4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FC16B-FF49-9116-85DE-F24856950E61}"/>
              </a:ext>
            </a:extLst>
          </p:cNvPr>
          <p:cNvSpPr txBox="1"/>
          <p:nvPr/>
        </p:nvSpPr>
        <p:spPr>
          <a:xfrm>
            <a:off x="5506720" y="6155866"/>
            <a:ext cx="561848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2600" dirty="0">
                <a:hlinkClick r:id="rId2"/>
              </a:rPr>
              <a:t>See the </a:t>
            </a:r>
            <a:r>
              <a:rPr lang="en-US" sz="2600" dirty="0" err="1">
                <a:hlinkClick r:id="rId2"/>
              </a:rPr>
              <a:t>StackBlitz</a:t>
            </a:r>
            <a:r>
              <a:rPr lang="en-US" sz="2600" dirty="0">
                <a:hlinkClick r:id="rId2"/>
              </a:rPr>
              <a:t> example.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58314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BA5-0729-6B04-2152-769F152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Cascading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6473-01EF-B9A2-F776-5E7E60BA4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05E5E1-CA35-206E-7E88-542B4977F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9" y="2828731"/>
            <a:ext cx="4762865" cy="14567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8729FD-55A5-423C-9721-FEB5DDA33A67}"/>
              </a:ext>
            </a:extLst>
          </p:cNvPr>
          <p:cNvSpPr txBox="1">
            <a:spLocks/>
          </p:cNvSpPr>
          <p:nvPr/>
        </p:nvSpPr>
        <p:spPr>
          <a:xfrm>
            <a:off x="394190" y="4731109"/>
            <a:ext cx="3710726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2600" dirty="0"/>
              <a:t>Right-Click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sym typeface="Wingdings" panose="05000000000000000000" pitchFamily="2" charset="2"/>
              </a:rPr>
              <a:t> Inspect</a:t>
            </a:r>
            <a:endParaRPr lang="en-US" sz="2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4D5991-1963-658C-ACBA-99E393A47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139" y="1569630"/>
            <a:ext cx="5736711" cy="422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9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127219"/>
            <a:ext cx="9255760" cy="600164"/>
          </a:xfrm>
        </p:spPr>
        <p:txBody>
          <a:bodyPr/>
          <a:lstStyle/>
          <a:p>
            <a:r>
              <a:rPr lang="en-US" dirty="0"/>
              <a:t>Which style wins?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Raise your hand to indicate your answer.</a:t>
            </a:r>
          </a:p>
        </p:txBody>
      </p:sp>
    </p:spTree>
    <p:extLst>
      <p:ext uri="{BB962C8B-B14F-4D97-AF65-F5344CB8AC3E}">
        <p14:creationId xmlns:p14="http://schemas.microsoft.com/office/powerpoint/2010/main" val="2790771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88B5-6E2C-66F5-E7AE-EA610231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8EF6-F90B-7190-D2D8-1BE0A41D86D9}"/>
              </a:ext>
            </a:extLst>
          </p:cNvPr>
          <p:cNvSpPr txBox="1">
            <a:spLocks/>
          </p:cNvSpPr>
          <p:nvPr/>
        </p:nvSpPr>
        <p:spPr>
          <a:xfrm>
            <a:off x="477520" y="1673963"/>
            <a:ext cx="10896600" cy="4359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C00000"/>
                </a:solidFill>
              </a:rPr>
              <a:t>Left Hand</a:t>
            </a:r>
          </a:p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b="1" dirty="0"/>
              <a:t>user </a:t>
            </a:r>
            <a:r>
              <a:rPr lang="en-US" sz="3600" dirty="0"/>
              <a:t>style selecting </a:t>
            </a:r>
            <a:r>
              <a:rPr lang="en-US" sz="3600" b="1" dirty="0"/>
              <a:t>p</a:t>
            </a:r>
            <a:r>
              <a:rPr lang="en-US" sz="3600" dirty="0"/>
              <a:t> elements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C00000"/>
                </a:solidFill>
              </a:rPr>
              <a:t>Right Hand</a:t>
            </a:r>
          </a:p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b="1" dirty="0"/>
              <a:t>user </a:t>
            </a:r>
            <a:r>
              <a:rPr lang="en-US" sz="3600" dirty="0"/>
              <a:t>style selecting </a:t>
            </a:r>
            <a:r>
              <a:rPr lang="en-US" sz="3600" b="1" dirty="0"/>
              <a:t>p</a:t>
            </a:r>
            <a:r>
              <a:rPr lang="en-US" sz="3600" dirty="0"/>
              <a:t> elements marked as </a:t>
            </a:r>
            <a:r>
              <a:rPr lang="en-US" sz="3600" b="1" dirty="0"/>
              <a:t>!important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EB5DDB-2BC8-08B4-124D-640513B368D7}"/>
              </a:ext>
            </a:extLst>
          </p:cNvPr>
          <p:cNvSpPr txBox="1">
            <a:spLocks/>
          </p:cNvSpPr>
          <p:nvPr/>
        </p:nvSpPr>
        <p:spPr>
          <a:xfrm>
            <a:off x="3576320" y="6194149"/>
            <a:ext cx="7904756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2600" dirty="0"/>
              <a:t>Wait for the count of 3 before raising your hand! </a:t>
            </a:r>
            <a:r>
              <a:rPr lang="en-US" sz="2600" dirty="0">
                <a:sym typeface="Wingdings" panose="05000000000000000000" pitchFamily="2" charset="2"/>
              </a:rPr>
              <a:t>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85170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88B5-6E2C-66F5-E7AE-EA610231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8EF6-F90B-7190-D2D8-1BE0A41D86D9}"/>
              </a:ext>
            </a:extLst>
          </p:cNvPr>
          <p:cNvSpPr txBox="1">
            <a:spLocks/>
          </p:cNvSpPr>
          <p:nvPr/>
        </p:nvSpPr>
        <p:spPr>
          <a:xfrm>
            <a:off x="477520" y="1673963"/>
            <a:ext cx="10896600" cy="4359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C00000"/>
                </a:solidFill>
              </a:rPr>
              <a:t>Left Hand</a:t>
            </a:r>
          </a:p>
          <a:p>
            <a:pPr marL="0" indent="0">
              <a:buNone/>
            </a:pPr>
            <a:r>
              <a:rPr lang="en-US" sz="3600" dirty="0"/>
              <a:t>An </a:t>
            </a:r>
            <a:r>
              <a:rPr lang="en-US" sz="3600" b="1" dirty="0"/>
              <a:t>author </a:t>
            </a:r>
            <a:r>
              <a:rPr lang="en-US" sz="3600" dirty="0"/>
              <a:t>style selecting </a:t>
            </a:r>
            <a:r>
              <a:rPr lang="en-US" sz="3600" b="1" dirty="0"/>
              <a:t>p</a:t>
            </a:r>
            <a:r>
              <a:rPr lang="en-US" sz="3600" dirty="0"/>
              <a:t> elements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C00000"/>
                </a:solidFill>
              </a:rPr>
              <a:t>Right Hand</a:t>
            </a:r>
          </a:p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b="1" dirty="0"/>
              <a:t>user </a:t>
            </a:r>
            <a:r>
              <a:rPr lang="en-US" sz="3600" dirty="0"/>
              <a:t>style selecting </a:t>
            </a:r>
            <a:r>
              <a:rPr lang="en-US" sz="3600" b="1" dirty="0"/>
              <a:t>p</a:t>
            </a:r>
            <a:r>
              <a:rPr lang="en-US" sz="3600" dirty="0"/>
              <a:t> elements marked as </a:t>
            </a:r>
            <a:r>
              <a:rPr lang="en-US" sz="3600" b="1" dirty="0"/>
              <a:t>!important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EB5DDB-2BC8-08B4-124D-640513B368D7}"/>
              </a:ext>
            </a:extLst>
          </p:cNvPr>
          <p:cNvSpPr txBox="1">
            <a:spLocks/>
          </p:cNvSpPr>
          <p:nvPr/>
        </p:nvSpPr>
        <p:spPr>
          <a:xfrm>
            <a:off x="3576320" y="6194149"/>
            <a:ext cx="7904756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2600" dirty="0"/>
              <a:t>Wait for the count of 3 before raising your hand! </a:t>
            </a:r>
            <a:r>
              <a:rPr lang="en-US" sz="2600" dirty="0">
                <a:sym typeface="Wingdings" panose="05000000000000000000" pitchFamily="2" charset="2"/>
              </a:rPr>
              <a:t>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07958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88B5-6E2C-66F5-E7AE-EA610231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8EF6-F90B-7190-D2D8-1BE0A41D86D9}"/>
              </a:ext>
            </a:extLst>
          </p:cNvPr>
          <p:cNvSpPr txBox="1">
            <a:spLocks/>
          </p:cNvSpPr>
          <p:nvPr/>
        </p:nvSpPr>
        <p:spPr>
          <a:xfrm>
            <a:off x="477520" y="1673963"/>
            <a:ext cx="10896600" cy="4359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C00000"/>
                </a:solidFill>
              </a:rPr>
              <a:t>Left Hand</a:t>
            </a:r>
          </a:p>
          <a:p>
            <a:pPr marL="0" indent="0">
              <a:buNone/>
            </a:pPr>
            <a:r>
              <a:rPr lang="en-US" sz="3600" dirty="0"/>
              <a:t>An </a:t>
            </a:r>
            <a:r>
              <a:rPr lang="en-US" sz="3600" b="1" dirty="0"/>
              <a:t>author </a:t>
            </a:r>
            <a:r>
              <a:rPr lang="en-US" sz="3600" dirty="0"/>
              <a:t>style selecting </a:t>
            </a:r>
            <a:r>
              <a:rPr lang="en-US" sz="3600" b="1" dirty="0"/>
              <a:t>p</a:t>
            </a:r>
            <a:r>
              <a:rPr lang="en-US" sz="3600" dirty="0"/>
              <a:t> elements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C00000"/>
                </a:solidFill>
              </a:rPr>
              <a:t>Right Hand</a:t>
            </a:r>
          </a:p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b="1" dirty="0"/>
              <a:t>user </a:t>
            </a:r>
            <a:r>
              <a:rPr lang="en-US" sz="3600" dirty="0"/>
              <a:t>style selecting </a:t>
            </a:r>
            <a:r>
              <a:rPr lang="en-US" sz="3600" b="1" dirty="0"/>
              <a:t>p</a:t>
            </a:r>
            <a:r>
              <a:rPr lang="en-US" sz="3600" dirty="0"/>
              <a:t> elements</a:t>
            </a:r>
            <a:endParaRPr lang="en-US" sz="36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EB5DDB-2BC8-08B4-124D-640513B368D7}"/>
              </a:ext>
            </a:extLst>
          </p:cNvPr>
          <p:cNvSpPr txBox="1">
            <a:spLocks/>
          </p:cNvSpPr>
          <p:nvPr/>
        </p:nvSpPr>
        <p:spPr>
          <a:xfrm>
            <a:off x="3576320" y="6194149"/>
            <a:ext cx="7904756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2600" dirty="0"/>
              <a:t>Wait for the count of 3 before raising your hand! </a:t>
            </a:r>
            <a:r>
              <a:rPr lang="en-US" sz="2600" dirty="0">
                <a:sym typeface="Wingdings" panose="05000000000000000000" pitchFamily="2" charset="2"/>
              </a:rPr>
              <a:t>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89665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88B5-6E2C-66F5-E7AE-EA610231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8EF6-F90B-7190-D2D8-1BE0A41D86D9}"/>
              </a:ext>
            </a:extLst>
          </p:cNvPr>
          <p:cNvSpPr txBox="1">
            <a:spLocks/>
          </p:cNvSpPr>
          <p:nvPr/>
        </p:nvSpPr>
        <p:spPr>
          <a:xfrm>
            <a:off x="477520" y="1673963"/>
            <a:ext cx="10896600" cy="4359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C00000"/>
                </a:solidFill>
              </a:rPr>
              <a:t>Left Hand</a:t>
            </a:r>
          </a:p>
          <a:p>
            <a:pPr marL="0" indent="0">
              <a:buNone/>
            </a:pPr>
            <a:r>
              <a:rPr lang="en-US" sz="3600" dirty="0"/>
              <a:t>An </a:t>
            </a:r>
            <a:r>
              <a:rPr lang="en-US" sz="3600" b="1" dirty="0"/>
              <a:t>author </a:t>
            </a:r>
            <a:r>
              <a:rPr lang="en-US" sz="3600" dirty="0"/>
              <a:t>style selecting </a:t>
            </a:r>
            <a:r>
              <a:rPr lang="en-US" sz="3600" b="1" dirty="0"/>
              <a:t>p</a:t>
            </a:r>
            <a:r>
              <a:rPr lang="en-US" sz="3600" dirty="0"/>
              <a:t> elements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C00000"/>
                </a:solidFill>
              </a:rPr>
              <a:t>Right Hand</a:t>
            </a:r>
          </a:p>
          <a:p>
            <a:pPr marL="0" indent="0">
              <a:buNone/>
            </a:pPr>
            <a:r>
              <a:rPr lang="en-US" sz="3600" dirty="0"/>
              <a:t>An </a:t>
            </a:r>
            <a:r>
              <a:rPr lang="en-US" sz="3600" b="1" dirty="0"/>
              <a:t>author </a:t>
            </a:r>
            <a:r>
              <a:rPr lang="en-US" sz="3600" dirty="0"/>
              <a:t>style selecting </a:t>
            </a:r>
            <a:r>
              <a:rPr lang="en-US" sz="3600" b="1" dirty="0" err="1"/>
              <a:t>p#my-text</a:t>
            </a:r>
            <a:r>
              <a:rPr lang="en-US" sz="3600" dirty="0"/>
              <a:t> elements</a:t>
            </a:r>
            <a:endParaRPr lang="en-US" sz="36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EB5DDB-2BC8-08B4-124D-640513B368D7}"/>
              </a:ext>
            </a:extLst>
          </p:cNvPr>
          <p:cNvSpPr txBox="1">
            <a:spLocks/>
          </p:cNvSpPr>
          <p:nvPr/>
        </p:nvSpPr>
        <p:spPr>
          <a:xfrm>
            <a:off x="3576320" y="6194149"/>
            <a:ext cx="7904756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2600" dirty="0"/>
              <a:t>Wait for the count of 3 before raising your hand! </a:t>
            </a:r>
            <a:r>
              <a:rPr lang="en-US" sz="2600" dirty="0">
                <a:sym typeface="Wingdings" panose="05000000000000000000" pitchFamily="2" charset="2"/>
              </a:rPr>
              <a:t>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27025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88B5-6E2C-66F5-E7AE-EA610231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8EF6-F90B-7190-D2D8-1BE0A41D86D9}"/>
              </a:ext>
            </a:extLst>
          </p:cNvPr>
          <p:cNvSpPr txBox="1">
            <a:spLocks/>
          </p:cNvSpPr>
          <p:nvPr/>
        </p:nvSpPr>
        <p:spPr>
          <a:xfrm>
            <a:off x="477520" y="1673963"/>
            <a:ext cx="10896600" cy="4359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C00000"/>
                </a:solidFill>
              </a:rPr>
              <a:t>Left Hand</a:t>
            </a:r>
          </a:p>
          <a:p>
            <a:pPr marL="0" indent="0">
              <a:buNone/>
            </a:pPr>
            <a:r>
              <a:rPr lang="en-US" sz="3600" dirty="0"/>
              <a:t>An </a:t>
            </a:r>
            <a:r>
              <a:rPr lang="en-US" sz="3600" b="1" dirty="0"/>
              <a:t>author </a:t>
            </a:r>
            <a:r>
              <a:rPr lang="en-US" sz="3600" dirty="0"/>
              <a:t>style selecting </a:t>
            </a:r>
            <a:r>
              <a:rPr lang="en-US" sz="3600" b="1" dirty="0"/>
              <a:t>p</a:t>
            </a:r>
            <a:r>
              <a:rPr lang="en-US" sz="3600" dirty="0"/>
              <a:t> elements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C00000"/>
                </a:solidFill>
              </a:rPr>
              <a:t>Right Hand</a:t>
            </a:r>
          </a:p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b="1" dirty="0"/>
              <a:t>user-agent </a:t>
            </a:r>
            <a:r>
              <a:rPr lang="en-US" sz="3600" dirty="0"/>
              <a:t>style selecting </a:t>
            </a:r>
            <a:r>
              <a:rPr lang="en-US" sz="3600" b="1" dirty="0" err="1"/>
              <a:t>p#my-text</a:t>
            </a:r>
            <a:r>
              <a:rPr lang="en-US" sz="3600" dirty="0"/>
              <a:t> elements</a:t>
            </a:r>
            <a:endParaRPr lang="en-US" sz="36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EB5DDB-2BC8-08B4-124D-640513B368D7}"/>
              </a:ext>
            </a:extLst>
          </p:cNvPr>
          <p:cNvSpPr txBox="1">
            <a:spLocks/>
          </p:cNvSpPr>
          <p:nvPr/>
        </p:nvSpPr>
        <p:spPr>
          <a:xfrm>
            <a:off x="3576320" y="6194149"/>
            <a:ext cx="7904756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2600" dirty="0"/>
              <a:t>Wait for the count of 3 before raising your hand! </a:t>
            </a:r>
            <a:r>
              <a:rPr lang="en-US" sz="2600" dirty="0">
                <a:sym typeface="Wingdings" panose="05000000000000000000" pitchFamily="2" charset="2"/>
              </a:rPr>
              <a:t>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43418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127219"/>
            <a:ext cx="9255760" cy="600164"/>
          </a:xfrm>
        </p:spPr>
        <p:txBody>
          <a:bodyPr/>
          <a:lstStyle/>
          <a:p>
            <a:r>
              <a:rPr lang="en-US" dirty="0"/>
              <a:t>CSS Libraries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Making use of other’s existing work.</a:t>
            </a:r>
          </a:p>
        </p:txBody>
      </p:sp>
    </p:spTree>
    <p:extLst>
      <p:ext uri="{BB962C8B-B14F-4D97-AF65-F5344CB8AC3E}">
        <p14:creationId xmlns:p14="http://schemas.microsoft.com/office/powerpoint/2010/main" val="45900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D791-9D25-2369-E794-E48D117A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WP-GDPR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45CA-D072-C9BA-E863-9BE0881353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1784078"/>
          </a:xfrm>
        </p:spPr>
        <p:txBody>
          <a:bodyPr/>
          <a:lstStyle/>
          <a:p>
            <a:r>
              <a:rPr lang="en-US" dirty="0"/>
              <a:t>Brought up by one of you!</a:t>
            </a:r>
          </a:p>
          <a:p>
            <a:r>
              <a:rPr lang="en-US" dirty="0"/>
              <a:t>GDPR introduced in 2016, enacted in 2018.</a:t>
            </a:r>
          </a:p>
          <a:p>
            <a:r>
              <a:rPr lang="en-US" dirty="0"/>
              <a:t>Websites had to be quick to comply!</a:t>
            </a:r>
          </a:p>
          <a:p>
            <a:pPr lvl="1"/>
            <a:r>
              <a:rPr lang="en-US" dirty="0"/>
              <a:t>Only affects websites with European Traffic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5DCB3-E2F1-61DB-B440-78756BA50E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22CB2-EB56-0BFA-095F-46C93F11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85" y="3857714"/>
            <a:ext cx="2978303" cy="1568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6D4E0C-3F5A-A274-358C-0EDE9D7A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029" y="3521521"/>
            <a:ext cx="5821325" cy="263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22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860A-100F-CF05-8ADD-9AA88F96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CSS Libraries?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CCC8-5F95-D660-99E8-1DCE5BE8AB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276080" cy="49510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say CSS libraries “abstract away” the low-level implementations of user-facing elements.</a:t>
            </a:r>
          </a:p>
          <a:p>
            <a:pPr marL="0" indent="0">
              <a:buNone/>
            </a:pPr>
            <a:r>
              <a:rPr lang="en-US" dirty="0"/>
              <a:t>In other words, they give us CSS classes that we can easily use in our HTML! This allows us to focus on the HTML while being consistent in our styling.</a:t>
            </a:r>
          </a:p>
          <a:p>
            <a:pPr marL="0" indent="0">
              <a:buNone/>
            </a:pPr>
            <a:r>
              <a:rPr lang="en-US" b="1" dirty="0"/>
              <a:t>Many exist!</a:t>
            </a:r>
          </a:p>
          <a:p>
            <a:r>
              <a:rPr lang="en-US" dirty="0">
                <a:hlinkClick r:id="rId2"/>
              </a:rPr>
              <a:t>Bootstrap</a:t>
            </a:r>
            <a:r>
              <a:rPr lang="en-US" dirty="0"/>
              <a:t> (Open Source)</a:t>
            </a:r>
          </a:p>
          <a:p>
            <a:r>
              <a:rPr lang="en-US" dirty="0">
                <a:hlinkClick r:id="rId3"/>
              </a:rPr>
              <a:t>Material</a:t>
            </a:r>
            <a:r>
              <a:rPr lang="en-US" dirty="0"/>
              <a:t> (Google)</a:t>
            </a:r>
          </a:p>
          <a:p>
            <a:r>
              <a:rPr lang="en-US" dirty="0">
                <a:hlinkClick r:id="rId4"/>
              </a:rPr>
              <a:t>Unifi</a:t>
            </a:r>
            <a:r>
              <a:rPr lang="en-US" dirty="0"/>
              <a:t> (Nelnet)</a:t>
            </a:r>
          </a:p>
          <a:p>
            <a:r>
              <a:rPr lang="en-US" dirty="0">
                <a:hlinkClick r:id="rId5"/>
              </a:rPr>
              <a:t>Ionic</a:t>
            </a:r>
            <a:r>
              <a:rPr lang="en-US" dirty="0"/>
              <a:t> (Madison, WI)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DDAEE-EC61-D9CB-C78F-EBFA8CB30A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6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62C5-D749-6416-9204-3D51991C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CSS Libraries?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85FE4-F516-938C-FBE2-DF34945939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C4633-B928-E050-31F9-7BE7F026F70E}"/>
              </a:ext>
            </a:extLst>
          </p:cNvPr>
          <p:cNvSpPr txBox="1">
            <a:spLocks/>
          </p:cNvSpPr>
          <p:nvPr/>
        </p:nvSpPr>
        <p:spPr>
          <a:xfrm>
            <a:off x="350520" y="1566645"/>
            <a:ext cx="9687560" cy="5335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&lt;head&gt;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&lt;title&gt;Page Title&lt;/title&gt;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&lt;link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="https://cdn.jsdelivr..."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rel</a:t>
            </a:r>
            <a:r>
              <a:rPr lang="en-US" dirty="0">
                <a:latin typeface="Consolas" panose="020B0609020204030204" pitchFamily="49" charset="0"/>
              </a:rPr>
              <a:t>="stylesheet"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integrity="sha384-QWTKZyjH..."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crossorigin</a:t>
            </a:r>
            <a:r>
              <a:rPr lang="en-US" dirty="0">
                <a:latin typeface="Consolas" panose="020B0609020204030204" pitchFamily="49" charset="0"/>
              </a:rPr>
              <a:t>="anonymous"&gt;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&lt;/head&gt;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1C9FFC-10D8-F7F4-1C60-32C9509FA2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66280" y="1592253"/>
            <a:ext cx="4262120" cy="15327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must include our stylesheet(s) in the </a:t>
            </a:r>
            <a:r>
              <a:rPr lang="en-US" dirty="0">
                <a:latin typeface="Consolas" panose="020B0609020204030204" pitchFamily="49" charset="0"/>
              </a:rPr>
              <a:t>head</a:t>
            </a:r>
            <a:r>
              <a:rPr lang="en-US" dirty="0"/>
              <a:t> of our HTML, just like any other CSS stylesheet! 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9FA570-2D23-6C4E-DE9F-4672D2BED0E7}"/>
              </a:ext>
            </a:extLst>
          </p:cNvPr>
          <p:cNvSpPr txBox="1">
            <a:spLocks/>
          </p:cNvSpPr>
          <p:nvPr/>
        </p:nvSpPr>
        <p:spPr>
          <a:xfrm>
            <a:off x="7518400" y="3753158"/>
            <a:ext cx="4262120" cy="1532727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When making cross-origin requests, we will often define </a:t>
            </a:r>
            <a:r>
              <a:rPr lang="en-US" dirty="0">
                <a:latin typeface="Consolas" panose="020B0609020204030204" pitchFamily="49" charset="0"/>
              </a:rPr>
              <a:t>integrity</a:t>
            </a:r>
            <a:r>
              <a:rPr lang="en-US" dirty="0"/>
              <a:t> as a security measure.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0C06C1-4BD4-6B0E-D221-79029DDB4416}"/>
              </a:ext>
            </a:extLst>
          </p:cNvPr>
          <p:cNvCxnSpPr>
            <a:cxnSpLocks/>
          </p:cNvCxnSpPr>
          <p:nvPr/>
        </p:nvCxnSpPr>
        <p:spPr>
          <a:xfrm flipH="1">
            <a:off x="5923280" y="2336800"/>
            <a:ext cx="975360" cy="1198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14E58D-C997-7CDB-1E54-693ABB993DCC}"/>
              </a:ext>
            </a:extLst>
          </p:cNvPr>
          <p:cNvCxnSpPr>
            <a:cxnSpLocks/>
          </p:cNvCxnSpPr>
          <p:nvPr/>
        </p:nvCxnSpPr>
        <p:spPr>
          <a:xfrm flipH="1">
            <a:off x="5923280" y="4519521"/>
            <a:ext cx="1320800" cy="3775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788621-2426-07DF-1F8C-CB1CD8C8D4E6}"/>
              </a:ext>
            </a:extLst>
          </p:cNvPr>
          <p:cNvSpPr txBox="1"/>
          <p:nvPr/>
        </p:nvSpPr>
        <p:spPr>
          <a:xfrm>
            <a:off x="5506720" y="6242334"/>
            <a:ext cx="561848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2600" dirty="0">
                <a:hlinkClick r:id="rId2"/>
              </a:rPr>
              <a:t>Get the Bootstrap stylesheet.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88566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1C9B-2BEB-0BF0-8472-F00F7FDD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Bootstrap!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A595-F91B-5157-BCC0-58A0445BA3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0720" y="1732963"/>
            <a:ext cx="10673080" cy="2405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https://cdn.jsdelivr.net/npm/bootstrap@5.3.3/dist/css/bootstrap.min.css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just one big CSS stylesheet!</a:t>
            </a:r>
          </a:p>
          <a:p>
            <a:r>
              <a:rPr lang="en-US" dirty="0"/>
              <a:t>Defines default stylings for certain tags.</a:t>
            </a:r>
          </a:p>
          <a:p>
            <a:r>
              <a:rPr lang="en-US" dirty="0"/>
              <a:t>Defines </a:t>
            </a:r>
            <a:r>
              <a:rPr lang="en-US" i="1" dirty="0"/>
              <a:t>many </a:t>
            </a:r>
            <a:r>
              <a:rPr lang="en-US" dirty="0"/>
              <a:t>CSS classes for us to use!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17366-D78A-50DA-06C3-B675037AC5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7A84E-C8B2-F73E-011C-AD5B2F284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277" y="4550329"/>
            <a:ext cx="4007117" cy="1391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5298C6-EB6A-1A40-F1E8-5D3C15097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14" y="4622739"/>
            <a:ext cx="3693798" cy="13188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D54A18-E30B-E1D0-BB06-3F0A09415336}"/>
              </a:ext>
            </a:extLst>
          </p:cNvPr>
          <p:cNvCxnSpPr>
            <a:cxnSpLocks/>
          </p:cNvCxnSpPr>
          <p:nvPr/>
        </p:nvCxnSpPr>
        <p:spPr>
          <a:xfrm>
            <a:off x="4460516" y="5098093"/>
            <a:ext cx="1462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CD0EDE-F917-6603-3F20-485C984006F5}"/>
              </a:ext>
            </a:extLst>
          </p:cNvPr>
          <p:cNvSpPr txBox="1"/>
          <p:nvPr/>
        </p:nvSpPr>
        <p:spPr>
          <a:xfrm>
            <a:off x="1572238" y="5991617"/>
            <a:ext cx="309107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</a:rPr>
              <a:t>w/o Bootstrap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7A5862-DF54-D6B1-FC92-D7E5C3409404}"/>
              </a:ext>
            </a:extLst>
          </p:cNvPr>
          <p:cNvSpPr txBox="1"/>
          <p:nvPr/>
        </p:nvSpPr>
        <p:spPr>
          <a:xfrm>
            <a:off x="7205320" y="5958614"/>
            <a:ext cx="309107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</a:rPr>
              <a:t>w/ Bootstrap</a:t>
            </a:r>
          </a:p>
        </p:txBody>
      </p:sp>
    </p:spTree>
    <p:extLst>
      <p:ext uri="{BB962C8B-B14F-4D97-AF65-F5344CB8AC3E}">
        <p14:creationId xmlns:p14="http://schemas.microsoft.com/office/powerpoint/2010/main" val="680780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127219"/>
            <a:ext cx="9255760" cy="600164"/>
          </a:xfrm>
        </p:spPr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Add Bootstrap to your project.</a:t>
            </a:r>
          </a:p>
        </p:txBody>
      </p:sp>
    </p:spTree>
    <p:extLst>
      <p:ext uri="{BB962C8B-B14F-4D97-AF65-F5344CB8AC3E}">
        <p14:creationId xmlns:p14="http://schemas.microsoft.com/office/powerpoint/2010/main" val="8507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32D9-9E69-CF43-25A4-10C7F482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1FF2-7B11-6234-8884-9C6160D99E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2365776"/>
          </a:xfrm>
        </p:spPr>
        <p:txBody>
          <a:bodyPr/>
          <a:lstStyle/>
          <a:p>
            <a:r>
              <a:rPr lang="en-US" dirty="0"/>
              <a:t>Like HTML tags and CSS attributes, there are way too many Bootstrap classes for us to cover!</a:t>
            </a:r>
          </a:p>
          <a:p>
            <a:pPr lvl="1"/>
            <a:r>
              <a:rPr lang="en-US" dirty="0">
                <a:hlinkClick r:id="rId2"/>
              </a:rPr>
              <a:t>Read the docs.</a:t>
            </a:r>
            <a:endParaRPr lang="en-US" dirty="0"/>
          </a:p>
          <a:p>
            <a:r>
              <a:rPr lang="en-US" dirty="0"/>
              <a:t>We’ll cover the most common and helpful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Margin &amp; Padding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Responsive Grid Design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0B8C2-7A61-28D3-A970-D45DCC44C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5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32D9-9E69-CF43-25A4-10C7F482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&amp;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1FF2-7B11-6234-8884-9C6160D99E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4757200"/>
          </a:xfrm>
        </p:spPr>
        <p:txBody>
          <a:bodyPr/>
          <a:lstStyle/>
          <a:p>
            <a:r>
              <a:rPr lang="en-US" dirty="0"/>
              <a:t>Remember: Whitespace doesn’t matter!</a:t>
            </a:r>
          </a:p>
          <a:p>
            <a:r>
              <a:rPr lang="en-US" dirty="0"/>
              <a:t>Class names have the format of {property}{sides}-{size}</a:t>
            </a:r>
          </a:p>
          <a:p>
            <a:pPr lvl="1"/>
            <a:r>
              <a:rPr lang="en-US" b="1" dirty="0"/>
              <a:t>property</a:t>
            </a:r>
            <a:r>
              <a:rPr lang="en-US" dirty="0"/>
              <a:t> can be </a:t>
            </a:r>
            <a:r>
              <a:rPr lang="en-US" u="sng" dirty="0"/>
              <a:t>m</a:t>
            </a:r>
            <a:r>
              <a:rPr lang="en-US" dirty="0"/>
              <a:t>argin or </a:t>
            </a:r>
            <a:r>
              <a:rPr lang="en-US" u="sng" dirty="0"/>
              <a:t>p</a:t>
            </a:r>
            <a:r>
              <a:rPr lang="en-US" dirty="0"/>
              <a:t>adding</a:t>
            </a:r>
          </a:p>
          <a:p>
            <a:pPr lvl="1"/>
            <a:r>
              <a:rPr lang="en-US" b="1" dirty="0"/>
              <a:t>sides</a:t>
            </a:r>
            <a:r>
              <a:rPr lang="en-US" dirty="0"/>
              <a:t> can be omitted, </a:t>
            </a:r>
            <a:r>
              <a:rPr lang="en-US" u="sng" dirty="0"/>
              <a:t>t</a:t>
            </a:r>
            <a:r>
              <a:rPr lang="en-US" dirty="0"/>
              <a:t>op, </a:t>
            </a:r>
            <a:r>
              <a:rPr lang="en-US" u="sng" dirty="0"/>
              <a:t>b</a:t>
            </a:r>
            <a:r>
              <a:rPr lang="en-US" dirty="0"/>
              <a:t>ottom, </a:t>
            </a:r>
            <a:r>
              <a:rPr lang="en-US" u="sng" dirty="0"/>
              <a:t>s</a:t>
            </a:r>
            <a:r>
              <a:rPr lang="en-US" dirty="0"/>
              <a:t>tart, </a:t>
            </a:r>
            <a:r>
              <a:rPr lang="en-US" u="sng" dirty="0"/>
              <a:t>e</a:t>
            </a:r>
            <a:r>
              <a:rPr lang="en-US" dirty="0"/>
              <a:t>nd, </a:t>
            </a:r>
            <a:r>
              <a:rPr lang="en-US" u="sng" dirty="0"/>
              <a:t>x</a:t>
            </a:r>
            <a:r>
              <a:rPr lang="en-US" dirty="0"/>
              <a:t>, or </a:t>
            </a:r>
            <a:r>
              <a:rPr lang="en-US" u="sng" dirty="0"/>
              <a:t>y</a:t>
            </a:r>
          </a:p>
          <a:p>
            <a:pPr lvl="1"/>
            <a:r>
              <a:rPr lang="en-US" b="1" dirty="0"/>
              <a:t>size </a:t>
            </a:r>
            <a:r>
              <a:rPr lang="en-US" dirty="0"/>
              <a:t>can be between 0 and 5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b="1" dirty="0"/>
              <a:t>mt-3: </a:t>
            </a:r>
            <a:r>
              <a:rPr lang="en-US" dirty="0"/>
              <a:t>Adds some margin to the top.</a:t>
            </a:r>
          </a:p>
          <a:p>
            <a:pPr lvl="1"/>
            <a:r>
              <a:rPr lang="en-US" b="1" dirty="0"/>
              <a:t>pb-1: </a:t>
            </a:r>
            <a:r>
              <a:rPr lang="en-US" dirty="0"/>
              <a:t>Adds a little bit of padding to the bottom</a:t>
            </a:r>
          </a:p>
          <a:p>
            <a:pPr lvl="1"/>
            <a:r>
              <a:rPr lang="en-US" b="1" dirty="0"/>
              <a:t>ms-5: </a:t>
            </a:r>
            <a:r>
              <a:rPr lang="en-US" dirty="0"/>
              <a:t>Adds a lot of margin to the left (LTR) or right (RTL)</a:t>
            </a:r>
          </a:p>
          <a:p>
            <a:r>
              <a:rPr lang="en-US" dirty="0"/>
              <a:t>LTR or </a:t>
            </a:r>
            <a:r>
              <a:rPr lang="en-US" dirty="0">
                <a:hlinkClick r:id="rId2"/>
              </a:rPr>
              <a:t>RTL</a:t>
            </a:r>
            <a:endParaRPr lang="en-US" dirty="0"/>
          </a:p>
          <a:p>
            <a:pPr lvl="1"/>
            <a:r>
              <a:rPr lang="en-US" b="1" dirty="0"/>
              <a:t>LTR: </a:t>
            </a:r>
            <a:r>
              <a:rPr lang="en-US" dirty="0"/>
              <a:t>left-to-right (e.g. American)</a:t>
            </a:r>
          </a:p>
          <a:p>
            <a:pPr lvl="1"/>
            <a:r>
              <a:rPr lang="en-US" b="1" dirty="0"/>
              <a:t>RTL: </a:t>
            </a:r>
            <a:r>
              <a:rPr lang="en-US" dirty="0"/>
              <a:t>right-to-left (e.g. Arabic)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0B8C2-7A61-28D3-A970-D45DCC44C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5BDDC-C4B2-02E5-2F0B-3627758F879F}"/>
              </a:ext>
            </a:extLst>
          </p:cNvPr>
          <p:cNvSpPr txBox="1"/>
          <p:nvPr/>
        </p:nvSpPr>
        <p:spPr>
          <a:xfrm>
            <a:off x="5506720" y="6242334"/>
            <a:ext cx="561848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2600" dirty="0">
                <a:hlinkClick r:id="rId3"/>
              </a:rPr>
              <a:t>More on Margin &amp; Padding</a:t>
            </a:r>
            <a:endParaRPr lang="en-US" sz="26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3147BB1-1395-9FE5-982A-7FA42AC4C37A}"/>
              </a:ext>
            </a:extLst>
          </p:cNvPr>
          <p:cNvSpPr txBox="1">
            <a:spLocks/>
          </p:cNvSpPr>
          <p:nvPr/>
        </p:nvSpPr>
        <p:spPr>
          <a:xfrm>
            <a:off x="5506720" y="744225"/>
            <a:ext cx="6143586" cy="3937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&lt;p class="m-2"&gt;Hello world!&lt;/p&gt;</a:t>
            </a:r>
          </a:p>
        </p:txBody>
      </p:sp>
    </p:spTree>
    <p:extLst>
      <p:ext uri="{BB962C8B-B14F-4D97-AF65-F5344CB8AC3E}">
        <p14:creationId xmlns:p14="http://schemas.microsoft.com/office/powerpoint/2010/main" val="3269525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32D9-9E69-CF43-25A4-10C7F482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Responsive Grid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1FF2-7B11-6234-8884-9C6160D99E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2360646"/>
          </a:xfrm>
        </p:spPr>
        <p:txBody>
          <a:bodyPr/>
          <a:lstStyle/>
          <a:p>
            <a:r>
              <a:rPr lang="en-US" dirty="0"/>
              <a:t>Does our website “respond” to the size of device we’re on?</a:t>
            </a:r>
          </a:p>
          <a:p>
            <a:pPr lvl="1"/>
            <a:r>
              <a:rPr lang="en-US" dirty="0"/>
              <a:t>How does it look on desktop vs. tablet vs. mobile device?</a:t>
            </a:r>
          </a:p>
          <a:p>
            <a:r>
              <a:rPr lang="en-US" dirty="0"/>
              <a:t>Use Bootstrap’s responsive grid system!</a:t>
            </a:r>
          </a:p>
          <a:p>
            <a:pPr lvl="1"/>
            <a:r>
              <a:rPr lang="en-US" dirty="0"/>
              <a:t>Divide our website into containers, rows, and columns.</a:t>
            </a:r>
          </a:p>
          <a:p>
            <a:pPr lvl="1"/>
            <a:r>
              <a:rPr lang="en-US" dirty="0"/>
              <a:t>Decide how it will “respond” to the size of device it is on.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0B8C2-7A61-28D3-A970-D45DCC44C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DB2ABB-DCA0-D6F5-2D80-7DD2C9E79BCE}"/>
              </a:ext>
            </a:extLst>
          </p:cNvPr>
          <p:cNvSpPr/>
          <p:nvPr/>
        </p:nvSpPr>
        <p:spPr>
          <a:xfrm>
            <a:off x="1524000" y="3929211"/>
            <a:ext cx="2943419" cy="1856792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E4699-3F71-4E6A-3BD6-655E345DB5CF}"/>
              </a:ext>
            </a:extLst>
          </p:cNvPr>
          <p:cNvSpPr/>
          <p:nvPr/>
        </p:nvSpPr>
        <p:spPr>
          <a:xfrm>
            <a:off x="1623916" y="4048304"/>
            <a:ext cx="2717930" cy="272792"/>
          </a:xfrm>
          <a:prstGeom prst="rect">
            <a:avLst/>
          </a:prstGeom>
          <a:solidFill>
            <a:srgbClr val="C00000"/>
          </a:solidFill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Navbar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931219-0BDF-2936-F696-547D5834F854}"/>
              </a:ext>
            </a:extLst>
          </p:cNvPr>
          <p:cNvSpPr/>
          <p:nvPr/>
        </p:nvSpPr>
        <p:spPr>
          <a:xfrm>
            <a:off x="1623916" y="4493875"/>
            <a:ext cx="777161" cy="452372"/>
          </a:xfrm>
          <a:prstGeom prst="rect">
            <a:avLst/>
          </a:prstGeom>
          <a:solidFill>
            <a:srgbClr val="C00000"/>
          </a:solidFill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056D69-8AF4-05C3-B9D4-13CF639DB7DE}"/>
              </a:ext>
            </a:extLst>
          </p:cNvPr>
          <p:cNvSpPr/>
          <p:nvPr/>
        </p:nvSpPr>
        <p:spPr>
          <a:xfrm>
            <a:off x="2628317" y="4493875"/>
            <a:ext cx="777161" cy="452372"/>
          </a:xfrm>
          <a:prstGeom prst="rect">
            <a:avLst/>
          </a:prstGeom>
          <a:solidFill>
            <a:srgbClr val="C00000"/>
          </a:solidFill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440B60-3C50-1551-02CA-D7F89E55A226}"/>
              </a:ext>
            </a:extLst>
          </p:cNvPr>
          <p:cNvSpPr/>
          <p:nvPr/>
        </p:nvSpPr>
        <p:spPr>
          <a:xfrm>
            <a:off x="3607836" y="4493875"/>
            <a:ext cx="777161" cy="452372"/>
          </a:xfrm>
          <a:prstGeom prst="rect">
            <a:avLst/>
          </a:prstGeom>
          <a:solidFill>
            <a:srgbClr val="C00000"/>
          </a:solidFill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4F6AC-0C74-AEFD-9099-928D65F3A7DC}"/>
              </a:ext>
            </a:extLst>
          </p:cNvPr>
          <p:cNvSpPr/>
          <p:nvPr/>
        </p:nvSpPr>
        <p:spPr>
          <a:xfrm>
            <a:off x="1623916" y="5110600"/>
            <a:ext cx="777161" cy="452372"/>
          </a:xfrm>
          <a:prstGeom prst="rect">
            <a:avLst/>
          </a:prstGeom>
          <a:solidFill>
            <a:srgbClr val="C00000"/>
          </a:solidFill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61FD2-8EFC-FBB1-82DD-551D1A1385E0}"/>
              </a:ext>
            </a:extLst>
          </p:cNvPr>
          <p:cNvSpPr/>
          <p:nvPr/>
        </p:nvSpPr>
        <p:spPr>
          <a:xfrm>
            <a:off x="2628317" y="5110600"/>
            <a:ext cx="777161" cy="452372"/>
          </a:xfrm>
          <a:prstGeom prst="rect">
            <a:avLst/>
          </a:prstGeom>
          <a:solidFill>
            <a:srgbClr val="C00000"/>
          </a:solidFill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E0914-A59C-9075-EB22-B1F23205B294}"/>
              </a:ext>
            </a:extLst>
          </p:cNvPr>
          <p:cNvSpPr/>
          <p:nvPr/>
        </p:nvSpPr>
        <p:spPr>
          <a:xfrm>
            <a:off x="3607836" y="5110600"/>
            <a:ext cx="777161" cy="452372"/>
          </a:xfrm>
          <a:prstGeom prst="rect">
            <a:avLst/>
          </a:prstGeom>
          <a:solidFill>
            <a:srgbClr val="C00000"/>
          </a:solidFill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3F9691-919D-A10C-F7C4-E976F322F4EA}"/>
              </a:ext>
            </a:extLst>
          </p:cNvPr>
          <p:cNvSpPr txBox="1"/>
          <p:nvPr/>
        </p:nvSpPr>
        <p:spPr>
          <a:xfrm>
            <a:off x="2401077" y="5878755"/>
            <a:ext cx="115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Desktop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3C9AEF-0D59-BA47-81A9-45D377D003A5}"/>
              </a:ext>
            </a:extLst>
          </p:cNvPr>
          <p:cNvSpPr/>
          <p:nvPr/>
        </p:nvSpPr>
        <p:spPr>
          <a:xfrm>
            <a:off x="5188986" y="3932483"/>
            <a:ext cx="2021633" cy="1856792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2372B6-694A-E2DC-626F-DCE6EAE46458}"/>
              </a:ext>
            </a:extLst>
          </p:cNvPr>
          <p:cNvSpPr/>
          <p:nvPr/>
        </p:nvSpPr>
        <p:spPr>
          <a:xfrm>
            <a:off x="5288902" y="4051576"/>
            <a:ext cx="1781562" cy="272792"/>
          </a:xfrm>
          <a:prstGeom prst="rect">
            <a:avLst/>
          </a:prstGeom>
          <a:solidFill>
            <a:srgbClr val="C00000"/>
          </a:solidFill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Navbar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D37D1B-220B-0290-D2F7-66A783E389B5}"/>
              </a:ext>
            </a:extLst>
          </p:cNvPr>
          <p:cNvSpPr/>
          <p:nvPr/>
        </p:nvSpPr>
        <p:spPr>
          <a:xfrm>
            <a:off x="5288902" y="4497147"/>
            <a:ext cx="777161" cy="452372"/>
          </a:xfrm>
          <a:prstGeom prst="rect">
            <a:avLst/>
          </a:prstGeom>
          <a:solidFill>
            <a:srgbClr val="C00000"/>
          </a:solidFill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8F7E56-3601-A574-57FE-83FAD7FFFB4A}"/>
              </a:ext>
            </a:extLst>
          </p:cNvPr>
          <p:cNvSpPr/>
          <p:nvPr/>
        </p:nvSpPr>
        <p:spPr>
          <a:xfrm>
            <a:off x="6293303" y="4497147"/>
            <a:ext cx="777161" cy="452372"/>
          </a:xfrm>
          <a:prstGeom prst="rect">
            <a:avLst/>
          </a:prstGeom>
          <a:solidFill>
            <a:srgbClr val="C00000"/>
          </a:solidFill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7ADBD5-0B97-7501-E030-28C55A118D93}"/>
              </a:ext>
            </a:extLst>
          </p:cNvPr>
          <p:cNvSpPr/>
          <p:nvPr/>
        </p:nvSpPr>
        <p:spPr>
          <a:xfrm>
            <a:off x="5288902" y="5113872"/>
            <a:ext cx="777161" cy="452372"/>
          </a:xfrm>
          <a:prstGeom prst="rect">
            <a:avLst/>
          </a:prstGeom>
          <a:solidFill>
            <a:srgbClr val="C00000"/>
          </a:solidFill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20C25-F221-D95C-FF2F-E9A69172F0B9}"/>
              </a:ext>
            </a:extLst>
          </p:cNvPr>
          <p:cNvSpPr/>
          <p:nvPr/>
        </p:nvSpPr>
        <p:spPr>
          <a:xfrm>
            <a:off x="6293303" y="5113872"/>
            <a:ext cx="777161" cy="452372"/>
          </a:xfrm>
          <a:prstGeom prst="rect">
            <a:avLst/>
          </a:prstGeom>
          <a:solidFill>
            <a:srgbClr val="C00000"/>
          </a:solidFill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C10840-4E7B-11B0-E584-86C0DC31734E}"/>
              </a:ext>
            </a:extLst>
          </p:cNvPr>
          <p:cNvSpPr txBox="1"/>
          <p:nvPr/>
        </p:nvSpPr>
        <p:spPr>
          <a:xfrm>
            <a:off x="5602351" y="5882027"/>
            <a:ext cx="115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Tablet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9985A1-0ADF-3E8B-2259-B7B2624E984E}"/>
              </a:ext>
            </a:extLst>
          </p:cNvPr>
          <p:cNvSpPr/>
          <p:nvPr/>
        </p:nvSpPr>
        <p:spPr>
          <a:xfrm>
            <a:off x="7884998" y="3944925"/>
            <a:ext cx="1206858" cy="1856792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6FF2B3-5912-04DE-EE7F-EA3B21261C4D}"/>
              </a:ext>
            </a:extLst>
          </p:cNvPr>
          <p:cNvSpPr/>
          <p:nvPr/>
        </p:nvSpPr>
        <p:spPr>
          <a:xfrm>
            <a:off x="7984913" y="4064018"/>
            <a:ext cx="1004401" cy="272792"/>
          </a:xfrm>
          <a:prstGeom prst="rect">
            <a:avLst/>
          </a:prstGeom>
          <a:solidFill>
            <a:srgbClr val="C00000"/>
          </a:solidFill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Navbar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5A64F7-6D05-172A-4752-A9D80B3552EC}"/>
              </a:ext>
            </a:extLst>
          </p:cNvPr>
          <p:cNvSpPr/>
          <p:nvPr/>
        </p:nvSpPr>
        <p:spPr>
          <a:xfrm>
            <a:off x="7984913" y="4509589"/>
            <a:ext cx="1004401" cy="452372"/>
          </a:xfrm>
          <a:prstGeom prst="rect">
            <a:avLst/>
          </a:prstGeom>
          <a:solidFill>
            <a:srgbClr val="C00000"/>
          </a:solidFill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8C28DB-2D9B-4756-5A0D-1E75DE6CE9ED}"/>
              </a:ext>
            </a:extLst>
          </p:cNvPr>
          <p:cNvSpPr/>
          <p:nvPr/>
        </p:nvSpPr>
        <p:spPr>
          <a:xfrm>
            <a:off x="7984913" y="5126314"/>
            <a:ext cx="1004401" cy="452372"/>
          </a:xfrm>
          <a:prstGeom prst="rect">
            <a:avLst/>
          </a:prstGeom>
          <a:solidFill>
            <a:srgbClr val="C00000"/>
          </a:solidFill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143F40-E2F6-6572-EF81-93092625F07A}"/>
              </a:ext>
            </a:extLst>
          </p:cNvPr>
          <p:cNvSpPr txBox="1"/>
          <p:nvPr/>
        </p:nvSpPr>
        <p:spPr>
          <a:xfrm>
            <a:off x="7962412" y="5897255"/>
            <a:ext cx="115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589541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32D9-9E69-CF43-25A4-10C7F482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Responsive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0B8C2-7A61-28D3-A970-D45DCC44C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7DBA9-CDE5-6521-1997-60F8E5174C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5035" y="1427863"/>
            <a:ext cx="2956249" cy="2869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b="1" dirty="0"/>
              <a:t>container</a:t>
            </a:r>
            <a:r>
              <a:rPr lang="en-US" dirty="0"/>
              <a:t> has many </a:t>
            </a:r>
            <a:r>
              <a:rPr lang="en-US" b="1" dirty="0"/>
              <a:t>rows</a:t>
            </a:r>
            <a:r>
              <a:rPr lang="en-US" dirty="0"/>
              <a:t> which has many </a:t>
            </a:r>
            <a:r>
              <a:rPr lang="en-US" b="1" dirty="0"/>
              <a:t>columns.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However, we still need to make this responsive!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8262D30-D8FF-AB90-42B3-B691EDF536C2}"/>
              </a:ext>
            </a:extLst>
          </p:cNvPr>
          <p:cNvSpPr txBox="1">
            <a:spLocks/>
          </p:cNvSpPr>
          <p:nvPr/>
        </p:nvSpPr>
        <p:spPr>
          <a:xfrm>
            <a:off x="350520" y="1566645"/>
            <a:ext cx="6591456" cy="5335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&lt;div class="row"&gt;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&lt;div class="col"&gt;1 of 2&lt;/div&gt;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&lt;div class="col"&gt;2 of 2&lt;/div&gt;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524475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32D9-9E69-CF43-25A4-10C7F482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Responsive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0B8C2-7A61-28D3-A970-D45DCC44C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7DBA9-CDE5-6521-1997-60F8E5174C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7035" y="1639685"/>
            <a:ext cx="9974426" cy="4524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divvy up our content over 12 columns using the </a:t>
            </a:r>
            <a:r>
              <a:rPr lang="en-US" dirty="0">
                <a:latin typeface="Consolas" panose="020B0609020204030204" pitchFamily="49" charset="0"/>
              </a:rPr>
              <a:t>col</a:t>
            </a:r>
            <a:r>
              <a:rPr lang="en-US" dirty="0"/>
              <a:t> class.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85BC1-40A5-DFF5-33CD-F0CFF0547286}"/>
              </a:ext>
            </a:extLst>
          </p:cNvPr>
          <p:cNvSpPr/>
          <p:nvPr/>
        </p:nvSpPr>
        <p:spPr>
          <a:xfrm>
            <a:off x="5648126" y="3404593"/>
            <a:ext cx="587829" cy="2632256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BC155-10B4-CC53-D8BC-C2F1E4413BCA}"/>
              </a:ext>
            </a:extLst>
          </p:cNvPr>
          <p:cNvSpPr/>
          <p:nvPr/>
        </p:nvSpPr>
        <p:spPr>
          <a:xfrm>
            <a:off x="6251506" y="3404593"/>
            <a:ext cx="587829" cy="2632256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3D517-15A1-F478-7384-C311A233C659}"/>
              </a:ext>
            </a:extLst>
          </p:cNvPr>
          <p:cNvSpPr/>
          <p:nvPr/>
        </p:nvSpPr>
        <p:spPr>
          <a:xfrm>
            <a:off x="6854886" y="3404593"/>
            <a:ext cx="587829" cy="2632256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545742-91E8-4086-9CAD-1E4BC22E4371}"/>
              </a:ext>
            </a:extLst>
          </p:cNvPr>
          <p:cNvSpPr/>
          <p:nvPr/>
        </p:nvSpPr>
        <p:spPr>
          <a:xfrm>
            <a:off x="7470708" y="3404593"/>
            <a:ext cx="587829" cy="2632256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53258-8F01-379C-B5A6-E774A2FFDF8F}"/>
              </a:ext>
            </a:extLst>
          </p:cNvPr>
          <p:cNvSpPr/>
          <p:nvPr/>
        </p:nvSpPr>
        <p:spPr>
          <a:xfrm>
            <a:off x="8074088" y="3404593"/>
            <a:ext cx="587829" cy="2632256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DB83DF-B1D7-DEFF-CDED-B2436DEBA574}"/>
              </a:ext>
            </a:extLst>
          </p:cNvPr>
          <p:cNvSpPr/>
          <p:nvPr/>
        </p:nvSpPr>
        <p:spPr>
          <a:xfrm>
            <a:off x="8677468" y="3404593"/>
            <a:ext cx="587829" cy="2632256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55DA0-5F60-E880-EA1A-2FEBA4B27A8A}"/>
              </a:ext>
            </a:extLst>
          </p:cNvPr>
          <p:cNvSpPr/>
          <p:nvPr/>
        </p:nvSpPr>
        <p:spPr>
          <a:xfrm>
            <a:off x="2037176" y="3404593"/>
            <a:ext cx="587829" cy="2632256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BD3239-B6D2-8572-9915-BBDC00B41843}"/>
              </a:ext>
            </a:extLst>
          </p:cNvPr>
          <p:cNvSpPr/>
          <p:nvPr/>
        </p:nvSpPr>
        <p:spPr>
          <a:xfrm>
            <a:off x="2640556" y="3404593"/>
            <a:ext cx="587829" cy="2632256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C5EEC7-B720-7B41-A514-3801676EEF79}"/>
              </a:ext>
            </a:extLst>
          </p:cNvPr>
          <p:cNvSpPr/>
          <p:nvPr/>
        </p:nvSpPr>
        <p:spPr>
          <a:xfrm>
            <a:off x="3243936" y="3404593"/>
            <a:ext cx="587829" cy="2632256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73B6F6-D4A4-2AED-1BDF-22F2F2AE1294}"/>
              </a:ext>
            </a:extLst>
          </p:cNvPr>
          <p:cNvSpPr/>
          <p:nvPr/>
        </p:nvSpPr>
        <p:spPr>
          <a:xfrm>
            <a:off x="3859758" y="3404593"/>
            <a:ext cx="587829" cy="2632256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9F1B3C-E3F2-0FD5-5853-2FB695DD26CE}"/>
              </a:ext>
            </a:extLst>
          </p:cNvPr>
          <p:cNvSpPr/>
          <p:nvPr/>
        </p:nvSpPr>
        <p:spPr>
          <a:xfrm>
            <a:off x="4463138" y="3404593"/>
            <a:ext cx="587829" cy="2632256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40CDBE-BA7F-8853-F123-274F47866C17}"/>
              </a:ext>
            </a:extLst>
          </p:cNvPr>
          <p:cNvSpPr/>
          <p:nvPr/>
        </p:nvSpPr>
        <p:spPr>
          <a:xfrm>
            <a:off x="5066518" y="3404593"/>
            <a:ext cx="587829" cy="2632256"/>
          </a:xfrm>
          <a:prstGeom prst="rect">
            <a:avLst/>
          </a:prstGeom>
          <a:noFill/>
          <a:ln w="38100">
            <a:solidFill>
              <a:srgbClr val="C50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09A6E7-F67D-CB08-03D4-FE854934D4A6}"/>
              </a:ext>
            </a:extLst>
          </p:cNvPr>
          <p:cNvSpPr/>
          <p:nvPr/>
        </p:nvSpPr>
        <p:spPr>
          <a:xfrm>
            <a:off x="2044951" y="3404593"/>
            <a:ext cx="2390194" cy="452433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col-4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DFCEA4-42CC-276E-62F2-9B345C7B7146}"/>
              </a:ext>
            </a:extLst>
          </p:cNvPr>
          <p:cNvSpPr txBox="1"/>
          <p:nvPr/>
        </p:nvSpPr>
        <p:spPr>
          <a:xfrm>
            <a:off x="1379081" y="2175004"/>
            <a:ext cx="6225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&lt;div class="col-4"&gt;&lt;p&gt;hello world!&lt;/p&gt;&lt;/div&gt;</a:t>
            </a:r>
            <a:endParaRPr lang="en-US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26115795-F1BF-D652-67B4-0140B28F670F}"/>
              </a:ext>
            </a:extLst>
          </p:cNvPr>
          <p:cNvSpPr txBox="1">
            <a:spLocks/>
          </p:cNvSpPr>
          <p:nvPr/>
        </p:nvSpPr>
        <p:spPr>
          <a:xfrm>
            <a:off x="7604449" y="2133454"/>
            <a:ext cx="3645161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00000"/>
                </a:solidFill>
              </a:rPr>
              <a:t>spans 33% of the screen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4DB9C9-3949-505C-F2DE-E011B91123A9}"/>
              </a:ext>
            </a:extLst>
          </p:cNvPr>
          <p:cNvSpPr txBox="1"/>
          <p:nvPr/>
        </p:nvSpPr>
        <p:spPr>
          <a:xfrm>
            <a:off x="1379081" y="2538055"/>
            <a:ext cx="6225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&lt;div class="col-6"&gt;&lt;p&gt;hello world!&lt;/p&gt;&lt;/div&gt;</a:t>
            </a:r>
            <a:endParaRPr lang="en-US" dirty="0"/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239950B8-F084-41CE-E0D7-B3836BAA4DF9}"/>
              </a:ext>
            </a:extLst>
          </p:cNvPr>
          <p:cNvSpPr txBox="1">
            <a:spLocks/>
          </p:cNvSpPr>
          <p:nvPr/>
        </p:nvSpPr>
        <p:spPr>
          <a:xfrm>
            <a:off x="7604449" y="2496505"/>
            <a:ext cx="3645161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00000"/>
                </a:solidFill>
              </a:rPr>
              <a:t>spans 50% of the screen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FB0222-11E2-CA9E-BCD9-4AADCF714357}"/>
              </a:ext>
            </a:extLst>
          </p:cNvPr>
          <p:cNvSpPr/>
          <p:nvPr/>
        </p:nvSpPr>
        <p:spPr>
          <a:xfrm>
            <a:off x="4442921" y="3404593"/>
            <a:ext cx="3615616" cy="452433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col-6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3D416-2628-71F3-2452-F337D728F10C}"/>
              </a:ext>
            </a:extLst>
          </p:cNvPr>
          <p:cNvSpPr/>
          <p:nvPr/>
        </p:nvSpPr>
        <p:spPr>
          <a:xfrm>
            <a:off x="8095860" y="3408639"/>
            <a:ext cx="1178768" cy="452433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col-2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E5246E-FE80-C77B-AF7F-9942D68614FF}"/>
              </a:ext>
            </a:extLst>
          </p:cNvPr>
          <p:cNvSpPr/>
          <p:nvPr/>
        </p:nvSpPr>
        <p:spPr>
          <a:xfrm>
            <a:off x="2037175" y="3867337"/>
            <a:ext cx="7228121" cy="452433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col-12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730307-4809-70CB-D76F-062DDAC8C69E}"/>
              </a:ext>
            </a:extLst>
          </p:cNvPr>
          <p:cNvSpPr/>
          <p:nvPr/>
        </p:nvSpPr>
        <p:spPr>
          <a:xfrm>
            <a:off x="2034066" y="4330081"/>
            <a:ext cx="3598510" cy="452433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col-6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F3E743-7C1A-53CD-8818-871DBB2CF870}"/>
              </a:ext>
            </a:extLst>
          </p:cNvPr>
          <p:cNvSpPr/>
          <p:nvPr/>
        </p:nvSpPr>
        <p:spPr>
          <a:xfrm>
            <a:off x="5657453" y="4331017"/>
            <a:ext cx="3598510" cy="452433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col-6</a:t>
            </a:r>
          </a:p>
        </p:txBody>
      </p:sp>
    </p:spTree>
    <p:extLst>
      <p:ext uri="{BB962C8B-B14F-4D97-AF65-F5344CB8AC3E}">
        <p14:creationId xmlns:p14="http://schemas.microsoft.com/office/powerpoint/2010/main" val="1398898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32D9-9E69-CF43-25A4-10C7F482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Responsive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0B8C2-7A61-28D3-A970-D45DCC44C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8262D30-D8FF-AB90-42B3-B691EDF536C2}"/>
              </a:ext>
            </a:extLst>
          </p:cNvPr>
          <p:cNvSpPr txBox="1">
            <a:spLocks/>
          </p:cNvSpPr>
          <p:nvPr/>
        </p:nvSpPr>
        <p:spPr>
          <a:xfrm>
            <a:off x="350519" y="1907573"/>
            <a:ext cx="9577251" cy="41996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&lt;div class="row"&gt;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&lt;div class="col-12 col-md-6 col-xl-3"&gt;&lt;/div&gt;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&lt;div class="col-12 col-md-6 col-xl-3"&gt;&lt;/div&gt;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&lt;div class="col-12 col-md-6 col-xl-3"&gt;&lt;/div&gt;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&lt;div class="col-12 col-md-6 col-xl-3"&gt;&lt;/div&gt;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FD163-D460-D512-A555-B1F1C4C7C224}"/>
              </a:ext>
            </a:extLst>
          </p:cNvPr>
          <p:cNvSpPr txBox="1"/>
          <p:nvPr/>
        </p:nvSpPr>
        <p:spPr>
          <a:xfrm>
            <a:off x="5506720" y="6242334"/>
            <a:ext cx="561848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2600" dirty="0">
                <a:hlinkClick r:id="rId2"/>
              </a:rPr>
              <a:t>Check out the </a:t>
            </a:r>
            <a:r>
              <a:rPr lang="en-US" sz="2600" dirty="0" err="1">
                <a:hlinkClick r:id="rId2"/>
              </a:rPr>
              <a:t>StackBlitz</a:t>
            </a:r>
            <a:r>
              <a:rPr lang="en-US" sz="2600" dirty="0">
                <a:hlinkClick r:id="rId2"/>
              </a:rPr>
              <a:t> Example.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000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D791-9D25-2369-E794-E48D117A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WP-GDPR Plugin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5DCB3-E2F1-61DB-B440-78756BA50E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36911D-7846-4064-4CBE-851CC787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786" y="1368325"/>
            <a:ext cx="7366163" cy="451545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E557C7-95D0-CF8A-7F44-43D731AD641F}"/>
              </a:ext>
            </a:extLst>
          </p:cNvPr>
          <p:cNvSpPr txBox="1">
            <a:spLocks/>
          </p:cNvSpPr>
          <p:nvPr/>
        </p:nvSpPr>
        <p:spPr>
          <a:xfrm>
            <a:off x="1879600" y="6157272"/>
            <a:ext cx="9540240" cy="538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Via the </a:t>
            </a:r>
            <a:r>
              <a:rPr lang="en-US" dirty="0" err="1">
                <a:hlinkClick r:id="rId3"/>
              </a:rPr>
              <a:t>WayBackMachine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30784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127219"/>
            <a:ext cx="9255760" cy="600164"/>
          </a:xfrm>
        </p:spPr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Begin on HW3, starting with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the starter code.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302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31C99-7466-5707-AAF8-25B3E4A5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D34EE8-861F-4D83-0B2A-431548C4F6A9}"/>
              </a:ext>
            </a:extLst>
          </p:cNvPr>
          <p:cNvSpPr txBox="1">
            <a:spLocks/>
          </p:cNvSpPr>
          <p:nvPr/>
        </p:nvSpPr>
        <p:spPr>
          <a:xfrm>
            <a:off x="1181100" y="4463142"/>
            <a:ext cx="9829800" cy="940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Begin HW3 and DIS D!</a:t>
            </a:r>
          </a:p>
        </p:txBody>
      </p:sp>
    </p:spTree>
    <p:extLst>
      <p:ext uri="{BB962C8B-B14F-4D97-AF65-F5344CB8AC3E}">
        <p14:creationId xmlns:p14="http://schemas.microsoft.com/office/powerpoint/2010/main" val="297777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D791-9D25-2369-E794-E48D117A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WP-GDPR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45CA-D072-C9BA-E863-9BE0881353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3638432"/>
          </a:xfrm>
        </p:spPr>
        <p:txBody>
          <a:bodyPr/>
          <a:lstStyle/>
          <a:p>
            <a:r>
              <a:rPr lang="en-US" dirty="0"/>
              <a:t>This vulnerability allowed unauthorized users to create new admin accounts on website using this plugin.</a:t>
            </a:r>
          </a:p>
          <a:p>
            <a:pPr lvl="1"/>
            <a:r>
              <a:rPr lang="en-US" dirty="0">
                <a:hlinkClick r:id="rId2"/>
              </a:rPr>
              <a:t>https://cve.mitre.org/cgi-bin/cvename.cgi?name=CVE-2018-19207</a:t>
            </a:r>
          </a:p>
          <a:p>
            <a:pPr lvl="1"/>
            <a:r>
              <a:rPr lang="en-US" dirty="0">
                <a:hlinkClick r:id="rId2"/>
              </a:rPr>
              <a:t>https://www.wordfence.com/blog/2018/11/trends-following-vulnerability-in-wp-gdpr-compliance-plugin/</a:t>
            </a:r>
            <a:r>
              <a:rPr lang="en-US" dirty="0"/>
              <a:t> </a:t>
            </a:r>
          </a:p>
          <a:p>
            <a:r>
              <a:rPr lang="en-US" b="1" dirty="0"/>
              <a:t>Why? </a:t>
            </a:r>
            <a:r>
              <a:rPr lang="en-US" dirty="0"/>
              <a:t>The developers of this plugin did not do a permissions check before updating the database.</a:t>
            </a:r>
          </a:p>
          <a:p>
            <a:pPr lvl="1"/>
            <a:r>
              <a:rPr lang="en-US" dirty="0"/>
              <a:t>Missing an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 – next week’s topic!</a:t>
            </a:r>
          </a:p>
          <a:p>
            <a:r>
              <a:rPr lang="en-US" dirty="0"/>
              <a:t>Vulnerabilities range in severity; this is about as bad as it gets!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5DCB3-E2F1-61DB-B440-78756BA50E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12323"/>
            <a:ext cx="9255760" cy="600164"/>
          </a:xfrm>
        </p:spPr>
        <p:txBody>
          <a:bodyPr/>
          <a:lstStyle/>
          <a:p>
            <a:r>
              <a:rPr lang="en-US" dirty="0"/>
              <a:t>Discussion C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924560" y="2112487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Let’s do a demo! Don’t attack resources unless you have explicit permission to do so!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You 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have permission to use plugins with known vulnerabilities on your WordPress site.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This is for educational purposes only!</a:t>
            </a:r>
          </a:p>
        </p:txBody>
      </p:sp>
    </p:spTree>
    <p:extLst>
      <p:ext uri="{BB962C8B-B14F-4D97-AF65-F5344CB8AC3E}">
        <p14:creationId xmlns:p14="http://schemas.microsoft.com/office/powerpoint/2010/main" val="118370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B67-120E-1DD3-2F2A-C3E0A62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127219"/>
            <a:ext cx="9255760" cy="600164"/>
          </a:xfrm>
        </p:spPr>
        <p:txBody>
          <a:bodyPr/>
          <a:lstStyle/>
          <a:p>
            <a:r>
              <a:rPr lang="en-US" dirty="0"/>
              <a:t>Quiz A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B599413-5899-2ECB-F504-939BB2DD1D5A}"/>
              </a:ext>
            </a:extLst>
          </p:cNvPr>
          <p:cNvSpPr txBox="1">
            <a:spLocks/>
          </p:cNvSpPr>
          <p:nvPr/>
        </p:nvSpPr>
        <p:spPr>
          <a:xfrm>
            <a:off x="883920" y="3729082"/>
            <a:ext cx="9337040" cy="410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Results will be returned by the end of next week!</a:t>
            </a:r>
          </a:p>
        </p:txBody>
      </p:sp>
    </p:spTree>
    <p:extLst>
      <p:ext uri="{BB962C8B-B14F-4D97-AF65-F5344CB8AC3E}">
        <p14:creationId xmlns:p14="http://schemas.microsoft.com/office/powerpoint/2010/main" val="301978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5E81-6510-57D8-3A0A-58EE74FA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web?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B6F441-78E4-39CB-257A-188048C47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70" y="2105892"/>
            <a:ext cx="2929571" cy="292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7CDC782-E7FB-017D-B722-F86ADC442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08" y="2044483"/>
            <a:ext cx="2121971" cy="299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avaScript Logo, symbol, meaning, history, PNG, brand">
            <a:extLst>
              <a:ext uri="{FF2B5EF4-FFF2-40B4-BE49-F238E27FC236}">
                <a16:creationId xmlns:a16="http://schemas.microsoft.com/office/drawing/2014/main" id="{970E614E-B1C1-12C8-78C5-5FF02CF55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7" r="27000"/>
          <a:stretch/>
        </p:blipFill>
        <p:spPr bwMode="auto">
          <a:xfrm>
            <a:off x="7469645" y="2044482"/>
            <a:ext cx="2780778" cy="32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8E37B79-A46F-5F39-F123-B5A489915069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361579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CS272 | Introduction to Web Development | CMS 1</a:t>
            </a:r>
          </a:p>
        </p:txBody>
      </p:sp>
    </p:spTree>
    <p:extLst>
      <p:ext uri="{BB962C8B-B14F-4D97-AF65-F5344CB8AC3E}">
        <p14:creationId xmlns:p14="http://schemas.microsoft.com/office/powerpoint/2010/main" val="368333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BA5-0729-6B04-2152-769F152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Tags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B139BF3-02EC-26FA-BC04-2FC59F532F1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88733282"/>
              </p:ext>
            </p:extLst>
          </p:nvPr>
        </p:nvGraphicFramePr>
        <p:xfrm>
          <a:off x="1181100" y="1382347"/>
          <a:ext cx="9829800" cy="497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3558736700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2837854011"/>
                    </a:ext>
                  </a:extLst>
                </a:gridCol>
                <a:gridCol w="4122420">
                  <a:extLst>
                    <a:ext uri="{9D8B030D-6E8A-4147-A177-3AD203B41FA5}">
                      <a16:colId xmlns:a16="http://schemas.microsoft.com/office/drawing/2014/main" val="23042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4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&lt;h1&gt;&lt;/h1&gt;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&lt;h2&gt;About Me&lt;/h2&gt;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&lt;p&gt;&lt;/p&gt;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&lt;p&gt;Hello world!&lt;/p&gt;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8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Bold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&lt;strong&gt;&lt;/strong&gt;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&lt;strong&gt;Yes!&lt;/strong&gt;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Italic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em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em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em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&gt;No!&lt;/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em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6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img</a:t>
                      </a:r>
                      <a:br>
                        <a:rPr lang="en-US" dirty="0">
                          <a:latin typeface="Consolas" panose="020B0609020204030204" pitchFamily="49" charset="0"/>
                        </a:rPr>
                      </a:br>
                      <a:r>
                        <a:rPr lang="en-US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="./me.png"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alt="A selfie of Cole!"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54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&lt;a&gt;&lt;/a&gt;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&lt;a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href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="https://google.com"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target="_blank"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&gt;Go to Google!&lt;/a&gt;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05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&lt;div&gt;&lt;/div&gt;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&lt;div&gt;&lt;p&gt;a&lt;/p&gt;&lt;p&gt;b&lt;/p&gt;&lt;/div&gt;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6864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6473-01EF-B9A2-F776-5E7E60BA4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1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2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8DD3CE"/>
      </a:accent2>
      <a:accent3>
        <a:srgbClr val="FCCB51"/>
      </a:accent3>
      <a:accent4>
        <a:srgbClr val="ADADAD"/>
      </a:accent4>
      <a:accent5>
        <a:srgbClr val="006992"/>
      </a:accent5>
      <a:accent6>
        <a:srgbClr val="432E4F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Madison-data-RedHat-16_9" id="{39149448-8F7A-FF49-B9B1-924C8F85E517}" vid="{49B34611-19B4-3D48-B648-24C73EA20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UW-Madison-data-RedHat-16_9</Template>
  <TotalTime>3335</TotalTime>
  <Words>1904</Words>
  <Application>Microsoft Office PowerPoint</Application>
  <PresentationFormat>Widescreen</PresentationFormat>
  <Paragraphs>337</Paragraphs>
  <Slides>41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Red Hat Display</vt:lpstr>
      <vt:lpstr>Red Hat Text</vt:lpstr>
      <vt:lpstr>Wingdings</vt:lpstr>
      <vt:lpstr>Office Theme</vt:lpstr>
      <vt:lpstr>HTML/CSS 2</vt:lpstr>
      <vt:lpstr>Discussion C</vt:lpstr>
      <vt:lpstr>WP-GDPR Plugin</vt:lpstr>
      <vt:lpstr>WP-GDPR Plugin</vt:lpstr>
      <vt:lpstr>WP-GDPR Plugin</vt:lpstr>
      <vt:lpstr>Discussion C</vt:lpstr>
      <vt:lpstr>Quiz A</vt:lpstr>
      <vt:lpstr>What is the web?</vt:lpstr>
      <vt:lpstr>Common HTML Tags</vt:lpstr>
      <vt:lpstr>Your Turn!</vt:lpstr>
      <vt:lpstr>Common CSS Attributes</vt:lpstr>
      <vt:lpstr>Cascading Style Sheets (CSS)</vt:lpstr>
      <vt:lpstr>Cascading Style Sheets (CSS)</vt:lpstr>
      <vt:lpstr>Cascading Style Sheets (CSS)</vt:lpstr>
      <vt:lpstr>Cascading Style Sheets (CSS)</vt:lpstr>
      <vt:lpstr>Cascading Style Sheets (CSS)</vt:lpstr>
      <vt:lpstr>Cascading Style Sheets (CSS)</vt:lpstr>
      <vt:lpstr>Your Turn!</vt:lpstr>
      <vt:lpstr>CSS Conflicts</vt:lpstr>
      <vt:lpstr>CSS Cascading</vt:lpstr>
      <vt:lpstr>CSS Cascading</vt:lpstr>
      <vt:lpstr>CSS Cascading</vt:lpstr>
      <vt:lpstr>Which style wins?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Libraries</vt:lpstr>
      <vt:lpstr>What are CSS Libraries?</vt:lpstr>
      <vt:lpstr>How do we use CSS Libraries?</vt:lpstr>
      <vt:lpstr>Check out Bootstrap!</vt:lpstr>
      <vt:lpstr>Your Turn!</vt:lpstr>
      <vt:lpstr>Bootstrap Classes</vt:lpstr>
      <vt:lpstr>Margin &amp; Padding</vt:lpstr>
      <vt:lpstr>Bootstrap Responsive Grid Design</vt:lpstr>
      <vt:lpstr>Bootstrap Responsive Design</vt:lpstr>
      <vt:lpstr>Bootstrap Responsive Design</vt:lpstr>
      <vt:lpstr>Bootstrap Responsive Design</vt:lpstr>
      <vt:lpstr>Your Turn!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Cole Tyler Nelson</dc:creator>
  <cp:lastModifiedBy>Cole Tyler Nelson</cp:lastModifiedBy>
  <cp:revision>62</cp:revision>
  <dcterms:created xsi:type="dcterms:W3CDTF">2024-08-12T18:12:00Z</dcterms:created>
  <dcterms:modified xsi:type="dcterms:W3CDTF">2024-09-25T19:18:07Z</dcterms:modified>
</cp:coreProperties>
</file>