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37"/>
  </p:notesMasterIdLst>
  <p:sldIdLst>
    <p:sldId id="282" r:id="rId2"/>
    <p:sldId id="312" r:id="rId3"/>
    <p:sldId id="315" r:id="rId4"/>
    <p:sldId id="313" r:id="rId5"/>
    <p:sldId id="323" r:id="rId6"/>
    <p:sldId id="314" r:id="rId7"/>
    <p:sldId id="306" r:id="rId8"/>
    <p:sldId id="307" r:id="rId9"/>
    <p:sldId id="308" r:id="rId10"/>
    <p:sldId id="309" r:id="rId11"/>
    <p:sldId id="310" r:id="rId12"/>
    <p:sldId id="311" r:id="rId13"/>
    <p:sldId id="283" r:id="rId14"/>
    <p:sldId id="284" r:id="rId15"/>
    <p:sldId id="319" r:id="rId16"/>
    <p:sldId id="320" r:id="rId17"/>
    <p:sldId id="305" r:id="rId18"/>
    <p:sldId id="285" r:id="rId19"/>
    <p:sldId id="286" r:id="rId20"/>
    <p:sldId id="287" r:id="rId21"/>
    <p:sldId id="321" r:id="rId22"/>
    <p:sldId id="288" r:id="rId23"/>
    <p:sldId id="289" r:id="rId24"/>
    <p:sldId id="318" r:id="rId25"/>
    <p:sldId id="316" r:id="rId26"/>
    <p:sldId id="317" r:id="rId27"/>
    <p:sldId id="290" r:id="rId28"/>
    <p:sldId id="291" r:id="rId29"/>
    <p:sldId id="293" r:id="rId30"/>
    <p:sldId id="294" r:id="rId31"/>
    <p:sldId id="299" r:id="rId32"/>
    <p:sldId id="300" r:id="rId33"/>
    <p:sldId id="303" r:id="rId34"/>
    <p:sldId id="304" r:id="rId35"/>
    <p:sldId id="322" r:id="rId36"/>
  </p:sldIdLst>
  <p:sldSz cx="9144000" cy="6858000" type="screen4x3"/>
  <p:notesSz cx="6858000" cy="9144000"/>
  <p:embeddedFontLst>
    <p:embeddedFont>
      <p:font typeface="Tahoma" pitchFamily="34" charset="0"/>
      <p:regular r:id="rId38"/>
      <p:bold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E0000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7769" autoAdjust="0"/>
  </p:normalViewPr>
  <p:slideViewPr>
    <p:cSldViewPr snapToGrid="0">
      <p:cViewPr varScale="1">
        <p:scale>
          <a:sx n="69" d="100"/>
          <a:sy n="69" d="100"/>
        </p:scale>
        <p:origin x="-108" y="-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3.xml"/><Relationship Id="rId7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4.xml"/><Relationship Id="rId5" Type="http://schemas.openxmlformats.org/officeDocument/2006/relationships/slide" Target="slides/slide6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AFD771E2-55A1-4E68-9D66-EFEDA08F1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B0741-728C-4AFC-BCDA-A3080DA73B8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96F9F-2D39-4A87-A0D8-BBF439EECC2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74688"/>
            <a:ext cx="4584700" cy="343852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346575"/>
            <a:ext cx="5083175" cy="41275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Checked, not-checked,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Disabled, not-disabled</a:t>
            </a:r>
          </a:p>
          <a:p>
            <a:r>
              <a:rPr lang="en-US" baseline="0" dirty="0" smtClean="0"/>
              <a:t>Hover, not-hover (can’t be </a:t>
            </a:r>
            <a:r>
              <a:rPr lang="en-US" baseline="0" dirty="0" err="1" smtClean="0"/>
              <a:t>hover+disabled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Focus, not-focus (can’t be </a:t>
            </a:r>
            <a:r>
              <a:rPr lang="en-US" baseline="0" dirty="0" err="1" smtClean="0"/>
              <a:t>hover+focus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Pressed-inside, pressed-outside, not-pressed (can’t be pressed + disabled, can’t be pressed-inside + not-hover)</a:t>
            </a:r>
          </a:p>
          <a:p>
            <a:r>
              <a:rPr lang="en-US" baseline="0" dirty="0" smtClean="0"/>
              <a:t>2^5 = 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D771E2-55A1-4E68-9D66-EFEDA08F140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Checked, not-checked,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Disabled, not-disabled</a:t>
            </a:r>
          </a:p>
          <a:p>
            <a:r>
              <a:rPr lang="en-US" baseline="0" dirty="0" smtClean="0"/>
              <a:t>Hover, not-hover (can’t be </a:t>
            </a:r>
            <a:r>
              <a:rPr lang="en-US" baseline="0" dirty="0" err="1" smtClean="0"/>
              <a:t>hover+disabled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Focus, not-focus (can’t be </a:t>
            </a:r>
            <a:r>
              <a:rPr lang="en-US" baseline="0" dirty="0" err="1" smtClean="0"/>
              <a:t>hover+focus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Pressed-inside, pressed-outside, not-pressed (can’t be pressed + disabled, can’t be pressed-inside + not-hover)</a:t>
            </a:r>
          </a:p>
          <a:p>
            <a:r>
              <a:rPr lang="en-US" baseline="0" dirty="0" smtClean="0"/>
              <a:t>2^5 = 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D771E2-55A1-4E68-9D66-EFEDA08F14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A926C-A632-4DC1-B0FC-B896CA04F1B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F26AD-0D62-439D-8520-424A12F7391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6B7B0-337D-4241-8375-2B5831D98B6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96BEE-477B-404E-8E42-665A961A171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Menus, check boxes, radio buttons, sliders, increment buttons, option buttons, pull-down</a:t>
            </a:r>
            <a:r>
              <a:rPr lang="en-US" baseline="0" dirty="0" smtClean="0"/>
              <a:t> menus, right-click pop-up menus, multi-level pull-out menus, hierarchical file viewer, object editing, undo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D771E2-55A1-4E68-9D66-EFEDA08F14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D771E2-55A1-4E68-9D66-EFEDA08F14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0BF72-EFB3-427C-9F40-4D021F53F42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74688"/>
            <a:ext cx="4584700" cy="34385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346575"/>
            <a:ext cx="5083175" cy="41275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13777-2976-46E3-8967-EFB474B18C8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74688"/>
            <a:ext cx="4584700" cy="34385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346575"/>
            <a:ext cx="5083175" cy="41275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-2967037" y="2967037"/>
            <a:ext cx="6858000" cy="923925"/>
            <a:chOff x="0" y="0"/>
            <a:chExt cx="5760" cy="128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2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2880" y="0"/>
              <a:ext cx="2880" cy="12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4320" y="0"/>
              <a:ext cx="1440" cy="1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5269" y="0"/>
              <a:ext cx="491" cy="12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9" name="Picture 12" descr="red_hcii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4021138"/>
            <a:ext cx="1143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1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7438" y="1443038"/>
            <a:ext cx="7767637" cy="21336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0163" y="4425950"/>
            <a:ext cx="6264275" cy="1616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04E03-3626-46E7-9ABE-54BA2F6D04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24200" y="6463552"/>
            <a:ext cx="2895600" cy="242047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C0F7A-2C8E-415C-9EAD-C7294B125D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8DC40-0763-4469-9DED-9B5B2D812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4283D-037C-4233-A5B9-6A378F34C5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C4DE1-8FC2-4295-BB3E-06A32A739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FF78-6A10-480F-A775-98F17DA3B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8D385-9D14-4628-9F7B-D94D4C9AA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23C1B-D989-408C-AA94-62C379286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1F64-BFE6-4CBD-806E-EEF58E65A3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7C01D-5212-4E67-9D23-72A2AC8C64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90843-C45C-48F2-B0D0-DC29E2BAD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d_hcii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18288" y="134938"/>
            <a:ext cx="2386012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0" y="0"/>
            <a:ext cx="9144000" cy="93663"/>
            <a:chOff x="0" y="0"/>
            <a:chExt cx="5760" cy="128"/>
          </a:xfrm>
        </p:grpSpPr>
        <p:sp>
          <p:nvSpPr>
            <p:cNvPr id="260100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2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01" name="Rectangle 5"/>
            <p:cNvSpPr>
              <a:spLocks noChangeArrowheads="1"/>
            </p:cNvSpPr>
            <p:nvPr userDrawn="1"/>
          </p:nvSpPr>
          <p:spPr bwMode="auto">
            <a:xfrm>
              <a:off x="2880" y="0"/>
              <a:ext cx="2880" cy="12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02" name="Rectangle 6"/>
            <p:cNvSpPr>
              <a:spLocks noChangeArrowheads="1"/>
            </p:cNvSpPr>
            <p:nvPr userDrawn="1"/>
          </p:nvSpPr>
          <p:spPr bwMode="auto">
            <a:xfrm>
              <a:off x="4320" y="0"/>
              <a:ext cx="1440" cy="1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03" name="Rectangle 7"/>
            <p:cNvSpPr>
              <a:spLocks noChangeArrowheads="1"/>
            </p:cNvSpPr>
            <p:nvPr userDrawn="1"/>
          </p:nvSpPr>
          <p:spPr bwMode="auto">
            <a:xfrm>
              <a:off x="5269" y="0"/>
              <a:ext cx="491" cy="12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60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0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08376"/>
            <a:ext cx="2895600" cy="19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 dirty="0"/>
          </a:p>
        </p:txBody>
      </p:sp>
      <p:sp>
        <p:nvSpPr>
          <p:cNvPr id="260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E204E03-3626-46E7-9ABE-54BA2F6D0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bam/uicourse/2014int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bam/uicourse/2014int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/downloads/dashboard/" TargetMode="External"/><Relationship Id="rId2" Type="http://schemas.openxmlformats.org/officeDocument/2006/relationships/hyperlink" Target="https://vimeo.com/615569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raction_techniq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patents/US746938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google.com/patents/US844808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s/article/9244252/Jury_orders_Samsung_to_pay_290M_to_Apple_in_patent_case?source=CTWNLE_nlt_pm_2013-11-21" TargetMode="External"/><Relationship Id="rId2" Type="http://schemas.openxmlformats.org/officeDocument/2006/relationships/hyperlink" Target="http://www.forbes.com/sites/connieguglielmo/2012/08/24/jury-has-reached-verdict-in-apple-samsung-patent-suit-court-to-announce-it-shortl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bam/uicourse/2014int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doid=168642.168647" TargetMode="External"/><Relationship Id="rId2" Type="http://schemas.openxmlformats.org/officeDocument/2006/relationships/hyperlink" Target="http://dl.acm.org/citation.cfm?id=30861&amp;dl=ACM&amp;coll=porta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am@cs.cmu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cs.cmu.edu/~bam/brad-myers-2006.jpg" TargetMode="External"/><Relationship Id="rId4" Type="http://schemas.openxmlformats.org/officeDocument/2006/relationships/hyperlink" Target="http://www.cs.cmu.edu/~ba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effrz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bam/uicourse/2014inter/schedu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33D9B5F-C274-4C76-9696-247953D6D47B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6291" y="1874359"/>
            <a:ext cx="7666037" cy="2133600"/>
          </a:xfrm>
        </p:spPr>
        <p:txBody>
          <a:bodyPr/>
          <a:lstStyle/>
          <a:p>
            <a:r>
              <a:rPr lang="fr-FR" dirty="0" smtClean="0"/>
              <a:t>05-899A/05-499A: Interaction Techniques, </a:t>
            </a:r>
            <a:r>
              <a:rPr lang="fr-FR" dirty="0" err="1" smtClean="0"/>
              <a:t>Spring</a:t>
            </a:r>
            <a:r>
              <a:rPr lang="fr-FR" dirty="0" smtClean="0"/>
              <a:t>, 2014</a:t>
            </a:r>
            <a:endParaRPr lang="fr-F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0163" y="4425950"/>
            <a:ext cx="6264275" cy="217162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hlinkClick r:id="rId3"/>
              </a:rPr>
              <a:t>http://www.cs.cmu.edu/~bam/uicourse/2014inter/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Brad Myers</a:t>
            </a:r>
          </a:p>
          <a:p>
            <a:pPr eaLnBrk="1" hangingPunct="1"/>
            <a:r>
              <a:rPr lang="en-US" sz="2000" dirty="0" smtClean="0"/>
              <a:t>Human Computer Interaction Institute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i="1" dirty="0" smtClean="0"/>
              <a:t>Lecture 1</a:t>
            </a:r>
            <a:br>
              <a:rPr lang="en-US" sz="2000" i="1" dirty="0" smtClean="0"/>
            </a:br>
            <a:r>
              <a:rPr lang="en-US" sz="2000" i="1" dirty="0" smtClean="0"/>
              <a:t>Spring,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 dirty="0"/>
          </a:p>
        </p:txBody>
      </p:sp>
      <p:pic>
        <p:nvPicPr>
          <p:cNvPr id="41986" name="Picture 2" descr="some scroll bars over hist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2193" y="0"/>
            <a:ext cx="5660138" cy="29329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 err="1" smtClean="0"/>
              <a:t>Homeworks</a:t>
            </a:r>
            <a:endParaRPr lang="en-US" sz="3100" dirty="0" smtClean="0"/>
          </a:p>
          <a:p>
            <a:r>
              <a:rPr lang="en-US" sz="3100" dirty="0" smtClean="0"/>
              <a:t>Midterm</a:t>
            </a:r>
          </a:p>
          <a:p>
            <a:r>
              <a:rPr lang="en-US" sz="3100" dirty="0" smtClean="0"/>
              <a:t>Final Project</a:t>
            </a:r>
          </a:p>
          <a:p>
            <a:r>
              <a:rPr lang="en-US" sz="3100" dirty="0" smtClean="0"/>
              <a:t>Final Exam</a:t>
            </a:r>
            <a:r>
              <a:rPr lang="en-US" sz="3100" dirty="0" smtClean="0"/>
              <a:t>??</a:t>
            </a:r>
          </a:p>
          <a:p>
            <a:endParaRPr lang="en-US" sz="3100" dirty="0" smtClean="0"/>
          </a:p>
          <a:p>
            <a:r>
              <a:rPr lang="en-US" sz="3100" dirty="0" smtClean="0"/>
              <a:t>Taking it Pass/Fail is fine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20" y="1562582"/>
            <a:ext cx="6088284" cy="45683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Mostly measurement activities on your own</a:t>
            </a:r>
          </a:p>
          <a:p>
            <a:r>
              <a:rPr lang="en-US" dirty="0" smtClean="0"/>
              <a:t>First one:</a:t>
            </a:r>
          </a:p>
          <a:p>
            <a:pPr lvl="1"/>
            <a:r>
              <a:rPr lang="en-US" dirty="0" smtClean="0"/>
              <a:t>Measuring the speed and accuracy of clicking with various pointing devices</a:t>
            </a:r>
          </a:p>
          <a:p>
            <a:pPr lvl="2"/>
            <a:r>
              <a:rPr lang="en-US" dirty="0" smtClean="0"/>
              <a:t>Mouse, laptop touchpad, IBM pointing stick, fingers on </a:t>
            </a:r>
            <a:r>
              <a:rPr lang="en-US" dirty="0" err="1" smtClean="0"/>
              <a:t>smartphone</a:t>
            </a:r>
            <a:r>
              <a:rPr lang="en-US" dirty="0" smtClean="0"/>
              <a:t>, fingers on tablet, stylus on phone, stylus on tablet, Nintendo </a:t>
            </a:r>
            <a:r>
              <a:rPr lang="en-US" dirty="0" err="1" smtClean="0"/>
              <a:t>Wii</a:t>
            </a:r>
            <a:r>
              <a:rPr lang="en-US" dirty="0" smtClean="0"/>
              <a:t> controller, …</a:t>
            </a:r>
            <a:r>
              <a:rPr lang="en-US" i="1" dirty="0" smtClean="0"/>
              <a:t> (what else?)</a:t>
            </a:r>
          </a:p>
          <a:p>
            <a:pPr lvl="1"/>
            <a:r>
              <a:rPr lang="en-US" dirty="0" smtClean="0"/>
              <a:t>Discussion of your measurements with respect to the historical record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2014 - Brad Myers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1215" y="104175"/>
            <a:ext cx="2754762" cy="32561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123" y="3487671"/>
            <a:ext cx="2723809" cy="32314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79728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See course homepage:</a:t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http://www.cs.cmu.edu/~bam/uicourse/2014inter/</a:t>
            </a:r>
            <a:endParaRPr lang="en-US" sz="2400" dirty="0" smtClean="0"/>
          </a:p>
          <a:p>
            <a:r>
              <a:rPr lang="en-US" dirty="0" smtClean="0"/>
              <a:t>Create or edit a Wikipedia page about an interaction technique or about an inventor of one, with appropriate citations</a:t>
            </a:r>
          </a:p>
          <a:p>
            <a:r>
              <a:rPr lang="en-US" dirty="0" smtClean="0"/>
              <a:t>Document, evaluate and critique one or more existing interaction techniques with appropriate evidence</a:t>
            </a:r>
          </a:p>
          <a:p>
            <a:r>
              <a:rPr lang="en-US" dirty="0" smtClean="0"/>
              <a:t>Interview an inventor of a particular interaction technique</a:t>
            </a:r>
          </a:p>
          <a:p>
            <a:r>
              <a:rPr lang="en-US" dirty="0" smtClean="0"/>
              <a:t>Pick a particular, important milestone design, and enumerate and describe all of the novel interaction techniques introduced in that system.</a:t>
            </a:r>
          </a:p>
          <a:p>
            <a:r>
              <a:rPr lang="fr-FR" dirty="0" err="1" smtClean="0"/>
              <a:t>Invent</a:t>
            </a:r>
            <a:r>
              <a:rPr lang="fr-FR" dirty="0" smtClean="0"/>
              <a:t> a </a:t>
            </a:r>
            <a:r>
              <a:rPr lang="fr-FR" i="1" dirty="0" smtClean="0"/>
              <a:t>new</a:t>
            </a:r>
            <a:r>
              <a:rPr lang="fr-FR" dirty="0" smtClean="0"/>
              <a:t> interaction technique and 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r>
              <a:rPr lang="en-US" i="1" dirty="0" smtClean="0"/>
              <a:t>Create a project of your own design, in consultation with the professor.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283D-037C-4233-A5B9-6A378F34C5A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this Course: What is an Interaction Technique and Why are they Important?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Lecture 1</a:t>
            </a:r>
            <a:br>
              <a:rPr lang="en-US" i="1" dirty="0" smtClean="0"/>
            </a:br>
            <a:r>
              <a:rPr lang="en-US" i="1" dirty="0" smtClean="0"/>
              <a:t>Spring,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“Interaction Techniques”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7306574" cy="4595273"/>
          </a:xfrm>
        </p:spPr>
        <p:txBody>
          <a:bodyPr/>
          <a:lstStyle/>
          <a:p>
            <a:r>
              <a:rPr lang="en-US" dirty="0" smtClean="0"/>
              <a:t>Scroll bars, buttons, text fields</a:t>
            </a:r>
          </a:p>
          <a:p>
            <a:r>
              <a:rPr lang="en-US" sz="3200" dirty="0" smtClean="0"/>
              <a:t>But also:</a:t>
            </a:r>
          </a:p>
          <a:p>
            <a:pPr lvl="1"/>
            <a:r>
              <a:rPr lang="en-US" sz="2700" dirty="0" smtClean="0"/>
              <a:t>Drawing a new object in an editor</a:t>
            </a:r>
          </a:p>
          <a:p>
            <a:pPr lvl="1"/>
            <a:r>
              <a:rPr lang="en-US" sz="2700" dirty="0" smtClean="0"/>
              <a:t>Copy-and-paste</a:t>
            </a:r>
          </a:p>
          <a:p>
            <a:pPr lvl="1"/>
            <a:r>
              <a:rPr lang="en-US" sz="2700" dirty="0" smtClean="0"/>
              <a:t>Selecting a cell in a spreadsheet</a:t>
            </a:r>
          </a:p>
          <a:p>
            <a:r>
              <a:rPr lang="en-US" sz="3200" dirty="0" smtClean="0"/>
              <a:t>How high level? Text editor widget, but not Word</a:t>
            </a:r>
          </a:p>
          <a:p>
            <a:pPr lvl="1"/>
            <a:r>
              <a:rPr lang="en-US" sz="2700" dirty="0" smtClean="0"/>
              <a:t>Scroll bar is composed</a:t>
            </a:r>
            <a:br>
              <a:rPr lang="en-US" sz="2700" dirty="0" smtClean="0"/>
            </a:br>
            <a:r>
              <a:rPr lang="en-US" sz="2700" dirty="0" smtClean="0"/>
              <a:t>of buttons, etc.</a:t>
            </a:r>
          </a:p>
          <a:p>
            <a:endParaRPr lang="en-US" sz="31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1942" y="926712"/>
            <a:ext cx="327804" cy="562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5907" y="835053"/>
            <a:ext cx="1440176" cy="44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0930" y="1475114"/>
            <a:ext cx="1813394" cy="69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5" cstate="print"/>
          <a:srcRect t="10476"/>
          <a:stretch>
            <a:fillRect/>
          </a:stretch>
        </p:blipFill>
        <p:spPr bwMode="auto">
          <a:xfrm>
            <a:off x="6818349" y="2743201"/>
            <a:ext cx="1373266" cy="81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96055" y="2303254"/>
            <a:ext cx="4725746" cy="3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1623" y="3462697"/>
            <a:ext cx="2152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8" name="Picture 10" descr="C:\Users\bam\AppData\Local\Temp\SNAGHTML1d45b3f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1" y="4144117"/>
            <a:ext cx="980234" cy="1198068"/>
          </a:xfrm>
          <a:prstGeom prst="rect">
            <a:avLst/>
          </a:prstGeom>
          <a:noFill/>
        </p:spPr>
      </p:pic>
      <p:pic>
        <p:nvPicPr>
          <p:cNvPr id="104460" name="Picture 12" descr="C:\Users\bam\AppData\Local\Temp\SNAGHTML1d47e6a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95720" y="5322679"/>
            <a:ext cx="2944802" cy="1621586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8306475" y="740780"/>
            <a:ext cx="837525" cy="6047770"/>
            <a:chOff x="8306475" y="740780"/>
            <a:chExt cx="837525" cy="6047770"/>
          </a:xfrm>
        </p:grpSpPr>
        <p:sp>
          <p:nvSpPr>
            <p:cNvPr id="14" name="Oval 13"/>
            <p:cNvSpPr/>
            <p:nvPr/>
          </p:nvSpPr>
          <p:spPr bwMode="auto">
            <a:xfrm>
              <a:off x="8306475" y="740780"/>
              <a:ext cx="779653" cy="729205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 w="76200">
                  <a:solidFill>
                    <a:srgbClr val="FF0000"/>
                  </a:solidFill>
                </a:ln>
                <a:noFill/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364347" y="6059345"/>
              <a:ext cx="779653" cy="729205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 w="76200">
                  <a:solidFill>
                    <a:srgbClr val="FF0000"/>
                  </a:solidFill>
                </a:ln>
                <a:noFill/>
                <a:effectLst/>
                <a:latin typeface="Arial" charset="0"/>
              </a:endParaRPr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8364347" y="3670662"/>
            <a:ext cx="779653" cy="888276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 w="76200">
                <a:solidFill>
                  <a:srgbClr val="FF0000"/>
                </a:solidFill>
              </a:ln>
              <a:noFill/>
              <a:effectLst/>
              <a:latin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306472" y="1658983"/>
            <a:ext cx="837528" cy="4232531"/>
            <a:chOff x="8306472" y="1658983"/>
            <a:chExt cx="837528" cy="4232531"/>
          </a:xfrm>
        </p:grpSpPr>
        <p:sp>
          <p:nvSpPr>
            <p:cNvPr id="17" name="Oval 16"/>
            <p:cNvSpPr/>
            <p:nvPr/>
          </p:nvSpPr>
          <p:spPr bwMode="auto">
            <a:xfrm>
              <a:off x="8306472" y="1658983"/>
              <a:ext cx="779653" cy="1737360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 w="76200">
                  <a:solidFill>
                    <a:srgbClr val="FF0000"/>
                  </a:solidFill>
                </a:ln>
                <a:noFill/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8364347" y="4930815"/>
              <a:ext cx="779653" cy="960699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 w="76200">
                  <a:solidFill>
                    <a:srgbClr val="FF0000"/>
                  </a:solidFill>
                </a:ln>
                <a:noFill/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2238"/>
            <a:ext cx="8027043" cy="1295400"/>
          </a:xfrm>
        </p:spPr>
        <p:txBody>
          <a:bodyPr/>
          <a:lstStyle/>
          <a:p>
            <a:r>
              <a:rPr lang="en-US" dirty="0" smtClean="0"/>
              <a:t>What are some other examples?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9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04999"/>
            <a:ext cx="3810000" cy="2811707"/>
          </a:xfrm>
          <a:prstGeom prst="rect">
            <a:avLst/>
          </a:prstGeom>
          <a:noFill/>
        </p:spPr>
      </p:pic>
      <p:pic>
        <p:nvPicPr>
          <p:cNvPr id="12" name="Picture 13" descr="overview_sliderswitch"/>
          <p:cNvPicPr>
            <a:picLocks noChangeAspect="1" noChangeArrowheads="1"/>
          </p:cNvPicPr>
          <p:nvPr/>
        </p:nvPicPr>
        <p:blipFill>
          <a:blip r:embed="rId4" cstate="print"/>
          <a:srcRect l="21053"/>
          <a:stretch>
            <a:fillRect/>
          </a:stretch>
        </p:blipFill>
        <p:spPr bwMode="auto">
          <a:xfrm>
            <a:off x="4010297" y="1705573"/>
            <a:ext cx="1449977" cy="18366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2485"/>
            <a:ext cx="8686800" cy="4530725"/>
          </a:xfrm>
        </p:spPr>
        <p:txBody>
          <a:bodyPr/>
          <a:lstStyle/>
          <a:p>
            <a:r>
              <a:rPr lang="en-US" sz="2800" dirty="0" smtClean="0"/>
              <a:t>Visual Basic</a:t>
            </a:r>
          </a:p>
          <a:p>
            <a:r>
              <a:rPr lang="en-US" sz="2800" dirty="0" smtClean="0"/>
              <a:t>Physical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3CA4-AB13-4A6C-B6F0-9A8C4C08A525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 b="45116"/>
          <a:stretch>
            <a:fillRect/>
          </a:stretch>
        </p:blipFill>
        <p:spPr bwMode="auto">
          <a:xfrm>
            <a:off x="5329646" y="-1"/>
            <a:ext cx="2137954" cy="682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 t="54262"/>
          <a:stretch>
            <a:fillRect/>
          </a:stretch>
        </p:blipFill>
        <p:spPr bwMode="auto">
          <a:xfrm>
            <a:off x="6881559" y="576943"/>
            <a:ext cx="2262441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fig01"/>
          <p:cNvPicPr>
            <a:picLocks noChangeAspect="1" noChangeArrowheads="1"/>
          </p:cNvPicPr>
          <p:nvPr/>
        </p:nvPicPr>
        <p:blipFill>
          <a:blip r:embed="rId6" cstate="print"/>
          <a:srcRect t="56766" b="-740"/>
          <a:stretch>
            <a:fillRect/>
          </a:stretch>
        </p:blipFill>
        <p:spPr bwMode="auto">
          <a:xfrm>
            <a:off x="0" y="5334000"/>
            <a:ext cx="1802423" cy="1524000"/>
          </a:xfrm>
          <a:prstGeom prst="rect">
            <a:avLst/>
          </a:prstGeom>
          <a:noFill/>
        </p:spPr>
      </p:pic>
      <p:pic>
        <p:nvPicPr>
          <p:cNvPr id="10" name="Picture 11" descr="t-mobile-white-blackberry-pearl"/>
          <p:cNvPicPr>
            <a:picLocks noChangeAspect="1" noChangeArrowheads="1"/>
          </p:cNvPicPr>
          <p:nvPr/>
        </p:nvPicPr>
        <p:blipFill>
          <a:blip r:embed="rId7" cstate="print"/>
          <a:srcRect l="20667" t="50000" r="34000" b="26170"/>
          <a:stretch>
            <a:fillRect/>
          </a:stretch>
        </p:blipFill>
        <p:spPr bwMode="auto">
          <a:xfrm>
            <a:off x="1981200" y="5486400"/>
            <a:ext cx="1295400" cy="1066800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3853543" y="4230188"/>
            <a:ext cx="1506583" cy="1961605"/>
            <a:chOff x="7848600" y="5105400"/>
            <a:chExt cx="1143000" cy="1600200"/>
          </a:xfrm>
        </p:grpSpPr>
        <p:pic>
          <p:nvPicPr>
            <p:cNvPr id="9" name="Picture 9" descr="blackberry"/>
            <p:cNvPicPr>
              <a:picLocks noChangeAspect="1" noChangeArrowheads="1"/>
            </p:cNvPicPr>
            <p:nvPr/>
          </p:nvPicPr>
          <p:blipFill>
            <a:blip r:embed="rId8" cstate="print"/>
            <a:srcRect l="38261" t="14999" r="22609" b="39999"/>
            <a:stretch>
              <a:fillRect/>
            </a:stretch>
          </p:blipFill>
          <p:spPr bwMode="auto">
            <a:xfrm>
              <a:off x="7848600" y="5105400"/>
              <a:ext cx="1143000" cy="1600200"/>
            </a:xfrm>
            <a:prstGeom prst="rect">
              <a:avLst/>
            </a:prstGeom>
            <a:noFill/>
          </p:spPr>
        </p:pic>
        <p:sp>
          <p:nvSpPr>
            <p:cNvPr id="11" name="Oval 10"/>
            <p:cNvSpPr/>
            <p:nvPr/>
          </p:nvSpPr>
          <p:spPr bwMode="auto">
            <a:xfrm>
              <a:off x="8534400" y="5715000"/>
              <a:ext cx="381000" cy="685800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 w="57150">
                  <a:solidFill>
                    <a:srgbClr val="FF0000"/>
                  </a:solidFill>
                </a:ln>
                <a:noFill/>
                <a:effectLst/>
                <a:latin typeface="Arial" charset="0"/>
              </a:endParaRP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2013 - Brad Myers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66974"/>
          </a:xfrm>
        </p:spPr>
        <p:txBody>
          <a:bodyPr/>
          <a:lstStyle/>
          <a:p>
            <a:r>
              <a:rPr lang="en-US" dirty="0" smtClean="0"/>
              <a:t>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75" y="1169894"/>
            <a:ext cx="8229600" cy="56881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“Widgets” (Wikipedia: “GUI Widget”)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Note that there are no cross references in Wikipedia between “Interaction Technique” and “Widget”</a:t>
            </a:r>
          </a:p>
          <a:p>
            <a:pPr lvl="1"/>
            <a:r>
              <a:rPr lang="en-US" dirty="0" smtClean="0"/>
              <a:t>See my </a:t>
            </a:r>
            <a:r>
              <a:rPr lang="en-US" dirty="0" smtClean="0">
                <a:hlinkClick r:id="rId2"/>
              </a:rPr>
              <a:t>video </a:t>
            </a:r>
            <a:r>
              <a:rPr lang="en-US" dirty="0" smtClean="0"/>
              <a:t>“All the Widgets”</a:t>
            </a:r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not</a:t>
            </a:r>
            <a:r>
              <a:rPr lang="en-US" dirty="0" smtClean="0"/>
              <a:t> the same as Apple </a:t>
            </a:r>
            <a:r>
              <a:rPr lang="en-US" dirty="0" smtClean="0">
                <a:hlinkClick r:id="rId3"/>
              </a:rPr>
              <a:t>dashboard widgets</a:t>
            </a:r>
            <a:endParaRPr lang="en-US" dirty="0" smtClean="0"/>
          </a:p>
          <a:p>
            <a:r>
              <a:rPr lang="en-US" dirty="0" smtClean="0"/>
              <a:t>GUI “elements”</a:t>
            </a:r>
          </a:p>
          <a:p>
            <a:r>
              <a:rPr lang="en-US" dirty="0" smtClean="0"/>
              <a:t>“Gadgets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But not the same</a:t>
            </a:r>
            <a:br>
              <a:rPr lang="en-US" dirty="0" smtClean="0"/>
            </a:br>
            <a:r>
              <a:rPr lang="en-US" dirty="0" smtClean="0"/>
              <a:t>as Scott Hudson’s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Controls”</a:t>
            </a:r>
          </a:p>
          <a:p>
            <a:pPr lvl="1"/>
            <a:r>
              <a:rPr lang="en-US" dirty="0" smtClean="0"/>
              <a:t>(Windows)</a:t>
            </a:r>
          </a:p>
          <a:p>
            <a:r>
              <a:rPr lang="en-US" dirty="0" smtClean="0"/>
              <a:t>“Components”</a:t>
            </a:r>
          </a:p>
          <a:p>
            <a:pPr lvl="1"/>
            <a:r>
              <a:rPr lang="en-US" dirty="0" smtClean="0"/>
              <a:t>Too generic</a:t>
            </a:r>
          </a:p>
          <a:p>
            <a:r>
              <a:rPr lang="en-US" dirty="0" smtClean="0"/>
              <a:t>“Behaviors”</a:t>
            </a:r>
          </a:p>
          <a:p>
            <a:pPr lvl="1"/>
            <a:r>
              <a:rPr lang="en-US" dirty="0" smtClean="0"/>
              <a:t>= the </a:t>
            </a:r>
            <a:r>
              <a:rPr lang="en-US" dirty="0" smtClean="0">
                <a:solidFill>
                  <a:schemeClr val="accent2"/>
                </a:solidFill>
              </a:rPr>
              <a:t>interaction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2447" y="3043631"/>
            <a:ext cx="5701553" cy="28977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i="1" dirty="0" smtClean="0"/>
              <a:t>My definition:</a:t>
            </a:r>
            <a:br>
              <a:rPr lang="en-US" sz="2800" i="1" dirty="0" smtClean="0"/>
            </a:br>
            <a:r>
              <a:rPr lang="en-US" sz="2800" dirty="0" smtClean="0"/>
              <a:t>An “interaction technique” starts when the user does something that causes a computer to respond, and includes the direct feedback from the computer to the user. Interaction techniques are generally reusable across various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i="1" u="sng" dirty="0" smtClean="0">
                <a:hlinkClick r:id="rId2"/>
              </a:rPr>
              <a:t>Wikipedia’s definition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“An interaction technique, user interface technique or input technique is a combination of hardware and software elements that provides a way for computer users to accomplish a single task.”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Course: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05-899A/05-499A: Interaction Techniques</a:t>
            </a:r>
          </a:p>
          <a:p>
            <a:pPr lvl="1"/>
            <a:r>
              <a:rPr lang="en-US" dirty="0" smtClean="0"/>
              <a:t>Intended for undergraduates and graduates</a:t>
            </a:r>
          </a:p>
          <a:p>
            <a:pPr lvl="1"/>
            <a:r>
              <a:rPr lang="en-US" dirty="0" smtClean="0"/>
              <a:t>Both numbers are for the identical course</a:t>
            </a:r>
          </a:p>
          <a:p>
            <a:pPr lvl="1"/>
            <a:r>
              <a:rPr lang="en-US" dirty="0" smtClean="0"/>
              <a:t>Graduates should be in 899A and undergrads in 499A</a:t>
            </a:r>
          </a:p>
          <a:p>
            <a:pPr lvl="1"/>
            <a:r>
              <a:rPr lang="en-US" dirty="0" smtClean="0"/>
              <a:t>Same assignments</a:t>
            </a:r>
          </a:p>
          <a:p>
            <a:r>
              <a:rPr lang="en-US" dirty="0" smtClean="0"/>
              <a:t>Mondays &amp; Wednesdays, 1:30pm – 2:50pm</a:t>
            </a:r>
          </a:p>
          <a:p>
            <a:r>
              <a:rPr lang="en-US" dirty="0" smtClean="0"/>
              <a:t>All lectures videotaped &amp; available from schedule page</a:t>
            </a:r>
          </a:p>
          <a:p>
            <a:pPr lvl="1"/>
            <a:r>
              <a:rPr lang="en-US" dirty="0" smtClean="0"/>
              <a:t>So have a permanent record, in case want to do something with the content</a:t>
            </a:r>
          </a:p>
          <a:p>
            <a:pPr lvl="1"/>
            <a:r>
              <a:rPr lang="en-US" i="1" dirty="0" smtClean="0"/>
              <a:t>But attendance in lectures is </a:t>
            </a:r>
            <a:r>
              <a:rPr lang="en-US" i="1" dirty="0" smtClean="0">
                <a:solidFill>
                  <a:schemeClr val="accent2"/>
                </a:solidFill>
              </a:rPr>
              <a:t>required</a:t>
            </a:r>
          </a:p>
          <a:p>
            <a:r>
              <a:rPr lang="en-US" dirty="0" smtClean="0"/>
              <a:t>Room: NSH 1305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A680-EBE3-4566-B338-7189B973125E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i="1" dirty="0" smtClean="0"/>
              <a:t>Foley &amp; van Dam, 1990:</a:t>
            </a:r>
            <a:br>
              <a:rPr lang="en-US" sz="2800" i="1" dirty="0" smtClean="0"/>
            </a:br>
            <a:r>
              <a:rPr lang="en-US" sz="2800" i="1" dirty="0" smtClean="0"/>
              <a:t>“</a:t>
            </a:r>
            <a:r>
              <a:rPr lang="en-US" sz="2800" dirty="0" smtClean="0"/>
              <a:t>An interaction technique is a way of using a physical input/output device to perform a generic task in a human-computer dialogue.”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smtClean="0"/>
              <a:t>not </a:t>
            </a:r>
            <a:r>
              <a:rPr lang="en-US" dirty="0" smtClean="0"/>
              <a:t>an interaction technique?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Whole applications (Microsoft Word)</a:t>
            </a:r>
          </a:p>
          <a:p>
            <a:r>
              <a:rPr lang="en-US" dirty="0" smtClean="0"/>
              <a:t>Dashboard “widgets” – small apps for the desktop</a:t>
            </a:r>
          </a:p>
          <a:p>
            <a:r>
              <a:rPr lang="en-US" dirty="0" smtClean="0"/>
              <a:t>Output only (no interactions)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2"/>
            <a:r>
              <a:rPr lang="en-US" dirty="0" smtClean="0"/>
              <a:t>But many come with specialized interactions, then they might count?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Movies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2238"/>
            <a:ext cx="8341744" cy="1295400"/>
          </a:xfrm>
        </p:spPr>
        <p:txBody>
          <a:bodyPr/>
          <a:lstStyle/>
          <a:p>
            <a:r>
              <a:rPr lang="en-US" dirty="0" smtClean="0"/>
              <a:t>Why Study Interaction Techniques?</a:t>
            </a:r>
            <a:endParaRPr lang="en-US" dirty="0"/>
          </a:p>
        </p:txBody>
      </p:sp>
      <p:pic>
        <p:nvPicPr>
          <p:cNvPr id="8" name="Picture 2" descr="some scroll bars over history"/>
          <p:cNvPicPr>
            <a:picLocks noChangeAspect="1" noChangeArrowheads="1"/>
          </p:cNvPicPr>
          <p:nvPr/>
        </p:nvPicPr>
        <p:blipFill>
          <a:blip r:embed="rId2" cstate="print"/>
          <a:srcRect l="962" t="6154" r="80543" b="25846"/>
          <a:stretch>
            <a:fillRect/>
          </a:stretch>
        </p:blipFill>
        <p:spPr bwMode="auto">
          <a:xfrm>
            <a:off x="4405543" y="844062"/>
            <a:ext cx="1507556" cy="2872153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6" y="1395046"/>
            <a:ext cx="8229600" cy="50643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Used extensively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/>
              <a:t>Everyone who uses a computer</a:t>
            </a:r>
            <a:br>
              <a:rPr lang="en-US" sz="2700" dirty="0" smtClean="0"/>
            </a:br>
            <a:r>
              <a:rPr lang="en-US" sz="2700" dirty="0" smtClean="0"/>
              <a:t>uses copy-paste, etc.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/>
              <a:t>So can have an enormous impact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Interesting historically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/>
              <a:t>Why do we do things the way we do?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/>
              <a:t>Is there a good reason?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/>
              <a:t>Example: which way does the arrow point in a scroll bar?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And new interaction techniques are created all the time: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/>
              <a:t>Patent on “Bounce at end of scrolling” for </a:t>
            </a:r>
            <a:r>
              <a:rPr lang="en-US" sz="2700" dirty="0" err="1" smtClean="0"/>
              <a:t>iPhone</a:t>
            </a:r>
            <a:r>
              <a:rPr lang="en-US" sz="2700" dirty="0" smtClean="0"/>
              <a:t> submitted by Bas Ording in 2007 (right before 1</a:t>
            </a:r>
            <a:r>
              <a:rPr lang="en-US" sz="2700" baseline="30000" dirty="0" smtClean="0"/>
              <a:t>st</a:t>
            </a:r>
            <a:r>
              <a:rPr lang="en-US" sz="2700" dirty="0" smtClean="0"/>
              <a:t> </a:t>
            </a:r>
            <a:r>
              <a:rPr lang="en-US" sz="2700" dirty="0" err="1" smtClean="0"/>
              <a:t>iPhone</a:t>
            </a:r>
            <a:r>
              <a:rPr lang="en-US" sz="2700" dirty="0" smtClean="0"/>
              <a:t> was released in 2007) </a:t>
            </a:r>
            <a:r>
              <a:rPr lang="en-US" sz="2700" dirty="0" smtClean="0">
                <a:hlinkClick r:id="rId3"/>
              </a:rPr>
              <a:t>US 7,469,381</a:t>
            </a:r>
            <a:endParaRPr lang="en-US" sz="2700" dirty="0" smtClean="0"/>
          </a:p>
          <a:p>
            <a:pPr lvl="2">
              <a:lnSpc>
                <a:spcPct val="120000"/>
              </a:lnSpc>
            </a:pPr>
            <a:r>
              <a:rPr lang="en-US" sz="2400" dirty="0" smtClean="0"/>
              <a:t>Try it! </a:t>
            </a:r>
            <a:r>
              <a:rPr lang="en-US" sz="2400" dirty="0" err="1" smtClean="0"/>
              <a:t>iPhone</a:t>
            </a:r>
            <a:r>
              <a:rPr lang="en-US" sz="2400" dirty="0" smtClean="0"/>
              <a:t> vs. Samsung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/>
              <a:t>“Pull down to refresh” – patent submitted in 2010 by Twitter, became popular </a:t>
            </a:r>
            <a:r>
              <a:rPr lang="en-US" sz="2700" i="1" dirty="0" smtClean="0"/>
              <a:t>in 2013!</a:t>
            </a:r>
            <a:endParaRPr lang="en-US" sz="2700" dirty="0" smtClean="0"/>
          </a:p>
          <a:p>
            <a:pPr lvl="2">
              <a:lnSpc>
                <a:spcPct val="120000"/>
              </a:lnSpc>
            </a:pPr>
            <a:r>
              <a:rPr lang="en-US" dirty="0" smtClean="0">
                <a:hlinkClick r:id="rId4"/>
              </a:rPr>
              <a:t>US 8,448,084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/>
              <a:t>Many new CHI &amp; UIST conference papers every year with new 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5" cstate="print"/>
          <a:srcRect b="50936"/>
          <a:stretch>
            <a:fillRect/>
          </a:stretch>
        </p:blipFill>
        <p:spPr bwMode="auto">
          <a:xfrm>
            <a:off x="5967211" y="832337"/>
            <a:ext cx="3176789" cy="2766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Interaction Techniques,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54"/>
            <a:ext cx="8229600" cy="474784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Interaction Techniques have a high economic value</a:t>
            </a:r>
          </a:p>
          <a:p>
            <a:pPr lvl="1"/>
            <a:r>
              <a:rPr lang="en-US" dirty="0" smtClean="0"/>
              <a:t>Often the subject of patents and lawsuits</a:t>
            </a:r>
          </a:p>
          <a:p>
            <a:pPr lvl="2"/>
            <a:r>
              <a:rPr lang="en-US" dirty="0" smtClean="0"/>
              <a:t>Can’t patent overall look and feel</a:t>
            </a:r>
          </a:p>
          <a:p>
            <a:pPr lvl="1"/>
            <a:r>
              <a:rPr lang="en-US" dirty="0" smtClean="0"/>
              <a:t>“Apple Wins Over Jury in Samsung Patent Dispute, Awarded </a:t>
            </a:r>
            <a:r>
              <a:rPr lang="en-US" dirty="0" smtClean="0">
                <a:solidFill>
                  <a:schemeClr val="accent2"/>
                </a:solidFill>
              </a:rPr>
              <a:t>$1.05 Billion</a:t>
            </a:r>
            <a:r>
              <a:rPr lang="en-US" dirty="0" smtClean="0"/>
              <a:t> in Damages (Live Blog)”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lvl="1"/>
            <a:r>
              <a:rPr lang="en-US" dirty="0" smtClean="0"/>
              <a:t>“Jury orders Samsung to pay $290M to Apple in patent case”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Need new ones</a:t>
            </a:r>
          </a:p>
          <a:p>
            <a:pPr lvl="1"/>
            <a:r>
              <a:rPr lang="en-US" dirty="0" smtClean="0"/>
              <a:t>“Desktop metaphor” is getting tired</a:t>
            </a:r>
          </a:p>
          <a:p>
            <a:pPr lvl="2"/>
            <a:r>
              <a:rPr lang="en-US" dirty="0" smtClean="0"/>
              <a:t>Macs &amp; PCs look and work pretty similar to each other and to the designs of the 1980’s (30 years ago)</a:t>
            </a:r>
          </a:p>
          <a:p>
            <a:pPr lvl="1"/>
            <a:r>
              <a:rPr lang="en-US" dirty="0" smtClean="0"/>
              <a:t>Text entry on smartphones is a big barrier</a:t>
            </a:r>
          </a:p>
          <a:p>
            <a:pPr lvl="1"/>
            <a:r>
              <a:rPr lang="en-US" dirty="0" smtClean="0"/>
              <a:t>Selecting individual elements, characters on smartphones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283D-037C-4233-A5B9-6A378F34C5A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B30AE8-9679-481A-98FC-7559F6848A3D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3195638" cy="1295400"/>
          </a:xfrm>
        </p:spPr>
        <p:txBody>
          <a:bodyPr/>
          <a:lstStyle/>
          <a:p>
            <a:pPr eaLnBrk="1" hangingPunct="1"/>
            <a:r>
              <a:rPr lang="en-US" smtClean="0"/>
              <a:t>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April 29, 1991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pic>
        <p:nvPicPr>
          <p:cNvPr id="23557" name="Picture 4" descr="businessweekcan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7513" y="0"/>
            <a:ext cx="49164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41A21-5C30-4B45-B57B-BC2F7F218C5A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68375"/>
          </a:xfrm>
        </p:spPr>
        <p:txBody>
          <a:bodyPr/>
          <a:lstStyle/>
          <a:p>
            <a:pPr eaLnBrk="1" hangingPunct="1"/>
            <a:r>
              <a:rPr lang="en-US" dirty="0" smtClean="0"/>
              <a:t>Problem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5768975"/>
            <a:ext cx="8664575" cy="941388"/>
          </a:xfrm>
        </p:spPr>
        <p:txBody>
          <a:bodyPr/>
          <a:lstStyle/>
          <a:p>
            <a:pPr eaLnBrk="1" hangingPunct="1"/>
            <a:r>
              <a:rPr lang="en-US" smtClean="0"/>
              <a:t>Appliances are too complex</a:t>
            </a:r>
          </a:p>
        </p:txBody>
      </p:sp>
      <p:pic>
        <p:nvPicPr>
          <p:cNvPr id="1030" name="Picture 4" descr="blink12anim2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025" y="1377950"/>
            <a:ext cx="4094163" cy="445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6446838" y="0"/>
          <a:ext cx="2697162" cy="6858000"/>
        </p:xfrm>
        <a:graphic>
          <a:graphicData uri="http://schemas.openxmlformats.org/presentationml/2006/ole">
            <p:oleObj spid="_x0000_s135170" name="Photo Editor Photo" r:id="rId5" imgW="2228571" imgH="5668166" progId="">
              <p:embed/>
            </p:oleObj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AA733-ECD8-4937-B040-9D4FF7FC7C51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33462"/>
          </a:xfrm>
        </p:spPr>
        <p:txBody>
          <a:bodyPr/>
          <a:lstStyle/>
          <a:p>
            <a:pPr eaLnBrk="1" hangingPunct="1"/>
            <a:r>
              <a:rPr lang="en-US" smtClean="0"/>
              <a:t>Problem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5211763"/>
            <a:ext cx="8664575" cy="1227137"/>
          </a:xfrm>
        </p:spPr>
        <p:txBody>
          <a:bodyPr/>
          <a:lstStyle/>
          <a:p>
            <a:pPr eaLnBrk="1" hangingPunct="1"/>
            <a:r>
              <a:rPr lang="en-US" smtClean="0"/>
              <a:t>Too many remotes</a:t>
            </a:r>
          </a:p>
        </p:txBody>
      </p:sp>
      <p:pic>
        <p:nvPicPr>
          <p:cNvPr id="22533" name="Picture 4" descr="100-0026_IMG"/>
          <p:cNvPicPr>
            <a:picLocks noChangeAspect="1" noChangeArrowheads="1"/>
          </p:cNvPicPr>
          <p:nvPr/>
        </p:nvPicPr>
        <p:blipFill>
          <a:blip r:embed="rId3" cstate="print"/>
          <a:srcRect t="9454" b="17517"/>
          <a:stretch>
            <a:fillRect/>
          </a:stretch>
        </p:blipFill>
        <p:spPr bwMode="auto">
          <a:xfrm>
            <a:off x="1274763" y="1330325"/>
            <a:ext cx="6862762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 are Interaction Techniques Hard to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508"/>
            <a:ext cx="8485094" cy="47847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Surprisingly large number of design decisions</a:t>
            </a:r>
          </a:p>
          <a:p>
            <a:r>
              <a:rPr lang="en-US" dirty="0" smtClean="0"/>
              <a:t>Individual differences and preferences</a:t>
            </a:r>
          </a:p>
          <a:p>
            <a:r>
              <a:rPr lang="en-US" dirty="0" smtClean="0"/>
              <a:t>Lots of details that impact human performance</a:t>
            </a:r>
          </a:p>
          <a:p>
            <a:pPr lvl="1"/>
            <a:r>
              <a:rPr lang="en-US" dirty="0" smtClean="0"/>
              <a:t>How far does the cursor move when you move the mouse 1 inch?</a:t>
            </a:r>
          </a:p>
          <a:p>
            <a:pPr lvl="2"/>
            <a:r>
              <a:rPr lang="en-US" dirty="0" smtClean="0"/>
              <a:t>Trick question – depends on mouse speed</a:t>
            </a:r>
          </a:p>
          <a:p>
            <a:pPr lvl="2"/>
            <a:r>
              <a:rPr lang="en-US" dirty="0" smtClean="0"/>
              <a:t>Complex formula developed through experimentation</a:t>
            </a:r>
          </a:p>
          <a:p>
            <a:pPr lvl="1"/>
            <a:r>
              <a:rPr lang="en-US" dirty="0" smtClean="0"/>
              <a:t>How far does the </a:t>
            </a:r>
            <a:r>
              <a:rPr lang="en-US" dirty="0" smtClean="0"/>
              <a:t>content move </a:t>
            </a:r>
            <a:r>
              <a:rPr lang="en-US" dirty="0" smtClean="0"/>
              <a:t>on an </a:t>
            </a:r>
            <a:r>
              <a:rPr lang="en-US" dirty="0" err="1" smtClean="0"/>
              <a:t>iPhone</a:t>
            </a:r>
            <a:r>
              <a:rPr lang="en-US" dirty="0" smtClean="0"/>
              <a:t> when you flick your finger?</a:t>
            </a:r>
          </a:p>
          <a:p>
            <a:pPr lvl="2"/>
            <a:r>
              <a:rPr lang="en-US" dirty="0" smtClean="0"/>
              <a:t>Needs to work for long distance, and highly accurate local movements</a:t>
            </a:r>
          </a:p>
          <a:p>
            <a:pPr lvl="2"/>
            <a:r>
              <a:rPr lang="en-US" dirty="0" smtClean="0"/>
              <a:t>Nokia </a:t>
            </a:r>
            <a:r>
              <a:rPr lang="en-US" dirty="0" smtClean="0"/>
              <a:t>phones released </a:t>
            </a:r>
            <a:r>
              <a:rPr lang="en-US" dirty="0" smtClean="0"/>
              <a:t>just after </a:t>
            </a:r>
            <a:r>
              <a:rPr lang="en-US" dirty="0" smtClean="0"/>
              <a:t>the </a:t>
            </a:r>
            <a:r>
              <a:rPr lang="en-US" dirty="0" err="1" smtClean="0"/>
              <a:t>iPhone</a:t>
            </a:r>
            <a:r>
              <a:rPr lang="en-US" dirty="0" smtClean="0"/>
              <a:t> got this all wrong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283D-037C-4233-A5B9-6A378F34C5A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check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“states” can it be in?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7814" y="853832"/>
            <a:ext cx="859448" cy="9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check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33" y="1551008"/>
            <a:ext cx="7378861" cy="5058135"/>
          </a:xfrm>
        </p:spPr>
        <p:txBody>
          <a:bodyPr>
            <a:normAutofit/>
          </a:bodyPr>
          <a:lstStyle/>
          <a:p>
            <a:r>
              <a:rPr lang="en-US" dirty="0" smtClean="0"/>
              <a:t>How many “states” can it be in?</a:t>
            </a:r>
          </a:p>
          <a:p>
            <a:pPr lvl="1"/>
            <a:r>
              <a:rPr lang="en-US" dirty="0" smtClean="0"/>
              <a:t>Checked, not-checked, </a:t>
            </a:r>
          </a:p>
          <a:p>
            <a:pPr lvl="1"/>
            <a:r>
              <a:rPr lang="en-US" dirty="0" smtClean="0"/>
              <a:t>Disabled, not-disabled</a:t>
            </a:r>
          </a:p>
          <a:p>
            <a:pPr lvl="1"/>
            <a:r>
              <a:rPr lang="en-US" dirty="0" smtClean="0"/>
              <a:t>Hover, not-hover (can’t be </a:t>
            </a:r>
            <a:r>
              <a:rPr lang="en-US" dirty="0" err="1" smtClean="0"/>
              <a:t>hover+disabled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Pressed-inside, pressed-outside, not-pressed (can’t be pressed + disabled, can’t be pressed-inside + not-hover)</a:t>
            </a:r>
          </a:p>
          <a:p>
            <a:pPr lvl="1"/>
            <a:r>
              <a:rPr lang="en-US" dirty="0" smtClean="0"/>
              <a:t>Keyboard focus, not-focus</a:t>
            </a:r>
          </a:p>
          <a:p>
            <a:pPr lvl="1"/>
            <a:r>
              <a:rPr lang="en-US" dirty="0" smtClean="0"/>
              <a:t>2^4 * 3 = 48, but many are not possible</a:t>
            </a:r>
          </a:p>
          <a:p>
            <a:pPr marL="342900" lvl="2" indent="-342900">
              <a:buClr>
                <a:schemeClr val="tx2"/>
              </a:buClr>
            </a:pPr>
            <a:r>
              <a:rPr lang="en-US" sz="2400" dirty="0" smtClean="0"/>
              <a:t>Often forget about the release-outside case &amp; interface gets confused (Flash implementations)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7815" y="853832"/>
            <a:ext cx="857145" cy="90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5956" y="2115752"/>
            <a:ext cx="1952380" cy="95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5" cstate="print"/>
          <a:srcRect r="17230" b="4798"/>
          <a:stretch>
            <a:fillRect/>
          </a:stretch>
        </p:blipFill>
        <p:spPr bwMode="auto">
          <a:xfrm>
            <a:off x="7587138" y="3306501"/>
            <a:ext cx="1556862" cy="36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7009" y="3838274"/>
            <a:ext cx="1571428" cy="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3305" y="4588635"/>
            <a:ext cx="1738095" cy="8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6D3B16-19EB-4661-9A51-74A8F3B19387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Web page: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600200"/>
            <a:ext cx="8897937" cy="4532313"/>
          </a:xfrm>
        </p:spPr>
        <p:txBody>
          <a:bodyPr/>
          <a:lstStyle/>
          <a:p>
            <a:pPr eaLnBrk="1" hangingPunct="1"/>
            <a:r>
              <a:rPr lang="en-US" b="1" dirty="0" smtClean="0"/>
              <a:t>Course Web page:</a:t>
            </a:r>
          </a:p>
          <a:p>
            <a:pPr eaLnBrk="1" hangingPunct="1">
              <a:buNone/>
            </a:pPr>
            <a:r>
              <a:rPr lang="en-US" sz="2800" dirty="0" smtClean="0">
                <a:hlinkClick r:id="rId3"/>
              </a:rPr>
              <a:t>http://www.cs.cmu.edu/~bam/uicourse/2014inter/</a:t>
            </a:r>
            <a:r>
              <a:rPr lang="en-US" sz="2600" b="1" dirty="0" smtClean="0"/>
              <a:t> </a:t>
            </a:r>
          </a:p>
          <a:p>
            <a:pPr lvl="1" eaLnBrk="1" hangingPunct="1"/>
            <a:r>
              <a:rPr lang="en-US" b="1" dirty="0" smtClean="0"/>
              <a:t>Course schedule is tentative</a:t>
            </a:r>
          </a:p>
          <a:p>
            <a:pPr lvl="1" eaLnBrk="1" hangingPunct="1"/>
            <a:r>
              <a:rPr lang="en-US" b="1" dirty="0" smtClean="0"/>
              <a:t>Note </a:t>
            </a:r>
            <a:r>
              <a:rPr lang="en-US" b="1" i="1" dirty="0" smtClean="0"/>
              <a:t>required </a:t>
            </a:r>
            <a:r>
              <a:rPr lang="en-US" b="1" dirty="0" smtClean="0"/>
              <a:t>readings</a:t>
            </a:r>
          </a:p>
          <a:p>
            <a:pPr lvl="1" eaLnBrk="1" hangingPunct="1"/>
            <a:r>
              <a:rPr lang="en-US" b="1" dirty="0" smtClean="0"/>
              <a:t>Note homework </a:t>
            </a:r>
            <a:r>
              <a:rPr lang="en-US" b="1" dirty="0" smtClean="0"/>
              <a:t>schedule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Some readings are CMU-only, use CMU network or VPN</a:t>
            </a:r>
            <a:endParaRPr lang="en-US" sz="19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934446" cy="1295400"/>
          </a:xfrm>
        </p:spPr>
        <p:txBody>
          <a:bodyPr/>
          <a:lstStyle/>
          <a:p>
            <a:r>
              <a:rPr lang="en-US" dirty="0" smtClean="0"/>
              <a:t>Example2: Drawing a new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move upwards past start point?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2844" y="2451724"/>
            <a:ext cx="952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 bwMode="auto">
          <a:xfrm>
            <a:off x="3622876" y="2708476"/>
            <a:ext cx="451413" cy="5208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1678" y="2496515"/>
            <a:ext cx="847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 bwMode="auto">
          <a:xfrm flipH="1" flipV="1">
            <a:off x="4768770" y="2685327"/>
            <a:ext cx="395468" cy="3954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Interaction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What are relevant </a:t>
            </a:r>
            <a:r>
              <a:rPr lang="en-US" sz="2800" dirty="0" smtClean="0">
                <a:solidFill>
                  <a:schemeClr val="accent2"/>
                </a:solidFill>
              </a:rPr>
              <a:t>quality metrics</a:t>
            </a:r>
            <a:r>
              <a:rPr lang="en-US" sz="2800" dirty="0" smtClean="0"/>
              <a:t> for interaction techniques?</a:t>
            </a:r>
          </a:p>
          <a:p>
            <a:r>
              <a:rPr lang="en-US" sz="2800" dirty="0" smtClean="0"/>
              <a:t>For </a:t>
            </a:r>
            <a:r>
              <a:rPr lang="en-US" sz="2800" dirty="0" smtClean="0">
                <a:solidFill>
                  <a:schemeClr val="accent2"/>
                </a:solidFill>
              </a:rPr>
              <a:t>evaluating</a:t>
            </a:r>
            <a:r>
              <a:rPr lang="en-US" sz="2800" dirty="0" smtClean="0"/>
              <a:t> them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283D-037C-4233-A5B9-6A378F34C5A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Interaction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815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are relevant </a:t>
            </a:r>
            <a:r>
              <a:rPr lang="en-US" dirty="0" smtClean="0">
                <a:solidFill>
                  <a:schemeClr val="accent2"/>
                </a:solidFill>
              </a:rPr>
              <a:t>quality metrics</a:t>
            </a:r>
            <a:r>
              <a:rPr lang="en-US" dirty="0" smtClean="0"/>
              <a:t> for interaction techniques?</a:t>
            </a:r>
          </a:p>
          <a:p>
            <a:pPr lvl="1"/>
            <a:r>
              <a:rPr lang="en-US" i="1" dirty="0" smtClean="0"/>
              <a:t>(same as other HCI usability metrics!)</a:t>
            </a:r>
          </a:p>
          <a:p>
            <a:pPr lvl="1"/>
            <a:r>
              <a:rPr lang="en-US" dirty="0" smtClean="0"/>
              <a:t>Efficiency (speed)</a:t>
            </a:r>
          </a:p>
          <a:p>
            <a:pPr lvl="1"/>
            <a:r>
              <a:rPr lang="en-US" dirty="0" smtClean="0"/>
              <a:t>Error rate</a:t>
            </a:r>
          </a:p>
          <a:p>
            <a:pPr lvl="1"/>
            <a:r>
              <a:rPr lang="en-US" dirty="0" err="1" smtClean="0"/>
              <a:t>Learnability</a:t>
            </a:r>
            <a:endParaRPr lang="en-US" dirty="0" smtClean="0"/>
          </a:p>
          <a:p>
            <a:pPr lvl="1"/>
            <a:r>
              <a:rPr lang="en-US" dirty="0" smtClean="0"/>
              <a:t>Discoverability</a:t>
            </a:r>
          </a:p>
          <a:p>
            <a:pPr lvl="1"/>
            <a:r>
              <a:rPr lang="en-US" dirty="0" err="1" smtClean="0"/>
              <a:t>Memorability</a:t>
            </a:r>
            <a:endParaRPr lang="en-US" dirty="0" smtClean="0"/>
          </a:p>
          <a:p>
            <a:pPr lvl="1"/>
            <a:r>
              <a:rPr lang="en-US" dirty="0" smtClean="0"/>
              <a:t>Aesthetics &amp; emotional impact</a:t>
            </a:r>
          </a:p>
          <a:p>
            <a:pPr lvl="1"/>
            <a:r>
              <a:rPr lang="en-US" dirty="0" smtClean="0"/>
              <a:t>Satisfaction (Pleasurable)</a:t>
            </a:r>
          </a:p>
          <a:p>
            <a:pPr lvl="1"/>
            <a:r>
              <a:rPr lang="en-US" dirty="0" smtClean="0"/>
              <a:t>Consistency with other interactions</a:t>
            </a:r>
          </a:p>
          <a:p>
            <a:pPr lvl="1"/>
            <a:r>
              <a:rPr lang="en-US" dirty="0" smtClean="0"/>
              <a:t>Etc.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283D-037C-4233-A5B9-6A378F34C5A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Interaction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also </a:t>
            </a:r>
            <a:r>
              <a:rPr lang="en-US" dirty="0" err="1" smtClean="0">
                <a:solidFill>
                  <a:schemeClr val="accent2"/>
                </a:solidFill>
              </a:rPr>
              <a:t>generalizability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How often can be used?</a:t>
            </a:r>
          </a:p>
          <a:p>
            <a:pPr lvl="1"/>
            <a:r>
              <a:rPr lang="en-US" dirty="0" smtClean="0"/>
              <a:t>Different applications?</a:t>
            </a:r>
          </a:p>
          <a:p>
            <a:pPr lvl="1"/>
            <a:r>
              <a:rPr lang="en-US" dirty="0" smtClean="0"/>
              <a:t>Different kinds of input values?</a:t>
            </a:r>
          </a:p>
          <a:p>
            <a:r>
              <a:rPr lang="en-US" dirty="0" smtClean="0"/>
              <a:t>Dimensionality</a:t>
            </a:r>
          </a:p>
          <a:p>
            <a:pPr lvl="1"/>
            <a:r>
              <a:rPr lang="en-US" dirty="0" smtClean="0"/>
              <a:t>One D (menu, slider) or 2-D (mouse), or more</a:t>
            </a:r>
          </a:p>
          <a:p>
            <a:pPr lvl="1"/>
            <a:r>
              <a:rPr lang="en-US" dirty="0" smtClean="0"/>
              <a:t>How many items? (pick among 5 items vs. among 100 or 1,000)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Interaction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710"/>
            <a:ext cx="8229600" cy="49308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Taking into account </a:t>
            </a:r>
            <a:r>
              <a:rPr lang="en-US" dirty="0" smtClean="0">
                <a:solidFill>
                  <a:schemeClr val="accent2"/>
                </a:solidFill>
              </a:rPr>
              <a:t>device </a:t>
            </a:r>
            <a:r>
              <a:rPr lang="en-US" dirty="0" smtClean="0"/>
              <a:t>characteristics</a:t>
            </a:r>
          </a:p>
          <a:p>
            <a:r>
              <a:rPr lang="en-US" dirty="0" smtClean="0"/>
              <a:t>Taking into account </a:t>
            </a:r>
            <a:r>
              <a:rPr lang="en-US" dirty="0" smtClean="0">
                <a:solidFill>
                  <a:schemeClr val="accent2"/>
                </a:solidFill>
              </a:rPr>
              <a:t>human</a:t>
            </a:r>
            <a:r>
              <a:rPr lang="en-US" dirty="0" smtClean="0"/>
              <a:t> characteristics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Look</a:t>
            </a:r>
          </a:p>
          <a:p>
            <a:pPr lvl="1"/>
            <a:r>
              <a:rPr lang="en-US" dirty="0" smtClean="0"/>
              <a:t>Styling</a:t>
            </a:r>
          </a:p>
          <a:p>
            <a:pPr lvl="2"/>
            <a:r>
              <a:rPr lang="en-US" sz="2400" dirty="0" smtClean="0"/>
              <a:t>3D look and feel – Smith’s </a:t>
            </a:r>
            <a:r>
              <a:rPr lang="en-US" sz="2400" dirty="0" smtClean="0">
                <a:hlinkClick r:id="rId2"/>
              </a:rPr>
              <a:t>ARK</a:t>
            </a:r>
            <a:r>
              <a:rPr lang="en-US" sz="2400" dirty="0" smtClean="0"/>
              <a:t> (1986), up through Windows 7</a:t>
            </a:r>
          </a:p>
          <a:p>
            <a:pPr lvl="2"/>
            <a:r>
              <a:rPr lang="en-US" sz="2400" dirty="0" smtClean="0"/>
              <a:t>Flat squares – Windows Phone and Windows 8</a:t>
            </a:r>
          </a:p>
          <a:p>
            <a:pPr lvl="1"/>
            <a:r>
              <a:rPr lang="en-US" dirty="0" smtClean="0"/>
              <a:t>Feedback for behaviors</a:t>
            </a:r>
          </a:p>
          <a:p>
            <a:pPr lvl="1"/>
            <a:r>
              <a:rPr lang="en-US" dirty="0" smtClean="0"/>
              <a:t>Animation effects – from </a:t>
            </a:r>
            <a:r>
              <a:rPr lang="en-US" dirty="0" smtClean="0">
                <a:hlinkClick r:id="rId3"/>
              </a:rPr>
              <a:t>1993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Feel</a:t>
            </a:r>
          </a:p>
          <a:p>
            <a:pPr lvl="1"/>
            <a:r>
              <a:rPr lang="en-US" dirty="0" smtClean="0"/>
              <a:t>Specific implementation of the behavior</a:t>
            </a:r>
          </a:p>
          <a:p>
            <a:pPr lvl="1"/>
            <a:r>
              <a:rPr lang="en-US" dirty="0" smtClean="0"/>
              <a:t>Details matter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0035"/>
          </a:xfrm>
        </p:spPr>
        <p:txBody>
          <a:bodyPr/>
          <a:lstStyle/>
          <a:p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92" y="1064872"/>
            <a:ext cx="6817489" cy="37964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“Perceived and actual properties of the thing, primarily those fundamental properties that determine how the thing could possibly be used.” (Norman </a:t>
            </a:r>
            <a:r>
              <a:rPr lang="en-US" i="1" dirty="0" smtClean="0"/>
              <a:t>DOET</a:t>
            </a:r>
            <a:r>
              <a:rPr lang="en-US" dirty="0" smtClean="0"/>
              <a:t> book, p. 9)</a:t>
            </a:r>
          </a:p>
          <a:p>
            <a:pPr lvl="1"/>
            <a:r>
              <a:rPr lang="en-US" dirty="0" smtClean="0"/>
              <a:t>“When affordances are taken advantage of, the user knows what to do just by looking” </a:t>
            </a:r>
          </a:p>
          <a:p>
            <a:r>
              <a:rPr lang="en-US" dirty="0" smtClean="0"/>
              <a:t>Helps people understand what to do with the control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6" name="Picture 5" descr="design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066800"/>
            <a:ext cx="1790700" cy="2743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7" name="Picture 9" descr="Door of our canteen"/>
          <p:cNvPicPr>
            <a:picLocks noChangeAspect="1" noChangeArrowheads="1"/>
          </p:cNvPicPr>
          <p:nvPr/>
        </p:nvPicPr>
        <p:blipFill>
          <a:blip r:embed="rId3" cstate="print"/>
          <a:srcRect t="10001"/>
          <a:stretch>
            <a:fillRect/>
          </a:stretch>
        </p:blipFill>
        <p:spPr bwMode="auto">
          <a:xfrm>
            <a:off x="7080813" y="4560426"/>
            <a:ext cx="1714500" cy="2057400"/>
          </a:xfrm>
          <a:prstGeom prst="rect">
            <a:avLst/>
          </a:prstGeom>
          <a:noFill/>
        </p:spPr>
      </p:pic>
      <p:pic>
        <p:nvPicPr>
          <p:cNvPr id="8" name="Picture 11" descr="istockphoto_181757_emergency_exit_do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2135" y="4338575"/>
            <a:ext cx="1860550" cy="2438400"/>
          </a:xfrm>
          <a:prstGeom prst="rect">
            <a:avLst/>
          </a:prstGeom>
          <a:noFill/>
        </p:spPr>
      </p:pic>
      <p:pic>
        <p:nvPicPr>
          <p:cNvPr id="9" name="Picture 10" descr="https://encrypted-tbn3.gstatic.com/images?q=tbn:ANd9GcTs7xxN9mKY7WKTWJkkCglaxQLKkTcLY6nWyqXu0IGCFcxukHJam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1246" y="4597259"/>
            <a:ext cx="2181225" cy="2095501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173620" y="4893861"/>
            <a:ext cx="1574157" cy="1295159"/>
            <a:chOff x="173620" y="4893861"/>
            <a:chExt cx="1574157" cy="1295159"/>
          </a:xfrm>
        </p:grpSpPr>
        <p:pic>
          <p:nvPicPr>
            <p:cNvPr id="178178" name="Picture 2" descr="https://encrypted-tbn2.gstatic.com/images?q=tbn:ANd9GcSfN_fDjllQ90M9stXzDEwqn-WOwFqaqNQEZ8KUU4ziDk9fNaR_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620" y="4893861"/>
              <a:ext cx="1574157" cy="664240"/>
            </a:xfrm>
            <a:prstGeom prst="rect">
              <a:avLst/>
            </a:prstGeom>
            <a:noFill/>
          </p:spPr>
        </p:pic>
        <p:pic>
          <p:nvPicPr>
            <p:cNvPr id="178179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5878" y="5646095"/>
              <a:ext cx="102870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08AF65-6E2F-4478-B35A-1D882FC414C9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Instructor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1288"/>
            <a:ext cx="8650288" cy="45323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Brad Myers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Human Computer Interaction Institute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Office: Newell-Simon Hall (NSH) 3517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Phone: x8-5150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E-mail: </a:t>
            </a:r>
            <a:r>
              <a:rPr lang="en-US" sz="2200" dirty="0" smtClean="0">
                <a:hlinkClick r:id="rId3"/>
              </a:rPr>
              <a:t>bam@cs.cmu.edu</a:t>
            </a:r>
            <a:endParaRPr lang="en-US" sz="22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>
                <a:hlinkClick r:id="rId4"/>
              </a:rPr>
              <a:t>http://www.cs.cmu.edu/~bam</a:t>
            </a:r>
            <a:endParaRPr lang="en-US" sz="22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Office hours: By appointment.</a:t>
            </a:r>
          </a:p>
          <a:p>
            <a:pPr eaLnBrk="1" hangingPunct="1">
              <a:spcBef>
                <a:spcPct val="0"/>
              </a:spcBef>
            </a:pPr>
            <a:endParaRPr lang="en-US" sz="1300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Secretary &amp; Course Administrator:</a:t>
            </a:r>
            <a:br>
              <a:rPr lang="en-US" dirty="0" smtClean="0"/>
            </a:br>
            <a:r>
              <a:rPr lang="en-US" dirty="0" smtClean="0"/>
              <a:t>Indra Szegedy,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NSH 3501B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200" dirty="0" smtClean="0"/>
              <a:t>x8-4431</a:t>
            </a:r>
          </a:p>
        </p:txBody>
      </p:sp>
      <p:pic>
        <p:nvPicPr>
          <p:cNvPr id="8197" name="Picture 5" descr="brad-myers-2006-smal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1295400"/>
            <a:ext cx="12477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001000" cy="953527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am I teaching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67" y="1238491"/>
            <a:ext cx="8409008" cy="5266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 was at MIT Media Lab (then “Architecture Machine Group), 1976-1979</a:t>
            </a:r>
          </a:p>
          <a:p>
            <a:r>
              <a:rPr lang="en-US" dirty="0" smtClean="0"/>
              <a:t>At Xerox PARC, 1976-1980</a:t>
            </a:r>
          </a:p>
          <a:p>
            <a:r>
              <a:rPr lang="en-US" dirty="0" smtClean="0"/>
              <a:t>Designed one of the first commercial window managers, 1980-1984</a:t>
            </a:r>
          </a:p>
          <a:p>
            <a:pPr lvl="1"/>
            <a:r>
              <a:rPr lang="en-US" dirty="0" smtClean="0"/>
              <a:t>First to put progress bars into icons, and collect</a:t>
            </a:r>
            <a:br>
              <a:rPr lang="en-US" dirty="0" smtClean="0"/>
            </a:br>
            <a:r>
              <a:rPr lang="en-US" dirty="0" smtClean="0"/>
              <a:t>icons in a window, etc.</a:t>
            </a:r>
          </a:p>
          <a:p>
            <a:r>
              <a:rPr lang="en-US" dirty="0" smtClean="0"/>
              <a:t>Studies of two handed UIs and progress bars</a:t>
            </a:r>
            <a:br>
              <a:rPr lang="en-US" dirty="0" smtClean="0"/>
            </a:br>
            <a:r>
              <a:rPr lang="en-US" dirty="0" smtClean="0"/>
              <a:t>with Bill Buxton, 1984 - 1988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“All the Widgets” history video, 1990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"A Brief History of Human Computer Interaction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Technology.” </a:t>
            </a:r>
            <a:r>
              <a:rPr lang="en-US" i="1" dirty="0" smtClean="0">
                <a:solidFill>
                  <a:schemeClr val="accent2"/>
                </a:solidFill>
              </a:rPr>
              <a:t>ACM interactions, </a:t>
            </a:r>
            <a:r>
              <a:rPr lang="en-US" dirty="0" smtClean="0">
                <a:solidFill>
                  <a:schemeClr val="accent2"/>
                </a:solidFill>
              </a:rPr>
              <a:t>1998</a:t>
            </a:r>
          </a:p>
          <a:p>
            <a:r>
              <a:rPr lang="en-US" dirty="0" smtClean="0"/>
              <a:t>With student, invented new text input technique</a:t>
            </a:r>
          </a:p>
          <a:p>
            <a:r>
              <a:rPr lang="en-US" dirty="0" smtClean="0"/>
              <a:t>Significant </a:t>
            </a:r>
            <a:r>
              <a:rPr lang="en-US" dirty="0" smtClean="0"/>
              <a:t>consulting on patents on interaction</a:t>
            </a:r>
            <a:br>
              <a:rPr lang="en-US" dirty="0" smtClean="0"/>
            </a:br>
            <a:r>
              <a:rPr lang="en-US" dirty="0" smtClean="0"/>
              <a:t>techniques, </a:t>
            </a:r>
            <a:r>
              <a:rPr lang="en-US" dirty="0" smtClean="0"/>
              <a:t>1988-present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59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2765" y="3119217"/>
            <a:ext cx="2338085" cy="371563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B4DBF-B25F-4EB1-BB62-6D45831B5214}" type="slidenum">
              <a:rPr lang="en-US" altLang="en-US" smtClean="0"/>
              <a:pPr/>
              <a:t>6</a:t>
            </a:fld>
            <a:endParaRPr lang="en-US" altLang="en-US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22325"/>
          </a:xfrm>
        </p:spPr>
        <p:txBody>
          <a:bodyPr/>
          <a:lstStyle/>
          <a:p>
            <a:pPr eaLnBrk="1" hangingPunct="1"/>
            <a:r>
              <a:rPr lang="en-US" dirty="0" smtClean="0"/>
              <a:t>Teaching Assistant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11580"/>
            <a:ext cx="5276850" cy="558450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Jeffrey Rzeszotarski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jrzeszot@cs.cmu.edu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Newell-Simon Hall 3529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(412) 268-8285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hlinkClick r:id="rId3"/>
              </a:rPr>
              <a:t>http://jeffrz.com/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smtClean="0"/>
              <a:t>(</a:t>
            </a:r>
            <a:r>
              <a:rPr lang="en-US" sz="2400" i="1" dirty="0" err="1" smtClean="0"/>
              <a:t>rez</a:t>
            </a:r>
            <a:r>
              <a:rPr lang="en-US" sz="2400" i="1" dirty="0" smtClean="0"/>
              <a:t>-oh-tar’-ski</a:t>
            </a:r>
            <a:r>
              <a:rPr lang="en-US" sz="2400" i="1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24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Office hours: Wednesdays after class (3:00pm-4:00pm) in NSH </a:t>
            </a:r>
            <a:r>
              <a:rPr lang="en-US" sz="2400" dirty="0" smtClean="0"/>
              <a:t>4605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pic>
        <p:nvPicPr>
          <p:cNvPr id="112642" name="Picture 2" descr="http://www.hcii.cmu.edu/sites/www.hcii.cmu.edu/files/styles/thumbnail/public/images/phd-student/croppedRzeszotarski%20F10%20DSC_4658.jpg?itok=dDKQICG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7264" y="1146115"/>
            <a:ext cx="2182511" cy="2182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754"/>
            <a:ext cx="8686800" cy="44641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course does </a:t>
            </a:r>
            <a:r>
              <a:rPr lang="en-US" sz="3200" i="1" dirty="0" smtClean="0"/>
              <a:t>not</a:t>
            </a:r>
            <a:r>
              <a:rPr lang="en-US" sz="3200" dirty="0" smtClean="0"/>
              <a:t> require any programming</a:t>
            </a:r>
          </a:p>
          <a:p>
            <a:r>
              <a:rPr lang="en-US" sz="3200" dirty="0" smtClean="0"/>
              <a:t>Prerequisites: </a:t>
            </a:r>
          </a:p>
          <a:p>
            <a:pPr lvl="1"/>
            <a:r>
              <a:rPr lang="en-US" sz="2800" dirty="0" smtClean="0"/>
              <a:t>Students should preferably have taken UCRE/Methods or DHCS or Intro. HCI Tech Execs</a:t>
            </a:r>
          </a:p>
          <a:p>
            <a:pPr lvl="1"/>
            <a:r>
              <a:rPr lang="en-US" sz="2700" dirty="0" smtClean="0"/>
              <a:t>However, I am allowing students interested in </a:t>
            </a:r>
            <a:r>
              <a:rPr lang="en-US" sz="2700" b="1" dirty="0" smtClean="0"/>
              <a:t>history of technology</a:t>
            </a:r>
            <a:r>
              <a:rPr lang="en-US" sz="2700" dirty="0" smtClean="0"/>
              <a:t> to enroll without any background in HCI or experience in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008"/>
            <a:ext cx="8229600" cy="457991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taking this course, students will be able to: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Articulate</a:t>
            </a:r>
            <a:r>
              <a:rPr lang="en-US" dirty="0" smtClean="0"/>
              <a:t> design issues regarding interaction techniques.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Design</a:t>
            </a:r>
            <a:r>
              <a:rPr lang="en-US" dirty="0" smtClean="0"/>
              <a:t> a new interaction technique given a set of requirements and constraints.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Evaluate</a:t>
            </a:r>
            <a:r>
              <a:rPr lang="en-US" dirty="0" smtClean="0"/>
              <a:t> interaction techniques using the appropriate tests for performance and usability.</a:t>
            </a:r>
          </a:p>
          <a:p>
            <a:pPr lvl="1"/>
            <a:r>
              <a:rPr lang="en-US" dirty="0" smtClean="0"/>
              <a:t>Describe the </a:t>
            </a:r>
            <a:r>
              <a:rPr lang="en-US" dirty="0" smtClean="0">
                <a:solidFill>
                  <a:schemeClr val="accent2"/>
                </a:solidFill>
              </a:rPr>
              <a:t>historical progression</a:t>
            </a:r>
            <a:r>
              <a:rPr lang="en-US" dirty="0" smtClean="0"/>
              <a:t> of the most important interaction techniques and the factors that impacted their evolution and eventual widespread adoption.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dirty="0" smtClean="0"/>
              <a:t>General topics</a:t>
            </a:r>
          </a:p>
          <a:p>
            <a:r>
              <a:rPr lang="en-US" dirty="0" smtClean="0"/>
              <a:t>Many specific kinds of interaction techniques</a:t>
            </a:r>
          </a:p>
          <a:p>
            <a:r>
              <a:rPr lang="en-US" dirty="0" smtClean="0"/>
              <a:t>Talks by inventors</a:t>
            </a:r>
          </a:p>
          <a:p>
            <a:r>
              <a:rPr lang="en-US" dirty="0" smtClean="0"/>
              <a:t>See schedule:</a:t>
            </a:r>
            <a:br>
              <a:rPr lang="en-US" dirty="0" smtClean="0"/>
            </a:br>
            <a:r>
              <a:rPr lang="en-US" sz="2300" dirty="0" smtClean="0">
                <a:hlinkClick r:id="rId2"/>
              </a:rPr>
              <a:t>http://www.cs.cmu.edu/~bam/uicourse/2014inter/schedule.html</a:t>
            </a:r>
            <a:endParaRPr lang="en-US" sz="2300" dirty="0" smtClean="0"/>
          </a:p>
          <a:p>
            <a:r>
              <a:rPr lang="en-US" dirty="0" smtClean="0"/>
              <a:t>What else?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2014 - Brad Myers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4283D-037C-4233-A5B9-6A378F34C5A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_polo">
  <a:themeElements>
    <a:clrScheme name="lecture template_polo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lecture template_pol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template_pol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template_pol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template_pol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30325</TotalTime>
  <Words>1547</Words>
  <Application>Microsoft Office PowerPoint</Application>
  <PresentationFormat>On-screen Show (4:3)</PresentationFormat>
  <Paragraphs>327</Paragraphs>
  <Slides>35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Wingdings</vt:lpstr>
      <vt:lpstr>Tahoma</vt:lpstr>
      <vt:lpstr>lecture template_polo</vt:lpstr>
      <vt:lpstr>Photo Editor Photo</vt:lpstr>
      <vt:lpstr>05-899A/05-499A: Interaction Techniques, Spring, 2014</vt:lpstr>
      <vt:lpstr>Course:</vt:lpstr>
      <vt:lpstr>Course Web page: </vt:lpstr>
      <vt:lpstr>Instructor</vt:lpstr>
      <vt:lpstr>Why am I teaching this course?</vt:lpstr>
      <vt:lpstr>Teaching Assistant</vt:lpstr>
      <vt:lpstr>Course Requirements</vt:lpstr>
      <vt:lpstr>Education Goals</vt:lpstr>
      <vt:lpstr>Lecture Topics</vt:lpstr>
      <vt:lpstr>Grading</vt:lpstr>
      <vt:lpstr>Homeworks</vt:lpstr>
      <vt:lpstr>Final Project Ideas</vt:lpstr>
      <vt:lpstr>Introduction to this Course: What is an Interaction Technique and Why are they Important?</vt:lpstr>
      <vt:lpstr>“Interaction Techniques”</vt:lpstr>
      <vt:lpstr>What are some other examples?</vt:lpstr>
      <vt:lpstr>Some examples</vt:lpstr>
      <vt:lpstr>Other names</vt:lpstr>
      <vt:lpstr>Definitions</vt:lpstr>
      <vt:lpstr>Definitions</vt:lpstr>
      <vt:lpstr>Definitions</vt:lpstr>
      <vt:lpstr>What is not an interaction technique?</vt:lpstr>
      <vt:lpstr>Why Study Interaction Techniques?</vt:lpstr>
      <vt:lpstr>Why Study Interaction Techniques, cont.</vt:lpstr>
      <vt:lpstr>Problem</vt:lpstr>
      <vt:lpstr>Problem</vt:lpstr>
      <vt:lpstr>Problem</vt:lpstr>
      <vt:lpstr>Why are Interaction Techniques Hard to Design?</vt:lpstr>
      <vt:lpstr>Example: check box</vt:lpstr>
      <vt:lpstr>Example: check box</vt:lpstr>
      <vt:lpstr>Example2: Drawing a new object</vt:lpstr>
      <vt:lpstr>Measuring Interaction Techniques</vt:lpstr>
      <vt:lpstr>Measuring Interaction Techniques</vt:lpstr>
      <vt:lpstr>Measuring Interaction Techniques</vt:lpstr>
      <vt:lpstr>Designing Interaction Techniques</vt:lpstr>
      <vt:lpstr>Affordances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Human-Computer Interaction for Tech Execs</dc:title>
  <dc:creator>Brad Myers</dc:creator>
  <cp:lastModifiedBy>Brad Myers</cp:lastModifiedBy>
  <cp:revision>1021</cp:revision>
  <cp:lastPrinted>1601-01-01T00:00:00Z</cp:lastPrinted>
  <dcterms:created xsi:type="dcterms:W3CDTF">2001-06-15T20:03:27Z</dcterms:created>
  <dcterms:modified xsi:type="dcterms:W3CDTF">2014-01-13T20:27:42Z</dcterms:modified>
</cp:coreProperties>
</file>