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64df6747d_1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64df6747d_1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64df6747d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64df6747d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64df6747d_1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64df6747d_1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64df6747d_1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64df6747d_1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64df6747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64df6747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64df6747d_1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64df6747d_1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64df6747d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64df6747d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84328df9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84328df9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64df6747d_1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64df6747d_1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64df6747d_1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64df6747d_1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People can access our website and see what AI can do for businesses and what it means.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64df6747d_1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64df6747d_1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During our second sprint we want to develop our plan further. As Franklin told you before our website must be able to show projects from different companies for freelancers to react to. The first step in this process is to create the project marketplace. There are multiple requirements for this marketplace. The first one is that it has to be shown as a list of different projects that companies have to offer. The second one is that the freelancer must be able to search through these different projects. And the last one is that when the user clicks on a project it shows more info and also the info on how the freelancer is able to contact the company that offers the project. The second step is to get different challenges on our website. To achieve this we want to contact different start-ups and ask if they are having projects available that they want to display on our site. When the first few project are online start-ups/companies and other users should be able to contact us through an application form, containing the information about their project, if they want to publish their project on our website.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Planning Presentation</a:t>
            </a:r>
            <a:endParaRPr/>
          </a:p>
        </p:txBody>
      </p:sp>
      <p:sp>
        <p:nvSpPr>
          <p:cNvPr id="135" name="Google Shape;135;p13"/>
          <p:cNvSpPr txBox="1"/>
          <p:nvPr>
            <p:ph idx="1" type="subTitle"/>
          </p:nvPr>
        </p:nvSpPr>
        <p:spPr>
          <a:xfrm>
            <a:off x="4811025" y="3924925"/>
            <a:ext cx="3743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Franklin Willemen, Qi Draaisma, Maura van der Linden, Lars Zandbergen &amp; Celena Jordaan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000"/>
              <a:t>Final Sprint</a:t>
            </a:r>
            <a:endParaRPr sz="3000"/>
          </a:p>
        </p:txBody>
      </p:sp>
      <p:sp>
        <p:nvSpPr>
          <p:cNvPr id="193" name="Google Shape;193;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nl" sz="1600"/>
              <a:t>User Interface</a:t>
            </a:r>
            <a:endParaRPr sz="1600"/>
          </a:p>
          <a:p>
            <a:pPr indent="-317500" lvl="1" marL="914400" rtl="0" algn="l">
              <a:spcBef>
                <a:spcPts val="0"/>
              </a:spcBef>
              <a:spcAft>
                <a:spcPts val="0"/>
              </a:spcAft>
              <a:buSzPts val="1400"/>
              <a:buChar char="○"/>
            </a:pPr>
            <a:r>
              <a:rPr lang="nl" sz="1400"/>
              <a:t>AI experts</a:t>
            </a:r>
            <a:endParaRPr sz="1400"/>
          </a:p>
          <a:p>
            <a:pPr indent="-317500" lvl="1" marL="914400" rtl="0" algn="l">
              <a:spcBef>
                <a:spcPts val="0"/>
              </a:spcBef>
              <a:spcAft>
                <a:spcPts val="0"/>
              </a:spcAft>
              <a:buSzPts val="1400"/>
              <a:buChar char="○"/>
            </a:pPr>
            <a:r>
              <a:rPr lang="nl" sz="1400"/>
              <a:t>Start-ups</a:t>
            </a:r>
            <a:endParaRPr sz="1400"/>
          </a:p>
          <a:p>
            <a:pPr indent="-330200" lvl="0" marL="457200" rtl="0" algn="l">
              <a:spcBef>
                <a:spcPts val="0"/>
              </a:spcBef>
              <a:spcAft>
                <a:spcPts val="0"/>
              </a:spcAft>
              <a:buSzPts val="1600"/>
              <a:buChar char="●"/>
            </a:pPr>
            <a:r>
              <a:rPr lang="nl" sz="1600"/>
              <a:t>Business protocol</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000"/>
              <a:t>General overview</a:t>
            </a:r>
            <a:endParaRPr sz="3000"/>
          </a:p>
        </p:txBody>
      </p:sp>
      <p:sp>
        <p:nvSpPr>
          <p:cNvPr id="199" name="Google Shape;199;p23"/>
          <p:cNvSpPr txBox="1"/>
          <p:nvPr/>
        </p:nvSpPr>
        <p:spPr>
          <a:xfrm>
            <a:off x="1297500" y="1307850"/>
            <a:ext cx="23226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00" name="Google Shape;200;p23"/>
          <p:cNvSpPr/>
          <p:nvPr/>
        </p:nvSpPr>
        <p:spPr>
          <a:xfrm>
            <a:off x="1347600" y="1899225"/>
            <a:ext cx="1088700" cy="963000"/>
          </a:xfrm>
          <a:prstGeom prst="roundRect">
            <a:avLst>
              <a:gd fmla="val 16667" name="adj"/>
            </a:avLst>
          </a:prstGeom>
          <a:solidFill>
            <a:srgbClr val="E0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a:t>Website framework</a:t>
            </a:r>
            <a:endParaRPr/>
          </a:p>
        </p:txBody>
      </p:sp>
      <p:sp>
        <p:nvSpPr>
          <p:cNvPr id="201" name="Google Shape;201;p23"/>
          <p:cNvSpPr/>
          <p:nvPr/>
        </p:nvSpPr>
        <p:spPr>
          <a:xfrm>
            <a:off x="4006888" y="1899232"/>
            <a:ext cx="1321800" cy="903600"/>
          </a:xfrm>
          <a:prstGeom prst="roundRect">
            <a:avLst>
              <a:gd fmla="val 16667" name="adj"/>
            </a:avLst>
          </a:prstGeom>
          <a:solidFill>
            <a:schemeClr val="accen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a:t>Project Marketplace</a:t>
            </a:r>
            <a:endParaRPr/>
          </a:p>
        </p:txBody>
      </p:sp>
      <p:sp>
        <p:nvSpPr>
          <p:cNvPr id="202" name="Google Shape;202;p23"/>
          <p:cNvSpPr/>
          <p:nvPr/>
        </p:nvSpPr>
        <p:spPr>
          <a:xfrm>
            <a:off x="2634538" y="1899257"/>
            <a:ext cx="976500" cy="963000"/>
          </a:xfrm>
          <a:prstGeom prst="roundRect">
            <a:avLst>
              <a:gd fmla="val 16667" name="adj"/>
            </a:avLst>
          </a:prstGeom>
          <a:solidFill>
            <a:schemeClr val="accen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a:t>SEO &amp; Adsense</a:t>
            </a:r>
            <a:endParaRPr/>
          </a:p>
        </p:txBody>
      </p:sp>
      <p:sp>
        <p:nvSpPr>
          <p:cNvPr id="203" name="Google Shape;203;p23"/>
          <p:cNvSpPr/>
          <p:nvPr/>
        </p:nvSpPr>
        <p:spPr>
          <a:xfrm>
            <a:off x="1347600" y="3017150"/>
            <a:ext cx="2263500" cy="903600"/>
          </a:xfrm>
          <a:prstGeom prst="roundRect">
            <a:avLst>
              <a:gd fmla="val 16667" name="adj"/>
            </a:avLst>
          </a:prstGeom>
          <a:solidFill>
            <a:schemeClr val="accen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a:t>Business and informative articles</a:t>
            </a:r>
            <a:endParaRPr/>
          </a:p>
        </p:txBody>
      </p:sp>
      <p:sp>
        <p:nvSpPr>
          <p:cNvPr id="204" name="Google Shape;204;p23"/>
          <p:cNvSpPr txBox="1"/>
          <p:nvPr/>
        </p:nvSpPr>
        <p:spPr>
          <a:xfrm>
            <a:off x="1322550" y="1307850"/>
            <a:ext cx="11637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700">
                <a:solidFill>
                  <a:srgbClr val="FFFFFF"/>
                </a:solidFill>
              </a:rPr>
              <a:t>Sprint 1</a:t>
            </a:r>
            <a:endParaRPr sz="1700">
              <a:solidFill>
                <a:srgbClr val="FFFFFF"/>
              </a:solidFill>
            </a:endParaRPr>
          </a:p>
        </p:txBody>
      </p:sp>
      <p:sp>
        <p:nvSpPr>
          <p:cNvPr id="205" name="Google Shape;205;p23"/>
          <p:cNvSpPr txBox="1"/>
          <p:nvPr/>
        </p:nvSpPr>
        <p:spPr>
          <a:xfrm>
            <a:off x="4006888" y="1307850"/>
            <a:ext cx="16473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700">
                <a:solidFill>
                  <a:srgbClr val="FFFFFF"/>
                </a:solidFill>
              </a:rPr>
              <a:t>Sprint 2</a:t>
            </a:r>
            <a:endParaRPr sz="1700">
              <a:solidFill>
                <a:srgbClr val="FFFFFF"/>
              </a:solidFill>
            </a:endParaRPr>
          </a:p>
        </p:txBody>
      </p:sp>
      <p:sp>
        <p:nvSpPr>
          <p:cNvPr id="206" name="Google Shape;206;p23"/>
          <p:cNvSpPr/>
          <p:nvPr/>
        </p:nvSpPr>
        <p:spPr>
          <a:xfrm>
            <a:off x="4006888" y="3001181"/>
            <a:ext cx="1321800" cy="903600"/>
          </a:xfrm>
          <a:prstGeom prst="roundRect">
            <a:avLst>
              <a:gd fmla="val 16667" name="adj"/>
            </a:avLst>
          </a:prstGeom>
          <a:solidFill>
            <a:srgbClr val="E0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a:t>Business Challenges</a:t>
            </a:r>
            <a:endParaRPr/>
          </a:p>
        </p:txBody>
      </p:sp>
      <p:sp>
        <p:nvSpPr>
          <p:cNvPr id="207" name="Google Shape;207;p23"/>
          <p:cNvSpPr txBox="1"/>
          <p:nvPr/>
        </p:nvSpPr>
        <p:spPr>
          <a:xfrm>
            <a:off x="6041000" y="1265250"/>
            <a:ext cx="21393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700">
                <a:solidFill>
                  <a:srgbClr val="FFFFFF"/>
                </a:solidFill>
              </a:rPr>
              <a:t>Sprint 3</a:t>
            </a:r>
            <a:endParaRPr sz="1700">
              <a:solidFill>
                <a:srgbClr val="FFFFFF"/>
              </a:solidFill>
            </a:endParaRPr>
          </a:p>
        </p:txBody>
      </p:sp>
      <p:sp>
        <p:nvSpPr>
          <p:cNvPr id="208" name="Google Shape;208;p23"/>
          <p:cNvSpPr/>
          <p:nvPr/>
        </p:nvSpPr>
        <p:spPr>
          <a:xfrm>
            <a:off x="6041000" y="2985202"/>
            <a:ext cx="1438200" cy="935400"/>
          </a:xfrm>
          <a:prstGeom prst="roundRect">
            <a:avLst>
              <a:gd fmla="val 16667" name="adj"/>
            </a:avLst>
          </a:prstGeom>
          <a:solidFill>
            <a:srgbClr val="E0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a:t>User Interface</a:t>
            </a:r>
            <a:endParaRPr/>
          </a:p>
        </p:txBody>
      </p:sp>
      <p:sp>
        <p:nvSpPr>
          <p:cNvPr id="209" name="Google Shape;209;p23"/>
          <p:cNvSpPr/>
          <p:nvPr/>
        </p:nvSpPr>
        <p:spPr>
          <a:xfrm>
            <a:off x="6041000" y="1883253"/>
            <a:ext cx="1438200" cy="935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a:t>Business Protocol</a:t>
            </a:r>
            <a:endParaRPr/>
          </a:p>
        </p:txBody>
      </p:sp>
      <p:cxnSp>
        <p:nvCxnSpPr>
          <p:cNvPr id="210" name="Google Shape;210;p23"/>
          <p:cNvCxnSpPr/>
          <p:nvPr/>
        </p:nvCxnSpPr>
        <p:spPr>
          <a:xfrm flipH="1">
            <a:off x="3809263" y="1364854"/>
            <a:ext cx="8400" cy="2560500"/>
          </a:xfrm>
          <a:prstGeom prst="straightConnector1">
            <a:avLst/>
          </a:prstGeom>
          <a:noFill/>
          <a:ln cap="flat" cmpd="sng" w="9525">
            <a:solidFill>
              <a:srgbClr val="FFFFFF"/>
            </a:solidFill>
            <a:prstDash val="solid"/>
            <a:round/>
            <a:headEnd len="med" w="med" type="none"/>
            <a:tailEnd len="med" w="med" type="none"/>
          </a:ln>
        </p:spPr>
      </p:cxnSp>
      <p:cxnSp>
        <p:nvCxnSpPr>
          <p:cNvPr id="211" name="Google Shape;211;p23"/>
          <p:cNvCxnSpPr/>
          <p:nvPr/>
        </p:nvCxnSpPr>
        <p:spPr>
          <a:xfrm flipH="1">
            <a:off x="5676313" y="1369495"/>
            <a:ext cx="26100" cy="255120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sz="3800"/>
              <a:t>Questions</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000"/>
              <a:t>Contents</a:t>
            </a:r>
            <a:endParaRPr sz="30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nl" sz="1600"/>
              <a:t>Our Project</a:t>
            </a:r>
            <a:endParaRPr sz="1600"/>
          </a:p>
          <a:p>
            <a:pPr indent="-330200" lvl="0" marL="457200" rtl="0" algn="l">
              <a:spcBef>
                <a:spcPts val="0"/>
              </a:spcBef>
              <a:spcAft>
                <a:spcPts val="0"/>
              </a:spcAft>
              <a:buSzPts val="1600"/>
              <a:buChar char="●"/>
            </a:pPr>
            <a:r>
              <a:rPr lang="nl" sz="1600"/>
              <a:t>Vision</a:t>
            </a:r>
            <a:endParaRPr sz="1600"/>
          </a:p>
          <a:p>
            <a:pPr indent="-330200" lvl="0" marL="457200" rtl="0" algn="l">
              <a:spcBef>
                <a:spcPts val="0"/>
              </a:spcBef>
              <a:spcAft>
                <a:spcPts val="0"/>
              </a:spcAft>
              <a:buSzPts val="1600"/>
              <a:buChar char="●"/>
            </a:pPr>
            <a:r>
              <a:rPr lang="nl" sz="1600"/>
              <a:t>First Sprint</a:t>
            </a:r>
            <a:endParaRPr sz="1600"/>
          </a:p>
          <a:p>
            <a:pPr indent="-330200" lvl="0" marL="457200" rtl="0" algn="l">
              <a:spcBef>
                <a:spcPts val="0"/>
              </a:spcBef>
              <a:spcAft>
                <a:spcPts val="0"/>
              </a:spcAft>
              <a:buSzPts val="1600"/>
              <a:buChar char="●"/>
            </a:pPr>
            <a:r>
              <a:rPr lang="nl" sz="1600"/>
              <a:t>Second Sprint</a:t>
            </a:r>
            <a:endParaRPr sz="1600"/>
          </a:p>
          <a:p>
            <a:pPr indent="-330200" lvl="0" marL="457200" rtl="0" algn="l">
              <a:spcBef>
                <a:spcPts val="0"/>
              </a:spcBef>
              <a:spcAft>
                <a:spcPts val="0"/>
              </a:spcAft>
              <a:buSzPts val="1600"/>
              <a:buChar char="●"/>
            </a:pPr>
            <a:r>
              <a:rPr lang="nl" sz="1600"/>
              <a:t>Final Sprint</a:t>
            </a:r>
            <a:endParaRPr sz="1600"/>
          </a:p>
          <a:p>
            <a:pPr indent="-330200" lvl="0" marL="457200" rtl="0" algn="l">
              <a:spcBef>
                <a:spcPts val="0"/>
              </a:spcBef>
              <a:spcAft>
                <a:spcPts val="0"/>
              </a:spcAft>
              <a:buSzPts val="1600"/>
              <a:buChar char="●"/>
            </a:pPr>
            <a:r>
              <a:rPr lang="nl" sz="1600"/>
              <a:t>Questions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000"/>
              <a:t>Our Project</a:t>
            </a:r>
            <a:endParaRPr sz="30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nl" sz="1600"/>
              <a:t>Entrepreneur</a:t>
            </a:r>
            <a:r>
              <a:rPr lang="nl" sz="1600"/>
              <a:t> Challenge</a:t>
            </a:r>
            <a:endParaRPr sz="1600"/>
          </a:p>
          <a:p>
            <a:pPr indent="-330200" lvl="0" marL="457200" rtl="0" algn="l">
              <a:spcBef>
                <a:spcPts val="0"/>
              </a:spcBef>
              <a:spcAft>
                <a:spcPts val="0"/>
              </a:spcAft>
              <a:buSzPts val="1600"/>
              <a:buChar char="●"/>
            </a:pPr>
            <a:r>
              <a:rPr lang="nl" sz="1600"/>
              <a:t>Profitable Website</a:t>
            </a:r>
            <a:endParaRPr sz="1600"/>
          </a:p>
          <a:p>
            <a:pPr indent="0" lvl="0" marL="457200" rtl="0" algn="l">
              <a:spcBef>
                <a:spcPts val="160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000"/>
              <a:t>Vision</a:t>
            </a:r>
            <a:endParaRPr sz="3000"/>
          </a:p>
        </p:txBody>
      </p:sp>
      <p:sp>
        <p:nvSpPr>
          <p:cNvPr id="153" name="Google Shape;153;p16"/>
          <p:cNvSpPr txBox="1"/>
          <p:nvPr>
            <p:ph idx="1" type="body"/>
          </p:nvPr>
        </p:nvSpPr>
        <p:spPr>
          <a:xfrm>
            <a:off x="779700" y="1577400"/>
            <a:ext cx="7584600" cy="29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700"/>
              <a:t>           What: Artificial Intelligence project platform.</a:t>
            </a:r>
            <a:endParaRPr sz="1700"/>
          </a:p>
          <a:p>
            <a:pPr indent="0" lvl="0" marL="0" rtl="0" algn="l">
              <a:spcBef>
                <a:spcPts val="1600"/>
              </a:spcBef>
              <a:spcAft>
                <a:spcPts val="0"/>
              </a:spcAft>
              <a:buNone/>
            </a:pPr>
            <a:r>
              <a:rPr lang="nl" sz="1700"/>
              <a:t>	Who: AI Start-ups and engineers.</a:t>
            </a:r>
            <a:endParaRPr sz="1700"/>
          </a:p>
          <a:p>
            <a:pPr indent="0" lvl="0" marL="0" rtl="0" algn="l">
              <a:spcBef>
                <a:spcPts val="1600"/>
              </a:spcBef>
              <a:spcAft>
                <a:spcPts val="0"/>
              </a:spcAft>
              <a:buNone/>
            </a:pPr>
            <a:r>
              <a:rPr lang="nl" sz="1700"/>
              <a:t>	Why: One platform where AI talent and projects come together.</a:t>
            </a:r>
            <a:endParaRPr sz="1700"/>
          </a:p>
          <a:p>
            <a:pPr indent="0" lvl="0" marL="914400" rtl="0" algn="l">
              <a:spcBef>
                <a:spcPts val="1600"/>
              </a:spcBef>
              <a:spcAft>
                <a:spcPts val="0"/>
              </a:spcAft>
              <a:buNone/>
            </a:pPr>
            <a:r>
              <a:t/>
            </a:r>
            <a:endParaRPr sz="1700"/>
          </a:p>
          <a:p>
            <a:pPr indent="0" lvl="0" marL="914400" rtl="0" algn="l">
              <a:spcBef>
                <a:spcPts val="1600"/>
              </a:spcBef>
              <a:spcAft>
                <a:spcPts val="1600"/>
              </a:spcAft>
              <a:buNone/>
            </a:pPr>
            <a:br>
              <a:rPr lang="nl" sz="1700"/>
            </a:br>
            <a:endParaRPr sz="1700"/>
          </a:p>
        </p:txBody>
      </p:sp>
      <p:pic>
        <p:nvPicPr>
          <p:cNvPr id="154" name="Google Shape;154;p16"/>
          <p:cNvPicPr preferRelativeResize="0"/>
          <p:nvPr/>
        </p:nvPicPr>
        <p:blipFill>
          <a:blip r:embed="rId3">
            <a:alphaModFix/>
          </a:blip>
          <a:stretch>
            <a:fillRect/>
          </a:stretch>
        </p:blipFill>
        <p:spPr>
          <a:xfrm>
            <a:off x="3718813" y="3165788"/>
            <a:ext cx="1706374" cy="17063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000"/>
              <a:t>Contact with client</a:t>
            </a:r>
            <a:endParaRPr sz="3000"/>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nl" sz="1600"/>
              <a:t>Monday </a:t>
            </a:r>
            <a:endParaRPr sz="1600"/>
          </a:p>
          <a:p>
            <a:pPr indent="0" lvl="0" marL="457200" rtl="0" algn="l">
              <a:spcBef>
                <a:spcPts val="1600"/>
              </a:spcBef>
              <a:spcAft>
                <a:spcPts val="0"/>
              </a:spcAft>
              <a:buNone/>
            </a:pPr>
            <a:r>
              <a:rPr lang="nl"/>
              <a:t>Project overview</a:t>
            </a:r>
            <a:endParaRPr/>
          </a:p>
          <a:p>
            <a:pPr indent="-330200" lvl="0" marL="457200" rtl="0" algn="l">
              <a:spcBef>
                <a:spcPts val="1600"/>
              </a:spcBef>
              <a:spcAft>
                <a:spcPts val="0"/>
              </a:spcAft>
              <a:buSzPts val="1600"/>
              <a:buChar char="●"/>
            </a:pPr>
            <a:r>
              <a:rPr lang="nl" sz="1600"/>
              <a:t>Thursday </a:t>
            </a:r>
            <a:endParaRPr sz="1600"/>
          </a:p>
          <a:p>
            <a:pPr indent="0" lvl="0" marL="0" rtl="0" algn="l">
              <a:spcBef>
                <a:spcPts val="1600"/>
              </a:spcBef>
              <a:spcAft>
                <a:spcPts val="0"/>
              </a:spcAft>
              <a:buNone/>
            </a:pPr>
            <a:r>
              <a:rPr lang="nl"/>
              <a:t>	Planning review</a:t>
            </a:r>
            <a:endParaRPr sz="1600"/>
          </a:p>
          <a:p>
            <a:pPr indent="-330200" lvl="0" marL="457200" rtl="0" algn="l">
              <a:spcBef>
                <a:spcPts val="1600"/>
              </a:spcBef>
              <a:spcAft>
                <a:spcPts val="0"/>
              </a:spcAft>
              <a:buSzPts val="1600"/>
              <a:buChar char="●"/>
            </a:pPr>
            <a:r>
              <a:rPr lang="nl" sz="1600"/>
              <a:t>TA</a:t>
            </a:r>
            <a:endParaRPr sz="1600"/>
          </a:p>
          <a:p>
            <a:pPr indent="0" lvl="0" marL="457200" rtl="0" algn="l">
              <a:spcBef>
                <a:spcPts val="1600"/>
              </a:spcBef>
              <a:spcAft>
                <a:spcPts val="1600"/>
              </a:spcAft>
              <a:buNone/>
            </a:pPr>
            <a:r>
              <a:rPr lang="nl"/>
              <a:t>Wednesday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000"/>
              <a:t>Revisions</a:t>
            </a:r>
            <a:endParaRPr sz="3000"/>
          </a:p>
        </p:txBody>
      </p:sp>
      <p:pic>
        <p:nvPicPr>
          <p:cNvPr id="166" name="Google Shape;166;p18"/>
          <p:cNvPicPr preferRelativeResize="0"/>
          <p:nvPr/>
        </p:nvPicPr>
        <p:blipFill rotWithShape="1">
          <a:blip r:embed="rId3">
            <a:alphaModFix/>
          </a:blip>
          <a:srcRect b="0" l="0" r="0" t="0"/>
          <a:stretch/>
        </p:blipFill>
        <p:spPr>
          <a:xfrm>
            <a:off x="451625" y="1923300"/>
            <a:ext cx="3283000" cy="2486425"/>
          </a:xfrm>
          <a:prstGeom prst="rect">
            <a:avLst/>
          </a:prstGeom>
          <a:noFill/>
          <a:ln>
            <a:noFill/>
          </a:ln>
        </p:spPr>
      </p:pic>
      <p:pic>
        <p:nvPicPr>
          <p:cNvPr id="167" name="Google Shape;167;p18"/>
          <p:cNvPicPr preferRelativeResize="0"/>
          <p:nvPr/>
        </p:nvPicPr>
        <p:blipFill>
          <a:blip r:embed="rId4">
            <a:alphaModFix/>
          </a:blip>
          <a:stretch>
            <a:fillRect/>
          </a:stretch>
        </p:blipFill>
        <p:spPr>
          <a:xfrm>
            <a:off x="4729276" y="1923300"/>
            <a:ext cx="3872503" cy="2486424"/>
          </a:xfrm>
          <a:prstGeom prst="rect">
            <a:avLst/>
          </a:prstGeom>
          <a:noFill/>
          <a:ln>
            <a:noFill/>
          </a:ln>
        </p:spPr>
      </p:pic>
      <p:sp>
        <p:nvSpPr>
          <p:cNvPr id="168" name="Google Shape;168;p18"/>
          <p:cNvSpPr/>
          <p:nvPr/>
        </p:nvSpPr>
        <p:spPr>
          <a:xfrm>
            <a:off x="3946675" y="2892325"/>
            <a:ext cx="563100" cy="3492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000"/>
              <a:t>Roadmap / Product Backlog</a:t>
            </a:r>
            <a:endParaRPr sz="3000"/>
          </a:p>
        </p:txBody>
      </p:sp>
      <p:sp>
        <p:nvSpPr>
          <p:cNvPr id="174" name="Google Shape;174;p19"/>
          <p:cNvSpPr txBox="1"/>
          <p:nvPr/>
        </p:nvSpPr>
        <p:spPr>
          <a:xfrm>
            <a:off x="1297500" y="1353550"/>
            <a:ext cx="6917400" cy="3127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Lato"/>
              <a:buAutoNum type="arabicPeriod"/>
            </a:pPr>
            <a:r>
              <a:rPr lang="nl" sz="1600">
                <a:solidFill>
                  <a:srgbClr val="FFFFFF"/>
                </a:solidFill>
                <a:latin typeface="Lato"/>
                <a:ea typeface="Lato"/>
                <a:cs typeface="Lato"/>
                <a:sym typeface="Lato"/>
              </a:rPr>
              <a:t>Website framework</a:t>
            </a:r>
            <a:endParaRPr sz="1600">
              <a:solidFill>
                <a:srgbClr val="FFFFFF"/>
              </a:solidFill>
              <a:latin typeface="Lato"/>
              <a:ea typeface="Lato"/>
              <a:cs typeface="Lato"/>
              <a:sym typeface="Lato"/>
            </a:endParaRPr>
          </a:p>
          <a:p>
            <a:pPr indent="0" lvl="0" marL="0" rtl="0" algn="l">
              <a:spcBef>
                <a:spcPts val="0"/>
              </a:spcBef>
              <a:spcAft>
                <a:spcPts val="0"/>
              </a:spcAft>
              <a:buNone/>
            </a:pPr>
            <a:r>
              <a:rPr lang="nl">
                <a:solidFill>
                  <a:srgbClr val="FF0000"/>
                </a:solidFill>
                <a:latin typeface="Lato"/>
                <a:ea typeface="Lato"/>
                <a:cs typeface="Lato"/>
                <a:sym typeface="Lato"/>
              </a:rPr>
              <a:t>		large</a:t>
            </a:r>
            <a:endParaRPr>
              <a:solidFill>
                <a:srgbClr val="FF0000"/>
              </a:solidFill>
              <a:latin typeface="Lato"/>
              <a:ea typeface="Lato"/>
              <a:cs typeface="Lato"/>
              <a:sym typeface="Lato"/>
            </a:endParaRPr>
          </a:p>
          <a:p>
            <a:pPr indent="-330200" lvl="0" marL="457200" rtl="0" algn="l">
              <a:spcBef>
                <a:spcPts val="0"/>
              </a:spcBef>
              <a:spcAft>
                <a:spcPts val="0"/>
              </a:spcAft>
              <a:buClr>
                <a:srgbClr val="FFFFFF"/>
              </a:buClr>
              <a:buSzPts val="1600"/>
              <a:buFont typeface="Lato"/>
              <a:buAutoNum type="arabicPeriod"/>
            </a:pPr>
            <a:r>
              <a:rPr lang="nl" sz="1600">
                <a:solidFill>
                  <a:srgbClr val="FFFFFF"/>
                </a:solidFill>
                <a:latin typeface="Lato"/>
                <a:ea typeface="Lato"/>
                <a:cs typeface="Lato"/>
                <a:sym typeface="Lato"/>
              </a:rPr>
              <a:t>Business and Informative Articles</a:t>
            </a:r>
            <a:endParaRPr sz="1600">
              <a:solidFill>
                <a:srgbClr val="FFFFFF"/>
              </a:solidFill>
              <a:latin typeface="Lato"/>
              <a:ea typeface="Lato"/>
              <a:cs typeface="Lato"/>
              <a:sym typeface="Lato"/>
            </a:endParaRPr>
          </a:p>
          <a:p>
            <a:pPr indent="0" lvl="0" marL="0" rtl="0" algn="l">
              <a:spcBef>
                <a:spcPts val="0"/>
              </a:spcBef>
              <a:spcAft>
                <a:spcPts val="0"/>
              </a:spcAft>
              <a:buNone/>
            </a:pPr>
            <a:r>
              <a:rPr lang="nl" sz="1500">
                <a:solidFill>
                  <a:srgbClr val="FFFFFF"/>
                </a:solidFill>
                <a:latin typeface="Lato"/>
                <a:ea typeface="Lato"/>
                <a:cs typeface="Lato"/>
                <a:sym typeface="Lato"/>
              </a:rPr>
              <a:t>		</a:t>
            </a:r>
            <a:r>
              <a:rPr lang="nl" sz="1500">
                <a:solidFill>
                  <a:schemeClr val="accent2"/>
                </a:solidFill>
                <a:latin typeface="Lato"/>
                <a:ea typeface="Lato"/>
                <a:cs typeface="Lato"/>
                <a:sym typeface="Lato"/>
              </a:rPr>
              <a:t>medium</a:t>
            </a:r>
            <a:endParaRPr sz="1500">
              <a:solidFill>
                <a:schemeClr val="accent2"/>
              </a:solidFill>
              <a:latin typeface="Lato"/>
              <a:ea typeface="Lato"/>
              <a:cs typeface="Lato"/>
              <a:sym typeface="Lato"/>
            </a:endParaRPr>
          </a:p>
          <a:p>
            <a:pPr indent="-330200" lvl="0" marL="457200" rtl="0" algn="l">
              <a:spcBef>
                <a:spcPts val="0"/>
              </a:spcBef>
              <a:spcAft>
                <a:spcPts val="0"/>
              </a:spcAft>
              <a:buClr>
                <a:srgbClr val="FFFFFF"/>
              </a:buClr>
              <a:buSzPts val="1600"/>
              <a:buFont typeface="Lato"/>
              <a:buAutoNum type="arabicPeriod"/>
            </a:pPr>
            <a:r>
              <a:rPr lang="nl" sz="1600">
                <a:solidFill>
                  <a:srgbClr val="FFFFFF"/>
                </a:solidFill>
                <a:latin typeface="Lato"/>
                <a:ea typeface="Lato"/>
                <a:cs typeface="Lato"/>
                <a:sym typeface="Lato"/>
              </a:rPr>
              <a:t>Adsense &amp; SEO</a:t>
            </a:r>
            <a:endParaRPr sz="1600">
              <a:solidFill>
                <a:srgbClr val="FFFFFF"/>
              </a:solidFill>
              <a:latin typeface="Lato"/>
              <a:ea typeface="Lato"/>
              <a:cs typeface="Lato"/>
              <a:sym typeface="Lato"/>
            </a:endParaRPr>
          </a:p>
          <a:p>
            <a:pPr indent="0" lvl="0" marL="0" rtl="0" algn="l">
              <a:spcBef>
                <a:spcPts val="0"/>
              </a:spcBef>
              <a:spcAft>
                <a:spcPts val="0"/>
              </a:spcAft>
              <a:buNone/>
            </a:pPr>
            <a:r>
              <a:rPr lang="nl" sz="1500">
                <a:solidFill>
                  <a:srgbClr val="FFFFFF"/>
                </a:solidFill>
                <a:latin typeface="Lato"/>
                <a:ea typeface="Lato"/>
                <a:cs typeface="Lato"/>
                <a:sym typeface="Lato"/>
              </a:rPr>
              <a:t>		</a:t>
            </a:r>
            <a:r>
              <a:rPr lang="nl" sz="1500">
                <a:solidFill>
                  <a:schemeClr val="accent2"/>
                </a:solidFill>
                <a:latin typeface="Lato"/>
                <a:ea typeface="Lato"/>
                <a:cs typeface="Lato"/>
                <a:sym typeface="Lato"/>
              </a:rPr>
              <a:t>medium</a:t>
            </a:r>
            <a:endParaRPr sz="1500">
              <a:solidFill>
                <a:schemeClr val="accent2"/>
              </a:solidFill>
              <a:latin typeface="Lato"/>
              <a:ea typeface="Lato"/>
              <a:cs typeface="Lato"/>
              <a:sym typeface="Lato"/>
            </a:endParaRPr>
          </a:p>
          <a:p>
            <a:pPr indent="-330200" lvl="0" marL="457200" rtl="0" algn="l">
              <a:spcBef>
                <a:spcPts val="0"/>
              </a:spcBef>
              <a:spcAft>
                <a:spcPts val="0"/>
              </a:spcAft>
              <a:buClr>
                <a:srgbClr val="FFFFFF"/>
              </a:buClr>
              <a:buSzPts val="1600"/>
              <a:buFont typeface="Lato"/>
              <a:buAutoNum type="arabicPeriod"/>
            </a:pPr>
            <a:r>
              <a:rPr lang="nl" sz="1600">
                <a:solidFill>
                  <a:srgbClr val="FFFFFF"/>
                </a:solidFill>
                <a:latin typeface="Lato"/>
                <a:ea typeface="Lato"/>
                <a:cs typeface="Lato"/>
                <a:sym typeface="Lato"/>
              </a:rPr>
              <a:t>Project Marketplace</a:t>
            </a:r>
            <a:endParaRPr sz="1600">
              <a:solidFill>
                <a:srgbClr val="FFFFFF"/>
              </a:solidFill>
              <a:latin typeface="Lato"/>
              <a:ea typeface="Lato"/>
              <a:cs typeface="Lato"/>
              <a:sym typeface="Lato"/>
            </a:endParaRPr>
          </a:p>
          <a:p>
            <a:pPr indent="0" lvl="0" marL="0" rtl="0" algn="l">
              <a:spcBef>
                <a:spcPts val="0"/>
              </a:spcBef>
              <a:spcAft>
                <a:spcPts val="0"/>
              </a:spcAft>
              <a:buNone/>
            </a:pPr>
            <a:r>
              <a:rPr lang="nl" sz="1500">
                <a:solidFill>
                  <a:schemeClr val="accent2"/>
                </a:solidFill>
                <a:latin typeface="Lato"/>
                <a:ea typeface="Lato"/>
                <a:cs typeface="Lato"/>
                <a:sym typeface="Lato"/>
              </a:rPr>
              <a:t>		medium</a:t>
            </a:r>
            <a:endParaRPr sz="1500">
              <a:solidFill>
                <a:schemeClr val="accent2"/>
              </a:solidFill>
              <a:latin typeface="Lato"/>
              <a:ea typeface="Lato"/>
              <a:cs typeface="Lato"/>
              <a:sym typeface="Lato"/>
            </a:endParaRPr>
          </a:p>
          <a:p>
            <a:pPr indent="-330200" lvl="0" marL="457200" rtl="0" algn="l">
              <a:spcBef>
                <a:spcPts val="0"/>
              </a:spcBef>
              <a:spcAft>
                <a:spcPts val="0"/>
              </a:spcAft>
              <a:buClr>
                <a:srgbClr val="FFFFFF"/>
              </a:buClr>
              <a:buSzPts val="1600"/>
              <a:buFont typeface="Lato"/>
              <a:buAutoNum type="arabicPeriod"/>
            </a:pPr>
            <a:r>
              <a:rPr lang="nl" sz="1600">
                <a:solidFill>
                  <a:srgbClr val="FFFFFF"/>
                </a:solidFill>
                <a:latin typeface="Lato"/>
                <a:ea typeface="Lato"/>
                <a:cs typeface="Lato"/>
                <a:sym typeface="Lato"/>
              </a:rPr>
              <a:t>Business Challenges</a:t>
            </a:r>
            <a:endParaRPr sz="1600">
              <a:solidFill>
                <a:srgbClr val="FFFFFF"/>
              </a:solidFill>
              <a:latin typeface="Lato"/>
              <a:ea typeface="Lato"/>
              <a:cs typeface="Lato"/>
              <a:sym typeface="Lato"/>
            </a:endParaRPr>
          </a:p>
          <a:p>
            <a:pPr indent="0" lvl="0" marL="0" rtl="0" algn="l">
              <a:spcBef>
                <a:spcPts val="0"/>
              </a:spcBef>
              <a:spcAft>
                <a:spcPts val="0"/>
              </a:spcAft>
              <a:buNone/>
            </a:pPr>
            <a:r>
              <a:rPr lang="nl" sz="1500">
                <a:solidFill>
                  <a:srgbClr val="FFFFFF"/>
                </a:solidFill>
                <a:latin typeface="Lato"/>
                <a:ea typeface="Lato"/>
                <a:cs typeface="Lato"/>
                <a:sym typeface="Lato"/>
              </a:rPr>
              <a:t>		</a:t>
            </a:r>
            <a:r>
              <a:rPr lang="nl" sz="1500">
                <a:solidFill>
                  <a:srgbClr val="FF0000"/>
                </a:solidFill>
                <a:latin typeface="Lato"/>
                <a:ea typeface="Lato"/>
                <a:cs typeface="Lato"/>
                <a:sym typeface="Lato"/>
              </a:rPr>
              <a:t>large</a:t>
            </a:r>
            <a:endParaRPr sz="1500">
              <a:solidFill>
                <a:schemeClr val="accent2"/>
              </a:solidFill>
              <a:latin typeface="Lato"/>
              <a:ea typeface="Lato"/>
              <a:cs typeface="Lato"/>
              <a:sym typeface="Lato"/>
            </a:endParaRPr>
          </a:p>
          <a:p>
            <a:pPr indent="-330200" lvl="0" marL="457200" rtl="0" algn="l">
              <a:spcBef>
                <a:spcPts val="0"/>
              </a:spcBef>
              <a:spcAft>
                <a:spcPts val="0"/>
              </a:spcAft>
              <a:buClr>
                <a:srgbClr val="FFFFFF"/>
              </a:buClr>
              <a:buSzPts val="1600"/>
              <a:buFont typeface="Lato"/>
              <a:buAutoNum type="arabicPeriod"/>
            </a:pPr>
            <a:r>
              <a:rPr lang="nl" sz="1600">
                <a:solidFill>
                  <a:srgbClr val="FFFFFF"/>
                </a:solidFill>
                <a:latin typeface="Lato"/>
                <a:ea typeface="Lato"/>
                <a:cs typeface="Lato"/>
                <a:sym typeface="Lato"/>
              </a:rPr>
              <a:t>Business protocol</a:t>
            </a:r>
            <a:endParaRPr sz="1600">
              <a:solidFill>
                <a:srgbClr val="FFFFFF"/>
              </a:solidFill>
              <a:latin typeface="Lato"/>
              <a:ea typeface="Lato"/>
              <a:cs typeface="Lato"/>
              <a:sym typeface="Lato"/>
            </a:endParaRPr>
          </a:p>
          <a:p>
            <a:pPr indent="0" lvl="0" marL="0" rtl="0" algn="l">
              <a:spcBef>
                <a:spcPts val="0"/>
              </a:spcBef>
              <a:spcAft>
                <a:spcPts val="0"/>
              </a:spcAft>
              <a:buNone/>
            </a:pPr>
            <a:r>
              <a:rPr lang="nl" sz="1500">
                <a:solidFill>
                  <a:srgbClr val="FFFFFF"/>
                </a:solidFill>
                <a:latin typeface="Lato"/>
                <a:ea typeface="Lato"/>
                <a:cs typeface="Lato"/>
                <a:sym typeface="Lato"/>
              </a:rPr>
              <a:t>		</a:t>
            </a:r>
            <a:r>
              <a:rPr lang="nl" sz="1500">
                <a:solidFill>
                  <a:srgbClr val="6AA84F"/>
                </a:solidFill>
                <a:latin typeface="Lato"/>
                <a:ea typeface="Lato"/>
                <a:cs typeface="Lato"/>
                <a:sym typeface="Lato"/>
              </a:rPr>
              <a:t>small</a:t>
            </a:r>
            <a:endParaRPr sz="15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AutoNum type="arabicPeriod"/>
            </a:pPr>
            <a:r>
              <a:rPr lang="nl" sz="1600">
                <a:solidFill>
                  <a:srgbClr val="FFFFFF"/>
                </a:solidFill>
                <a:latin typeface="Lato"/>
                <a:ea typeface="Lato"/>
                <a:cs typeface="Lato"/>
                <a:sym typeface="Lato"/>
              </a:rPr>
              <a:t>User Interface</a:t>
            </a:r>
            <a:endParaRPr sz="1600">
              <a:solidFill>
                <a:srgbClr val="FFFFFF"/>
              </a:solidFill>
              <a:latin typeface="Lato"/>
              <a:ea typeface="Lato"/>
              <a:cs typeface="Lato"/>
              <a:sym typeface="Lato"/>
            </a:endParaRPr>
          </a:p>
          <a:p>
            <a:pPr indent="0" lvl="0" marL="0" rtl="0" algn="l">
              <a:spcBef>
                <a:spcPts val="0"/>
              </a:spcBef>
              <a:spcAft>
                <a:spcPts val="0"/>
              </a:spcAft>
              <a:buNone/>
            </a:pPr>
            <a:r>
              <a:rPr lang="nl" sz="1500">
                <a:solidFill>
                  <a:srgbClr val="FFFFFF"/>
                </a:solidFill>
                <a:latin typeface="Lato"/>
                <a:ea typeface="Lato"/>
                <a:cs typeface="Lato"/>
                <a:sym typeface="Lato"/>
              </a:rPr>
              <a:t>		</a:t>
            </a:r>
            <a:r>
              <a:rPr lang="nl" sz="1500">
                <a:solidFill>
                  <a:schemeClr val="accent2"/>
                </a:solidFill>
                <a:latin typeface="Lato"/>
                <a:ea typeface="Lato"/>
                <a:cs typeface="Lato"/>
                <a:sym typeface="Lato"/>
              </a:rPr>
              <a:t>medium</a:t>
            </a:r>
            <a:endParaRPr sz="1500">
              <a:solidFill>
                <a:srgbClr val="FFFFFF"/>
              </a:solidFill>
              <a:latin typeface="Lato"/>
              <a:ea typeface="Lato"/>
              <a:cs typeface="Lato"/>
              <a:sym typeface="Lato"/>
            </a:endParaRPr>
          </a:p>
          <a:p>
            <a:pPr indent="0" lvl="0" marL="0" rtl="0" algn="l">
              <a:spcBef>
                <a:spcPts val="0"/>
              </a:spcBef>
              <a:spcAft>
                <a:spcPts val="0"/>
              </a:spcAft>
              <a:buNone/>
            </a:pPr>
            <a:r>
              <a:t/>
            </a:r>
            <a:endParaRPr sz="1600">
              <a:solidFill>
                <a:srgbClr val="6AA84F"/>
              </a:solidFill>
              <a:latin typeface="Lato"/>
              <a:ea typeface="Lato"/>
              <a:cs typeface="Lato"/>
              <a:sym typeface="Lato"/>
            </a:endParaRPr>
          </a:p>
          <a:p>
            <a:pPr indent="0" lvl="0" marL="0" rtl="0" algn="l">
              <a:spcBef>
                <a:spcPts val="0"/>
              </a:spcBef>
              <a:spcAft>
                <a:spcPts val="0"/>
              </a:spcAft>
              <a:buNone/>
            </a:pPr>
            <a:r>
              <a:t/>
            </a:r>
            <a:endParaRPr sz="1600">
              <a:solidFill>
                <a:srgbClr val="6AA84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000"/>
              <a:t>First Sprint</a:t>
            </a:r>
            <a:endParaRPr sz="3000"/>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nl" sz="1600"/>
              <a:t>Website Framework</a:t>
            </a:r>
            <a:endParaRPr sz="1600"/>
          </a:p>
          <a:p>
            <a:pPr indent="-317500" lvl="1" marL="914400" rtl="0" algn="l">
              <a:spcBef>
                <a:spcPts val="0"/>
              </a:spcBef>
              <a:spcAft>
                <a:spcPts val="0"/>
              </a:spcAft>
              <a:buSzPts val="1400"/>
              <a:buChar char="○"/>
            </a:pPr>
            <a:r>
              <a:rPr lang="nl" sz="1400"/>
              <a:t>WordPress</a:t>
            </a:r>
            <a:endParaRPr sz="1400"/>
          </a:p>
          <a:p>
            <a:pPr indent="-330200" lvl="0" marL="457200" rtl="0" algn="l">
              <a:spcBef>
                <a:spcPts val="0"/>
              </a:spcBef>
              <a:spcAft>
                <a:spcPts val="0"/>
              </a:spcAft>
              <a:buSzPts val="1600"/>
              <a:buChar char="●"/>
            </a:pPr>
            <a:r>
              <a:rPr lang="nl" sz="1600"/>
              <a:t>Articles (Business &amp; Informative)</a:t>
            </a:r>
            <a:endParaRPr sz="1600"/>
          </a:p>
          <a:p>
            <a:pPr indent="-317500" lvl="1" marL="914400" rtl="0" algn="l">
              <a:spcBef>
                <a:spcPts val="0"/>
              </a:spcBef>
              <a:spcAft>
                <a:spcPts val="0"/>
              </a:spcAft>
              <a:buSzPts val="1400"/>
              <a:buChar char="○"/>
            </a:pPr>
            <a:r>
              <a:rPr lang="nl" sz="1400"/>
              <a:t>SEO</a:t>
            </a:r>
            <a:endParaRPr sz="1400"/>
          </a:p>
          <a:p>
            <a:pPr indent="-330200" lvl="0" marL="457200" rtl="0" algn="l">
              <a:spcBef>
                <a:spcPts val="0"/>
              </a:spcBef>
              <a:spcAft>
                <a:spcPts val="0"/>
              </a:spcAft>
              <a:buSzPts val="1600"/>
              <a:buChar char="●"/>
            </a:pPr>
            <a:r>
              <a:rPr lang="nl" sz="1600"/>
              <a:t>Adsense</a:t>
            </a:r>
            <a:endParaRPr sz="1600"/>
          </a:p>
        </p:txBody>
      </p:sp>
      <p:pic>
        <p:nvPicPr>
          <p:cNvPr id="181" name="Google Shape;181;p20"/>
          <p:cNvPicPr preferRelativeResize="0"/>
          <p:nvPr/>
        </p:nvPicPr>
        <p:blipFill>
          <a:blip r:embed="rId3">
            <a:alphaModFix/>
          </a:blip>
          <a:stretch>
            <a:fillRect/>
          </a:stretch>
        </p:blipFill>
        <p:spPr>
          <a:xfrm>
            <a:off x="5023275" y="2522875"/>
            <a:ext cx="3823427" cy="2389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000"/>
              <a:t>Second Sprint</a:t>
            </a:r>
            <a:endParaRPr sz="3000"/>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nl" sz="1600"/>
              <a:t>Project Marketplace</a:t>
            </a:r>
            <a:endParaRPr sz="1600"/>
          </a:p>
          <a:p>
            <a:pPr indent="-317500" lvl="1" marL="914400" rtl="0" algn="l">
              <a:spcBef>
                <a:spcPts val="0"/>
              </a:spcBef>
              <a:spcAft>
                <a:spcPts val="0"/>
              </a:spcAft>
              <a:buSzPts val="1400"/>
              <a:buChar char="○"/>
            </a:pPr>
            <a:r>
              <a:rPr lang="nl" sz="1400"/>
              <a:t>Interface</a:t>
            </a:r>
            <a:endParaRPr sz="1400"/>
          </a:p>
          <a:p>
            <a:pPr indent="-317500" lvl="1" marL="914400" rtl="0" algn="l">
              <a:spcBef>
                <a:spcPts val="0"/>
              </a:spcBef>
              <a:spcAft>
                <a:spcPts val="0"/>
              </a:spcAft>
              <a:buSzPts val="1400"/>
              <a:buChar char="○"/>
            </a:pPr>
            <a:r>
              <a:rPr lang="nl" sz="1400"/>
              <a:t>Reaction for engineers</a:t>
            </a:r>
            <a:endParaRPr sz="1400"/>
          </a:p>
          <a:p>
            <a:pPr indent="-330200" lvl="0" marL="457200" rtl="0" algn="l">
              <a:spcBef>
                <a:spcPts val="0"/>
              </a:spcBef>
              <a:spcAft>
                <a:spcPts val="0"/>
              </a:spcAft>
              <a:buSzPts val="1600"/>
              <a:buChar char="●"/>
            </a:pPr>
            <a:r>
              <a:rPr lang="nl" sz="1600"/>
              <a:t>Business Challenges</a:t>
            </a:r>
            <a:endParaRPr sz="1600"/>
          </a:p>
          <a:p>
            <a:pPr indent="-317500" lvl="1" marL="914400" rtl="0" algn="l">
              <a:spcBef>
                <a:spcPts val="0"/>
              </a:spcBef>
              <a:spcAft>
                <a:spcPts val="0"/>
              </a:spcAft>
              <a:buSzPts val="1400"/>
              <a:buChar char="○"/>
            </a:pPr>
            <a:r>
              <a:rPr lang="nl" sz="1400"/>
              <a:t>Contact start-ups</a:t>
            </a:r>
            <a:endParaRPr sz="1400"/>
          </a:p>
          <a:p>
            <a:pPr indent="-317500" lvl="1" marL="914400" rtl="0" algn="l">
              <a:spcBef>
                <a:spcPts val="0"/>
              </a:spcBef>
              <a:spcAft>
                <a:spcPts val="0"/>
              </a:spcAft>
              <a:buSzPts val="1400"/>
              <a:buChar char="○"/>
            </a:pPr>
            <a:r>
              <a:rPr lang="nl" sz="1400"/>
              <a:t>Application form</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