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8D0A4-FB73-7B6E-D568-5F97EA29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4D93C0-EDD3-01B4-A7FE-D85B11AA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9F6D0-A57D-204F-3F2B-4BDDAAC3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2E4726-8E5E-6E25-B0D7-45C0396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05E375-EE0B-5A89-A011-F597ED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2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E16E1-B970-FCFE-EB20-DD5B04E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4EA443-D7B9-3C9E-AEFD-80D0BE527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A68929-5ECA-87E4-B4EE-6F3D04FC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FF257-F1A6-D092-021E-DE93F083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A75B7E-DC14-1C1E-6E73-542A5EE5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40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E2DD6CB-6C74-89AF-3ADE-31576B6E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58F343-FE93-96CA-240C-501F011D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6F7A36-AC9C-08F2-30DB-13B67520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DF6C14-B4C4-8AF7-0E7E-5618D876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E2B9D-FB07-79B9-A5CB-1B0D26C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2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C8053C-263D-947E-78AD-C8508D94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5CD03-F1C5-2873-3E62-0FB5E846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F051BE-8CA5-A8E3-AA5A-4746D167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EAB78-11FA-5A93-88E7-C0465B30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324F0-8E72-C7DC-C73C-1A763936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C1A7A-3049-6BCC-9D0F-83E4863E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18938C-64B3-4299-8A49-F5EA065F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9927D6-0845-384F-4ABA-1FDEA6F7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7E79C1-DF29-5F0C-74CC-EFD302E5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68933-D12F-4366-9C5E-B0515BB4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2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D6419-3125-2DF9-6AC9-7552AE6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81D9E-9AD6-06A3-EE75-4DE263B5D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C3ABED-F2FE-D951-9394-10B90E1E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7A9300-233A-6B00-CBEF-44D50E6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EB775A-B488-F0E1-0E35-B8094AC2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6AB0A-7A26-9C77-E57E-B462398F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6F5D6-8A0F-7CF2-1720-61FDB73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F6D5B6-9D6A-D38D-4CB2-AA4A502D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550844-52FC-E979-3519-601E8639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5AE666-20F1-538C-6E60-7CFB0867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19433A-D84A-1BAF-2288-5029E0A4F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5C7445-C047-2328-2F4E-A6E5A037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3AA54CA-256F-5DC3-1485-AB0427FA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03571B-4468-3472-F2FC-555A962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1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D33E8-530E-2252-8F12-4A0F2463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7352E1-4240-FA8A-4AB4-CD16A2CD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B06339-160D-10EF-4CD7-D6457FB5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C7484A-9992-FFE5-4EA5-7012F27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1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D0059F-9B07-6B9F-298B-E65153AD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5029D6-1097-A0CC-E873-62FCA69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05A7D8-6D75-9397-EB90-082BDFE2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8459B-EF10-82E7-ABFF-A57F337F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D249F-20C3-F1CE-9D7B-F77618BB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6A347B-5CEE-6919-CF6E-2533CA86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280E87-6AEB-FF32-AEB3-7B8AA29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D8CD4B-7A53-409F-1B57-E4A8E79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6441BE-B21F-D50B-C780-3046C54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0ED95-B89D-FCE8-2E1F-6BE4E4B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33100E-9F05-C3A4-39B7-5EF5F8218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2FDA6F-BFA7-CCE0-DDA5-1ECBB319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DF2374-57A9-CB74-F376-DBB73265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B5785-388B-125E-5C94-98A425D8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A937B9-AA13-525A-D17C-E99EFFDC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6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tx2">
                <a:lumMod val="10000"/>
                <a:lumOff val="90000"/>
              </a:schemeClr>
            </a:gs>
            <a:gs pos="72000">
              <a:schemeClr val="tx2">
                <a:lumMod val="25000"/>
                <a:lumOff val="75000"/>
              </a:schemeClr>
            </a:gs>
            <a:gs pos="100000">
              <a:schemeClr val="tx2">
                <a:lumMod val="50000"/>
                <a:lumOff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3434C2-EC1D-020D-24DA-BFE0893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300E88-5607-A3BB-67DB-FE03FF6F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9C14FA-7C72-9B3A-A03D-0D2987DAF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BCE4F-20BE-4058-9C5E-9BA63747C1C2}" type="datetimeFigureOut">
              <a:rPr lang="it-IT" smtClean="0"/>
              <a:t>27/08/2024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F2D6C6-505E-DE84-195E-BC659FBD0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47467-92EB-3003-6A9C-617E9DDC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43C0B-1C44-459B-80E0-650EE8621B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D2197-787C-A2A2-D9D6-49895507E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A4BE27-D6BE-E49A-1C27-D3C009B2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3174"/>
            <a:ext cx="9144000" cy="1655762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+mj-lt"/>
                <a:ea typeface="Cambria" panose="02040503050406030204" pitchFamily="18" charset="0"/>
                <a:cs typeface="Biome" panose="020B0502040204020203" pitchFamily="34" charset="0"/>
              </a:rPr>
              <a:t>Mattia Marucci, Vincenzo Meloni, Loris Zannini</a:t>
            </a:r>
          </a:p>
        </p:txBody>
      </p:sp>
      <p:pic>
        <p:nvPicPr>
          <p:cNvPr id="5" name="Immagine 4" descr="Immagine che contiene Elementi grafici, clipart, Carattere, grafica&#10;&#10;Descrizione generata automaticamente">
            <a:extLst>
              <a:ext uri="{FF2B5EF4-FFF2-40B4-BE49-F238E27FC236}">
                <a16:creationId xmlns:a16="http://schemas.microsoft.com/office/drawing/2014/main" id="{74D3BC4F-C4BA-F369-63F1-CCE88AC4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787399"/>
            <a:ext cx="5000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729F6-F0E5-CCE0-5289-C638ABC1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651"/>
          </a:xfrm>
        </p:spPr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Usabilità del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47D068-FA51-FD82-708B-17A05FF5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2" y="1647955"/>
            <a:ext cx="3211285" cy="488383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/>
              <a:t>Firebase</a:t>
            </a:r>
            <a:r>
              <a:rPr lang="it-IT" b="1" dirty="0"/>
              <a:t> Analytics</a:t>
            </a:r>
          </a:p>
        </p:txBody>
      </p:sp>
      <p:pic>
        <p:nvPicPr>
          <p:cNvPr id="9218" name="Picture 2" descr="Pin page">
            <a:extLst>
              <a:ext uri="{FF2B5EF4-FFF2-40B4-BE49-F238E27FC236}">
                <a16:creationId xmlns:a16="http://schemas.microsoft.com/office/drawing/2014/main" id="{3A8DB40A-9FD7-72E1-579D-F119AF77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2377528"/>
            <a:ext cx="4595498" cy="14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E850668-7C01-6F82-C15C-D070C1CF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5" y="2136338"/>
            <a:ext cx="43978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Analytics è un servizio di Google che fornisce strumenti avanzati per l'analisi del comportamento degli utenti nelle applicazioni mobili e web. Permette di raccogliere e interpretare dati sui trend, le interazioni e le performance, aiutando a ottimizzare l'esperienza dell'utente e le strategie di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0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34A0A-6890-BF2B-ED3E-25B3386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Grazie per l’attenzione!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A09868-E377-8434-9A2D-3CC26289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Mattia Marucci</a:t>
            </a:r>
            <a:br>
              <a:rPr lang="it-IT" dirty="0"/>
            </a:br>
            <a:r>
              <a:rPr lang="it-IT" dirty="0"/>
              <a:t>- N86003853</a:t>
            </a:r>
            <a:br>
              <a:rPr lang="it-IT"/>
            </a:br>
            <a:r>
              <a:rPr lang="it-IT"/>
              <a:t>- m.marucci@studenti.unina.it</a:t>
            </a:r>
            <a:br>
              <a:rPr lang="it-IT" dirty="0"/>
            </a:br>
            <a:endParaRPr lang="it-IT" dirty="0"/>
          </a:p>
          <a:p>
            <a:r>
              <a:rPr lang="it-IT" dirty="0"/>
              <a:t>Vincenzo Meloni</a:t>
            </a:r>
            <a:br>
              <a:rPr lang="it-IT" dirty="0"/>
            </a:br>
            <a:r>
              <a:rPr lang="it-IT" dirty="0"/>
              <a:t>- N86003897</a:t>
            </a:r>
            <a:br>
              <a:rPr lang="it-IT" dirty="0"/>
            </a:br>
            <a:r>
              <a:rPr lang="it-IT" dirty="0"/>
              <a:t>- v.meloni@studenti.unina.it</a:t>
            </a:r>
            <a:br>
              <a:rPr lang="it-IT" dirty="0"/>
            </a:br>
            <a:endParaRPr lang="it-IT" dirty="0"/>
          </a:p>
          <a:p>
            <a:r>
              <a:rPr lang="it-IT" dirty="0"/>
              <a:t>Loris Zannini</a:t>
            </a:r>
            <a:br>
              <a:rPr lang="it-IT" dirty="0"/>
            </a:br>
            <a:r>
              <a:rPr lang="it-IT" dirty="0"/>
              <a:t>- N86003744</a:t>
            </a:r>
            <a:br>
              <a:rPr lang="it-IT" dirty="0"/>
            </a:br>
            <a:r>
              <a:rPr lang="it-IT" dirty="0"/>
              <a:t>- l.zannini@studenti.unina.it</a:t>
            </a:r>
          </a:p>
        </p:txBody>
      </p:sp>
    </p:spTree>
    <p:extLst>
      <p:ext uri="{BB962C8B-B14F-4D97-AF65-F5344CB8AC3E}">
        <p14:creationId xmlns:p14="http://schemas.microsoft.com/office/powerpoint/2010/main" val="9170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753190-52E6-5A14-A147-DF69B170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71DD1-357D-C4FE-5F15-6E0D22A1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975"/>
            <a:ext cx="3657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  <a:ea typeface="Cambria" panose="02040503050406030204" pitchFamily="18" charset="0"/>
              </a:rPr>
              <a:t>DietiDeals24 è una piattaforma che si occupa della gestione di aste online. Consiste in un’applicazione mobile performante e affidabile, progettata per offrire un’esperienza intuitiva, rapida e piacevole agli utenti.</a:t>
            </a:r>
          </a:p>
        </p:txBody>
      </p:sp>
      <p:pic>
        <p:nvPicPr>
          <p:cNvPr id="5" name="Immagine 4" descr="Immagine che contiene calligrafia, Carattere, nero, bianco e nero&#10;&#10;Descrizione generata automaticamente">
            <a:extLst>
              <a:ext uri="{FF2B5EF4-FFF2-40B4-BE49-F238E27FC236}">
                <a16:creationId xmlns:a16="http://schemas.microsoft.com/office/drawing/2014/main" id="{816A8F2C-7FB0-C109-9647-B527B216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7066">
            <a:off x="5452860" y="1617547"/>
            <a:ext cx="8475307" cy="2728242"/>
          </a:xfrm>
          <a:prstGeom prst="rect">
            <a:avLst/>
          </a:prstGeom>
        </p:spPr>
      </p:pic>
      <p:pic>
        <p:nvPicPr>
          <p:cNvPr id="7" name="Immagine 6" descr="Immagine che contiene Elementi grafici, logo, grafica, Carattere&#10;&#10;Descrizione generata automaticamente">
            <a:extLst>
              <a:ext uri="{FF2B5EF4-FFF2-40B4-BE49-F238E27FC236}">
                <a16:creationId xmlns:a16="http://schemas.microsoft.com/office/drawing/2014/main" id="{6AAC1ACA-6BC9-06DA-3AAC-50BCDCA2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87" y="1639644"/>
            <a:ext cx="4740500" cy="4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55445-464C-F9E1-8C29-97779981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Requisiti richiesti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342C0-2F80-77DE-A62F-D42EC938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737"/>
            <a:ext cx="10515600" cy="4351338"/>
          </a:xfrm>
        </p:spPr>
        <p:txBody>
          <a:bodyPr/>
          <a:lstStyle/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Autenticazione</a:t>
            </a:r>
          </a:p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Ricerca Aste</a:t>
            </a:r>
          </a:p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Creazione Aste</a:t>
            </a:r>
          </a:p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Presentazione Offerte</a:t>
            </a:r>
          </a:p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Personalizzazione Profilo</a:t>
            </a:r>
          </a:p>
          <a:p>
            <a:r>
              <a:rPr lang="it-IT" dirty="0">
                <a:latin typeface="Aptos Display" panose="020B0004020202020204" pitchFamily="34" charset="0"/>
                <a:ea typeface="Cambria" panose="02040503050406030204" pitchFamily="18" charset="0"/>
              </a:rPr>
              <a:t>Gestione Notifiche</a:t>
            </a:r>
          </a:p>
        </p:txBody>
      </p:sp>
      <p:pic>
        <p:nvPicPr>
          <p:cNvPr id="1028" name="Picture 4" descr="Requirement - Free people icons">
            <a:extLst>
              <a:ext uri="{FF2B5EF4-FFF2-40B4-BE49-F238E27FC236}">
                <a16:creationId xmlns:a16="http://schemas.microsoft.com/office/drawing/2014/main" id="{D74B7AAE-12AB-DB9A-2B85-7C19704B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24" y="2339288"/>
            <a:ext cx="2748882" cy="27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1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CE77F-B026-436E-550C-4E5C501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Tecnologie e Servizi utilizzati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F86F3E-1971-1534-1A60-0F04E8F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Android</a:t>
            </a:r>
          </a:p>
          <a:p>
            <a:r>
              <a:rPr lang="it-IT" dirty="0"/>
              <a:t>Retrofit</a:t>
            </a:r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/>
              <a:t>Spring</a:t>
            </a:r>
          </a:p>
          <a:p>
            <a:r>
              <a:rPr lang="it-IT" dirty="0"/>
              <a:t>Docker</a:t>
            </a:r>
          </a:p>
          <a:p>
            <a:r>
              <a:rPr lang="it-IT" dirty="0"/>
              <a:t>Amazon EC2</a:t>
            </a:r>
          </a:p>
          <a:p>
            <a:r>
              <a:rPr lang="it-IT" dirty="0" err="1"/>
              <a:t>Figma</a:t>
            </a:r>
            <a:endParaRPr lang="it-IT" dirty="0"/>
          </a:p>
          <a:p>
            <a:r>
              <a:rPr lang="it-IT" dirty="0" err="1"/>
              <a:t>Sonarqube</a:t>
            </a:r>
            <a:endParaRPr lang="it-IT" dirty="0"/>
          </a:p>
          <a:p>
            <a:r>
              <a:rPr lang="it-IT" dirty="0"/>
              <a:t>JPA</a:t>
            </a:r>
          </a:p>
          <a:p>
            <a:r>
              <a:rPr lang="it-IT" dirty="0" err="1"/>
              <a:t>PostgreSQL</a:t>
            </a:r>
            <a:endParaRPr lang="it-IT" dirty="0"/>
          </a:p>
          <a:p>
            <a:r>
              <a:rPr lang="it-IT" dirty="0" err="1"/>
              <a:t>Firebase</a:t>
            </a:r>
            <a:r>
              <a:rPr lang="it-IT" dirty="0"/>
              <a:t> Analytics</a:t>
            </a:r>
          </a:p>
        </p:txBody>
      </p:sp>
      <p:pic>
        <p:nvPicPr>
          <p:cNvPr id="5" name="Immagine 4" descr="Immagine che contiene Elementi grafici, cartone animato, design, clipart&#10;&#10;Descrizione generata automaticamente">
            <a:extLst>
              <a:ext uri="{FF2B5EF4-FFF2-40B4-BE49-F238E27FC236}">
                <a16:creationId xmlns:a16="http://schemas.microsoft.com/office/drawing/2014/main" id="{19E0E211-88C5-7149-369A-1AB2DE5F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9918">
            <a:off x="6528804" y="1762513"/>
            <a:ext cx="1178163" cy="1178163"/>
          </a:xfrm>
          <a:prstGeom prst="rect">
            <a:avLst/>
          </a:prstGeom>
        </p:spPr>
      </p:pic>
      <p:pic>
        <p:nvPicPr>
          <p:cNvPr id="7" name="Immagine 6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E445B00-BA46-D121-CC73-8F0C060B3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510">
            <a:off x="10554696" y="1785699"/>
            <a:ext cx="1013429" cy="1223764"/>
          </a:xfrm>
          <a:prstGeom prst="rect">
            <a:avLst/>
          </a:prstGeom>
        </p:spPr>
      </p:pic>
      <p:pic>
        <p:nvPicPr>
          <p:cNvPr id="9" name="Immagine 8" descr="Immagine che contiene clipart, cartone animato, illustrazione, arte&#10;&#10;Descrizione generata automaticamente">
            <a:extLst>
              <a:ext uri="{FF2B5EF4-FFF2-40B4-BE49-F238E27FC236}">
                <a16:creationId xmlns:a16="http://schemas.microsoft.com/office/drawing/2014/main" id="{13E8ABE8-5FF3-4337-74DE-E5994135D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208">
            <a:off x="9946016" y="5403462"/>
            <a:ext cx="2264229" cy="1560368"/>
          </a:xfrm>
          <a:prstGeom prst="rect">
            <a:avLst/>
          </a:prstGeom>
        </p:spPr>
      </p:pic>
      <p:pic>
        <p:nvPicPr>
          <p:cNvPr id="11" name="Immagine 10" descr="Immagine che contiene Policromia, Elementi grafici, cerchio, schermata&#10;&#10;Descrizione generata automaticamente">
            <a:extLst>
              <a:ext uri="{FF2B5EF4-FFF2-40B4-BE49-F238E27FC236}">
                <a16:creationId xmlns:a16="http://schemas.microsoft.com/office/drawing/2014/main" id="{9395B516-5B17-DDCA-2898-D6E1E78A2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6641">
            <a:off x="5196114" y="4603133"/>
            <a:ext cx="1514475" cy="1514475"/>
          </a:xfrm>
          <a:prstGeom prst="rect">
            <a:avLst/>
          </a:prstGeom>
        </p:spPr>
      </p:pic>
      <p:pic>
        <p:nvPicPr>
          <p:cNvPr id="13" name="Immagine 12" descr="Immagine che contiene Carattere, schermata, Elementi grafici, logo&#10;&#10;Descrizione generata automaticamente">
            <a:extLst>
              <a:ext uri="{FF2B5EF4-FFF2-40B4-BE49-F238E27FC236}">
                <a16:creationId xmlns:a16="http://schemas.microsoft.com/office/drawing/2014/main" id="{87DBBCDC-0C6F-BD92-5276-72778F69F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73" y="5513016"/>
            <a:ext cx="1345265" cy="1109844"/>
          </a:xfrm>
          <a:prstGeom prst="rect">
            <a:avLst/>
          </a:prstGeom>
        </p:spPr>
      </p:pic>
      <p:pic>
        <p:nvPicPr>
          <p:cNvPr id="15" name="Immagine 14" descr="Immagine che contiene Elementi grafici, grafica, schermata, Policromia&#10;&#10;Descrizione generata automaticamente">
            <a:extLst>
              <a:ext uri="{FF2B5EF4-FFF2-40B4-BE49-F238E27FC236}">
                <a16:creationId xmlns:a16="http://schemas.microsoft.com/office/drawing/2014/main" id="{76ECB55B-44BA-44B3-13D2-3B195FB82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0939">
            <a:off x="5246129" y="3453582"/>
            <a:ext cx="1997731" cy="1248582"/>
          </a:xfrm>
          <a:prstGeom prst="rect">
            <a:avLst/>
          </a:prstGeom>
        </p:spPr>
      </p:pic>
      <p:pic>
        <p:nvPicPr>
          <p:cNvPr id="17" name="Immagine 1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89985A79-A229-DCF8-FBCE-382FCAADB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181">
            <a:off x="9879516" y="3727414"/>
            <a:ext cx="1107573" cy="1141767"/>
          </a:xfrm>
          <a:prstGeom prst="rect">
            <a:avLst/>
          </a:prstGeom>
        </p:spPr>
      </p:pic>
      <p:pic>
        <p:nvPicPr>
          <p:cNvPr id="19" name="Immagine 18" descr="Immagine che contiene oscurità, nero, Elementi grafici, schermata&#10;&#10;Descrizione generata automaticamente">
            <a:extLst>
              <a:ext uri="{FF2B5EF4-FFF2-40B4-BE49-F238E27FC236}">
                <a16:creationId xmlns:a16="http://schemas.microsoft.com/office/drawing/2014/main" id="{644E7CC1-9035-51B6-F194-242AF1C21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93">
            <a:off x="7627587" y="2585096"/>
            <a:ext cx="1548472" cy="1548472"/>
          </a:xfrm>
          <a:prstGeom prst="rect">
            <a:avLst/>
          </a:prstGeom>
        </p:spPr>
      </p:pic>
      <p:pic>
        <p:nvPicPr>
          <p:cNvPr id="21" name="Immagine 20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id="{9CEC167F-5A75-E0B3-FB59-C6F4FF68C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799">
            <a:off x="7807748" y="1323447"/>
            <a:ext cx="2608536" cy="1801132"/>
          </a:xfrm>
          <a:prstGeom prst="rect">
            <a:avLst/>
          </a:prstGeom>
        </p:spPr>
      </p:pic>
      <p:pic>
        <p:nvPicPr>
          <p:cNvPr id="23" name="Immagine 22" descr="Immagine che contiene Carattere, verde, Elementi grafici, testo&#10;&#10;Descrizione generata automaticamente">
            <a:extLst>
              <a:ext uri="{FF2B5EF4-FFF2-40B4-BE49-F238E27FC236}">
                <a16:creationId xmlns:a16="http://schemas.microsoft.com/office/drawing/2014/main" id="{91DEACA4-3B49-6B62-2AD5-FA53B0ABAF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541">
            <a:off x="8648431" y="5158982"/>
            <a:ext cx="1138766" cy="113876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678656-FAC5-F2CE-AF67-5365EC63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8064">
            <a:off x="7776723" y="4370795"/>
            <a:ext cx="1434393" cy="4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mpezando con Firebase (Realtime Database &amp; Authentication) | by Rita  Cascante Makarova | Medium">
            <a:extLst>
              <a:ext uri="{FF2B5EF4-FFF2-40B4-BE49-F238E27FC236}">
                <a16:creationId xmlns:a16="http://schemas.microsoft.com/office/drawing/2014/main" id="{41ADC1BC-CF8A-4967-1F4F-97D6D6C4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1575">
            <a:off x="5118428" y="2183453"/>
            <a:ext cx="1167747" cy="11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6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B9F24-5143-ECE7-D074-C1E8383A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80"/>
            <a:ext cx="10515600" cy="1009651"/>
          </a:xfrm>
        </p:spPr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Prototipazione Visuale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14A8E-BEE4-C984-E98E-7D100917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2" y="1864177"/>
            <a:ext cx="1222829" cy="554718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/>
              <a:t>Figma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B5C1F-583C-8327-2AE3-9A0A3030E2C6}"/>
              </a:ext>
            </a:extLst>
          </p:cNvPr>
          <p:cNvSpPr txBox="1"/>
          <p:nvPr/>
        </p:nvSpPr>
        <p:spPr>
          <a:xfrm>
            <a:off x="199571" y="2274838"/>
            <a:ext cx="4804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Figma</a:t>
            </a:r>
            <a:r>
              <a:rPr lang="it-IT" dirty="0"/>
              <a:t> è uno strumento di design collaborativo basato su cloud, utilizzato per creare interfacce utente e prototipi interattivi. Consente a più designer e sviluppatori di lavorare insieme in tempo reale, facilitando il processo di progettazione e revisione attraverso funzionalità di collaborazione e condivisione intuitive.</a:t>
            </a:r>
          </a:p>
        </p:txBody>
      </p:sp>
      <p:pic>
        <p:nvPicPr>
          <p:cNvPr id="6152" name="Picture 8" descr="Figma logo - Social media &amp; Logos Icons">
            <a:extLst>
              <a:ext uri="{FF2B5EF4-FFF2-40B4-BE49-F238E27FC236}">
                <a16:creationId xmlns:a16="http://schemas.microsoft.com/office/drawing/2014/main" id="{4CBD08E2-E445-C006-C456-397A1012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29" y="2521857"/>
            <a:ext cx="3628571" cy="18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8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61995-687C-A4D2-5133-D84237DB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75429" cy="730322"/>
          </a:xfrm>
        </p:spPr>
        <p:txBody>
          <a:bodyPr>
            <a:normAutofit/>
          </a:bodyPr>
          <a:lstStyle/>
          <a:p>
            <a:r>
              <a:rPr lang="it-IT" sz="4400" b="1" i="1" dirty="0" err="1">
                <a:latin typeface="Trebuchet MS" panose="020B0603020202020204" pitchFamily="34" charset="0"/>
              </a:rPr>
              <a:t>Frontend</a:t>
            </a:r>
            <a:endParaRPr lang="it-IT" sz="4400" b="1" i="1" dirty="0">
              <a:latin typeface="Trebuchet MS" panose="020B0603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0E96D-7235-2DC4-3E0B-4D4A8F52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85" y="1790256"/>
            <a:ext cx="1973943" cy="566961"/>
          </a:xfrm>
        </p:spPr>
        <p:txBody>
          <a:bodyPr>
            <a:normAutofit/>
          </a:bodyPr>
          <a:lstStyle/>
          <a:p>
            <a:r>
              <a:rPr lang="it-IT" sz="2800" b="1" dirty="0"/>
              <a:t>Android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BFB5DA-0C33-097F-10F1-B227EDB291D3}"/>
              </a:ext>
            </a:extLst>
          </p:cNvPr>
          <p:cNvSpPr txBox="1"/>
          <p:nvPr/>
        </p:nvSpPr>
        <p:spPr>
          <a:xfrm>
            <a:off x="246742" y="1950818"/>
            <a:ext cx="6386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Android è un sistema operativo open-source sviluppato da Google, progettato principalmente per dispositivi mobili, è dotato di un suo ambiente di sviluppo. Android Studio è l'ambiente di sviluppo integrato (IDE) ufficiale per creare applicazioni Android. Fornisce strumenti avanzati per il coding, il debugging, il testing e la distribuzione delle app.</a:t>
            </a:r>
          </a:p>
          <a:p>
            <a:endParaRPr lang="it-IT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175DE30-9ADB-846F-8E16-452B84A7E109}"/>
              </a:ext>
            </a:extLst>
          </p:cNvPr>
          <p:cNvSpPr txBox="1">
            <a:spLocks/>
          </p:cNvSpPr>
          <p:nvPr/>
        </p:nvSpPr>
        <p:spPr>
          <a:xfrm>
            <a:off x="595084" y="4526697"/>
            <a:ext cx="1973943" cy="56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/>
              <a:t>Retrofit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2D4B2D-63BC-A94B-8DB4-E51BA12772A3}"/>
              </a:ext>
            </a:extLst>
          </p:cNvPr>
          <p:cNvSpPr txBox="1"/>
          <p:nvPr/>
        </p:nvSpPr>
        <p:spPr>
          <a:xfrm>
            <a:off x="246742" y="4899548"/>
            <a:ext cx="638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Retrofit è una libreria di rete sviluppata per Android, utilizzata per semplificare la comunicazione tra un'applicazione Android e un server tramite richieste HTTP. </a:t>
            </a:r>
          </a:p>
        </p:txBody>
      </p:sp>
      <p:pic>
        <p:nvPicPr>
          <p:cNvPr id="3074" name="Picture 2" descr="Meet the new Android Logo - Ausdroid">
            <a:extLst>
              <a:ext uri="{FF2B5EF4-FFF2-40B4-BE49-F238E27FC236}">
                <a16:creationId xmlns:a16="http://schemas.microsoft.com/office/drawing/2014/main" id="{2C0EC1FF-4717-4998-EC7F-97F66366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61" y="2349131"/>
            <a:ext cx="3540723" cy="104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testo, logo, verde, cartone animato&#10;&#10;Descrizione generata automaticamente">
            <a:extLst>
              <a:ext uri="{FF2B5EF4-FFF2-40B4-BE49-F238E27FC236}">
                <a16:creationId xmlns:a16="http://schemas.microsoft.com/office/drawing/2014/main" id="{719F794E-DA6D-D921-D94D-BC094F0CD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47" y="4773626"/>
            <a:ext cx="2595037" cy="14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89EAC-2BCC-4A03-38FA-B43DC7E1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99" y="0"/>
            <a:ext cx="2859315" cy="690401"/>
          </a:xfrm>
        </p:spPr>
        <p:txBody>
          <a:bodyPr>
            <a:normAutofit fontScale="90000"/>
          </a:bodyPr>
          <a:lstStyle/>
          <a:p>
            <a:r>
              <a:rPr lang="it-IT" sz="4400" b="1" i="1" dirty="0" err="1">
                <a:latin typeface="Trebuchet MS" panose="020B0603020202020204" pitchFamily="34" charset="0"/>
              </a:rPr>
              <a:t>Backend</a:t>
            </a:r>
            <a:endParaRPr lang="it-IT" sz="4400" b="1" i="1" dirty="0">
              <a:latin typeface="Trebuchet MS" panose="020B0603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B27B2B-18D0-5161-23FB-5924FB59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4210"/>
            <a:ext cx="1915885" cy="461962"/>
          </a:xfrm>
        </p:spPr>
        <p:txBody>
          <a:bodyPr>
            <a:normAutofit lnSpcReduction="10000"/>
          </a:bodyPr>
          <a:lstStyle/>
          <a:p>
            <a:r>
              <a:rPr lang="it-IT" sz="2800" b="1" dirty="0"/>
              <a:t>Spring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CEFEA-9AF0-D5CA-32C9-128104F737D2}"/>
              </a:ext>
            </a:extLst>
          </p:cNvPr>
          <p:cNvSpPr txBox="1"/>
          <p:nvPr/>
        </p:nvSpPr>
        <p:spPr>
          <a:xfrm>
            <a:off x="116114" y="1859077"/>
            <a:ext cx="5588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Spring è un framework Java che fornisce un'architettura flessibile per lo sviluppo di applicazioni, facilitando la gestione delle dipendenze e la configurazione. Spring Boot è un'estensione di Spring che semplifica ulteriormente la creazione di applicazioni stand-alone, </a:t>
            </a:r>
            <a:r>
              <a:rPr lang="it-IT" dirty="0" err="1"/>
              <a:t>preconfigurando</a:t>
            </a:r>
            <a:r>
              <a:rPr lang="it-IT" dirty="0"/>
              <a:t> componenti e riducendo la quantità di configurazione necessaria.</a:t>
            </a:r>
          </a:p>
          <a:p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D01BB7D-512B-07B5-A4A9-EC166014486D}"/>
              </a:ext>
            </a:extLst>
          </p:cNvPr>
          <p:cNvSpPr txBox="1">
            <a:spLocks/>
          </p:cNvSpPr>
          <p:nvPr/>
        </p:nvSpPr>
        <p:spPr>
          <a:xfrm>
            <a:off x="435428" y="4482694"/>
            <a:ext cx="1915885" cy="461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/>
              <a:t>JPA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F08A5F-65EE-F075-E5B7-8D0C1FE6C312}"/>
              </a:ext>
            </a:extLst>
          </p:cNvPr>
          <p:cNvSpPr txBox="1"/>
          <p:nvPr/>
        </p:nvSpPr>
        <p:spPr>
          <a:xfrm>
            <a:off x="116114" y="4559267"/>
            <a:ext cx="5588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JPA (Java </a:t>
            </a:r>
            <a:r>
              <a:rPr lang="it-IT" dirty="0" err="1"/>
              <a:t>Persistence</a:t>
            </a:r>
            <a:r>
              <a:rPr lang="it-IT" dirty="0"/>
              <a:t> API) è una specifica Java che standardizza il mapping tra oggetti Java e database relazionali. Permette di gestire la persistenza dei dati attraverso entità e query in modo indipendente dal database specifico.</a:t>
            </a:r>
          </a:p>
        </p:txBody>
      </p:sp>
      <p:pic>
        <p:nvPicPr>
          <p:cNvPr id="4098" name="Picture 2" descr="Download Spring Framework Logo in SVG Vector or PNG File Format - Logo.wine">
            <a:extLst>
              <a:ext uri="{FF2B5EF4-FFF2-40B4-BE49-F238E27FC236}">
                <a16:creationId xmlns:a16="http://schemas.microsoft.com/office/drawing/2014/main" id="{4B28DF25-B827-17A7-02FB-67372A6E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8" y="1859077"/>
            <a:ext cx="3705684" cy="24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Immagine che contiene Carattere, schermata, Elementi grafici, testo&#10;&#10;Descrizione generata automaticamente">
            <a:extLst>
              <a:ext uri="{FF2B5EF4-FFF2-40B4-BE49-F238E27FC236}">
                <a16:creationId xmlns:a16="http://schemas.microsoft.com/office/drawing/2014/main" id="{AB4BE608-E6FD-DB15-9EBB-9537083D0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06" y="4782988"/>
            <a:ext cx="2367187" cy="13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7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18674-6B8F-99F7-E36C-28C539D6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14"/>
            <a:ext cx="8055429" cy="716195"/>
          </a:xfrm>
        </p:spPr>
        <p:txBody>
          <a:bodyPr>
            <a:normAutofit/>
          </a:bodyPr>
          <a:lstStyle/>
          <a:p>
            <a:pPr algn="l"/>
            <a:r>
              <a:rPr lang="it-IT" sz="4400" b="1" i="1" dirty="0">
                <a:latin typeface="Trebuchet MS" panose="020B0603020202020204" pitchFamily="34" charset="0"/>
              </a:rPr>
              <a:t>Infrastruttura Server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C43BA6-9A3D-678F-2748-52BD3C88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" y="1280394"/>
            <a:ext cx="1407885" cy="504938"/>
          </a:xfrm>
        </p:spPr>
        <p:txBody>
          <a:bodyPr>
            <a:normAutofit/>
          </a:bodyPr>
          <a:lstStyle/>
          <a:p>
            <a:r>
              <a:rPr lang="it-IT" sz="2800" b="1" dirty="0"/>
              <a:t>Docker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FEB6F9-E7A1-E79E-43B9-1179C54E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7" y="1662494"/>
            <a:ext cx="60524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è una piattaforma di virtualizzazione leggera che consente di creare, distribuire e gestire applicazioni in container isolati. I container includono tutto il necessario per eseguire un'applicazione, garantendo portabilità e consistenza tra ambienti di sviluppo, testing e produzione.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8ED935E5-9175-845D-9CB1-EA081F07A4FF}"/>
              </a:ext>
            </a:extLst>
          </p:cNvPr>
          <p:cNvSpPr txBox="1">
            <a:spLocks/>
          </p:cNvSpPr>
          <p:nvPr/>
        </p:nvSpPr>
        <p:spPr>
          <a:xfrm>
            <a:off x="333830" y="3268024"/>
            <a:ext cx="2191656" cy="50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 err="1"/>
              <a:t>PostgreSQL</a:t>
            </a:r>
            <a:endParaRPr lang="it-IT" sz="28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95A62F-5BCA-A88B-1739-8AC3084AF372}"/>
              </a:ext>
            </a:extLst>
          </p:cNvPr>
          <p:cNvSpPr txBox="1"/>
          <p:nvPr/>
        </p:nvSpPr>
        <p:spPr>
          <a:xfrm>
            <a:off x="159657" y="3684682"/>
            <a:ext cx="673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PostgreSQL</a:t>
            </a:r>
            <a:r>
              <a:rPr lang="it-IT" dirty="0"/>
              <a:t> è un sistema di gestione di database relazionale open-source, noto per la sua robustezza e conformità agli standard SQL. Supporta funzionalità avanzate come transazioni complesse, estensibilità, e query su dati strutturati e non strutturati.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B62F56-D78E-0487-1920-5493CE548CF2}"/>
              </a:ext>
            </a:extLst>
          </p:cNvPr>
          <p:cNvSpPr txBox="1"/>
          <p:nvPr/>
        </p:nvSpPr>
        <p:spPr>
          <a:xfrm>
            <a:off x="174172" y="5403904"/>
            <a:ext cx="632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Amazon EC2 (</a:t>
            </a:r>
            <a:r>
              <a:rPr lang="it-IT" dirty="0" err="1"/>
              <a:t>Elastic</a:t>
            </a:r>
            <a:r>
              <a:rPr lang="it-IT" dirty="0"/>
              <a:t> Compute Cloud) è un servizio di Amazon Web Services che permette di lanciare e gestire server virtuali, chiamati istanze, adattando le risorse di calcolo in base alle esigenze applicative, con flessibilità e controllo sui costi.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6D2B662-8D0B-D093-EE2D-5AF9EE562BE9}"/>
              </a:ext>
            </a:extLst>
          </p:cNvPr>
          <p:cNvSpPr txBox="1">
            <a:spLocks/>
          </p:cNvSpPr>
          <p:nvPr/>
        </p:nvSpPr>
        <p:spPr>
          <a:xfrm>
            <a:off x="333830" y="5003185"/>
            <a:ext cx="2351314" cy="50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/>
              <a:t>Amazon EC2</a:t>
            </a:r>
          </a:p>
        </p:txBody>
      </p:sp>
      <p:pic>
        <p:nvPicPr>
          <p:cNvPr id="16" name="Immagine 15" descr="Immagine che contiene schermata, Elementi grafici, logo, design&#10;&#10;Descrizione generata automaticamente">
            <a:extLst>
              <a:ext uri="{FF2B5EF4-FFF2-40B4-BE49-F238E27FC236}">
                <a16:creationId xmlns:a16="http://schemas.microsoft.com/office/drawing/2014/main" id="{0DE71001-4BA4-49B2-4137-E5FBBE81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5403904"/>
            <a:ext cx="3323771" cy="1437306"/>
          </a:xfrm>
          <a:prstGeom prst="rect">
            <a:avLst/>
          </a:prstGeom>
        </p:spPr>
      </p:pic>
      <p:pic>
        <p:nvPicPr>
          <p:cNvPr id="18" name="Immagine 17" descr="Immagine che contiene Elementi grafici, Carattere, design&#10;&#10;Descrizione generata automaticamente">
            <a:extLst>
              <a:ext uri="{FF2B5EF4-FFF2-40B4-BE49-F238E27FC236}">
                <a16:creationId xmlns:a16="http://schemas.microsoft.com/office/drawing/2014/main" id="{836CC91F-AB6F-043D-0247-93DF7CD04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77" y="3703942"/>
            <a:ext cx="2771094" cy="1283613"/>
          </a:xfrm>
          <a:prstGeom prst="rect">
            <a:avLst/>
          </a:prstGeom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8200462-8C83-24F2-1765-C95AAA40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9" y="2054075"/>
            <a:ext cx="3090408" cy="7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6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ECB5B-BFEB-22F1-3636-7001104F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10371" cy="1009651"/>
          </a:xfrm>
        </p:spPr>
        <p:txBody>
          <a:bodyPr/>
          <a:lstStyle/>
          <a:p>
            <a:r>
              <a:rPr lang="it-IT" b="1" i="1" dirty="0">
                <a:latin typeface="Trebuchet MS" panose="020B0603020202020204" pitchFamily="34" charset="0"/>
              </a:rPr>
              <a:t>Analisi del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90EBE-15C8-112A-8AE9-55976F50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239656"/>
            <a:ext cx="1295400" cy="424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err="1"/>
              <a:t>JUnit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BD009F-7EF4-42E1-826A-20431F79EBD9}"/>
              </a:ext>
            </a:extLst>
          </p:cNvPr>
          <p:cNvSpPr txBox="1"/>
          <p:nvPr/>
        </p:nvSpPr>
        <p:spPr>
          <a:xfrm>
            <a:off x="166914" y="1309460"/>
            <a:ext cx="5210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 err="1"/>
              <a:t>JUnit</a:t>
            </a:r>
            <a:r>
              <a:rPr lang="it-IT" dirty="0"/>
              <a:t> è un framework di testing per Java, progettato per eseguire e gestire test automatizzati. Offre un'architettura modulare, strumenti di asserzione, e supporta test condizionali e personalizzati, migliorando la flessibilità e la leggibilità dei test.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D98ED1-59B2-61A3-B482-2A19F0B6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67" y="1901969"/>
            <a:ext cx="2753633" cy="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0B953C-FBF9-E989-5F35-B16564CD156E}"/>
              </a:ext>
            </a:extLst>
          </p:cNvPr>
          <p:cNvSpPr txBox="1"/>
          <p:nvPr/>
        </p:nvSpPr>
        <p:spPr>
          <a:xfrm>
            <a:off x="166914" y="3947886"/>
            <a:ext cx="479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SonarQube</a:t>
            </a:r>
            <a:r>
              <a:rPr lang="it-IT" dirty="0"/>
              <a:t> è una piattaforma open-source per la qualità del codice, utilizzata per analizzare, misurare e migliorare il codice sorgente. Fornisce report dettagliati su problemi di sicurezza, bug, vulnerabilità, e mantiene la conformità agli standard di codifica, aiutando a mantenere alta la qualità del software.</a:t>
            </a:r>
          </a:p>
        </p:txBody>
      </p:sp>
      <p:pic>
        <p:nvPicPr>
          <p:cNvPr id="8198" name="Picture 6" descr="SonarQube&quot; Icon - Download for free – Iconduck">
            <a:extLst>
              <a:ext uri="{FF2B5EF4-FFF2-40B4-BE49-F238E27FC236}">
                <a16:creationId xmlns:a16="http://schemas.microsoft.com/office/drawing/2014/main" id="{546DCB22-4EC2-F8D3-B89E-EFFF03EE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5" y="4406129"/>
            <a:ext cx="3582988" cy="8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2F9A13-C899-91A2-BD83-C965D03D0A45}"/>
              </a:ext>
            </a:extLst>
          </p:cNvPr>
          <p:cNvSpPr txBox="1">
            <a:spLocks/>
          </p:cNvSpPr>
          <p:nvPr/>
        </p:nvSpPr>
        <p:spPr>
          <a:xfrm>
            <a:off x="315685" y="3582170"/>
            <a:ext cx="2079172" cy="424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 err="1"/>
              <a:t>Sonarqube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1537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C2A25030C9CA4180DF799D8DD9D415" ma:contentTypeVersion="1" ma:contentTypeDescription="Create a new document." ma:contentTypeScope="" ma:versionID="0521b45a2d28684d1a21941bf9adc268">
  <xsd:schema xmlns:xsd="http://www.w3.org/2001/XMLSchema" xmlns:xs="http://www.w3.org/2001/XMLSchema" xmlns:p="http://schemas.microsoft.com/office/2006/metadata/properties" xmlns:ns3="e068eedc-442f-402c-85e5-9fd86d46c652" targetNamespace="http://schemas.microsoft.com/office/2006/metadata/properties" ma:root="true" ma:fieldsID="84db445ea38767792bae1fd4e5511d29" ns3:_="">
    <xsd:import namespace="e068eedc-442f-402c-85e5-9fd86d46c6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eedc-442f-402c-85e5-9fd86d46c6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F296AF-C1D1-4569-852E-FB332271E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8eedc-442f-402c-85e5-9fd86d46c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91B20-1C6A-4007-82D4-A18D535F4D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C9022-52F9-4604-BF69-7546D4D0CE4D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e068eedc-442f-402c-85e5-9fd86d46c652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Trebuchet MS</vt:lpstr>
      <vt:lpstr>Tema di Office</vt:lpstr>
      <vt:lpstr> </vt:lpstr>
      <vt:lpstr>Introduzione</vt:lpstr>
      <vt:lpstr>Requisiti richiesti</vt:lpstr>
      <vt:lpstr>Tecnologie e Servizi utilizzati</vt:lpstr>
      <vt:lpstr>Prototipazione Visuale</vt:lpstr>
      <vt:lpstr>Frontend</vt:lpstr>
      <vt:lpstr>Backend</vt:lpstr>
      <vt:lpstr>Infrastruttura Server</vt:lpstr>
      <vt:lpstr>Analisi del codice</vt:lpstr>
      <vt:lpstr>Usabilità del codice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LORIS ZANNINI</dc:creator>
  <cp:lastModifiedBy>LORIS ZANNINI</cp:lastModifiedBy>
  <cp:revision>2</cp:revision>
  <dcterms:created xsi:type="dcterms:W3CDTF">2024-08-27T12:55:29Z</dcterms:created>
  <dcterms:modified xsi:type="dcterms:W3CDTF">2024-08-27T14:49:36Z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0x010100E9C2A25030C9CA4180DF799D8DD9D415</vt:lpwstr>
  </property>
</Properties>
</file>