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 id="2147483649" r:id="rId2"/>
  </p:sldMasterIdLst>
  <p:notesMasterIdLst>
    <p:notesMasterId r:id="rId12"/>
  </p:notesMasterIdLst>
  <p:sldIdLst>
    <p:sldId id="267" r:id="rId3"/>
    <p:sldId id="257" r:id="rId4"/>
    <p:sldId id="259" r:id="rId5"/>
    <p:sldId id="268" r:id="rId6"/>
    <p:sldId id="263" r:id="rId7"/>
    <p:sldId id="261" r:id="rId8"/>
    <p:sldId id="266" r:id="rId9"/>
    <p:sldId id="265" r:id="rId10"/>
    <p:sldId id="264" r:id="rId11"/>
  </p:sldIdLst>
  <p:sldSz cx="14630400" cy="8229600"/>
  <p:notesSz cx="8229600" cy="14630400"/>
  <p:embeddedFontLst>
    <p:embeddedFont>
      <p:font typeface="Franklin Gothic Medium" panose="020B0603020102020204" pitchFamily="34" charset="0"/>
      <p:regular r:id="rId13"/>
      <p:italic r:id="rId14"/>
    </p:embeddedFont>
    <p:embeddedFont>
      <p:font typeface="Raleway" pitchFamily="2"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custDataLst>
    <p:tags r:id="rId23"/>
  </p:custDataLst>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1B0"/>
    <a:srgbClr val="FF99CC"/>
    <a:srgbClr val="0085B4"/>
    <a:srgbClr val="00B6F6"/>
    <a:srgbClr val="33CCFF"/>
    <a:srgbClr val="66CCFF"/>
    <a:srgbClr val="D6DC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0"/>
  </p:normalViewPr>
  <p:slideViewPr>
    <p:cSldViewPr snapToGrid="0" snapToObjects="1">
      <p:cViewPr varScale="1">
        <p:scale>
          <a:sx n="86" d="100"/>
          <a:sy n="86" d="100"/>
        </p:scale>
        <p:origin x="894"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698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60866275-AC9D-777A-E316-62ABF5ABC112}"/>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
        <p:nvSpPr>
          <p:cNvPr id="5" name="TextBox 4">
            <a:extLst>
              <a:ext uri="{FF2B5EF4-FFF2-40B4-BE49-F238E27FC236}">
                <a16:creationId xmlns:a16="http://schemas.microsoft.com/office/drawing/2014/main" id="{6E52B1A2-6748-BD18-789C-EDE7CCEEED54}"/>
              </a:ext>
            </a:extLst>
          </p:cNvPr>
          <p:cNvSpPr txBox="1"/>
          <p:nvPr userDrawn="1"/>
        </p:nvSpPr>
        <p:spPr>
          <a:xfrm>
            <a:off x="10814632" y="561499"/>
            <a:ext cx="3021979" cy="369332"/>
          </a:xfrm>
          <a:prstGeom prst="rect">
            <a:avLst/>
          </a:prstGeom>
          <a:noFill/>
        </p:spPr>
        <p:txBody>
          <a:bodyPr wrap="square">
            <a:spAutoFit/>
          </a:bodyPr>
          <a:lstStyle/>
          <a:p>
            <a:pPr algn="r"/>
            <a:r>
              <a:rPr lang="en-US" sz="1800" b="1" dirty="0">
                <a:solidFill>
                  <a:srgbClr val="1B1B27"/>
                </a:solidFill>
                <a:latin typeface="Raleway" pitchFamily="34" charset="0"/>
                <a:ea typeface="Raleway" pitchFamily="34" charset="-122"/>
                <a:cs typeface="Raleway" pitchFamily="34" charset="-120"/>
              </a:rPr>
              <a:t>∞ Aionis Partners</a:t>
            </a:r>
            <a:endParaRPr lang="en-DE" b="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2 Sections Horizontal">
    <p:spTree>
      <p:nvGrpSpPr>
        <p:cNvPr id="1" name=""/>
        <p:cNvGrpSpPr/>
        <p:nvPr/>
      </p:nvGrpSpPr>
      <p:grpSpPr>
        <a:xfrm>
          <a:off x="0" y="0"/>
          <a:ext cx="0" cy="0"/>
          <a:chOff x="0" y="0"/>
          <a:chExt cx="0" cy="0"/>
        </a:xfrm>
      </p:grpSpPr>
      <p:sp>
        <p:nvSpPr>
          <p:cNvPr id="10" name="Do not remove" hidden="1">
            <a:extLst>
              <a:ext uri="{FF2B5EF4-FFF2-40B4-BE49-F238E27FC236}">
                <a16:creationId xmlns:a16="http://schemas.microsoft.com/office/drawing/2014/main" id="{CC8A7811-A6F9-FDE7-A57F-1C8796902F0B}"/>
              </a:ext>
            </a:extLst>
          </p:cNvPr>
          <p:cNvSpPr/>
          <p:nvPr userDrawn="1">
            <p:custDataLst>
              <p:tags r:id="rId1"/>
            </p:custDataLst>
          </p:nvPr>
        </p:nvSpPr>
        <p:spPr>
          <a:xfrm>
            <a:off x="0" y="0"/>
            <a:ext cx="12700" cy="12700"/>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 name="Title 1"/>
          <p:cNvSpPr>
            <a:spLocks noGrp="1"/>
          </p:cNvSpPr>
          <p:nvPr>
            <p:ph type="title"/>
          </p:nvPr>
        </p:nvSpPr>
        <p:spPr>
          <a:xfrm>
            <a:off x="731520" y="548640"/>
            <a:ext cx="13167360" cy="950976"/>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6534913" y="1714280"/>
            <a:ext cx="7363969" cy="2743200"/>
          </a:xfrm>
        </p:spPr>
        <p:txBody>
          <a:bodyPr anchor="ctr">
            <a:normAutofit/>
          </a:bodyPr>
          <a:lstStyle>
            <a:lvl1pPr marL="356226" indent="-342893">
              <a:buFont typeface="Arial" panose="020B0604020202020204" pitchFamily="34" charset="0"/>
              <a:buChar char="•"/>
              <a:defRPr sz="1680"/>
            </a:lvl1pPr>
            <a:lvl2pPr>
              <a:defRPr sz="1680"/>
            </a:lvl2pPr>
            <a:lvl3pPr>
              <a:defRPr sz="1680"/>
            </a:lvl3pPr>
            <a:lvl4pPr>
              <a:defRPr sz="1680"/>
            </a:lvl4pPr>
            <a:lvl5pPr>
              <a:defRPr sz="168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6534913" y="4689138"/>
            <a:ext cx="7363969" cy="2743200"/>
          </a:xfrm>
        </p:spPr>
        <p:txBody>
          <a:bodyPr anchor="ctr">
            <a:normAutofit/>
          </a:bodyPr>
          <a:lstStyle>
            <a:lvl1pPr marL="356226" indent="-342893">
              <a:buFont typeface="Arial" panose="020B0604020202020204" pitchFamily="34" charset="0"/>
              <a:buChar char="•"/>
              <a:defRPr sz="1680"/>
            </a:lvl1pPr>
            <a:lvl2pPr>
              <a:defRPr sz="1680"/>
            </a:lvl2pPr>
            <a:lvl3pPr>
              <a:defRPr sz="1680"/>
            </a:lvl3pPr>
            <a:lvl4pPr>
              <a:defRPr sz="1680"/>
            </a:lvl4pPr>
            <a:lvl5pPr>
              <a:defRPr sz="168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3633215" y="1719936"/>
            <a:ext cx="2743200" cy="2743200"/>
          </a:xfrm>
        </p:spPr>
        <p:txBody>
          <a:bodyPr anchor="ctr">
            <a:noAutofit/>
          </a:bodyPr>
          <a:lstStyle>
            <a:lvl1pPr marL="0" indent="0">
              <a:lnSpc>
                <a:spcPct val="100000"/>
              </a:lnSpc>
              <a:buNone/>
              <a:defRPr sz="2640" b="1">
                <a:latin typeface="Franklin Gothic Medium" panose="020B0603020102020204" pitchFamily="34" charset="0"/>
              </a:defRPr>
            </a:lvl1pPr>
            <a:lvl2pPr marL="548614" indent="0">
              <a:buNone/>
              <a:defRPr sz="2400" b="1"/>
            </a:lvl2pPr>
            <a:lvl3pPr marL="1097225" indent="0">
              <a:buNone/>
              <a:defRPr sz="2160" b="1"/>
            </a:lvl3pPr>
            <a:lvl4pPr marL="1645838" indent="0">
              <a:buNone/>
              <a:defRPr sz="1920" b="1"/>
            </a:lvl4pPr>
            <a:lvl5pPr marL="2194451" indent="0">
              <a:buNone/>
              <a:defRPr sz="1920" b="1"/>
            </a:lvl5pPr>
            <a:lvl6pPr marL="2743063" indent="0">
              <a:buNone/>
              <a:defRPr sz="1920" b="1"/>
            </a:lvl6pPr>
            <a:lvl7pPr marL="3291674" indent="0">
              <a:buNone/>
              <a:defRPr sz="1920" b="1"/>
            </a:lvl7pPr>
            <a:lvl8pPr marL="3840288" indent="0">
              <a:buNone/>
              <a:defRPr sz="1920" b="1"/>
            </a:lvl8pPr>
            <a:lvl9pPr marL="4388902" indent="0">
              <a:buNone/>
              <a:defRPr sz="192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3633215" y="4692618"/>
            <a:ext cx="2743200" cy="2743200"/>
          </a:xfrm>
        </p:spPr>
        <p:txBody>
          <a:bodyPr anchor="ctr">
            <a:noAutofit/>
          </a:bodyPr>
          <a:lstStyle>
            <a:lvl1pPr marL="0" indent="0">
              <a:lnSpc>
                <a:spcPct val="100000"/>
              </a:lnSpc>
              <a:buNone/>
              <a:defRPr sz="2640" b="1">
                <a:latin typeface="Franklin Gothic Medium" panose="020B0603020102020204" pitchFamily="34" charset="0"/>
              </a:defRPr>
            </a:lvl1pPr>
            <a:lvl2pPr marL="548614" indent="0">
              <a:buNone/>
              <a:defRPr sz="2400" b="1"/>
            </a:lvl2pPr>
            <a:lvl3pPr marL="1097225" indent="0">
              <a:buNone/>
              <a:defRPr sz="2160" b="1"/>
            </a:lvl3pPr>
            <a:lvl4pPr marL="1645838" indent="0">
              <a:buNone/>
              <a:defRPr sz="1920" b="1"/>
            </a:lvl4pPr>
            <a:lvl5pPr marL="2194451" indent="0">
              <a:buNone/>
              <a:defRPr sz="1920" b="1"/>
            </a:lvl5pPr>
            <a:lvl6pPr marL="2743063" indent="0">
              <a:buNone/>
              <a:defRPr sz="1920" b="1"/>
            </a:lvl6pPr>
            <a:lvl7pPr marL="3291674" indent="0">
              <a:buNone/>
              <a:defRPr sz="1920" b="1"/>
            </a:lvl7pPr>
            <a:lvl8pPr marL="3840288" indent="0">
              <a:buNone/>
              <a:defRPr sz="1920" b="1"/>
            </a:lvl8pPr>
            <a:lvl9pPr marL="4388902" indent="0">
              <a:buNone/>
              <a:defRPr sz="1920" b="1"/>
            </a:lvl9pPr>
          </a:lstStyle>
          <a:p>
            <a:pPr lvl="0"/>
            <a:r>
              <a:rPr lang="en-US"/>
              <a:t>Click to edit Master text styles</a:t>
            </a:r>
          </a:p>
        </p:txBody>
      </p:sp>
    </p:spTree>
    <p:extLst>
      <p:ext uri="{BB962C8B-B14F-4D97-AF65-F5344CB8AC3E}">
        <p14:creationId xmlns:p14="http://schemas.microsoft.com/office/powerpoint/2010/main" val="2615042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Do not remove" hidden="1">
            <a:extLst>
              <a:ext uri="{FF2B5EF4-FFF2-40B4-BE49-F238E27FC236}">
                <a16:creationId xmlns:a16="http://schemas.microsoft.com/office/drawing/2014/main" id="{9C38D417-D5EA-E767-6C9E-3E1B11E56257}"/>
              </a:ext>
            </a:extLst>
          </p:cNvPr>
          <p:cNvSpPr/>
          <p:nvPr userDrawn="1">
            <p:custDataLst>
              <p:tags r:id="rId1"/>
            </p:custDataLst>
          </p:nvPr>
        </p:nvSpPr>
        <p:spPr>
          <a:xfrm>
            <a:off x="0" y="0"/>
            <a:ext cx="12700" cy="12700"/>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 name="Title 1"/>
          <p:cNvSpPr>
            <a:spLocks noGrp="1"/>
          </p:cNvSpPr>
          <p:nvPr>
            <p:ph type="title" hasCustomPrompt="1"/>
          </p:nvPr>
        </p:nvSpPr>
        <p:spPr>
          <a:xfrm>
            <a:off x="731520" y="548640"/>
            <a:ext cx="13167360" cy="950976"/>
          </a:xfrm>
        </p:spPr>
        <p:txBody>
          <a:bodyPr/>
          <a:lstStyle/>
          <a:p>
            <a:r>
              <a:rPr lang="en-US"/>
              <a:t>Slide title</a:t>
            </a:r>
          </a:p>
        </p:txBody>
      </p:sp>
      <p:sp>
        <p:nvSpPr>
          <p:cNvPr id="3" name="Text Placeholder 2"/>
          <p:cNvSpPr>
            <a:spLocks noGrp="1"/>
          </p:cNvSpPr>
          <p:nvPr>
            <p:ph type="body" idx="1" hasCustomPrompt="1"/>
          </p:nvPr>
        </p:nvSpPr>
        <p:spPr>
          <a:xfrm>
            <a:off x="731520" y="1694688"/>
            <a:ext cx="6144768" cy="821818"/>
          </a:xfrm>
        </p:spPr>
        <p:txBody>
          <a:bodyPr anchor="b">
            <a:normAutofit/>
          </a:bodyPr>
          <a:lstStyle>
            <a:lvl1pPr marL="0" indent="0">
              <a:lnSpc>
                <a:spcPct val="120000"/>
              </a:lnSpc>
              <a:buNone/>
              <a:defRPr sz="2400" b="1">
                <a:solidFill>
                  <a:schemeClr val="accent1"/>
                </a:solidFill>
                <a:latin typeface="Franklin Gothic Medium" panose="020B0603020102020204" pitchFamily="34" charset="0"/>
              </a:defRPr>
            </a:lvl1pPr>
            <a:lvl2pPr marL="548614" indent="0">
              <a:buNone/>
              <a:defRPr sz="2400" b="1"/>
            </a:lvl2pPr>
            <a:lvl3pPr marL="1097225" indent="0">
              <a:buNone/>
              <a:defRPr sz="2160" b="1"/>
            </a:lvl3pPr>
            <a:lvl4pPr marL="1645838" indent="0">
              <a:buNone/>
              <a:defRPr sz="1920" b="1"/>
            </a:lvl4pPr>
            <a:lvl5pPr marL="2194451" indent="0">
              <a:buNone/>
              <a:defRPr sz="1920" b="1"/>
            </a:lvl5pPr>
            <a:lvl6pPr marL="2743063" indent="0">
              <a:buNone/>
              <a:defRPr sz="1920" b="1"/>
            </a:lvl6pPr>
            <a:lvl7pPr marL="3291674" indent="0">
              <a:buNone/>
              <a:defRPr sz="1920" b="1"/>
            </a:lvl7pPr>
            <a:lvl8pPr marL="3840288" indent="0">
              <a:buNone/>
              <a:defRPr sz="1920" b="1"/>
            </a:lvl8pPr>
            <a:lvl9pPr marL="4388902" indent="0">
              <a:buNone/>
              <a:defRPr sz="1920" b="1"/>
            </a:lvl9pPr>
          </a:lstStyle>
          <a:p>
            <a:pPr lvl="0"/>
            <a:r>
              <a:rPr lang="en-US"/>
              <a:t>Header</a:t>
            </a:r>
          </a:p>
        </p:txBody>
      </p:sp>
      <p:sp>
        <p:nvSpPr>
          <p:cNvPr id="4" name="Content Placeholder 3"/>
          <p:cNvSpPr>
            <a:spLocks noGrp="1"/>
          </p:cNvSpPr>
          <p:nvPr>
            <p:ph sz="half" idx="2"/>
          </p:nvPr>
        </p:nvSpPr>
        <p:spPr>
          <a:xfrm>
            <a:off x="731520" y="2711578"/>
            <a:ext cx="6144768" cy="483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7315201" y="1694688"/>
            <a:ext cx="6144768" cy="821818"/>
          </a:xfrm>
        </p:spPr>
        <p:txBody>
          <a:bodyPr anchor="b">
            <a:normAutofit/>
          </a:bodyPr>
          <a:lstStyle>
            <a:lvl1pPr marL="0" indent="0">
              <a:lnSpc>
                <a:spcPct val="120000"/>
              </a:lnSpc>
              <a:buNone/>
              <a:defRPr sz="2400" b="1">
                <a:solidFill>
                  <a:schemeClr val="accent1"/>
                </a:solidFill>
                <a:latin typeface="Franklin Gothic Medium" panose="020B0603020102020204" pitchFamily="34" charset="0"/>
              </a:defRPr>
            </a:lvl1pPr>
            <a:lvl2pPr marL="548614" indent="0">
              <a:buNone/>
              <a:defRPr sz="2400" b="1"/>
            </a:lvl2pPr>
            <a:lvl3pPr marL="1097225" indent="0">
              <a:buNone/>
              <a:defRPr sz="2160" b="1"/>
            </a:lvl3pPr>
            <a:lvl4pPr marL="1645838" indent="0">
              <a:buNone/>
              <a:defRPr sz="1920" b="1"/>
            </a:lvl4pPr>
            <a:lvl5pPr marL="2194451" indent="0">
              <a:buNone/>
              <a:defRPr sz="1920" b="1"/>
            </a:lvl5pPr>
            <a:lvl6pPr marL="2743063" indent="0">
              <a:buNone/>
              <a:defRPr sz="1920" b="1"/>
            </a:lvl6pPr>
            <a:lvl7pPr marL="3291674" indent="0">
              <a:buNone/>
              <a:defRPr sz="1920" b="1"/>
            </a:lvl7pPr>
            <a:lvl8pPr marL="3840288" indent="0">
              <a:buNone/>
              <a:defRPr sz="1920" b="1"/>
            </a:lvl8pPr>
            <a:lvl9pPr marL="4388902" indent="0">
              <a:buNone/>
              <a:defRPr sz="1920" b="1"/>
            </a:lvl9pPr>
          </a:lstStyle>
          <a:p>
            <a:pPr lvl="0"/>
            <a:r>
              <a:rPr lang="en-US"/>
              <a:t>Header</a:t>
            </a:r>
          </a:p>
        </p:txBody>
      </p:sp>
      <p:sp>
        <p:nvSpPr>
          <p:cNvPr id="6" name="Content Placeholder 5"/>
          <p:cNvSpPr>
            <a:spLocks noGrp="1"/>
          </p:cNvSpPr>
          <p:nvPr>
            <p:ph sz="quarter" idx="4"/>
          </p:nvPr>
        </p:nvSpPr>
        <p:spPr>
          <a:xfrm>
            <a:off x="7315200" y="2711578"/>
            <a:ext cx="6144768" cy="483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7/20/2025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52814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926337"/>
            <a:ext cx="7680960" cy="3828288"/>
          </a:xfrm>
        </p:spPr>
        <p:txBody>
          <a:bodyPr anchor="b"/>
          <a:lstStyle>
            <a:lvl1pPr algn="l">
              <a:defRPr sz="7200"/>
            </a:lvl1pPr>
          </a:lstStyle>
          <a:p>
            <a:r>
              <a:rPr lang="en-US"/>
              <a:t>Click to edit Master title style</a:t>
            </a:r>
          </a:p>
        </p:txBody>
      </p:sp>
      <p:sp>
        <p:nvSpPr>
          <p:cNvPr id="3" name="Subtitle 2"/>
          <p:cNvSpPr>
            <a:spLocks noGrp="1"/>
          </p:cNvSpPr>
          <p:nvPr>
            <p:ph type="subTitle" idx="1"/>
          </p:nvPr>
        </p:nvSpPr>
        <p:spPr>
          <a:xfrm>
            <a:off x="1831848" y="6217921"/>
            <a:ext cx="7680960" cy="835152"/>
          </a:xfrm>
        </p:spPr>
        <p:txBody>
          <a:bodyPr anchor="ctr"/>
          <a:lstStyle>
            <a:lvl1pPr marL="0" indent="0" algn="l">
              <a:buNone/>
              <a:defRPr sz="2880"/>
            </a:lvl1pPr>
            <a:lvl2pPr marL="548614" indent="0" algn="ctr">
              <a:buNone/>
              <a:defRPr sz="2400"/>
            </a:lvl2pPr>
            <a:lvl3pPr marL="1097225" indent="0" algn="ctr">
              <a:buNone/>
              <a:defRPr sz="2160"/>
            </a:lvl3pPr>
            <a:lvl4pPr marL="1645838" indent="0" algn="ctr">
              <a:buNone/>
              <a:defRPr sz="1920"/>
            </a:lvl4pPr>
            <a:lvl5pPr marL="2194451" indent="0" algn="ctr">
              <a:buNone/>
              <a:defRPr sz="1920"/>
            </a:lvl5pPr>
            <a:lvl6pPr marL="2743063" indent="0" algn="ctr">
              <a:buNone/>
              <a:defRPr sz="1920"/>
            </a:lvl6pPr>
            <a:lvl7pPr marL="3291674" indent="0" algn="ctr">
              <a:buNone/>
              <a:defRPr sz="1920"/>
            </a:lvl7pPr>
            <a:lvl8pPr marL="3840288" indent="0" algn="ctr">
              <a:buNone/>
              <a:defRPr sz="1920"/>
            </a:lvl8pPr>
            <a:lvl9pPr marL="4388902" indent="0" algn="ctr">
              <a:buNone/>
              <a:defRPr sz="1920"/>
            </a:lvl9pPr>
          </a:lstStyle>
          <a:p>
            <a:r>
              <a:rPr lang="en-US"/>
              <a:t>Click to edit Master subtitle style</a:t>
            </a:r>
          </a:p>
        </p:txBody>
      </p:sp>
      <p:sp>
        <p:nvSpPr>
          <p:cNvPr id="4" name="Date Placeholder 3"/>
          <p:cNvSpPr>
            <a:spLocks noGrp="1"/>
          </p:cNvSpPr>
          <p:nvPr>
            <p:ph type="dt" sz="half" idx="10"/>
          </p:nvPr>
        </p:nvSpPr>
        <p:spPr/>
        <p:txBody>
          <a:bodyPr/>
          <a:lstStyle/>
          <a:p>
            <a:fld id="{2E405B87-0B1C-464B-928F-AA5E9D282D70}"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
        <p:nvSpPr>
          <p:cNvPr id="8" name="Picture Placeholder 7">
            <a:extLst>
              <a:ext uri="{FF2B5EF4-FFF2-40B4-BE49-F238E27FC236}">
                <a16:creationId xmlns:a16="http://schemas.microsoft.com/office/drawing/2014/main" id="{3CB9B453-B113-191E-39AE-5F46524E587E}"/>
              </a:ext>
            </a:extLst>
          </p:cNvPr>
          <p:cNvSpPr>
            <a:spLocks noGrp="1"/>
          </p:cNvSpPr>
          <p:nvPr>
            <p:ph type="pic" sz="quarter" idx="13" hasCustomPrompt="1"/>
          </p:nvPr>
        </p:nvSpPr>
        <p:spPr>
          <a:xfrm>
            <a:off x="1828800" y="1298452"/>
            <a:ext cx="1670304" cy="560634"/>
          </a:xfrm>
        </p:spPr>
        <p:txBody>
          <a:bodyPr anchor="ctr"/>
          <a:lstStyle>
            <a:lvl1pPr marL="144778" indent="0" algn="ctr">
              <a:buNone/>
              <a:defRPr/>
            </a:lvl1pPr>
          </a:lstStyle>
          <a:p>
            <a:r>
              <a:rPr lang="en-US"/>
              <a:t>Logo</a:t>
            </a:r>
          </a:p>
        </p:txBody>
      </p:sp>
    </p:spTree>
    <p:extLst>
      <p:ext uri="{BB962C8B-B14F-4D97-AF65-F5344CB8AC3E}">
        <p14:creationId xmlns:p14="http://schemas.microsoft.com/office/powerpoint/2010/main" val="213199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B5411F8E-72DC-2711-093E-AF0CB4A8D051}"/>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
        <p:nvSpPr>
          <p:cNvPr id="4" name="TextBox 3">
            <a:extLst>
              <a:ext uri="{FF2B5EF4-FFF2-40B4-BE49-F238E27FC236}">
                <a16:creationId xmlns:a16="http://schemas.microsoft.com/office/drawing/2014/main" id="{B22466E4-71D2-091B-ED71-1C632B23A7C7}"/>
              </a:ext>
            </a:extLst>
          </p:cNvPr>
          <p:cNvSpPr txBox="1"/>
          <p:nvPr userDrawn="1"/>
        </p:nvSpPr>
        <p:spPr>
          <a:xfrm>
            <a:off x="10814632" y="561499"/>
            <a:ext cx="3021979" cy="369332"/>
          </a:xfrm>
          <a:prstGeom prst="rect">
            <a:avLst/>
          </a:prstGeom>
          <a:noFill/>
        </p:spPr>
        <p:txBody>
          <a:bodyPr wrap="square">
            <a:spAutoFit/>
          </a:bodyPr>
          <a:lstStyle/>
          <a:p>
            <a:pPr algn="r"/>
            <a:r>
              <a:rPr lang="en-US" sz="1800" b="1" dirty="0">
                <a:solidFill>
                  <a:srgbClr val="1B1B27"/>
                </a:solidFill>
                <a:latin typeface="Raleway" pitchFamily="34" charset="0"/>
                <a:ea typeface="Raleway" pitchFamily="34" charset="-122"/>
                <a:cs typeface="Raleway" pitchFamily="34" charset="-120"/>
              </a:rPr>
              <a:t>∞ Aionis Partners</a:t>
            </a:r>
            <a:endParaRPr lang="en-DE" b="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
        <p:nvSpPr>
          <p:cNvPr id="4" name="TextBox 3">
            <a:extLst>
              <a:ext uri="{FF2B5EF4-FFF2-40B4-BE49-F238E27FC236}">
                <a16:creationId xmlns:a16="http://schemas.microsoft.com/office/drawing/2014/main" id="{7B07A94A-1D9B-FB2C-4834-031E82F7BA68}"/>
              </a:ext>
            </a:extLst>
          </p:cNvPr>
          <p:cNvSpPr txBox="1"/>
          <p:nvPr userDrawn="1"/>
        </p:nvSpPr>
        <p:spPr>
          <a:xfrm>
            <a:off x="10814632" y="561499"/>
            <a:ext cx="3021979" cy="369332"/>
          </a:xfrm>
          <a:prstGeom prst="rect">
            <a:avLst/>
          </a:prstGeom>
          <a:noFill/>
        </p:spPr>
        <p:txBody>
          <a:bodyPr wrap="square">
            <a:spAutoFit/>
          </a:bodyPr>
          <a:lstStyle/>
          <a:p>
            <a:pPr algn="r"/>
            <a:r>
              <a:rPr lang="en-US" sz="1800" b="1" dirty="0">
                <a:solidFill>
                  <a:srgbClr val="1B1B27"/>
                </a:solidFill>
                <a:latin typeface="Raleway" pitchFamily="34" charset="0"/>
                <a:ea typeface="Raleway" pitchFamily="34" charset="-122"/>
                <a:cs typeface="Raleway" pitchFamily="34" charset="-120"/>
              </a:rPr>
              <a:t>∞ Aionis Partners</a:t>
            </a:r>
            <a:endParaRPr lang="en-DE" b="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
        <p:nvSpPr>
          <p:cNvPr id="4" name="TextBox 3">
            <a:extLst>
              <a:ext uri="{FF2B5EF4-FFF2-40B4-BE49-F238E27FC236}">
                <a16:creationId xmlns:a16="http://schemas.microsoft.com/office/drawing/2014/main" id="{EB2F3BBB-98FC-01F8-9F62-79553EE51F1B}"/>
              </a:ext>
            </a:extLst>
          </p:cNvPr>
          <p:cNvSpPr txBox="1"/>
          <p:nvPr userDrawn="1"/>
        </p:nvSpPr>
        <p:spPr>
          <a:xfrm>
            <a:off x="10814632" y="561499"/>
            <a:ext cx="3021979" cy="369332"/>
          </a:xfrm>
          <a:prstGeom prst="rect">
            <a:avLst/>
          </a:prstGeom>
          <a:noFill/>
        </p:spPr>
        <p:txBody>
          <a:bodyPr wrap="square">
            <a:spAutoFit/>
          </a:bodyPr>
          <a:lstStyle/>
          <a:p>
            <a:pPr algn="r"/>
            <a:r>
              <a:rPr lang="en-US" sz="1800" b="1" dirty="0">
                <a:solidFill>
                  <a:srgbClr val="1B1B27"/>
                </a:solidFill>
                <a:latin typeface="Raleway" pitchFamily="34" charset="0"/>
                <a:ea typeface="Raleway" pitchFamily="34" charset="-122"/>
                <a:cs typeface="Raleway" pitchFamily="34" charset="-120"/>
              </a:rPr>
              <a:t>∞ Aionis Partners</a:t>
            </a:r>
            <a:endParaRPr lang="en-DE" b="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3318E4B9-F4C9-554A-159F-CC8102A3281D}"/>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
        <p:nvSpPr>
          <p:cNvPr id="4" name="TextBox 3">
            <a:extLst>
              <a:ext uri="{FF2B5EF4-FFF2-40B4-BE49-F238E27FC236}">
                <a16:creationId xmlns:a16="http://schemas.microsoft.com/office/drawing/2014/main" id="{E980E6E9-C521-3409-9D99-28B7D863223A}"/>
              </a:ext>
            </a:extLst>
          </p:cNvPr>
          <p:cNvSpPr txBox="1"/>
          <p:nvPr userDrawn="1"/>
        </p:nvSpPr>
        <p:spPr>
          <a:xfrm>
            <a:off x="10814632" y="561499"/>
            <a:ext cx="3021979" cy="369332"/>
          </a:xfrm>
          <a:prstGeom prst="rect">
            <a:avLst/>
          </a:prstGeom>
          <a:noFill/>
        </p:spPr>
        <p:txBody>
          <a:bodyPr wrap="square">
            <a:spAutoFit/>
          </a:bodyPr>
          <a:lstStyle/>
          <a:p>
            <a:pPr algn="r"/>
            <a:r>
              <a:rPr lang="en-US" sz="1800" b="1" dirty="0">
                <a:solidFill>
                  <a:srgbClr val="1B1B27"/>
                </a:solidFill>
                <a:latin typeface="Raleway" pitchFamily="34" charset="0"/>
                <a:ea typeface="Raleway" pitchFamily="34" charset="-122"/>
                <a:cs typeface="Raleway" pitchFamily="34" charset="-120"/>
              </a:rPr>
              <a:t>∞ Aionis Partners</a:t>
            </a:r>
            <a:endParaRPr lang="en-DE" b="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
        <p:nvSpPr>
          <p:cNvPr id="4" name="TextBox 3">
            <a:extLst>
              <a:ext uri="{FF2B5EF4-FFF2-40B4-BE49-F238E27FC236}">
                <a16:creationId xmlns:a16="http://schemas.microsoft.com/office/drawing/2014/main" id="{0DFAF108-FF1F-945A-1B76-70E431458D5C}"/>
              </a:ext>
            </a:extLst>
          </p:cNvPr>
          <p:cNvSpPr txBox="1"/>
          <p:nvPr userDrawn="1"/>
        </p:nvSpPr>
        <p:spPr>
          <a:xfrm>
            <a:off x="10814632" y="561499"/>
            <a:ext cx="3021979" cy="369332"/>
          </a:xfrm>
          <a:prstGeom prst="rect">
            <a:avLst/>
          </a:prstGeom>
          <a:noFill/>
        </p:spPr>
        <p:txBody>
          <a:bodyPr wrap="square">
            <a:spAutoFit/>
          </a:bodyPr>
          <a:lstStyle/>
          <a:p>
            <a:pPr algn="r"/>
            <a:r>
              <a:rPr lang="en-US" sz="1800" b="1" dirty="0">
                <a:solidFill>
                  <a:srgbClr val="1B1B27"/>
                </a:solidFill>
                <a:latin typeface="Raleway" pitchFamily="34" charset="0"/>
                <a:ea typeface="Raleway" pitchFamily="34" charset="-122"/>
                <a:cs typeface="Raleway" pitchFamily="34" charset="-120"/>
              </a:rPr>
              <a:t>∞ Aionis Partners</a:t>
            </a:r>
            <a:endParaRPr lang="en-DE" b="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6" name="Do not remove" hidden="1">
            <a:extLst>
              <a:ext uri="{FF2B5EF4-FFF2-40B4-BE49-F238E27FC236}">
                <a16:creationId xmlns:a16="http://schemas.microsoft.com/office/drawing/2014/main" id="{8C4604F7-C02C-F085-3CC7-DA4CE622E0D9}"/>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
        <p:nvSpPr>
          <p:cNvPr id="4" name="TextBox 3">
            <a:extLst>
              <a:ext uri="{FF2B5EF4-FFF2-40B4-BE49-F238E27FC236}">
                <a16:creationId xmlns:a16="http://schemas.microsoft.com/office/drawing/2014/main" id="{83B24AD5-44D7-01F4-0415-C68149DDC3E7}"/>
              </a:ext>
            </a:extLst>
          </p:cNvPr>
          <p:cNvSpPr txBox="1"/>
          <p:nvPr userDrawn="1"/>
        </p:nvSpPr>
        <p:spPr>
          <a:xfrm>
            <a:off x="10814632" y="561499"/>
            <a:ext cx="3021979" cy="369332"/>
          </a:xfrm>
          <a:prstGeom prst="rect">
            <a:avLst/>
          </a:prstGeom>
          <a:noFill/>
        </p:spPr>
        <p:txBody>
          <a:bodyPr wrap="square">
            <a:spAutoFit/>
          </a:bodyPr>
          <a:lstStyle/>
          <a:p>
            <a:pPr algn="r"/>
            <a:r>
              <a:rPr lang="en-US" sz="1800" b="1" dirty="0">
                <a:solidFill>
                  <a:srgbClr val="1B1B27"/>
                </a:solidFill>
                <a:latin typeface="Raleway" pitchFamily="34" charset="0"/>
                <a:ea typeface="Raleway" pitchFamily="34" charset="-122"/>
                <a:cs typeface="Raleway" pitchFamily="34" charset="-120"/>
              </a:rPr>
              <a:t>∞ Aionis Partners</a:t>
            </a:r>
            <a:endParaRPr lang="en-DE" b="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6" name="Do not remove" hidden="1">
            <a:extLst>
              <a:ext uri="{FF2B5EF4-FFF2-40B4-BE49-F238E27FC236}">
                <a16:creationId xmlns:a16="http://schemas.microsoft.com/office/drawing/2014/main" id="{0D437516-52AE-1FFA-E380-31179251C3FB}"/>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
        <p:nvSpPr>
          <p:cNvPr id="5" name="TextBox 4">
            <a:extLst>
              <a:ext uri="{FF2B5EF4-FFF2-40B4-BE49-F238E27FC236}">
                <a16:creationId xmlns:a16="http://schemas.microsoft.com/office/drawing/2014/main" id="{79A04C8E-DA07-E866-D299-BF0CE350D5A0}"/>
              </a:ext>
            </a:extLst>
          </p:cNvPr>
          <p:cNvSpPr txBox="1"/>
          <p:nvPr userDrawn="1"/>
        </p:nvSpPr>
        <p:spPr>
          <a:xfrm>
            <a:off x="10814632" y="561499"/>
            <a:ext cx="3021979" cy="369332"/>
          </a:xfrm>
          <a:prstGeom prst="rect">
            <a:avLst/>
          </a:prstGeom>
          <a:noFill/>
        </p:spPr>
        <p:txBody>
          <a:bodyPr wrap="square">
            <a:spAutoFit/>
          </a:bodyPr>
          <a:lstStyle/>
          <a:p>
            <a:pPr algn="r"/>
            <a:r>
              <a:rPr lang="en-US" sz="1800" b="1" dirty="0">
                <a:solidFill>
                  <a:srgbClr val="1B1B27"/>
                </a:solidFill>
                <a:latin typeface="Raleway" pitchFamily="34" charset="0"/>
                <a:ea typeface="Raleway" pitchFamily="34" charset="-122"/>
                <a:cs typeface="Raleway" pitchFamily="34" charset="-120"/>
              </a:rPr>
              <a:t>∞ Aionis Partners</a:t>
            </a:r>
            <a:endParaRPr lang="en-DE" b="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
        <p:nvSpPr>
          <p:cNvPr id="4" name="TextBox 3">
            <a:extLst>
              <a:ext uri="{FF2B5EF4-FFF2-40B4-BE49-F238E27FC236}">
                <a16:creationId xmlns:a16="http://schemas.microsoft.com/office/drawing/2014/main" id="{E3FE65C3-50DF-1A48-9685-D7D7DDC87C23}"/>
              </a:ext>
            </a:extLst>
          </p:cNvPr>
          <p:cNvSpPr txBox="1"/>
          <p:nvPr userDrawn="1"/>
        </p:nvSpPr>
        <p:spPr>
          <a:xfrm>
            <a:off x="10814632" y="561499"/>
            <a:ext cx="3021979" cy="369332"/>
          </a:xfrm>
          <a:prstGeom prst="rect">
            <a:avLst/>
          </a:prstGeom>
          <a:noFill/>
        </p:spPr>
        <p:txBody>
          <a:bodyPr wrap="square">
            <a:spAutoFit/>
          </a:bodyPr>
          <a:lstStyle/>
          <a:p>
            <a:pPr algn="r"/>
            <a:r>
              <a:rPr lang="en-US" sz="1800" b="1" dirty="0">
                <a:solidFill>
                  <a:srgbClr val="1B1B27"/>
                </a:solidFill>
                <a:latin typeface="Raleway" pitchFamily="34" charset="0"/>
                <a:ea typeface="Raleway" pitchFamily="34" charset="-122"/>
                <a:cs typeface="Raleway" pitchFamily="34" charset="-120"/>
              </a:rPr>
              <a:t>∞ Aionis Partners</a:t>
            </a:r>
            <a:endParaRPr lang="en-DE" b="1"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4AD021-3D59-CBF2-E275-9715B63078C4}"/>
              </a:ext>
            </a:extLst>
          </p:cNvPr>
          <p:cNvSpPr txBox="1"/>
          <p:nvPr userDrawn="1"/>
        </p:nvSpPr>
        <p:spPr>
          <a:xfrm>
            <a:off x="10814632" y="561499"/>
            <a:ext cx="3021979" cy="369332"/>
          </a:xfrm>
          <a:prstGeom prst="rect">
            <a:avLst/>
          </a:prstGeom>
          <a:noFill/>
        </p:spPr>
        <p:txBody>
          <a:bodyPr wrap="square">
            <a:spAutoFit/>
          </a:bodyPr>
          <a:lstStyle/>
          <a:p>
            <a:pPr algn="r"/>
            <a:r>
              <a:rPr lang="en-US" sz="1800" b="1" dirty="0">
                <a:solidFill>
                  <a:srgbClr val="1B1B27"/>
                </a:solidFill>
                <a:latin typeface="Raleway" pitchFamily="34" charset="0"/>
                <a:ea typeface="Raleway" pitchFamily="34" charset="-122"/>
                <a:cs typeface="Raleway" pitchFamily="34" charset="-120"/>
              </a:rPr>
              <a:t>∞ Aionis Partners</a:t>
            </a:r>
            <a:endParaRPr lang="en-DE" b="1" dirty="0"/>
          </a:p>
        </p:txBody>
      </p:sp>
    </p:spTree>
  </p:cSld>
  <p:clrMap bg1="lt1" tx1="dk1" bg2="lt2" tx2="dk2" accent1="accent1" accent2="accent2" accent3="accent3" accent4="accent4" accent5="accent5" accent6="accent6" hlink="hlink" folHlink="folHlink"/>
  <p:sldLayoutIdLst>
    <p:sldLayoutId id="2147483662"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548640"/>
            <a:ext cx="13167360" cy="9144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731520" y="1572770"/>
            <a:ext cx="13167360" cy="58033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1520" y="7680961"/>
            <a:ext cx="3566160" cy="384811"/>
          </a:xfrm>
          <a:prstGeom prst="rect">
            <a:avLst/>
          </a:prstGeom>
        </p:spPr>
        <p:txBody>
          <a:bodyPr vert="horz" lIns="91440" tIns="45720" rIns="91440" bIns="45720" rtlCol="0" anchor="ctr"/>
          <a:lstStyle>
            <a:lvl1pPr algn="l">
              <a:defRPr sz="1440">
                <a:solidFill>
                  <a:schemeClr val="tx1">
                    <a:tint val="82000"/>
                  </a:schemeClr>
                </a:solidFill>
              </a:defRPr>
            </a:lvl1pPr>
          </a:lstStyle>
          <a:p>
            <a:fld id="{2E405B87-0B1C-464B-928F-AA5E9D282D70}" type="datetimeFigureOut">
              <a:rPr lang="en-US" smtClean="0"/>
              <a:t>7/20/2025</a:t>
            </a:fld>
            <a:endParaRPr lang="en-US"/>
          </a:p>
        </p:txBody>
      </p:sp>
      <p:sp>
        <p:nvSpPr>
          <p:cNvPr id="5" name="Footer Placeholder 4"/>
          <p:cNvSpPr>
            <a:spLocks noGrp="1"/>
          </p:cNvSpPr>
          <p:nvPr>
            <p:ph type="ftr" sz="quarter" idx="3"/>
          </p:nvPr>
        </p:nvSpPr>
        <p:spPr>
          <a:xfrm>
            <a:off x="4440936" y="7680961"/>
            <a:ext cx="5748528" cy="384811"/>
          </a:xfrm>
          <a:prstGeom prst="rect">
            <a:avLst/>
          </a:prstGeom>
        </p:spPr>
        <p:txBody>
          <a:bodyPr vert="horz" lIns="91440" tIns="45720" rIns="91440" bIns="45720" rtlCol="0" anchor="ctr"/>
          <a:lstStyle>
            <a:lvl1pPr algn="ctr">
              <a:defRPr sz="14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0984992" y="7680961"/>
            <a:ext cx="2913888" cy="384811"/>
          </a:xfrm>
          <a:prstGeom prst="rect">
            <a:avLst/>
          </a:prstGeom>
        </p:spPr>
        <p:txBody>
          <a:bodyPr vert="horz" lIns="91440" tIns="45720" rIns="91440" bIns="45720" rtlCol="0" anchor="ctr"/>
          <a:lstStyle>
            <a:lvl1pPr algn="r">
              <a:defRPr sz="144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6" userDrawn="1">
          <p15:clr>
            <a:srgbClr val="F26B43"/>
          </p15:clr>
        </p15:guide>
        <p15:guide id="2" pos="461" userDrawn="1">
          <p15:clr>
            <a:srgbClr val="F26B43"/>
          </p15:clr>
        </p15:guide>
        <p15:guide id="3" orient="horz" pos="4838" userDrawn="1">
          <p15:clr>
            <a:srgbClr val="F26B43"/>
          </p15:clr>
        </p15:guide>
        <p15:guide id="4" pos="8755" userDrawn="1">
          <p15:clr>
            <a:srgbClr val="F26B43"/>
          </p15:clr>
        </p15:guide>
        <p15:guide id="5" pos="4608" userDrawn="1">
          <p15:clr>
            <a:srgbClr val="F26B43"/>
          </p15:clr>
        </p15:guide>
        <p15:guide id="6" pos="1152" userDrawn="1">
          <p15:clr>
            <a:srgbClr val="F26B43"/>
          </p15:clr>
        </p15:guide>
        <p15:guide id="7" orient="horz" pos="2592" userDrawn="1">
          <p15:clr>
            <a:srgbClr val="F26B43"/>
          </p15:clr>
        </p15:guide>
        <p15:guide id="8" pos="3254" userDrawn="1">
          <p15:clr>
            <a:srgbClr val="F26B43"/>
          </p15:clr>
        </p15:guide>
        <p15:guide id="9" pos="604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5060DBC-4964-A14E-17E2-02DAB354C91F}"/>
              </a:ext>
            </a:extLst>
          </p:cNvPr>
          <p:cNvSpPr/>
          <p:nvPr/>
        </p:nvSpPr>
        <p:spPr>
          <a:xfrm>
            <a:off x="6257887" y="2168795"/>
            <a:ext cx="388239" cy="39598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090738"/>
            <a:ext cx="7556421" cy="2480310"/>
          </a:xfrm>
          <a:prstGeom prst="rect">
            <a:avLst/>
          </a:prstGeom>
          <a:noFill/>
          <a:ln/>
        </p:spPr>
        <p:txBody>
          <a:bodyPr wrap="square" lIns="0" tIns="0" rIns="0" bIns="0" rtlCol="0" anchor="t"/>
          <a:lstStyle/>
          <a:p>
            <a:pPr marL="0" indent="0" algn="l">
              <a:lnSpc>
                <a:spcPts val="4850"/>
              </a:lnSpc>
              <a:buNone/>
            </a:pPr>
            <a:r>
              <a:rPr lang="en-US" sz="3900" b="1" dirty="0">
                <a:solidFill>
                  <a:schemeClr val="bg1"/>
                </a:solidFill>
                <a:latin typeface="Raleway" pitchFamily="34" charset="0"/>
                <a:ea typeface="Raleway" pitchFamily="34" charset="-122"/>
                <a:cs typeface="Raleway" pitchFamily="34" charset="-120"/>
              </a:rPr>
              <a:t>∞</a:t>
            </a:r>
            <a:r>
              <a:rPr lang="en-US" sz="3900" b="1" dirty="0">
                <a:solidFill>
                  <a:srgbClr val="1B1B27"/>
                </a:solidFill>
                <a:latin typeface="Raleway" pitchFamily="34" charset="0"/>
                <a:ea typeface="Raleway" pitchFamily="34" charset="-122"/>
                <a:cs typeface="Raleway" pitchFamily="34" charset="-120"/>
              </a:rPr>
              <a:t> Aionis Partners</a:t>
            </a:r>
            <a:r>
              <a:rPr lang="en-US" sz="3900" dirty="0">
                <a:solidFill>
                  <a:srgbClr val="1B1B27"/>
                </a:solidFill>
                <a:latin typeface="Raleway" pitchFamily="34" charset="0"/>
                <a:ea typeface="Raleway" pitchFamily="34" charset="-122"/>
                <a:cs typeface="Raleway" pitchFamily="34" charset="-120"/>
              </a:rPr>
              <a:t>: Investing in Business Transformation &amp; Technology with Ownership and Ethics</a:t>
            </a:r>
            <a:endParaRPr lang="en-US" sz="3900" dirty="0"/>
          </a:p>
        </p:txBody>
      </p:sp>
      <p:sp>
        <p:nvSpPr>
          <p:cNvPr id="4" name="Text 1"/>
          <p:cNvSpPr/>
          <p:nvPr/>
        </p:nvSpPr>
        <p:spPr>
          <a:xfrm>
            <a:off x="6280190" y="4868704"/>
            <a:ext cx="7556421" cy="1270159"/>
          </a:xfrm>
          <a:prstGeom prst="rect">
            <a:avLst/>
          </a:prstGeom>
          <a:noFill/>
          <a:ln/>
        </p:spPr>
        <p:txBody>
          <a:bodyPr wrap="square" lIns="0" tIns="0" rIns="0" bIns="0" rtlCol="0" anchor="t"/>
          <a:lstStyle/>
          <a:p>
            <a:pPr marL="0" indent="0" algn="l">
              <a:lnSpc>
                <a:spcPts val="2500"/>
              </a:lnSpc>
              <a:buNone/>
            </a:pPr>
            <a:r>
              <a:rPr lang="en-US" sz="1550" dirty="0">
                <a:solidFill>
                  <a:srgbClr val="3C3939"/>
                </a:solidFill>
                <a:latin typeface="Roboto" pitchFamily="34" charset="0"/>
                <a:ea typeface="Roboto" pitchFamily="34" charset="-122"/>
                <a:cs typeface="Roboto" pitchFamily="34" charset="-120"/>
              </a:rPr>
              <a:t>A distinguished long-only public and private equity fund strategically investing through two core pillars: Transformation and Technology. Our diverse team brings extensive operational expertise, fostering a culture that is both meritocratic and inclusive, driving sustainable value creation.</a:t>
            </a:r>
            <a:endParaRPr lang="en-US" sz="15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1"/>
          <p:cNvSpPr/>
          <p:nvPr/>
        </p:nvSpPr>
        <p:spPr>
          <a:xfrm>
            <a:off x="793789" y="1251567"/>
            <a:ext cx="12910636" cy="6419765"/>
          </a:xfrm>
          <a:prstGeom prst="rect">
            <a:avLst/>
          </a:prstGeom>
          <a:noFill/>
          <a:ln/>
        </p:spPr>
        <p:txBody>
          <a:bodyPr wrap="square" lIns="0" tIns="0" rIns="0" bIns="0" rtlCol="0" anchor="t"/>
          <a:lstStyle/>
          <a:p>
            <a:pPr marL="285750" indent="-285750" algn="l">
              <a:lnSpc>
                <a:spcPct val="150000"/>
              </a:lnSpc>
              <a:buFont typeface="Arial" panose="020B0604020202020204" pitchFamily="34" charset="0"/>
              <a:buChar char="•"/>
            </a:pPr>
            <a:r>
              <a:rPr lang="en-US" sz="1300" b="1" dirty="0">
                <a:solidFill>
                  <a:srgbClr val="3C3939"/>
                </a:solidFill>
                <a:latin typeface="Raleway" pitchFamily="2" charset="0"/>
                <a:ea typeface="Roboto" pitchFamily="34" charset="-122"/>
                <a:cs typeface="Roboto" pitchFamily="34" charset="-120"/>
              </a:rPr>
              <a:t>Aionis Partners Overview: </a:t>
            </a:r>
            <a:r>
              <a:rPr lang="en-US" sz="1300" dirty="0">
                <a:solidFill>
                  <a:srgbClr val="3C3939"/>
                </a:solidFill>
                <a:latin typeface="Raleway" pitchFamily="2" charset="0"/>
                <a:ea typeface="Roboto" pitchFamily="34" charset="-122"/>
                <a:cs typeface="Roboto" pitchFamily="34" charset="-120"/>
              </a:rPr>
              <a:t>Long-only public equity fund focused on generating long-term value for investors through strategic investments in mid- and large-cap listed companies across Europe and the United States. While our primary emphasis is on public equities, we remain opportunistic and will consider select private investments when exceptionally attractive opportunities arise. Our approach combines fundamental value investing with an active ownership mindset, leveraging our partners' decades of experience in activist hedge funds, private equity, and operational/board roles.</a:t>
            </a:r>
          </a:p>
          <a:p>
            <a:pPr marL="285750" indent="-285750" algn="l">
              <a:lnSpc>
                <a:spcPct val="150000"/>
              </a:lnSpc>
              <a:buFont typeface="Arial" panose="020B0604020202020204" pitchFamily="34" charset="0"/>
              <a:buChar char="•"/>
            </a:pPr>
            <a:r>
              <a:rPr lang="en-US" sz="1300" b="1" dirty="0">
                <a:solidFill>
                  <a:srgbClr val="3C3939"/>
                </a:solidFill>
                <a:latin typeface="Raleway" pitchFamily="2" charset="0"/>
                <a:ea typeface="Roboto" pitchFamily="34" charset="-122"/>
                <a:cs typeface="Roboto" pitchFamily="34" charset="-120"/>
              </a:rPr>
              <a:t>Addressing the Market Gap: </a:t>
            </a:r>
            <a:r>
              <a:rPr lang="en-US" sz="1300" dirty="0">
                <a:solidFill>
                  <a:srgbClr val="3C3939"/>
                </a:solidFill>
                <a:latin typeface="Raleway" pitchFamily="2" charset="0"/>
                <a:ea typeface="Roboto" pitchFamily="34" charset="-122"/>
                <a:cs typeface="Roboto" pitchFamily="34" charset="-120"/>
              </a:rPr>
              <a:t>Traditional public and private equity funds have limitations that hinder optimal returns and ethical standards. Public funds often lack operational expertise and active ownership, facing short-term pressures, while private equity deals with scarcity, competition, and fundraising/deployment demands that lead to rushed, agenda-driven decisions. Aionis Partners bridges this gap by focusing on public markets for conviction-based investing, while applying private equity's ownership mindset with high ethical standards.</a:t>
            </a:r>
          </a:p>
          <a:p>
            <a:pPr marL="285750" indent="-285750">
              <a:lnSpc>
                <a:spcPct val="150000"/>
              </a:lnSpc>
              <a:buFont typeface="Arial" panose="020B0604020202020204" pitchFamily="34" charset="0"/>
              <a:buChar char="•"/>
            </a:pPr>
            <a:r>
              <a:rPr lang="en-US" sz="1300" b="1" dirty="0">
                <a:solidFill>
                  <a:srgbClr val="3C3939"/>
                </a:solidFill>
                <a:latin typeface="Raleway" pitchFamily="2" charset="0"/>
                <a:ea typeface="Roboto" pitchFamily="34" charset="-122"/>
                <a:cs typeface="Roboto" pitchFamily="34" charset="-120"/>
              </a:rPr>
              <a:t>Investment Strategy: </a:t>
            </a:r>
            <a:r>
              <a:rPr lang="en-US" sz="1300" dirty="0">
                <a:solidFill>
                  <a:srgbClr val="3C3939"/>
                </a:solidFill>
                <a:latin typeface="Raleway" pitchFamily="2" charset="0"/>
                <a:ea typeface="Roboto" pitchFamily="34" charset="-122"/>
                <a:cs typeface="Roboto" pitchFamily="34" charset="-120"/>
              </a:rPr>
              <a:t>We believe alpha can be generated through two core strategies: </a:t>
            </a:r>
          </a:p>
          <a:p>
            <a:pPr marL="742950" lvl="1" indent="-285750">
              <a:lnSpc>
                <a:spcPct val="150000"/>
              </a:lnSpc>
              <a:buFont typeface="Arial" panose="020B0604020202020204" pitchFamily="34" charset="0"/>
              <a:buChar char="•"/>
            </a:pPr>
            <a:r>
              <a:rPr lang="en-US" sz="1300" dirty="0">
                <a:solidFill>
                  <a:srgbClr val="3C3939"/>
                </a:solidFill>
                <a:latin typeface="Raleway" pitchFamily="2" charset="0"/>
                <a:ea typeface="Roboto" pitchFamily="34" charset="-122"/>
                <a:cs typeface="Roboto" pitchFamily="34" charset="-120"/>
              </a:rPr>
              <a:t>(I) </a:t>
            </a:r>
            <a:r>
              <a:rPr lang="en-US" sz="1300" b="1" dirty="0">
                <a:solidFill>
                  <a:srgbClr val="3C3939"/>
                </a:solidFill>
                <a:latin typeface="Raleway" pitchFamily="2" charset="0"/>
                <a:ea typeface="Roboto" pitchFamily="34" charset="-122"/>
                <a:cs typeface="Roboto" pitchFamily="34" charset="-120"/>
              </a:rPr>
              <a:t>Technology:</a:t>
            </a:r>
            <a:r>
              <a:rPr lang="en-US" sz="1300" dirty="0">
                <a:solidFill>
                  <a:srgbClr val="3C3939"/>
                </a:solidFill>
                <a:latin typeface="Raleway" pitchFamily="2" charset="0"/>
                <a:ea typeface="Roboto" pitchFamily="34" charset="-122"/>
                <a:cs typeface="Roboto" pitchFamily="34" charset="-120"/>
              </a:rPr>
              <a:t> backing visionary founders and companies at the forefront of transformative, century-defining technologies like AI, robotics, electrification, and autonomous driving, and </a:t>
            </a:r>
          </a:p>
          <a:p>
            <a:pPr marL="742950" lvl="1" indent="-285750">
              <a:lnSpc>
                <a:spcPct val="150000"/>
              </a:lnSpc>
              <a:buFont typeface="Arial" panose="020B0604020202020204" pitchFamily="34" charset="0"/>
              <a:buChar char="•"/>
            </a:pPr>
            <a:r>
              <a:rPr lang="en-US" sz="1300" dirty="0">
                <a:solidFill>
                  <a:srgbClr val="3C3939"/>
                </a:solidFill>
                <a:latin typeface="Raleway" pitchFamily="2" charset="0"/>
                <a:ea typeface="Roboto" pitchFamily="34" charset="-122"/>
                <a:cs typeface="Roboto" pitchFamily="34" charset="-120"/>
              </a:rPr>
              <a:t>(II) </a:t>
            </a:r>
            <a:r>
              <a:rPr lang="en-US" sz="1300" b="1" dirty="0">
                <a:solidFill>
                  <a:srgbClr val="3C3939"/>
                </a:solidFill>
                <a:latin typeface="Raleway" pitchFamily="2" charset="0"/>
                <a:ea typeface="Roboto" pitchFamily="34" charset="-122"/>
                <a:cs typeface="Roboto" pitchFamily="34" charset="-120"/>
              </a:rPr>
              <a:t>Transformation:</a:t>
            </a:r>
            <a:r>
              <a:rPr lang="en-US" sz="1300" dirty="0">
                <a:solidFill>
                  <a:srgbClr val="3C3939"/>
                </a:solidFill>
                <a:latin typeface="Raleway" pitchFamily="2" charset="0"/>
                <a:ea typeface="Roboto" pitchFamily="34" charset="-122"/>
                <a:cs typeface="Roboto" pitchFamily="34" charset="-120"/>
              </a:rPr>
              <a:t> uncovering undervalued quality assets with significant value creation potential—those where catalysts for change, such as activist shareholders, planned portfolio optimization, restructuring initiatives, potential takeover approaches, or management transitions, create opportunities for value crystallization. </a:t>
            </a:r>
          </a:p>
          <a:p>
            <a:pPr marL="742950" lvl="1" indent="-285750">
              <a:lnSpc>
                <a:spcPct val="150000"/>
              </a:lnSpc>
              <a:buFont typeface="Arial" panose="020B0604020202020204" pitchFamily="34" charset="0"/>
              <a:buChar char="•"/>
            </a:pPr>
            <a:r>
              <a:rPr lang="en-US" sz="1300" dirty="0">
                <a:solidFill>
                  <a:srgbClr val="3C3939"/>
                </a:solidFill>
                <a:latin typeface="Raleway" pitchFamily="2" charset="0"/>
                <a:ea typeface="Roboto" pitchFamily="34" charset="-122"/>
                <a:cs typeface="Roboto" pitchFamily="34" charset="-120"/>
              </a:rPr>
              <a:t>Where necessary, we are prepared to drive change directly by engaging as active shareholders and securing board representation. We allocate approximately 50/50 across these two pillars within a concentrated portfolio of 10–15 holdings. </a:t>
            </a:r>
          </a:p>
          <a:p>
            <a:pPr marL="742950" lvl="1" indent="-285750">
              <a:lnSpc>
                <a:spcPct val="150000"/>
              </a:lnSpc>
              <a:buFont typeface="Arial" panose="020B0604020202020204" pitchFamily="34" charset="0"/>
              <a:buChar char="•"/>
            </a:pPr>
            <a:r>
              <a:rPr lang="en-US" sz="1300" dirty="0">
                <a:solidFill>
                  <a:srgbClr val="3C3939"/>
                </a:solidFill>
                <a:latin typeface="Raleway" pitchFamily="2" charset="0"/>
                <a:ea typeface="Roboto" pitchFamily="34" charset="-122"/>
                <a:cs typeface="Roboto" pitchFamily="34" charset="-120"/>
              </a:rPr>
              <a:t>To enhance our investment process, we leverage advanced, scalable and cost-efficient AI-driven research &amp; tools to generate differentiated insights.</a:t>
            </a:r>
          </a:p>
          <a:p>
            <a:pPr marL="285750" indent="-285750">
              <a:lnSpc>
                <a:spcPct val="150000"/>
              </a:lnSpc>
              <a:buFont typeface="Arial" panose="020B0604020202020204" pitchFamily="34" charset="0"/>
              <a:buChar char="•"/>
            </a:pPr>
            <a:r>
              <a:rPr lang="en-US" sz="1300" b="1" dirty="0">
                <a:solidFill>
                  <a:srgbClr val="3C3939"/>
                </a:solidFill>
                <a:latin typeface="Raleway" pitchFamily="2" charset="0"/>
                <a:ea typeface="Roboto" pitchFamily="34" charset="-122"/>
                <a:cs typeface="Roboto" pitchFamily="34" charset="-120"/>
              </a:rPr>
              <a:t>Experienced Team with Values: </a:t>
            </a:r>
            <a:r>
              <a:rPr lang="en-US" sz="1300" dirty="0">
                <a:solidFill>
                  <a:srgbClr val="3C3939"/>
                </a:solidFill>
                <a:latin typeface="Raleway" pitchFamily="2" charset="0"/>
                <a:ea typeface="Roboto" pitchFamily="34" charset="-122"/>
                <a:cs typeface="Roboto" pitchFamily="34" charset="-120"/>
              </a:rPr>
              <a:t>Our diverse and experienced team brings deep investment and operational expertise. We foster a meritocratic culture rooted in fairness, performance, socio-economic mobility, diversity of thought and our core value of "doing the right thing."</a:t>
            </a:r>
          </a:p>
          <a:p>
            <a:pPr marL="285750" indent="-285750" algn="l">
              <a:lnSpc>
                <a:spcPct val="150000"/>
              </a:lnSpc>
              <a:buFont typeface="Arial" panose="020B0604020202020204" pitchFamily="34" charset="0"/>
              <a:buChar char="•"/>
            </a:pPr>
            <a:r>
              <a:rPr lang="en-US" sz="1300" b="1" dirty="0">
                <a:solidFill>
                  <a:srgbClr val="3C3939"/>
                </a:solidFill>
                <a:latin typeface="Raleway" pitchFamily="2" charset="0"/>
                <a:ea typeface="Roboto" pitchFamily="34" charset="-122"/>
                <a:cs typeface="Roboto" pitchFamily="34" charset="-120"/>
              </a:rPr>
              <a:t>Fund Target and Terms: </a:t>
            </a:r>
            <a:r>
              <a:rPr lang="en-US" sz="1300" dirty="0">
                <a:solidFill>
                  <a:srgbClr val="3C3939"/>
                </a:solidFill>
                <a:latin typeface="Raleway" pitchFamily="2" charset="0"/>
                <a:ea typeface="Roboto" pitchFamily="34" charset="-122"/>
                <a:cs typeface="Roboto" pitchFamily="34" charset="-120"/>
              </a:rPr>
              <a:t>Phase I consists of raising approximately €20–50 million from friends, family, and select institutional investors. A comprehensive Phase II fundraising effort is planned within the next 2–3 years, targeting a total fund size of €200-500 million. The fund structure will feature tiered lock-up periods and investor-friendly terms. Once the fund surpasses €200 million asset under management, we intend to donate 20% of our performance fees to philanthropic causes.</a:t>
            </a:r>
            <a:endParaRPr lang="en-US" sz="1300" dirty="0">
              <a:latin typeface="Raleway" pitchFamily="2" charset="0"/>
            </a:endParaRPr>
          </a:p>
        </p:txBody>
      </p:sp>
      <p:sp>
        <p:nvSpPr>
          <p:cNvPr id="4" name="Text 2"/>
          <p:cNvSpPr/>
          <p:nvPr/>
        </p:nvSpPr>
        <p:spPr>
          <a:xfrm>
            <a:off x="793790" y="4115658"/>
            <a:ext cx="13042821" cy="635079"/>
          </a:xfrm>
          <a:prstGeom prst="rect">
            <a:avLst/>
          </a:prstGeom>
          <a:noFill/>
          <a:ln/>
        </p:spPr>
        <p:txBody>
          <a:bodyPr wrap="square" lIns="0" tIns="0" rIns="0" bIns="0" rtlCol="0" anchor="t"/>
          <a:lstStyle/>
          <a:p>
            <a:pPr marL="342900" indent="-342900" algn="l">
              <a:lnSpc>
                <a:spcPts val="2500"/>
              </a:lnSpc>
              <a:buSzPct val="100000"/>
              <a:buChar char="•"/>
            </a:pPr>
            <a:endParaRPr lang="en-US" sz="1550" dirty="0"/>
          </a:p>
        </p:txBody>
      </p:sp>
      <p:sp>
        <p:nvSpPr>
          <p:cNvPr id="10" name="Text 8"/>
          <p:cNvSpPr/>
          <p:nvPr/>
        </p:nvSpPr>
        <p:spPr>
          <a:xfrm>
            <a:off x="793790" y="7165895"/>
            <a:ext cx="13042821" cy="635079"/>
          </a:xfrm>
          <a:prstGeom prst="rect">
            <a:avLst/>
          </a:prstGeom>
          <a:noFill/>
          <a:ln/>
        </p:spPr>
        <p:txBody>
          <a:bodyPr wrap="square" lIns="0" tIns="0" rIns="0" bIns="0" rtlCol="0" anchor="t"/>
          <a:lstStyle/>
          <a:p>
            <a:pPr marL="342900" indent="-342900" algn="l">
              <a:lnSpc>
                <a:spcPts val="2500"/>
              </a:lnSpc>
              <a:buSzPct val="100000"/>
              <a:buChar char="•"/>
            </a:pPr>
            <a:endParaRPr lang="en-US" sz="1550" dirty="0"/>
          </a:p>
        </p:txBody>
      </p:sp>
      <p:sp>
        <p:nvSpPr>
          <p:cNvPr id="5" name="Text 0">
            <a:extLst>
              <a:ext uri="{FF2B5EF4-FFF2-40B4-BE49-F238E27FC236}">
                <a16:creationId xmlns:a16="http://schemas.microsoft.com/office/drawing/2014/main" id="{3DA425F7-0EB3-AE24-F546-8743AECAE87D}"/>
              </a:ext>
            </a:extLst>
          </p:cNvPr>
          <p:cNvSpPr/>
          <p:nvPr/>
        </p:nvSpPr>
        <p:spPr>
          <a:xfrm>
            <a:off x="793790" y="577810"/>
            <a:ext cx="5181124" cy="434102"/>
          </a:xfrm>
          <a:prstGeom prst="rect">
            <a:avLst/>
          </a:prstGeom>
          <a:noFill/>
          <a:ln/>
        </p:spPr>
        <p:txBody>
          <a:bodyPr wrap="none" lIns="0" tIns="0" rIns="0" bIns="0" rtlCol="0" anchor="t"/>
          <a:lstStyle/>
          <a:p>
            <a:pPr marL="0" indent="0" algn="l">
              <a:lnSpc>
                <a:spcPts val="3400"/>
              </a:lnSpc>
              <a:buNone/>
            </a:pPr>
            <a:r>
              <a:rPr lang="en-US" sz="3300" dirty="0">
                <a:solidFill>
                  <a:srgbClr val="1B1B27"/>
                </a:solidFill>
                <a:latin typeface="Raleway" pitchFamily="34" charset="0"/>
                <a:ea typeface="Raleway" pitchFamily="34" charset="-122"/>
                <a:cs typeface="Raleway" pitchFamily="34" charset="-120"/>
              </a:rPr>
              <a:t>EXECUTIVE SUMMARY</a:t>
            </a:r>
            <a:endParaRPr lang="en-US" sz="3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C2DA723B-7F93-0499-9B52-BB9A9AB2320C}"/>
              </a:ext>
            </a:extLst>
          </p:cNvPr>
          <p:cNvSpPr/>
          <p:nvPr/>
        </p:nvSpPr>
        <p:spPr>
          <a:xfrm>
            <a:off x="9523141" y="1359098"/>
            <a:ext cx="4421831" cy="4138453"/>
          </a:xfrm>
          <a:prstGeom prst="rect">
            <a:avLst/>
          </a:prstGeom>
          <a:solidFill>
            <a:srgbClr val="D6DCE5">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latin typeface="Raleway" pitchFamily="2" charset="0"/>
            </a:endParaRPr>
          </a:p>
        </p:txBody>
      </p:sp>
      <p:sp>
        <p:nvSpPr>
          <p:cNvPr id="2" name="Text 0"/>
          <p:cNvSpPr/>
          <p:nvPr/>
        </p:nvSpPr>
        <p:spPr>
          <a:xfrm>
            <a:off x="793790" y="577810"/>
            <a:ext cx="5181124" cy="434102"/>
          </a:xfrm>
          <a:prstGeom prst="rect">
            <a:avLst/>
          </a:prstGeom>
          <a:noFill/>
          <a:ln/>
        </p:spPr>
        <p:txBody>
          <a:bodyPr wrap="none" lIns="0" tIns="0" rIns="0" bIns="0" rtlCol="0" anchor="t"/>
          <a:lstStyle/>
          <a:p>
            <a:pPr marL="0" indent="0" algn="l">
              <a:lnSpc>
                <a:spcPts val="3400"/>
              </a:lnSpc>
              <a:buNone/>
            </a:pPr>
            <a:r>
              <a:rPr lang="en-US" sz="3300" dirty="0">
                <a:solidFill>
                  <a:srgbClr val="1B1B27"/>
                </a:solidFill>
                <a:latin typeface="Raleway" pitchFamily="34" charset="0"/>
                <a:ea typeface="Raleway" pitchFamily="34" charset="-122"/>
                <a:cs typeface="Raleway" pitchFamily="34" charset="-120"/>
              </a:rPr>
              <a:t>MARKET PROBLEMS WE SOLVE</a:t>
            </a:r>
            <a:endParaRPr lang="en-US" sz="3300" dirty="0"/>
          </a:p>
        </p:txBody>
      </p:sp>
      <p:sp>
        <p:nvSpPr>
          <p:cNvPr id="3" name="Text 1"/>
          <p:cNvSpPr/>
          <p:nvPr/>
        </p:nvSpPr>
        <p:spPr>
          <a:xfrm>
            <a:off x="793790" y="1359098"/>
            <a:ext cx="2705457" cy="260390"/>
          </a:xfrm>
          <a:prstGeom prst="rect">
            <a:avLst/>
          </a:prstGeom>
          <a:noFill/>
          <a:ln/>
        </p:spPr>
        <p:txBody>
          <a:bodyPr wrap="none" lIns="0" tIns="0" rIns="0" bIns="0" rtlCol="0" anchor="t"/>
          <a:lstStyle/>
          <a:p>
            <a:pPr marL="0" indent="0" algn="l">
              <a:lnSpc>
                <a:spcPts val="2050"/>
              </a:lnSpc>
              <a:buNone/>
            </a:pPr>
            <a:r>
              <a:rPr lang="en-US" sz="1600" dirty="0">
                <a:solidFill>
                  <a:srgbClr val="1B1B27"/>
                </a:solidFill>
                <a:latin typeface="Raleway" pitchFamily="2" charset="0"/>
                <a:ea typeface="Raleway" pitchFamily="34" charset="-122"/>
                <a:cs typeface="Raleway" pitchFamily="34" charset="-120"/>
              </a:rPr>
              <a:t>Public Market Shortcomings</a:t>
            </a:r>
            <a:endParaRPr lang="en-US" sz="1600" dirty="0">
              <a:latin typeface="Raleway" pitchFamily="2" charset="0"/>
            </a:endParaRPr>
          </a:p>
        </p:txBody>
      </p:sp>
      <p:sp>
        <p:nvSpPr>
          <p:cNvPr id="4" name="Shape 2"/>
          <p:cNvSpPr/>
          <p:nvPr/>
        </p:nvSpPr>
        <p:spPr>
          <a:xfrm>
            <a:off x="793790" y="1775698"/>
            <a:ext cx="4077057" cy="1108591"/>
          </a:xfrm>
          <a:prstGeom prst="roundRect">
            <a:avLst>
              <a:gd name="adj" fmla="val 6599"/>
            </a:avLst>
          </a:prstGeom>
          <a:noFill/>
          <a:ln w="15240">
            <a:solidFill>
              <a:srgbClr val="C7C7D0"/>
            </a:solidFill>
            <a:prstDash val="solid"/>
          </a:ln>
        </p:spPr>
        <p:txBody>
          <a:bodyPr/>
          <a:lstStyle/>
          <a:p>
            <a:endParaRPr lang="en-DE">
              <a:latin typeface="Raleway" pitchFamily="2" charset="0"/>
            </a:endParaRPr>
          </a:p>
        </p:txBody>
      </p:sp>
      <p:sp>
        <p:nvSpPr>
          <p:cNvPr id="5" name="Shape 3"/>
          <p:cNvSpPr/>
          <p:nvPr/>
        </p:nvSpPr>
        <p:spPr>
          <a:xfrm>
            <a:off x="778550" y="1775698"/>
            <a:ext cx="60960" cy="1108591"/>
          </a:xfrm>
          <a:prstGeom prst="roundRect">
            <a:avLst>
              <a:gd name="adj" fmla="val 95721"/>
            </a:avLst>
          </a:prstGeom>
          <a:solidFill>
            <a:srgbClr val="1B1B27"/>
          </a:solidFill>
          <a:ln/>
        </p:spPr>
        <p:txBody>
          <a:bodyPr/>
          <a:lstStyle/>
          <a:p>
            <a:endParaRPr lang="en-DE">
              <a:latin typeface="Raleway" pitchFamily="2" charset="0"/>
            </a:endParaRPr>
          </a:p>
        </p:txBody>
      </p:sp>
      <p:sp>
        <p:nvSpPr>
          <p:cNvPr id="6" name="Text 4"/>
          <p:cNvSpPr/>
          <p:nvPr/>
        </p:nvSpPr>
        <p:spPr>
          <a:xfrm>
            <a:off x="993577" y="1929765"/>
            <a:ext cx="2048947" cy="217051"/>
          </a:xfrm>
          <a:prstGeom prst="rect">
            <a:avLst/>
          </a:prstGeom>
          <a:noFill/>
          <a:ln/>
        </p:spPr>
        <p:txBody>
          <a:bodyPr wrap="none" lIns="0" tIns="0" rIns="0" bIns="0" rtlCol="0" anchor="t"/>
          <a:lstStyle/>
          <a:p>
            <a:pPr marL="0" indent="0" algn="l">
              <a:lnSpc>
                <a:spcPts val="1700"/>
              </a:lnSpc>
              <a:buNone/>
            </a:pPr>
            <a:r>
              <a:rPr lang="en-US" sz="1350" dirty="0">
                <a:solidFill>
                  <a:srgbClr val="3C3939"/>
                </a:solidFill>
                <a:latin typeface="Raleway" pitchFamily="2" charset="0"/>
                <a:ea typeface="Raleway" pitchFamily="34" charset="-122"/>
                <a:cs typeface="Raleway" pitchFamily="34" charset="-120"/>
              </a:rPr>
              <a:t>Limited Active Ownership</a:t>
            </a:r>
            <a:endParaRPr lang="en-US" sz="1350" dirty="0">
              <a:latin typeface="Raleway" pitchFamily="2" charset="0"/>
            </a:endParaRPr>
          </a:p>
        </p:txBody>
      </p:sp>
      <p:sp>
        <p:nvSpPr>
          <p:cNvPr id="7" name="Text 5"/>
          <p:cNvSpPr/>
          <p:nvPr/>
        </p:nvSpPr>
        <p:spPr>
          <a:xfrm>
            <a:off x="993577" y="2285643"/>
            <a:ext cx="3723203" cy="444579"/>
          </a:xfrm>
          <a:prstGeom prst="rect">
            <a:avLst/>
          </a:prstGeom>
          <a:noFill/>
          <a:ln/>
        </p:spPr>
        <p:txBody>
          <a:bodyPr wrap="square" lIns="0" tIns="0" rIns="0" bIns="0" rtlCol="0" anchor="t"/>
          <a:lstStyle/>
          <a:p>
            <a:pPr marL="0" indent="0" algn="l">
              <a:lnSpc>
                <a:spcPts val="1750"/>
              </a:lnSpc>
              <a:buNone/>
            </a:pPr>
            <a:r>
              <a:rPr lang="en-US" sz="1050" dirty="0">
                <a:solidFill>
                  <a:srgbClr val="3C3939"/>
                </a:solidFill>
                <a:latin typeface="Raleway" pitchFamily="2" charset="0"/>
                <a:ea typeface="Roboto" pitchFamily="34" charset="-122"/>
                <a:cs typeface="Roboto" pitchFamily="34" charset="-120"/>
              </a:rPr>
              <a:t>Traditional public investors lack operational expertise and a long-term mindset, hindering value creation.</a:t>
            </a:r>
            <a:endParaRPr lang="en-US" sz="1050" dirty="0">
              <a:latin typeface="Raleway" pitchFamily="2" charset="0"/>
            </a:endParaRPr>
          </a:p>
        </p:txBody>
      </p:sp>
      <p:sp>
        <p:nvSpPr>
          <p:cNvPr id="8" name="Shape 6"/>
          <p:cNvSpPr/>
          <p:nvPr/>
        </p:nvSpPr>
        <p:spPr>
          <a:xfrm>
            <a:off x="793790" y="3023116"/>
            <a:ext cx="4077057" cy="1108591"/>
          </a:xfrm>
          <a:prstGeom prst="roundRect">
            <a:avLst>
              <a:gd name="adj" fmla="val 6599"/>
            </a:avLst>
          </a:prstGeom>
          <a:noFill/>
          <a:ln w="15240">
            <a:solidFill>
              <a:srgbClr val="C7C7D0"/>
            </a:solidFill>
            <a:prstDash val="solid"/>
          </a:ln>
        </p:spPr>
        <p:txBody>
          <a:bodyPr/>
          <a:lstStyle/>
          <a:p>
            <a:endParaRPr lang="en-DE">
              <a:latin typeface="Raleway" pitchFamily="2" charset="0"/>
            </a:endParaRPr>
          </a:p>
        </p:txBody>
      </p:sp>
      <p:sp>
        <p:nvSpPr>
          <p:cNvPr id="9" name="Shape 7"/>
          <p:cNvSpPr/>
          <p:nvPr/>
        </p:nvSpPr>
        <p:spPr>
          <a:xfrm>
            <a:off x="778550" y="3023116"/>
            <a:ext cx="60960" cy="1108591"/>
          </a:xfrm>
          <a:prstGeom prst="roundRect">
            <a:avLst>
              <a:gd name="adj" fmla="val 95721"/>
            </a:avLst>
          </a:prstGeom>
          <a:solidFill>
            <a:srgbClr val="1B1B27"/>
          </a:solidFill>
          <a:ln/>
        </p:spPr>
        <p:txBody>
          <a:bodyPr/>
          <a:lstStyle/>
          <a:p>
            <a:endParaRPr lang="en-DE">
              <a:latin typeface="Raleway" pitchFamily="2" charset="0"/>
            </a:endParaRPr>
          </a:p>
        </p:txBody>
      </p:sp>
      <p:sp>
        <p:nvSpPr>
          <p:cNvPr id="10" name="Text 8"/>
          <p:cNvSpPr/>
          <p:nvPr/>
        </p:nvSpPr>
        <p:spPr>
          <a:xfrm>
            <a:off x="993577" y="3177183"/>
            <a:ext cx="2089785" cy="217051"/>
          </a:xfrm>
          <a:prstGeom prst="rect">
            <a:avLst/>
          </a:prstGeom>
          <a:noFill/>
          <a:ln/>
        </p:spPr>
        <p:txBody>
          <a:bodyPr wrap="none" lIns="0" tIns="0" rIns="0" bIns="0" rtlCol="0" anchor="t"/>
          <a:lstStyle/>
          <a:p>
            <a:pPr marL="0" indent="0" algn="l">
              <a:lnSpc>
                <a:spcPts val="1700"/>
              </a:lnSpc>
              <a:buNone/>
            </a:pPr>
            <a:r>
              <a:rPr lang="en-US" sz="1350" dirty="0">
                <a:solidFill>
                  <a:srgbClr val="3C3939"/>
                </a:solidFill>
                <a:latin typeface="Raleway" pitchFamily="2" charset="0"/>
                <a:ea typeface="Raleway" pitchFamily="34" charset="-122"/>
                <a:cs typeface="Raleway" pitchFamily="34" charset="-120"/>
              </a:rPr>
              <a:t>Operational Expertise Gap</a:t>
            </a:r>
            <a:endParaRPr lang="en-US" sz="1350" dirty="0">
              <a:latin typeface="Raleway" pitchFamily="2" charset="0"/>
            </a:endParaRPr>
          </a:p>
        </p:txBody>
      </p:sp>
      <p:sp>
        <p:nvSpPr>
          <p:cNvPr id="11" name="Text 9"/>
          <p:cNvSpPr/>
          <p:nvPr/>
        </p:nvSpPr>
        <p:spPr>
          <a:xfrm>
            <a:off x="993577" y="3533061"/>
            <a:ext cx="3723203" cy="444579"/>
          </a:xfrm>
          <a:prstGeom prst="rect">
            <a:avLst/>
          </a:prstGeom>
          <a:noFill/>
          <a:ln/>
        </p:spPr>
        <p:txBody>
          <a:bodyPr wrap="square" lIns="0" tIns="0" rIns="0" bIns="0" rtlCol="0" anchor="t"/>
          <a:lstStyle/>
          <a:p>
            <a:pPr marL="0" indent="0" algn="l">
              <a:lnSpc>
                <a:spcPts val="1750"/>
              </a:lnSpc>
              <a:buNone/>
            </a:pPr>
            <a:r>
              <a:rPr lang="en-US" sz="1050" dirty="0">
                <a:solidFill>
                  <a:srgbClr val="3C3939"/>
                </a:solidFill>
                <a:latin typeface="Raleway" pitchFamily="2" charset="0"/>
                <a:ea typeface="Roboto" pitchFamily="34" charset="-122"/>
                <a:cs typeface="Roboto" pitchFamily="34" charset="-120"/>
              </a:rPr>
              <a:t>Investment teams often lack operational backgrounds, limiting their ability to influence management effectively.</a:t>
            </a:r>
            <a:endParaRPr lang="en-US" sz="1050" dirty="0">
              <a:latin typeface="Raleway" pitchFamily="2" charset="0"/>
            </a:endParaRPr>
          </a:p>
        </p:txBody>
      </p:sp>
      <p:sp>
        <p:nvSpPr>
          <p:cNvPr id="12" name="Shape 10"/>
          <p:cNvSpPr/>
          <p:nvPr/>
        </p:nvSpPr>
        <p:spPr>
          <a:xfrm>
            <a:off x="793790" y="4270534"/>
            <a:ext cx="4077057" cy="1108591"/>
          </a:xfrm>
          <a:prstGeom prst="roundRect">
            <a:avLst>
              <a:gd name="adj" fmla="val 6599"/>
            </a:avLst>
          </a:prstGeom>
          <a:noFill/>
          <a:ln w="15240">
            <a:solidFill>
              <a:srgbClr val="C7C7D0"/>
            </a:solidFill>
            <a:prstDash val="solid"/>
          </a:ln>
        </p:spPr>
        <p:txBody>
          <a:bodyPr/>
          <a:lstStyle/>
          <a:p>
            <a:endParaRPr lang="en-DE">
              <a:latin typeface="Raleway" pitchFamily="2" charset="0"/>
            </a:endParaRPr>
          </a:p>
        </p:txBody>
      </p:sp>
      <p:sp>
        <p:nvSpPr>
          <p:cNvPr id="13" name="Shape 11"/>
          <p:cNvSpPr/>
          <p:nvPr/>
        </p:nvSpPr>
        <p:spPr>
          <a:xfrm>
            <a:off x="778550" y="4270534"/>
            <a:ext cx="60960" cy="1108591"/>
          </a:xfrm>
          <a:prstGeom prst="roundRect">
            <a:avLst>
              <a:gd name="adj" fmla="val 95721"/>
            </a:avLst>
          </a:prstGeom>
          <a:solidFill>
            <a:srgbClr val="1B1B27"/>
          </a:solidFill>
          <a:ln/>
        </p:spPr>
        <p:txBody>
          <a:bodyPr/>
          <a:lstStyle/>
          <a:p>
            <a:endParaRPr lang="en-DE">
              <a:latin typeface="Raleway" pitchFamily="2" charset="0"/>
            </a:endParaRPr>
          </a:p>
        </p:txBody>
      </p:sp>
      <p:sp>
        <p:nvSpPr>
          <p:cNvPr id="14" name="Text 12"/>
          <p:cNvSpPr/>
          <p:nvPr/>
        </p:nvSpPr>
        <p:spPr>
          <a:xfrm>
            <a:off x="993577" y="4424601"/>
            <a:ext cx="1736646" cy="217051"/>
          </a:xfrm>
          <a:prstGeom prst="rect">
            <a:avLst/>
          </a:prstGeom>
          <a:noFill/>
          <a:ln/>
        </p:spPr>
        <p:txBody>
          <a:bodyPr wrap="none" lIns="0" tIns="0" rIns="0" bIns="0" rtlCol="0" anchor="t"/>
          <a:lstStyle/>
          <a:p>
            <a:pPr marL="0" indent="0" algn="l">
              <a:lnSpc>
                <a:spcPts val="1700"/>
              </a:lnSpc>
              <a:buNone/>
            </a:pPr>
            <a:r>
              <a:rPr lang="en-US" sz="1350" dirty="0">
                <a:solidFill>
                  <a:srgbClr val="3C3939"/>
                </a:solidFill>
                <a:latin typeface="Raleway" pitchFamily="2" charset="0"/>
                <a:ea typeface="Raleway" pitchFamily="34" charset="-122"/>
                <a:cs typeface="Raleway" pitchFamily="34" charset="-120"/>
              </a:rPr>
              <a:t>Short-term Pressure</a:t>
            </a:r>
            <a:endParaRPr lang="en-US" sz="1350" dirty="0">
              <a:latin typeface="Raleway" pitchFamily="2" charset="0"/>
            </a:endParaRPr>
          </a:p>
        </p:txBody>
      </p:sp>
      <p:sp>
        <p:nvSpPr>
          <p:cNvPr id="15" name="Text 13"/>
          <p:cNvSpPr/>
          <p:nvPr/>
        </p:nvSpPr>
        <p:spPr>
          <a:xfrm>
            <a:off x="993577" y="4780478"/>
            <a:ext cx="3723203" cy="444579"/>
          </a:xfrm>
          <a:prstGeom prst="rect">
            <a:avLst/>
          </a:prstGeom>
          <a:noFill/>
          <a:ln/>
        </p:spPr>
        <p:txBody>
          <a:bodyPr wrap="square" lIns="0" tIns="0" rIns="0" bIns="0" rtlCol="0" anchor="t"/>
          <a:lstStyle/>
          <a:p>
            <a:pPr marL="0" indent="0" algn="l">
              <a:lnSpc>
                <a:spcPts val="1750"/>
              </a:lnSpc>
              <a:buNone/>
            </a:pPr>
            <a:r>
              <a:rPr lang="en-US" sz="1050" dirty="0">
                <a:solidFill>
                  <a:srgbClr val="3C3939"/>
                </a:solidFill>
                <a:latin typeface="Raleway" pitchFamily="2" charset="0"/>
                <a:ea typeface="Roboto" pitchFamily="34" charset="-122"/>
                <a:cs typeface="Roboto" pitchFamily="34" charset="-120"/>
              </a:rPr>
              <a:t>Focus on quarterly earnings prevents long-term value creation and drives premature exits.</a:t>
            </a:r>
            <a:endParaRPr lang="en-US" sz="1050" dirty="0">
              <a:latin typeface="Raleway" pitchFamily="2" charset="0"/>
            </a:endParaRPr>
          </a:p>
        </p:txBody>
      </p:sp>
      <p:sp>
        <p:nvSpPr>
          <p:cNvPr id="16" name="Text 14"/>
          <p:cNvSpPr/>
          <p:nvPr/>
        </p:nvSpPr>
        <p:spPr>
          <a:xfrm>
            <a:off x="5217319" y="1359098"/>
            <a:ext cx="2476262" cy="260390"/>
          </a:xfrm>
          <a:prstGeom prst="rect">
            <a:avLst/>
          </a:prstGeom>
          <a:noFill/>
          <a:ln/>
        </p:spPr>
        <p:txBody>
          <a:bodyPr wrap="none" lIns="0" tIns="0" rIns="0" bIns="0" rtlCol="0" anchor="t"/>
          <a:lstStyle/>
          <a:p>
            <a:pPr marL="0" indent="0" algn="l">
              <a:lnSpc>
                <a:spcPts val="2050"/>
              </a:lnSpc>
              <a:buNone/>
            </a:pPr>
            <a:r>
              <a:rPr lang="en-US" sz="1600" dirty="0">
                <a:solidFill>
                  <a:srgbClr val="1B1B27"/>
                </a:solidFill>
                <a:latin typeface="Raleway" pitchFamily="2" charset="0"/>
                <a:ea typeface="Raleway" pitchFamily="34" charset="-122"/>
                <a:cs typeface="Raleway" pitchFamily="34" charset="-120"/>
              </a:rPr>
              <a:t>Private Market Limitations</a:t>
            </a:r>
            <a:endParaRPr lang="en-US" sz="1600" dirty="0">
              <a:latin typeface="Raleway" pitchFamily="2" charset="0"/>
            </a:endParaRPr>
          </a:p>
        </p:txBody>
      </p:sp>
      <p:sp>
        <p:nvSpPr>
          <p:cNvPr id="17" name="Shape 15"/>
          <p:cNvSpPr/>
          <p:nvPr/>
        </p:nvSpPr>
        <p:spPr>
          <a:xfrm>
            <a:off x="5217319" y="1775698"/>
            <a:ext cx="4077057" cy="1108591"/>
          </a:xfrm>
          <a:prstGeom prst="roundRect">
            <a:avLst>
              <a:gd name="adj" fmla="val 6599"/>
            </a:avLst>
          </a:prstGeom>
          <a:noFill/>
          <a:ln w="15240">
            <a:solidFill>
              <a:srgbClr val="C7C7D0"/>
            </a:solidFill>
            <a:prstDash val="solid"/>
          </a:ln>
        </p:spPr>
        <p:txBody>
          <a:bodyPr/>
          <a:lstStyle/>
          <a:p>
            <a:endParaRPr lang="en-DE">
              <a:latin typeface="Raleway" pitchFamily="2" charset="0"/>
            </a:endParaRPr>
          </a:p>
        </p:txBody>
      </p:sp>
      <p:sp>
        <p:nvSpPr>
          <p:cNvPr id="18" name="Shape 16"/>
          <p:cNvSpPr/>
          <p:nvPr/>
        </p:nvSpPr>
        <p:spPr>
          <a:xfrm>
            <a:off x="5202079" y="1775698"/>
            <a:ext cx="60960" cy="1108591"/>
          </a:xfrm>
          <a:prstGeom prst="roundRect">
            <a:avLst>
              <a:gd name="adj" fmla="val 95721"/>
            </a:avLst>
          </a:prstGeom>
          <a:solidFill>
            <a:srgbClr val="1B1B27"/>
          </a:solidFill>
          <a:ln/>
        </p:spPr>
        <p:txBody>
          <a:bodyPr/>
          <a:lstStyle/>
          <a:p>
            <a:endParaRPr lang="en-DE">
              <a:latin typeface="Raleway" pitchFamily="2" charset="0"/>
            </a:endParaRPr>
          </a:p>
        </p:txBody>
      </p:sp>
      <p:sp>
        <p:nvSpPr>
          <p:cNvPr id="19" name="Text 17"/>
          <p:cNvSpPr/>
          <p:nvPr/>
        </p:nvSpPr>
        <p:spPr>
          <a:xfrm>
            <a:off x="5417106" y="1929765"/>
            <a:ext cx="1736646" cy="217051"/>
          </a:xfrm>
          <a:prstGeom prst="rect">
            <a:avLst/>
          </a:prstGeom>
          <a:noFill/>
          <a:ln/>
        </p:spPr>
        <p:txBody>
          <a:bodyPr wrap="none" lIns="0" tIns="0" rIns="0" bIns="0" rtlCol="0" anchor="t"/>
          <a:lstStyle/>
          <a:p>
            <a:pPr marL="0" indent="0" algn="l">
              <a:lnSpc>
                <a:spcPts val="1700"/>
              </a:lnSpc>
              <a:buNone/>
            </a:pPr>
            <a:r>
              <a:rPr lang="en-US" sz="1350" dirty="0">
                <a:solidFill>
                  <a:srgbClr val="3C3939"/>
                </a:solidFill>
                <a:latin typeface="Raleway" pitchFamily="2" charset="0"/>
                <a:ea typeface="Raleway" pitchFamily="34" charset="-122"/>
                <a:cs typeface="Raleway" pitchFamily="34" charset="-120"/>
              </a:rPr>
              <a:t>Deal Scarcity</a:t>
            </a:r>
            <a:endParaRPr lang="en-US" sz="1350" dirty="0">
              <a:latin typeface="Raleway" pitchFamily="2" charset="0"/>
            </a:endParaRPr>
          </a:p>
        </p:txBody>
      </p:sp>
      <p:sp>
        <p:nvSpPr>
          <p:cNvPr id="20" name="Text 18"/>
          <p:cNvSpPr/>
          <p:nvPr/>
        </p:nvSpPr>
        <p:spPr>
          <a:xfrm>
            <a:off x="5417106" y="2285643"/>
            <a:ext cx="3723203" cy="444579"/>
          </a:xfrm>
          <a:prstGeom prst="rect">
            <a:avLst/>
          </a:prstGeom>
          <a:noFill/>
          <a:ln/>
        </p:spPr>
        <p:txBody>
          <a:bodyPr wrap="square" lIns="0" tIns="0" rIns="0" bIns="0" rtlCol="0" anchor="t"/>
          <a:lstStyle/>
          <a:p>
            <a:pPr marL="0" indent="0" algn="l">
              <a:lnSpc>
                <a:spcPts val="1750"/>
              </a:lnSpc>
              <a:buNone/>
            </a:pPr>
            <a:r>
              <a:rPr lang="en-US" sz="1050" dirty="0">
                <a:solidFill>
                  <a:srgbClr val="3C3939"/>
                </a:solidFill>
                <a:latin typeface="Raleway" pitchFamily="2" charset="0"/>
                <a:ea typeface="Roboto" pitchFamily="34" charset="-122"/>
                <a:cs typeface="Roboto" pitchFamily="34" charset="-120"/>
              </a:rPr>
              <a:t>Limited opportunities and fundraising pressure can lead to suboptimal deal selection and quality.</a:t>
            </a:r>
            <a:endParaRPr lang="en-US" sz="1050" dirty="0">
              <a:latin typeface="Raleway" pitchFamily="2" charset="0"/>
            </a:endParaRPr>
          </a:p>
        </p:txBody>
      </p:sp>
      <p:sp>
        <p:nvSpPr>
          <p:cNvPr id="21" name="Shape 19"/>
          <p:cNvSpPr/>
          <p:nvPr/>
        </p:nvSpPr>
        <p:spPr>
          <a:xfrm>
            <a:off x="5217319" y="3023116"/>
            <a:ext cx="4077057" cy="1108591"/>
          </a:xfrm>
          <a:prstGeom prst="roundRect">
            <a:avLst>
              <a:gd name="adj" fmla="val 6599"/>
            </a:avLst>
          </a:prstGeom>
          <a:noFill/>
          <a:ln w="15240">
            <a:solidFill>
              <a:srgbClr val="C7C7D0"/>
            </a:solidFill>
            <a:prstDash val="solid"/>
          </a:ln>
        </p:spPr>
        <p:txBody>
          <a:bodyPr/>
          <a:lstStyle/>
          <a:p>
            <a:endParaRPr lang="en-DE">
              <a:latin typeface="Raleway" pitchFamily="2" charset="0"/>
            </a:endParaRPr>
          </a:p>
        </p:txBody>
      </p:sp>
      <p:sp>
        <p:nvSpPr>
          <p:cNvPr id="22" name="Shape 20"/>
          <p:cNvSpPr/>
          <p:nvPr/>
        </p:nvSpPr>
        <p:spPr>
          <a:xfrm>
            <a:off x="5202079" y="3023116"/>
            <a:ext cx="60960" cy="1108591"/>
          </a:xfrm>
          <a:prstGeom prst="roundRect">
            <a:avLst>
              <a:gd name="adj" fmla="val 95721"/>
            </a:avLst>
          </a:prstGeom>
          <a:solidFill>
            <a:srgbClr val="1B1B27"/>
          </a:solidFill>
          <a:ln/>
        </p:spPr>
        <p:txBody>
          <a:bodyPr/>
          <a:lstStyle/>
          <a:p>
            <a:endParaRPr lang="en-DE">
              <a:latin typeface="Raleway" pitchFamily="2" charset="0"/>
            </a:endParaRPr>
          </a:p>
        </p:txBody>
      </p:sp>
      <p:sp>
        <p:nvSpPr>
          <p:cNvPr id="23" name="Text 21"/>
          <p:cNvSpPr/>
          <p:nvPr/>
        </p:nvSpPr>
        <p:spPr>
          <a:xfrm>
            <a:off x="5417106" y="3177183"/>
            <a:ext cx="1736646" cy="217051"/>
          </a:xfrm>
          <a:prstGeom prst="rect">
            <a:avLst/>
          </a:prstGeom>
          <a:noFill/>
          <a:ln/>
        </p:spPr>
        <p:txBody>
          <a:bodyPr wrap="none" lIns="0" tIns="0" rIns="0" bIns="0" rtlCol="0" anchor="t"/>
          <a:lstStyle/>
          <a:p>
            <a:pPr marL="0" indent="0" algn="l">
              <a:lnSpc>
                <a:spcPts val="1700"/>
              </a:lnSpc>
              <a:buNone/>
            </a:pPr>
            <a:r>
              <a:rPr lang="en-US" sz="1350" dirty="0">
                <a:solidFill>
                  <a:srgbClr val="3C3939"/>
                </a:solidFill>
                <a:latin typeface="Raleway" pitchFamily="2" charset="0"/>
                <a:ea typeface="Raleway" pitchFamily="34" charset="-122"/>
                <a:cs typeface="Raleway" pitchFamily="34" charset="-120"/>
              </a:rPr>
              <a:t>Liquidity Constraints</a:t>
            </a:r>
            <a:endParaRPr lang="en-US" sz="1350" dirty="0">
              <a:latin typeface="Raleway" pitchFamily="2" charset="0"/>
            </a:endParaRPr>
          </a:p>
        </p:txBody>
      </p:sp>
      <p:sp>
        <p:nvSpPr>
          <p:cNvPr id="24" name="Text 22"/>
          <p:cNvSpPr/>
          <p:nvPr/>
        </p:nvSpPr>
        <p:spPr>
          <a:xfrm>
            <a:off x="5417106" y="3533061"/>
            <a:ext cx="3723203" cy="444579"/>
          </a:xfrm>
          <a:prstGeom prst="rect">
            <a:avLst/>
          </a:prstGeom>
          <a:noFill/>
          <a:ln/>
        </p:spPr>
        <p:txBody>
          <a:bodyPr wrap="square" lIns="0" tIns="0" rIns="0" bIns="0" rtlCol="0" anchor="t"/>
          <a:lstStyle/>
          <a:p>
            <a:pPr marL="0" indent="0" algn="l">
              <a:lnSpc>
                <a:spcPts val="1750"/>
              </a:lnSpc>
              <a:buNone/>
            </a:pPr>
            <a:r>
              <a:rPr lang="en-US" sz="1050" dirty="0">
                <a:solidFill>
                  <a:srgbClr val="3C3939"/>
                </a:solidFill>
                <a:latin typeface="Raleway" pitchFamily="2" charset="0"/>
                <a:ea typeface="Roboto" pitchFamily="34" charset="-122"/>
                <a:cs typeface="Roboto" pitchFamily="34" charset="-120"/>
              </a:rPr>
              <a:t>Lack of exit flexibility and limited portfolio adjustment capabilities pose significant challenges.</a:t>
            </a:r>
            <a:endParaRPr lang="en-US" sz="1050" dirty="0">
              <a:latin typeface="Raleway" pitchFamily="2" charset="0"/>
            </a:endParaRPr>
          </a:p>
        </p:txBody>
      </p:sp>
      <p:sp>
        <p:nvSpPr>
          <p:cNvPr id="25" name="Shape 23"/>
          <p:cNvSpPr/>
          <p:nvPr/>
        </p:nvSpPr>
        <p:spPr>
          <a:xfrm>
            <a:off x="5217319" y="4270534"/>
            <a:ext cx="4077057" cy="1108591"/>
          </a:xfrm>
          <a:prstGeom prst="roundRect">
            <a:avLst>
              <a:gd name="adj" fmla="val 6599"/>
            </a:avLst>
          </a:prstGeom>
          <a:noFill/>
          <a:ln w="15240">
            <a:solidFill>
              <a:srgbClr val="C7C7D0"/>
            </a:solidFill>
            <a:prstDash val="solid"/>
          </a:ln>
        </p:spPr>
        <p:txBody>
          <a:bodyPr/>
          <a:lstStyle/>
          <a:p>
            <a:endParaRPr lang="en-DE">
              <a:latin typeface="Raleway" pitchFamily="2" charset="0"/>
            </a:endParaRPr>
          </a:p>
        </p:txBody>
      </p:sp>
      <p:sp>
        <p:nvSpPr>
          <p:cNvPr id="26" name="Shape 24"/>
          <p:cNvSpPr/>
          <p:nvPr/>
        </p:nvSpPr>
        <p:spPr>
          <a:xfrm>
            <a:off x="5202079" y="4270534"/>
            <a:ext cx="60960" cy="1108591"/>
          </a:xfrm>
          <a:prstGeom prst="roundRect">
            <a:avLst>
              <a:gd name="adj" fmla="val 95721"/>
            </a:avLst>
          </a:prstGeom>
          <a:solidFill>
            <a:srgbClr val="1B1B27"/>
          </a:solidFill>
          <a:ln/>
        </p:spPr>
        <p:txBody>
          <a:bodyPr/>
          <a:lstStyle/>
          <a:p>
            <a:endParaRPr lang="en-DE">
              <a:latin typeface="Raleway" pitchFamily="2" charset="0"/>
            </a:endParaRPr>
          </a:p>
        </p:txBody>
      </p:sp>
      <p:sp>
        <p:nvSpPr>
          <p:cNvPr id="27" name="Text 25"/>
          <p:cNvSpPr/>
          <p:nvPr/>
        </p:nvSpPr>
        <p:spPr>
          <a:xfrm>
            <a:off x="5417106" y="4424601"/>
            <a:ext cx="1736646" cy="217051"/>
          </a:xfrm>
          <a:prstGeom prst="rect">
            <a:avLst/>
          </a:prstGeom>
          <a:noFill/>
          <a:ln/>
        </p:spPr>
        <p:txBody>
          <a:bodyPr wrap="none" lIns="0" tIns="0" rIns="0" bIns="0" rtlCol="0" anchor="t"/>
          <a:lstStyle/>
          <a:p>
            <a:pPr marL="0" indent="0" algn="l">
              <a:lnSpc>
                <a:spcPts val="1700"/>
              </a:lnSpc>
              <a:buNone/>
            </a:pPr>
            <a:r>
              <a:rPr lang="en-US" sz="1350" dirty="0">
                <a:solidFill>
                  <a:srgbClr val="3C3939"/>
                </a:solidFill>
                <a:latin typeface="Raleway" pitchFamily="2" charset="0"/>
                <a:ea typeface="Raleway" pitchFamily="34" charset="-122"/>
                <a:cs typeface="Raleway" pitchFamily="34" charset="-120"/>
              </a:rPr>
              <a:t>High Competition</a:t>
            </a:r>
            <a:endParaRPr lang="en-US" sz="1350" dirty="0">
              <a:latin typeface="Raleway" pitchFamily="2" charset="0"/>
            </a:endParaRPr>
          </a:p>
        </p:txBody>
      </p:sp>
      <p:sp>
        <p:nvSpPr>
          <p:cNvPr id="28" name="Text 26"/>
          <p:cNvSpPr/>
          <p:nvPr/>
        </p:nvSpPr>
        <p:spPr>
          <a:xfrm>
            <a:off x="5417106" y="4780478"/>
            <a:ext cx="3723203" cy="444579"/>
          </a:xfrm>
          <a:prstGeom prst="rect">
            <a:avLst/>
          </a:prstGeom>
          <a:noFill/>
          <a:ln/>
        </p:spPr>
        <p:txBody>
          <a:bodyPr wrap="square" lIns="0" tIns="0" rIns="0" bIns="0" rtlCol="0" anchor="t"/>
          <a:lstStyle/>
          <a:p>
            <a:pPr marL="0" indent="0" algn="l">
              <a:lnSpc>
                <a:spcPts val="1750"/>
              </a:lnSpc>
              <a:buNone/>
            </a:pPr>
            <a:r>
              <a:rPr lang="en-US" sz="1050" dirty="0">
                <a:solidFill>
                  <a:srgbClr val="3C3939"/>
                </a:solidFill>
                <a:latin typeface="Raleway" pitchFamily="2" charset="0"/>
                <a:ea typeface="Roboto" pitchFamily="34" charset="-122"/>
                <a:cs typeface="Roboto" pitchFamily="34" charset="-120"/>
              </a:rPr>
              <a:t>Intense competition inflates valuations and makes operational improvements harder to achieve.</a:t>
            </a:r>
            <a:endParaRPr lang="en-US" sz="1050" dirty="0">
              <a:latin typeface="Raleway" pitchFamily="2" charset="0"/>
            </a:endParaRPr>
          </a:p>
        </p:txBody>
      </p:sp>
      <p:sp>
        <p:nvSpPr>
          <p:cNvPr id="29" name="Text 27"/>
          <p:cNvSpPr/>
          <p:nvPr/>
        </p:nvSpPr>
        <p:spPr>
          <a:xfrm>
            <a:off x="9640848" y="1359098"/>
            <a:ext cx="2083951" cy="260390"/>
          </a:xfrm>
          <a:prstGeom prst="rect">
            <a:avLst/>
          </a:prstGeom>
          <a:noFill/>
          <a:ln/>
        </p:spPr>
        <p:txBody>
          <a:bodyPr wrap="none" lIns="0" tIns="0" rIns="0" bIns="0" rtlCol="0" anchor="t"/>
          <a:lstStyle/>
          <a:p>
            <a:pPr marL="0" indent="0" algn="l">
              <a:lnSpc>
                <a:spcPts val="2050"/>
              </a:lnSpc>
              <a:buNone/>
            </a:pPr>
            <a:r>
              <a:rPr lang="en-US" sz="1600" dirty="0">
                <a:solidFill>
                  <a:srgbClr val="1B1B27"/>
                </a:solidFill>
                <a:latin typeface="Raleway" pitchFamily="2" charset="0"/>
                <a:ea typeface="Raleway" pitchFamily="34" charset="-122"/>
                <a:cs typeface="Raleway" pitchFamily="34" charset="-120"/>
              </a:rPr>
              <a:t>Aionis Advantage</a:t>
            </a:r>
            <a:endParaRPr lang="en-US" sz="1600" dirty="0">
              <a:latin typeface="Raleway" pitchFamily="2" charset="0"/>
            </a:endParaRPr>
          </a:p>
        </p:txBody>
      </p:sp>
      <p:sp>
        <p:nvSpPr>
          <p:cNvPr id="30" name="Shape 28"/>
          <p:cNvSpPr/>
          <p:nvPr/>
        </p:nvSpPr>
        <p:spPr>
          <a:xfrm>
            <a:off x="9640848" y="1775698"/>
            <a:ext cx="4210883" cy="1108591"/>
          </a:xfrm>
          <a:prstGeom prst="roundRect">
            <a:avLst>
              <a:gd name="adj" fmla="val 6599"/>
            </a:avLst>
          </a:prstGeom>
          <a:noFill/>
          <a:ln w="15240">
            <a:solidFill>
              <a:srgbClr val="C7C7D0"/>
            </a:solidFill>
            <a:prstDash val="solid"/>
          </a:ln>
        </p:spPr>
        <p:txBody>
          <a:bodyPr/>
          <a:lstStyle/>
          <a:p>
            <a:endParaRPr lang="en-DE">
              <a:latin typeface="Raleway" pitchFamily="2" charset="0"/>
            </a:endParaRPr>
          </a:p>
        </p:txBody>
      </p:sp>
      <p:sp>
        <p:nvSpPr>
          <p:cNvPr id="31" name="Shape 29"/>
          <p:cNvSpPr/>
          <p:nvPr/>
        </p:nvSpPr>
        <p:spPr>
          <a:xfrm>
            <a:off x="9625608" y="1775698"/>
            <a:ext cx="60960" cy="1108591"/>
          </a:xfrm>
          <a:prstGeom prst="roundRect">
            <a:avLst>
              <a:gd name="adj" fmla="val 95721"/>
            </a:avLst>
          </a:prstGeom>
          <a:solidFill>
            <a:srgbClr val="1B1B27"/>
          </a:solidFill>
          <a:ln/>
        </p:spPr>
        <p:txBody>
          <a:bodyPr/>
          <a:lstStyle/>
          <a:p>
            <a:endParaRPr lang="en-DE">
              <a:latin typeface="Raleway" pitchFamily="2" charset="0"/>
            </a:endParaRPr>
          </a:p>
        </p:txBody>
      </p:sp>
      <p:sp>
        <p:nvSpPr>
          <p:cNvPr id="32" name="Text 30"/>
          <p:cNvSpPr/>
          <p:nvPr/>
        </p:nvSpPr>
        <p:spPr>
          <a:xfrm>
            <a:off x="9840635" y="1929765"/>
            <a:ext cx="2093714" cy="217051"/>
          </a:xfrm>
          <a:prstGeom prst="rect">
            <a:avLst/>
          </a:prstGeom>
          <a:noFill/>
          <a:ln/>
        </p:spPr>
        <p:txBody>
          <a:bodyPr wrap="none" lIns="0" tIns="0" rIns="0" bIns="0" rtlCol="0" anchor="t"/>
          <a:lstStyle/>
          <a:p>
            <a:pPr marL="0" indent="0" algn="l">
              <a:lnSpc>
                <a:spcPts val="1700"/>
              </a:lnSpc>
              <a:buNone/>
            </a:pPr>
            <a:r>
              <a:rPr lang="en-US" sz="1350" dirty="0">
                <a:solidFill>
                  <a:srgbClr val="3C3939"/>
                </a:solidFill>
                <a:latin typeface="Raleway" pitchFamily="2" charset="0"/>
                <a:ea typeface="Raleway" pitchFamily="34" charset="-122"/>
                <a:cs typeface="Raleway" pitchFamily="34" charset="-120"/>
              </a:rPr>
              <a:t>Active Ownership Mindset</a:t>
            </a:r>
            <a:endParaRPr lang="en-US" sz="1350" dirty="0">
              <a:latin typeface="Raleway" pitchFamily="2" charset="0"/>
            </a:endParaRPr>
          </a:p>
        </p:txBody>
      </p:sp>
      <p:sp>
        <p:nvSpPr>
          <p:cNvPr id="33" name="Text 31"/>
          <p:cNvSpPr/>
          <p:nvPr/>
        </p:nvSpPr>
        <p:spPr>
          <a:xfrm>
            <a:off x="9840635" y="2285643"/>
            <a:ext cx="3857030" cy="444579"/>
          </a:xfrm>
          <a:prstGeom prst="rect">
            <a:avLst/>
          </a:prstGeom>
          <a:noFill/>
          <a:ln/>
        </p:spPr>
        <p:txBody>
          <a:bodyPr wrap="square" lIns="0" tIns="0" rIns="0" bIns="0" rtlCol="0" anchor="t"/>
          <a:lstStyle/>
          <a:p>
            <a:pPr marL="0" indent="0" algn="l">
              <a:lnSpc>
                <a:spcPts val="1750"/>
              </a:lnSpc>
              <a:buNone/>
            </a:pPr>
            <a:r>
              <a:rPr lang="en-US" sz="1050" dirty="0">
                <a:solidFill>
                  <a:srgbClr val="3C3939"/>
                </a:solidFill>
                <a:latin typeface="Raleway" pitchFamily="2" charset="0"/>
                <a:ea typeface="Roboto" pitchFamily="34" charset="-122"/>
                <a:cs typeface="Roboto" pitchFamily="34" charset="-120"/>
              </a:rPr>
              <a:t>We leverage deep operational experience and a long-term focus to drive sustainable value creation.</a:t>
            </a:r>
            <a:endParaRPr lang="en-US" sz="1050" dirty="0">
              <a:latin typeface="Raleway" pitchFamily="2" charset="0"/>
            </a:endParaRPr>
          </a:p>
        </p:txBody>
      </p:sp>
      <p:sp>
        <p:nvSpPr>
          <p:cNvPr id="34" name="Shape 32"/>
          <p:cNvSpPr/>
          <p:nvPr/>
        </p:nvSpPr>
        <p:spPr>
          <a:xfrm>
            <a:off x="9640848" y="3023116"/>
            <a:ext cx="4210883" cy="1108591"/>
          </a:xfrm>
          <a:prstGeom prst="roundRect">
            <a:avLst>
              <a:gd name="adj" fmla="val 6599"/>
            </a:avLst>
          </a:prstGeom>
          <a:noFill/>
          <a:ln w="15240">
            <a:solidFill>
              <a:srgbClr val="C7C7D0"/>
            </a:solidFill>
            <a:prstDash val="solid"/>
          </a:ln>
        </p:spPr>
        <p:txBody>
          <a:bodyPr/>
          <a:lstStyle/>
          <a:p>
            <a:endParaRPr lang="en-DE">
              <a:latin typeface="Raleway" pitchFamily="2" charset="0"/>
            </a:endParaRPr>
          </a:p>
        </p:txBody>
      </p:sp>
      <p:sp>
        <p:nvSpPr>
          <p:cNvPr id="35" name="Shape 33"/>
          <p:cNvSpPr/>
          <p:nvPr/>
        </p:nvSpPr>
        <p:spPr>
          <a:xfrm>
            <a:off x="9625608" y="3023116"/>
            <a:ext cx="60960" cy="1108591"/>
          </a:xfrm>
          <a:prstGeom prst="roundRect">
            <a:avLst>
              <a:gd name="adj" fmla="val 95721"/>
            </a:avLst>
          </a:prstGeom>
          <a:solidFill>
            <a:srgbClr val="1B1B27"/>
          </a:solidFill>
          <a:ln/>
        </p:spPr>
        <p:txBody>
          <a:bodyPr/>
          <a:lstStyle/>
          <a:p>
            <a:endParaRPr lang="en-DE">
              <a:latin typeface="Raleway" pitchFamily="2" charset="0"/>
            </a:endParaRPr>
          </a:p>
        </p:txBody>
      </p:sp>
      <p:sp>
        <p:nvSpPr>
          <p:cNvPr id="36" name="Text 34"/>
          <p:cNvSpPr/>
          <p:nvPr/>
        </p:nvSpPr>
        <p:spPr>
          <a:xfrm>
            <a:off x="9840635" y="3177183"/>
            <a:ext cx="3309818" cy="217051"/>
          </a:xfrm>
          <a:prstGeom prst="rect">
            <a:avLst/>
          </a:prstGeom>
          <a:noFill/>
          <a:ln/>
        </p:spPr>
        <p:txBody>
          <a:bodyPr wrap="none" lIns="0" tIns="0" rIns="0" bIns="0" rtlCol="0" anchor="t"/>
          <a:lstStyle/>
          <a:p>
            <a:pPr marL="0" indent="0" algn="l">
              <a:lnSpc>
                <a:spcPts val="1700"/>
              </a:lnSpc>
              <a:buNone/>
            </a:pPr>
            <a:r>
              <a:rPr lang="en-US" sz="1350" dirty="0">
                <a:solidFill>
                  <a:srgbClr val="3C3939"/>
                </a:solidFill>
                <a:latin typeface="Raleway" pitchFamily="2" charset="0"/>
                <a:ea typeface="Raleway" pitchFamily="34" charset="-122"/>
                <a:cs typeface="Raleway" pitchFamily="34" charset="-120"/>
              </a:rPr>
              <a:t>Conviction Driven with Liquidity Flexibility</a:t>
            </a:r>
            <a:endParaRPr lang="en-US" sz="1350" dirty="0">
              <a:latin typeface="Raleway" pitchFamily="2" charset="0"/>
            </a:endParaRPr>
          </a:p>
        </p:txBody>
      </p:sp>
      <p:sp>
        <p:nvSpPr>
          <p:cNvPr id="37" name="Text 35"/>
          <p:cNvSpPr/>
          <p:nvPr/>
        </p:nvSpPr>
        <p:spPr>
          <a:xfrm>
            <a:off x="9840635" y="3533061"/>
            <a:ext cx="3857030" cy="444579"/>
          </a:xfrm>
          <a:prstGeom prst="rect">
            <a:avLst/>
          </a:prstGeom>
          <a:noFill/>
          <a:ln/>
        </p:spPr>
        <p:txBody>
          <a:bodyPr wrap="square" lIns="0" tIns="0" rIns="0" bIns="0" rtlCol="0" anchor="t"/>
          <a:lstStyle/>
          <a:p>
            <a:pPr marL="0" indent="0" algn="l">
              <a:lnSpc>
                <a:spcPts val="1750"/>
              </a:lnSpc>
              <a:buNone/>
            </a:pPr>
            <a:r>
              <a:rPr lang="en-US" sz="1050" dirty="0">
                <a:solidFill>
                  <a:srgbClr val="3C3939"/>
                </a:solidFill>
                <a:latin typeface="Raleway" pitchFamily="2" charset="0"/>
                <a:ea typeface="Roboto" pitchFamily="34" charset="-122"/>
                <a:cs typeface="Roboto" pitchFamily="34" charset="-120"/>
              </a:rPr>
              <a:t>Identification of unique investment opportunities across sectors without running into private bidding wars.</a:t>
            </a:r>
            <a:endParaRPr lang="en-US" sz="1050" dirty="0">
              <a:latin typeface="Raleway" pitchFamily="2" charset="0"/>
            </a:endParaRPr>
          </a:p>
        </p:txBody>
      </p:sp>
      <p:sp>
        <p:nvSpPr>
          <p:cNvPr id="38" name="Shape 36"/>
          <p:cNvSpPr/>
          <p:nvPr/>
        </p:nvSpPr>
        <p:spPr>
          <a:xfrm>
            <a:off x="9640848" y="4270534"/>
            <a:ext cx="4210883" cy="1108591"/>
          </a:xfrm>
          <a:prstGeom prst="roundRect">
            <a:avLst>
              <a:gd name="adj" fmla="val 6599"/>
            </a:avLst>
          </a:prstGeom>
          <a:noFill/>
          <a:ln w="15240">
            <a:solidFill>
              <a:srgbClr val="C7C7D0"/>
            </a:solidFill>
            <a:prstDash val="solid"/>
          </a:ln>
        </p:spPr>
        <p:txBody>
          <a:bodyPr/>
          <a:lstStyle/>
          <a:p>
            <a:endParaRPr lang="en-DE">
              <a:latin typeface="Raleway" pitchFamily="2" charset="0"/>
            </a:endParaRPr>
          </a:p>
        </p:txBody>
      </p:sp>
      <p:sp>
        <p:nvSpPr>
          <p:cNvPr id="39" name="Shape 37"/>
          <p:cNvSpPr/>
          <p:nvPr/>
        </p:nvSpPr>
        <p:spPr>
          <a:xfrm>
            <a:off x="9625608" y="4270534"/>
            <a:ext cx="60960" cy="1108591"/>
          </a:xfrm>
          <a:prstGeom prst="roundRect">
            <a:avLst>
              <a:gd name="adj" fmla="val 95721"/>
            </a:avLst>
          </a:prstGeom>
          <a:solidFill>
            <a:srgbClr val="1B1B27"/>
          </a:solidFill>
          <a:ln/>
        </p:spPr>
        <p:txBody>
          <a:bodyPr/>
          <a:lstStyle/>
          <a:p>
            <a:endParaRPr lang="en-DE">
              <a:latin typeface="Raleway" pitchFamily="2" charset="0"/>
            </a:endParaRPr>
          </a:p>
        </p:txBody>
      </p:sp>
      <p:sp>
        <p:nvSpPr>
          <p:cNvPr id="40" name="Text 38"/>
          <p:cNvSpPr/>
          <p:nvPr/>
        </p:nvSpPr>
        <p:spPr>
          <a:xfrm>
            <a:off x="9840635" y="4424601"/>
            <a:ext cx="2260163" cy="217051"/>
          </a:xfrm>
          <a:prstGeom prst="rect">
            <a:avLst/>
          </a:prstGeom>
          <a:noFill/>
          <a:ln/>
        </p:spPr>
        <p:txBody>
          <a:bodyPr wrap="none" lIns="0" tIns="0" rIns="0" bIns="0" rtlCol="0" anchor="t"/>
          <a:lstStyle/>
          <a:p>
            <a:pPr marL="0" indent="0" algn="l">
              <a:lnSpc>
                <a:spcPts val="1700"/>
              </a:lnSpc>
              <a:buNone/>
            </a:pPr>
            <a:r>
              <a:rPr lang="en-US" sz="1350" dirty="0">
                <a:solidFill>
                  <a:srgbClr val="3C3939"/>
                </a:solidFill>
                <a:latin typeface="Raleway" pitchFamily="2" charset="0"/>
                <a:ea typeface="Raleway" pitchFamily="34" charset="-122"/>
                <a:cs typeface="Raleway" pitchFamily="34" charset="-120"/>
              </a:rPr>
              <a:t>Meritocratic and Fair Culture</a:t>
            </a:r>
            <a:endParaRPr lang="en-US" sz="1350" dirty="0">
              <a:latin typeface="Raleway" pitchFamily="2" charset="0"/>
            </a:endParaRPr>
          </a:p>
        </p:txBody>
      </p:sp>
      <p:sp>
        <p:nvSpPr>
          <p:cNvPr id="41" name="Text 39"/>
          <p:cNvSpPr/>
          <p:nvPr/>
        </p:nvSpPr>
        <p:spPr>
          <a:xfrm>
            <a:off x="9840635" y="4780478"/>
            <a:ext cx="3857030" cy="444579"/>
          </a:xfrm>
          <a:prstGeom prst="rect">
            <a:avLst/>
          </a:prstGeom>
          <a:noFill/>
          <a:ln/>
        </p:spPr>
        <p:txBody>
          <a:bodyPr wrap="square" lIns="0" tIns="0" rIns="0" bIns="0" rtlCol="0" anchor="t"/>
          <a:lstStyle/>
          <a:p>
            <a:pPr marL="0" indent="0" algn="l">
              <a:lnSpc>
                <a:spcPts val="1750"/>
              </a:lnSpc>
              <a:buNone/>
            </a:pPr>
            <a:r>
              <a:rPr lang="en-US" sz="1050" dirty="0">
                <a:solidFill>
                  <a:srgbClr val="3C3939"/>
                </a:solidFill>
                <a:latin typeface="Raleway" pitchFamily="2" charset="0"/>
                <a:ea typeface="Roboto" pitchFamily="34" charset="-122"/>
                <a:cs typeface="Roboto" pitchFamily="34" charset="-120"/>
              </a:rPr>
              <a:t>Our diverse team fosters innovation and provides a competitive edge in talent and insights.</a:t>
            </a:r>
            <a:endParaRPr lang="en-US" sz="1050" dirty="0">
              <a:latin typeface="Raleway" pitchFamily="2" charset="0"/>
            </a:endParaRPr>
          </a:p>
        </p:txBody>
      </p:sp>
      <p:sp>
        <p:nvSpPr>
          <p:cNvPr id="42" name="Text 40"/>
          <p:cNvSpPr/>
          <p:nvPr/>
        </p:nvSpPr>
        <p:spPr>
          <a:xfrm>
            <a:off x="793790" y="5743694"/>
            <a:ext cx="3286958" cy="260390"/>
          </a:xfrm>
          <a:prstGeom prst="rect">
            <a:avLst/>
          </a:prstGeom>
          <a:noFill/>
          <a:ln/>
        </p:spPr>
        <p:txBody>
          <a:bodyPr wrap="none" lIns="0" tIns="0" rIns="0" bIns="0" rtlCol="0" anchor="t"/>
          <a:lstStyle/>
          <a:p>
            <a:pPr marL="0" indent="0" algn="l">
              <a:lnSpc>
                <a:spcPts val="2050"/>
              </a:lnSpc>
              <a:buNone/>
            </a:pPr>
            <a:r>
              <a:rPr lang="en-US" sz="1600" dirty="0">
                <a:solidFill>
                  <a:srgbClr val="1B1B27"/>
                </a:solidFill>
                <a:latin typeface="Raleway" pitchFamily="2" charset="0"/>
                <a:ea typeface="Raleway" pitchFamily="34" charset="-122"/>
                <a:cs typeface="Raleway" pitchFamily="34" charset="-120"/>
              </a:rPr>
              <a:t>Industry-Wide Diversity Challenge</a:t>
            </a:r>
            <a:endParaRPr lang="en-US" sz="1600" dirty="0">
              <a:latin typeface="Raleway" pitchFamily="2" charset="0"/>
            </a:endParaRPr>
          </a:p>
        </p:txBody>
      </p:sp>
      <p:sp>
        <p:nvSpPr>
          <p:cNvPr id="43" name="Shape 41"/>
          <p:cNvSpPr/>
          <p:nvPr/>
        </p:nvSpPr>
        <p:spPr>
          <a:xfrm>
            <a:off x="793790" y="6212443"/>
            <a:ext cx="6469261" cy="416719"/>
          </a:xfrm>
          <a:prstGeom prst="roundRect">
            <a:avLst>
              <a:gd name="adj" fmla="val 480090"/>
            </a:avLst>
          </a:prstGeom>
          <a:solidFill>
            <a:srgbClr val="E1E1EA"/>
          </a:solidFill>
          <a:ln w="7620">
            <a:solidFill>
              <a:srgbClr val="C7C7D0"/>
            </a:solidFill>
            <a:prstDash val="solid"/>
          </a:ln>
        </p:spPr>
        <p:txBody>
          <a:bodyPr/>
          <a:lstStyle/>
          <a:p>
            <a:endParaRPr lang="en-DE">
              <a:latin typeface="Raleway" pitchFamily="2" charset="0"/>
            </a:endParaRPr>
          </a:p>
        </p:txBody>
      </p:sp>
      <p:pic>
        <p:nvPicPr>
          <p:cNvPr id="44" name="Image 0" descr="preencoded.png"/>
          <p:cNvPicPr>
            <a:picLocks noChangeAspect="1"/>
          </p:cNvPicPr>
          <p:nvPr/>
        </p:nvPicPr>
        <p:blipFill>
          <a:blip r:embed="rId3"/>
          <a:stretch>
            <a:fillRect/>
          </a:stretch>
        </p:blipFill>
        <p:spPr>
          <a:xfrm>
            <a:off x="3924181" y="6290548"/>
            <a:ext cx="208359" cy="260390"/>
          </a:xfrm>
          <a:prstGeom prst="rect">
            <a:avLst/>
          </a:prstGeom>
        </p:spPr>
      </p:pic>
      <p:sp>
        <p:nvSpPr>
          <p:cNvPr id="45" name="Text 42"/>
          <p:cNvSpPr/>
          <p:nvPr/>
        </p:nvSpPr>
        <p:spPr>
          <a:xfrm>
            <a:off x="932617" y="6767989"/>
            <a:ext cx="1736646" cy="217051"/>
          </a:xfrm>
          <a:prstGeom prst="rect">
            <a:avLst/>
          </a:prstGeom>
          <a:noFill/>
          <a:ln/>
        </p:spPr>
        <p:txBody>
          <a:bodyPr wrap="none" lIns="0" tIns="0" rIns="0" bIns="0" rtlCol="0" anchor="t"/>
          <a:lstStyle/>
          <a:p>
            <a:pPr marL="0" indent="0" algn="l">
              <a:lnSpc>
                <a:spcPts val="1700"/>
              </a:lnSpc>
              <a:buNone/>
            </a:pPr>
            <a:r>
              <a:rPr lang="en-US" sz="1600" dirty="0">
                <a:solidFill>
                  <a:srgbClr val="3C3939"/>
                </a:solidFill>
                <a:latin typeface="Raleway" pitchFamily="2" charset="0"/>
                <a:ea typeface="Roboto" panose="02000000000000000000" pitchFamily="2" charset="0"/>
                <a:cs typeface="Roboto" panose="02000000000000000000" pitchFamily="2" charset="0"/>
              </a:rPr>
              <a:t>Representation Gap</a:t>
            </a:r>
            <a:endParaRPr lang="en-US" sz="1600" dirty="0">
              <a:latin typeface="Raleway" pitchFamily="2" charset="0"/>
              <a:ea typeface="Roboto" panose="02000000000000000000" pitchFamily="2" charset="0"/>
              <a:cs typeface="Roboto" panose="02000000000000000000" pitchFamily="2" charset="0"/>
            </a:endParaRPr>
          </a:p>
        </p:txBody>
      </p:sp>
      <p:sp>
        <p:nvSpPr>
          <p:cNvPr id="46" name="Text 43"/>
          <p:cNvSpPr/>
          <p:nvPr/>
        </p:nvSpPr>
        <p:spPr>
          <a:xfrm>
            <a:off x="932617" y="7068383"/>
            <a:ext cx="6191607" cy="444579"/>
          </a:xfrm>
          <a:prstGeom prst="rect">
            <a:avLst/>
          </a:prstGeom>
          <a:noFill/>
          <a:ln/>
        </p:spPr>
        <p:txBody>
          <a:bodyPr wrap="square" lIns="0" tIns="0" rIns="0" bIns="0" rtlCol="0" anchor="t"/>
          <a:lstStyle/>
          <a:p>
            <a:pPr marL="0" indent="0" algn="l">
              <a:lnSpc>
                <a:spcPts val="1750"/>
              </a:lnSpc>
              <a:buNone/>
            </a:pPr>
            <a:r>
              <a:rPr lang="en-US" sz="1300" dirty="0">
                <a:solidFill>
                  <a:srgbClr val="3C3939"/>
                </a:solidFill>
                <a:latin typeface="Roboto" panose="02000000000000000000" pitchFamily="2" charset="0"/>
                <a:ea typeface="Roboto" panose="02000000000000000000" pitchFamily="2" charset="0"/>
                <a:cs typeface="Roboto" panose="02000000000000000000" pitchFamily="2" charset="0"/>
              </a:rPr>
              <a:t>Underrepresentation of women and minorities limits advancement and fosters non-meritocratic cultures.</a:t>
            </a:r>
            <a:endParaRPr lang="en-US" sz="1300" dirty="0">
              <a:latin typeface="Roboto" panose="02000000000000000000" pitchFamily="2" charset="0"/>
              <a:ea typeface="Roboto" panose="02000000000000000000" pitchFamily="2" charset="0"/>
              <a:cs typeface="Roboto" panose="02000000000000000000" pitchFamily="2" charset="0"/>
            </a:endParaRPr>
          </a:p>
        </p:txBody>
      </p:sp>
      <p:sp>
        <p:nvSpPr>
          <p:cNvPr id="47" name="Shape 44"/>
          <p:cNvSpPr/>
          <p:nvPr/>
        </p:nvSpPr>
        <p:spPr>
          <a:xfrm>
            <a:off x="7367230" y="6212443"/>
            <a:ext cx="6469380" cy="416719"/>
          </a:xfrm>
          <a:prstGeom prst="roundRect">
            <a:avLst>
              <a:gd name="adj" fmla="val 480090"/>
            </a:avLst>
          </a:prstGeom>
          <a:solidFill>
            <a:srgbClr val="E1E1EA"/>
          </a:solidFill>
          <a:ln w="7620">
            <a:solidFill>
              <a:srgbClr val="C7C7D0"/>
            </a:solidFill>
            <a:prstDash val="solid"/>
          </a:ln>
        </p:spPr>
        <p:txBody>
          <a:bodyPr/>
          <a:lstStyle/>
          <a:p>
            <a:endParaRPr lang="en-DE">
              <a:latin typeface="Raleway" pitchFamily="2" charset="0"/>
            </a:endParaRPr>
          </a:p>
        </p:txBody>
      </p:sp>
      <p:pic>
        <p:nvPicPr>
          <p:cNvPr id="48" name="Image 1" descr="preencoded.png"/>
          <p:cNvPicPr>
            <a:picLocks noChangeAspect="1"/>
          </p:cNvPicPr>
          <p:nvPr/>
        </p:nvPicPr>
        <p:blipFill>
          <a:blip r:embed="rId4"/>
          <a:stretch>
            <a:fillRect/>
          </a:stretch>
        </p:blipFill>
        <p:spPr>
          <a:xfrm>
            <a:off x="10497741" y="6290548"/>
            <a:ext cx="208359" cy="260390"/>
          </a:xfrm>
          <a:prstGeom prst="rect">
            <a:avLst/>
          </a:prstGeom>
        </p:spPr>
      </p:pic>
      <p:sp>
        <p:nvSpPr>
          <p:cNvPr id="49" name="Text 45"/>
          <p:cNvSpPr/>
          <p:nvPr/>
        </p:nvSpPr>
        <p:spPr>
          <a:xfrm>
            <a:off x="7506057" y="6767989"/>
            <a:ext cx="1800344" cy="217051"/>
          </a:xfrm>
          <a:prstGeom prst="rect">
            <a:avLst/>
          </a:prstGeom>
          <a:noFill/>
          <a:ln/>
        </p:spPr>
        <p:txBody>
          <a:bodyPr wrap="none" lIns="0" tIns="0" rIns="0" bIns="0" rtlCol="0" anchor="t"/>
          <a:lstStyle/>
          <a:p>
            <a:pPr marL="0" indent="0" algn="l">
              <a:lnSpc>
                <a:spcPts val="1700"/>
              </a:lnSpc>
              <a:buNone/>
            </a:pPr>
            <a:r>
              <a:rPr lang="en-US" sz="1600" dirty="0">
                <a:solidFill>
                  <a:srgbClr val="3C3939"/>
                </a:solidFill>
                <a:latin typeface="Raleway" pitchFamily="2" charset="0"/>
                <a:ea typeface="Roboto" panose="02000000000000000000" pitchFamily="2" charset="0"/>
                <a:cs typeface="Roboto" panose="02000000000000000000" pitchFamily="2" charset="0"/>
              </a:rPr>
              <a:t>Talent Underutilization</a:t>
            </a:r>
            <a:endParaRPr lang="en-US" sz="1600" dirty="0">
              <a:latin typeface="Raleway" pitchFamily="2" charset="0"/>
              <a:ea typeface="Roboto" panose="02000000000000000000" pitchFamily="2" charset="0"/>
              <a:cs typeface="Roboto" panose="02000000000000000000" pitchFamily="2" charset="0"/>
            </a:endParaRPr>
          </a:p>
        </p:txBody>
      </p:sp>
      <p:sp>
        <p:nvSpPr>
          <p:cNvPr id="50" name="Text 46"/>
          <p:cNvSpPr/>
          <p:nvPr/>
        </p:nvSpPr>
        <p:spPr>
          <a:xfrm>
            <a:off x="7506057" y="7068383"/>
            <a:ext cx="6191726" cy="222290"/>
          </a:xfrm>
          <a:prstGeom prst="rect">
            <a:avLst/>
          </a:prstGeom>
          <a:noFill/>
          <a:ln/>
        </p:spPr>
        <p:txBody>
          <a:bodyPr wrap="none" lIns="0" tIns="0" rIns="0" bIns="0" rtlCol="0" anchor="t"/>
          <a:lstStyle/>
          <a:p>
            <a:pPr marL="0" indent="0" algn="l">
              <a:lnSpc>
                <a:spcPts val="1750"/>
              </a:lnSpc>
              <a:buNone/>
            </a:pPr>
            <a:r>
              <a:rPr lang="en-US" sz="1300" dirty="0">
                <a:solidFill>
                  <a:srgbClr val="3C3939"/>
                </a:solidFill>
                <a:latin typeface="Roboto" panose="02000000000000000000" pitchFamily="2" charset="0"/>
                <a:ea typeface="Roboto" panose="02000000000000000000" pitchFamily="2" charset="0"/>
                <a:cs typeface="Roboto" panose="02000000000000000000" pitchFamily="2" charset="0"/>
              </a:rPr>
              <a:t>Undervalued diverse perspectives hinder innovation and access to differentiated </a:t>
            </a:r>
          </a:p>
          <a:p>
            <a:pPr marL="0" indent="0" algn="l">
              <a:lnSpc>
                <a:spcPts val="1750"/>
              </a:lnSpc>
              <a:buNone/>
            </a:pPr>
            <a:r>
              <a:rPr lang="en-US" sz="1300" dirty="0">
                <a:solidFill>
                  <a:srgbClr val="3C3939"/>
                </a:solidFill>
                <a:latin typeface="Roboto" panose="02000000000000000000" pitchFamily="2" charset="0"/>
                <a:ea typeface="Roboto" panose="02000000000000000000" pitchFamily="2" charset="0"/>
                <a:cs typeface="Roboto" panose="02000000000000000000" pitchFamily="2" charset="0"/>
              </a:rPr>
              <a:t>insights.</a:t>
            </a:r>
            <a:endParaRPr lang="en-US" sz="1300"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793790" y="1309413"/>
            <a:ext cx="13042821" cy="285750"/>
          </a:xfrm>
          <a:prstGeom prst="rect">
            <a:avLst/>
          </a:prstGeom>
          <a:noFill/>
          <a:ln/>
        </p:spPr>
        <p:txBody>
          <a:bodyPr wrap="none" lIns="0" tIns="0" rIns="0" bIns="0" rtlCol="0" anchor="t"/>
          <a:lstStyle/>
          <a:p>
            <a:pPr marL="0" indent="0" algn="l">
              <a:lnSpc>
                <a:spcPts val="2250"/>
              </a:lnSpc>
              <a:buNone/>
            </a:pPr>
            <a:r>
              <a:rPr lang="en-US" sz="1600" dirty="0">
                <a:solidFill>
                  <a:srgbClr val="3C3939"/>
                </a:solidFill>
                <a:latin typeface="Raleway" pitchFamily="2" charset="0"/>
                <a:ea typeface="Roboto" pitchFamily="34" charset="-122"/>
                <a:cs typeface="Roboto" pitchFamily="34" charset="-120"/>
              </a:rPr>
              <a:t>Our differentiated approach combines deep operational expertise with technological insight, deployed across two complementary </a:t>
            </a:r>
          </a:p>
          <a:p>
            <a:pPr marL="0" indent="0" algn="l">
              <a:lnSpc>
                <a:spcPts val="2250"/>
              </a:lnSpc>
              <a:buNone/>
            </a:pPr>
            <a:r>
              <a:rPr lang="en-US" sz="1600" dirty="0">
                <a:solidFill>
                  <a:srgbClr val="3C3939"/>
                </a:solidFill>
                <a:latin typeface="Raleway" pitchFamily="2" charset="0"/>
                <a:ea typeface="Roboto" pitchFamily="34" charset="-122"/>
                <a:cs typeface="Roboto" pitchFamily="34" charset="-120"/>
              </a:rPr>
              <a:t>investment pillars.</a:t>
            </a:r>
            <a:endParaRPr lang="en-US" sz="1600" dirty="0">
              <a:latin typeface="Raleway" pitchFamily="2" charset="0"/>
            </a:endParaRPr>
          </a:p>
        </p:txBody>
      </p:sp>
      <p:sp>
        <p:nvSpPr>
          <p:cNvPr id="4" name="Shape 2"/>
          <p:cNvSpPr/>
          <p:nvPr/>
        </p:nvSpPr>
        <p:spPr>
          <a:xfrm>
            <a:off x="793790" y="2113767"/>
            <a:ext cx="6432113" cy="3414350"/>
          </a:xfrm>
          <a:prstGeom prst="roundRect">
            <a:avLst>
              <a:gd name="adj" fmla="val 2332"/>
            </a:avLst>
          </a:prstGeom>
          <a:solidFill>
            <a:srgbClr val="D6DCE5">
              <a:alpha val="30196"/>
            </a:srgbClr>
          </a:solidFill>
          <a:ln w="7620">
            <a:solidFill>
              <a:srgbClr val="C7C7D0"/>
            </a:solidFill>
            <a:prstDash val="solid"/>
          </a:ln>
        </p:spPr>
        <p:txBody>
          <a:bodyPr/>
          <a:lstStyle/>
          <a:p>
            <a:endParaRPr lang="en-DE">
              <a:latin typeface="Raleway" pitchFamily="2" charset="0"/>
            </a:endParaRPr>
          </a:p>
        </p:txBody>
      </p:sp>
      <p:sp>
        <p:nvSpPr>
          <p:cNvPr id="5" name="Text 3"/>
          <p:cNvSpPr/>
          <p:nvPr/>
        </p:nvSpPr>
        <p:spPr>
          <a:xfrm>
            <a:off x="980003" y="2202154"/>
            <a:ext cx="2831663" cy="334804"/>
          </a:xfrm>
          <a:prstGeom prst="rect">
            <a:avLst/>
          </a:prstGeom>
          <a:noFill/>
          <a:ln/>
        </p:spPr>
        <p:txBody>
          <a:bodyPr wrap="none" lIns="0" tIns="0" rIns="0" bIns="0" rtlCol="0" anchor="t"/>
          <a:lstStyle/>
          <a:p>
            <a:pPr marL="0" indent="0" algn="l">
              <a:lnSpc>
                <a:spcPts val="2600"/>
              </a:lnSpc>
              <a:buNone/>
            </a:pPr>
            <a:r>
              <a:rPr lang="en-US" sz="2100" dirty="0">
                <a:solidFill>
                  <a:srgbClr val="3C3939"/>
                </a:solidFill>
                <a:latin typeface="Raleway" pitchFamily="2" charset="0"/>
                <a:ea typeface="Raleway" pitchFamily="34" charset="-122"/>
                <a:cs typeface="Raleway" pitchFamily="34" charset="-120"/>
              </a:rPr>
              <a:t>Technology Pillar (50%)</a:t>
            </a:r>
            <a:endParaRPr lang="en-US" sz="2100" dirty="0">
              <a:latin typeface="Raleway" pitchFamily="2" charset="0"/>
            </a:endParaRPr>
          </a:p>
        </p:txBody>
      </p:sp>
      <p:sp>
        <p:nvSpPr>
          <p:cNvPr id="6" name="Text 4"/>
          <p:cNvSpPr/>
          <p:nvPr/>
        </p:nvSpPr>
        <p:spPr>
          <a:xfrm>
            <a:off x="980003" y="2644114"/>
            <a:ext cx="6059686" cy="571500"/>
          </a:xfrm>
          <a:prstGeom prst="rect">
            <a:avLst/>
          </a:prstGeom>
          <a:noFill/>
          <a:ln/>
        </p:spPr>
        <p:txBody>
          <a:bodyPr wrap="square" lIns="0" tIns="0" rIns="0" bIns="0" rtlCol="0" anchor="t"/>
          <a:lstStyle/>
          <a:p>
            <a:pPr marL="0" indent="0" algn="l">
              <a:lnSpc>
                <a:spcPts val="2250"/>
              </a:lnSpc>
              <a:buNone/>
            </a:pPr>
            <a:r>
              <a:rPr lang="en-US" sz="1400" b="1" dirty="0">
                <a:solidFill>
                  <a:srgbClr val="3C3939"/>
                </a:solidFill>
                <a:latin typeface="Raleway" pitchFamily="2" charset="0"/>
                <a:ea typeface="Roboto" pitchFamily="34" charset="-122"/>
                <a:cs typeface="Roboto" pitchFamily="34" charset="-120"/>
              </a:rPr>
              <a:t>Focus:</a:t>
            </a:r>
            <a:r>
              <a:rPr lang="en-US" sz="1400" dirty="0">
                <a:solidFill>
                  <a:srgbClr val="3C3939"/>
                </a:solidFill>
                <a:latin typeface="Raleway" pitchFamily="2" charset="0"/>
                <a:ea typeface="Roboto" pitchFamily="34" charset="-122"/>
                <a:cs typeface="Roboto" pitchFamily="34" charset="-120"/>
              </a:rPr>
              <a:t> Mid-to-large cap companies poised to capitalize on transformative technology trends or actively shaping new markets.</a:t>
            </a:r>
            <a:endParaRPr lang="en-US" sz="1400" dirty="0">
              <a:latin typeface="Raleway" pitchFamily="2" charset="0"/>
            </a:endParaRPr>
          </a:p>
        </p:txBody>
      </p:sp>
      <p:sp>
        <p:nvSpPr>
          <p:cNvPr id="7" name="Text 5"/>
          <p:cNvSpPr/>
          <p:nvPr/>
        </p:nvSpPr>
        <p:spPr>
          <a:xfrm>
            <a:off x="980003" y="3658438"/>
            <a:ext cx="6059686" cy="285750"/>
          </a:xfrm>
          <a:prstGeom prst="rect">
            <a:avLst/>
          </a:prstGeom>
          <a:noFill/>
          <a:ln/>
        </p:spPr>
        <p:txBody>
          <a:bodyPr wrap="none" lIns="0" tIns="0" rIns="0" bIns="0" rtlCol="0" anchor="t"/>
          <a:lstStyle/>
          <a:p>
            <a:pPr marL="0" indent="0" algn="l">
              <a:lnSpc>
                <a:spcPts val="2250"/>
              </a:lnSpc>
              <a:buNone/>
            </a:pPr>
            <a:r>
              <a:rPr lang="en-US" sz="1400" b="1" dirty="0">
                <a:solidFill>
                  <a:srgbClr val="3C3939"/>
                </a:solidFill>
                <a:latin typeface="Raleway" pitchFamily="2" charset="0"/>
                <a:ea typeface="Roboto" pitchFamily="34" charset="-122"/>
                <a:cs typeface="Roboto" pitchFamily="34" charset="-120"/>
              </a:rPr>
              <a:t>Key Themes:</a:t>
            </a:r>
            <a:endParaRPr lang="en-US" sz="1400" dirty="0">
              <a:latin typeface="Raleway" pitchFamily="2" charset="0"/>
            </a:endParaRPr>
          </a:p>
        </p:txBody>
      </p:sp>
      <p:sp>
        <p:nvSpPr>
          <p:cNvPr id="8" name="Text 6"/>
          <p:cNvSpPr/>
          <p:nvPr/>
        </p:nvSpPr>
        <p:spPr>
          <a:xfrm>
            <a:off x="980003" y="4051345"/>
            <a:ext cx="6059686"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Artificial Intelligence: Infrastructure, software, applications</a:t>
            </a:r>
            <a:endParaRPr lang="en-US" sz="1400" dirty="0">
              <a:latin typeface="Raleway" pitchFamily="2" charset="0"/>
            </a:endParaRPr>
          </a:p>
        </p:txBody>
      </p:sp>
      <p:sp>
        <p:nvSpPr>
          <p:cNvPr id="9" name="Text 7"/>
          <p:cNvSpPr/>
          <p:nvPr/>
        </p:nvSpPr>
        <p:spPr>
          <a:xfrm>
            <a:off x="980003" y="4399602"/>
            <a:ext cx="6059686"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Electrification: EV ecosystem, battery/charging tech, grid infrastructure </a:t>
            </a:r>
            <a:endParaRPr lang="en-US" sz="1400" dirty="0">
              <a:latin typeface="Raleway" pitchFamily="2" charset="0"/>
            </a:endParaRPr>
          </a:p>
        </p:txBody>
      </p:sp>
      <p:sp>
        <p:nvSpPr>
          <p:cNvPr id="10" name="Text 8"/>
          <p:cNvSpPr/>
          <p:nvPr/>
        </p:nvSpPr>
        <p:spPr>
          <a:xfrm>
            <a:off x="980003" y="4747860"/>
            <a:ext cx="6059686"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Autonomous Driving &amp; Mobility: Fleets and services</a:t>
            </a:r>
            <a:endParaRPr lang="en-US" sz="1400" dirty="0">
              <a:latin typeface="Raleway" pitchFamily="2" charset="0"/>
            </a:endParaRPr>
          </a:p>
        </p:txBody>
      </p:sp>
      <p:sp>
        <p:nvSpPr>
          <p:cNvPr id="11" name="Text 9"/>
          <p:cNvSpPr/>
          <p:nvPr/>
        </p:nvSpPr>
        <p:spPr>
          <a:xfrm>
            <a:off x="980003" y="5096118"/>
            <a:ext cx="6059686"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Robotics &amp; Automation: Industrial automation, physical AI</a:t>
            </a:r>
            <a:endParaRPr lang="en-US" sz="1400" dirty="0">
              <a:latin typeface="Raleway" pitchFamily="2" charset="0"/>
            </a:endParaRPr>
          </a:p>
        </p:txBody>
      </p:sp>
      <p:sp>
        <p:nvSpPr>
          <p:cNvPr id="12" name="Shape 10"/>
          <p:cNvSpPr/>
          <p:nvPr/>
        </p:nvSpPr>
        <p:spPr>
          <a:xfrm>
            <a:off x="7404497" y="2113767"/>
            <a:ext cx="6432113" cy="3414350"/>
          </a:xfrm>
          <a:prstGeom prst="roundRect">
            <a:avLst>
              <a:gd name="adj" fmla="val 2332"/>
            </a:avLst>
          </a:prstGeom>
          <a:solidFill>
            <a:srgbClr val="D6DCE5">
              <a:alpha val="30196"/>
            </a:srgbClr>
          </a:solidFill>
          <a:ln w="7620">
            <a:solidFill>
              <a:srgbClr val="C7C7D0"/>
            </a:solidFill>
            <a:prstDash val="solid"/>
          </a:ln>
        </p:spPr>
        <p:txBody>
          <a:bodyPr/>
          <a:lstStyle/>
          <a:p>
            <a:endParaRPr lang="en-DE">
              <a:latin typeface="Raleway" pitchFamily="2" charset="0"/>
            </a:endParaRPr>
          </a:p>
        </p:txBody>
      </p:sp>
      <p:sp>
        <p:nvSpPr>
          <p:cNvPr id="13" name="Text 11"/>
          <p:cNvSpPr/>
          <p:nvPr/>
        </p:nvSpPr>
        <p:spPr>
          <a:xfrm>
            <a:off x="7590711" y="2202154"/>
            <a:ext cx="3243143" cy="334804"/>
          </a:xfrm>
          <a:prstGeom prst="rect">
            <a:avLst/>
          </a:prstGeom>
          <a:noFill/>
          <a:ln/>
        </p:spPr>
        <p:txBody>
          <a:bodyPr wrap="none" lIns="0" tIns="0" rIns="0" bIns="0" rtlCol="0" anchor="t"/>
          <a:lstStyle/>
          <a:p>
            <a:pPr marL="0" indent="0" algn="l">
              <a:lnSpc>
                <a:spcPts val="2600"/>
              </a:lnSpc>
              <a:buNone/>
            </a:pPr>
            <a:r>
              <a:rPr lang="en-US" sz="2100" dirty="0">
                <a:solidFill>
                  <a:srgbClr val="3C3939"/>
                </a:solidFill>
                <a:latin typeface="Raleway" pitchFamily="2" charset="0"/>
                <a:ea typeface="Raleway" pitchFamily="34" charset="-122"/>
                <a:cs typeface="Raleway" pitchFamily="34" charset="-120"/>
              </a:rPr>
              <a:t>Transformation Pillar (50%)</a:t>
            </a:r>
            <a:endParaRPr lang="en-US" sz="2100" dirty="0">
              <a:latin typeface="Raleway" pitchFamily="2" charset="0"/>
            </a:endParaRPr>
          </a:p>
        </p:txBody>
      </p:sp>
      <p:sp>
        <p:nvSpPr>
          <p:cNvPr id="14" name="Text 12"/>
          <p:cNvSpPr/>
          <p:nvPr/>
        </p:nvSpPr>
        <p:spPr>
          <a:xfrm>
            <a:off x="7590711" y="2644114"/>
            <a:ext cx="6059686" cy="571500"/>
          </a:xfrm>
          <a:prstGeom prst="rect">
            <a:avLst/>
          </a:prstGeom>
          <a:noFill/>
          <a:ln/>
        </p:spPr>
        <p:txBody>
          <a:bodyPr wrap="square" lIns="0" tIns="0" rIns="0" bIns="0" rtlCol="0" anchor="t"/>
          <a:lstStyle/>
          <a:p>
            <a:pPr marL="0" indent="0" algn="l">
              <a:lnSpc>
                <a:spcPts val="2250"/>
              </a:lnSpc>
              <a:buNone/>
            </a:pPr>
            <a:r>
              <a:rPr lang="en-US" sz="1400" b="1" dirty="0">
                <a:solidFill>
                  <a:srgbClr val="3C3939"/>
                </a:solidFill>
                <a:latin typeface="Raleway" pitchFamily="2" charset="0"/>
                <a:ea typeface="Roboto" pitchFamily="34" charset="-122"/>
                <a:cs typeface="Roboto" pitchFamily="34" charset="-120"/>
              </a:rPr>
              <a:t>Focus:</a:t>
            </a:r>
            <a:r>
              <a:rPr lang="en-US" sz="1400" dirty="0">
                <a:solidFill>
                  <a:srgbClr val="3C3939"/>
                </a:solidFill>
                <a:latin typeface="Raleway" pitchFamily="2" charset="0"/>
                <a:ea typeface="Roboto" pitchFamily="34" charset="-122"/>
                <a:cs typeface="Roboto" pitchFamily="34" charset="-120"/>
              </a:rPr>
              <a:t> Undervalued companies with value creation potential and near-term catalysts, e.g., activist in shareholder register, portfolio optimization, potential takeover approach, management change, restructuring plan. </a:t>
            </a:r>
            <a:endParaRPr lang="en-US" sz="1400" dirty="0">
              <a:latin typeface="Raleway" pitchFamily="2" charset="0"/>
            </a:endParaRPr>
          </a:p>
        </p:txBody>
      </p:sp>
      <p:sp>
        <p:nvSpPr>
          <p:cNvPr id="15" name="Text 13"/>
          <p:cNvSpPr/>
          <p:nvPr/>
        </p:nvSpPr>
        <p:spPr>
          <a:xfrm>
            <a:off x="7590711" y="3658438"/>
            <a:ext cx="6059686" cy="285750"/>
          </a:xfrm>
          <a:prstGeom prst="rect">
            <a:avLst/>
          </a:prstGeom>
          <a:noFill/>
          <a:ln/>
        </p:spPr>
        <p:txBody>
          <a:bodyPr wrap="none" lIns="0" tIns="0" rIns="0" bIns="0" rtlCol="0" anchor="t"/>
          <a:lstStyle/>
          <a:p>
            <a:pPr marL="0" indent="0" algn="l">
              <a:lnSpc>
                <a:spcPts val="2250"/>
              </a:lnSpc>
              <a:buNone/>
            </a:pPr>
            <a:r>
              <a:rPr lang="en-US" sz="1400" b="1" dirty="0">
                <a:solidFill>
                  <a:srgbClr val="3C3939"/>
                </a:solidFill>
                <a:latin typeface="Raleway" pitchFamily="2" charset="0"/>
                <a:ea typeface="Roboto" pitchFamily="34" charset="-122"/>
                <a:cs typeface="Roboto" pitchFamily="34" charset="-120"/>
              </a:rPr>
              <a:t>Key Strategies:</a:t>
            </a:r>
            <a:endParaRPr lang="en-US" sz="1400" dirty="0">
              <a:latin typeface="Raleway" pitchFamily="2" charset="0"/>
            </a:endParaRPr>
          </a:p>
        </p:txBody>
      </p:sp>
      <p:sp>
        <p:nvSpPr>
          <p:cNvPr id="16" name="Text 14"/>
          <p:cNvSpPr/>
          <p:nvPr/>
        </p:nvSpPr>
        <p:spPr>
          <a:xfrm>
            <a:off x="7590711" y="4051345"/>
            <a:ext cx="6059686"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Operational Enhancement</a:t>
            </a:r>
            <a:endParaRPr lang="en-US" sz="1400" dirty="0">
              <a:latin typeface="Raleway" pitchFamily="2" charset="0"/>
            </a:endParaRPr>
          </a:p>
        </p:txBody>
      </p:sp>
      <p:sp>
        <p:nvSpPr>
          <p:cNvPr id="17" name="Text 15"/>
          <p:cNvSpPr/>
          <p:nvPr/>
        </p:nvSpPr>
        <p:spPr>
          <a:xfrm>
            <a:off x="7590711" y="4399602"/>
            <a:ext cx="6059686"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Strategic Repositioning and Portfolio Optimization</a:t>
            </a:r>
            <a:endParaRPr lang="en-US" sz="1400" dirty="0">
              <a:latin typeface="Raleway" pitchFamily="2" charset="0"/>
            </a:endParaRPr>
          </a:p>
        </p:txBody>
      </p:sp>
      <p:sp>
        <p:nvSpPr>
          <p:cNvPr id="18" name="Text 16"/>
          <p:cNvSpPr/>
          <p:nvPr/>
        </p:nvSpPr>
        <p:spPr>
          <a:xfrm>
            <a:off x="7590711" y="4747860"/>
            <a:ext cx="6059686"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Management Upgrade</a:t>
            </a:r>
            <a:endParaRPr lang="en-US" sz="1400" dirty="0">
              <a:latin typeface="Raleway" pitchFamily="2" charset="0"/>
            </a:endParaRPr>
          </a:p>
        </p:txBody>
      </p:sp>
      <p:sp>
        <p:nvSpPr>
          <p:cNvPr id="19" name="Text 17"/>
          <p:cNvSpPr/>
          <p:nvPr/>
        </p:nvSpPr>
        <p:spPr>
          <a:xfrm>
            <a:off x="7590711" y="5096118"/>
            <a:ext cx="6059686"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Capital Allocation and M&amp;A</a:t>
            </a:r>
            <a:endParaRPr lang="en-US" sz="1400" dirty="0">
              <a:latin typeface="Raleway" pitchFamily="2" charset="0"/>
            </a:endParaRPr>
          </a:p>
        </p:txBody>
      </p:sp>
      <p:sp>
        <p:nvSpPr>
          <p:cNvPr id="20" name="Shape 18"/>
          <p:cNvSpPr/>
          <p:nvPr/>
        </p:nvSpPr>
        <p:spPr>
          <a:xfrm>
            <a:off x="793790" y="5932948"/>
            <a:ext cx="6432113" cy="91440"/>
          </a:xfrm>
          <a:prstGeom prst="roundRect">
            <a:avLst>
              <a:gd name="adj" fmla="val 82047"/>
            </a:avLst>
          </a:prstGeom>
          <a:solidFill>
            <a:srgbClr val="1B1B27"/>
          </a:solidFill>
          <a:ln/>
        </p:spPr>
        <p:txBody>
          <a:bodyPr/>
          <a:lstStyle/>
          <a:p>
            <a:endParaRPr lang="en-DE">
              <a:latin typeface="Raleway" pitchFamily="2" charset="0"/>
            </a:endParaRPr>
          </a:p>
        </p:txBody>
      </p:sp>
      <p:sp>
        <p:nvSpPr>
          <p:cNvPr id="21" name="Shape 19"/>
          <p:cNvSpPr/>
          <p:nvPr/>
        </p:nvSpPr>
        <p:spPr>
          <a:xfrm>
            <a:off x="3741896" y="5687917"/>
            <a:ext cx="535781" cy="535781"/>
          </a:xfrm>
          <a:prstGeom prst="roundRect">
            <a:avLst>
              <a:gd name="adj" fmla="val 170667"/>
            </a:avLst>
          </a:prstGeom>
          <a:solidFill>
            <a:srgbClr val="1B1B27"/>
          </a:solidFill>
          <a:ln/>
        </p:spPr>
        <p:txBody>
          <a:bodyPr/>
          <a:lstStyle/>
          <a:p>
            <a:endParaRPr lang="en-DE">
              <a:latin typeface="Raleway" pitchFamily="2" charset="0"/>
            </a:endParaRPr>
          </a:p>
        </p:txBody>
      </p:sp>
      <p:pic>
        <p:nvPicPr>
          <p:cNvPr id="22" name="Image 0" descr="preencoded.png"/>
          <p:cNvPicPr>
            <a:picLocks noChangeAspect="1"/>
          </p:cNvPicPr>
          <p:nvPr/>
        </p:nvPicPr>
        <p:blipFill>
          <a:blip r:embed="rId3"/>
          <a:stretch>
            <a:fillRect/>
          </a:stretch>
        </p:blipFill>
        <p:spPr>
          <a:xfrm>
            <a:off x="3902631" y="5821862"/>
            <a:ext cx="214313" cy="267891"/>
          </a:xfrm>
          <a:prstGeom prst="rect">
            <a:avLst/>
          </a:prstGeom>
        </p:spPr>
      </p:pic>
      <p:sp>
        <p:nvSpPr>
          <p:cNvPr id="23" name="Text 20"/>
          <p:cNvSpPr/>
          <p:nvPr/>
        </p:nvSpPr>
        <p:spPr>
          <a:xfrm>
            <a:off x="995243" y="6402292"/>
            <a:ext cx="2232779" cy="278963"/>
          </a:xfrm>
          <a:prstGeom prst="rect">
            <a:avLst/>
          </a:prstGeom>
          <a:noFill/>
          <a:ln/>
        </p:spPr>
        <p:txBody>
          <a:bodyPr wrap="none" lIns="0" tIns="0" rIns="0" bIns="0" rtlCol="0" anchor="t"/>
          <a:lstStyle/>
          <a:p>
            <a:pPr marL="0" indent="0" algn="l">
              <a:lnSpc>
                <a:spcPts val="2150"/>
              </a:lnSpc>
              <a:buNone/>
            </a:pPr>
            <a:r>
              <a:rPr lang="en-US" sz="1750" dirty="0">
                <a:solidFill>
                  <a:srgbClr val="3C3939"/>
                </a:solidFill>
                <a:latin typeface="Raleway" pitchFamily="2" charset="0"/>
                <a:ea typeface="Raleway" pitchFamily="34" charset="-122"/>
                <a:cs typeface="Raleway" pitchFamily="34" charset="-120"/>
              </a:rPr>
              <a:t>AI-Powered Insights</a:t>
            </a:r>
            <a:endParaRPr lang="en-US" sz="1750" dirty="0">
              <a:latin typeface="Raleway" pitchFamily="2" charset="0"/>
            </a:endParaRPr>
          </a:p>
        </p:txBody>
      </p:sp>
      <p:sp>
        <p:nvSpPr>
          <p:cNvPr id="24" name="Text 21"/>
          <p:cNvSpPr/>
          <p:nvPr/>
        </p:nvSpPr>
        <p:spPr>
          <a:xfrm>
            <a:off x="995243" y="6788412"/>
            <a:ext cx="6029206" cy="857250"/>
          </a:xfrm>
          <a:prstGeom prst="rect">
            <a:avLst/>
          </a:prstGeom>
          <a:noFill/>
          <a:ln/>
        </p:spPr>
        <p:txBody>
          <a:bodyPr wrap="square" lIns="0" tIns="0" rIns="0" bIns="0" rtlCol="0" anchor="t"/>
          <a:lstStyle/>
          <a:p>
            <a:pPr marL="0" indent="0" algn="l">
              <a:lnSpc>
                <a:spcPts val="2250"/>
              </a:lnSpc>
              <a:buNone/>
            </a:pPr>
            <a:r>
              <a:rPr lang="en-US" sz="1400" dirty="0">
                <a:solidFill>
                  <a:srgbClr val="3C3939"/>
                </a:solidFill>
                <a:latin typeface="Raleway" pitchFamily="2" charset="0"/>
                <a:ea typeface="Roboto" pitchFamily="34" charset="-122"/>
                <a:cs typeface="Roboto" pitchFamily="34" charset="-120"/>
              </a:rPr>
              <a:t>Leveraging artificial intelligence to analyze vast datasets, identify market trends, and uncover unique investment opportunities across public and private markets.</a:t>
            </a:r>
            <a:endParaRPr lang="en-US" sz="1400" dirty="0">
              <a:latin typeface="Raleway" pitchFamily="2" charset="0"/>
            </a:endParaRPr>
          </a:p>
        </p:txBody>
      </p:sp>
      <p:sp>
        <p:nvSpPr>
          <p:cNvPr id="25" name="Shape 22"/>
          <p:cNvSpPr/>
          <p:nvPr/>
        </p:nvSpPr>
        <p:spPr>
          <a:xfrm>
            <a:off x="7404497" y="5932948"/>
            <a:ext cx="6432113" cy="91440"/>
          </a:xfrm>
          <a:prstGeom prst="roundRect">
            <a:avLst>
              <a:gd name="adj" fmla="val 82047"/>
            </a:avLst>
          </a:prstGeom>
          <a:solidFill>
            <a:srgbClr val="1B1B27"/>
          </a:solidFill>
          <a:ln/>
        </p:spPr>
        <p:txBody>
          <a:bodyPr/>
          <a:lstStyle/>
          <a:p>
            <a:endParaRPr lang="en-DE">
              <a:latin typeface="Raleway" pitchFamily="2" charset="0"/>
            </a:endParaRPr>
          </a:p>
        </p:txBody>
      </p:sp>
      <p:sp>
        <p:nvSpPr>
          <p:cNvPr id="26" name="Shape 23"/>
          <p:cNvSpPr/>
          <p:nvPr/>
        </p:nvSpPr>
        <p:spPr>
          <a:xfrm>
            <a:off x="10352603" y="5687917"/>
            <a:ext cx="535781" cy="535781"/>
          </a:xfrm>
          <a:prstGeom prst="roundRect">
            <a:avLst>
              <a:gd name="adj" fmla="val 170667"/>
            </a:avLst>
          </a:prstGeom>
          <a:solidFill>
            <a:srgbClr val="1B1B27"/>
          </a:solidFill>
          <a:ln/>
        </p:spPr>
        <p:txBody>
          <a:bodyPr/>
          <a:lstStyle/>
          <a:p>
            <a:endParaRPr lang="en-DE">
              <a:latin typeface="Raleway" pitchFamily="2" charset="0"/>
            </a:endParaRPr>
          </a:p>
        </p:txBody>
      </p:sp>
      <p:pic>
        <p:nvPicPr>
          <p:cNvPr id="27" name="Image 1" descr="preencoded.png"/>
          <p:cNvPicPr>
            <a:picLocks noChangeAspect="1"/>
          </p:cNvPicPr>
          <p:nvPr/>
        </p:nvPicPr>
        <p:blipFill>
          <a:blip r:embed="rId4"/>
          <a:stretch>
            <a:fillRect/>
          </a:stretch>
        </p:blipFill>
        <p:spPr>
          <a:xfrm>
            <a:off x="10513338" y="5821862"/>
            <a:ext cx="214313" cy="267891"/>
          </a:xfrm>
          <a:prstGeom prst="rect">
            <a:avLst/>
          </a:prstGeom>
        </p:spPr>
      </p:pic>
      <p:sp>
        <p:nvSpPr>
          <p:cNvPr id="28" name="Text 24"/>
          <p:cNvSpPr/>
          <p:nvPr/>
        </p:nvSpPr>
        <p:spPr>
          <a:xfrm>
            <a:off x="7605951" y="6402292"/>
            <a:ext cx="3299341" cy="278963"/>
          </a:xfrm>
          <a:prstGeom prst="rect">
            <a:avLst/>
          </a:prstGeom>
          <a:noFill/>
          <a:ln/>
        </p:spPr>
        <p:txBody>
          <a:bodyPr wrap="none" lIns="0" tIns="0" rIns="0" bIns="0" rtlCol="0" anchor="t"/>
          <a:lstStyle/>
          <a:p>
            <a:pPr marL="0" indent="0" algn="l">
              <a:lnSpc>
                <a:spcPts val="2150"/>
              </a:lnSpc>
              <a:buNone/>
            </a:pPr>
            <a:r>
              <a:rPr lang="en-US" sz="1750" dirty="0">
                <a:solidFill>
                  <a:srgbClr val="3C3939"/>
                </a:solidFill>
                <a:latin typeface="Raleway" pitchFamily="2" charset="0"/>
                <a:ea typeface="Raleway" pitchFamily="34" charset="-122"/>
                <a:cs typeface="Raleway" pitchFamily="34" charset="-120"/>
              </a:rPr>
              <a:t>Proprietary AI Tools &amp; Processes</a:t>
            </a:r>
            <a:endParaRPr lang="en-US" sz="1750" dirty="0">
              <a:latin typeface="Raleway" pitchFamily="2" charset="0"/>
            </a:endParaRPr>
          </a:p>
        </p:txBody>
      </p:sp>
      <p:sp>
        <p:nvSpPr>
          <p:cNvPr id="29" name="Text 25"/>
          <p:cNvSpPr/>
          <p:nvPr/>
        </p:nvSpPr>
        <p:spPr>
          <a:xfrm>
            <a:off x="7605951" y="6788412"/>
            <a:ext cx="6029206" cy="857250"/>
          </a:xfrm>
          <a:prstGeom prst="rect">
            <a:avLst/>
          </a:prstGeom>
          <a:noFill/>
          <a:ln/>
        </p:spPr>
        <p:txBody>
          <a:bodyPr wrap="square" lIns="0" tIns="0" rIns="0" bIns="0" rtlCol="0" anchor="t"/>
          <a:lstStyle/>
          <a:p>
            <a:pPr marL="0" indent="0" algn="l">
              <a:lnSpc>
                <a:spcPts val="2250"/>
              </a:lnSpc>
              <a:buNone/>
            </a:pPr>
            <a:r>
              <a:rPr lang="en-US" sz="1400" dirty="0">
                <a:solidFill>
                  <a:srgbClr val="3C3939"/>
                </a:solidFill>
                <a:latin typeface="Raleway" pitchFamily="2" charset="0"/>
                <a:ea typeface="Roboto" pitchFamily="34" charset="-122"/>
                <a:cs typeface="Roboto" pitchFamily="34" charset="-120"/>
              </a:rPr>
              <a:t>Bespoke AI tools &amp; processes providing a competitive edge and cost advantage in research, due diligence, and risk assessment, tailored to our strategic focus.</a:t>
            </a:r>
            <a:endParaRPr lang="en-US" sz="1400" dirty="0">
              <a:latin typeface="Raleway" pitchFamily="2" charset="0"/>
            </a:endParaRPr>
          </a:p>
        </p:txBody>
      </p:sp>
      <p:sp>
        <p:nvSpPr>
          <p:cNvPr id="30" name="Text 0">
            <a:extLst>
              <a:ext uri="{FF2B5EF4-FFF2-40B4-BE49-F238E27FC236}">
                <a16:creationId xmlns:a16="http://schemas.microsoft.com/office/drawing/2014/main" id="{E3F0978A-0A7D-22F3-E6A4-CA377A312D19}"/>
              </a:ext>
            </a:extLst>
          </p:cNvPr>
          <p:cNvSpPr/>
          <p:nvPr/>
        </p:nvSpPr>
        <p:spPr>
          <a:xfrm>
            <a:off x="793790" y="577810"/>
            <a:ext cx="5181124" cy="434102"/>
          </a:xfrm>
          <a:prstGeom prst="rect">
            <a:avLst/>
          </a:prstGeom>
          <a:noFill/>
          <a:ln/>
        </p:spPr>
        <p:txBody>
          <a:bodyPr wrap="none" lIns="0" tIns="0" rIns="0" bIns="0" rtlCol="0" anchor="t"/>
          <a:lstStyle/>
          <a:p>
            <a:pPr marL="0" indent="0" algn="l">
              <a:lnSpc>
                <a:spcPts val="3400"/>
              </a:lnSpc>
              <a:buNone/>
            </a:pPr>
            <a:r>
              <a:rPr lang="en-US" sz="3300" dirty="0">
                <a:solidFill>
                  <a:srgbClr val="1B1B27"/>
                </a:solidFill>
                <a:latin typeface="Raleway" pitchFamily="34" charset="0"/>
                <a:ea typeface="Raleway" pitchFamily="34" charset="-122"/>
                <a:cs typeface="Raleway" pitchFamily="34" charset="-120"/>
              </a:rPr>
              <a:t>INVESTMENT STRATEGY</a:t>
            </a:r>
            <a:endParaRPr lang="en-US" sz="3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4" name="Shape 2"/>
          <p:cNvSpPr/>
          <p:nvPr/>
        </p:nvSpPr>
        <p:spPr>
          <a:xfrm>
            <a:off x="793790" y="2138124"/>
            <a:ext cx="6303526" cy="2190988"/>
          </a:xfrm>
          <a:prstGeom prst="roundRect">
            <a:avLst>
              <a:gd name="adj" fmla="val 3424"/>
            </a:avLst>
          </a:prstGeom>
          <a:solidFill>
            <a:srgbClr val="D6DCE5">
              <a:alpha val="30196"/>
            </a:srgbClr>
          </a:solidFill>
          <a:ln w="22860">
            <a:solidFill>
              <a:srgbClr val="C7C7D0"/>
            </a:solidFill>
            <a:prstDash val="solid"/>
          </a:ln>
        </p:spPr>
        <p:txBody>
          <a:bodyPr/>
          <a:lstStyle/>
          <a:p>
            <a:endParaRPr lang="en-DE" dirty="0">
              <a:highlight>
                <a:srgbClr val="FFFF00"/>
              </a:highlight>
              <a:latin typeface="Raleway" pitchFamily="2" charset="0"/>
            </a:endParaRPr>
          </a:p>
        </p:txBody>
      </p:sp>
      <p:sp>
        <p:nvSpPr>
          <p:cNvPr id="10" name="Shape 8"/>
          <p:cNvSpPr/>
          <p:nvPr/>
        </p:nvSpPr>
        <p:spPr>
          <a:xfrm>
            <a:off x="793790" y="4507706"/>
            <a:ext cx="6303526" cy="2190988"/>
          </a:xfrm>
          <a:prstGeom prst="roundRect">
            <a:avLst>
              <a:gd name="adj" fmla="val 3424"/>
            </a:avLst>
          </a:prstGeom>
          <a:solidFill>
            <a:srgbClr val="D6DCE5">
              <a:alpha val="30196"/>
            </a:srgbClr>
          </a:solidFill>
          <a:ln w="22860">
            <a:solidFill>
              <a:srgbClr val="C7C7D0"/>
            </a:solidFill>
            <a:prstDash val="solid"/>
          </a:ln>
        </p:spPr>
        <p:txBody>
          <a:bodyPr/>
          <a:lstStyle/>
          <a:p>
            <a:endParaRPr lang="en-DE">
              <a:latin typeface="Raleway" pitchFamily="2" charset="0"/>
            </a:endParaRPr>
          </a:p>
        </p:txBody>
      </p:sp>
      <p:sp>
        <p:nvSpPr>
          <p:cNvPr id="3" name="Text 1"/>
          <p:cNvSpPr/>
          <p:nvPr/>
        </p:nvSpPr>
        <p:spPr>
          <a:xfrm>
            <a:off x="793790" y="1602462"/>
            <a:ext cx="2679383" cy="334804"/>
          </a:xfrm>
          <a:prstGeom prst="rect">
            <a:avLst/>
          </a:prstGeom>
          <a:noFill/>
          <a:ln/>
        </p:spPr>
        <p:txBody>
          <a:bodyPr wrap="none" lIns="0" tIns="0" rIns="0" bIns="0" rtlCol="0" anchor="t"/>
          <a:lstStyle/>
          <a:p>
            <a:pPr marL="0" indent="0" algn="l">
              <a:lnSpc>
                <a:spcPts val="2600"/>
              </a:lnSpc>
              <a:buNone/>
            </a:pPr>
            <a:r>
              <a:rPr lang="en-US" sz="2100" dirty="0">
                <a:solidFill>
                  <a:srgbClr val="1B1B27"/>
                </a:solidFill>
                <a:latin typeface="Raleway" pitchFamily="2" charset="0"/>
                <a:ea typeface="Raleway" pitchFamily="34" charset="-122"/>
                <a:cs typeface="Raleway" pitchFamily="34" charset="-120"/>
              </a:rPr>
              <a:t>Team Structure</a:t>
            </a:r>
            <a:endParaRPr lang="en-US" sz="2100" dirty="0">
              <a:latin typeface="Raleway" pitchFamily="2" charset="0"/>
            </a:endParaRPr>
          </a:p>
        </p:txBody>
      </p:sp>
      <p:sp>
        <p:nvSpPr>
          <p:cNvPr id="5" name="Text 3"/>
          <p:cNvSpPr/>
          <p:nvPr/>
        </p:nvSpPr>
        <p:spPr>
          <a:xfrm>
            <a:off x="995243" y="2339578"/>
            <a:ext cx="2232779" cy="278963"/>
          </a:xfrm>
          <a:prstGeom prst="rect">
            <a:avLst/>
          </a:prstGeom>
          <a:noFill/>
          <a:ln/>
        </p:spPr>
        <p:txBody>
          <a:bodyPr wrap="none" lIns="0" tIns="0" rIns="0" bIns="0" rtlCol="0" anchor="t"/>
          <a:lstStyle/>
          <a:p>
            <a:pPr marL="0" indent="0" algn="l">
              <a:lnSpc>
                <a:spcPts val="2150"/>
              </a:lnSpc>
              <a:buNone/>
            </a:pPr>
            <a:r>
              <a:rPr lang="en-US" sz="1750" dirty="0">
                <a:solidFill>
                  <a:srgbClr val="3C3939"/>
                </a:solidFill>
                <a:latin typeface="Raleway" pitchFamily="2" charset="0"/>
                <a:ea typeface="Raleway" pitchFamily="34" charset="-122"/>
                <a:cs typeface="Raleway" pitchFamily="34" charset="-120"/>
              </a:rPr>
              <a:t>Investment Partners</a:t>
            </a:r>
            <a:endParaRPr lang="en-US" sz="1750" dirty="0">
              <a:latin typeface="Raleway" pitchFamily="2" charset="0"/>
            </a:endParaRPr>
          </a:p>
        </p:txBody>
      </p:sp>
      <p:sp>
        <p:nvSpPr>
          <p:cNvPr id="6" name="Text 4"/>
          <p:cNvSpPr/>
          <p:nvPr/>
        </p:nvSpPr>
        <p:spPr>
          <a:xfrm>
            <a:off x="995243" y="2797135"/>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Investment sourcing &amp; due diligence</a:t>
            </a:r>
            <a:endParaRPr lang="en-US" sz="1400" dirty="0">
              <a:latin typeface="Raleway" pitchFamily="2" charset="0"/>
            </a:endParaRPr>
          </a:p>
        </p:txBody>
      </p:sp>
      <p:sp>
        <p:nvSpPr>
          <p:cNvPr id="7" name="Text 5"/>
          <p:cNvSpPr/>
          <p:nvPr/>
        </p:nvSpPr>
        <p:spPr>
          <a:xfrm>
            <a:off x="995243" y="3145393"/>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Portfolio construction &amp; risk management</a:t>
            </a:r>
            <a:endParaRPr lang="en-US" sz="1400" dirty="0">
              <a:latin typeface="Raleway" pitchFamily="2" charset="0"/>
            </a:endParaRPr>
          </a:p>
        </p:txBody>
      </p:sp>
      <p:sp>
        <p:nvSpPr>
          <p:cNvPr id="8" name="Text 6"/>
          <p:cNvSpPr/>
          <p:nvPr/>
        </p:nvSpPr>
        <p:spPr>
          <a:xfrm>
            <a:off x="995243" y="3493651"/>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10+ years public / private markets &amp; sector expertise</a:t>
            </a:r>
            <a:endParaRPr lang="en-US" sz="1400" dirty="0">
              <a:latin typeface="Raleway" pitchFamily="2" charset="0"/>
            </a:endParaRPr>
          </a:p>
        </p:txBody>
      </p:sp>
      <p:sp>
        <p:nvSpPr>
          <p:cNvPr id="9" name="Text 7"/>
          <p:cNvSpPr/>
          <p:nvPr/>
        </p:nvSpPr>
        <p:spPr>
          <a:xfrm>
            <a:off x="995243" y="3841909"/>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Proven alpha generation</a:t>
            </a:r>
            <a:endParaRPr lang="en-US" sz="1400" dirty="0">
              <a:latin typeface="Raleway" pitchFamily="2" charset="0"/>
            </a:endParaRPr>
          </a:p>
        </p:txBody>
      </p:sp>
      <p:sp>
        <p:nvSpPr>
          <p:cNvPr id="11" name="Text 9"/>
          <p:cNvSpPr/>
          <p:nvPr/>
        </p:nvSpPr>
        <p:spPr>
          <a:xfrm>
            <a:off x="995243" y="4709160"/>
            <a:ext cx="2232779" cy="278963"/>
          </a:xfrm>
          <a:prstGeom prst="rect">
            <a:avLst/>
          </a:prstGeom>
          <a:noFill/>
          <a:ln/>
        </p:spPr>
        <p:txBody>
          <a:bodyPr wrap="none" lIns="0" tIns="0" rIns="0" bIns="0" rtlCol="0" anchor="t"/>
          <a:lstStyle/>
          <a:p>
            <a:pPr marL="0" indent="0" algn="l">
              <a:lnSpc>
                <a:spcPts val="2150"/>
              </a:lnSpc>
              <a:buNone/>
            </a:pPr>
            <a:r>
              <a:rPr lang="en-US" sz="1750" dirty="0">
                <a:solidFill>
                  <a:srgbClr val="3C3939"/>
                </a:solidFill>
                <a:latin typeface="Raleway" pitchFamily="2" charset="0"/>
                <a:ea typeface="Raleway" pitchFamily="34" charset="-122"/>
                <a:cs typeface="Raleway" pitchFamily="34" charset="-120"/>
              </a:rPr>
              <a:t>Operating Partners</a:t>
            </a:r>
            <a:endParaRPr lang="en-US" sz="1750" dirty="0">
              <a:latin typeface="Raleway" pitchFamily="2" charset="0"/>
            </a:endParaRPr>
          </a:p>
        </p:txBody>
      </p:sp>
      <p:sp>
        <p:nvSpPr>
          <p:cNvPr id="12" name="Text 10"/>
          <p:cNvSpPr/>
          <p:nvPr/>
        </p:nvSpPr>
        <p:spPr>
          <a:xfrm>
            <a:off x="995243" y="5166717"/>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Operational due diligence &amp; value creation</a:t>
            </a:r>
            <a:endParaRPr lang="en-US" sz="1400" dirty="0">
              <a:latin typeface="Raleway" pitchFamily="2" charset="0"/>
            </a:endParaRPr>
          </a:p>
        </p:txBody>
      </p:sp>
      <p:sp>
        <p:nvSpPr>
          <p:cNvPr id="13" name="Text 11"/>
          <p:cNvSpPr/>
          <p:nvPr/>
        </p:nvSpPr>
        <p:spPr>
          <a:xfrm>
            <a:off x="995243" y="5514975"/>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Board representation &amp; management engagement</a:t>
            </a:r>
            <a:endParaRPr lang="en-US" sz="1400" dirty="0">
              <a:latin typeface="Raleway" pitchFamily="2" charset="0"/>
            </a:endParaRPr>
          </a:p>
        </p:txBody>
      </p:sp>
      <p:sp>
        <p:nvSpPr>
          <p:cNvPr id="14" name="Text 12"/>
          <p:cNvSpPr/>
          <p:nvPr/>
        </p:nvSpPr>
        <p:spPr>
          <a:xfrm>
            <a:off x="995243" y="5863233"/>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Former C-suite executives with industry expertise</a:t>
            </a:r>
            <a:endParaRPr lang="en-US" sz="1400" dirty="0">
              <a:latin typeface="Raleway" pitchFamily="2" charset="0"/>
            </a:endParaRPr>
          </a:p>
        </p:txBody>
      </p:sp>
      <p:sp>
        <p:nvSpPr>
          <p:cNvPr id="15" name="Text 13"/>
          <p:cNvSpPr/>
          <p:nvPr/>
        </p:nvSpPr>
        <p:spPr>
          <a:xfrm>
            <a:off x="995243" y="6211491"/>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Transformation experience</a:t>
            </a:r>
            <a:endParaRPr lang="en-US" sz="1400" dirty="0">
              <a:latin typeface="Raleway" pitchFamily="2" charset="0"/>
            </a:endParaRPr>
          </a:p>
        </p:txBody>
      </p:sp>
      <p:sp>
        <p:nvSpPr>
          <p:cNvPr id="16" name="Text 14"/>
          <p:cNvSpPr/>
          <p:nvPr/>
        </p:nvSpPr>
        <p:spPr>
          <a:xfrm>
            <a:off x="793790" y="6899553"/>
            <a:ext cx="6303526" cy="571500"/>
          </a:xfrm>
          <a:prstGeom prst="rect">
            <a:avLst/>
          </a:prstGeom>
          <a:noFill/>
          <a:ln/>
        </p:spPr>
        <p:txBody>
          <a:bodyPr wrap="square" lIns="0" tIns="0" rIns="0" bIns="0" rtlCol="0" anchor="t"/>
          <a:lstStyle/>
          <a:p>
            <a:pPr marL="0" indent="0" algn="l">
              <a:lnSpc>
                <a:spcPts val="2250"/>
              </a:lnSpc>
              <a:buNone/>
            </a:pPr>
            <a:r>
              <a:rPr lang="en-US" sz="1400" b="1" dirty="0">
                <a:solidFill>
                  <a:srgbClr val="3C3939"/>
                </a:solidFill>
                <a:latin typeface="Raleway" pitchFamily="2" charset="0"/>
                <a:ea typeface="Roboto" pitchFamily="34" charset="-122"/>
                <a:cs typeface="Roboto" pitchFamily="34" charset="-120"/>
              </a:rPr>
              <a:t>Advisory Board:</a:t>
            </a:r>
            <a:r>
              <a:rPr lang="en-US" sz="1400" dirty="0">
                <a:solidFill>
                  <a:srgbClr val="3C3939"/>
                </a:solidFill>
                <a:latin typeface="Raleway" pitchFamily="2" charset="0"/>
                <a:ea typeface="Roboto" pitchFamily="34" charset="-122"/>
                <a:cs typeface="Roboto" pitchFamily="34" charset="-120"/>
              </a:rPr>
              <a:t> Composed of former public company CEOs / Board members, tech leaders, institutional investor representatives, and ESG experts.</a:t>
            </a:r>
            <a:endParaRPr lang="en-US" sz="1400" dirty="0">
              <a:latin typeface="Raleway" pitchFamily="2" charset="0"/>
            </a:endParaRPr>
          </a:p>
        </p:txBody>
      </p:sp>
      <p:sp>
        <p:nvSpPr>
          <p:cNvPr id="17" name="Text 15"/>
          <p:cNvSpPr/>
          <p:nvPr/>
        </p:nvSpPr>
        <p:spPr>
          <a:xfrm>
            <a:off x="7540704" y="1602462"/>
            <a:ext cx="2679383" cy="334804"/>
          </a:xfrm>
          <a:prstGeom prst="rect">
            <a:avLst/>
          </a:prstGeom>
          <a:noFill/>
          <a:ln/>
        </p:spPr>
        <p:txBody>
          <a:bodyPr wrap="none" lIns="0" tIns="0" rIns="0" bIns="0" rtlCol="0" anchor="t"/>
          <a:lstStyle/>
          <a:p>
            <a:pPr marL="0" indent="0" algn="l">
              <a:lnSpc>
                <a:spcPts val="2600"/>
              </a:lnSpc>
              <a:buNone/>
            </a:pPr>
            <a:r>
              <a:rPr lang="en-US" sz="2100" dirty="0">
                <a:solidFill>
                  <a:srgbClr val="1B1B27"/>
                </a:solidFill>
                <a:latin typeface="Raleway" pitchFamily="2" charset="0"/>
                <a:ea typeface="Raleway" pitchFamily="34" charset="-122"/>
                <a:cs typeface="Raleway" pitchFamily="34" charset="-120"/>
              </a:rPr>
              <a:t>Fund Terms </a:t>
            </a:r>
            <a:endParaRPr lang="en-US" sz="2100" dirty="0">
              <a:latin typeface="Raleway" pitchFamily="2" charset="0"/>
            </a:endParaRPr>
          </a:p>
        </p:txBody>
      </p:sp>
      <p:sp>
        <p:nvSpPr>
          <p:cNvPr id="18" name="Shape 16"/>
          <p:cNvSpPr/>
          <p:nvPr/>
        </p:nvSpPr>
        <p:spPr>
          <a:xfrm>
            <a:off x="7540704" y="2138124"/>
            <a:ext cx="6303526" cy="2190988"/>
          </a:xfrm>
          <a:prstGeom prst="roundRect">
            <a:avLst>
              <a:gd name="adj" fmla="val 3424"/>
            </a:avLst>
          </a:prstGeom>
          <a:noFill/>
          <a:ln w="22860">
            <a:solidFill>
              <a:srgbClr val="C7C7D0"/>
            </a:solidFill>
            <a:prstDash val="solid"/>
          </a:ln>
        </p:spPr>
        <p:txBody>
          <a:bodyPr/>
          <a:lstStyle/>
          <a:p>
            <a:endParaRPr lang="en-DE">
              <a:latin typeface="Raleway" pitchFamily="2" charset="0"/>
            </a:endParaRPr>
          </a:p>
        </p:txBody>
      </p:sp>
      <p:sp>
        <p:nvSpPr>
          <p:cNvPr id="19" name="Text 17"/>
          <p:cNvSpPr/>
          <p:nvPr/>
        </p:nvSpPr>
        <p:spPr>
          <a:xfrm>
            <a:off x="7742158" y="2339578"/>
            <a:ext cx="2381607" cy="278963"/>
          </a:xfrm>
          <a:prstGeom prst="rect">
            <a:avLst/>
          </a:prstGeom>
          <a:noFill/>
          <a:ln/>
        </p:spPr>
        <p:txBody>
          <a:bodyPr wrap="none" lIns="0" tIns="0" rIns="0" bIns="0" rtlCol="0" anchor="t"/>
          <a:lstStyle/>
          <a:p>
            <a:pPr marL="0" indent="0" algn="l">
              <a:lnSpc>
                <a:spcPts val="2150"/>
              </a:lnSpc>
              <a:buNone/>
            </a:pPr>
            <a:r>
              <a:rPr lang="en-US" sz="1750" dirty="0">
                <a:solidFill>
                  <a:srgbClr val="3C3939"/>
                </a:solidFill>
                <a:latin typeface="Raleway" pitchFamily="2" charset="0"/>
                <a:ea typeface="Raleway" pitchFamily="34" charset="-122"/>
                <a:cs typeface="Raleway" pitchFamily="34" charset="-120"/>
              </a:rPr>
              <a:t>Phase I: €20-50M; Phase II: €200-500M Target </a:t>
            </a:r>
          </a:p>
        </p:txBody>
      </p:sp>
      <p:sp>
        <p:nvSpPr>
          <p:cNvPr id="20" name="Text 18"/>
          <p:cNvSpPr/>
          <p:nvPr/>
        </p:nvSpPr>
        <p:spPr>
          <a:xfrm>
            <a:off x="7742158" y="2797135"/>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Management Fee: 1.5% (declining with longer lock-up period)</a:t>
            </a:r>
            <a:endParaRPr lang="en-US" sz="1400" dirty="0">
              <a:latin typeface="Raleway" pitchFamily="2" charset="0"/>
            </a:endParaRPr>
          </a:p>
        </p:txBody>
      </p:sp>
      <p:sp>
        <p:nvSpPr>
          <p:cNvPr id="21" name="Text 19"/>
          <p:cNvSpPr/>
          <p:nvPr/>
        </p:nvSpPr>
        <p:spPr>
          <a:xfrm>
            <a:off x="7742158" y="3145393"/>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Performance Fee: 15% with 8% Hurdle Rate and High Watermark </a:t>
            </a:r>
            <a:endParaRPr lang="en-US" sz="1400" dirty="0">
              <a:latin typeface="Raleway" pitchFamily="2" charset="0"/>
            </a:endParaRPr>
          </a:p>
        </p:txBody>
      </p:sp>
      <p:sp>
        <p:nvSpPr>
          <p:cNvPr id="22" name="Text 20"/>
          <p:cNvSpPr/>
          <p:nvPr/>
        </p:nvSpPr>
        <p:spPr>
          <a:xfrm>
            <a:off x="7742158" y="3493651"/>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Minimum cheque &amp; lock-up: €200k, 2 years </a:t>
            </a:r>
            <a:endParaRPr lang="en-US" sz="1400" dirty="0">
              <a:latin typeface="Raleway" pitchFamily="2" charset="0"/>
            </a:endParaRPr>
          </a:p>
        </p:txBody>
      </p:sp>
      <p:sp>
        <p:nvSpPr>
          <p:cNvPr id="23" name="Text 21"/>
          <p:cNvSpPr/>
          <p:nvPr/>
        </p:nvSpPr>
        <p:spPr>
          <a:xfrm>
            <a:off x="7742158" y="3841909"/>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Fund Type: GmbH &amp; Co KG with min. 5-10% GP commitment </a:t>
            </a:r>
          </a:p>
        </p:txBody>
      </p:sp>
      <p:sp>
        <p:nvSpPr>
          <p:cNvPr id="24" name="Shape 22"/>
          <p:cNvSpPr/>
          <p:nvPr/>
        </p:nvSpPr>
        <p:spPr>
          <a:xfrm>
            <a:off x="7540704" y="4507706"/>
            <a:ext cx="6303526" cy="2190988"/>
          </a:xfrm>
          <a:prstGeom prst="roundRect">
            <a:avLst>
              <a:gd name="adj" fmla="val 3424"/>
            </a:avLst>
          </a:prstGeom>
          <a:noFill/>
          <a:ln w="22860">
            <a:solidFill>
              <a:srgbClr val="C7C7D0"/>
            </a:solidFill>
            <a:prstDash val="solid"/>
          </a:ln>
        </p:spPr>
        <p:txBody>
          <a:bodyPr/>
          <a:lstStyle/>
          <a:p>
            <a:endParaRPr lang="en-DE">
              <a:latin typeface="Raleway" pitchFamily="2" charset="0"/>
            </a:endParaRPr>
          </a:p>
        </p:txBody>
      </p:sp>
      <p:sp>
        <p:nvSpPr>
          <p:cNvPr id="25" name="Text 23"/>
          <p:cNvSpPr/>
          <p:nvPr/>
        </p:nvSpPr>
        <p:spPr>
          <a:xfrm>
            <a:off x="7742158" y="4709160"/>
            <a:ext cx="2693075" cy="278963"/>
          </a:xfrm>
          <a:prstGeom prst="rect">
            <a:avLst/>
          </a:prstGeom>
          <a:noFill/>
          <a:ln/>
        </p:spPr>
        <p:txBody>
          <a:bodyPr wrap="none" lIns="0" tIns="0" rIns="0" bIns="0" rtlCol="0" anchor="t"/>
          <a:lstStyle/>
          <a:p>
            <a:pPr marL="0" indent="0" algn="l">
              <a:lnSpc>
                <a:spcPts val="2150"/>
              </a:lnSpc>
              <a:buNone/>
            </a:pPr>
            <a:r>
              <a:rPr lang="en-US" sz="1750" dirty="0">
                <a:solidFill>
                  <a:srgbClr val="3C3939"/>
                </a:solidFill>
                <a:latin typeface="Raleway" pitchFamily="2" charset="0"/>
                <a:ea typeface="Raleway" pitchFamily="34" charset="-122"/>
                <a:cs typeface="Raleway" pitchFamily="34" charset="-120"/>
              </a:rPr>
              <a:t>Risk Management </a:t>
            </a:r>
            <a:endParaRPr lang="en-US" sz="1750" dirty="0">
              <a:latin typeface="Raleway" pitchFamily="2" charset="0"/>
            </a:endParaRPr>
          </a:p>
        </p:txBody>
      </p:sp>
      <p:sp>
        <p:nvSpPr>
          <p:cNvPr id="26" name="Text 24"/>
          <p:cNvSpPr/>
          <p:nvPr/>
        </p:nvSpPr>
        <p:spPr>
          <a:xfrm>
            <a:off x="7742158" y="5166717"/>
            <a:ext cx="5900618" cy="285750"/>
          </a:xfrm>
          <a:prstGeom prst="rect">
            <a:avLst/>
          </a:prstGeom>
          <a:noFill/>
          <a:ln/>
        </p:spPr>
        <p:txBody>
          <a:bodyPr wrap="none" lIns="0" tIns="0" rIns="0" bIns="0" rtlCol="0" anchor="t"/>
          <a:lstStyle/>
          <a:p>
            <a:pPr marL="342900" indent="-342900">
              <a:lnSpc>
                <a:spcPts val="2350"/>
              </a:lnSpc>
              <a:buSzPct val="100000"/>
              <a:buChar char="•"/>
            </a:pPr>
            <a:r>
              <a:rPr lang="en-US" sz="1400" dirty="0">
                <a:solidFill>
                  <a:srgbClr val="3C3939"/>
                </a:solidFill>
                <a:latin typeface="Raleway" pitchFamily="2" charset="0"/>
                <a:ea typeface="Roboto" pitchFamily="34" charset="-122"/>
                <a:cs typeface="Roboto" pitchFamily="34" charset="-120"/>
              </a:rPr>
              <a:t>Maximum 10% position size in any single investment</a:t>
            </a:r>
            <a:endParaRPr lang="en-US" sz="1400" dirty="0">
              <a:latin typeface="Raleway" pitchFamily="2" charset="0"/>
            </a:endParaRPr>
          </a:p>
        </p:txBody>
      </p:sp>
      <p:sp>
        <p:nvSpPr>
          <p:cNvPr id="27" name="Text 25"/>
          <p:cNvSpPr/>
          <p:nvPr/>
        </p:nvSpPr>
        <p:spPr>
          <a:xfrm>
            <a:off x="7742158" y="5514975"/>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Geographic and sector diversification </a:t>
            </a:r>
            <a:endParaRPr lang="en-US" sz="1400" dirty="0">
              <a:latin typeface="Raleway" pitchFamily="2" charset="0"/>
            </a:endParaRPr>
          </a:p>
        </p:txBody>
      </p:sp>
      <p:sp>
        <p:nvSpPr>
          <p:cNvPr id="28" name="Text 26"/>
          <p:cNvSpPr/>
          <p:nvPr/>
        </p:nvSpPr>
        <p:spPr>
          <a:xfrm>
            <a:off x="7742158" y="5863233"/>
            <a:ext cx="5900618" cy="285750"/>
          </a:xfrm>
          <a:prstGeom prst="rect">
            <a:avLst/>
          </a:prstGeom>
          <a:noFill/>
          <a:ln/>
        </p:spPr>
        <p:txBody>
          <a:bodyPr wrap="none" lIns="0" tIns="0" rIns="0" bIns="0" rtlCol="0" anchor="t"/>
          <a:lstStyle/>
          <a:p>
            <a:pPr marL="342900" indent="-342900">
              <a:lnSpc>
                <a:spcPts val="2350"/>
              </a:lnSpc>
              <a:buSzPct val="100000"/>
              <a:buChar char="•"/>
            </a:pPr>
            <a:r>
              <a:rPr lang="en-US" sz="1400" dirty="0">
                <a:solidFill>
                  <a:srgbClr val="3C3939"/>
                </a:solidFill>
                <a:latin typeface="Raleway" pitchFamily="2" charset="0"/>
                <a:ea typeface="Roboto" pitchFamily="34" charset="-122"/>
                <a:cs typeface="Roboto" pitchFamily="34" charset="-120"/>
              </a:rPr>
              <a:t>ESG risk assessment and monitoring</a:t>
            </a:r>
            <a:endParaRPr lang="en-US" sz="1400" dirty="0">
              <a:latin typeface="Raleway" pitchFamily="2" charset="0"/>
            </a:endParaRPr>
          </a:p>
        </p:txBody>
      </p:sp>
      <p:sp>
        <p:nvSpPr>
          <p:cNvPr id="29" name="Text 27"/>
          <p:cNvSpPr/>
          <p:nvPr/>
        </p:nvSpPr>
        <p:spPr>
          <a:xfrm>
            <a:off x="7742158" y="6211491"/>
            <a:ext cx="5900618" cy="285750"/>
          </a:xfrm>
          <a:prstGeom prst="rect">
            <a:avLst/>
          </a:prstGeom>
          <a:noFill/>
          <a:ln/>
        </p:spPr>
        <p:txBody>
          <a:bodyPr wrap="none" lIns="0" tIns="0" rIns="0" bIns="0" rtlCol="0" anchor="t"/>
          <a:lstStyle/>
          <a:p>
            <a:pPr marL="342900" indent="-342900">
              <a:lnSpc>
                <a:spcPts val="2350"/>
              </a:lnSpc>
              <a:buSzPct val="100000"/>
              <a:buChar char="•"/>
            </a:pPr>
            <a:r>
              <a:rPr lang="en-US" sz="1400" dirty="0">
                <a:solidFill>
                  <a:srgbClr val="3C3939"/>
                </a:solidFill>
                <a:latin typeface="Raleway" pitchFamily="2" charset="0"/>
                <a:ea typeface="Roboto" pitchFamily="34" charset="-122"/>
                <a:cs typeface="Roboto" pitchFamily="34" charset="-120"/>
              </a:rPr>
              <a:t>Liquidity and risk management across portfolio</a:t>
            </a:r>
            <a:endParaRPr lang="en-US" sz="1400" dirty="0">
              <a:latin typeface="Raleway" pitchFamily="2" charset="0"/>
            </a:endParaRPr>
          </a:p>
        </p:txBody>
      </p:sp>
      <p:sp>
        <p:nvSpPr>
          <p:cNvPr id="30" name="Text 28"/>
          <p:cNvSpPr/>
          <p:nvPr/>
        </p:nvSpPr>
        <p:spPr>
          <a:xfrm>
            <a:off x="7540704" y="6899553"/>
            <a:ext cx="6303526" cy="571500"/>
          </a:xfrm>
          <a:prstGeom prst="rect">
            <a:avLst/>
          </a:prstGeom>
          <a:noFill/>
          <a:ln/>
        </p:spPr>
        <p:txBody>
          <a:bodyPr wrap="square" lIns="0" tIns="0" rIns="0" bIns="0" rtlCol="0" anchor="t"/>
          <a:lstStyle/>
          <a:p>
            <a:pPr marL="0" indent="0" algn="l">
              <a:lnSpc>
                <a:spcPts val="2250"/>
              </a:lnSpc>
              <a:buNone/>
            </a:pPr>
            <a:r>
              <a:rPr lang="en-US" sz="1400" b="1" dirty="0">
                <a:solidFill>
                  <a:srgbClr val="3C3939"/>
                </a:solidFill>
                <a:latin typeface="Raleway" pitchFamily="2" charset="0"/>
                <a:ea typeface="Roboto" pitchFamily="34" charset="-122"/>
                <a:cs typeface="Roboto" pitchFamily="34" charset="-120"/>
              </a:rPr>
              <a:t>Fee Structure Rationale:</a:t>
            </a:r>
            <a:r>
              <a:rPr lang="en-US" sz="1400" dirty="0">
                <a:solidFill>
                  <a:srgbClr val="3C3939"/>
                </a:solidFill>
                <a:latin typeface="Raleway" pitchFamily="2" charset="0"/>
                <a:ea typeface="Roboto" pitchFamily="34" charset="-122"/>
                <a:cs typeface="Roboto" pitchFamily="34" charset="-120"/>
              </a:rPr>
              <a:t> Competitive economics align with long-term value creation, ensuring investor returns priority and reflecting scale economies.</a:t>
            </a:r>
            <a:endParaRPr lang="en-US" sz="1400" dirty="0">
              <a:latin typeface="Raleway" pitchFamily="2" charset="0"/>
            </a:endParaRPr>
          </a:p>
        </p:txBody>
      </p:sp>
      <p:sp>
        <p:nvSpPr>
          <p:cNvPr id="31" name="Text 0">
            <a:extLst>
              <a:ext uri="{FF2B5EF4-FFF2-40B4-BE49-F238E27FC236}">
                <a16:creationId xmlns:a16="http://schemas.microsoft.com/office/drawing/2014/main" id="{35D9FEA7-D091-94BF-2C06-1B5A53E29D15}"/>
              </a:ext>
            </a:extLst>
          </p:cNvPr>
          <p:cNvSpPr/>
          <p:nvPr/>
        </p:nvSpPr>
        <p:spPr>
          <a:xfrm>
            <a:off x="793790" y="577810"/>
            <a:ext cx="5181124" cy="434102"/>
          </a:xfrm>
          <a:prstGeom prst="rect">
            <a:avLst/>
          </a:prstGeom>
          <a:noFill/>
          <a:ln/>
        </p:spPr>
        <p:txBody>
          <a:bodyPr wrap="none" lIns="0" tIns="0" rIns="0" bIns="0" rtlCol="0" anchor="t"/>
          <a:lstStyle/>
          <a:p>
            <a:pPr marL="0" indent="0" algn="l">
              <a:lnSpc>
                <a:spcPts val="3400"/>
              </a:lnSpc>
              <a:buNone/>
            </a:pPr>
            <a:r>
              <a:rPr lang="en-US" sz="3300" dirty="0">
                <a:solidFill>
                  <a:srgbClr val="1B1B27"/>
                </a:solidFill>
                <a:latin typeface="Raleway" pitchFamily="34" charset="0"/>
                <a:ea typeface="Raleway" pitchFamily="34" charset="-122"/>
                <a:cs typeface="Raleway" pitchFamily="34" charset="-120"/>
              </a:rPr>
              <a:t>TEAM STRUCTURE AND FUND ECONOMICS</a:t>
            </a:r>
            <a:endParaRPr lang="en-US" sz="3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FB69C134-94E0-7EEB-993F-96F8DB32AEDF}"/>
              </a:ext>
            </a:extLst>
          </p:cNvPr>
          <p:cNvSpPr/>
          <p:nvPr/>
        </p:nvSpPr>
        <p:spPr>
          <a:xfrm>
            <a:off x="7534717" y="3472805"/>
            <a:ext cx="6247868" cy="2822267"/>
          </a:xfrm>
          <a:prstGeom prst="rect">
            <a:avLst/>
          </a:prstGeom>
          <a:solidFill>
            <a:schemeClr val="tx2">
              <a:lumMod val="20000"/>
              <a:lumOff val="80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i="1" dirty="0">
                <a:solidFill>
                  <a:schemeClr val="tx1"/>
                </a:solidFill>
                <a:latin typeface="Raleway" pitchFamily="2" charset="0"/>
              </a:rPr>
              <a:t>TBD</a:t>
            </a:r>
            <a:endParaRPr lang="en-DE" i="1" dirty="0">
              <a:solidFill>
                <a:schemeClr val="tx1"/>
              </a:solidFill>
              <a:latin typeface="Raleway" pitchFamily="2" charset="0"/>
            </a:endParaRPr>
          </a:p>
        </p:txBody>
      </p:sp>
      <p:sp>
        <p:nvSpPr>
          <p:cNvPr id="3" name="Text 1"/>
          <p:cNvSpPr/>
          <p:nvPr/>
        </p:nvSpPr>
        <p:spPr>
          <a:xfrm>
            <a:off x="793790" y="1527810"/>
            <a:ext cx="1984653" cy="248007"/>
          </a:xfrm>
          <a:prstGeom prst="rect">
            <a:avLst/>
          </a:prstGeom>
          <a:noFill/>
          <a:ln/>
        </p:spPr>
        <p:txBody>
          <a:bodyPr wrap="none" lIns="0" tIns="0" rIns="0" bIns="0" rtlCol="0" anchor="t"/>
          <a:lstStyle/>
          <a:p>
            <a:pPr marL="0" indent="0" algn="l">
              <a:lnSpc>
                <a:spcPts val="1950"/>
              </a:lnSpc>
              <a:buNone/>
            </a:pPr>
            <a:r>
              <a:rPr lang="en-US" sz="1600" dirty="0">
                <a:solidFill>
                  <a:srgbClr val="373B48"/>
                </a:solidFill>
                <a:latin typeface="Raleway" pitchFamily="2" charset="0"/>
                <a:ea typeface="Mona Sans Semi Bold" pitchFamily="34" charset="-122"/>
                <a:cs typeface="Mona Sans Semi Bold" pitchFamily="34" charset="-120"/>
              </a:rPr>
              <a:t>Investment Partners</a:t>
            </a:r>
            <a:endParaRPr lang="en-US" sz="1600" dirty="0">
              <a:latin typeface="Raleway" pitchFamily="2" charset="0"/>
            </a:endParaRPr>
          </a:p>
        </p:txBody>
      </p:sp>
      <p:sp>
        <p:nvSpPr>
          <p:cNvPr id="4" name="Text 2"/>
          <p:cNvSpPr/>
          <p:nvPr/>
        </p:nvSpPr>
        <p:spPr>
          <a:xfrm>
            <a:off x="793790" y="1934528"/>
            <a:ext cx="6327815" cy="508159"/>
          </a:xfrm>
          <a:prstGeom prst="rect">
            <a:avLst/>
          </a:prstGeom>
          <a:noFill/>
          <a:ln/>
        </p:spPr>
        <p:txBody>
          <a:bodyPr wrap="square" lIns="0" tIns="0" rIns="0" bIns="0" rtlCol="0" anchor="t"/>
          <a:lstStyle/>
          <a:p>
            <a:pPr marL="0" indent="0" algn="l">
              <a:lnSpc>
                <a:spcPts val="2000"/>
              </a:lnSpc>
              <a:buNone/>
            </a:pPr>
            <a:r>
              <a:rPr lang="en-US" sz="1300" dirty="0">
                <a:solidFill>
                  <a:srgbClr val="52586B"/>
                </a:solidFill>
                <a:latin typeface="Raleway" pitchFamily="2" charset="0"/>
                <a:ea typeface="Funnel Sans" pitchFamily="34" charset="-122"/>
                <a:cs typeface="Funnel Sans" pitchFamily="34" charset="-120"/>
              </a:rPr>
              <a:t>Our Investment Partners combine deep market insights with proven financial acumen, specializing in identifying and executing high-potential public and private equity opportunities.</a:t>
            </a:r>
            <a:endParaRPr lang="en-US" sz="1300" dirty="0">
              <a:latin typeface="Raleway" pitchFamily="2" charset="0"/>
            </a:endParaRPr>
          </a:p>
        </p:txBody>
      </p:sp>
      <p:sp>
        <p:nvSpPr>
          <p:cNvPr id="6" name="Text 3"/>
          <p:cNvSpPr/>
          <p:nvPr/>
        </p:nvSpPr>
        <p:spPr>
          <a:xfrm>
            <a:off x="2790018" y="3067396"/>
            <a:ext cx="3064669" cy="254079"/>
          </a:xfrm>
          <a:prstGeom prst="rect">
            <a:avLst/>
          </a:prstGeom>
          <a:noFill/>
          <a:ln/>
        </p:spPr>
        <p:txBody>
          <a:bodyPr wrap="none" lIns="0" tIns="0" rIns="0" bIns="0" rtlCol="0" anchor="t"/>
          <a:lstStyle/>
          <a:p>
            <a:pPr marL="0" indent="0" algn="l">
              <a:lnSpc>
                <a:spcPts val="2000"/>
              </a:lnSpc>
              <a:buNone/>
            </a:pPr>
            <a:r>
              <a:rPr lang="en-US" sz="1600" b="1" dirty="0">
                <a:solidFill>
                  <a:srgbClr val="52586B"/>
                </a:solidFill>
                <a:latin typeface="Raleway" pitchFamily="2" charset="0"/>
                <a:ea typeface="Funnel Sans" pitchFamily="34" charset="-122"/>
                <a:cs typeface="Funnel Sans" pitchFamily="34" charset="-120"/>
              </a:rPr>
              <a:t>Lina Zhou </a:t>
            </a:r>
            <a:endParaRPr lang="en-US" sz="1600" dirty="0">
              <a:latin typeface="Raleway" pitchFamily="2" charset="0"/>
            </a:endParaRPr>
          </a:p>
        </p:txBody>
      </p:sp>
      <p:sp>
        <p:nvSpPr>
          <p:cNvPr id="7" name="Text 4"/>
          <p:cNvSpPr/>
          <p:nvPr/>
        </p:nvSpPr>
        <p:spPr>
          <a:xfrm>
            <a:off x="2790018" y="3445220"/>
            <a:ext cx="3819127" cy="2884857"/>
          </a:xfrm>
          <a:prstGeom prst="rect">
            <a:avLst/>
          </a:prstGeom>
          <a:noFill/>
          <a:ln/>
        </p:spPr>
        <p:txBody>
          <a:bodyPr wrap="square" lIns="0" tIns="0" rIns="0" bIns="0" rtlCol="0" anchor="t"/>
          <a:lstStyle/>
          <a:p>
            <a:pPr marL="0" indent="0" algn="l">
              <a:lnSpc>
                <a:spcPts val="1600"/>
              </a:lnSpc>
              <a:buNone/>
            </a:pPr>
            <a:r>
              <a:rPr lang="en-US" sz="1300" dirty="0">
                <a:solidFill>
                  <a:srgbClr val="52586B"/>
                </a:solidFill>
                <a:latin typeface="Raleway" pitchFamily="2" charset="0"/>
                <a:ea typeface="Funnel Sans" pitchFamily="34" charset="-122"/>
                <a:cs typeface="Funnel Sans" pitchFamily="34" charset="-120"/>
              </a:rPr>
              <a:t>Founding Partner and Chief Investment Officer with over a decade of investment experience spanning both public and private markets. Brings deep expertise in active ownership and transformation strategies, through roles at Cevian Capital, Europe’s largest dedicated activist hedge fund, and Bain Capital, one of the world’s leading private equity firms. </a:t>
            </a:r>
          </a:p>
          <a:p>
            <a:pPr marL="0" indent="0" algn="l">
              <a:lnSpc>
                <a:spcPts val="1600"/>
              </a:lnSpc>
              <a:buNone/>
            </a:pPr>
            <a:endParaRPr lang="en-US" sz="1300" dirty="0">
              <a:solidFill>
                <a:srgbClr val="52586B"/>
              </a:solidFill>
              <a:latin typeface="Raleway" pitchFamily="2" charset="0"/>
              <a:ea typeface="Funnel Sans" pitchFamily="34" charset="-122"/>
              <a:cs typeface="Funnel Sans" pitchFamily="34" charset="-120"/>
            </a:endParaRPr>
          </a:p>
          <a:p>
            <a:pPr marL="0" indent="0" algn="l">
              <a:lnSpc>
                <a:spcPts val="1600"/>
              </a:lnSpc>
              <a:buNone/>
            </a:pPr>
            <a:r>
              <a:rPr lang="en-US" sz="1300" dirty="0">
                <a:solidFill>
                  <a:srgbClr val="52586B"/>
                </a:solidFill>
                <a:latin typeface="Raleway" pitchFamily="2" charset="0"/>
                <a:ea typeface="Funnel Sans" pitchFamily="34" charset="-122"/>
                <a:cs typeface="Funnel Sans" pitchFamily="34" charset="-120"/>
              </a:rPr>
              <a:t>Committed to making investment decisions based on independent judgment, a rigorous selection process and high ethical standards. Will invest 95% of own liquid wealth into fund to ensure alignment with investors’ interest. </a:t>
            </a:r>
            <a:endParaRPr lang="en-US" sz="1300" dirty="0">
              <a:latin typeface="Raleway" pitchFamily="2" charset="0"/>
            </a:endParaRPr>
          </a:p>
        </p:txBody>
      </p:sp>
      <p:sp>
        <p:nvSpPr>
          <p:cNvPr id="13" name="Text 7"/>
          <p:cNvSpPr/>
          <p:nvPr/>
        </p:nvSpPr>
        <p:spPr>
          <a:xfrm>
            <a:off x="7516416" y="1527810"/>
            <a:ext cx="1984653" cy="248007"/>
          </a:xfrm>
          <a:prstGeom prst="rect">
            <a:avLst/>
          </a:prstGeom>
          <a:noFill/>
          <a:ln/>
        </p:spPr>
        <p:txBody>
          <a:bodyPr wrap="none" lIns="0" tIns="0" rIns="0" bIns="0" rtlCol="0" anchor="t"/>
          <a:lstStyle/>
          <a:p>
            <a:pPr marL="0" indent="0" algn="l">
              <a:lnSpc>
                <a:spcPts val="1950"/>
              </a:lnSpc>
              <a:buNone/>
            </a:pPr>
            <a:r>
              <a:rPr lang="en-US" sz="1600" dirty="0">
                <a:solidFill>
                  <a:srgbClr val="373B48"/>
                </a:solidFill>
                <a:latin typeface="Raleway" pitchFamily="2" charset="0"/>
                <a:ea typeface="Mona Sans Semi Bold" pitchFamily="34" charset="-122"/>
                <a:cs typeface="Mona Sans Semi Bold" pitchFamily="34" charset="-120"/>
              </a:rPr>
              <a:t>Operating Partners and Board Members </a:t>
            </a:r>
            <a:endParaRPr lang="en-US" sz="1600" dirty="0">
              <a:latin typeface="Raleway" pitchFamily="2" charset="0"/>
            </a:endParaRPr>
          </a:p>
        </p:txBody>
      </p:sp>
      <p:sp>
        <p:nvSpPr>
          <p:cNvPr id="14" name="Text 8"/>
          <p:cNvSpPr/>
          <p:nvPr/>
        </p:nvSpPr>
        <p:spPr>
          <a:xfrm>
            <a:off x="7516416" y="1934528"/>
            <a:ext cx="6327815" cy="508159"/>
          </a:xfrm>
          <a:prstGeom prst="rect">
            <a:avLst/>
          </a:prstGeom>
          <a:noFill/>
          <a:ln/>
        </p:spPr>
        <p:txBody>
          <a:bodyPr wrap="square" lIns="0" tIns="0" rIns="0" bIns="0" rtlCol="0" anchor="t"/>
          <a:lstStyle/>
          <a:p>
            <a:pPr marL="0" indent="0" algn="l">
              <a:lnSpc>
                <a:spcPts val="2000"/>
              </a:lnSpc>
              <a:buNone/>
            </a:pPr>
            <a:r>
              <a:rPr lang="en-US" sz="1300" dirty="0">
                <a:solidFill>
                  <a:srgbClr val="52586B"/>
                </a:solidFill>
                <a:latin typeface="Raleway" pitchFamily="2" charset="0"/>
                <a:ea typeface="Funnel Sans" pitchFamily="34" charset="-122"/>
                <a:cs typeface="Funnel Sans" pitchFamily="34" charset="-120"/>
              </a:rPr>
              <a:t>Our Operating Partners bring hands-on executive experience, collaborating with portfolio companies to drive operational excellence and strategic transformation, also via board seats if required.</a:t>
            </a:r>
            <a:endParaRPr lang="en-US" sz="1300" dirty="0">
              <a:latin typeface="Raleway" pitchFamily="2" charset="0"/>
            </a:endParaRPr>
          </a:p>
        </p:txBody>
      </p:sp>
      <p:pic>
        <p:nvPicPr>
          <p:cNvPr id="24" name="Picture 23" descr="A person smiling at camera&#10;&#10;AI-generated content may be incorrect.">
            <a:extLst>
              <a:ext uri="{FF2B5EF4-FFF2-40B4-BE49-F238E27FC236}">
                <a16:creationId xmlns:a16="http://schemas.microsoft.com/office/drawing/2014/main" id="{B75EC691-F39B-4FD6-1F26-67ED944A1276}"/>
              </a:ext>
            </a:extLst>
          </p:cNvPr>
          <p:cNvPicPr>
            <a:picLocks noChangeAspect="1"/>
          </p:cNvPicPr>
          <p:nvPr/>
        </p:nvPicPr>
        <p:blipFill>
          <a:blip r:embed="rId3"/>
          <a:stretch>
            <a:fillRect/>
          </a:stretch>
        </p:blipFill>
        <p:spPr>
          <a:xfrm>
            <a:off x="793790" y="3464091"/>
            <a:ext cx="1441295" cy="1612780"/>
          </a:xfrm>
          <a:prstGeom prst="rect">
            <a:avLst/>
          </a:prstGeom>
        </p:spPr>
      </p:pic>
      <p:pic>
        <p:nvPicPr>
          <p:cNvPr id="11" name="Picture 10">
            <a:extLst>
              <a:ext uri="{FF2B5EF4-FFF2-40B4-BE49-F238E27FC236}">
                <a16:creationId xmlns:a16="http://schemas.microsoft.com/office/drawing/2014/main" id="{2D3A599B-F61D-C8F5-73CD-7ED4D1FC93F5}"/>
              </a:ext>
            </a:extLst>
          </p:cNvPr>
          <p:cNvPicPr>
            <a:picLocks noChangeAspect="1"/>
          </p:cNvPicPr>
          <p:nvPr/>
        </p:nvPicPr>
        <p:blipFill>
          <a:blip r:embed="rId4"/>
          <a:stretch>
            <a:fillRect/>
          </a:stretch>
        </p:blipFill>
        <p:spPr>
          <a:xfrm>
            <a:off x="779419" y="5383459"/>
            <a:ext cx="1455666" cy="303424"/>
          </a:xfrm>
          <a:prstGeom prst="rect">
            <a:avLst/>
          </a:prstGeom>
        </p:spPr>
      </p:pic>
      <p:pic>
        <p:nvPicPr>
          <p:cNvPr id="16" name="Picture 15">
            <a:extLst>
              <a:ext uri="{FF2B5EF4-FFF2-40B4-BE49-F238E27FC236}">
                <a16:creationId xmlns:a16="http://schemas.microsoft.com/office/drawing/2014/main" id="{A798BF93-03D2-853E-CCDA-78CAF9B4A944}"/>
              </a:ext>
            </a:extLst>
          </p:cNvPr>
          <p:cNvPicPr>
            <a:picLocks noChangeAspect="1"/>
          </p:cNvPicPr>
          <p:nvPr/>
        </p:nvPicPr>
        <p:blipFill>
          <a:blip r:embed="rId5"/>
          <a:stretch>
            <a:fillRect/>
          </a:stretch>
        </p:blipFill>
        <p:spPr>
          <a:xfrm>
            <a:off x="847815" y="5793588"/>
            <a:ext cx="1318873" cy="281010"/>
          </a:xfrm>
          <a:prstGeom prst="rect">
            <a:avLst/>
          </a:prstGeom>
        </p:spPr>
      </p:pic>
      <p:sp>
        <p:nvSpPr>
          <p:cNvPr id="37" name="Text 0">
            <a:extLst>
              <a:ext uri="{FF2B5EF4-FFF2-40B4-BE49-F238E27FC236}">
                <a16:creationId xmlns:a16="http://schemas.microsoft.com/office/drawing/2014/main" id="{A6F4331C-CD45-8A7B-2261-8D67D3EB53BA}"/>
              </a:ext>
            </a:extLst>
          </p:cNvPr>
          <p:cNvSpPr/>
          <p:nvPr/>
        </p:nvSpPr>
        <p:spPr>
          <a:xfrm>
            <a:off x="793790" y="577810"/>
            <a:ext cx="5181124" cy="434102"/>
          </a:xfrm>
          <a:prstGeom prst="rect">
            <a:avLst/>
          </a:prstGeom>
          <a:noFill/>
          <a:ln/>
        </p:spPr>
        <p:txBody>
          <a:bodyPr wrap="none" lIns="0" tIns="0" rIns="0" bIns="0" rtlCol="0" anchor="t"/>
          <a:lstStyle/>
          <a:p>
            <a:pPr marL="0" indent="0" algn="l">
              <a:lnSpc>
                <a:spcPts val="3400"/>
              </a:lnSpc>
              <a:buNone/>
            </a:pPr>
            <a:r>
              <a:rPr lang="en-US" sz="3300" dirty="0">
                <a:solidFill>
                  <a:srgbClr val="1B1B27"/>
                </a:solidFill>
                <a:latin typeface="Raleway" pitchFamily="34" charset="0"/>
                <a:ea typeface="Raleway" pitchFamily="34" charset="-122"/>
                <a:cs typeface="Raleway" pitchFamily="34" charset="-120"/>
              </a:rPr>
              <a:t>TEAM MEMBERS</a:t>
            </a:r>
            <a:endParaRPr lang="en-US" sz="3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a:extLst>
              <a:ext uri="{FF2B5EF4-FFF2-40B4-BE49-F238E27FC236}">
                <a16:creationId xmlns:a16="http://schemas.microsoft.com/office/drawing/2014/main" id="{D1FCF5FB-BA33-5F0B-F25F-08EF26BCC68E}"/>
              </a:ext>
            </a:extLst>
          </p:cNvPr>
          <p:cNvSpPr/>
          <p:nvPr/>
        </p:nvSpPr>
        <p:spPr>
          <a:xfrm>
            <a:off x="793790" y="1481510"/>
            <a:ext cx="4469586" cy="248007"/>
          </a:xfrm>
          <a:prstGeom prst="rect">
            <a:avLst/>
          </a:prstGeom>
          <a:noFill/>
          <a:ln/>
        </p:spPr>
        <p:txBody>
          <a:bodyPr wrap="none" lIns="0" tIns="0" rIns="0" bIns="0" rtlCol="0" anchor="t"/>
          <a:lstStyle/>
          <a:p>
            <a:pPr marL="0" indent="0" algn="l">
              <a:lnSpc>
                <a:spcPts val="1950"/>
              </a:lnSpc>
              <a:buNone/>
            </a:pPr>
            <a:r>
              <a:rPr lang="en-US" sz="1600" dirty="0">
                <a:solidFill>
                  <a:srgbClr val="373B48"/>
                </a:solidFill>
                <a:latin typeface="Raleway" pitchFamily="2" charset="0"/>
                <a:ea typeface="Mona Sans Semi Bold" pitchFamily="34" charset="-122"/>
                <a:cs typeface="Mona Sans Semi Bold" pitchFamily="34" charset="-120"/>
              </a:rPr>
              <a:t>Public Equities (YTD 2025)</a:t>
            </a:r>
            <a:endParaRPr lang="en-US" sz="1600" dirty="0">
              <a:latin typeface="Raleway" pitchFamily="2" charset="0"/>
            </a:endParaRPr>
          </a:p>
        </p:txBody>
      </p:sp>
      <p:pic>
        <p:nvPicPr>
          <p:cNvPr id="6" name="Picture 5">
            <a:extLst>
              <a:ext uri="{FF2B5EF4-FFF2-40B4-BE49-F238E27FC236}">
                <a16:creationId xmlns:a16="http://schemas.microsoft.com/office/drawing/2014/main" id="{93F0D9BD-F170-2392-3E3F-3ADC35E2DC3E}"/>
              </a:ext>
            </a:extLst>
          </p:cNvPr>
          <p:cNvPicPr>
            <a:picLocks noChangeAspect="1"/>
          </p:cNvPicPr>
          <p:nvPr/>
        </p:nvPicPr>
        <p:blipFill>
          <a:blip r:embed="rId2"/>
          <a:stretch>
            <a:fillRect/>
          </a:stretch>
        </p:blipFill>
        <p:spPr>
          <a:xfrm>
            <a:off x="793789" y="1921857"/>
            <a:ext cx="5763127" cy="3791128"/>
          </a:xfrm>
          <a:prstGeom prst="rect">
            <a:avLst/>
          </a:prstGeom>
        </p:spPr>
      </p:pic>
      <p:sp>
        <p:nvSpPr>
          <p:cNvPr id="7" name="Text 4">
            <a:extLst>
              <a:ext uri="{FF2B5EF4-FFF2-40B4-BE49-F238E27FC236}">
                <a16:creationId xmlns:a16="http://schemas.microsoft.com/office/drawing/2014/main" id="{32B8B667-DE63-18AA-115D-341597FA7EBB}"/>
              </a:ext>
            </a:extLst>
          </p:cNvPr>
          <p:cNvSpPr/>
          <p:nvPr/>
        </p:nvSpPr>
        <p:spPr>
          <a:xfrm>
            <a:off x="830921" y="5945044"/>
            <a:ext cx="5763127" cy="1349799"/>
          </a:xfrm>
          <a:prstGeom prst="rect">
            <a:avLst/>
          </a:prstGeom>
          <a:noFill/>
          <a:ln/>
        </p:spPr>
        <p:txBody>
          <a:bodyPr wrap="square" lIns="0" tIns="0" rIns="0" bIns="0" rtlCol="0" anchor="t"/>
          <a:lstStyle/>
          <a:p>
            <a:pPr marL="0" indent="0" algn="l">
              <a:buNone/>
            </a:pPr>
            <a:r>
              <a:rPr lang="en-US" sz="1400" b="1" u="sng" dirty="0">
                <a:solidFill>
                  <a:srgbClr val="52586B"/>
                </a:solidFill>
                <a:latin typeface="Raleway" pitchFamily="2" charset="0"/>
                <a:ea typeface="Funnel Sans" pitchFamily="34" charset="-122"/>
                <a:cs typeface="Funnel Sans" pitchFamily="34" charset="-120"/>
              </a:rPr>
              <a:t>YTD Performance (True Time-Weighted Rate of Return</a:t>
            </a:r>
            <a:r>
              <a:rPr lang="en-US" sz="1400" b="1" u="sng" baseline="30000" dirty="0">
                <a:solidFill>
                  <a:srgbClr val="52586B"/>
                </a:solidFill>
                <a:latin typeface="Raleway" pitchFamily="2" charset="0"/>
                <a:ea typeface="Funnel Sans" pitchFamily="34" charset="-122"/>
                <a:cs typeface="Funnel Sans" pitchFamily="34" charset="-120"/>
              </a:rPr>
              <a:t>1</a:t>
            </a:r>
            <a:r>
              <a:rPr lang="en-US" sz="1400" b="1" u="sng" dirty="0">
                <a:solidFill>
                  <a:srgbClr val="52586B"/>
                </a:solidFill>
                <a:latin typeface="Raleway" pitchFamily="2" charset="0"/>
                <a:ea typeface="Funnel Sans" pitchFamily="34" charset="-122"/>
                <a:cs typeface="Funnel Sans" pitchFamily="34" charset="-120"/>
              </a:rPr>
              <a:t>):</a:t>
            </a:r>
          </a:p>
          <a:p>
            <a:pPr marL="0" indent="0" algn="l">
              <a:buNone/>
            </a:pPr>
            <a:r>
              <a:rPr lang="en-US" sz="1400" b="1" u="sng" dirty="0">
                <a:solidFill>
                  <a:srgbClr val="52586B"/>
                </a:solidFill>
                <a:latin typeface="Raleway" pitchFamily="2" charset="0"/>
                <a:ea typeface="Funnel Sans" pitchFamily="34" charset="-122"/>
                <a:cs typeface="Funnel Sans" pitchFamily="34" charset="-120"/>
              </a:rPr>
              <a:t> </a:t>
            </a:r>
          </a:p>
          <a:p>
            <a:pPr marL="0" indent="0" algn="l">
              <a:buNone/>
            </a:pPr>
            <a:r>
              <a:rPr lang="en-US" sz="1400" b="1" dirty="0">
                <a:latin typeface="Raleway" pitchFamily="2" charset="0"/>
                <a:cs typeface="Funnel Sans" pitchFamily="34" charset="-120"/>
              </a:rPr>
              <a:t>Aionis </a:t>
            </a:r>
            <a:r>
              <a:rPr lang="en-US" sz="1400" b="1" dirty="0">
                <a:solidFill>
                  <a:srgbClr val="52586B"/>
                </a:solidFill>
                <a:latin typeface="Raleway" pitchFamily="2" charset="0"/>
                <a:cs typeface="Funnel Sans" pitchFamily="34" charset="-120"/>
              </a:rPr>
              <a:t> </a:t>
            </a:r>
            <a:r>
              <a:rPr lang="en-US" sz="1400" b="1" dirty="0">
                <a:solidFill>
                  <a:schemeClr val="accent6"/>
                </a:solidFill>
                <a:latin typeface="Raleway" pitchFamily="2" charset="0"/>
                <a:cs typeface="Funnel Sans" pitchFamily="34" charset="-120"/>
              </a:rPr>
              <a:t>17.30% </a:t>
            </a:r>
          </a:p>
          <a:p>
            <a:pPr marL="0" indent="0" algn="l">
              <a:buNone/>
            </a:pPr>
            <a:r>
              <a:rPr lang="en-US" sz="1400" dirty="0">
                <a:solidFill>
                  <a:schemeClr val="accent4"/>
                </a:solidFill>
                <a:latin typeface="Raleway" pitchFamily="2" charset="0"/>
                <a:cs typeface="Funnel Sans" pitchFamily="34" charset="-120"/>
              </a:rPr>
              <a:t>iShares Core MSCI Europe UCITS ETF Acc</a:t>
            </a:r>
            <a:r>
              <a:rPr lang="en-US" sz="1400" dirty="0">
                <a:solidFill>
                  <a:srgbClr val="52586B"/>
                </a:solidFill>
                <a:latin typeface="Raleway" pitchFamily="2" charset="0"/>
                <a:cs typeface="Funnel Sans" pitchFamily="34" charset="-120"/>
              </a:rPr>
              <a:t> </a:t>
            </a:r>
            <a:r>
              <a:rPr lang="en-US" sz="1400" dirty="0">
                <a:solidFill>
                  <a:schemeClr val="accent6"/>
                </a:solidFill>
                <a:latin typeface="Raleway" pitchFamily="2" charset="0"/>
                <a:cs typeface="Funnel Sans" pitchFamily="34" charset="-120"/>
              </a:rPr>
              <a:t>10.10%</a:t>
            </a:r>
            <a:endParaRPr lang="en-US" sz="1400" dirty="0">
              <a:solidFill>
                <a:srgbClr val="33CCFF"/>
              </a:solidFill>
              <a:latin typeface="Raleway" pitchFamily="2" charset="0"/>
              <a:cs typeface="Funnel Sans" pitchFamily="34" charset="-120"/>
            </a:endParaRPr>
          </a:p>
          <a:p>
            <a:pPr marL="0" indent="0" algn="l">
              <a:buNone/>
            </a:pPr>
            <a:r>
              <a:rPr lang="en-US" sz="1400" dirty="0">
                <a:solidFill>
                  <a:srgbClr val="0085B4"/>
                </a:solidFill>
                <a:latin typeface="Raleway" pitchFamily="2" charset="0"/>
                <a:cs typeface="Funnel Sans" pitchFamily="34" charset="-120"/>
              </a:rPr>
              <a:t>iShares Core MSCI World UCITS ETF Acc</a:t>
            </a:r>
            <a:r>
              <a:rPr lang="en-US" sz="1400" dirty="0">
                <a:solidFill>
                  <a:srgbClr val="00B0F0"/>
                </a:solidFill>
                <a:latin typeface="Raleway" pitchFamily="2" charset="0"/>
                <a:cs typeface="Funnel Sans" pitchFamily="34" charset="-120"/>
              </a:rPr>
              <a:t> </a:t>
            </a:r>
            <a:r>
              <a:rPr lang="en-US" sz="1400" dirty="0">
                <a:solidFill>
                  <a:srgbClr val="FF0000"/>
                </a:solidFill>
                <a:latin typeface="Raleway" pitchFamily="2" charset="0"/>
                <a:cs typeface="Funnel Sans" pitchFamily="34" charset="-120"/>
              </a:rPr>
              <a:t>-1.14%</a:t>
            </a:r>
          </a:p>
          <a:p>
            <a:pPr marL="0" indent="0" algn="l">
              <a:buNone/>
            </a:pPr>
            <a:r>
              <a:rPr lang="en-US" sz="1400" dirty="0">
                <a:solidFill>
                  <a:srgbClr val="FF61B0"/>
                </a:solidFill>
                <a:latin typeface="Raleway" pitchFamily="2" charset="0"/>
                <a:cs typeface="Funnel Sans" pitchFamily="34" charset="-120"/>
              </a:rPr>
              <a:t>iShares Core S&amp;P 500 UCITS ETF Acc</a:t>
            </a:r>
            <a:r>
              <a:rPr lang="en-US" sz="1400" dirty="0">
                <a:solidFill>
                  <a:srgbClr val="52586B"/>
                </a:solidFill>
                <a:latin typeface="Raleway" pitchFamily="2" charset="0"/>
                <a:cs typeface="Funnel Sans" pitchFamily="34" charset="-120"/>
              </a:rPr>
              <a:t> </a:t>
            </a:r>
            <a:r>
              <a:rPr lang="en-US" sz="1400" dirty="0">
                <a:solidFill>
                  <a:srgbClr val="FF0000"/>
                </a:solidFill>
                <a:latin typeface="Raleway" pitchFamily="2" charset="0"/>
                <a:cs typeface="Funnel Sans" pitchFamily="34" charset="-120"/>
              </a:rPr>
              <a:t>-3.78%</a:t>
            </a:r>
            <a:endParaRPr lang="en-US" sz="1400" dirty="0">
              <a:solidFill>
                <a:srgbClr val="FF0000"/>
              </a:solidFill>
              <a:latin typeface="Raleway" pitchFamily="2" charset="0"/>
            </a:endParaRPr>
          </a:p>
        </p:txBody>
      </p:sp>
      <p:sp>
        <p:nvSpPr>
          <p:cNvPr id="9" name="TextBox 8">
            <a:extLst>
              <a:ext uri="{FF2B5EF4-FFF2-40B4-BE49-F238E27FC236}">
                <a16:creationId xmlns:a16="http://schemas.microsoft.com/office/drawing/2014/main" id="{357DA35F-D6CB-0DA4-87ED-932A1B29A7F7}"/>
              </a:ext>
            </a:extLst>
          </p:cNvPr>
          <p:cNvSpPr txBox="1"/>
          <p:nvPr/>
        </p:nvSpPr>
        <p:spPr>
          <a:xfrm>
            <a:off x="793790" y="7597062"/>
            <a:ext cx="12911059" cy="507831"/>
          </a:xfrm>
          <a:prstGeom prst="rect">
            <a:avLst/>
          </a:prstGeom>
          <a:noFill/>
        </p:spPr>
        <p:txBody>
          <a:bodyPr wrap="square">
            <a:spAutoFit/>
          </a:bodyPr>
          <a:lstStyle/>
          <a:p>
            <a:r>
              <a:rPr lang="en-US" sz="900" b="0" i="0" baseline="30000" dirty="0">
                <a:effectLst/>
                <a:latin typeface="Raleway" pitchFamily="2" charset="0"/>
              </a:rPr>
              <a:t>1</a:t>
            </a:r>
            <a:r>
              <a:rPr lang="en-US" sz="900" b="0" i="0" dirty="0">
                <a:effectLst/>
                <a:latin typeface="Raleway" pitchFamily="2" charset="0"/>
              </a:rPr>
              <a:t>TTWROR stands for True Time-Weighted Rate of Return, a financial metric used to measure the performance of an investment portfolio by calculating its compound growth rate over time, while eliminating the impact of external cash flows such as deposits and withdrawals</a:t>
            </a:r>
          </a:p>
          <a:p>
            <a:r>
              <a:rPr lang="en-US" sz="900" dirty="0">
                <a:latin typeface="Raleway" pitchFamily="2" charset="0"/>
              </a:rPr>
              <a:t>Data extracted from Trade Republic Account </a:t>
            </a:r>
            <a:endParaRPr lang="en-DE" sz="900" dirty="0">
              <a:latin typeface="Raleway" pitchFamily="2" charset="0"/>
            </a:endParaRPr>
          </a:p>
        </p:txBody>
      </p:sp>
      <p:pic>
        <p:nvPicPr>
          <p:cNvPr id="14" name="Picture 13">
            <a:extLst>
              <a:ext uri="{FF2B5EF4-FFF2-40B4-BE49-F238E27FC236}">
                <a16:creationId xmlns:a16="http://schemas.microsoft.com/office/drawing/2014/main" id="{6A5D8373-60CF-98CD-6CB8-6DDF068BE3B9}"/>
              </a:ext>
            </a:extLst>
          </p:cNvPr>
          <p:cNvPicPr>
            <a:picLocks noChangeAspect="1"/>
          </p:cNvPicPr>
          <p:nvPr/>
        </p:nvPicPr>
        <p:blipFill>
          <a:blip r:embed="rId3"/>
          <a:stretch>
            <a:fillRect/>
          </a:stretch>
        </p:blipFill>
        <p:spPr>
          <a:xfrm>
            <a:off x="6980665" y="1898448"/>
            <a:ext cx="3082660" cy="3169846"/>
          </a:xfrm>
          <a:prstGeom prst="rect">
            <a:avLst/>
          </a:prstGeom>
        </p:spPr>
      </p:pic>
      <p:pic>
        <p:nvPicPr>
          <p:cNvPr id="16" name="Picture 15">
            <a:extLst>
              <a:ext uri="{FF2B5EF4-FFF2-40B4-BE49-F238E27FC236}">
                <a16:creationId xmlns:a16="http://schemas.microsoft.com/office/drawing/2014/main" id="{881D9265-744A-0C48-C729-823E51B42CE5}"/>
              </a:ext>
            </a:extLst>
          </p:cNvPr>
          <p:cNvPicPr>
            <a:picLocks noChangeAspect="1"/>
          </p:cNvPicPr>
          <p:nvPr/>
        </p:nvPicPr>
        <p:blipFill>
          <a:blip r:embed="rId4"/>
          <a:stretch>
            <a:fillRect/>
          </a:stretch>
        </p:blipFill>
        <p:spPr>
          <a:xfrm>
            <a:off x="6980666" y="5638419"/>
            <a:ext cx="3082660" cy="1812604"/>
          </a:xfrm>
          <a:prstGeom prst="rect">
            <a:avLst/>
          </a:prstGeom>
        </p:spPr>
      </p:pic>
      <p:sp>
        <p:nvSpPr>
          <p:cNvPr id="17" name="Text 1">
            <a:extLst>
              <a:ext uri="{FF2B5EF4-FFF2-40B4-BE49-F238E27FC236}">
                <a16:creationId xmlns:a16="http://schemas.microsoft.com/office/drawing/2014/main" id="{40CBC32E-906F-AE87-D07C-93784C78D548}"/>
              </a:ext>
            </a:extLst>
          </p:cNvPr>
          <p:cNvSpPr/>
          <p:nvPr/>
        </p:nvSpPr>
        <p:spPr>
          <a:xfrm>
            <a:off x="6980666" y="1481510"/>
            <a:ext cx="2364057" cy="195603"/>
          </a:xfrm>
          <a:prstGeom prst="rect">
            <a:avLst/>
          </a:prstGeom>
          <a:noFill/>
          <a:ln/>
        </p:spPr>
        <p:txBody>
          <a:bodyPr wrap="none" lIns="0" tIns="0" rIns="0" bIns="0" rtlCol="0" anchor="t"/>
          <a:lstStyle/>
          <a:p>
            <a:pPr marL="0" indent="0" algn="l">
              <a:lnSpc>
                <a:spcPts val="1950"/>
              </a:lnSpc>
              <a:buNone/>
            </a:pPr>
            <a:r>
              <a:rPr lang="en-US" sz="1600" dirty="0">
                <a:solidFill>
                  <a:srgbClr val="373B48"/>
                </a:solidFill>
                <a:latin typeface="Raleway" pitchFamily="2" charset="0"/>
                <a:ea typeface="Mona Sans Semi Bold" pitchFamily="34" charset="-122"/>
                <a:cs typeface="Mona Sans Semi Bold" pitchFamily="34" charset="-120"/>
              </a:rPr>
              <a:t>Sector Exposure </a:t>
            </a:r>
            <a:endParaRPr lang="en-US" sz="1600" dirty="0">
              <a:latin typeface="Raleway" pitchFamily="2" charset="0"/>
            </a:endParaRPr>
          </a:p>
        </p:txBody>
      </p:sp>
      <p:sp>
        <p:nvSpPr>
          <p:cNvPr id="18" name="Text 1">
            <a:extLst>
              <a:ext uri="{FF2B5EF4-FFF2-40B4-BE49-F238E27FC236}">
                <a16:creationId xmlns:a16="http://schemas.microsoft.com/office/drawing/2014/main" id="{12C99CA3-0671-A99D-5E15-BE3F35BC3DDC}"/>
              </a:ext>
            </a:extLst>
          </p:cNvPr>
          <p:cNvSpPr/>
          <p:nvPr/>
        </p:nvSpPr>
        <p:spPr>
          <a:xfrm>
            <a:off x="6980666" y="5295675"/>
            <a:ext cx="2364057" cy="195603"/>
          </a:xfrm>
          <a:prstGeom prst="rect">
            <a:avLst/>
          </a:prstGeom>
          <a:noFill/>
          <a:ln/>
        </p:spPr>
        <p:txBody>
          <a:bodyPr wrap="none" lIns="0" tIns="0" rIns="0" bIns="0" rtlCol="0" anchor="t"/>
          <a:lstStyle/>
          <a:p>
            <a:pPr marL="0" indent="0" algn="l">
              <a:lnSpc>
                <a:spcPts val="1950"/>
              </a:lnSpc>
              <a:buNone/>
            </a:pPr>
            <a:r>
              <a:rPr lang="en-US" sz="1600" dirty="0">
                <a:solidFill>
                  <a:srgbClr val="373B48"/>
                </a:solidFill>
                <a:latin typeface="Raleway" pitchFamily="2" charset="0"/>
                <a:ea typeface="Mona Sans Semi Bold" pitchFamily="34" charset="-122"/>
                <a:cs typeface="Mona Sans Semi Bold" pitchFamily="34" charset="-120"/>
              </a:rPr>
              <a:t>Geographic Exposure </a:t>
            </a:r>
            <a:endParaRPr lang="en-US" sz="1600" dirty="0">
              <a:latin typeface="Raleway" pitchFamily="2" charset="0"/>
            </a:endParaRPr>
          </a:p>
        </p:txBody>
      </p:sp>
      <p:sp>
        <p:nvSpPr>
          <p:cNvPr id="19" name="Text 1">
            <a:extLst>
              <a:ext uri="{FF2B5EF4-FFF2-40B4-BE49-F238E27FC236}">
                <a16:creationId xmlns:a16="http://schemas.microsoft.com/office/drawing/2014/main" id="{8C96337A-E207-912B-589C-5AC166A70008}"/>
              </a:ext>
            </a:extLst>
          </p:cNvPr>
          <p:cNvSpPr/>
          <p:nvPr/>
        </p:nvSpPr>
        <p:spPr>
          <a:xfrm>
            <a:off x="10604812" y="1481510"/>
            <a:ext cx="2364057" cy="195603"/>
          </a:xfrm>
          <a:prstGeom prst="rect">
            <a:avLst/>
          </a:prstGeom>
          <a:noFill/>
          <a:ln/>
        </p:spPr>
        <p:txBody>
          <a:bodyPr wrap="none" lIns="0" tIns="0" rIns="0" bIns="0" rtlCol="0" anchor="t"/>
          <a:lstStyle/>
          <a:p>
            <a:pPr marL="0" indent="0" algn="l">
              <a:lnSpc>
                <a:spcPts val="1950"/>
              </a:lnSpc>
              <a:buNone/>
            </a:pPr>
            <a:r>
              <a:rPr lang="en-US" sz="1600" dirty="0">
                <a:solidFill>
                  <a:srgbClr val="373B48"/>
                </a:solidFill>
                <a:latin typeface="Raleway" pitchFamily="2" charset="0"/>
                <a:cs typeface="Mona Sans Semi Bold" pitchFamily="34" charset="-120"/>
              </a:rPr>
              <a:t>Investment Experience</a:t>
            </a:r>
          </a:p>
        </p:txBody>
      </p:sp>
      <p:pic>
        <p:nvPicPr>
          <p:cNvPr id="22" name="Picture 21">
            <a:extLst>
              <a:ext uri="{FF2B5EF4-FFF2-40B4-BE49-F238E27FC236}">
                <a16:creationId xmlns:a16="http://schemas.microsoft.com/office/drawing/2014/main" id="{112484F0-F313-3AF1-0608-6A8DA26FF6B6}"/>
              </a:ext>
            </a:extLst>
          </p:cNvPr>
          <p:cNvPicPr>
            <a:picLocks noChangeAspect="1"/>
          </p:cNvPicPr>
          <p:nvPr/>
        </p:nvPicPr>
        <p:blipFill>
          <a:blip r:embed="rId5"/>
          <a:stretch>
            <a:fillRect/>
          </a:stretch>
        </p:blipFill>
        <p:spPr>
          <a:xfrm>
            <a:off x="10936584" y="2486890"/>
            <a:ext cx="631663" cy="259832"/>
          </a:xfrm>
          <a:prstGeom prst="rect">
            <a:avLst/>
          </a:prstGeom>
        </p:spPr>
      </p:pic>
      <p:pic>
        <p:nvPicPr>
          <p:cNvPr id="24" name="Picture 23">
            <a:extLst>
              <a:ext uri="{FF2B5EF4-FFF2-40B4-BE49-F238E27FC236}">
                <a16:creationId xmlns:a16="http://schemas.microsoft.com/office/drawing/2014/main" id="{2E59E3B3-2C3A-B742-39C2-CFFC9EED5D39}"/>
              </a:ext>
            </a:extLst>
          </p:cNvPr>
          <p:cNvPicPr>
            <a:picLocks noChangeAspect="1"/>
          </p:cNvPicPr>
          <p:nvPr/>
        </p:nvPicPr>
        <p:blipFill>
          <a:blip r:embed="rId6"/>
          <a:stretch>
            <a:fillRect/>
          </a:stretch>
        </p:blipFill>
        <p:spPr>
          <a:xfrm>
            <a:off x="10931970" y="3445176"/>
            <a:ext cx="838041" cy="190665"/>
          </a:xfrm>
          <a:prstGeom prst="rect">
            <a:avLst/>
          </a:prstGeom>
        </p:spPr>
      </p:pic>
      <p:pic>
        <p:nvPicPr>
          <p:cNvPr id="26" name="Picture 25">
            <a:extLst>
              <a:ext uri="{FF2B5EF4-FFF2-40B4-BE49-F238E27FC236}">
                <a16:creationId xmlns:a16="http://schemas.microsoft.com/office/drawing/2014/main" id="{8B75A2A3-422A-2EA0-4FE6-CBDE8C3C4EE4}"/>
              </a:ext>
            </a:extLst>
          </p:cNvPr>
          <p:cNvPicPr>
            <a:picLocks noChangeAspect="1"/>
          </p:cNvPicPr>
          <p:nvPr/>
        </p:nvPicPr>
        <p:blipFill>
          <a:blip r:embed="rId7"/>
          <a:stretch>
            <a:fillRect/>
          </a:stretch>
        </p:blipFill>
        <p:spPr>
          <a:xfrm>
            <a:off x="10950724" y="4791468"/>
            <a:ext cx="692595" cy="363722"/>
          </a:xfrm>
          <a:prstGeom prst="rect">
            <a:avLst/>
          </a:prstGeom>
        </p:spPr>
      </p:pic>
      <p:pic>
        <p:nvPicPr>
          <p:cNvPr id="28" name="Picture 27">
            <a:extLst>
              <a:ext uri="{FF2B5EF4-FFF2-40B4-BE49-F238E27FC236}">
                <a16:creationId xmlns:a16="http://schemas.microsoft.com/office/drawing/2014/main" id="{7770F018-DBA8-8F49-0352-64FC6DFB2FCB}"/>
              </a:ext>
            </a:extLst>
          </p:cNvPr>
          <p:cNvPicPr>
            <a:picLocks noChangeAspect="1"/>
          </p:cNvPicPr>
          <p:nvPr/>
        </p:nvPicPr>
        <p:blipFill>
          <a:blip r:embed="rId8"/>
          <a:stretch>
            <a:fillRect/>
          </a:stretch>
        </p:blipFill>
        <p:spPr>
          <a:xfrm>
            <a:off x="11004693" y="6246503"/>
            <a:ext cx="692595" cy="180629"/>
          </a:xfrm>
          <a:prstGeom prst="rect">
            <a:avLst/>
          </a:prstGeom>
        </p:spPr>
      </p:pic>
      <p:pic>
        <p:nvPicPr>
          <p:cNvPr id="30" name="Picture 29">
            <a:extLst>
              <a:ext uri="{FF2B5EF4-FFF2-40B4-BE49-F238E27FC236}">
                <a16:creationId xmlns:a16="http://schemas.microsoft.com/office/drawing/2014/main" id="{A9C88C07-21B8-F06D-5222-778D8C065434}"/>
              </a:ext>
            </a:extLst>
          </p:cNvPr>
          <p:cNvPicPr>
            <a:picLocks noChangeAspect="1"/>
          </p:cNvPicPr>
          <p:nvPr/>
        </p:nvPicPr>
        <p:blipFill>
          <a:blip r:embed="rId9"/>
          <a:stretch>
            <a:fillRect/>
          </a:stretch>
        </p:blipFill>
        <p:spPr>
          <a:xfrm>
            <a:off x="11016467" y="5507896"/>
            <a:ext cx="609654" cy="379970"/>
          </a:xfrm>
          <a:prstGeom prst="rect">
            <a:avLst/>
          </a:prstGeom>
        </p:spPr>
      </p:pic>
      <p:pic>
        <p:nvPicPr>
          <p:cNvPr id="34" name="Picture 33">
            <a:extLst>
              <a:ext uri="{FF2B5EF4-FFF2-40B4-BE49-F238E27FC236}">
                <a16:creationId xmlns:a16="http://schemas.microsoft.com/office/drawing/2014/main" id="{FA6A61EA-4720-1B79-7A8A-8001CCF43F60}"/>
              </a:ext>
            </a:extLst>
          </p:cNvPr>
          <p:cNvPicPr>
            <a:picLocks noChangeAspect="1"/>
          </p:cNvPicPr>
          <p:nvPr/>
        </p:nvPicPr>
        <p:blipFill>
          <a:blip r:embed="rId10"/>
          <a:stretch>
            <a:fillRect/>
          </a:stretch>
        </p:blipFill>
        <p:spPr>
          <a:xfrm>
            <a:off x="11096515" y="6811064"/>
            <a:ext cx="449559" cy="305256"/>
          </a:xfrm>
          <a:prstGeom prst="rect">
            <a:avLst/>
          </a:prstGeom>
        </p:spPr>
      </p:pic>
      <p:sp>
        <p:nvSpPr>
          <p:cNvPr id="36" name="TextBox 35">
            <a:extLst>
              <a:ext uri="{FF2B5EF4-FFF2-40B4-BE49-F238E27FC236}">
                <a16:creationId xmlns:a16="http://schemas.microsoft.com/office/drawing/2014/main" id="{738D9E72-CC95-D2F8-BED6-0B0E1C237C12}"/>
              </a:ext>
            </a:extLst>
          </p:cNvPr>
          <p:cNvSpPr txBox="1"/>
          <p:nvPr/>
        </p:nvSpPr>
        <p:spPr>
          <a:xfrm>
            <a:off x="11953378" y="2315000"/>
            <a:ext cx="2364057" cy="646331"/>
          </a:xfrm>
          <a:prstGeom prst="rect">
            <a:avLst/>
          </a:prstGeom>
          <a:noFill/>
        </p:spPr>
        <p:txBody>
          <a:bodyPr wrap="square" rtlCol="0">
            <a:spAutoFit/>
          </a:bodyPr>
          <a:lstStyle/>
          <a:p>
            <a:r>
              <a:rPr lang="en-GB" sz="1200" dirty="0">
                <a:latin typeface="Raleway" pitchFamily="2" charset="0"/>
              </a:rPr>
              <a:t>~5% stake in listed company with main activist thesis around portfolio optimization</a:t>
            </a:r>
            <a:endParaRPr lang="en-DE" sz="1200" dirty="0">
              <a:latin typeface="Raleway" pitchFamily="2" charset="0"/>
            </a:endParaRPr>
          </a:p>
        </p:txBody>
      </p:sp>
      <p:sp>
        <p:nvSpPr>
          <p:cNvPr id="37" name="TextBox 36">
            <a:extLst>
              <a:ext uri="{FF2B5EF4-FFF2-40B4-BE49-F238E27FC236}">
                <a16:creationId xmlns:a16="http://schemas.microsoft.com/office/drawing/2014/main" id="{80722605-8948-FFAF-103C-8DD8F3860525}"/>
              </a:ext>
            </a:extLst>
          </p:cNvPr>
          <p:cNvSpPr txBox="1"/>
          <p:nvPr/>
        </p:nvSpPr>
        <p:spPr>
          <a:xfrm>
            <a:off x="11953376" y="3090458"/>
            <a:ext cx="2364057" cy="830997"/>
          </a:xfrm>
          <a:prstGeom prst="rect">
            <a:avLst/>
          </a:prstGeom>
          <a:noFill/>
        </p:spPr>
        <p:txBody>
          <a:bodyPr wrap="square" rtlCol="0">
            <a:spAutoFit/>
          </a:bodyPr>
          <a:lstStyle/>
          <a:p>
            <a:r>
              <a:rPr lang="en-GB" sz="1200" dirty="0">
                <a:latin typeface="Raleway" pitchFamily="2" charset="0"/>
              </a:rPr>
              <a:t>~12% stake in listed company with main activist thesis around operational improvement </a:t>
            </a:r>
            <a:endParaRPr lang="en-DE" sz="1200" dirty="0">
              <a:latin typeface="Raleway" pitchFamily="2" charset="0"/>
            </a:endParaRPr>
          </a:p>
        </p:txBody>
      </p:sp>
      <p:sp>
        <p:nvSpPr>
          <p:cNvPr id="38" name="TextBox 37">
            <a:extLst>
              <a:ext uri="{FF2B5EF4-FFF2-40B4-BE49-F238E27FC236}">
                <a16:creationId xmlns:a16="http://schemas.microsoft.com/office/drawing/2014/main" id="{0112C0E4-24EB-A185-CF58-3F9F6D19D814}"/>
              </a:ext>
            </a:extLst>
          </p:cNvPr>
          <p:cNvSpPr txBox="1"/>
          <p:nvPr/>
        </p:nvSpPr>
        <p:spPr>
          <a:xfrm>
            <a:off x="11953379" y="4660591"/>
            <a:ext cx="2364057" cy="646331"/>
          </a:xfrm>
          <a:prstGeom prst="rect">
            <a:avLst/>
          </a:prstGeom>
          <a:noFill/>
        </p:spPr>
        <p:txBody>
          <a:bodyPr wrap="square" rtlCol="0">
            <a:spAutoFit/>
          </a:bodyPr>
          <a:lstStyle/>
          <a:p>
            <a:r>
              <a:rPr lang="en-GB" sz="1200" dirty="0">
                <a:latin typeface="Raleway" pitchFamily="2" charset="0"/>
              </a:rPr>
              <a:t>Carve-out of UK mid-market payroll software from NGA, subsequently exited to Apax </a:t>
            </a:r>
            <a:endParaRPr lang="en-DE" sz="1200" dirty="0">
              <a:latin typeface="Raleway" pitchFamily="2" charset="0"/>
            </a:endParaRPr>
          </a:p>
        </p:txBody>
      </p:sp>
      <p:sp>
        <p:nvSpPr>
          <p:cNvPr id="39" name="TextBox 38">
            <a:extLst>
              <a:ext uri="{FF2B5EF4-FFF2-40B4-BE49-F238E27FC236}">
                <a16:creationId xmlns:a16="http://schemas.microsoft.com/office/drawing/2014/main" id="{0B2FEBB3-78A7-8299-DAA5-524703C220FB}"/>
              </a:ext>
            </a:extLst>
          </p:cNvPr>
          <p:cNvSpPr txBox="1"/>
          <p:nvPr/>
        </p:nvSpPr>
        <p:spPr>
          <a:xfrm>
            <a:off x="11953377" y="5386243"/>
            <a:ext cx="2364057" cy="646331"/>
          </a:xfrm>
          <a:prstGeom prst="rect">
            <a:avLst/>
          </a:prstGeom>
          <a:noFill/>
        </p:spPr>
        <p:txBody>
          <a:bodyPr wrap="square" rtlCol="0">
            <a:spAutoFit/>
          </a:bodyPr>
          <a:lstStyle/>
          <a:p>
            <a:r>
              <a:rPr lang="en-GB" sz="1200" dirty="0">
                <a:latin typeface="Raleway" pitchFamily="2" charset="0"/>
              </a:rPr>
              <a:t>Public take private of leading UK P&amp;C insurance company, later exited to Ageas </a:t>
            </a:r>
            <a:endParaRPr lang="en-DE" sz="1200" dirty="0">
              <a:latin typeface="Raleway" pitchFamily="2" charset="0"/>
            </a:endParaRPr>
          </a:p>
        </p:txBody>
      </p:sp>
      <p:sp>
        <p:nvSpPr>
          <p:cNvPr id="40" name="TextBox 39">
            <a:extLst>
              <a:ext uri="{FF2B5EF4-FFF2-40B4-BE49-F238E27FC236}">
                <a16:creationId xmlns:a16="http://schemas.microsoft.com/office/drawing/2014/main" id="{3E153633-8F33-C029-2B80-07FF21BBEB91}"/>
              </a:ext>
            </a:extLst>
          </p:cNvPr>
          <p:cNvSpPr txBox="1"/>
          <p:nvPr/>
        </p:nvSpPr>
        <p:spPr>
          <a:xfrm>
            <a:off x="11953379" y="6100142"/>
            <a:ext cx="2364057" cy="461665"/>
          </a:xfrm>
          <a:prstGeom prst="rect">
            <a:avLst/>
          </a:prstGeom>
          <a:noFill/>
        </p:spPr>
        <p:txBody>
          <a:bodyPr wrap="square" rtlCol="0">
            <a:spAutoFit/>
          </a:bodyPr>
          <a:lstStyle/>
          <a:p>
            <a:r>
              <a:rPr lang="en-GB" sz="1200" dirty="0">
                <a:latin typeface="Raleway" pitchFamily="2" charset="0"/>
              </a:rPr>
              <a:t>Carve-out of microbial control solutions division from Lonza </a:t>
            </a:r>
            <a:endParaRPr lang="en-DE" sz="1200" dirty="0">
              <a:latin typeface="Raleway" pitchFamily="2" charset="0"/>
            </a:endParaRPr>
          </a:p>
        </p:txBody>
      </p:sp>
      <p:sp>
        <p:nvSpPr>
          <p:cNvPr id="41" name="TextBox 40">
            <a:extLst>
              <a:ext uri="{FF2B5EF4-FFF2-40B4-BE49-F238E27FC236}">
                <a16:creationId xmlns:a16="http://schemas.microsoft.com/office/drawing/2014/main" id="{0465C9C0-4462-A578-4E63-BBD0542F28A1}"/>
              </a:ext>
            </a:extLst>
          </p:cNvPr>
          <p:cNvSpPr txBox="1"/>
          <p:nvPr/>
        </p:nvSpPr>
        <p:spPr>
          <a:xfrm>
            <a:off x="11953380" y="6709761"/>
            <a:ext cx="2364054" cy="461665"/>
          </a:xfrm>
          <a:prstGeom prst="rect">
            <a:avLst/>
          </a:prstGeom>
          <a:noFill/>
        </p:spPr>
        <p:txBody>
          <a:bodyPr wrap="square" rtlCol="0">
            <a:spAutoFit/>
          </a:bodyPr>
          <a:lstStyle/>
          <a:p>
            <a:r>
              <a:rPr lang="en-GB" sz="1200" dirty="0">
                <a:latin typeface="Raleway" pitchFamily="2" charset="0"/>
              </a:rPr>
              <a:t>Minority investment in German e-commerce business </a:t>
            </a:r>
            <a:endParaRPr lang="en-DE" sz="1200" dirty="0">
              <a:latin typeface="Raleway" pitchFamily="2" charset="0"/>
            </a:endParaRPr>
          </a:p>
        </p:txBody>
      </p:sp>
      <p:sp>
        <p:nvSpPr>
          <p:cNvPr id="4" name="Text 1">
            <a:extLst>
              <a:ext uri="{FF2B5EF4-FFF2-40B4-BE49-F238E27FC236}">
                <a16:creationId xmlns:a16="http://schemas.microsoft.com/office/drawing/2014/main" id="{18EEE72B-F2CC-253C-94F4-77D91A325EBC}"/>
              </a:ext>
            </a:extLst>
          </p:cNvPr>
          <p:cNvSpPr/>
          <p:nvPr/>
        </p:nvSpPr>
        <p:spPr>
          <a:xfrm>
            <a:off x="10604812" y="1932718"/>
            <a:ext cx="2364057" cy="195603"/>
          </a:xfrm>
          <a:prstGeom prst="rect">
            <a:avLst/>
          </a:prstGeom>
          <a:noFill/>
          <a:ln/>
        </p:spPr>
        <p:txBody>
          <a:bodyPr wrap="none" lIns="0" tIns="0" rIns="0" bIns="0" rtlCol="0" anchor="t"/>
          <a:lstStyle/>
          <a:p>
            <a:pPr marL="285750" indent="-285750" algn="l">
              <a:lnSpc>
                <a:spcPts val="1950"/>
              </a:lnSpc>
              <a:buFont typeface="Arial" panose="020B0604020202020204" pitchFamily="34" charset="0"/>
              <a:buChar char="•"/>
            </a:pPr>
            <a:r>
              <a:rPr lang="en-US" sz="1400" dirty="0">
                <a:solidFill>
                  <a:srgbClr val="373B48"/>
                </a:solidFill>
                <a:latin typeface="Raleway" pitchFamily="2" charset="0"/>
                <a:cs typeface="Mona Sans Semi Bold" pitchFamily="34" charset="-120"/>
              </a:rPr>
              <a:t>Public Activist Positions:</a:t>
            </a:r>
          </a:p>
        </p:txBody>
      </p:sp>
      <p:sp>
        <p:nvSpPr>
          <p:cNvPr id="5" name="Text 1">
            <a:extLst>
              <a:ext uri="{FF2B5EF4-FFF2-40B4-BE49-F238E27FC236}">
                <a16:creationId xmlns:a16="http://schemas.microsoft.com/office/drawing/2014/main" id="{822D0142-113A-F699-4327-04EB8400C1A1}"/>
              </a:ext>
            </a:extLst>
          </p:cNvPr>
          <p:cNvSpPr/>
          <p:nvPr/>
        </p:nvSpPr>
        <p:spPr>
          <a:xfrm>
            <a:off x="10604812" y="4282593"/>
            <a:ext cx="2364057" cy="195603"/>
          </a:xfrm>
          <a:prstGeom prst="rect">
            <a:avLst/>
          </a:prstGeom>
          <a:noFill/>
          <a:ln/>
        </p:spPr>
        <p:txBody>
          <a:bodyPr wrap="none" lIns="0" tIns="0" rIns="0" bIns="0" rtlCol="0" anchor="t"/>
          <a:lstStyle/>
          <a:p>
            <a:pPr marL="285750" indent="-285750" algn="l">
              <a:lnSpc>
                <a:spcPts val="1950"/>
              </a:lnSpc>
              <a:buFont typeface="Arial" panose="020B0604020202020204" pitchFamily="34" charset="0"/>
              <a:buChar char="•"/>
            </a:pPr>
            <a:r>
              <a:rPr lang="en-US" sz="1400" dirty="0">
                <a:solidFill>
                  <a:srgbClr val="373B48"/>
                </a:solidFill>
                <a:latin typeface="Raleway" pitchFamily="2" charset="0"/>
                <a:cs typeface="Mona Sans Semi Bold" pitchFamily="34" charset="-120"/>
              </a:rPr>
              <a:t>Private Equity Transactions: </a:t>
            </a:r>
          </a:p>
        </p:txBody>
      </p:sp>
      <p:sp>
        <p:nvSpPr>
          <p:cNvPr id="8" name="Text 0">
            <a:extLst>
              <a:ext uri="{FF2B5EF4-FFF2-40B4-BE49-F238E27FC236}">
                <a16:creationId xmlns:a16="http://schemas.microsoft.com/office/drawing/2014/main" id="{9C14CF2A-EBAE-3F73-49C2-6B84A3D6CB74}"/>
              </a:ext>
            </a:extLst>
          </p:cNvPr>
          <p:cNvSpPr/>
          <p:nvPr/>
        </p:nvSpPr>
        <p:spPr>
          <a:xfrm>
            <a:off x="793790" y="577810"/>
            <a:ext cx="5181124" cy="434102"/>
          </a:xfrm>
          <a:prstGeom prst="rect">
            <a:avLst/>
          </a:prstGeom>
          <a:noFill/>
          <a:ln/>
        </p:spPr>
        <p:txBody>
          <a:bodyPr wrap="none" lIns="0" tIns="0" rIns="0" bIns="0" rtlCol="0" anchor="t"/>
          <a:lstStyle/>
          <a:p>
            <a:pPr marL="0" indent="0" algn="l">
              <a:lnSpc>
                <a:spcPts val="3400"/>
              </a:lnSpc>
              <a:buNone/>
            </a:pPr>
            <a:r>
              <a:rPr lang="en-US" sz="3300" dirty="0">
                <a:solidFill>
                  <a:srgbClr val="1B1B27"/>
                </a:solidFill>
                <a:latin typeface="Raleway" pitchFamily="34" charset="0"/>
              </a:rPr>
              <a:t>TRACK RECORD </a:t>
            </a:r>
            <a:endParaRPr lang="en-US" sz="3300" dirty="0"/>
          </a:p>
        </p:txBody>
      </p:sp>
      <p:sp>
        <p:nvSpPr>
          <p:cNvPr id="2" name="Speech Bubble: Rectangle 1">
            <a:extLst>
              <a:ext uri="{FF2B5EF4-FFF2-40B4-BE49-F238E27FC236}">
                <a16:creationId xmlns:a16="http://schemas.microsoft.com/office/drawing/2014/main" id="{CE239C0B-B313-CAA7-0DC0-92010C85E312}"/>
              </a:ext>
            </a:extLst>
          </p:cNvPr>
          <p:cNvSpPr/>
          <p:nvPr/>
        </p:nvSpPr>
        <p:spPr>
          <a:xfrm>
            <a:off x="4291103" y="2568734"/>
            <a:ext cx="972273" cy="322303"/>
          </a:xfrm>
          <a:prstGeom prst="wedgeRectCallout">
            <a:avLst>
              <a:gd name="adj1" fmla="val 62500"/>
              <a:gd name="adj2" fmla="val 89336"/>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err="1">
                <a:solidFill>
                  <a:schemeClr val="tx1"/>
                </a:solidFill>
                <a:latin typeface="Raleway" pitchFamily="2" charset="0"/>
              </a:rPr>
              <a:t>Aionis</a:t>
            </a:r>
            <a:r>
              <a:rPr lang="en-GB" sz="1200" b="1" dirty="0">
                <a:solidFill>
                  <a:schemeClr val="tx1"/>
                </a:solidFill>
                <a:latin typeface="Raleway" pitchFamily="2" charset="0"/>
              </a:rPr>
              <a:t> </a:t>
            </a:r>
            <a:endParaRPr lang="en-DE" sz="1200" b="1" dirty="0">
              <a:solidFill>
                <a:schemeClr val="tx1"/>
              </a:solidFill>
              <a:latin typeface="Raleway" pitchFamily="2" charset="0"/>
            </a:endParaRPr>
          </a:p>
        </p:txBody>
      </p:sp>
      <p:sp>
        <p:nvSpPr>
          <p:cNvPr id="10" name="Arrow: Right 9">
            <a:extLst>
              <a:ext uri="{FF2B5EF4-FFF2-40B4-BE49-F238E27FC236}">
                <a16:creationId xmlns:a16="http://schemas.microsoft.com/office/drawing/2014/main" id="{7CDABA82-6E38-9093-02E5-863437938ED1}"/>
              </a:ext>
            </a:extLst>
          </p:cNvPr>
          <p:cNvSpPr/>
          <p:nvPr/>
        </p:nvSpPr>
        <p:spPr>
          <a:xfrm>
            <a:off x="4974866" y="6303670"/>
            <a:ext cx="216814" cy="997340"/>
          </a:xfrm>
          <a:prstGeom prst="rightArrow">
            <a:avLst/>
          </a:prstGeom>
          <a:solidFill>
            <a:schemeClr val="tx2">
              <a:lumMod val="20000"/>
              <a:lumOff val="80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Text 1">
            <a:extLst>
              <a:ext uri="{FF2B5EF4-FFF2-40B4-BE49-F238E27FC236}">
                <a16:creationId xmlns:a16="http://schemas.microsoft.com/office/drawing/2014/main" id="{48EC9593-8EC5-AE30-356D-B6B89F23597B}"/>
              </a:ext>
            </a:extLst>
          </p:cNvPr>
          <p:cNvSpPr/>
          <p:nvPr/>
        </p:nvSpPr>
        <p:spPr>
          <a:xfrm flipH="1">
            <a:off x="5347504" y="6425238"/>
            <a:ext cx="1477458" cy="918230"/>
          </a:xfrm>
          <a:prstGeom prst="rect">
            <a:avLst/>
          </a:prstGeom>
          <a:noFill/>
          <a:ln/>
        </p:spPr>
        <p:txBody>
          <a:bodyPr wrap="none" lIns="0" tIns="0" rIns="0" bIns="0" rtlCol="0" anchor="t"/>
          <a:lstStyle/>
          <a:p>
            <a:pPr marL="0" indent="0" algn="l">
              <a:lnSpc>
                <a:spcPts val="1950"/>
              </a:lnSpc>
              <a:buNone/>
            </a:pPr>
            <a:r>
              <a:rPr lang="en-US" sz="1400" b="1" i="1" dirty="0">
                <a:solidFill>
                  <a:srgbClr val="373B48"/>
                </a:solidFill>
                <a:latin typeface="Raleway" pitchFamily="2" charset="0"/>
                <a:ea typeface="Mona Sans Semi Bold" pitchFamily="34" charset="-122"/>
              </a:rPr>
              <a:t>+7-20% YTD </a:t>
            </a:r>
          </a:p>
          <a:p>
            <a:pPr marL="0" indent="0" algn="l">
              <a:lnSpc>
                <a:spcPts val="1950"/>
              </a:lnSpc>
              <a:buNone/>
            </a:pPr>
            <a:r>
              <a:rPr lang="en-US" sz="1400" i="1" dirty="0">
                <a:solidFill>
                  <a:srgbClr val="373B48"/>
                </a:solidFill>
                <a:latin typeface="Raleway" pitchFamily="2" charset="0"/>
                <a:ea typeface="Mona Sans Semi Bold" pitchFamily="34" charset="-122"/>
              </a:rPr>
              <a:t>outperformance </a:t>
            </a:r>
          </a:p>
          <a:p>
            <a:pPr marL="0" indent="0" algn="l">
              <a:lnSpc>
                <a:spcPts val="1950"/>
              </a:lnSpc>
              <a:buNone/>
            </a:pPr>
            <a:r>
              <a:rPr lang="en-US" sz="1400" i="1" dirty="0">
                <a:solidFill>
                  <a:srgbClr val="373B48"/>
                </a:solidFill>
                <a:latin typeface="Raleway" pitchFamily="2" charset="0"/>
                <a:ea typeface="Mona Sans Semi Bold" pitchFamily="34" charset="-122"/>
              </a:rPr>
              <a:t>vs benchmarks</a:t>
            </a:r>
            <a:endParaRPr lang="en-US" sz="1400" i="1" dirty="0">
              <a:latin typeface="Raleway" pitchFamily="2" charset="0"/>
            </a:endParaRPr>
          </a:p>
        </p:txBody>
      </p:sp>
    </p:spTree>
    <p:extLst>
      <p:ext uri="{BB962C8B-B14F-4D97-AF65-F5344CB8AC3E}">
        <p14:creationId xmlns:p14="http://schemas.microsoft.com/office/powerpoint/2010/main" val="2530086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
          <p:cNvSpPr/>
          <p:nvPr/>
        </p:nvSpPr>
        <p:spPr>
          <a:xfrm>
            <a:off x="793790" y="2108578"/>
            <a:ext cx="13042821" cy="22860"/>
          </a:xfrm>
          <a:prstGeom prst="roundRect">
            <a:avLst>
              <a:gd name="adj" fmla="val 364651"/>
            </a:avLst>
          </a:prstGeom>
          <a:solidFill>
            <a:srgbClr val="C8CACF"/>
          </a:solidFill>
          <a:ln/>
        </p:spPr>
        <p:txBody>
          <a:bodyPr/>
          <a:lstStyle/>
          <a:p>
            <a:endParaRPr lang="en-DE">
              <a:latin typeface="Raleway" pitchFamily="2" charset="0"/>
            </a:endParaRPr>
          </a:p>
        </p:txBody>
      </p:sp>
      <p:sp>
        <p:nvSpPr>
          <p:cNvPr id="4" name="Shape 2"/>
          <p:cNvSpPr/>
          <p:nvPr/>
        </p:nvSpPr>
        <p:spPr>
          <a:xfrm>
            <a:off x="1765816" y="2108578"/>
            <a:ext cx="22860" cy="595313"/>
          </a:xfrm>
          <a:prstGeom prst="roundRect">
            <a:avLst>
              <a:gd name="adj" fmla="val 364651"/>
            </a:avLst>
          </a:prstGeom>
          <a:solidFill>
            <a:srgbClr val="C8CACF"/>
          </a:solidFill>
          <a:ln/>
        </p:spPr>
        <p:txBody>
          <a:bodyPr/>
          <a:lstStyle/>
          <a:p>
            <a:endParaRPr lang="en-DE">
              <a:latin typeface="Raleway" pitchFamily="2" charset="0"/>
            </a:endParaRPr>
          </a:p>
        </p:txBody>
      </p:sp>
      <p:sp>
        <p:nvSpPr>
          <p:cNvPr id="5" name="Shape 3"/>
          <p:cNvSpPr/>
          <p:nvPr/>
        </p:nvSpPr>
        <p:spPr>
          <a:xfrm>
            <a:off x="1554004" y="1885335"/>
            <a:ext cx="446484" cy="446484"/>
          </a:xfrm>
          <a:prstGeom prst="roundRect">
            <a:avLst>
              <a:gd name="adj" fmla="val 18670"/>
            </a:avLst>
          </a:prstGeom>
          <a:solidFill>
            <a:srgbClr val="E2E4E9"/>
          </a:solidFill>
          <a:ln w="7620">
            <a:solidFill>
              <a:srgbClr val="C8CACF"/>
            </a:solidFill>
            <a:prstDash val="solid"/>
          </a:ln>
        </p:spPr>
        <p:txBody>
          <a:bodyPr/>
          <a:lstStyle/>
          <a:p>
            <a:endParaRPr lang="en-DE">
              <a:latin typeface="Raleway" pitchFamily="2" charset="0"/>
            </a:endParaRPr>
          </a:p>
        </p:txBody>
      </p:sp>
      <p:sp>
        <p:nvSpPr>
          <p:cNvPr id="6" name="Text 4"/>
          <p:cNvSpPr/>
          <p:nvPr/>
        </p:nvSpPr>
        <p:spPr>
          <a:xfrm>
            <a:off x="1628418" y="1922542"/>
            <a:ext cx="297656" cy="372070"/>
          </a:xfrm>
          <a:prstGeom prst="rect">
            <a:avLst/>
          </a:prstGeom>
          <a:noFill/>
          <a:ln/>
        </p:spPr>
        <p:txBody>
          <a:bodyPr wrap="none" lIns="0" tIns="0" rIns="0" bIns="0" rtlCol="0" anchor="t"/>
          <a:lstStyle/>
          <a:p>
            <a:pPr marL="0" indent="0" algn="ctr">
              <a:lnSpc>
                <a:spcPts val="2300"/>
              </a:lnSpc>
              <a:buNone/>
            </a:pPr>
            <a:r>
              <a:rPr lang="en-US" sz="2300" dirty="0">
                <a:solidFill>
                  <a:srgbClr val="52586B"/>
                </a:solidFill>
                <a:latin typeface="Raleway" pitchFamily="2" charset="0"/>
                <a:ea typeface="Mona Sans Semi Bold" pitchFamily="34" charset="-122"/>
                <a:cs typeface="Mona Sans Semi Bold" pitchFamily="34" charset="-120"/>
              </a:rPr>
              <a:t>1</a:t>
            </a:r>
            <a:endParaRPr lang="en-US" sz="2300" dirty="0">
              <a:latin typeface="Raleway" pitchFamily="2" charset="0"/>
            </a:endParaRPr>
          </a:p>
        </p:txBody>
      </p:sp>
      <p:sp>
        <p:nvSpPr>
          <p:cNvPr id="7" name="Text 5"/>
          <p:cNvSpPr/>
          <p:nvPr/>
        </p:nvSpPr>
        <p:spPr>
          <a:xfrm>
            <a:off x="992148" y="2902486"/>
            <a:ext cx="1570315" cy="930473"/>
          </a:xfrm>
          <a:prstGeom prst="rect">
            <a:avLst/>
          </a:prstGeom>
          <a:noFill/>
          <a:ln/>
        </p:spPr>
        <p:txBody>
          <a:bodyPr wrap="square" lIns="0" tIns="0" rIns="0" bIns="0" rtlCol="0" anchor="t"/>
          <a:lstStyle/>
          <a:p>
            <a:pPr marL="0" indent="0" algn="ctr">
              <a:lnSpc>
                <a:spcPts val="2400"/>
              </a:lnSpc>
              <a:buNone/>
            </a:pPr>
            <a:r>
              <a:rPr lang="en-US" sz="1950" dirty="0">
                <a:solidFill>
                  <a:srgbClr val="52586B"/>
                </a:solidFill>
                <a:latin typeface="Raleway" pitchFamily="2" charset="0"/>
                <a:ea typeface="Mona Sans Semi Bold" pitchFamily="34" charset="-122"/>
                <a:cs typeface="Mona Sans Semi Bold" pitchFamily="34" charset="-120"/>
              </a:rPr>
              <a:t>Theme Identification</a:t>
            </a:r>
            <a:endParaRPr lang="en-US" sz="1950" dirty="0">
              <a:latin typeface="Raleway" pitchFamily="2" charset="0"/>
            </a:endParaRPr>
          </a:p>
        </p:txBody>
      </p:sp>
      <p:sp>
        <p:nvSpPr>
          <p:cNvPr id="8" name="Text 6"/>
          <p:cNvSpPr/>
          <p:nvPr/>
        </p:nvSpPr>
        <p:spPr>
          <a:xfrm>
            <a:off x="913632" y="3641864"/>
            <a:ext cx="1727347" cy="3175397"/>
          </a:xfrm>
          <a:prstGeom prst="rect">
            <a:avLst/>
          </a:prstGeom>
          <a:noFill/>
          <a:ln/>
        </p:spPr>
        <p:txBody>
          <a:bodyPr wrap="square" lIns="0" tIns="0" rIns="0" bIns="0" rtlCol="0" anchor="t"/>
          <a:lstStyle/>
          <a:p>
            <a:pPr marL="0" indent="0" algn="ctr">
              <a:lnSpc>
                <a:spcPts val="2500"/>
              </a:lnSpc>
              <a:buNone/>
            </a:pPr>
            <a:r>
              <a:rPr lang="en-US" sz="1500" dirty="0">
                <a:solidFill>
                  <a:srgbClr val="52586B"/>
                </a:solidFill>
                <a:latin typeface="Raleway" pitchFamily="2" charset="0"/>
                <a:ea typeface="Funnel Sans" pitchFamily="34" charset="-122"/>
                <a:cs typeface="Funnel Sans" pitchFamily="34" charset="-120"/>
              </a:rPr>
              <a:t>Analyze macro technology trends, market sizing, adoption timelines, and competitive landscapes to identify compelling investment areas</a:t>
            </a:r>
            <a:endParaRPr lang="en-US" sz="1500" dirty="0">
              <a:latin typeface="Raleway" pitchFamily="2" charset="0"/>
            </a:endParaRPr>
          </a:p>
        </p:txBody>
      </p:sp>
      <p:sp>
        <p:nvSpPr>
          <p:cNvPr id="9" name="Shape 7"/>
          <p:cNvSpPr/>
          <p:nvPr/>
        </p:nvSpPr>
        <p:spPr>
          <a:xfrm>
            <a:off x="3980974" y="2108578"/>
            <a:ext cx="22860" cy="595313"/>
          </a:xfrm>
          <a:prstGeom prst="roundRect">
            <a:avLst>
              <a:gd name="adj" fmla="val 364651"/>
            </a:avLst>
          </a:prstGeom>
          <a:solidFill>
            <a:srgbClr val="C8CACF"/>
          </a:solidFill>
          <a:ln/>
        </p:spPr>
        <p:txBody>
          <a:bodyPr/>
          <a:lstStyle/>
          <a:p>
            <a:endParaRPr lang="en-DE">
              <a:latin typeface="Raleway" pitchFamily="2" charset="0"/>
            </a:endParaRPr>
          </a:p>
        </p:txBody>
      </p:sp>
      <p:sp>
        <p:nvSpPr>
          <p:cNvPr id="10" name="Shape 8"/>
          <p:cNvSpPr/>
          <p:nvPr/>
        </p:nvSpPr>
        <p:spPr>
          <a:xfrm>
            <a:off x="3769162" y="1885335"/>
            <a:ext cx="446484" cy="446484"/>
          </a:xfrm>
          <a:prstGeom prst="roundRect">
            <a:avLst>
              <a:gd name="adj" fmla="val 18670"/>
            </a:avLst>
          </a:prstGeom>
          <a:solidFill>
            <a:srgbClr val="E2E4E9"/>
          </a:solidFill>
          <a:ln w="7620">
            <a:solidFill>
              <a:srgbClr val="C8CACF"/>
            </a:solidFill>
            <a:prstDash val="solid"/>
          </a:ln>
        </p:spPr>
        <p:txBody>
          <a:bodyPr/>
          <a:lstStyle/>
          <a:p>
            <a:endParaRPr lang="en-DE">
              <a:latin typeface="Raleway" pitchFamily="2" charset="0"/>
            </a:endParaRPr>
          </a:p>
        </p:txBody>
      </p:sp>
      <p:sp>
        <p:nvSpPr>
          <p:cNvPr id="11" name="Text 9"/>
          <p:cNvSpPr/>
          <p:nvPr/>
        </p:nvSpPr>
        <p:spPr>
          <a:xfrm>
            <a:off x="3843576" y="1922542"/>
            <a:ext cx="297656" cy="372070"/>
          </a:xfrm>
          <a:prstGeom prst="rect">
            <a:avLst/>
          </a:prstGeom>
          <a:noFill/>
          <a:ln/>
        </p:spPr>
        <p:txBody>
          <a:bodyPr wrap="none" lIns="0" tIns="0" rIns="0" bIns="0" rtlCol="0" anchor="t"/>
          <a:lstStyle/>
          <a:p>
            <a:pPr marL="0" indent="0" algn="ctr">
              <a:lnSpc>
                <a:spcPts val="2300"/>
              </a:lnSpc>
              <a:buNone/>
            </a:pPr>
            <a:r>
              <a:rPr lang="en-US" sz="2300" dirty="0">
                <a:solidFill>
                  <a:srgbClr val="52586B"/>
                </a:solidFill>
                <a:latin typeface="Raleway" pitchFamily="2" charset="0"/>
                <a:ea typeface="Mona Sans Semi Bold" pitchFamily="34" charset="-122"/>
                <a:cs typeface="Mona Sans Semi Bold" pitchFamily="34" charset="-120"/>
              </a:rPr>
              <a:t>2</a:t>
            </a:r>
            <a:endParaRPr lang="en-US" sz="2300" dirty="0">
              <a:latin typeface="Raleway" pitchFamily="2" charset="0"/>
            </a:endParaRPr>
          </a:p>
        </p:txBody>
      </p:sp>
      <p:sp>
        <p:nvSpPr>
          <p:cNvPr id="12" name="Text 10"/>
          <p:cNvSpPr/>
          <p:nvPr/>
        </p:nvSpPr>
        <p:spPr>
          <a:xfrm>
            <a:off x="3207187" y="2902486"/>
            <a:ext cx="1570434" cy="620316"/>
          </a:xfrm>
          <a:prstGeom prst="rect">
            <a:avLst/>
          </a:prstGeom>
          <a:noFill/>
          <a:ln/>
        </p:spPr>
        <p:txBody>
          <a:bodyPr wrap="square" lIns="0" tIns="0" rIns="0" bIns="0" rtlCol="0" anchor="t"/>
          <a:lstStyle/>
          <a:p>
            <a:pPr marL="0" indent="0" algn="ctr">
              <a:lnSpc>
                <a:spcPts val="2400"/>
              </a:lnSpc>
              <a:buNone/>
            </a:pPr>
            <a:r>
              <a:rPr lang="en-US" sz="1950" dirty="0">
                <a:solidFill>
                  <a:srgbClr val="52586B"/>
                </a:solidFill>
                <a:latin typeface="Raleway" pitchFamily="2" charset="0"/>
                <a:ea typeface="Mona Sans Semi Bold" pitchFamily="34" charset="-122"/>
                <a:cs typeface="Mona Sans Semi Bold" pitchFamily="34" charset="-120"/>
              </a:rPr>
              <a:t>Universe Screening</a:t>
            </a:r>
            <a:endParaRPr lang="en-US" sz="1950" dirty="0">
              <a:latin typeface="Raleway" pitchFamily="2" charset="0"/>
            </a:endParaRPr>
          </a:p>
        </p:txBody>
      </p:sp>
      <p:sp>
        <p:nvSpPr>
          <p:cNvPr id="13" name="Text 11"/>
          <p:cNvSpPr/>
          <p:nvPr/>
        </p:nvSpPr>
        <p:spPr>
          <a:xfrm>
            <a:off x="2996890" y="3641864"/>
            <a:ext cx="2023946" cy="3810476"/>
          </a:xfrm>
          <a:prstGeom prst="rect">
            <a:avLst/>
          </a:prstGeom>
          <a:noFill/>
          <a:ln/>
        </p:spPr>
        <p:txBody>
          <a:bodyPr wrap="square" lIns="0" tIns="0" rIns="0" bIns="0" rtlCol="0" anchor="t"/>
          <a:lstStyle/>
          <a:p>
            <a:pPr marL="0" indent="0" algn="ctr">
              <a:lnSpc>
                <a:spcPts val="2500"/>
              </a:lnSpc>
              <a:buNone/>
            </a:pPr>
            <a:r>
              <a:rPr lang="en-US" sz="1500" dirty="0">
                <a:solidFill>
                  <a:srgbClr val="52586B"/>
                </a:solidFill>
                <a:latin typeface="Raleway" pitchFamily="2" charset="0"/>
                <a:ea typeface="Funnel Sans" pitchFamily="34" charset="-122"/>
                <a:cs typeface="Funnel Sans" pitchFamily="34" charset="-120"/>
              </a:rPr>
              <a:t>Screen for undervalued assets with operational improvement potential or technology differentiation via desktop and network, assess management and governance</a:t>
            </a:r>
            <a:endParaRPr lang="en-US" sz="1500" dirty="0">
              <a:latin typeface="Raleway" pitchFamily="2" charset="0"/>
            </a:endParaRPr>
          </a:p>
        </p:txBody>
      </p:sp>
      <p:sp>
        <p:nvSpPr>
          <p:cNvPr id="14" name="Shape 12"/>
          <p:cNvSpPr/>
          <p:nvPr/>
        </p:nvSpPr>
        <p:spPr>
          <a:xfrm>
            <a:off x="6196132" y="2108578"/>
            <a:ext cx="22860" cy="595313"/>
          </a:xfrm>
          <a:prstGeom prst="roundRect">
            <a:avLst>
              <a:gd name="adj" fmla="val 364651"/>
            </a:avLst>
          </a:prstGeom>
          <a:solidFill>
            <a:srgbClr val="C8CACF"/>
          </a:solidFill>
          <a:ln/>
        </p:spPr>
        <p:txBody>
          <a:bodyPr/>
          <a:lstStyle/>
          <a:p>
            <a:endParaRPr lang="en-DE">
              <a:latin typeface="Raleway" pitchFamily="2" charset="0"/>
            </a:endParaRPr>
          </a:p>
        </p:txBody>
      </p:sp>
      <p:sp>
        <p:nvSpPr>
          <p:cNvPr id="15" name="Shape 13"/>
          <p:cNvSpPr/>
          <p:nvPr/>
        </p:nvSpPr>
        <p:spPr>
          <a:xfrm>
            <a:off x="5984319" y="1885335"/>
            <a:ext cx="446484" cy="446484"/>
          </a:xfrm>
          <a:prstGeom prst="roundRect">
            <a:avLst>
              <a:gd name="adj" fmla="val 18670"/>
            </a:avLst>
          </a:prstGeom>
          <a:solidFill>
            <a:srgbClr val="E2E4E9"/>
          </a:solidFill>
          <a:ln w="7620">
            <a:solidFill>
              <a:srgbClr val="C8CACF"/>
            </a:solidFill>
            <a:prstDash val="solid"/>
          </a:ln>
        </p:spPr>
        <p:txBody>
          <a:bodyPr/>
          <a:lstStyle/>
          <a:p>
            <a:endParaRPr lang="en-DE">
              <a:latin typeface="Raleway" pitchFamily="2" charset="0"/>
            </a:endParaRPr>
          </a:p>
        </p:txBody>
      </p:sp>
      <p:sp>
        <p:nvSpPr>
          <p:cNvPr id="16" name="Text 14"/>
          <p:cNvSpPr/>
          <p:nvPr/>
        </p:nvSpPr>
        <p:spPr>
          <a:xfrm>
            <a:off x="6058733" y="1922542"/>
            <a:ext cx="297656" cy="372070"/>
          </a:xfrm>
          <a:prstGeom prst="rect">
            <a:avLst/>
          </a:prstGeom>
          <a:noFill/>
          <a:ln/>
        </p:spPr>
        <p:txBody>
          <a:bodyPr wrap="none" lIns="0" tIns="0" rIns="0" bIns="0" rtlCol="0" anchor="t"/>
          <a:lstStyle/>
          <a:p>
            <a:pPr marL="0" indent="0" algn="ctr">
              <a:lnSpc>
                <a:spcPts val="2300"/>
              </a:lnSpc>
              <a:buNone/>
            </a:pPr>
            <a:r>
              <a:rPr lang="en-US" sz="2300" dirty="0">
                <a:solidFill>
                  <a:srgbClr val="52586B"/>
                </a:solidFill>
                <a:latin typeface="Raleway" pitchFamily="2" charset="0"/>
                <a:ea typeface="Mona Sans Semi Bold" pitchFamily="34" charset="-122"/>
                <a:cs typeface="Mona Sans Semi Bold" pitchFamily="34" charset="-120"/>
              </a:rPr>
              <a:t>3</a:t>
            </a:r>
            <a:endParaRPr lang="en-US" sz="2300" dirty="0">
              <a:latin typeface="Raleway" pitchFamily="2" charset="0"/>
            </a:endParaRPr>
          </a:p>
        </p:txBody>
      </p:sp>
      <p:sp>
        <p:nvSpPr>
          <p:cNvPr id="17" name="Text 15"/>
          <p:cNvSpPr/>
          <p:nvPr/>
        </p:nvSpPr>
        <p:spPr>
          <a:xfrm>
            <a:off x="5422344" y="2902486"/>
            <a:ext cx="1570434" cy="930473"/>
          </a:xfrm>
          <a:prstGeom prst="rect">
            <a:avLst/>
          </a:prstGeom>
          <a:noFill/>
          <a:ln/>
        </p:spPr>
        <p:txBody>
          <a:bodyPr wrap="square" lIns="0" tIns="0" rIns="0" bIns="0" rtlCol="0" anchor="t"/>
          <a:lstStyle/>
          <a:p>
            <a:pPr marL="0" indent="0" algn="ctr">
              <a:lnSpc>
                <a:spcPts val="2400"/>
              </a:lnSpc>
              <a:buNone/>
            </a:pPr>
            <a:r>
              <a:rPr lang="en-US" sz="1950" dirty="0">
                <a:solidFill>
                  <a:srgbClr val="52586B"/>
                </a:solidFill>
                <a:latin typeface="Raleway" pitchFamily="2" charset="0"/>
                <a:ea typeface="Mona Sans Semi Bold" pitchFamily="34" charset="-122"/>
                <a:cs typeface="Mona Sans Semi Bold" pitchFamily="34" charset="-120"/>
              </a:rPr>
              <a:t>In-Depth Due Diligence</a:t>
            </a:r>
            <a:endParaRPr lang="en-US" sz="1950" dirty="0">
              <a:latin typeface="Raleway" pitchFamily="2" charset="0"/>
            </a:endParaRPr>
          </a:p>
        </p:txBody>
      </p:sp>
      <p:sp>
        <p:nvSpPr>
          <p:cNvPr id="18" name="Text 16"/>
          <p:cNvSpPr/>
          <p:nvPr/>
        </p:nvSpPr>
        <p:spPr>
          <a:xfrm>
            <a:off x="5343823" y="3641864"/>
            <a:ext cx="1971377" cy="3810476"/>
          </a:xfrm>
          <a:prstGeom prst="rect">
            <a:avLst/>
          </a:prstGeom>
          <a:noFill/>
          <a:ln/>
        </p:spPr>
        <p:txBody>
          <a:bodyPr wrap="square" lIns="0" tIns="0" rIns="0" bIns="0" rtlCol="0" anchor="t"/>
          <a:lstStyle/>
          <a:p>
            <a:pPr marL="0" indent="0" algn="ctr">
              <a:lnSpc>
                <a:spcPts val="2500"/>
              </a:lnSpc>
              <a:buNone/>
            </a:pPr>
            <a:r>
              <a:rPr lang="en-US" sz="1500" dirty="0">
                <a:solidFill>
                  <a:srgbClr val="52586B"/>
                </a:solidFill>
                <a:latin typeface="Raleway" pitchFamily="2" charset="0"/>
                <a:ea typeface="Funnel Sans" pitchFamily="34" charset="-122"/>
                <a:cs typeface="Funnel Sans" pitchFamily="34" charset="-120"/>
              </a:rPr>
              <a:t>Conduct in-depth due diligence through proprietary research, expert networks, customer interviews / surveys, and market / competitive analysis to arrive at future earnings and risk  assessment </a:t>
            </a:r>
            <a:endParaRPr lang="en-US" sz="1500" dirty="0">
              <a:latin typeface="Raleway" pitchFamily="2" charset="0"/>
            </a:endParaRPr>
          </a:p>
        </p:txBody>
      </p:sp>
      <p:sp>
        <p:nvSpPr>
          <p:cNvPr id="19" name="Shape 17"/>
          <p:cNvSpPr/>
          <p:nvPr/>
        </p:nvSpPr>
        <p:spPr>
          <a:xfrm>
            <a:off x="8411289" y="2108578"/>
            <a:ext cx="22860" cy="595313"/>
          </a:xfrm>
          <a:prstGeom prst="roundRect">
            <a:avLst>
              <a:gd name="adj" fmla="val 364651"/>
            </a:avLst>
          </a:prstGeom>
          <a:solidFill>
            <a:srgbClr val="C8CACF"/>
          </a:solidFill>
          <a:ln/>
        </p:spPr>
        <p:txBody>
          <a:bodyPr/>
          <a:lstStyle/>
          <a:p>
            <a:endParaRPr lang="en-DE">
              <a:latin typeface="Raleway" pitchFamily="2" charset="0"/>
            </a:endParaRPr>
          </a:p>
        </p:txBody>
      </p:sp>
      <p:sp>
        <p:nvSpPr>
          <p:cNvPr id="20" name="Shape 18"/>
          <p:cNvSpPr/>
          <p:nvPr/>
        </p:nvSpPr>
        <p:spPr>
          <a:xfrm>
            <a:off x="8199477" y="1885335"/>
            <a:ext cx="446484" cy="446484"/>
          </a:xfrm>
          <a:prstGeom prst="roundRect">
            <a:avLst>
              <a:gd name="adj" fmla="val 18670"/>
            </a:avLst>
          </a:prstGeom>
          <a:solidFill>
            <a:srgbClr val="E2E4E9"/>
          </a:solidFill>
          <a:ln w="7620">
            <a:solidFill>
              <a:srgbClr val="C8CACF"/>
            </a:solidFill>
            <a:prstDash val="solid"/>
          </a:ln>
        </p:spPr>
        <p:txBody>
          <a:bodyPr/>
          <a:lstStyle/>
          <a:p>
            <a:endParaRPr lang="en-DE">
              <a:latin typeface="Raleway" pitchFamily="2" charset="0"/>
            </a:endParaRPr>
          </a:p>
        </p:txBody>
      </p:sp>
      <p:sp>
        <p:nvSpPr>
          <p:cNvPr id="21" name="Text 19"/>
          <p:cNvSpPr/>
          <p:nvPr/>
        </p:nvSpPr>
        <p:spPr>
          <a:xfrm>
            <a:off x="8273891" y="1922542"/>
            <a:ext cx="297656" cy="372070"/>
          </a:xfrm>
          <a:prstGeom prst="rect">
            <a:avLst/>
          </a:prstGeom>
          <a:noFill/>
          <a:ln/>
        </p:spPr>
        <p:txBody>
          <a:bodyPr wrap="none" lIns="0" tIns="0" rIns="0" bIns="0" rtlCol="0" anchor="t"/>
          <a:lstStyle/>
          <a:p>
            <a:pPr marL="0" indent="0" algn="ctr">
              <a:lnSpc>
                <a:spcPts val="2300"/>
              </a:lnSpc>
              <a:buNone/>
            </a:pPr>
            <a:r>
              <a:rPr lang="en-US" sz="2300" dirty="0">
                <a:solidFill>
                  <a:srgbClr val="52586B"/>
                </a:solidFill>
                <a:latin typeface="Raleway" pitchFamily="2" charset="0"/>
                <a:ea typeface="Mona Sans Semi Bold" pitchFamily="34" charset="-122"/>
                <a:cs typeface="Mona Sans Semi Bold" pitchFamily="34" charset="-120"/>
              </a:rPr>
              <a:t>4</a:t>
            </a:r>
            <a:endParaRPr lang="en-US" sz="2300" dirty="0">
              <a:latin typeface="Raleway" pitchFamily="2" charset="0"/>
            </a:endParaRPr>
          </a:p>
        </p:txBody>
      </p:sp>
      <p:sp>
        <p:nvSpPr>
          <p:cNvPr id="22" name="Text 20"/>
          <p:cNvSpPr/>
          <p:nvPr/>
        </p:nvSpPr>
        <p:spPr>
          <a:xfrm>
            <a:off x="7637502" y="2902486"/>
            <a:ext cx="1570434" cy="620316"/>
          </a:xfrm>
          <a:prstGeom prst="rect">
            <a:avLst/>
          </a:prstGeom>
          <a:noFill/>
          <a:ln/>
        </p:spPr>
        <p:txBody>
          <a:bodyPr wrap="square" lIns="0" tIns="0" rIns="0" bIns="0" rtlCol="0" anchor="t"/>
          <a:lstStyle/>
          <a:p>
            <a:pPr marL="0" indent="0" algn="ctr">
              <a:lnSpc>
                <a:spcPts val="2400"/>
              </a:lnSpc>
              <a:buNone/>
            </a:pPr>
            <a:r>
              <a:rPr lang="en-US" sz="1950" dirty="0">
                <a:solidFill>
                  <a:srgbClr val="52586B"/>
                </a:solidFill>
                <a:latin typeface="Raleway" pitchFamily="2" charset="0"/>
                <a:ea typeface="Mona Sans Semi Bold" pitchFamily="34" charset="-122"/>
                <a:cs typeface="Mona Sans Semi Bold" pitchFamily="34" charset="-120"/>
              </a:rPr>
              <a:t>Investment Decision</a:t>
            </a:r>
            <a:endParaRPr lang="en-US" sz="1950" dirty="0">
              <a:latin typeface="Raleway" pitchFamily="2" charset="0"/>
            </a:endParaRPr>
          </a:p>
        </p:txBody>
      </p:sp>
      <p:sp>
        <p:nvSpPr>
          <p:cNvPr id="23" name="Text 21"/>
          <p:cNvSpPr/>
          <p:nvPr/>
        </p:nvSpPr>
        <p:spPr>
          <a:xfrm>
            <a:off x="7558981" y="3641864"/>
            <a:ext cx="1727477" cy="2857857"/>
          </a:xfrm>
          <a:prstGeom prst="rect">
            <a:avLst/>
          </a:prstGeom>
          <a:noFill/>
          <a:ln/>
        </p:spPr>
        <p:txBody>
          <a:bodyPr wrap="square" lIns="0" tIns="0" rIns="0" bIns="0" rtlCol="0" anchor="t"/>
          <a:lstStyle/>
          <a:p>
            <a:pPr marL="0" indent="0" algn="ctr">
              <a:lnSpc>
                <a:spcPts val="2500"/>
              </a:lnSpc>
              <a:buNone/>
            </a:pPr>
            <a:r>
              <a:rPr lang="en-US" sz="1500" dirty="0">
                <a:solidFill>
                  <a:srgbClr val="52586B"/>
                </a:solidFill>
                <a:latin typeface="Raleway" pitchFamily="2" charset="0"/>
                <a:ea typeface="Funnel Sans" pitchFamily="34" charset="-122"/>
                <a:cs typeface="Funnel Sans" pitchFamily="34" charset="-120"/>
              </a:rPr>
              <a:t>Partner committee review, position sizing based on conviction level, and integration into portfolio construction with risk management</a:t>
            </a:r>
            <a:endParaRPr lang="en-US" sz="1500" dirty="0">
              <a:latin typeface="Raleway" pitchFamily="2" charset="0"/>
            </a:endParaRPr>
          </a:p>
        </p:txBody>
      </p:sp>
      <p:sp>
        <p:nvSpPr>
          <p:cNvPr id="24" name="Shape 22"/>
          <p:cNvSpPr/>
          <p:nvPr/>
        </p:nvSpPr>
        <p:spPr>
          <a:xfrm>
            <a:off x="10626447" y="2108578"/>
            <a:ext cx="22860" cy="595313"/>
          </a:xfrm>
          <a:prstGeom prst="roundRect">
            <a:avLst>
              <a:gd name="adj" fmla="val 364651"/>
            </a:avLst>
          </a:prstGeom>
          <a:solidFill>
            <a:srgbClr val="C8CACF"/>
          </a:solidFill>
          <a:ln/>
        </p:spPr>
        <p:txBody>
          <a:bodyPr/>
          <a:lstStyle/>
          <a:p>
            <a:endParaRPr lang="en-DE">
              <a:latin typeface="Raleway" pitchFamily="2" charset="0"/>
            </a:endParaRPr>
          </a:p>
        </p:txBody>
      </p:sp>
      <p:sp>
        <p:nvSpPr>
          <p:cNvPr id="25" name="Shape 23"/>
          <p:cNvSpPr/>
          <p:nvPr/>
        </p:nvSpPr>
        <p:spPr>
          <a:xfrm>
            <a:off x="10414635" y="1885335"/>
            <a:ext cx="446484" cy="446484"/>
          </a:xfrm>
          <a:prstGeom prst="roundRect">
            <a:avLst>
              <a:gd name="adj" fmla="val 18670"/>
            </a:avLst>
          </a:prstGeom>
          <a:solidFill>
            <a:srgbClr val="E2E4E9"/>
          </a:solidFill>
          <a:ln w="7620">
            <a:solidFill>
              <a:srgbClr val="C8CACF"/>
            </a:solidFill>
            <a:prstDash val="solid"/>
          </a:ln>
        </p:spPr>
        <p:txBody>
          <a:bodyPr/>
          <a:lstStyle/>
          <a:p>
            <a:endParaRPr lang="en-DE">
              <a:latin typeface="Raleway" pitchFamily="2" charset="0"/>
            </a:endParaRPr>
          </a:p>
        </p:txBody>
      </p:sp>
      <p:sp>
        <p:nvSpPr>
          <p:cNvPr id="26" name="Text 24"/>
          <p:cNvSpPr/>
          <p:nvPr/>
        </p:nvSpPr>
        <p:spPr>
          <a:xfrm>
            <a:off x="10489049" y="1922542"/>
            <a:ext cx="297656" cy="372070"/>
          </a:xfrm>
          <a:prstGeom prst="rect">
            <a:avLst/>
          </a:prstGeom>
          <a:noFill/>
          <a:ln/>
        </p:spPr>
        <p:txBody>
          <a:bodyPr wrap="none" lIns="0" tIns="0" rIns="0" bIns="0" rtlCol="0" anchor="t"/>
          <a:lstStyle/>
          <a:p>
            <a:pPr marL="0" indent="0" algn="ctr">
              <a:lnSpc>
                <a:spcPts val="2300"/>
              </a:lnSpc>
              <a:buNone/>
            </a:pPr>
            <a:r>
              <a:rPr lang="en-US" sz="2300" dirty="0">
                <a:solidFill>
                  <a:srgbClr val="52586B"/>
                </a:solidFill>
                <a:latin typeface="Raleway" pitchFamily="2" charset="0"/>
                <a:ea typeface="Mona Sans Semi Bold" pitchFamily="34" charset="-122"/>
                <a:cs typeface="Mona Sans Semi Bold" pitchFamily="34" charset="-120"/>
              </a:rPr>
              <a:t>5</a:t>
            </a:r>
            <a:endParaRPr lang="en-US" sz="2300" dirty="0">
              <a:latin typeface="Raleway" pitchFamily="2" charset="0"/>
            </a:endParaRPr>
          </a:p>
        </p:txBody>
      </p:sp>
      <p:sp>
        <p:nvSpPr>
          <p:cNvPr id="27" name="Text 25"/>
          <p:cNvSpPr/>
          <p:nvPr/>
        </p:nvSpPr>
        <p:spPr>
          <a:xfrm>
            <a:off x="9852660" y="2902486"/>
            <a:ext cx="1570434" cy="620316"/>
          </a:xfrm>
          <a:prstGeom prst="rect">
            <a:avLst/>
          </a:prstGeom>
          <a:noFill/>
          <a:ln/>
        </p:spPr>
        <p:txBody>
          <a:bodyPr wrap="square" lIns="0" tIns="0" rIns="0" bIns="0" rtlCol="0" anchor="t"/>
          <a:lstStyle/>
          <a:p>
            <a:pPr marL="0" indent="0" algn="ctr">
              <a:lnSpc>
                <a:spcPts val="2400"/>
              </a:lnSpc>
              <a:buNone/>
            </a:pPr>
            <a:r>
              <a:rPr lang="en-US" sz="1950" dirty="0">
                <a:solidFill>
                  <a:srgbClr val="52586B"/>
                </a:solidFill>
                <a:latin typeface="Raleway" pitchFamily="2" charset="0"/>
                <a:ea typeface="Mona Sans Semi Bold" pitchFamily="34" charset="-122"/>
                <a:cs typeface="Mona Sans Semi Bold" pitchFamily="34" charset="-120"/>
              </a:rPr>
              <a:t>Active Engagement</a:t>
            </a:r>
            <a:endParaRPr lang="en-US" sz="1950" dirty="0">
              <a:latin typeface="Raleway" pitchFamily="2" charset="0"/>
            </a:endParaRPr>
          </a:p>
        </p:txBody>
      </p:sp>
      <p:sp>
        <p:nvSpPr>
          <p:cNvPr id="28" name="Text 26"/>
          <p:cNvSpPr/>
          <p:nvPr/>
        </p:nvSpPr>
        <p:spPr>
          <a:xfrm>
            <a:off x="9774139" y="3641864"/>
            <a:ext cx="1727477" cy="3492937"/>
          </a:xfrm>
          <a:prstGeom prst="rect">
            <a:avLst/>
          </a:prstGeom>
          <a:noFill/>
          <a:ln/>
        </p:spPr>
        <p:txBody>
          <a:bodyPr wrap="square" lIns="0" tIns="0" rIns="0" bIns="0" rtlCol="0" anchor="t"/>
          <a:lstStyle/>
          <a:p>
            <a:pPr marL="0" indent="0" algn="ctr">
              <a:lnSpc>
                <a:spcPts val="2500"/>
              </a:lnSpc>
              <a:buNone/>
            </a:pPr>
            <a:r>
              <a:rPr lang="en-US" sz="1500" dirty="0">
                <a:solidFill>
                  <a:srgbClr val="52586B"/>
                </a:solidFill>
                <a:latin typeface="Raleway" pitchFamily="2" charset="0"/>
                <a:ea typeface="Funnel Sans" pitchFamily="34" charset="-122"/>
                <a:cs typeface="Funnel Sans" pitchFamily="34" charset="-120"/>
              </a:rPr>
              <a:t>Establish positions, engage with management teams, board as well as other key stakeholders; prepared to take board seats where relevant</a:t>
            </a:r>
            <a:endParaRPr lang="en-US" sz="1500" dirty="0">
              <a:latin typeface="Raleway" pitchFamily="2" charset="0"/>
            </a:endParaRPr>
          </a:p>
        </p:txBody>
      </p:sp>
      <p:sp>
        <p:nvSpPr>
          <p:cNvPr id="29" name="Shape 27"/>
          <p:cNvSpPr/>
          <p:nvPr/>
        </p:nvSpPr>
        <p:spPr>
          <a:xfrm>
            <a:off x="12841486" y="2108578"/>
            <a:ext cx="22860" cy="595313"/>
          </a:xfrm>
          <a:prstGeom prst="roundRect">
            <a:avLst>
              <a:gd name="adj" fmla="val 364651"/>
            </a:avLst>
          </a:prstGeom>
          <a:solidFill>
            <a:srgbClr val="C8CACF"/>
          </a:solidFill>
          <a:ln/>
        </p:spPr>
        <p:txBody>
          <a:bodyPr/>
          <a:lstStyle/>
          <a:p>
            <a:endParaRPr lang="en-DE">
              <a:latin typeface="Raleway" pitchFamily="2" charset="0"/>
            </a:endParaRPr>
          </a:p>
        </p:txBody>
      </p:sp>
      <p:sp>
        <p:nvSpPr>
          <p:cNvPr id="30" name="Shape 28"/>
          <p:cNvSpPr/>
          <p:nvPr/>
        </p:nvSpPr>
        <p:spPr>
          <a:xfrm>
            <a:off x="12629674" y="1885335"/>
            <a:ext cx="446484" cy="446484"/>
          </a:xfrm>
          <a:prstGeom prst="roundRect">
            <a:avLst>
              <a:gd name="adj" fmla="val 18670"/>
            </a:avLst>
          </a:prstGeom>
          <a:solidFill>
            <a:srgbClr val="E2E4E9"/>
          </a:solidFill>
          <a:ln w="7620">
            <a:solidFill>
              <a:srgbClr val="C8CACF"/>
            </a:solidFill>
            <a:prstDash val="solid"/>
          </a:ln>
        </p:spPr>
        <p:txBody>
          <a:bodyPr/>
          <a:lstStyle/>
          <a:p>
            <a:endParaRPr lang="en-DE">
              <a:latin typeface="Raleway" pitchFamily="2" charset="0"/>
            </a:endParaRPr>
          </a:p>
        </p:txBody>
      </p:sp>
      <p:sp>
        <p:nvSpPr>
          <p:cNvPr id="31" name="Text 29"/>
          <p:cNvSpPr/>
          <p:nvPr/>
        </p:nvSpPr>
        <p:spPr>
          <a:xfrm>
            <a:off x="12704088" y="1922542"/>
            <a:ext cx="297656" cy="372070"/>
          </a:xfrm>
          <a:prstGeom prst="rect">
            <a:avLst/>
          </a:prstGeom>
          <a:noFill/>
          <a:ln/>
        </p:spPr>
        <p:txBody>
          <a:bodyPr wrap="none" lIns="0" tIns="0" rIns="0" bIns="0" rtlCol="0" anchor="t"/>
          <a:lstStyle/>
          <a:p>
            <a:pPr marL="0" indent="0" algn="ctr">
              <a:lnSpc>
                <a:spcPts val="2300"/>
              </a:lnSpc>
              <a:buNone/>
            </a:pPr>
            <a:r>
              <a:rPr lang="en-US" sz="2300" dirty="0">
                <a:solidFill>
                  <a:srgbClr val="52586B"/>
                </a:solidFill>
                <a:latin typeface="Raleway" pitchFamily="2" charset="0"/>
                <a:ea typeface="Mona Sans Semi Bold" pitchFamily="34" charset="-122"/>
                <a:cs typeface="Mona Sans Semi Bold" pitchFamily="34" charset="-120"/>
              </a:rPr>
              <a:t>6</a:t>
            </a:r>
            <a:endParaRPr lang="en-US" sz="2300" dirty="0">
              <a:latin typeface="Raleway" pitchFamily="2" charset="0"/>
            </a:endParaRPr>
          </a:p>
        </p:txBody>
      </p:sp>
      <p:sp>
        <p:nvSpPr>
          <p:cNvPr id="32" name="Text 30"/>
          <p:cNvSpPr/>
          <p:nvPr/>
        </p:nvSpPr>
        <p:spPr>
          <a:xfrm>
            <a:off x="12067818" y="2902486"/>
            <a:ext cx="1570315" cy="620316"/>
          </a:xfrm>
          <a:prstGeom prst="rect">
            <a:avLst/>
          </a:prstGeom>
          <a:noFill/>
          <a:ln/>
        </p:spPr>
        <p:txBody>
          <a:bodyPr wrap="square" lIns="0" tIns="0" rIns="0" bIns="0" rtlCol="0" anchor="t"/>
          <a:lstStyle/>
          <a:p>
            <a:pPr marL="0" indent="0" algn="ctr">
              <a:lnSpc>
                <a:spcPts val="2400"/>
              </a:lnSpc>
              <a:buNone/>
            </a:pPr>
            <a:r>
              <a:rPr lang="en-US" sz="1950" dirty="0">
                <a:solidFill>
                  <a:srgbClr val="52586B"/>
                </a:solidFill>
                <a:latin typeface="Raleway" pitchFamily="2" charset="0"/>
                <a:ea typeface="Mona Sans Semi Bold" pitchFamily="34" charset="-122"/>
                <a:cs typeface="Mona Sans Semi Bold" pitchFamily="34" charset="-120"/>
              </a:rPr>
              <a:t>Value Realization</a:t>
            </a:r>
            <a:endParaRPr lang="en-US" sz="1950" dirty="0">
              <a:latin typeface="Raleway" pitchFamily="2" charset="0"/>
            </a:endParaRPr>
          </a:p>
        </p:txBody>
      </p:sp>
      <p:sp>
        <p:nvSpPr>
          <p:cNvPr id="33" name="Text 31"/>
          <p:cNvSpPr/>
          <p:nvPr/>
        </p:nvSpPr>
        <p:spPr>
          <a:xfrm>
            <a:off x="11989302" y="3641864"/>
            <a:ext cx="1727347" cy="3175397"/>
          </a:xfrm>
          <a:prstGeom prst="rect">
            <a:avLst/>
          </a:prstGeom>
          <a:noFill/>
          <a:ln/>
        </p:spPr>
        <p:txBody>
          <a:bodyPr wrap="square" lIns="0" tIns="0" rIns="0" bIns="0" rtlCol="0" anchor="t"/>
          <a:lstStyle/>
          <a:p>
            <a:pPr marL="0" indent="0" algn="ctr">
              <a:lnSpc>
                <a:spcPts val="2500"/>
              </a:lnSpc>
              <a:buNone/>
            </a:pPr>
            <a:r>
              <a:rPr lang="en-US" sz="1500" dirty="0">
                <a:solidFill>
                  <a:srgbClr val="52586B"/>
                </a:solidFill>
                <a:latin typeface="Raleway" pitchFamily="2" charset="0"/>
                <a:ea typeface="Funnel Sans" pitchFamily="34" charset="-122"/>
                <a:cs typeface="Funnel Sans" pitchFamily="34" charset="-120"/>
              </a:rPr>
              <a:t>Monitor progress against milestones, provide ongoing engagement and support, and develop and execute exit strategies when appropriate </a:t>
            </a:r>
            <a:endParaRPr lang="en-US" sz="1500" dirty="0">
              <a:latin typeface="Raleway" pitchFamily="2" charset="0"/>
            </a:endParaRPr>
          </a:p>
        </p:txBody>
      </p:sp>
      <p:sp>
        <p:nvSpPr>
          <p:cNvPr id="34" name="Rectangle 33">
            <a:extLst>
              <a:ext uri="{FF2B5EF4-FFF2-40B4-BE49-F238E27FC236}">
                <a16:creationId xmlns:a16="http://schemas.microsoft.com/office/drawing/2014/main" id="{8A2A87EF-B888-638B-75A3-AF9B787922ED}"/>
              </a:ext>
            </a:extLst>
          </p:cNvPr>
          <p:cNvSpPr/>
          <p:nvPr/>
        </p:nvSpPr>
        <p:spPr>
          <a:xfrm>
            <a:off x="728187" y="7086390"/>
            <a:ext cx="13355803" cy="618887"/>
          </a:xfrm>
          <a:prstGeom prst="rect">
            <a:avLst/>
          </a:prstGeom>
          <a:solidFill>
            <a:srgbClr val="D6DCE5">
              <a:alpha val="3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latin typeface="Raleway" pitchFamily="2" charset="0"/>
            </a:endParaRPr>
          </a:p>
        </p:txBody>
      </p:sp>
      <p:pic>
        <p:nvPicPr>
          <p:cNvPr id="35" name="Image 0" descr="preencoded.png">
            <a:extLst>
              <a:ext uri="{FF2B5EF4-FFF2-40B4-BE49-F238E27FC236}">
                <a16:creationId xmlns:a16="http://schemas.microsoft.com/office/drawing/2014/main" id="{90889484-7955-8DEA-8B46-A9D1A1529E14}"/>
              </a:ext>
            </a:extLst>
          </p:cNvPr>
          <p:cNvPicPr>
            <a:picLocks noChangeAspect="1"/>
          </p:cNvPicPr>
          <p:nvPr/>
        </p:nvPicPr>
        <p:blipFill>
          <a:blip r:embed="rId3"/>
          <a:stretch>
            <a:fillRect/>
          </a:stretch>
        </p:blipFill>
        <p:spPr>
          <a:xfrm>
            <a:off x="914162" y="7218221"/>
            <a:ext cx="372070" cy="372070"/>
          </a:xfrm>
          <a:prstGeom prst="rect">
            <a:avLst/>
          </a:prstGeom>
        </p:spPr>
      </p:pic>
      <p:sp>
        <p:nvSpPr>
          <p:cNvPr id="36" name="Text 22">
            <a:extLst>
              <a:ext uri="{FF2B5EF4-FFF2-40B4-BE49-F238E27FC236}">
                <a16:creationId xmlns:a16="http://schemas.microsoft.com/office/drawing/2014/main" id="{AC259B4E-5816-78E9-8A04-9CF32E6D64A9}"/>
              </a:ext>
            </a:extLst>
          </p:cNvPr>
          <p:cNvSpPr/>
          <p:nvPr/>
        </p:nvSpPr>
        <p:spPr>
          <a:xfrm>
            <a:off x="1587027" y="7287990"/>
            <a:ext cx="1860590" cy="232529"/>
          </a:xfrm>
          <a:prstGeom prst="rect">
            <a:avLst/>
          </a:prstGeom>
          <a:noFill/>
          <a:ln/>
        </p:spPr>
        <p:txBody>
          <a:bodyPr wrap="none" lIns="0" tIns="0" rIns="0" bIns="0" rtlCol="0" anchor="t"/>
          <a:lstStyle/>
          <a:p>
            <a:pPr marL="0" indent="0" algn="l">
              <a:lnSpc>
                <a:spcPts val="1800"/>
              </a:lnSpc>
              <a:buNone/>
            </a:pPr>
            <a:r>
              <a:rPr lang="en-US" sz="1600" dirty="0">
                <a:solidFill>
                  <a:srgbClr val="3C3939"/>
                </a:solidFill>
                <a:latin typeface="Raleway" pitchFamily="2" charset="0"/>
                <a:ea typeface="Raleway" pitchFamily="34" charset="-122"/>
                <a:cs typeface="Raleway" pitchFamily="34" charset="-120"/>
              </a:rPr>
              <a:t>AI-Powered Insights</a:t>
            </a:r>
            <a:endParaRPr lang="en-US" sz="1600" dirty="0">
              <a:latin typeface="Raleway" pitchFamily="2" charset="0"/>
            </a:endParaRPr>
          </a:p>
        </p:txBody>
      </p:sp>
      <p:pic>
        <p:nvPicPr>
          <p:cNvPr id="38" name="Image 1" descr="preencoded.png">
            <a:extLst>
              <a:ext uri="{FF2B5EF4-FFF2-40B4-BE49-F238E27FC236}">
                <a16:creationId xmlns:a16="http://schemas.microsoft.com/office/drawing/2014/main" id="{5514E836-D29D-6536-4146-D987301AB0C4}"/>
              </a:ext>
            </a:extLst>
          </p:cNvPr>
          <p:cNvPicPr>
            <a:picLocks noChangeAspect="1"/>
          </p:cNvPicPr>
          <p:nvPr/>
        </p:nvPicPr>
        <p:blipFill>
          <a:blip r:embed="rId4"/>
          <a:stretch>
            <a:fillRect/>
          </a:stretch>
        </p:blipFill>
        <p:spPr>
          <a:xfrm>
            <a:off x="7528560" y="7218221"/>
            <a:ext cx="372070" cy="372070"/>
          </a:xfrm>
          <a:prstGeom prst="rect">
            <a:avLst/>
          </a:prstGeom>
        </p:spPr>
      </p:pic>
      <p:sp>
        <p:nvSpPr>
          <p:cNvPr id="39" name="Text 24">
            <a:extLst>
              <a:ext uri="{FF2B5EF4-FFF2-40B4-BE49-F238E27FC236}">
                <a16:creationId xmlns:a16="http://schemas.microsoft.com/office/drawing/2014/main" id="{F96306A1-F513-145A-9D40-969BE6DD4610}"/>
              </a:ext>
            </a:extLst>
          </p:cNvPr>
          <p:cNvSpPr/>
          <p:nvPr/>
        </p:nvSpPr>
        <p:spPr>
          <a:xfrm>
            <a:off x="8201425" y="7287991"/>
            <a:ext cx="1860590" cy="232529"/>
          </a:xfrm>
          <a:prstGeom prst="rect">
            <a:avLst/>
          </a:prstGeom>
          <a:noFill/>
          <a:ln/>
        </p:spPr>
        <p:txBody>
          <a:bodyPr wrap="none" lIns="0" tIns="0" rIns="0" bIns="0" rtlCol="0" anchor="t"/>
          <a:lstStyle/>
          <a:p>
            <a:pPr marL="0" indent="0" algn="l">
              <a:lnSpc>
                <a:spcPts val="1800"/>
              </a:lnSpc>
              <a:buNone/>
            </a:pPr>
            <a:r>
              <a:rPr lang="en-US" sz="1600" dirty="0">
                <a:solidFill>
                  <a:srgbClr val="3C3939"/>
                </a:solidFill>
                <a:latin typeface="Raleway" pitchFamily="2" charset="0"/>
                <a:ea typeface="Raleway" pitchFamily="34" charset="-122"/>
                <a:cs typeface="Raleway" pitchFamily="34" charset="-120"/>
              </a:rPr>
              <a:t>Proprietary AI Tools &amp; Processes</a:t>
            </a:r>
            <a:endParaRPr lang="en-US" sz="1600" dirty="0">
              <a:latin typeface="Raleway" pitchFamily="2" charset="0"/>
            </a:endParaRPr>
          </a:p>
        </p:txBody>
      </p:sp>
      <p:sp>
        <p:nvSpPr>
          <p:cNvPr id="2" name="Text 0">
            <a:extLst>
              <a:ext uri="{FF2B5EF4-FFF2-40B4-BE49-F238E27FC236}">
                <a16:creationId xmlns:a16="http://schemas.microsoft.com/office/drawing/2014/main" id="{AB521C86-C9AB-8D04-E888-BBF9A049C223}"/>
              </a:ext>
            </a:extLst>
          </p:cNvPr>
          <p:cNvSpPr/>
          <p:nvPr/>
        </p:nvSpPr>
        <p:spPr>
          <a:xfrm>
            <a:off x="793790" y="577810"/>
            <a:ext cx="5181124" cy="434102"/>
          </a:xfrm>
          <a:prstGeom prst="rect">
            <a:avLst/>
          </a:prstGeom>
          <a:noFill/>
          <a:ln/>
        </p:spPr>
        <p:txBody>
          <a:bodyPr wrap="none" lIns="0" tIns="0" rIns="0" bIns="0" rtlCol="0" anchor="t"/>
          <a:lstStyle/>
          <a:p>
            <a:pPr marL="0" indent="0" algn="l">
              <a:lnSpc>
                <a:spcPts val="3400"/>
              </a:lnSpc>
              <a:buNone/>
            </a:pPr>
            <a:r>
              <a:rPr lang="en-US" sz="3300" dirty="0">
                <a:solidFill>
                  <a:srgbClr val="1B1B27"/>
                </a:solidFill>
                <a:latin typeface="Raleway" pitchFamily="34" charset="0"/>
                <a:ea typeface="Raleway" pitchFamily="34" charset="-122"/>
                <a:cs typeface="Raleway" pitchFamily="34" charset="-120"/>
              </a:rPr>
              <a:t>DISCIPLINED INVESTMENT PROCESS</a:t>
            </a:r>
            <a:endParaRPr lang="en-US" sz="33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ACA17BB-E5C7-774C-1C76-67DC47FCC109}"/>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0B24501-E977-53C3-0A6E-F04E13AF4293}"/>
              </a:ext>
            </a:extLst>
          </p:cNvPr>
          <p:cNvSpPr/>
          <p:nvPr/>
        </p:nvSpPr>
        <p:spPr>
          <a:xfrm>
            <a:off x="9193548" y="6758970"/>
            <a:ext cx="427063" cy="435582"/>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 name="Title 1">
            <a:extLst>
              <a:ext uri="{FF2B5EF4-FFF2-40B4-BE49-F238E27FC236}">
                <a16:creationId xmlns:a16="http://schemas.microsoft.com/office/drawing/2014/main" id="{96F4C593-F06E-B157-DFF2-633CAAFD6F4E}"/>
              </a:ext>
            </a:extLst>
          </p:cNvPr>
          <p:cNvSpPr>
            <a:spLocks noGrp="1"/>
          </p:cNvSpPr>
          <p:nvPr>
            <p:ph type="ctrTitle"/>
            <p:custDataLst>
              <p:tags r:id="rId2"/>
            </p:custDataLst>
          </p:nvPr>
        </p:nvSpPr>
        <p:spPr>
          <a:xfrm>
            <a:off x="3117880" y="6517887"/>
            <a:ext cx="10721340" cy="1051560"/>
          </a:xfrm>
        </p:spPr>
        <p:txBody>
          <a:bodyPr anchor="ctr">
            <a:norm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gn="r">
              <a:lnSpc>
                <a:spcPct val="80000"/>
              </a:lnSpc>
            </a:pPr>
            <a:r>
              <a:rPr lang="en-US" sz="4400" dirty="0">
                <a:solidFill>
                  <a:schemeClr val="bg1"/>
                </a:solidFill>
                <a:latin typeface="Raleway" pitchFamily="34" charset="0"/>
                <a:ea typeface="Raleway" pitchFamily="34" charset="-122"/>
                <a:cs typeface="Raleway" pitchFamily="34" charset="-120"/>
              </a:rPr>
              <a:t>∞</a:t>
            </a:r>
            <a:r>
              <a:rPr lang="en-US" sz="4400" dirty="0">
                <a:solidFill>
                  <a:srgbClr val="1B1B27"/>
                </a:solidFill>
                <a:latin typeface="Raleway" pitchFamily="34" charset="0"/>
                <a:ea typeface="Raleway" pitchFamily="34" charset="-122"/>
                <a:cs typeface="Raleway" pitchFamily="34" charset="-120"/>
              </a:rPr>
              <a:t> Aionis Partners</a:t>
            </a:r>
            <a:endParaRPr lang="en-US" sz="4320" dirty="0">
              <a:solidFill>
                <a:schemeClr val="tx2"/>
              </a:solidFill>
            </a:endParaRPr>
          </a:p>
        </p:txBody>
      </p:sp>
      <p:sp>
        <p:nvSpPr>
          <p:cNvPr id="9" name="Rectangle 8">
            <a:extLst>
              <a:ext uri="{FF2B5EF4-FFF2-40B4-BE49-F238E27FC236}">
                <a16:creationId xmlns:a16="http://schemas.microsoft.com/office/drawing/2014/main" id="{78A444DB-19D6-172A-F8E3-48D0363E87D2}"/>
              </a:ext>
            </a:extLst>
          </p:cNvPr>
          <p:cNvSpPr/>
          <p:nvPr>
            <p:custDataLst>
              <p:tags r:id="rId3"/>
            </p:custDataLst>
          </p:nvPr>
        </p:nvSpPr>
        <p:spPr>
          <a:xfrm>
            <a:off x="731520" y="7680960"/>
            <a:ext cx="2190938" cy="2377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gn="ctr"/>
            <a:endParaRPr lang="en-US" sz="2592" noProof="1"/>
          </a:p>
        </p:txBody>
      </p:sp>
    </p:spTree>
    <p:custDataLst>
      <p:tags r:id="rId1"/>
    </p:custDataLst>
    <p:extLst>
      <p:ext uri="{BB962C8B-B14F-4D97-AF65-F5344CB8AC3E}">
        <p14:creationId xmlns:p14="http://schemas.microsoft.com/office/powerpoint/2010/main" val="32110618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H_FLYSHEET_STYLE" val="1"/>
</p:tagLst>
</file>

<file path=ppt/tags/tag10.xml><?xml version="1.0" encoding="utf-8"?>
<p:tagLst xmlns:a="http://schemas.openxmlformats.org/drawingml/2006/main" xmlns:r="http://schemas.openxmlformats.org/officeDocument/2006/relationships" xmlns:p="http://schemas.openxmlformats.org/presentationml/2006/main">
  <p:tag name="PLUS_ID" val="outro_text"/>
</p:tagLst>
</file>

<file path=ppt/tags/tag11.xml><?xml version="1.0" encoding="utf-8"?>
<p:tagLst xmlns:a="http://schemas.openxmlformats.org/drawingml/2006/main" xmlns:r="http://schemas.openxmlformats.org/officeDocument/2006/relationships" xmlns:p="http://schemas.openxmlformats.org/presentationml/2006/main">
  <p:tag name="PLUS_ID" val="logo"/>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ags/tag8.xml><?xml version="1.0" encoding="utf-8"?>
<p:tagLst xmlns:a="http://schemas.openxmlformats.org/drawingml/2006/main" xmlns:r="http://schemas.openxmlformats.org/officeDocument/2006/relationships" xmlns:p="http://schemas.openxmlformats.org/presentationml/2006/main">
  <p:tag name="MM_SLIDE_TYPE" val="6"/>
</p:tagLst>
</file>

<file path=ppt/tags/tag9.xml><?xml version="1.0" encoding="utf-8"?>
<p:tagLst xmlns:a="http://schemas.openxmlformats.org/drawingml/2006/main" xmlns:r="http://schemas.openxmlformats.org/officeDocument/2006/relationships" xmlns:p="http://schemas.openxmlformats.org/presentationml/2006/main">
  <p:tag name="PLUS_THEME" val="background_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41A514E-A9F2-424D-87E8-10A6E4763DD4}">
  <we:reference id="wa200007130" version="1.0.0.1" store="en-US" storeType="OMEX"/>
  <we:alternateReferences>
    <we:reference id="wa200007130" version="1.0.0.1" store="wa2000071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1604</Words>
  <Application>Microsoft Office PowerPoint</Application>
  <PresentationFormat>Custom</PresentationFormat>
  <Paragraphs>150</Paragraphs>
  <Slides>9</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Franklin Gothic Medium</vt:lpstr>
      <vt:lpstr>Roboto</vt:lpstr>
      <vt:lpstr>Arial</vt:lpstr>
      <vt:lpstr>Aptos Display</vt:lpstr>
      <vt:lpstr>Calibri</vt:lpstr>
      <vt:lpstr>Raleway</vt:lpstr>
      <vt:lpstr>Aptos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Aionis Partners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Lina Zhou</dc:creator>
  <cp:lastModifiedBy>Lina Zhou</cp:lastModifiedBy>
  <cp:revision>15</cp:revision>
  <dcterms:created xsi:type="dcterms:W3CDTF">2025-07-18T11:42:15Z</dcterms:created>
  <dcterms:modified xsi:type="dcterms:W3CDTF">2025-07-20T19:28:59Z</dcterms:modified>
</cp:coreProperties>
</file>