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37"/>
  </p:notesMasterIdLst>
  <p:handoutMasterIdLst>
    <p:handoutMasterId r:id="rId38"/>
  </p:handoutMasterIdLst>
  <p:sldIdLst>
    <p:sldId id="256" r:id="rId2"/>
    <p:sldId id="320" r:id="rId3"/>
    <p:sldId id="260" r:id="rId4"/>
    <p:sldId id="259" r:id="rId5"/>
    <p:sldId id="291" r:id="rId6"/>
    <p:sldId id="261" r:id="rId7"/>
    <p:sldId id="262" r:id="rId8"/>
    <p:sldId id="263" r:id="rId9"/>
    <p:sldId id="292" r:id="rId10"/>
    <p:sldId id="293" r:id="rId11"/>
    <p:sldId id="294" r:id="rId12"/>
    <p:sldId id="295" r:id="rId13"/>
    <p:sldId id="296" r:id="rId14"/>
    <p:sldId id="297" r:id="rId15"/>
    <p:sldId id="298" r:id="rId16"/>
    <p:sldId id="299" r:id="rId17"/>
    <p:sldId id="300" r:id="rId18"/>
    <p:sldId id="302" r:id="rId19"/>
    <p:sldId id="303" r:id="rId20"/>
    <p:sldId id="304" r:id="rId21"/>
    <p:sldId id="305" r:id="rId22"/>
    <p:sldId id="306" r:id="rId23"/>
    <p:sldId id="307" r:id="rId24"/>
    <p:sldId id="322" r:id="rId25"/>
    <p:sldId id="323" r:id="rId26"/>
    <p:sldId id="326" r:id="rId27"/>
    <p:sldId id="321" r:id="rId28"/>
    <p:sldId id="308" r:id="rId29"/>
    <p:sldId id="325" r:id="rId30"/>
    <p:sldId id="327" r:id="rId31"/>
    <p:sldId id="316" r:id="rId32"/>
    <p:sldId id="318" r:id="rId33"/>
    <p:sldId id="317" r:id="rId34"/>
    <p:sldId id="319" r:id="rId35"/>
    <p:sldId id="328"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A01"/>
    <a:srgbClr val="00F902"/>
    <a:srgbClr val="350267"/>
    <a:srgbClr val="2E138D"/>
    <a:srgbClr val="46367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579" autoAdjust="0"/>
    <p:restoredTop sz="94683" autoAdjust="0"/>
  </p:normalViewPr>
  <p:slideViewPr>
    <p:cSldViewPr snapToGrid="0" snapToObjects="1">
      <p:cViewPr varScale="1">
        <p:scale>
          <a:sx n="161" d="100"/>
          <a:sy n="161" d="100"/>
        </p:scale>
        <p:origin x="-392" y="-2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BBB515-E9A7-DE40-BE3F-955F5D7B476A}" type="datetime1">
              <a:rPr lang="en-US" smtClean="0"/>
              <a:t>4/1/14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F5710DC-8555-BB45-8865-7E3B44370170}" type="slidenum">
              <a:rPr lang="en-US" smtClean="0"/>
              <a:t>‹#›</a:t>
            </a:fld>
            <a:endParaRPr lang="en-US"/>
          </a:p>
        </p:txBody>
      </p:sp>
    </p:spTree>
    <p:extLst>
      <p:ext uri="{BB962C8B-B14F-4D97-AF65-F5344CB8AC3E}">
        <p14:creationId xmlns:p14="http://schemas.microsoft.com/office/powerpoint/2010/main" val="29091212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398AB2-A6D6-F34B-96C9-B77AAEDA43EC}" type="datetime1">
              <a:rPr lang="en-US" smtClean="0"/>
              <a:t>4/1/14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181EB7-0D21-1E4A-9532-62A2E243AD37}" type="slidenum">
              <a:rPr lang="en-US" smtClean="0"/>
              <a:t>‹#›</a:t>
            </a:fld>
            <a:endParaRPr lang="en-US"/>
          </a:p>
        </p:txBody>
      </p:sp>
    </p:spTree>
    <p:extLst>
      <p:ext uri="{BB962C8B-B14F-4D97-AF65-F5344CB8AC3E}">
        <p14:creationId xmlns:p14="http://schemas.microsoft.com/office/powerpoint/2010/main" val="310515743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181EB7-0D21-1E4A-9532-62A2E243AD37}" type="slidenum">
              <a:rPr lang="en-US" smtClean="0"/>
              <a:t>3</a:t>
            </a:fld>
            <a:endParaRPr lang="en-US"/>
          </a:p>
        </p:txBody>
      </p:sp>
    </p:spTree>
    <p:extLst>
      <p:ext uri="{BB962C8B-B14F-4D97-AF65-F5344CB8AC3E}">
        <p14:creationId xmlns:p14="http://schemas.microsoft.com/office/powerpoint/2010/main" val="1424251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3181EB7-0D21-1E4A-9532-62A2E243AD37}" type="slidenum">
              <a:rPr lang="en-US" smtClean="0"/>
              <a:t>5</a:t>
            </a:fld>
            <a:endParaRPr lang="en-US"/>
          </a:p>
        </p:txBody>
      </p:sp>
    </p:spTree>
    <p:extLst>
      <p:ext uri="{BB962C8B-B14F-4D97-AF65-F5344CB8AC3E}">
        <p14:creationId xmlns:p14="http://schemas.microsoft.com/office/powerpoint/2010/main" val="1424251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7240" y="1219200"/>
            <a:ext cx="7528560" cy="2152650"/>
          </a:xfrm>
        </p:spPr>
        <p:txBody>
          <a:bodyPr>
            <a:noAutofit/>
          </a:bodyPr>
          <a:lstStyle>
            <a:lvl1pPr>
              <a:defRPr sz="440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777240" y="3387372"/>
            <a:ext cx="75438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Date Placeholder 14"/>
          <p:cNvSpPr>
            <a:spLocks noGrp="1"/>
          </p:cNvSpPr>
          <p:nvPr>
            <p:ph type="dt" sz="half" idx="10"/>
          </p:nvPr>
        </p:nvSpPr>
        <p:spPr>
          <a:xfrm>
            <a:off x="5394960" y="6337300"/>
            <a:ext cx="2133600" cy="365125"/>
          </a:xfrm>
        </p:spPr>
        <p:txBody>
          <a:bodyPr/>
          <a:lstStyle/>
          <a:p>
            <a:fld id="{5CDD163E-51C5-A848-B02A-0F24CF5F4C31}" type="datetime1">
              <a:rPr lang="en-US" smtClean="0"/>
              <a:t>4/1/14</a:t>
            </a:fld>
            <a:endParaRPr lang="en-US" dirty="0"/>
          </a:p>
        </p:txBody>
      </p:sp>
      <p:sp>
        <p:nvSpPr>
          <p:cNvPr id="16" name="Slide Number Placeholder 15"/>
          <p:cNvSpPr>
            <a:spLocks noGrp="1"/>
          </p:cNvSpPr>
          <p:nvPr>
            <p:ph type="sldNum" sz="quarter" idx="11"/>
          </p:nvPr>
        </p:nvSpPr>
        <p:spPr>
          <a:xfrm>
            <a:off x="7528560" y="6337300"/>
            <a:ext cx="1370088" cy="365125"/>
          </a:xfrm>
        </p:spPr>
        <p:txBody>
          <a:bodyPr/>
          <a:lstStyle>
            <a:lvl1pPr algn="r">
              <a:defRPr/>
            </a:lvl1pPr>
          </a:lstStyle>
          <a:p>
            <a:fld id="{1789C0F2-17E0-497A-9BBE-0C73201AAFE3}" type="slidenum">
              <a:rPr lang="en-US" smtClean="0"/>
              <a:pPr/>
              <a:t>‹#›</a:t>
            </a:fld>
            <a:endParaRPr lang="en-US" dirty="0"/>
          </a:p>
        </p:txBody>
      </p:sp>
      <p:sp>
        <p:nvSpPr>
          <p:cNvPr id="17" name="Footer Placeholder 16"/>
          <p:cNvSpPr>
            <a:spLocks noGrp="1"/>
          </p:cNvSpPr>
          <p:nvPr>
            <p:ph type="ftr" sz="quarter" idx="12"/>
          </p:nvPr>
        </p:nvSpPr>
        <p:spPr>
          <a:xfrm>
            <a:off x="822960" y="6337300"/>
            <a:ext cx="4572000" cy="365125"/>
          </a:xfrm>
        </p:spPr>
        <p:txBody>
          <a:bodyPr/>
          <a:lstStyle/>
          <a:p>
            <a:r>
              <a:rPr lang="en-US" smtClean="0"/>
              <a:t>CSS430 Operating Systems : Introduction</a:t>
            </a:r>
            <a:endParaRPr lang="en-US" dirty="0"/>
          </a:p>
        </p:txBody>
      </p:sp>
      <p:pic>
        <p:nvPicPr>
          <p:cNvPr id="9" name="Picture 8" descr="Screen Shot 2014-02-16 at 3.42.39 P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569" y="299975"/>
            <a:ext cx="3150402" cy="221457"/>
          </a:xfrm>
          <a:prstGeom prst="rect">
            <a:avLst/>
          </a:prstGeom>
        </p:spPr>
      </p:pic>
      <p:pic>
        <p:nvPicPr>
          <p:cNvPr id="10" name="Picture 9" descr="Screen Shot 2014-02-16 at 3.41.14 P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519569" cy="52614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51B144-EAE3-4C4E-A88D-5A3216FBBB35}" type="datetime1">
              <a:rPr lang="en-US" smtClean="0"/>
              <a:t>4/1/14</a:t>
            </a:fld>
            <a:endParaRPr lang="en-US"/>
          </a:p>
        </p:txBody>
      </p:sp>
      <p:sp>
        <p:nvSpPr>
          <p:cNvPr id="5" name="Footer Placeholder 4"/>
          <p:cNvSpPr>
            <a:spLocks noGrp="1"/>
          </p:cNvSpPr>
          <p:nvPr>
            <p:ph type="ftr" sz="quarter" idx="11"/>
          </p:nvPr>
        </p:nvSpPr>
        <p:spPr/>
        <p:txBody>
          <a:bodyPr/>
          <a:lstStyle/>
          <a:p>
            <a:r>
              <a:rPr lang="en-US" dirty="0" smtClean="0"/>
              <a:t>CSS430 Operating Systems : Introduction</a:t>
            </a:r>
            <a:endParaRPr lang="en-US" dirty="0"/>
          </a:p>
        </p:txBody>
      </p:sp>
      <p:sp>
        <p:nvSpPr>
          <p:cNvPr id="6" name="Slide Number Placeholder 5"/>
          <p:cNvSpPr>
            <a:spLocks noGrp="1"/>
          </p:cNvSpPr>
          <p:nvPr>
            <p:ph type="sldNum" sz="quarter" idx="12"/>
          </p:nvPr>
        </p:nvSpPr>
        <p:spPr/>
        <p:txBody>
          <a:bodyPr/>
          <a:lstStyle/>
          <a:p>
            <a:fld id="{93B08CBD-4BA7-2F4C-A6A5-A7119939D98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43D31E-47C9-8042-8C42-6ECC8FF07DAC}" type="datetime1">
              <a:rPr lang="en-US" smtClean="0"/>
              <a:t>4/1/14</a:t>
            </a:fld>
            <a:endParaRPr lang="en-US"/>
          </a:p>
        </p:txBody>
      </p:sp>
      <p:sp>
        <p:nvSpPr>
          <p:cNvPr id="5" name="Footer Placeholder 4"/>
          <p:cNvSpPr>
            <a:spLocks noGrp="1"/>
          </p:cNvSpPr>
          <p:nvPr>
            <p:ph type="ftr" sz="quarter" idx="11"/>
          </p:nvPr>
        </p:nvSpPr>
        <p:spPr/>
        <p:txBody>
          <a:bodyPr/>
          <a:lstStyle/>
          <a:p>
            <a:r>
              <a:rPr lang="en-US" smtClean="0"/>
              <a:t>CSS430 Operating Systems : Introduction</a:t>
            </a:r>
            <a:endParaRPr lang="en-US"/>
          </a:p>
        </p:txBody>
      </p:sp>
      <p:sp>
        <p:nvSpPr>
          <p:cNvPr id="6" name="Slide Number Placeholder 5"/>
          <p:cNvSpPr>
            <a:spLocks noGrp="1"/>
          </p:cNvSpPr>
          <p:nvPr>
            <p:ph type="sldNum" sz="quarter" idx="12"/>
          </p:nvPr>
        </p:nvSpPr>
        <p:spPr/>
        <p:txBody>
          <a:bodyPr/>
          <a:lstStyle/>
          <a:p>
            <a:fld id="{93B08CBD-4BA7-2F4C-A6A5-A7119939D98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77240" y="1246563"/>
            <a:ext cx="7772400" cy="5029200"/>
          </a:xfrm>
        </p:spPr>
        <p:txBody>
          <a:bodyPr/>
          <a:lstStyle>
            <a:lvl1pPr>
              <a:defRPr>
                <a:latin typeface="Cambria"/>
                <a:cs typeface="Cambria"/>
              </a:defRPr>
            </a:lvl1pPr>
            <a:lvl2pPr>
              <a:defRPr>
                <a:latin typeface="Cambria"/>
                <a:cs typeface="Cambria"/>
              </a:defRPr>
            </a:lvl2pPr>
            <a:lvl3pPr>
              <a:defRPr>
                <a:latin typeface="Cambria"/>
                <a:cs typeface="Cambria"/>
              </a:defRPr>
            </a:lvl3pPr>
            <a:lvl4pPr>
              <a:defRPr>
                <a:latin typeface="Cambria"/>
                <a:cs typeface="Cambria"/>
              </a:defRPr>
            </a:lvl4pPr>
            <a:lvl5pPr>
              <a:defRPr>
                <a:latin typeface="Cambria"/>
                <a:cs typeface="Cambri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12"/>
          <p:cNvSpPr>
            <a:spLocks noGrp="1"/>
          </p:cNvSpPr>
          <p:nvPr>
            <p:ph type="title"/>
          </p:nvPr>
        </p:nvSpPr>
        <p:spPr>
          <a:xfrm>
            <a:off x="777239" y="1"/>
            <a:ext cx="7772401" cy="725691"/>
          </a:xfrm>
        </p:spPr>
        <p:txBody>
          <a:bodyPr anchor="ctr"/>
          <a:lstStyle>
            <a:lvl1pPr algn="ctr">
              <a:defRPr sz="4000"/>
            </a:lvl1pPr>
          </a:lstStyle>
          <a:p>
            <a:r>
              <a:rPr lang="en-US" dirty="0" smtClean="0"/>
              <a:t>Click to edit Master title style</a:t>
            </a:r>
            <a:endParaRPr lang="en-US" dirty="0"/>
          </a:p>
        </p:txBody>
      </p:sp>
      <p:sp>
        <p:nvSpPr>
          <p:cNvPr id="7" name="Date Placeholder 14"/>
          <p:cNvSpPr>
            <a:spLocks noGrp="1"/>
          </p:cNvSpPr>
          <p:nvPr>
            <p:ph type="dt" sz="half" idx="10"/>
          </p:nvPr>
        </p:nvSpPr>
        <p:spPr>
          <a:xfrm>
            <a:off x="6795630" y="6337300"/>
            <a:ext cx="732929" cy="365125"/>
          </a:xfrm>
        </p:spPr>
        <p:txBody>
          <a:bodyPr anchor="ctr"/>
          <a:lstStyle>
            <a:lvl1pPr>
              <a:defRPr>
                <a:latin typeface="Calisto MT"/>
                <a:cs typeface="Calisto MT"/>
              </a:defRPr>
            </a:lvl1pPr>
          </a:lstStyle>
          <a:p>
            <a:fld id="{CCA340E5-1B58-F74F-9054-C2F22FA7161A}" type="datetime1">
              <a:rPr lang="en-US" smtClean="0"/>
              <a:t>4/1/14</a:t>
            </a:fld>
            <a:endParaRPr lang="en-US" dirty="0"/>
          </a:p>
        </p:txBody>
      </p:sp>
      <p:sp>
        <p:nvSpPr>
          <p:cNvPr id="8" name="Slide Number Placeholder 15"/>
          <p:cNvSpPr>
            <a:spLocks noGrp="1"/>
          </p:cNvSpPr>
          <p:nvPr>
            <p:ph type="sldNum" sz="quarter" idx="11"/>
          </p:nvPr>
        </p:nvSpPr>
        <p:spPr>
          <a:xfrm>
            <a:off x="7528560" y="6337300"/>
            <a:ext cx="1021080" cy="365125"/>
          </a:xfrm>
        </p:spPr>
        <p:txBody>
          <a:bodyPr anchor="ctr"/>
          <a:lstStyle>
            <a:lvl1pPr algn="r">
              <a:defRPr>
                <a:latin typeface="Calibri"/>
                <a:cs typeface="Calibri"/>
              </a:defRPr>
            </a:lvl1pPr>
          </a:lstStyle>
          <a:p>
            <a:fld id="{1789C0F2-17E0-497A-9BBE-0C73201AAFE3}" type="slidenum">
              <a:rPr lang="en-US" smtClean="0"/>
              <a:pPr/>
              <a:t>‹#›</a:t>
            </a:fld>
            <a:endParaRPr lang="en-US" dirty="0"/>
          </a:p>
        </p:txBody>
      </p:sp>
      <p:sp>
        <p:nvSpPr>
          <p:cNvPr id="9" name="Footer Placeholder 16"/>
          <p:cNvSpPr>
            <a:spLocks noGrp="1"/>
          </p:cNvSpPr>
          <p:nvPr>
            <p:ph type="ftr" sz="quarter" idx="12"/>
          </p:nvPr>
        </p:nvSpPr>
        <p:spPr>
          <a:xfrm>
            <a:off x="777239" y="6337300"/>
            <a:ext cx="4617721" cy="365125"/>
          </a:xfrm>
        </p:spPr>
        <p:txBody>
          <a:bodyPr anchor="ctr"/>
          <a:lstStyle>
            <a:lvl1pPr>
              <a:defRPr>
                <a:latin typeface="Calisto MT"/>
                <a:cs typeface="Calisto MT"/>
              </a:defRPr>
            </a:lvl1pPr>
          </a:lstStyle>
          <a:p>
            <a:r>
              <a:rPr lang="en-US" dirty="0" smtClean="0"/>
              <a:t>CSS430 Operating Systems : Introduction</a:t>
            </a:r>
            <a:endParaRPr lang="en-US" dirty="0"/>
          </a:p>
        </p:txBody>
      </p:sp>
      <p:pic>
        <p:nvPicPr>
          <p:cNvPr id="11" name="Picture 10" descr="Screen Shot 2014-02-16 at 3.41.14 P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519569" cy="52614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74ED1136-9A1C-6747-A889-DA2806533034}" type="datetime1">
              <a:rPr lang="en-US" smtClean="0"/>
              <a:t>4/1/14</a:t>
            </a:fld>
            <a:endParaRPr lang="en-US"/>
          </a:p>
        </p:txBody>
      </p:sp>
      <p:sp>
        <p:nvSpPr>
          <p:cNvPr id="13" name="Slide Number Placeholder 12"/>
          <p:cNvSpPr>
            <a:spLocks noGrp="1"/>
          </p:cNvSpPr>
          <p:nvPr>
            <p:ph type="sldNum" sz="quarter" idx="11"/>
          </p:nvPr>
        </p:nvSpPr>
        <p:spPr/>
        <p:txBody>
          <a:bodyPr/>
          <a:lstStyle/>
          <a:p>
            <a:fld id="{93B08CBD-4BA7-2F4C-A6A5-A7119939D983}" type="slidenum">
              <a:rPr lang="en-US" smtClean="0"/>
              <a:t>‹#›</a:t>
            </a:fld>
            <a:endParaRPr lang="en-US"/>
          </a:p>
        </p:txBody>
      </p:sp>
      <p:sp>
        <p:nvSpPr>
          <p:cNvPr id="14" name="Footer Placeholder 13"/>
          <p:cNvSpPr>
            <a:spLocks noGrp="1"/>
          </p:cNvSpPr>
          <p:nvPr>
            <p:ph type="ftr" sz="quarter" idx="12"/>
          </p:nvPr>
        </p:nvSpPr>
        <p:spPr/>
        <p:txBody>
          <a:bodyPr/>
          <a:lstStyle/>
          <a:p>
            <a:r>
              <a:rPr lang="en-US" dirty="0" smtClean="0"/>
              <a:t>CSS430 Operating Systems : Introduction</a:t>
            </a:r>
            <a:endParaRPr lang="en-US" dirty="0"/>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12A54688-2119-5242-B329-7001C47A271F}" type="datetime1">
              <a:rPr lang="en-US" smtClean="0"/>
              <a:t>4/1/14</a:t>
            </a:fld>
            <a:endParaRPr lang="en-US"/>
          </a:p>
        </p:txBody>
      </p:sp>
      <p:sp>
        <p:nvSpPr>
          <p:cNvPr id="9" name="Slide Number Placeholder 8"/>
          <p:cNvSpPr>
            <a:spLocks noGrp="1"/>
          </p:cNvSpPr>
          <p:nvPr>
            <p:ph type="sldNum" sz="quarter" idx="11"/>
          </p:nvPr>
        </p:nvSpPr>
        <p:spPr/>
        <p:txBody>
          <a:bodyPr/>
          <a:lstStyle/>
          <a:p>
            <a:fld id="{93B08CBD-4BA7-2F4C-A6A5-A7119939D983}" type="slidenum">
              <a:rPr lang="en-US" smtClean="0"/>
              <a:t>‹#›</a:t>
            </a:fld>
            <a:endParaRPr lang="en-US"/>
          </a:p>
        </p:txBody>
      </p:sp>
      <p:sp>
        <p:nvSpPr>
          <p:cNvPr id="10" name="Footer Placeholder 9"/>
          <p:cNvSpPr>
            <a:spLocks noGrp="1"/>
          </p:cNvSpPr>
          <p:nvPr>
            <p:ph type="ftr" sz="quarter" idx="12"/>
          </p:nvPr>
        </p:nvSpPr>
        <p:spPr/>
        <p:txBody>
          <a:bodyPr/>
          <a:lstStyle/>
          <a:p>
            <a:r>
              <a:rPr lang="en-US" smtClean="0"/>
              <a:t>CSS430 Operating Systems : Introduction</a:t>
            </a:r>
            <a:endParaRPr lang="en-US" dirty="0"/>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789499FA-94C4-6747-9B74-B80CDD606628}" type="datetime1">
              <a:rPr lang="en-US" smtClean="0"/>
              <a:t>4/1/14</a:t>
            </a:fld>
            <a:endParaRPr lang="en-US"/>
          </a:p>
        </p:txBody>
      </p:sp>
      <p:sp>
        <p:nvSpPr>
          <p:cNvPr id="15" name="Slide Number Placeholder 14"/>
          <p:cNvSpPr>
            <a:spLocks noGrp="1"/>
          </p:cNvSpPr>
          <p:nvPr>
            <p:ph type="sldNum" sz="quarter" idx="11"/>
          </p:nvPr>
        </p:nvSpPr>
        <p:spPr/>
        <p:txBody>
          <a:bodyPr/>
          <a:lstStyle/>
          <a:p>
            <a:fld id="{93B08CBD-4BA7-2F4C-A6A5-A7119939D983}" type="slidenum">
              <a:rPr lang="en-US" smtClean="0"/>
              <a:t>‹#›</a:t>
            </a:fld>
            <a:endParaRPr lang="en-US"/>
          </a:p>
        </p:txBody>
      </p:sp>
      <p:sp>
        <p:nvSpPr>
          <p:cNvPr id="16" name="Footer Placeholder 15"/>
          <p:cNvSpPr>
            <a:spLocks noGrp="1"/>
          </p:cNvSpPr>
          <p:nvPr>
            <p:ph type="ftr" sz="quarter" idx="12"/>
          </p:nvPr>
        </p:nvSpPr>
        <p:spPr/>
        <p:txBody>
          <a:bodyPr/>
          <a:lstStyle/>
          <a:p>
            <a:r>
              <a:rPr lang="en-US" smtClean="0"/>
              <a:t>CSS430 Operating Systems : Introduction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1DAA03C5-45D4-E54A-B260-E1F0865318BA}" type="datetime1">
              <a:rPr lang="en-US" smtClean="0"/>
              <a:t>4/1/14</a:t>
            </a:fld>
            <a:endParaRPr lang="en-US"/>
          </a:p>
        </p:txBody>
      </p:sp>
      <p:sp>
        <p:nvSpPr>
          <p:cNvPr id="8" name="Slide Number Placeholder 7"/>
          <p:cNvSpPr>
            <a:spLocks noGrp="1"/>
          </p:cNvSpPr>
          <p:nvPr>
            <p:ph type="sldNum" sz="quarter" idx="11"/>
          </p:nvPr>
        </p:nvSpPr>
        <p:spPr/>
        <p:txBody>
          <a:bodyPr/>
          <a:lstStyle/>
          <a:p>
            <a:fld id="{93B08CBD-4BA7-2F4C-A6A5-A7119939D983}" type="slidenum">
              <a:rPr lang="en-US" smtClean="0"/>
              <a:t>‹#›</a:t>
            </a:fld>
            <a:endParaRPr lang="en-US"/>
          </a:p>
        </p:txBody>
      </p:sp>
      <p:sp>
        <p:nvSpPr>
          <p:cNvPr id="9" name="Footer Placeholder 8"/>
          <p:cNvSpPr>
            <a:spLocks noGrp="1"/>
          </p:cNvSpPr>
          <p:nvPr>
            <p:ph type="ftr" sz="quarter" idx="12"/>
          </p:nvPr>
        </p:nvSpPr>
        <p:spPr/>
        <p:txBody>
          <a:bodyPr/>
          <a:lstStyle/>
          <a:p>
            <a:r>
              <a:rPr lang="en-US" smtClean="0"/>
              <a:t>CSS430 Operating Systems : Introduction</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B5FE5E6-BAAB-AB4E-92F7-E599136B49F1}" type="datetime1">
              <a:rPr lang="en-US" smtClean="0"/>
              <a:t>4/1/14</a:t>
            </a:fld>
            <a:endParaRPr lang="en-US"/>
          </a:p>
        </p:txBody>
      </p:sp>
      <p:sp>
        <p:nvSpPr>
          <p:cNvPr id="6" name="Slide Number Placeholder 5"/>
          <p:cNvSpPr>
            <a:spLocks noGrp="1"/>
          </p:cNvSpPr>
          <p:nvPr>
            <p:ph type="sldNum" sz="quarter" idx="11"/>
          </p:nvPr>
        </p:nvSpPr>
        <p:spPr/>
        <p:txBody>
          <a:bodyPr/>
          <a:lstStyle/>
          <a:p>
            <a:fld id="{93B08CBD-4BA7-2F4C-A6A5-A7119939D983}" type="slidenum">
              <a:rPr lang="en-US" smtClean="0"/>
              <a:t>‹#›</a:t>
            </a:fld>
            <a:endParaRPr lang="en-US"/>
          </a:p>
        </p:txBody>
      </p:sp>
      <p:sp>
        <p:nvSpPr>
          <p:cNvPr id="7" name="Footer Placeholder 6"/>
          <p:cNvSpPr>
            <a:spLocks noGrp="1"/>
          </p:cNvSpPr>
          <p:nvPr>
            <p:ph type="ftr" sz="quarter" idx="12"/>
          </p:nvPr>
        </p:nvSpPr>
        <p:spPr/>
        <p:txBody>
          <a:bodyPr/>
          <a:lstStyle/>
          <a:p>
            <a:r>
              <a:rPr lang="en-US" smtClean="0"/>
              <a:t>CSS430 Operating Systems : Introduction</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A1173787-9769-F145-8472-6E4E3F1A71B9}" type="datetime1">
              <a:rPr lang="en-US" smtClean="0"/>
              <a:t>4/1/14</a:t>
            </a:fld>
            <a:endParaRPr lang="en-US"/>
          </a:p>
        </p:txBody>
      </p:sp>
      <p:sp>
        <p:nvSpPr>
          <p:cNvPr id="16" name="Slide Number Placeholder 15"/>
          <p:cNvSpPr>
            <a:spLocks noGrp="1"/>
          </p:cNvSpPr>
          <p:nvPr>
            <p:ph type="sldNum" sz="quarter" idx="11"/>
          </p:nvPr>
        </p:nvSpPr>
        <p:spPr/>
        <p:txBody>
          <a:bodyPr/>
          <a:lstStyle/>
          <a:p>
            <a:fld id="{1789C0F2-17E0-497A-9BBE-0C73201AAFE3}" type="slidenum">
              <a:rPr lang="en-US" smtClean="0"/>
              <a:pPr/>
              <a:t>‹#›</a:t>
            </a:fld>
            <a:endParaRPr lang="en-US" dirty="0"/>
          </a:p>
        </p:txBody>
      </p:sp>
      <p:sp>
        <p:nvSpPr>
          <p:cNvPr id="17" name="Footer Placeholder 16"/>
          <p:cNvSpPr>
            <a:spLocks noGrp="1"/>
          </p:cNvSpPr>
          <p:nvPr>
            <p:ph type="ftr" sz="quarter" idx="12"/>
          </p:nvPr>
        </p:nvSpPr>
        <p:spPr/>
        <p:txBody>
          <a:bodyPr/>
          <a:lstStyle/>
          <a:p>
            <a:r>
              <a:rPr lang="en-US" dirty="0" smtClean="0"/>
              <a:t>CSS430 Operating Systems : Introduction</a:t>
            </a:r>
            <a:endParaRPr lang="en-US" dirty="0"/>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5263AD4A-2C79-4F47-A014-548DF2BA7B64}" type="datetime1">
              <a:rPr lang="en-US" smtClean="0"/>
              <a:t>4/1/14</a:t>
            </a:fld>
            <a:endParaRPr lang="en-US"/>
          </a:p>
        </p:txBody>
      </p:sp>
      <p:sp>
        <p:nvSpPr>
          <p:cNvPr id="14" name="Slide Number Placeholder 13"/>
          <p:cNvSpPr>
            <a:spLocks noGrp="1"/>
          </p:cNvSpPr>
          <p:nvPr>
            <p:ph type="sldNum" sz="quarter" idx="11"/>
          </p:nvPr>
        </p:nvSpPr>
        <p:spPr/>
        <p:txBody>
          <a:bodyPr/>
          <a:lstStyle/>
          <a:p>
            <a:fld id="{93B08CBD-4BA7-2F4C-A6A5-A7119939D983}" type="slidenum">
              <a:rPr lang="en-US" smtClean="0"/>
              <a:t>‹#›</a:t>
            </a:fld>
            <a:endParaRPr lang="en-US"/>
          </a:p>
        </p:txBody>
      </p:sp>
      <p:sp>
        <p:nvSpPr>
          <p:cNvPr id="15" name="Footer Placeholder 14"/>
          <p:cNvSpPr>
            <a:spLocks noGrp="1"/>
          </p:cNvSpPr>
          <p:nvPr>
            <p:ph type="ftr" sz="quarter" idx="12"/>
          </p:nvPr>
        </p:nvSpPr>
        <p:spPr/>
        <p:txBody>
          <a:bodyPr/>
          <a:lstStyle/>
          <a:p>
            <a:r>
              <a:rPr lang="en-US" dirty="0" smtClean="0"/>
              <a:t>CSS430 Operating Systems : Introduction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463673"/>
            </a:gs>
            <a:gs pos="47000">
              <a:srgbClr val="350267"/>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3EC0C729-122D-994A-BC10-4CFC3559501F}" type="datetime1">
              <a:rPr lang="en-US" smtClean="0"/>
              <a:t>4/1/14</a:t>
            </a:fld>
            <a:endParaRPr lang="en-US"/>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r>
              <a:rPr lang="en-US" dirty="0" smtClean="0"/>
              <a:t>CSS430 Operating Systems : Introduction</a:t>
            </a:r>
            <a:endParaRPr lang="en-US" dirty="0"/>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93B08CBD-4BA7-2F4C-A6A5-A7119939D983}" type="slidenum">
              <a:rPr lang="en-US" smtClean="0"/>
              <a:t>‹#›</a:t>
            </a:fld>
            <a:endParaRPr lang="en-US"/>
          </a:p>
        </p:txBody>
      </p:sp>
      <p:sp>
        <p:nvSpPr>
          <p:cNvPr id="11" name="TextBox 10"/>
          <p:cNvSpPr txBox="1"/>
          <p:nvPr userDrawn="1"/>
        </p:nvSpPr>
        <p:spPr>
          <a:xfrm>
            <a:off x="186068" y="6432643"/>
            <a:ext cx="488159" cy="276999"/>
          </a:xfrm>
          <a:prstGeom prst="rect">
            <a:avLst/>
          </a:prstGeom>
          <a:noFill/>
        </p:spPr>
        <p:txBody>
          <a:bodyPr wrap="none" rtlCol="0">
            <a:spAutoFit/>
          </a:bodyPr>
          <a:lstStyle/>
          <a:p>
            <a:r>
              <a:rPr lang="en-US" sz="1200" dirty="0" smtClean="0"/>
              <a:t>V0.2</a:t>
            </a:r>
            <a:endParaRPr lang="en-US" sz="1200" dirty="0"/>
          </a:p>
        </p:txBody>
      </p:sp>
    </p:spTree>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dt="0"/>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charset="2"/>
        <a:buChar char="u"/>
        <a:defRPr sz="2100" kern="1200">
          <a:solidFill>
            <a:schemeClr val="tx1"/>
          </a:solidFill>
          <a:effectLst>
            <a:outerShdw blurRad="38100" dist="38100" dir="2700000" algn="tl">
              <a:srgbClr val="000000">
                <a:alpha val="43137"/>
              </a:srgbClr>
            </a:outerShdw>
          </a:effectLst>
          <a:latin typeface="Tahoma"/>
          <a:ea typeface="+mn-ea"/>
          <a:cs typeface="Tahoma"/>
        </a:defRPr>
      </a:lvl1pPr>
      <a:lvl2pPr marL="640080" indent="-256032" algn="l" defTabSz="914400" rtl="0" eaLnBrk="1" latinLnBrk="0" hangingPunct="1">
        <a:spcBef>
          <a:spcPct val="20000"/>
        </a:spcBef>
        <a:buSzPct val="60000"/>
        <a:buFont typeface="Wingdings" charset="2"/>
        <a:buChar char="ü"/>
        <a:defRPr sz="1900" kern="1200">
          <a:solidFill>
            <a:schemeClr val="tx1"/>
          </a:solidFill>
          <a:effectLst>
            <a:outerShdw blurRad="38100" dist="38100" dir="2700000" algn="tl">
              <a:srgbClr val="000000">
                <a:alpha val="43137"/>
              </a:srgbClr>
            </a:outerShdw>
          </a:effectLst>
          <a:latin typeface="Tahoma"/>
          <a:ea typeface="+mn-ea"/>
          <a:cs typeface="Tahoma"/>
        </a:defRPr>
      </a:lvl2pPr>
      <a:lvl3pPr marL="1005840" indent="-256032" algn="l" defTabSz="914400" rtl="0" eaLnBrk="1" latinLnBrk="0" hangingPunct="1">
        <a:spcBef>
          <a:spcPct val="20000"/>
        </a:spcBef>
        <a:buSzPct val="60000"/>
        <a:buFont typeface="Wingdings" charset="2"/>
        <a:buChar char="v"/>
        <a:defRPr sz="1700" kern="1200">
          <a:solidFill>
            <a:schemeClr val="tx1"/>
          </a:solidFill>
          <a:effectLst>
            <a:outerShdw blurRad="38100" dist="38100" dir="2700000" algn="tl">
              <a:srgbClr val="000000">
                <a:alpha val="43137"/>
              </a:srgbClr>
            </a:outerShdw>
          </a:effectLst>
          <a:latin typeface="Tahoma"/>
          <a:ea typeface="+mn-ea"/>
          <a:cs typeface="Tahoma"/>
        </a:defRPr>
      </a:lvl3pPr>
      <a:lvl4pPr marL="1371600" indent="-256032" algn="l" defTabSz="914400" rtl="0" eaLnBrk="1" latinLnBrk="0" hangingPunct="1">
        <a:spcBef>
          <a:spcPct val="20000"/>
        </a:spcBef>
        <a:buSzPct val="60000"/>
        <a:buFont typeface="Courier New"/>
        <a:buChar char="o"/>
        <a:defRPr sz="1600" kern="1200">
          <a:solidFill>
            <a:schemeClr val="tx1"/>
          </a:solidFill>
          <a:effectLst>
            <a:outerShdw blurRad="38100" dist="38100" dir="2700000" algn="tl">
              <a:srgbClr val="000000">
                <a:alpha val="43137"/>
              </a:srgbClr>
            </a:outerShdw>
          </a:effectLst>
          <a:latin typeface="Tahoma"/>
          <a:ea typeface="+mn-ea"/>
          <a:cs typeface="Tahoma"/>
        </a:defRPr>
      </a:lvl4pPr>
      <a:lvl5pPr marL="1645920" indent="-256032" algn="l" defTabSz="914400" rtl="0" eaLnBrk="1" latinLnBrk="0" hangingPunct="1">
        <a:spcBef>
          <a:spcPct val="20000"/>
        </a:spcBef>
        <a:buSzPct val="60000"/>
        <a:buFont typeface="Arial"/>
        <a:buChar char="•"/>
        <a:defRPr sz="1500" kern="1200">
          <a:solidFill>
            <a:schemeClr val="tx1"/>
          </a:solidFill>
          <a:effectLst>
            <a:outerShdw blurRad="38100" dist="38100" dir="2700000" algn="tl">
              <a:srgbClr val="000000">
                <a:alpha val="43137"/>
              </a:srgbClr>
            </a:outerShdw>
          </a:effectLst>
          <a:latin typeface="Tahoma"/>
          <a:ea typeface="+mn-ea"/>
          <a:cs typeface="Tahoma"/>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oleObject" Target="../embeddings/oleObject1.bin"/><Relationship Id="rId5" Type="http://schemas.openxmlformats.org/officeDocument/2006/relationships/image" Target="../media/image7.emf"/><Relationship Id="rId6" Type="http://schemas.openxmlformats.org/officeDocument/2006/relationships/oleObject" Target="../embeddings/oleObject2.bin"/><Relationship Id="rId7" Type="http://schemas.openxmlformats.org/officeDocument/2006/relationships/oleObject" Target="../embeddings/oleObject3.bin"/><Relationship Id="rId8" Type="http://schemas.openxmlformats.org/officeDocument/2006/relationships/oleObject" Target="../embeddings/oleObject4.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www.washington.edu/lst/workshops/fundamental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vim.wikia.com/wiki/Vim_Tips_Wiki"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ourses.washington.edu/css430" TargetMode="External"/><Relationship Id="rId4" Type="http://schemas.openxmlformats.org/officeDocument/2006/relationships/hyperlink" Target="http://codex.cs.yale.edu/avi/os-book/OS8/os8j/" TargetMode="External"/><Relationship Id="rId5" Type="http://schemas.openxmlformats.org/officeDocument/2006/relationships/hyperlink" Target="http://download.oracle.com/javase/7/docs/api/"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a:t>CSS430 </a:t>
            </a:r>
            <a:r>
              <a:rPr lang="en-US" sz="4400" dirty="0" smtClean="0"/>
              <a:t/>
            </a:r>
            <a:br>
              <a:rPr lang="en-US" sz="4400" dirty="0" smtClean="0"/>
            </a:br>
            <a:r>
              <a:rPr lang="en-US" sz="4400" dirty="0" smtClean="0"/>
              <a:t>Introduction</a:t>
            </a:r>
            <a:r>
              <a:rPr lang="en-US" sz="2400" dirty="0"/>
              <a:t/>
            </a:r>
            <a:br>
              <a:rPr lang="en-US" sz="2400" dirty="0"/>
            </a:br>
            <a:r>
              <a:rPr lang="en-US" sz="2400" dirty="0" smtClean="0"/>
              <a:t>Textbook Chapter 1</a:t>
            </a:r>
            <a:endParaRPr lang="en-US" sz="2400" dirty="0"/>
          </a:p>
        </p:txBody>
      </p:sp>
      <p:sp>
        <p:nvSpPr>
          <p:cNvPr id="3" name="Subtitle 2"/>
          <p:cNvSpPr>
            <a:spLocks noGrp="1"/>
          </p:cNvSpPr>
          <p:nvPr>
            <p:ph type="subTitle" idx="1"/>
          </p:nvPr>
        </p:nvSpPr>
        <p:spPr>
          <a:xfrm>
            <a:off x="777240" y="4412131"/>
            <a:ext cx="7543800" cy="685800"/>
          </a:xfrm>
        </p:spPr>
        <p:txBody>
          <a:bodyPr>
            <a:normAutofit fontScale="92500" lnSpcReduction="10000"/>
          </a:bodyPr>
          <a:lstStyle/>
          <a:p>
            <a:pPr algn="ctr"/>
            <a:r>
              <a:rPr lang="en-US" dirty="0" smtClean="0"/>
              <a:t>Instructor:  Stephen G. Dame</a:t>
            </a:r>
          </a:p>
          <a:p>
            <a:pPr algn="ctr"/>
            <a:r>
              <a:rPr lang="en-US" dirty="0">
                <a:latin typeface="Consolas"/>
                <a:cs typeface="Consolas"/>
              </a:rPr>
              <a:t>e</a:t>
            </a:r>
            <a:r>
              <a:rPr lang="en-US" dirty="0" smtClean="0">
                <a:latin typeface="Consolas"/>
                <a:cs typeface="Consolas"/>
              </a:rPr>
              <a:t>-mail: sdame@uw.edu</a:t>
            </a:r>
            <a:endParaRPr lang="en-US" dirty="0">
              <a:latin typeface="Consolas"/>
              <a:cs typeface="Consolas"/>
            </a:endParaRPr>
          </a:p>
        </p:txBody>
      </p:sp>
      <p:sp>
        <p:nvSpPr>
          <p:cNvPr id="4" name="TextBox 3"/>
          <p:cNvSpPr txBox="1"/>
          <p:nvPr/>
        </p:nvSpPr>
        <p:spPr>
          <a:xfrm>
            <a:off x="777240" y="5237655"/>
            <a:ext cx="7543800" cy="1231106"/>
          </a:xfrm>
          <a:prstGeom prst="rect">
            <a:avLst/>
          </a:prstGeom>
          <a:noFill/>
        </p:spPr>
        <p:txBody>
          <a:bodyPr wrap="square" rtlCol="0">
            <a:spAutoFit/>
          </a:bodyPr>
          <a:lstStyle/>
          <a:p>
            <a:pPr algn="ctr"/>
            <a:endParaRPr lang="en-US" altLang="ja-JP" sz="2800" dirty="0" smtClean="0">
              <a:latin typeface="Times New Roman" charset="0"/>
            </a:endParaRPr>
          </a:p>
          <a:p>
            <a:r>
              <a:rPr lang="en-US" altLang="ja-JP" sz="1400" dirty="0" smtClean="0">
                <a:latin typeface="Cambria"/>
                <a:cs typeface="Cambria"/>
              </a:rPr>
              <a:t>These slides </a:t>
            </a:r>
            <a:r>
              <a:rPr lang="en-US" altLang="ja-JP" sz="1400" smtClean="0">
                <a:latin typeface="Cambria"/>
                <a:cs typeface="Cambria"/>
              </a:rPr>
              <a:t>were  adapted </a:t>
            </a:r>
            <a:r>
              <a:rPr lang="en-US" altLang="ja-JP" sz="1400" dirty="0" smtClean="0">
                <a:latin typeface="Cambria"/>
                <a:cs typeface="Cambria"/>
              </a:rPr>
              <a:t>from the OSC textbook slides (Silberschatz, Galvin, and Gagne), Professor Munehiro Fukuda and the instructor’s class materials.</a:t>
            </a:r>
          </a:p>
          <a:p>
            <a:endParaRPr lang="en-US" dirty="0"/>
          </a:p>
        </p:txBody>
      </p:sp>
      <p:sp>
        <p:nvSpPr>
          <p:cNvPr id="6" name="Slide Number Placeholder 5"/>
          <p:cNvSpPr>
            <a:spLocks noGrp="1"/>
          </p:cNvSpPr>
          <p:nvPr>
            <p:ph type="sldNum" sz="quarter" idx="11"/>
          </p:nvPr>
        </p:nvSpPr>
        <p:spPr/>
        <p:txBody>
          <a:bodyPr/>
          <a:lstStyle/>
          <a:p>
            <a:fld id="{1789C0F2-17E0-497A-9BBE-0C73201AAFE3}" type="slidenum">
              <a:rPr lang="en-US" smtClean="0"/>
              <a:pPr/>
              <a:t>1</a:t>
            </a:fld>
            <a:endParaRPr lang="en-US" dirty="0"/>
          </a:p>
        </p:txBody>
      </p:sp>
      <p:sp>
        <p:nvSpPr>
          <p:cNvPr id="7" name="Footer Placeholder 6"/>
          <p:cNvSpPr>
            <a:spLocks noGrp="1"/>
          </p:cNvSpPr>
          <p:nvPr>
            <p:ph type="ftr" sz="quarter" idx="12"/>
          </p:nvPr>
        </p:nvSpPr>
        <p:spPr/>
        <p:txBody>
          <a:bodyPr/>
          <a:lstStyle/>
          <a:p>
            <a:r>
              <a:rPr lang="en-US" smtClean="0"/>
              <a:t>CSS430 Operating Systems : Introduction</a:t>
            </a:r>
            <a:endParaRPr lang="en-US" dirty="0"/>
          </a:p>
        </p:txBody>
      </p:sp>
    </p:spTree>
    <p:extLst>
      <p:ext uri="{BB962C8B-B14F-4D97-AF65-F5344CB8AC3E}">
        <p14:creationId xmlns:p14="http://schemas.microsoft.com/office/powerpoint/2010/main" val="148021669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ja-JP" dirty="0" smtClean="0"/>
              <a:t>Multiprogramming</a:t>
            </a:r>
            <a:endParaRPr lang="en-US" dirty="0"/>
          </a:p>
        </p:txBody>
      </p:sp>
      <p:sp>
        <p:nvSpPr>
          <p:cNvPr id="4" name="Slide Number Placeholder 3"/>
          <p:cNvSpPr>
            <a:spLocks noGrp="1"/>
          </p:cNvSpPr>
          <p:nvPr>
            <p:ph type="sldNum" sz="quarter" idx="11"/>
          </p:nvPr>
        </p:nvSpPr>
        <p:spPr/>
        <p:txBody>
          <a:bodyPr/>
          <a:lstStyle/>
          <a:p>
            <a:fld id="{1789C0F2-17E0-497A-9BBE-0C73201AAFE3}" type="slidenum">
              <a:rPr lang="en-US" smtClean="0"/>
              <a:pPr/>
              <a:t>10</a:t>
            </a:fld>
            <a:endParaRPr lang="en-US" dirty="0"/>
          </a:p>
        </p:txBody>
      </p:sp>
      <p:sp>
        <p:nvSpPr>
          <p:cNvPr id="5" name="Footer Placeholder 4"/>
          <p:cNvSpPr>
            <a:spLocks noGrp="1"/>
          </p:cNvSpPr>
          <p:nvPr>
            <p:ph type="ftr" sz="quarter" idx="12"/>
          </p:nvPr>
        </p:nvSpPr>
        <p:spPr/>
        <p:txBody>
          <a:bodyPr/>
          <a:lstStyle/>
          <a:p>
            <a:r>
              <a:rPr lang="en-US" smtClean="0"/>
              <a:t>CSS430 Operating Systems : Introduction</a:t>
            </a:r>
            <a:endParaRPr lang="en-US" dirty="0"/>
          </a:p>
        </p:txBody>
      </p:sp>
      <p:sp>
        <p:nvSpPr>
          <p:cNvPr id="9" name="Rectangle 3"/>
          <p:cNvSpPr txBox="1">
            <a:spLocks noChangeArrowheads="1"/>
          </p:cNvSpPr>
          <p:nvPr/>
        </p:nvSpPr>
        <p:spPr>
          <a:xfrm>
            <a:off x="167275" y="1412334"/>
            <a:ext cx="6088062" cy="4405276"/>
          </a:xfrm>
          <a:prstGeom prst="rect">
            <a:avLst/>
          </a:prstGeom>
        </p:spPr>
        <p:txBody>
          <a:bodyPr vert="horz" lIns="91440" tIns="45720" rIns="91440" bIns="45720" rtlCol="0" anchor="ctr">
            <a:normAutofit/>
          </a:bodyPr>
          <a:lstStyle>
            <a:lvl1pPr marL="274320" indent="-256032" algn="l" defTabSz="914400" rtl="0" eaLnBrk="1" latinLnBrk="0" hangingPunct="1">
              <a:spcBef>
                <a:spcPct val="20000"/>
              </a:spcBef>
              <a:spcAft>
                <a:spcPts val="0"/>
              </a:spcAft>
              <a:buSzPct val="60000"/>
              <a:buFont typeface="Wingdings" charset="2"/>
              <a:buChar char="u"/>
              <a:defRPr sz="2100" kern="1200">
                <a:solidFill>
                  <a:schemeClr val="tx1"/>
                </a:solidFill>
                <a:effectLst>
                  <a:outerShdw blurRad="38100" dist="38100" dir="2700000" algn="tl">
                    <a:srgbClr val="000000">
                      <a:alpha val="43137"/>
                    </a:srgbClr>
                  </a:outerShdw>
                </a:effectLst>
                <a:latin typeface="Cambria"/>
                <a:ea typeface="+mn-ea"/>
                <a:cs typeface="Cambria"/>
              </a:defRPr>
            </a:lvl1pPr>
            <a:lvl2pPr marL="640080" indent="-256032" algn="l" defTabSz="914400" rtl="0" eaLnBrk="1" latinLnBrk="0" hangingPunct="1">
              <a:spcBef>
                <a:spcPct val="20000"/>
              </a:spcBef>
              <a:buSzPct val="60000"/>
              <a:buFont typeface="Wingdings" charset="2"/>
              <a:buChar char="ü"/>
              <a:defRPr sz="1900" kern="1200">
                <a:solidFill>
                  <a:schemeClr val="tx1"/>
                </a:solidFill>
                <a:effectLst>
                  <a:outerShdw blurRad="38100" dist="38100" dir="2700000" algn="tl">
                    <a:srgbClr val="000000">
                      <a:alpha val="43137"/>
                    </a:srgbClr>
                  </a:outerShdw>
                </a:effectLst>
                <a:latin typeface="Cambria"/>
                <a:ea typeface="+mn-ea"/>
                <a:cs typeface="Cambria"/>
              </a:defRPr>
            </a:lvl2pPr>
            <a:lvl3pPr marL="1005840" indent="-256032" algn="l" defTabSz="914400" rtl="0" eaLnBrk="1" latinLnBrk="0" hangingPunct="1">
              <a:spcBef>
                <a:spcPct val="20000"/>
              </a:spcBef>
              <a:buSzPct val="60000"/>
              <a:buFont typeface="Wingdings" charset="2"/>
              <a:buChar char="v"/>
              <a:defRPr sz="1700" kern="1200">
                <a:solidFill>
                  <a:schemeClr val="tx1"/>
                </a:solidFill>
                <a:effectLst>
                  <a:outerShdw blurRad="38100" dist="38100" dir="2700000" algn="tl">
                    <a:srgbClr val="000000">
                      <a:alpha val="43137"/>
                    </a:srgbClr>
                  </a:outerShdw>
                </a:effectLst>
                <a:latin typeface="Cambria"/>
                <a:ea typeface="+mn-ea"/>
                <a:cs typeface="Cambria"/>
              </a:defRPr>
            </a:lvl3pPr>
            <a:lvl4pPr marL="1371600" indent="-256032" algn="l" defTabSz="914400" rtl="0" eaLnBrk="1" latinLnBrk="0" hangingPunct="1">
              <a:spcBef>
                <a:spcPct val="20000"/>
              </a:spcBef>
              <a:buSzPct val="60000"/>
              <a:buFont typeface="Courier New"/>
              <a:buChar char="o"/>
              <a:defRPr sz="1600" kern="1200">
                <a:solidFill>
                  <a:schemeClr val="tx1"/>
                </a:solidFill>
                <a:effectLst>
                  <a:outerShdw blurRad="38100" dist="38100" dir="2700000" algn="tl">
                    <a:srgbClr val="000000">
                      <a:alpha val="43137"/>
                    </a:srgbClr>
                  </a:outerShdw>
                </a:effectLst>
                <a:latin typeface="Cambria"/>
                <a:ea typeface="+mn-ea"/>
                <a:cs typeface="Cambria"/>
              </a:defRPr>
            </a:lvl4pPr>
            <a:lvl5pPr marL="1645920" indent="-256032" algn="l" defTabSz="914400" rtl="0" eaLnBrk="1" latinLnBrk="0" hangingPunct="1">
              <a:spcBef>
                <a:spcPct val="20000"/>
              </a:spcBef>
              <a:buSzPct val="60000"/>
              <a:buFont typeface="Arial"/>
              <a:buChar char="•"/>
              <a:defRPr sz="1500" kern="1200">
                <a:solidFill>
                  <a:schemeClr val="tx1"/>
                </a:solidFill>
                <a:effectLst>
                  <a:outerShdw blurRad="38100" dist="38100" dir="2700000" algn="tl">
                    <a:srgbClr val="000000">
                      <a:alpha val="43137"/>
                    </a:srgbClr>
                  </a:outerShdw>
                </a:effectLst>
                <a:latin typeface="Cambria"/>
                <a:ea typeface="+mn-ea"/>
                <a:cs typeface="Cambria"/>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a:lnSpc>
                <a:spcPct val="90000"/>
              </a:lnSpc>
            </a:pPr>
            <a:r>
              <a:rPr lang="en-US" altLang="ja-JP" sz="2400" dirty="0" smtClean="0"/>
              <a:t>Several jobs are kept in main memory at the same time.</a:t>
            </a:r>
          </a:p>
          <a:p>
            <a:pPr>
              <a:lnSpc>
                <a:spcPct val="90000"/>
              </a:lnSpc>
            </a:pPr>
            <a:r>
              <a:rPr lang="en-US" altLang="ja-JP" sz="2400" dirty="0" smtClean="0"/>
              <a:t>OS picks one of them to execute.</a:t>
            </a:r>
          </a:p>
          <a:p>
            <a:pPr>
              <a:lnSpc>
                <a:spcPct val="90000"/>
              </a:lnSpc>
            </a:pPr>
            <a:r>
              <a:rPr lang="en-US" altLang="ja-JP" sz="2400" dirty="0" smtClean="0"/>
              <a:t>The job may have to wait for a slow I/O operation to complete.</a:t>
            </a:r>
          </a:p>
          <a:p>
            <a:pPr>
              <a:lnSpc>
                <a:spcPct val="90000"/>
              </a:lnSpc>
            </a:pPr>
            <a:r>
              <a:rPr lang="en-US" altLang="ja-JP" sz="2400" dirty="0" smtClean="0"/>
              <a:t>OS switches to and executes another job.</a:t>
            </a:r>
          </a:p>
          <a:p>
            <a:pPr>
              <a:lnSpc>
                <a:spcPct val="90000"/>
              </a:lnSpc>
            </a:pPr>
            <a:r>
              <a:rPr lang="en-US" altLang="ja-JP" sz="2400" dirty="0" smtClean="0"/>
              <a:t>To facilitate multiprogramming, OS needs:</a:t>
            </a:r>
          </a:p>
          <a:p>
            <a:pPr lvl="1">
              <a:lnSpc>
                <a:spcPct val="90000"/>
              </a:lnSpc>
            </a:pPr>
            <a:r>
              <a:rPr lang="en-US" altLang="ja-JP" sz="2400" dirty="0" smtClean="0">
                <a:latin typeface="Helvetica" charset="0"/>
              </a:rPr>
              <a:t>Job scheduling</a:t>
            </a:r>
          </a:p>
          <a:p>
            <a:pPr lvl="1">
              <a:lnSpc>
                <a:spcPct val="90000"/>
              </a:lnSpc>
            </a:pPr>
            <a:r>
              <a:rPr lang="en-US" altLang="ja-JP" sz="2400" dirty="0" smtClean="0">
                <a:latin typeface="Helvetica" charset="0"/>
              </a:rPr>
              <a:t>Memory management</a:t>
            </a:r>
            <a:endParaRPr lang="en-US" altLang="ja-JP" sz="2400" dirty="0">
              <a:latin typeface="Helvetica" charset="0"/>
            </a:endParaRPr>
          </a:p>
        </p:txBody>
      </p:sp>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rcRect l="25421" t="934" r="25233" b="934"/>
          <a:stretch>
            <a:fillRect/>
          </a:stretch>
        </p:blipFill>
        <p:spPr bwMode="auto">
          <a:xfrm>
            <a:off x="6389688" y="1672648"/>
            <a:ext cx="2605087" cy="41449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48629507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Line 19"/>
          <p:cNvSpPr>
            <a:spLocks noChangeShapeType="1"/>
          </p:cNvSpPr>
          <p:nvPr/>
        </p:nvSpPr>
        <p:spPr bwMode="auto">
          <a:xfrm>
            <a:off x="6383338" y="2922588"/>
            <a:ext cx="519112" cy="304800"/>
          </a:xfrm>
          <a:prstGeom prst="line">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3" name="Title 2"/>
          <p:cNvSpPr>
            <a:spLocks noGrp="1"/>
          </p:cNvSpPr>
          <p:nvPr>
            <p:ph type="title"/>
          </p:nvPr>
        </p:nvSpPr>
        <p:spPr/>
        <p:txBody>
          <a:bodyPr/>
          <a:lstStyle/>
          <a:p>
            <a:r>
              <a:rPr lang="en-US" altLang="ja-JP" dirty="0"/>
              <a:t>Time-Sharing Systems</a:t>
            </a:r>
            <a:endParaRPr lang="en-US" dirty="0"/>
          </a:p>
        </p:txBody>
      </p:sp>
      <p:sp>
        <p:nvSpPr>
          <p:cNvPr id="4" name="Slide Number Placeholder 3"/>
          <p:cNvSpPr>
            <a:spLocks noGrp="1"/>
          </p:cNvSpPr>
          <p:nvPr>
            <p:ph type="sldNum" sz="quarter" idx="11"/>
          </p:nvPr>
        </p:nvSpPr>
        <p:spPr/>
        <p:txBody>
          <a:bodyPr/>
          <a:lstStyle/>
          <a:p>
            <a:fld id="{1789C0F2-17E0-497A-9BBE-0C73201AAFE3}" type="slidenum">
              <a:rPr lang="en-US" smtClean="0"/>
              <a:pPr/>
              <a:t>11</a:t>
            </a:fld>
            <a:endParaRPr lang="en-US" dirty="0"/>
          </a:p>
        </p:txBody>
      </p:sp>
      <p:sp>
        <p:nvSpPr>
          <p:cNvPr id="5" name="Footer Placeholder 4"/>
          <p:cNvSpPr>
            <a:spLocks noGrp="1"/>
          </p:cNvSpPr>
          <p:nvPr>
            <p:ph type="ftr" sz="quarter" idx="12"/>
          </p:nvPr>
        </p:nvSpPr>
        <p:spPr/>
        <p:txBody>
          <a:bodyPr/>
          <a:lstStyle/>
          <a:p>
            <a:r>
              <a:rPr lang="en-US" smtClean="0"/>
              <a:t>CSS430 Operating Systems : Introduction</a:t>
            </a:r>
            <a:endParaRPr lang="en-US" dirty="0"/>
          </a:p>
        </p:txBody>
      </p:sp>
      <p:sp>
        <p:nvSpPr>
          <p:cNvPr id="7" name="Rectangle 3"/>
          <p:cNvSpPr txBox="1">
            <a:spLocks noChangeArrowheads="1"/>
          </p:cNvSpPr>
          <p:nvPr/>
        </p:nvSpPr>
        <p:spPr>
          <a:xfrm>
            <a:off x="231775" y="2017713"/>
            <a:ext cx="5299075" cy="4114800"/>
          </a:xfrm>
          <a:prstGeom prst="rect">
            <a:avLst/>
          </a:prstGeom>
        </p:spPr>
        <p:txBody>
          <a:bodyPr vert="horz" lIns="91440" tIns="45720" rIns="91440" bIns="45720" rtlCol="0" anchor="ctr">
            <a:normAutofit/>
          </a:bodyPr>
          <a:lstStyle>
            <a:lvl1pPr marL="274320" indent="-256032" algn="l" defTabSz="914400" rtl="0" eaLnBrk="1" latinLnBrk="0" hangingPunct="1">
              <a:spcBef>
                <a:spcPct val="20000"/>
              </a:spcBef>
              <a:spcAft>
                <a:spcPts val="0"/>
              </a:spcAft>
              <a:buSzPct val="60000"/>
              <a:buFont typeface="Wingdings" charset="2"/>
              <a:buChar char="u"/>
              <a:defRPr sz="2100" kern="1200">
                <a:solidFill>
                  <a:schemeClr val="tx1"/>
                </a:solidFill>
                <a:effectLst>
                  <a:outerShdw blurRad="38100" dist="38100" dir="2700000" algn="tl">
                    <a:srgbClr val="000000">
                      <a:alpha val="43137"/>
                    </a:srgbClr>
                  </a:outerShdw>
                </a:effectLst>
                <a:latin typeface="Cambria"/>
                <a:ea typeface="+mn-ea"/>
                <a:cs typeface="Cambria"/>
              </a:defRPr>
            </a:lvl1pPr>
            <a:lvl2pPr marL="640080" indent="-256032" algn="l" defTabSz="914400" rtl="0" eaLnBrk="1" latinLnBrk="0" hangingPunct="1">
              <a:spcBef>
                <a:spcPct val="20000"/>
              </a:spcBef>
              <a:buSzPct val="60000"/>
              <a:buFont typeface="Wingdings" charset="2"/>
              <a:buChar char="ü"/>
              <a:defRPr sz="1900" kern="1200">
                <a:solidFill>
                  <a:schemeClr val="tx1"/>
                </a:solidFill>
                <a:effectLst>
                  <a:outerShdw blurRad="38100" dist="38100" dir="2700000" algn="tl">
                    <a:srgbClr val="000000">
                      <a:alpha val="43137"/>
                    </a:srgbClr>
                  </a:outerShdw>
                </a:effectLst>
                <a:latin typeface="Cambria"/>
                <a:ea typeface="+mn-ea"/>
                <a:cs typeface="Cambria"/>
              </a:defRPr>
            </a:lvl2pPr>
            <a:lvl3pPr marL="1005840" indent="-256032" algn="l" defTabSz="914400" rtl="0" eaLnBrk="1" latinLnBrk="0" hangingPunct="1">
              <a:spcBef>
                <a:spcPct val="20000"/>
              </a:spcBef>
              <a:buSzPct val="60000"/>
              <a:buFont typeface="Wingdings" charset="2"/>
              <a:buChar char="v"/>
              <a:defRPr sz="1700" kern="1200">
                <a:solidFill>
                  <a:schemeClr val="tx1"/>
                </a:solidFill>
                <a:effectLst>
                  <a:outerShdw blurRad="38100" dist="38100" dir="2700000" algn="tl">
                    <a:srgbClr val="000000">
                      <a:alpha val="43137"/>
                    </a:srgbClr>
                  </a:outerShdw>
                </a:effectLst>
                <a:latin typeface="Cambria"/>
                <a:ea typeface="+mn-ea"/>
                <a:cs typeface="Cambria"/>
              </a:defRPr>
            </a:lvl3pPr>
            <a:lvl4pPr marL="1371600" indent="-256032" algn="l" defTabSz="914400" rtl="0" eaLnBrk="1" latinLnBrk="0" hangingPunct="1">
              <a:spcBef>
                <a:spcPct val="20000"/>
              </a:spcBef>
              <a:buSzPct val="60000"/>
              <a:buFont typeface="Courier New"/>
              <a:buChar char="o"/>
              <a:defRPr sz="1600" kern="1200">
                <a:solidFill>
                  <a:schemeClr val="tx1"/>
                </a:solidFill>
                <a:effectLst>
                  <a:outerShdw blurRad="38100" dist="38100" dir="2700000" algn="tl">
                    <a:srgbClr val="000000">
                      <a:alpha val="43137"/>
                    </a:srgbClr>
                  </a:outerShdw>
                </a:effectLst>
                <a:latin typeface="Cambria"/>
                <a:ea typeface="+mn-ea"/>
                <a:cs typeface="Cambria"/>
              </a:defRPr>
            </a:lvl4pPr>
            <a:lvl5pPr marL="1645920" indent="-256032" algn="l" defTabSz="914400" rtl="0" eaLnBrk="1" latinLnBrk="0" hangingPunct="1">
              <a:spcBef>
                <a:spcPct val="20000"/>
              </a:spcBef>
              <a:buSzPct val="60000"/>
              <a:buFont typeface="Arial"/>
              <a:buChar char="•"/>
              <a:defRPr sz="1500" kern="1200">
                <a:solidFill>
                  <a:schemeClr val="tx1"/>
                </a:solidFill>
                <a:effectLst>
                  <a:outerShdw blurRad="38100" dist="38100" dir="2700000" algn="tl">
                    <a:srgbClr val="000000">
                      <a:alpha val="43137"/>
                    </a:srgbClr>
                  </a:outerShdw>
                </a:effectLst>
                <a:latin typeface="Cambria"/>
                <a:ea typeface="+mn-ea"/>
                <a:cs typeface="Cambria"/>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a:lnSpc>
                <a:spcPct val="90000"/>
              </a:lnSpc>
            </a:pPr>
            <a:r>
              <a:rPr lang="en-US" altLang="ja-JP" sz="2400" smtClean="0"/>
              <a:t>This is a logical extension of multiprogramming.</a:t>
            </a:r>
          </a:p>
          <a:p>
            <a:pPr>
              <a:lnSpc>
                <a:spcPct val="90000"/>
              </a:lnSpc>
            </a:pPr>
            <a:r>
              <a:rPr lang="en-US" altLang="ja-JP" sz="2400" smtClean="0"/>
              <a:t>Each user has at least one separate program in memory.</a:t>
            </a:r>
          </a:p>
          <a:p>
            <a:pPr>
              <a:lnSpc>
                <a:spcPct val="90000"/>
              </a:lnSpc>
            </a:pPr>
            <a:r>
              <a:rPr lang="en-US" altLang="ja-JP" sz="2400" smtClean="0"/>
              <a:t>A program in execution is referred to as a process.</a:t>
            </a:r>
          </a:p>
          <a:p>
            <a:pPr>
              <a:lnSpc>
                <a:spcPct val="90000"/>
              </a:lnSpc>
            </a:pPr>
            <a:r>
              <a:rPr lang="en-US" altLang="ja-JP" sz="2400" smtClean="0"/>
              <a:t>Process switch occur so frequently that the users can interact with each program while it is running.</a:t>
            </a:r>
          </a:p>
          <a:p>
            <a:pPr>
              <a:lnSpc>
                <a:spcPct val="90000"/>
              </a:lnSpc>
            </a:pPr>
            <a:r>
              <a:rPr lang="en-US" altLang="ja-JP" sz="2400" smtClean="0"/>
              <a:t>File system allows users to access data and program interactively.</a:t>
            </a:r>
            <a:endParaRPr lang="en-US" altLang="ja-JP" sz="2400" dirty="0"/>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l="25421" t="934" r="25233" b="934"/>
          <a:stretch>
            <a:fillRect/>
          </a:stretch>
        </p:blipFill>
        <p:spPr bwMode="auto">
          <a:xfrm>
            <a:off x="6389688" y="2005013"/>
            <a:ext cx="2605087" cy="41449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aphicFrame>
        <p:nvGraphicFramePr>
          <p:cNvPr id="11" name="Object 13"/>
          <p:cNvGraphicFramePr>
            <a:graphicFrameLocks noChangeAspect="1"/>
          </p:cNvGraphicFramePr>
          <p:nvPr>
            <p:extLst>
              <p:ext uri="{D42A27DB-BD31-4B8C-83A1-F6EECF244321}">
                <p14:modId xmlns:p14="http://schemas.microsoft.com/office/powerpoint/2010/main" val="2697136660"/>
              </p:ext>
            </p:extLst>
          </p:nvPr>
        </p:nvGraphicFramePr>
        <p:xfrm>
          <a:off x="5316538" y="2922588"/>
          <a:ext cx="1066800" cy="805726"/>
        </p:xfrm>
        <a:graphic>
          <a:graphicData uri="http://schemas.openxmlformats.org/presentationml/2006/ole">
            <mc:AlternateContent xmlns:mc="http://schemas.openxmlformats.org/markup-compatibility/2006">
              <mc:Choice xmlns:v="urn:schemas-microsoft-com:vml" Requires="v">
                <p:oleObj spid="_x0000_s4227" name="Clip" r:id="rId4" imgW="1362075" imgH="1047750" progId="MS_ClipArt_Gallery.5">
                  <p:embed/>
                </p:oleObj>
              </mc:Choice>
              <mc:Fallback>
                <p:oleObj name="Clip" r:id="rId4" imgW="1362075" imgH="1047750" progId="MS_ClipArt_Gallery.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6538" y="2922588"/>
                        <a:ext cx="1066800" cy="805726"/>
                      </a:xfrm>
                      <a:prstGeom prst="rect">
                        <a:avLst/>
                      </a:prstGeom>
                      <a:noFill/>
                      <a:ln>
                        <a:noFill/>
                      </a:ln>
                      <a:effectLst/>
                    </p:spPr>
                  </p:pic>
                </p:oleObj>
              </mc:Fallback>
            </mc:AlternateContent>
          </a:graphicData>
        </a:graphic>
      </p:graphicFrame>
      <p:graphicFrame>
        <p:nvGraphicFramePr>
          <p:cNvPr id="12" name="Object 14"/>
          <p:cNvGraphicFramePr>
            <a:graphicFrameLocks noChangeAspect="1"/>
          </p:cNvGraphicFramePr>
          <p:nvPr>
            <p:extLst>
              <p:ext uri="{D42A27DB-BD31-4B8C-83A1-F6EECF244321}">
                <p14:modId xmlns:p14="http://schemas.microsoft.com/office/powerpoint/2010/main" val="114123056"/>
              </p:ext>
            </p:extLst>
          </p:nvPr>
        </p:nvGraphicFramePr>
        <p:xfrm>
          <a:off x="5289550" y="3765550"/>
          <a:ext cx="1066800" cy="665162"/>
        </p:xfrm>
        <a:graphic>
          <a:graphicData uri="http://schemas.openxmlformats.org/presentationml/2006/ole">
            <mc:AlternateContent xmlns:mc="http://schemas.openxmlformats.org/markup-compatibility/2006">
              <mc:Choice xmlns:v="urn:schemas-microsoft-com:vml" Requires="v">
                <p:oleObj spid="_x0000_s4228" name="ｸﾘｯﾌﾟ" r:id="rId6" imgW="1362075" imgH="1047750" progId="MS_ClipArt_Gallery.2">
                  <p:embed/>
                </p:oleObj>
              </mc:Choice>
              <mc:Fallback>
                <p:oleObj name="ｸﾘｯﾌﾟ" r:id="rId6" imgW="1362075" imgH="104775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9550" y="3765550"/>
                        <a:ext cx="1066800" cy="665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3" name="Object 15"/>
          <p:cNvGraphicFramePr>
            <a:graphicFrameLocks noChangeAspect="1"/>
          </p:cNvGraphicFramePr>
          <p:nvPr>
            <p:extLst>
              <p:ext uri="{D42A27DB-BD31-4B8C-83A1-F6EECF244321}">
                <p14:modId xmlns:p14="http://schemas.microsoft.com/office/powerpoint/2010/main" val="1239479921"/>
              </p:ext>
            </p:extLst>
          </p:nvPr>
        </p:nvGraphicFramePr>
        <p:xfrm>
          <a:off x="5289550" y="4656931"/>
          <a:ext cx="1066800" cy="665163"/>
        </p:xfrm>
        <a:graphic>
          <a:graphicData uri="http://schemas.openxmlformats.org/presentationml/2006/ole">
            <mc:AlternateContent xmlns:mc="http://schemas.openxmlformats.org/markup-compatibility/2006">
              <mc:Choice xmlns:v="urn:schemas-microsoft-com:vml" Requires="v">
                <p:oleObj spid="_x0000_s4229" name="ｸﾘｯﾌﾟ" r:id="rId7" imgW="1362075" imgH="1047750" progId="MS_ClipArt_Gallery.2">
                  <p:embed/>
                </p:oleObj>
              </mc:Choice>
              <mc:Fallback>
                <p:oleObj name="ｸﾘｯﾌﾟ" r:id="rId7" imgW="1362075" imgH="104775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9550" y="4656931"/>
                        <a:ext cx="1066800" cy="66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14" name="Object 16"/>
          <p:cNvGraphicFramePr>
            <a:graphicFrameLocks noChangeAspect="1"/>
          </p:cNvGraphicFramePr>
          <p:nvPr>
            <p:extLst>
              <p:ext uri="{D42A27DB-BD31-4B8C-83A1-F6EECF244321}">
                <p14:modId xmlns:p14="http://schemas.microsoft.com/office/powerpoint/2010/main" val="3723051115"/>
              </p:ext>
            </p:extLst>
          </p:nvPr>
        </p:nvGraphicFramePr>
        <p:xfrm>
          <a:off x="5280025" y="5505450"/>
          <a:ext cx="1066800" cy="665162"/>
        </p:xfrm>
        <a:graphic>
          <a:graphicData uri="http://schemas.openxmlformats.org/presentationml/2006/ole">
            <mc:AlternateContent xmlns:mc="http://schemas.openxmlformats.org/markup-compatibility/2006">
              <mc:Choice xmlns:v="urn:schemas-microsoft-com:vml" Requires="v">
                <p:oleObj spid="_x0000_s4230" name="ｸﾘｯﾌﾟ" r:id="rId8" imgW="1362075" imgH="1047750" progId="MS_ClipArt_Gallery.2">
                  <p:embed/>
                </p:oleObj>
              </mc:Choice>
              <mc:Fallback>
                <p:oleObj name="ｸﾘｯﾌﾟ" r:id="rId8" imgW="1362075" imgH="104775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0025" y="5505450"/>
                        <a:ext cx="1066800" cy="665162"/>
                      </a:xfrm>
                      <a:prstGeom prst="rect">
                        <a:avLst/>
                      </a:prstGeom>
                      <a:noFill/>
                      <a:ln>
                        <a:noFill/>
                      </a:ln>
                      <a:effectLst/>
                    </p:spPr>
                  </p:pic>
                </p:oleObj>
              </mc:Fallback>
            </mc:AlternateContent>
          </a:graphicData>
        </a:graphic>
      </p:graphicFrame>
      <p:sp>
        <p:nvSpPr>
          <p:cNvPr id="16" name="Line 21"/>
          <p:cNvSpPr>
            <a:spLocks noChangeShapeType="1"/>
          </p:cNvSpPr>
          <p:nvPr/>
        </p:nvSpPr>
        <p:spPr bwMode="auto">
          <a:xfrm>
            <a:off x="6346825" y="3765550"/>
            <a:ext cx="519113" cy="304800"/>
          </a:xfrm>
          <a:prstGeom prst="line">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7" name="Line 22"/>
          <p:cNvSpPr>
            <a:spLocks noChangeShapeType="1"/>
          </p:cNvSpPr>
          <p:nvPr/>
        </p:nvSpPr>
        <p:spPr bwMode="auto">
          <a:xfrm>
            <a:off x="6356350" y="4705350"/>
            <a:ext cx="519113" cy="304800"/>
          </a:xfrm>
          <a:prstGeom prst="line">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8" name="Line 23"/>
          <p:cNvSpPr>
            <a:spLocks noChangeShapeType="1"/>
          </p:cNvSpPr>
          <p:nvPr/>
        </p:nvSpPr>
        <p:spPr bwMode="auto">
          <a:xfrm>
            <a:off x="6383338" y="5505450"/>
            <a:ext cx="519112" cy="304800"/>
          </a:xfrm>
          <a:prstGeom prst="line">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cxnSp>
        <p:nvCxnSpPr>
          <p:cNvPr id="6" name="Straight Arrow Connector 5"/>
          <p:cNvCxnSpPr/>
          <p:nvPr/>
        </p:nvCxnSpPr>
        <p:spPr>
          <a:xfrm>
            <a:off x="6255250" y="3323652"/>
            <a:ext cx="647200" cy="23740"/>
          </a:xfrm>
          <a:prstGeom prst="straightConnector1">
            <a:avLst/>
          </a:prstGeom>
          <a:ln w="38100" cmpd="sng">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6255250" y="4104047"/>
            <a:ext cx="647200" cy="23740"/>
          </a:xfrm>
          <a:prstGeom prst="straightConnector1">
            <a:avLst/>
          </a:prstGeom>
          <a:ln w="38100" cmpd="sng">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6255250" y="4986410"/>
            <a:ext cx="647200" cy="23740"/>
          </a:xfrm>
          <a:prstGeom prst="straightConnector1">
            <a:avLst/>
          </a:prstGeom>
          <a:ln w="38100" cmpd="sng">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6255250" y="5786510"/>
            <a:ext cx="647200" cy="23740"/>
          </a:xfrm>
          <a:prstGeom prst="straightConnector1">
            <a:avLst/>
          </a:prstGeom>
          <a:ln w="38100" cmpd="sng">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66483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ja-JP" dirty="0" smtClean="0">
                <a:latin typeface="Tahoma"/>
                <a:cs typeface="Tahoma"/>
              </a:rPr>
              <a:t>Personal-Computer Systems</a:t>
            </a:r>
            <a:endParaRPr lang="en-US" dirty="0">
              <a:latin typeface="Tahoma"/>
              <a:cs typeface="Tahoma"/>
            </a:endParaRPr>
          </a:p>
        </p:txBody>
      </p:sp>
      <p:sp>
        <p:nvSpPr>
          <p:cNvPr id="4" name="Slide Number Placeholder 3"/>
          <p:cNvSpPr>
            <a:spLocks noGrp="1"/>
          </p:cNvSpPr>
          <p:nvPr>
            <p:ph type="sldNum" sz="quarter" idx="11"/>
          </p:nvPr>
        </p:nvSpPr>
        <p:spPr/>
        <p:txBody>
          <a:bodyPr/>
          <a:lstStyle/>
          <a:p>
            <a:fld id="{1789C0F2-17E0-497A-9BBE-0C73201AAFE3}" type="slidenum">
              <a:rPr lang="en-US" smtClean="0"/>
              <a:pPr/>
              <a:t>12</a:t>
            </a:fld>
            <a:endParaRPr lang="en-US" dirty="0"/>
          </a:p>
        </p:txBody>
      </p:sp>
      <p:sp>
        <p:nvSpPr>
          <p:cNvPr id="5" name="Footer Placeholder 4"/>
          <p:cNvSpPr>
            <a:spLocks noGrp="1"/>
          </p:cNvSpPr>
          <p:nvPr>
            <p:ph type="ftr" sz="quarter" idx="12"/>
          </p:nvPr>
        </p:nvSpPr>
        <p:spPr/>
        <p:txBody>
          <a:bodyPr/>
          <a:lstStyle/>
          <a:p>
            <a:r>
              <a:rPr lang="en-US" smtClean="0"/>
              <a:t>CSS430 Operating Systems : Introduction</a:t>
            </a:r>
            <a:endParaRPr lang="en-US" dirty="0"/>
          </a:p>
        </p:txBody>
      </p:sp>
      <p:sp>
        <p:nvSpPr>
          <p:cNvPr id="7" name="Rectangle 3"/>
          <p:cNvSpPr txBox="1">
            <a:spLocks noChangeArrowheads="1"/>
          </p:cNvSpPr>
          <p:nvPr/>
        </p:nvSpPr>
        <p:spPr>
          <a:xfrm>
            <a:off x="777239" y="1744699"/>
            <a:ext cx="7772401" cy="4114800"/>
          </a:xfrm>
          <a:prstGeom prst="rect">
            <a:avLst/>
          </a:prstGeom>
        </p:spPr>
        <p:txBody>
          <a:bodyPr vert="horz" lIns="91440" tIns="45720" rIns="91440" bIns="45720" rtlCol="0" anchor="ctr">
            <a:normAutofit/>
          </a:bodyPr>
          <a:lstStyle>
            <a:lvl1pPr marL="274320" indent="-256032" algn="l" defTabSz="914400" rtl="0" eaLnBrk="1" latinLnBrk="0" hangingPunct="1">
              <a:spcBef>
                <a:spcPct val="20000"/>
              </a:spcBef>
              <a:spcAft>
                <a:spcPts val="0"/>
              </a:spcAft>
              <a:buSzPct val="60000"/>
              <a:buFont typeface="Wingdings" charset="2"/>
              <a:buChar char="u"/>
              <a:defRPr sz="2100" kern="1200">
                <a:solidFill>
                  <a:schemeClr val="tx1"/>
                </a:solidFill>
                <a:effectLst>
                  <a:outerShdw blurRad="38100" dist="38100" dir="2700000" algn="tl">
                    <a:srgbClr val="000000">
                      <a:alpha val="43137"/>
                    </a:srgbClr>
                  </a:outerShdw>
                </a:effectLst>
                <a:latin typeface="Cambria"/>
                <a:ea typeface="+mn-ea"/>
                <a:cs typeface="Cambria"/>
              </a:defRPr>
            </a:lvl1pPr>
            <a:lvl2pPr marL="640080" indent="-256032" algn="l" defTabSz="914400" rtl="0" eaLnBrk="1" latinLnBrk="0" hangingPunct="1">
              <a:spcBef>
                <a:spcPct val="20000"/>
              </a:spcBef>
              <a:buSzPct val="60000"/>
              <a:buFont typeface="Wingdings" charset="2"/>
              <a:buChar char="ü"/>
              <a:defRPr sz="1900" kern="1200">
                <a:solidFill>
                  <a:schemeClr val="tx1"/>
                </a:solidFill>
                <a:effectLst>
                  <a:outerShdw blurRad="38100" dist="38100" dir="2700000" algn="tl">
                    <a:srgbClr val="000000">
                      <a:alpha val="43137"/>
                    </a:srgbClr>
                  </a:outerShdw>
                </a:effectLst>
                <a:latin typeface="Cambria"/>
                <a:ea typeface="+mn-ea"/>
                <a:cs typeface="Cambria"/>
              </a:defRPr>
            </a:lvl2pPr>
            <a:lvl3pPr marL="1005840" indent="-256032" algn="l" defTabSz="914400" rtl="0" eaLnBrk="1" latinLnBrk="0" hangingPunct="1">
              <a:spcBef>
                <a:spcPct val="20000"/>
              </a:spcBef>
              <a:buSzPct val="60000"/>
              <a:buFont typeface="Wingdings" charset="2"/>
              <a:buChar char="v"/>
              <a:defRPr sz="1700" kern="1200">
                <a:solidFill>
                  <a:schemeClr val="tx1"/>
                </a:solidFill>
                <a:effectLst>
                  <a:outerShdw blurRad="38100" dist="38100" dir="2700000" algn="tl">
                    <a:srgbClr val="000000">
                      <a:alpha val="43137"/>
                    </a:srgbClr>
                  </a:outerShdw>
                </a:effectLst>
                <a:latin typeface="Cambria"/>
                <a:ea typeface="+mn-ea"/>
                <a:cs typeface="Cambria"/>
              </a:defRPr>
            </a:lvl3pPr>
            <a:lvl4pPr marL="1371600" indent="-256032" algn="l" defTabSz="914400" rtl="0" eaLnBrk="1" latinLnBrk="0" hangingPunct="1">
              <a:spcBef>
                <a:spcPct val="20000"/>
              </a:spcBef>
              <a:buSzPct val="60000"/>
              <a:buFont typeface="Courier New"/>
              <a:buChar char="o"/>
              <a:defRPr sz="1600" kern="1200">
                <a:solidFill>
                  <a:schemeClr val="tx1"/>
                </a:solidFill>
                <a:effectLst>
                  <a:outerShdw blurRad="38100" dist="38100" dir="2700000" algn="tl">
                    <a:srgbClr val="000000">
                      <a:alpha val="43137"/>
                    </a:srgbClr>
                  </a:outerShdw>
                </a:effectLst>
                <a:latin typeface="Cambria"/>
                <a:ea typeface="+mn-ea"/>
                <a:cs typeface="Cambria"/>
              </a:defRPr>
            </a:lvl4pPr>
            <a:lvl5pPr marL="1645920" indent="-256032" algn="l" defTabSz="914400" rtl="0" eaLnBrk="1" latinLnBrk="0" hangingPunct="1">
              <a:spcBef>
                <a:spcPct val="20000"/>
              </a:spcBef>
              <a:buSzPct val="60000"/>
              <a:buFont typeface="Arial"/>
              <a:buChar char="•"/>
              <a:defRPr sz="1500" kern="1200">
                <a:solidFill>
                  <a:schemeClr val="tx1"/>
                </a:solidFill>
                <a:effectLst>
                  <a:outerShdw blurRad="38100" dist="38100" dir="2700000" algn="tl">
                    <a:srgbClr val="000000">
                      <a:alpha val="43137"/>
                    </a:srgbClr>
                  </a:outerShdw>
                </a:effectLst>
                <a:latin typeface="Cambria"/>
                <a:ea typeface="+mn-ea"/>
                <a:cs typeface="Cambria"/>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r>
              <a:rPr lang="en-US" altLang="ja-JP" sz="2400" dirty="0" smtClean="0">
                <a:latin typeface="Tahoma"/>
                <a:cs typeface="Tahoma"/>
              </a:rPr>
              <a:t>Personal computers – computer system dedicated to a single user.</a:t>
            </a:r>
          </a:p>
          <a:p>
            <a:r>
              <a:rPr lang="en-US" altLang="ja-JP" sz="2400" dirty="0" smtClean="0">
                <a:latin typeface="Tahoma"/>
                <a:cs typeface="Tahoma"/>
              </a:rPr>
              <a:t>User convenience and responsiveness</a:t>
            </a:r>
          </a:p>
          <a:p>
            <a:r>
              <a:rPr lang="en-US" altLang="ja-JP" sz="2400" dirty="0" smtClean="0">
                <a:latin typeface="Tahoma"/>
                <a:cs typeface="Tahoma"/>
              </a:rPr>
              <a:t>Can adopt technology developed for larger operating systems’ features.</a:t>
            </a:r>
          </a:p>
          <a:p>
            <a:r>
              <a:rPr lang="en-US" altLang="ja-JP" sz="2400" dirty="0" smtClean="0">
                <a:latin typeface="Tahoma"/>
                <a:cs typeface="Tahoma"/>
              </a:rPr>
              <a:t> At its beginning, a single user system did not need advanced CPU utilization and protection.</a:t>
            </a:r>
          </a:p>
          <a:p>
            <a:r>
              <a:rPr lang="en-US" altLang="ja-JP" sz="2400" dirty="0" smtClean="0">
                <a:latin typeface="Tahoma"/>
                <a:cs typeface="Tahoma"/>
              </a:rPr>
              <a:t>Later, file protection was necessary to avoid viruses.</a:t>
            </a:r>
          </a:p>
          <a:p>
            <a:r>
              <a:rPr lang="en-US" altLang="ja-JP" sz="2400" dirty="0" smtClean="0">
                <a:latin typeface="Tahoma"/>
                <a:cs typeface="Tahoma"/>
              </a:rPr>
              <a:t>Overall, the same OS concepts are appropriate for the various different classes of computers.</a:t>
            </a:r>
          </a:p>
          <a:p>
            <a:endParaRPr lang="en-US" altLang="ja-JP" sz="2400" dirty="0"/>
          </a:p>
        </p:txBody>
      </p:sp>
    </p:spTree>
    <p:extLst>
      <p:ext uri="{BB962C8B-B14F-4D97-AF65-F5344CB8AC3E}">
        <p14:creationId xmlns:p14="http://schemas.microsoft.com/office/powerpoint/2010/main" val="248794043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7239" y="178052"/>
            <a:ext cx="7772401" cy="725691"/>
          </a:xfrm>
        </p:spPr>
        <p:txBody>
          <a:bodyPr/>
          <a:lstStyle/>
          <a:p>
            <a:r>
              <a:rPr lang="en-US" dirty="0">
                <a:latin typeface="Tahoma"/>
                <a:cs typeface="Tahoma"/>
              </a:rPr>
              <a:t>Symmetric Multiprocessing Architecture</a:t>
            </a:r>
          </a:p>
        </p:txBody>
      </p:sp>
      <p:sp>
        <p:nvSpPr>
          <p:cNvPr id="4" name="Slide Number Placeholder 3"/>
          <p:cNvSpPr>
            <a:spLocks noGrp="1"/>
          </p:cNvSpPr>
          <p:nvPr>
            <p:ph type="sldNum" sz="quarter" idx="11"/>
          </p:nvPr>
        </p:nvSpPr>
        <p:spPr/>
        <p:txBody>
          <a:bodyPr/>
          <a:lstStyle/>
          <a:p>
            <a:fld id="{1789C0F2-17E0-497A-9BBE-0C73201AAFE3}" type="slidenum">
              <a:rPr lang="en-US" smtClean="0"/>
              <a:pPr/>
              <a:t>13</a:t>
            </a:fld>
            <a:endParaRPr lang="en-US" dirty="0"/>
          </a:p>
        </p:txBody>
      </p:sp>
      <p:sp>
        <p:nvSpPr>
          <p:cNvPr id="5" name="Footer Placeholder 4"/>
          <p:cNvSpPr>
            <a:spLocks noGrp="1"/>
          </p:cNvSpPr>
          <p:nvPr>
            <p:ph type="ftr" sz="quarter" idx="12"/>
          </p:nvPr>
        </p:nvSpPr>
        <p:spPr/>
        <p:txBody>
          <a:bodyPr/>
          <a:lstStyle/>
          <a:p>
            <a:r>
              <a:rPr lang="en-US" smtClean="0"/>
              <a:t>CSS430 Operating Systems : Introduction</a:t>
            </a:r>
            <a:endParaRPr lang="en-US" dirty="0"/>
          </a:p>
        </p:txBody>
      </p:sp>
      <p:sp>
        <p:nvSpPr>
          <p:cNvPr id="9" name="Rectangle 3"/>
          <p:cNvSpPr txBox="1">
            <a:spLocks noChangeArrowheads="1"/>
          </p:cNvSpPr>
          <p:nvPr/>
        </p:nvSpPr>
        <p:spPr>
          <a:xfrm>
            <a:off x="777239" y="1263569"/>
            <a:ext cx="7772400" cy="1907132"/>
          </a:xfrm>
          <a:prstGeom prst="rect">
            <a:avLst/>
          </a:prstGeom>
        </p:spPr>
        <p:txBody>
          <a:bodyPr vert="horz" lIns="91440" tIns="45720" rIns="91440" bIns="45720" rtlCol="0" anchor="ctr">
            <a:noAutofit/>
          </a:bodyPr>
          <a:lstStyle>
            <a:lvl1pPr marL="274320" indent="-256032" algn="l" defTabSz="914400" rtl="0" eaLnBrk="1" latinLnBrk="0" hangingPunct="1">
              <a:spcBef>
                <a:spcPct val="20000"/>
              </a:spcBef>
              <a:spcAft>
                <a:spcPts val="0"/>
              </a:spcAft>
              <a:buSzPct val="60000"/>
              <a:buFont typeface="Wingdings" charset="2"/>
              <a:buChar char="u"/>
              <a:defRPr sz="2100" kern="1200">
                <a:solidFill>
                  <a:schemeClr val="tx1"/>
                </a:solidFill>
                <a:effectLst>
                  <a:outerShdw blurRad="38100" dist="38100" dir="2700000" algn="tl">
                    <a:srgbClr val="000000">
                      <a:alpha val="43137"/>
                    </a:srgbClr>
                  </a:outerShdw>
                </a:effectLst>
                <a:latin typeface="Cambria"/>
                <a:ea typeface="+mn-ea"/>
                <a:cs typeface="Cambria"/>
              </a:defRPr>
            </a:lvl1pPr>
            <a:lvl2pPr marL="640080" indent="-256032" algn="l" defTabSz="914400" rtl="0" eaLnBrk="1" latinLnBrk="0" hangingPunct="1">
              <a:spcBef>
                <a:spcPct val="20000"/>
              </a:spcBef>
              <a:buSzPct val="60000"/>
              <a:buFont typeface="Wingdings" charset="2"/>
              <a:buChar char="ü"/>
              <a:defRPr sz="1900" kern="1200">
                <a:solidFill>
                  <a:schemeClr val="tx1"/>
                </a:solidFill>
                <a:effectLst>
                  <a:outerShdw blurRad="38100" dist="38100" dir="2700000" algn="tl">
                    <a:srgbClr val="000000">
                      <a:alpha val="43137"/>
                    </a:srgbClr>
                  </a:outerShdw>
                </a:effectLst>
                <a:latin typeface="Cambria"/>
                <a:ea typeface="+mn-ea"/>
                <a:cs typeface="Cambria"/>
              </a:defRPr>
            </a:lvl2pPr>
            <a:lvl3pPr marL="1005840" indent="-256032" algn="l" defTabSz="914400" rtl="0" eaLnBrk="1" latinLnBrk="0" hangingPunct="1">
              <a:spcBef>
                <a:spcPct val="20000"/>
              </a:spcBef>
              <a:buSzPct val="60000"/>
              <a:buFont typeface="Wingdings" charset="2"/>
              <a:buChar char="v"/>
              <a:defRPr sz="1700" kern="1200">
                <a:solidFill>
                  <a:schemeClr val="tx1"/>
                </a:solidFill>
                <a:effectLst>
                  <a:outerShdw blurRad="38100" dist="38100" dir="2700000" algn="tl">
                    <a:srgbClr val="000000">
                      <a:alpha val="43137"/>
                    </a:srgbClr>
                  </a:outerShdw>
                </a:effectLst>
                <a:latin typeface="Cambria"/>
                <a:ea typeface="+mn-ea"/>
                <a:cs typeface="Cambria"/>
              </a:defRPr>
            </a:lvl3pPr>
            <a:lvl4pPr marL="1371600" indent="-256032" algn="l" defTabSz="914400" rtl="0" eaLnBrk="1" latinLnBrk="0" hangingPunct="1">
              <a:spcBef>
                <a:spcPct val="20000"/>
              </a:spcBef>
              <a:buSzPct val="60000"/>
              <a:buFont typeface="Courier New"/>
              <a:buChar char="o"/>
              <a:defRPr sz="1600" kern="1200">
                <a:solidFill>
                  <a:schemeClr val="tx1"/>
                </a:solidFill>
                <a:effectLst>
                  <a:outerShdw blurRad="38100" dist="38100" dir="2700000" algn="tl">
                    <a:srgbClr val="000000">
                      <a:alpha val="43137"/>
                    </a:srgbClr>
                  </a:outerShdw>
                </a:effectLst>
                <a:latin typeface="Cambria"/>
                <a:ea typeface="+mn-ea"/>
                <a:cs typeface="Cambria"/>
              </a:defRPr>
            </a:lvl4pPr>
            <a:lvl5pPr marL="1645920" indent="-256032" algn="l" defTabSz="914400" rtl="0" eaLnBrk="1" latinLnBrk="0" hangingPunct="1">
              <a:spcBef>
                <a:spcPct val="20000"/>
              </a:spcBef>
              <a:buSzPct val="60000"/>
              <a:buFont typeface="Arial"/>
              <a:buChar char="•"/>
              <a:defRPr sz="1500" kern="1200">
                <a:solidFill>
                  <a:schemeClr val="tx1"/>
                </a:solidFill>
                <a:effectLst>
                  <a:outerShdw blurRad="38100" dist="38100" dir="2700000" algn="tl">
                    <a:srgbClr val="000000">
                      <a:alpha val="43137"/>
                    </a:srgbClr>
                  </a:outerShdw>
                </a:effectLst>
                <a:latin typeface="Cambria"/>
                <a:ea typeface="+mn-ea"/>
                <a:cs typeface="Cambria"/>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a:lnSpc>
                <a:spcPct val="90000"/>
              </a:lnSpc>
            </a:pPr>
            <a:r>
              <a:rPr lang="en-US" altLang="ja-JP" sz="1800" dirty="0" smtClean="0">
                <a:latin typeface="Tahoma"/>
                <a:cs typeface="Tahoma"/>
              </a:rPr>
              <a:t>Multiprocessor systems with more than one CPU in close communication (in one box).</a:t>
            </a:r>
          </a:p>
          <a:p>
            <a:pPr>
              <a:lnSpc>
                <a:spcPct val="90000"/>
              </a:lnSpc>
            </a:pPr>
            <a:r>
              <a:rPr lang="en-US" altLang="ja-JP" sz="1800" i="1" dirty="0" smtClean="0">
                <a:latin typeface="Tahoma"/>
                <a:cs typeface="Tahoma"/>
              </a:rPr>
              <a:t>Tightly coupled system</a:t>
            </a:r>
            <a:r>
              <a:rPr lang="en-US" altLang="ja-JP" sz="1800" dirty="0" smtClean="0">
                <a:latin typeface="Tahoma"/>
                <a:cs typeface="Tahoma"/>
              </a:rPr>
              <a:t> – processors share memory and a clock; shared-memory-based communication.</a:t>
            </a:r>
          </a:p>
          <a:p>
            <a:pPr>
              <a:lnSpc>
                <a:spcPct val="90000"/>
              </a:lnSpc>
            </a:pPr>
            <a:r>
              <a:rPr lang="en-US" altLang="ja-JP" sz="1800" dirty="0" smtClean="0">
                <a:latin typeface="Tahoma"/>
                <a:cs typeface="Tahoma"/>
              </a:rPr>
              <a:t>Advantages of parallel multiprocessor systems: </a:t>
            </a:r>
          </a:p>
          <a:p>
            <a:pPr lvl="1">
              <a:lnSpc>
                <a:spcPct val="90000"/>
              </a:lnSpc>
            </a:pPr>
            <a:r>
              <a:rPr lang="en-US" altLang="ja-JP" sz="1800" dirty="0" smtClean="0">
                <a:latin typeface="Tahoma"/>
                <a:cs typeface="Tahoma"/>
              </a:rPr>
              <a:t>Increased </a:t>
            </a:r>
            <a:r>
              <a:rPr lang="en-US" altLang="ja-JP" sz="1800" i="1" dirty="0" smtClean="0">
                <a:latin typeface="Tahoma"/>
                <a:cs typeface="Tahoma"/>
              </a:rPr>
              <a:t>throughput</a:t>
            </a:r>
          </a:p>
          <a:p>
            <a:pPr lvl="1">
              <a:lnSpc>
                <a:spcPct val="90000"/>
              </a:lnSpc>
            </a:pPr>
            <a:r>
              <a:rPr lang="en-US" altLang="ja-JP" sz="1800" dirty="0" smtClean="0">
                <a:latin typeface="Tahoma"/>
                <a:cs typeface="Tahoma"/>
              </a:rPr>
              <a:t>Economical</a:t>
            </a:r>
            <a:r>
              <a:rPr lang="en-US" altLang="ja-JP" sz="1800" i="1" dirty="0" smtClean="0">
                <a:latin typeface="Tahoma"/>
                <a:cs typeface="Tahoma"/>
              </a:rPr>
              <a:t> </a:t>
            </a:r>
          </a:p>
          <a:p>
            <a:pPr lvl="1">
              <a:lnSpc>
                <a:spcPct val="90000"/>
              </a:lnSpc>
            </a:pPr>
            <a:r>
              <a:rPr lang="en-US" altLang="ja-JP" sz="1800" dirty="0" smtClean="0">
                <a:latin typeface="Tahoma"/>
                <a:cs typeface="Tahoma"/>
              </a:rPr>
              <a:t>Increased reliability</a:t>
            </a:r>
            <a:endParaRPr lang="en-US" altLang="ja-JP" sz="1800" dirty="0">
              <a:latin typeface="Tahoma"/>
              <a:cs typeface="Tahoma"/>
            </a:endParaRPr>
          </a:p>
        </p:txBody>
      </p:sp>
      <p:grpSp>
        <p:nvGrpSpPr>
          <p:cNvPr id="6" name="Group 5"/>
          <p:cNvGrpSpPr/>
          <p:nvPr/>
        </p:nvGrpSpPr>
        <p:grpSpPr>
          <a:xfrm>
            <a:off x="777240" y="3431160"/>
            <a:ext cx="7005320" cy="3238500"/>
            <a:chOff x="777240" y="3098800"/>
            <a:chExt cx="7005320" cy="3238500"/>
          </a:xfrm>
        </p:grpSpPr>
        <p:sp>
          <p:nvSpPr>
            <p:cNvPr id="11" name="Rectangle 10"/>
            <p:cNvSpPr/>
            <p:nvPr/>
          </p:nvSpPr>
          <p:spPr>
            <a:xfrm>
              <a:off x="777240" y="3098800"/>
              <a:ext cx="7005320" cy="323850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424345" y="3216820"/>
              <a:ext cx="1732954" cy="195858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ectangle 12"/>
            <p:cNvSpPr/>
            <p:nvPr/>
          </p:nvSpPr>
          <p:spPr>
            <a:xfrm>
              <a:off x="3416525" y="3216820"/>
              <a:ext cx="1732954" cy="195858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Rectangle 13"/>
            <p:cNvSpPr/>
            <p:nvPr/>
          </p:nvSpPr>
          <p:spPr>
            <a:xfrm>
              <a:off x="5408705" y="3216820"/>
              <a:ext cx="1732954" cy="195858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5" name="Straight Connector 14"/>
            <p:cNvCxnSpPr>
              <a:stCxn id="23" idx="2"/>
              <a:endCxn id="24" idx="0"/>
            </p:cNvCxnSpPr>
            <p:nvPr/>
          </p:nvCxnSpPr>
          <p:spPr>
            <a:xfrm>
              <a:off x="2306721" y="4225782"/>
              <a:ext cx="1" cy="229749"/>
            </a:xfrm>
            <a:prstGeom prst="line">
              <a:avLst/>
            </a:prstGeom>
            <a:ln w="34925" cap="rnd" cmpd="sng">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306721" y="5455920"/>
              <a:ext cx="3961999" cy="0"/>
            </a:xfrm>
            <a:prstGeom prst="line">
              <a:avLst/>
            </a:prstGeom>
            <a:ln w="34925" cap="rnd"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3143554" y="5664532"/>
              <a:ext cx="2251406" cy="562063"/>
            </a:xfrm>
            <a:prstGeom prst="rect">
              <a:avLst/>
            </a:prstGeom>
            <a:solidFill>
              <a:srgbClr val="ADD3F7"/>
            </a:solidFill>
            <a:ln>
              <a:solidFill>
                <a:schemeClr val="bg1">
                  <a:lumMod val="65000"/>
                  <a:lumOff val="3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solidFill>
                    <a:srgbClr val="000000"/>
                  </a:solidFill>
                  <a:latin typeface="Calibri"/>
                  <a:cs typeface="Calibri"/>
                </a:rPr>
                <a:t>Memory</a:t>
              </a:r>
              <a:endParaRPr lang="en-US" dirty="0">
                <a:solidFill>
                  <a:srgbClr val="000000"/>
                </a:solidFill>
                <a:latin typeface="Calibri"/>
                <a:cs typeface="Calibri"/>
              </a:endParaRPr>
            </a:p>
          </p:txBody>
        </p:sp>
        <p:cxnSp>
          <p:nvCxnSpPr>
            <p:cNvPr id="18" name="Straight Connector 17"/>
            <p:cNvCxnSpPr/>
            <p:nvPr/>
          </p:nvCxnSpPr>
          <p:spPr>
            <a:xfrm>
              <a:off x="4277762" y="4518233"/>
              <a:ext cx="0" cy="1108107"/>
            </a:xfrm>
            <a:prstGeom prst="line">
              <a:avLst/>
            </a:prstGeom>
            <a:ln w="34925" cap="rnd" cmpd="sng">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25" idx="2"/>
              <a:endCxn id="26" idx="0"/>
            </p:cNvCxnSpPr>
            <p:nvPr/>
          </p:nvCxnSpPr>
          <p:spPr>
            <a:xfrm>
              <a:off x="4277762" y="4225782"/>
              <a:ext cx="1" cy="229749"/>
            </a:xfrm>
            <a:prstGeom prst="line">
              <a:avLst/>
            </a:prstGeom>
            <a:ln w="34925" cap="rnd" cmpd="sng">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27" idx="2"/>
              <a:endCxn id="28" idx="0"/>
            </p:cNvCxnSpPr>
            <p:nvPr/>
          </p:nvCxnSpPr>
          <p:spPr>
            <a:xfrm>
              <a:off x="6268720" y="4229128"/>
              <a:ext cx="1" cy="229749"/>
            </a:xfrm>
            <a:prstGeom prst="line">
              <a:avLst/>
            </a:prstGeom>
            <a:ln w="34925" cap="rnd" cmpd="sng">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2307124" y="4518233"/>
              <a:ext cx="0" cy="937687"/>
            </a:xfrm>
            <a:prstGeom prst="line">
              <a:avLst/>
            </a:prstGeom>
            <a:ln w="34925" cap="rnd" cmpd="sng">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268721" y="4518233"/>
              <a:ext cx="0" cy="937687"/>
            </a:xfrm>
            <a:prstGeom prst="line">
              <a:avLst/>
            </a:prstGeom>
            <a:ln w="34925" cap="rnd"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1695439" y="3857806"/>
              <a:ext cx="1222563" cy="367976"/>
            </a:xfrm>
            <a:prstGeom prst="rect">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Calibri"/>
                  <a:cs typeface="Calibri"/>
                </a:rPr>
                <a:t>registers</a:t>
              </a:r>
              <a:endParaRPr lang="en-US" dirty="0">
                <a:solidFill>
                  <a:schemeClr val="bg1"/>
                </a:solidFill>
                <a:latin typeface="Calibri"/>
                <a:cs typeface="Calibri"/>
              </a:endParaRPr>
            </a:p>
          </p:txBody>
        </p:sp>
        <p:sp>
          <p:nvSpPr>
            <p:cNvPr id="24" name="Rectangle 23"/>
            <p:cNvSpPr/>
            <p:nvPr/>
          </p:nvSpPr>
          <p:spPr>
            <a:xfrm>
              <a:off x="1695440" y="4455531"/>
              <a:ext cx="1222563" cy="367976"/>
            </a:xfrm>
            <a:prstGeom prst="rect">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Calibri"/>
                  <a:cs typeface="Calibri"/>
                </a:rPr>
                <a:t>cache</a:t>
              </a:r>
              <a:endParaRPr lang="en-US" dirty="0">
                <a:solidFill>
                  <a:schemeClr val="bg1"/>
                </a:solidFill>
                <a:latin typeface="Calibri"/>
                <a:cs typeface="Calibri"/>
              </a:endParaRPr>
            </a:p>
          </p:txBody>
        </p:sp>
        <p:sp>
          <p:nvSpPr>
            <p:cNvPr id="25" name="Rectangle 24"/>
            <p:cNvSpPr/>
            <p:nvPr/>
          </p:nvSpPr>
          <p:spPr>
            <a:xfrm>
              <a:off x="3666480" y="3857806"/>
              <a:ext cx="1222563" cy="367976"/>
            </a:xfrm>
            <a:prstGeom prst="rect">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Calibri"/>
                  <a:cs typeface="Calibri"/>
                </a:rPr>
                <a:t>registers</a:t>
              </a:r>
              <a:endParaRPr lang="en-US" dirty="0">
                <a:solidFill>
                  <a:schemeClr val="bg1"/>
                </a:solidFill>
                <a:latin typeface="Calibri"/>
                <a:cs typeface="Calibri"/>
              </a:endParaRPr>
            </a:p>
          </p:txBody>
        </p:sp>
        <p:sp>
          <p:nvSpPr>
            <p:cNvPr id="26" name="Rectangle 25"/>
            <p:cNvSpPr/>
            <p:nvPr/>
          </p:nvSpPr>
          <p:spPr>
            <a:xfrm>
              <a:off x="3666481" y="4455531"/>
              <a:ext cx="1222563" cy="367976"/>
            </a:xfrm>
            <a:prstGeom prst="rect">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Calibri"/>
                  <a:cs typeface="Calibri"/>
                </a:rPr>
                <a:t>cache</a:t>
              </a:r>
              <a:endParaRPr lang="en-US" dirty="0">
                <a:solidFill>
                  <a:schemeClr val="bg1"/>
                </a:solidFill>
                <a:latin typeface="Calibri"/>
                <a:cs typeface="Calibri"/>
              </a:endParaRPr>
            </a:p>
          </p:txBody>
        </p:sp>
        <p:sp>
          <p:nvSpPr>
            <p:cNvPr id="27" name="Rectangle 26"/>
            <p:cNvSpPr/>
            <p:nvPr/>
          </p:nvSpPr>
          <p:spPr>
            <a:xfrm>
              <a:off x="5657438" y="3861152"/>
              <a:ext cx="1222563" cy="367976"/>
            </a:xfrm>
            <a:prstGeom prst="rect">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Calibri"/>
                  <a:cs typeface="Calibri"/>
                </a:rPr>
                <a:t>registers</a:t>
              </a:r>
              <a:endParaRPr lang="en-US" dirty="0">
                <a:solidFill>
                  <a:schemeClr val="bg1"/>
                </a:solidFill>
                <a:latin typeface="Calibri"/>
                <a:cs typeface="Calibri"/>
              </a:endParaRPr>
            </a:p>
          </p:txBody>
        </p:sp>
        <p:sp>
          <p:nvSpPr>
            <p:cNvPr id="28" name="Rectangle 27"/>
            <p:cNvSpPr/>
            <p:nvPr/>
          </p:nvSpPr>
          <p:spPr>
            <a:xfrm>
              <a:off x="5657439" y="4458877"/>
              <a:ext cx="1222563" cy="367976"/>
            </a:xfrm>
            <a:prstGeom prst="rect">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Calibri"/>
                  <a:cs typeface="Calibri"/>
                </a:rPr>
                <a:t>cache</a:t>
              </a:r>
              <a:endParaRPr lang="en-US" dirty="0">
                <a:solidFill>
                  <a:schemeClr val="bg1"/>
                </a:solidFill>
                <a:latin typeface="Calibri"/>
                <a:cs typeface="Calibri"/>
              </a:endParaRPr>
            </a:p>
          </p:txBody>
        </p:sp>
        <p:sp>
          <p:nvSpPr>
            <p:cNvPr id="2" name="Rectangle 1"/>
            <p:cNvSpPr/>
            <p:nvPr/>
          </p:nvSpPr>
          <p:spPr>
            <a:xfrm>
              <a:off x="3951216" y="3244334"/>
              <a:ext cx="653093" cy="369332"/>
            </a:xfrm>
            <a:prstGeom prst="rect">
              <a:avLst/>
            </a:prstGeom>
          </p:spPr>
          <p:txBody>
            <a:bodyPr wrap="none">
              <a:spAutoFit/>
            </a:bodyPr>
            <a:lstStyle/>
            <a:p>
              <a:pPr algn="ctr"/>
              <a:r>
                <a:rPr lang="en-US" dirty="0" smtClean="0">
                  <a:solidFill>
                    <a:schemeClr val="bg1"/>
                  </a:solidFill>
                  <a:latin typeface="Calibri"/>
                  <a:cs typeface="Calibri"/>
                </a:rPr>
                <a:t>CPU</a:t>
              </a:r>
              <a:r>
                <a:rPr lang="en-US" baseline="-25000" dirty="0" smtClean="0">
                  <a:solidFill>
                    <a:schemeClr val="bg1"/>
                  </a:solidFill>
                  <a:latin typeface="Calibri"/>
                  <a:cs typeface="Calibri"/>
                </a:rPr>
                <a:t>1</a:t>
              </a:r>
              <a:endParaRPr lang="en-US" baseline="-25000" dirty="0">
                <a:solidFill>
                  <a:schemeClr val="bg1"/>
                </a:solidFill>
                <a:latin typeface="Calibri"/>
                <a:cs typeface="Calibri"/>
              </a:endParaRPr>
            </a:p>
          </p:txBody>
        </p:sp>
        <p:sp>
          <p:nvSpPr>
            <p:cNvPr id="29" name="Rectangle 28"/>
            <p:cNvSpPr/>
            <p:nvPr/>
          </p:nvSpPr>
          <p:spPr>
            <a:xfrm>
              <a:off x="1980174" y="3244334"/>
              <a:ext cx="653093" cy="369332"/>
            </a:xfrm>
            <a:prstGeom prst="rect">
              <a:avLst/>
            </a:prstGeom>
          </p:spPr>
          <p:txBody>
            <a:bodyPr wrap="none">
              <a:spAutoFit/>
            </a:bodyPr>
            <a:lstStyle/>
            <a:p>
              <a:pPr algn="ctr"/>
              <a:r>
                <a:rPr lang="en-US" dirty="0" smtClean="0">
                  <a:solidFill>
                    <a:schemeClr val="bg1"/>
                  </a:solidFill>
                  <a:latin typeface="Calibri"/>
                  <a:cs typeface="Calibri"/>
                </a:rPr>
                <a:t>CPU</a:t>
              </a:r>
              <a:r>
                <a:rPr lang="en-US" baseline="-25000" dirty="0">
                  <a:solidFill>
                    <a:schemeClr val="bg1"/>
                  </a:solidFill>
                  <a:latin typeface="Calibri"/>
                  <a:cs typeface="Calibri"/>
                </a:rPr>
                <a:t>0</a:t>
              </a:r>
            </a:p>
          </p:txBody>
        </p:sp>
        <p:sp>
          <p:nvSpPr>
            <p:cNvPr id="30" name="Rectangle 29"/>
            <p:cNvSpPr/>
            <p:nvPr/>
          </p:nvSpPr>
          <p:spPr>
            <a:xfrm>
              <a:off x="5942173" y="3230554"/>
              <a:ext cx="653093" cy="369332"/>
            </a:xfrm>
            <a:prstGeom prst="rect">
              <a:avLst/>
            </a:prstGeom>
          </p:spPr>
          <p:txBody>
            <a:bodyPr wrap="none">
              <a:spAutoFit/>
            </a:bodyPr>
            <a:lstStyle/>
            <a:p>
              <a:pPr algn="ctr"/>
              <a:r>
                <a:rPr lang="en-US" dirty="0" smtClean="0">
                  <a:solidFill>
                    <a:schemeClr val="bg1"/>
                  </a:solidFill>
                  <a:latin typeface="Calibri"/>
                  <a:cs typeface="Calibri"/>
                </a:rPr>
                <a:t>CPU</a:t>
              </a:r>
              <a:r>
                <a:rPr lang="en-US" baseline="-25000" dirty="0">
                  <a:solidFill>
                    <a:schemeClr val="bg1"/>
                  </a:solidFill>
                  <a:latin typeface="Calibri"/>
                  <a:cs typeface="Calibri"/>
                </a:rPr>
                <a:t>2</a:t>
              </a:r>
            </a:p>
          </p:txBody>
        </p:sp>
      </p:grpSp>
    </p:spTree>
    <p:extLst>
      <p:ext uri="{BB962C8B-B14F-4D97-AF65-F5344CB8AC3E}">
        <p14:creationId xmlns:p14="http://schemas.microsoft.com/office/powerpoint/2010/main" val="240896858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7240" y="178052"/>
            <a:ext cx="7772401" cy="725691"/>
          </a:xfrm>
        </p:spPr>
        <p:txBody>
          <a:bodyPr/>
          <a:lstStyle/>
          <a:p>
            <a:r>
              <a:rPr lang="en-US" dirty="0" smtClean="0">
                <a:latin typeface="Tahoma"/>
                <a:cs typeface="Tahoma"/>
              </a:rPr>
              <a:t>Dual-Core Design</a:t>
            </a:r>
            <a:endParaRPr lang="en-US" dirty="0">
              <a:latin typeface="Tahoma"/>
              <a:cs typeface="Tahoma"/>
            </a:endParaRPr>
          </a:p>
        </p:txBody>
      </p:sp>
      <p:sp>
        <p:nvSpPr>
          <p:cNvPr id="4" name="Slide Number Placeholder 3"/>
          <p:cNvSpPr>
            <a:spLocks noGrp="1"/>
          </p:cNvSpPr>
          <p:nvPr>
            <p:ph type="sldNum" sz="quarter" idx="11"/>
          </p:nvPr>
        </p:nvSpPr>
        <p:spPr/>
        <p:txBody>
          <a:bodyPr/>
          <a:lstStyle/>
          <a:p>
            <a:fld id="{1789C0F2-17E0-497A-9BBE-0C73201AAFE3}" type="slidenum">
              <a:rPr lang="en-US" smtClean="0"/>
              <a:pPr/>
              <a:t>14</a:t>
            </a:fld>
            <a:endParaRPr lang="en-US" dirty="0"/>
          </a:p>
        </p:txBody>
      </p:sp>
      <p:sp>
        <p:nvSpPr>
          <p:cNvPr id="5" name="Footer Placeholder 4"/>
          <p:cNvSpPr>
            <a:spLocks noGrp="1"/>
          </p:cNvSpPr>
          <p:nvPr>
            <p:ph type="ftr" sz="quarter" idx="12"/>
          </p:nvPr>
        </p:nvSpPr>
        <p:spPr/>
        <p:txBody>
          <a:bodyPr/>
          <a:lstStyle/>
          <a:p>
            <a:r>
              <a:rPr lang="en-US" smtClean="0"/>
              <a:t>CSS430 Operating Systems : Introduction</a:t>
            </a:r>
            <a:endParaRPr lang="en-US" dirty="0"/>
          </a:p>
        </p:txBody>
      </p:sp>
      <p:sp>
        <p:nvSpPr>
          <p:cNvPr id="7" name="Rectangle 5"/>
          <p:cNvSpPr txBox="1">
            <a:spLocks noChangeArrowheads="1"/>
          </p:cNvSpPr>
          <p:nvPr/>
        </p:nvSpPr>
        <p:spPr>
          <a:xfrm>
            <a:off x="565472" y="1281761"/>
            <a:ext cx="7772400" cy="1728787"/>
          </a:xfrm>
          <a:prstGeom prst="rect">
            <a:avLst/>
          </a:prstGeom>
        </p:spPr>
        <p:txBody>
          <a:bodyPr vert="horz" lIns="91440" tIns="45720" rIns="91440" bIns="45720" rtlCol="0" anchor="ctr">
            <a:normAutofit/>
          </a:bodyPr>
          <a:lstStyle>
            <a:lvl1pPr marL="274320" indent="-256032" algn="l" defTabSz="914400" rtl="0" eaLnBrk="1" latinLnBrk="0" hangingPunct="1">
              <a:spcBef>
                <a:spcPct val="20000"/>
              </a:spcBef>
              <a:spcAft>
                <a:spcPts val="0"/>
              </a:spcAft>
              <a:buSzPct val="60000"/>
              <a:buFont typeface="Wingdings" charset="2"/>
              <a:buChar char="u"/>
              <a:defRPr sz="2100" kern="1200">
                <a:solidFill>
                  <a:schemeClr val="tx1"/>
                </a:solidFill>
                <a:effectLst>
                  <a:outerShdw blurRad="38100" dist="38100" dir="2700000" algn="tl">
                    <a:srgbClr val="000000">
                      <a:alpha val="43137"/>
                    </a:srgbClr>
                  </a:outerShdw>
                </a:effectLst>
                <a:latin typeface="Cambria"/>
                <a:ea typeface="+mn-ea"/>
                <a:cs typeface="Cambria"/>
              </a:defRPr>
            </a:lvl1pPr>
            <a:lvl2pPr marL="640080" indent="-256032" algn="l" defTabSz="914400" rtl="0" eaLnBrk="1" latinLnBrk="0" hangingPunct="1">
              <a:spcBef>
                <a:spcPct val="20000"/>
              </a:spcBef>
              <a:buSzPct val="60000"/>
              <a:buFont typeface="Wingdings" charset="2"/>
              <a:buChar char="ü"/>
              <a:defRPr sz="1900" kern="1200">
                <a:solidFill>
                  <a:schemeClr val="tx1"/>
                </a:solidFill>
                <a:effectLst>
                  <a:outerShdw blurRad="38100" dist="38100" dir="2700000" algn="tl">
                    <a:srgbClr val="000000">
                      <a:alpha val="43137"/>
                    </a:srgbClr>
                  </a:outerShdw>
                </a:effectLst>
                <a:latin typeface="Cambria"/>
                <a:ea typeface="+mn-ea"/>
                <a:cs typeface="Cambria"/>
              </a:defRPr>
            </a:lvl2pPr>
            <a:lvl3pPr marL="1005840" indent="-256032" algn="l" defTabSz="914400" rtl="0" eaLnBrk="1" latinLnBrk="0" hangingPunct="1">
              <a:spcBef>
                <a:spcPct val="20000"/>
              </a:spcBef>
              <a:buSzPct val="60000"/>
              <a:buFont typeface="Wingdings" charset="2"/>
              <a:buChar char="v"/>
              <a:defRPr sz="1700" kern="1200">
                <a:solidFill>
                  <a:schemeClr val="tx1"/>
                </a:solidFill>
                <a:effectLst>
                  <a:outerShdw blurRad="38100" dist="38100" dir="2700000" algn="tl">
                    <a:srgbClr val="000000">
                      <a:alpha val="43137"/>
                    </a:srgbClr>
                  </a:outerShdw>
                </a:effectLst>
                <a:latin typeface="Cambria"/>
                <a:ea typeface="+mn-ea"/>
                <a:cs typeface="Cambria"/>
              </a:defRPr>
            </a:lvl3pPr>
            <a:lvl4pPr marL="1371600" indent="-256032" algn="l" defTabSz="914400" rtl="0" eaLnBrk="1" latinLnBrk="0" hangingPunct="1">
              <a:spcBef>
                <a:spcPct val="20000"/>
              </a:spcBef>
              <a:buSzPct val="60000"/>
              <a:buFont typeface="Courier New"/>
              <a:buChar char="o"/>
              <a:defRPr sz="1600" kern="1200">
                <a:solidFill>
                  <a:schemeClr val="tx1"/>
                </a:solidFill>
                <a:effectLst>
                  <a:outerShdw blurRad="38100" dist="38100" dir="2700000" algn="tl">
                    <a:srgbClr val="000000">
                      <a:alpha val="43137"/>
                    </a:srgbClr>
                  </a:outerShdw>
                </a:effectLst>
                <a:latin typeface="Cambria"/>
                <a:ea typeface="+mn-ea"/>
                <a:cs typeface="Cambria"/>
              </a:defRPr>
            </a:lvl4pPr>
            <a:lvl5pPr marL="1645920" indent="-256032" algn="l" defTabSz="914400" rtl="0" eaLnBrk="1" latinLnBrk="0" hangingPunct="1">
              <a:spcBef>
                <a:spcPct val="20000"/>
              </a:spcBef>
              <a:buSzPct val="60000"/>
              <a:buFont typeface="Arial"/>
              <a:buChar char="•"/>
              <a:defRPr sz="1500" kern="1200">
                <a:solidFill>
                  <a:schemeClr val="tx1"/>
                </a:solidFill>
                <a:effectLst>
                  <a:outerShdw blurRad="38100" dist="38100" dir="2700000" algn="tl">
                    <a:srgbClr val="000000">
                      <a:alpha val="43137"/>
                    </a:srgbClr>
                  </a:outerShdw>
                </a:effectLst>
                <a:latin typeface="Cambria"/>
                <a:ea typeface="+mn-ea"/>
                <a:cs typeface="Cambria"/>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a:lnSpc>
                <a:spcPct val="90000"/>
              </a:lnSpc>
            </a:pPr>
            <a:r>
              <a:rPr lang="en-US" altLang="ja-JP" sz="2800" dirty="0" smtClean="0">
                <a:latin typeface="Tahoma"/>
                <a:cs typeface="Tahoma"/>
              </a:rPr>
              <a:t>An MPU chip has </a:t>
            </a:r>
            <a:r>
              <a:rPr lang="en-US" altLang="ja-JP" sz="2800" dirty="0" smtClean="0">
                <a:solidFill>
                  <a:srgbClr val="FFE066"/>
                </a:solidFill>
                <a:latin typeface="Tahoma"/>
                <a:cs typeface="Tahoma"/>
              </a:rPr>
              <a:t>two</a:t>
            </a:r>
            <a:r>
              <a:rPr lang="en-US" altLang="ja-JP" sz="2800" dirty="0" smtClean="0">
                <a:latin typeface="Tahoma"/>
                <a:cs typeface="Tahoma"/>
              </a:rPr>
              <a:t> CPU cores, each:</a:t>
            </a:r>
          </a:p>
          <a:p>
            <a:pPr lvl="1">
              <a:lnSpc>
                <a:spcPct val="90000"/>
              </a:lnSpc>
            </a:pPr>
            <a:r>
              <a:rPr lang="en-US" altLang="ja-JP" sz="2400" dirty="0" smtClean="0">
                <a:latin typeface="Tahoma"/>
                <a:cs typeface="Tahoma"/>
              </a:rPr>
              <a:t>owning its own small L1 cache,</a:t>
            </a:r>
          </a:p>
          <a:p>
            <a:pPr lvl="1">
              <a:lnSpc>
                <a:spcPct val="90000"/>
              </a:lnSpc>
            </a:pPr>
            <a:r>
              <a:rPr lang="en-US" altLang="ja-JP" sz="2400" dirty="0" smtClean="0">
                <a:latin typeface="Tahoma"/>
                <a:cs typeface="Tahoma"/>
              </a:rPr>
              <a:t>sharing a large L2 cache, and</a:t>
            </a:r>
          </a:p>
          <a:p>
            <a:pPr lvl="1">
              <a:lnSpc>
                <a:spcPct val="90000"/>
              </a:lnSpc>
            </a:pPr>
            <a:r>
              <a:rPr lang="en-US" altLang="ja-JP" sz="2400" dirty="0" smtClean="0">
                <a:latin typeface="Tahoma"/>
                <a:cs typeface="Tahoma"/>
              </a:rPr>
              <a:t>accessing the main memory through L2.</a:t>
            </a:r>
            <a:endParaRPr lang="en-US" altLang="ja-JP" sz="2400" dirty="0">
              <a:latin typeface="Tahoma"/>
              <a:cs typeface="Tahoma"/>
            </a:endParaRPr>
          </a:p>
        </p:txBody>
      </p:sp>
      <p:grpSp>
        <p:nvGrpSpPr>
          <p:cNvPr id="76" name="Group 75"/>
          <p:cNvGrpSpPr/>
          <p:nvPr/>
        </p:nvGrpSpPr>
        <p:grpSpPr>
          <a:xfrm>
            <a:off x="1848813" y="3094320"/>
            <a:ext cx="5098184" cy="3334841"/>
            <a:chOff x="789110" y="3098799"/>
            <a:chExt cx="5098184" cy="3334841"/>
          </a:xfrm>
        </p:grpSpPr>
        <p:sp>
          <p:nvSpPr>
            <p:cNvPr id="51" name="Rectangle 50"/>
            <p:cNvSpPr/>
            <p:nvPr/>
          </p:nvSpPr>
          <p:spPr>
            <a:xfrm>
              <a:off x="789110" y="3098799"/>
              <a:ext cx="5098184" cy="3334841"/>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1436215" y="3216820"/>
              <a:ext cx="1732954" cy="195858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3" name="Rectangle 52"/>
            <p:cNvSpPr/>
            <p:nvPr/>
          </p:nvSpPr>
          <p:spPr>
            <a:xfrm>
              <a:off x="3428395" y="3216820"/>
              <a:ext cx="1732954" cy="195858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55" name="Straight Connector 54"/>
            <p:cNvCxnSpPr>
              <a:stCxn id="63" idx="2"/>
              <a:endCxn id="64" idx="0"/>
            </p:cNvCxnSpPr>
            <p:nvPr/>
          </p:nvCxnSpPr>
          <p:spPr>
            <a:xfrm>
              <a:off x="2318591" y="4225782"/>
              <a:ext cx="1" cy="229749"/>
            </a:xfrm>
            <a:prstGeom prst="line">
              <a:avLst/>
            </a:prstGeom>
            <a:ln w="34925" cap="rnd" cmpd="sng">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2306721" y="5491530"/>
              <a:ext cx="1971041" cy="0"/>
            </a:xfrm>
            <a:prstGeom prst="line">
              <a:avLst/>
            </a:prstGeom>
            <a:ln w="34925" cap="rnd"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57" name="Rectangle 56"/>
            <p:cNvSpPr/>
            <p:nvPr/>
          </p:nvSpPr>
          <p:spPr>
            <a:xfrm>
              <a:off x="2307124" y="5723882"/>
              <a:ext cx="1970640" cy="562063"/>
            </a:xfrm>
            <a:prstGeom prst="rect">
              <a:avLst/>
            </a:prstGeom>
            <a:solidFill>
              <a:srgbClr val="ADD3F7"/>
            </a:solidFill>
            <a:ln>
              <a:solidFill>
                <a:schemeClr val="bg1">
                  <a:lumMod val="65000"/>
                  <a:lumOff val="3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solidFill>
                    <a:srgbClr val="000000"/>
                  </a:solidFill>
                  <a:latin typeface="Calibri"/>
                  <a:cs typeface="Calibri"/>
                </a:rPr>
                <a:t>Memory</a:t>
              </a:r>
              <a:endParaRPr lang="en-US" dirty="0">
                <a:solidFill>
                  <a:srgbClr val="000000"/>
                </a:solidFill>
                <a:latin typeface="Calibri"/>
                <a:cs typeface="Calibri"/>
              </a:endParaRPr>
            </a:p>
          </p:txBody>
        </p:sp>
        <p:cxnSp>
          <p:nvCxnSpPr>
            <p:cNvPr id="58" name="Straight Connector 57"/>
            <p:cNvCxnSpPr/>
            <p:nvPr/>
          </p:nvCxnSpPr>
          <p:spPr>
            <a:xfrm>
              <a:off x="4289632" y="4518233"/>
              <a:ext cx="0" cy="937687"/>
            </a:xfrm>
            <a:prstGeom prst="line">
              <a:avLst/>
            </a:prstGeom>
            <a:ln w="34925" cap="rnd" cmpd="sng">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65" idx="2"/>
              <a:endCxn id="66" idx="0"/>
            </p:cNvCxnSpPr>
            <p:nvPr/>
          </p:nvCxnSpPr>
          <p:spPr>
            <a:xfrm>
              <a:off x="4289632" y="4225782"/>
              <a:ext cx="1" cy="229749"/>
            </a:xfrm>
            <a:prstGeom prst="line">
              <a:avLst/>
            </a:prstGeom>
            <a:ln w="34925" cap="rnd" cmpd="sng">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2318994" y="4518233"/>
              <a:ext cx="0" cy="937687"/>
            </a:xfrm>
            <a:prstGeom prst="line">
              <a:avLst/>
            </a:prstGeom>
            <a:ln w="34925" cap="rnd"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63" name="Rectangle 62"/>
            <p:cNvSpPr/>
            <p:nvPr/>
          </p:nvSpPr>
          <p:spPr>
            <a:xfrm>
              <a:off x="1707309" y="3857806"/>
              <a:ext cx="1222563" cy="367976"/>
            </a:xfrm>
            <a:prstGeom prst="rect">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Calibri"/>
                  <a:cs typeface="Calibri"/>
                </a:rPr>
                <a:t>registers</a:t>
              </a:r>
              <a:endParaRPr lang="en-US" dirty="0">
                <a:solidFill>
                  <a:schemeClr val="bg1"/>
                </a:solidFill>
                <a:latin typeface="Calibri"/>
                <a:cs typeface="Calibri"/>
              </a:endParaRPr>
            </a:p>
          </p:txBody>
        </p:sp>
        <p:sp>
          <p:nvSpPr>
            <p:cNvPr id="64" name="Rectangle 63"/>
            <p:cNvSpPr/>
            <p:nvPr/>
          </p:nvSpPr>
          <p:spPr>
            <a:xfrm>
              <a:off x="1707310" y="4455531"/>
              <a:ext cx="1222563" cy="367976"/>
            </a:xfrm>
            <a:prstGeom prst="rect">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Calibri"/>
                  <a:cs typeface="Calibri"/>
                </a:rPr>
                <a:t>cache</a:t>
              </a:r>
              <a:endParaRPr lang="en-US" dirty="0">
                <a:solidFill>
                  <a:schemeClr val="bg1"/>
                </a:solidFill>
                <a:latin typeface="Calibri"/>
                <a:cs typeface="Calibri"/>
              </a:endParaRPr>
            </a:p>
          </p:txBody>
        </p:sp>
        <p:sp>
          <p:nvSpPr>
            <p:cNvPr id="65" name="Rectangle 64"/>
            <p:cNvSpPr/>
            <p:nvPr/>
          </p:nvSpPr>
          <p:spPr>
            <a:xfrm>
              <a:off x="3678350" y="3857806"/>
              <a:ext cx="1222563" cy="367976"/>
            </a:xfrm>
            <a:prstGeom prst="rect">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Calibri"/>
                  <a:cs typeface="Calibri"/>
                </a:rPr>
                <a:t>registers</a:t>
              </a:r>
              <a:endParaRPr lang="en-US" dirty="0">
                <a:solidFill>
                  <a:schemeClr val="bg1"/>
                </a:solidFill>
                <a:latin typeface="Calibri"/>
                <a:cs typeface="Calibri"/>
              </a:endParaRPr>
            </a:p>
          </p:txBody>
        </p:sp>
        <p:sp>
          <p:nvSpPr>
            <p:cNvPr id="66" name="Rectangle 65"/>
            <p:cNvSpPr/>
            <p:nvPr/>
          </p:nvSpPr>
          <p:spPr>
            <a:xfrm>
              <a:off x="3678351" y="4455531"/>
              <a:ext cx="1222563" cy="367976"/>
            </a:xfrm>
            <a:prstGeom prst="rect">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Calibri"/>
                  <a:cs typeface="Calibri"/>
                </a:rPr>
                <a:t>cache</a:t>
              </a:r>
              <a:endParaRPr lang="en-US" dirty="0">
                <a:solidFill>
                  <a:schemeClr val="bg1"/>
                </a:solidFill>
                <a:latin typeface="Calibri"/>
                <a:cs typeface="Calibri"/>
              </a:endParaRPr>
            </a:p>
          </p:txBody>
        </p:sp>
        <p:sp>
          <p:nvSpPr>
            <p:cNvPr id="69" name="Rectangle 68"/>
            <p:cNvSpPr/>
            <p:nvPr/>
          </p:nvSpPr>
          <p:spPr>
            <a:xfrm>
              <a:off x="3729223" y="3244334"/>
              <a:ext cx="1120820" cy="369332"/>
            </a:xfrm>
            <a:prstGeom prst="rect">
              <a:avLst/>
            </a:prstGeom>
          </p:spPr>
          <p:txBody>
            <a:bodyPr wrap="none">
              <a:spAutoFit/>
            </a:bodyPr>
            <a:lstStyle/>
            <a:p>
              <a:pPr algn="ctr"/>
              <a:r>
                <a:rPr lang="en-US" dirty="0" smtClean="0">
                  <a:solidFill>
                    <a:schemeClr val="bg1"/>
                  </a:solidFill>
                  <a:latin typeface="Calibri"/>
                  <a:cs typeface="Calibri"/>
                </a:rPr>
                <a:t>CPU core</a:t>
              </a:r>
              <a:r>
                <a:rPr lang="en-US" baseline="-25000" dirty="0" smtClean="0">
                  <a:solidFill>
                    <a:schemeClr val="bg1"/>
                  </a:solidFill>
                  <a:latin typeface="Calibri"/>
                  <a:cs typeface="Calibri"/>
                </a:rPr>
                <a:t>1</a:t>
              </a:r>
              <a:endParaRPr lang="en-US" baseline="-25000" dirty="0">
                <a:solidFill>
                  <a:schemeClr val="bg1"/>
                </a:solidFill>
                <a:latin typeface="Calibri"/>
                <a:cs typeface="Calibri"/>
              </a:endParaRPr>
            </a:p>
          </p:txBody>
        </p:sp>
        <p:sp>
          <p:nvSpPr>
            <p:cNvPr id="70" name="Rectangle 69"/>
            <p:cNvSpPr/>
            <p:nvPr/>
          </p:nvSpPr>
          <p:spPr>
            <a:xfrm>
              <a:off x="1758620" y="3244334"/>
              <a:ext cx="1119943" cy="369332"/>
            </a:xfrm>
            <a:prstGeom prst="rect">
              <a:avLst/>
            </a:prstGeom>
          </p:spPr>
          <p:txBody>
            <a:bodyPr wrap="none">
              <a:spAutoFit/>
            </a:bodyPr>
            <a:lstStyle/>
            <a:p>
              <a:pPr algn="ctr"/>
              <a:r>
                <a:rPr lang="en-US" dirty="0" smtClean="0">
                  <a:solidFill>
                    <a:schemeClr val="bg1"/>
                  </a:solidFill>
                  <a:latin typeface="Calibri"/>
                  <a:cs typeface="Calibri"/>
                </a:rPr>
                <a:t>CPU core</a:t>
              </a:r>
              <a:r>
                <a:rPr lang="en-US" baseline="-25000" dirty="0" smtClean="0">
                  <a:solidFill>
                    <a:schemeClr val="bg1"/>
                  </a:solidFill>
                  <a:latin typeface="Calibri"/>
                  <a:cs typeface="Calibri"/>
                </a:rPr>
                <a:t>0</a:t>
              </a:r>
              <a:endParaRPr lang="en-US" baseline="-25000" dirty="0">
                <a:solidFill>
                  <a:schemeClr val="bg1"/>
                </a:solidFill>
                <a:latin typeface="Calibri"/>
                <a:cs typeface="Calibri"/>
              </a:endParaRPr>
            </a:p>
          </p:txBody>
        </p:sp>
        <p:cxnSp>
          <p:nvCxnSpPr>
            <p:cNvPr id="75" name="Straight Connector 74"/>
            <p:cNvCxnSpPr/>
            <p:nvPr/>
          </p:nvCxnSpPr>
          <p:spPr>
            <a:xfrm>
              <a:off x="3289989" y="5494133"/>
              <a:ext cx="1" cy="229749"/>
            </a:xfrm>
            <a:prstGeom prst="line">
              <a:avLst/>
            </a:prstGeom>
            <a:ln w="34925" cap="rnd" cmpd="sng">
              <a:solidFill>
                <a:schemeClr val="bg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57670861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7240" y="178052"/>
            <a:ext cx="7772401" cy="725691"/>
          </a:xfrm>
        </p:spPr>
        <p:txBody>
          <a:bodyPr/>
          <a:lstStyle/>
          <a:p>
            <a:r>
              <a:rPr lang="en-US" dirty="0" smtClean="0"/>
              <a:t>Quad-Core Design</a:t>
            </a:r>
            <a:endParaRPr lang="en-US" dirty="0"/>
          </a:p>
        </p:txBody>
      </p:sp>
      <p:sp>
        <p:nvSpPr>
          <p:cNvPr id="4" name="Slide Number Placeholder 3"/>
          <p:cNvSpPr>
            <a:spLocks noGrp="1"/>
          </p:cNvSpPr>
          <p:nvPr>
            <p:ph type="sldNum" sz="quarter" idx="11"/>
          </p:nvPr>
        </p:nvSpPr>
        <p:spPr/>
        <p:txBody>
          <a:bodyPr/>
          <a:lstStyle/>
          <a:p>
            <a:fld id="{1789C0F2-17E0-497A-9BBE-0C73201AAFE3}" type="slidenum">
              <a:rPr lang="en-US" smtClean="0"/>
              <a:pPr/>
              <a:t>15</a:t>
            </a:fld>
            <a:endParaRPr lang="en-US" dirty="0"/>
          </a:p>
        </p:txBody>
      </p:sp>
      <p:sp>
        <p:nvSpPr>
          <p:cNvPr id="5" name="Footer Placeholder 4"/>
          <p:cNvSpPr>
            <a:spLocks noGrp="1"/>
          </p:cNvSpPr>
          <p:nvPr>
            <p:ph type="ftr" sz="quarter" idx="12"/>
          </p:nvPr>
        </p:nvSpPr>
        <p:spPr/>
        <p:txBody>
          <a:bodyPr/>
          <a:lstStyle/>
          <a:p>
            <a:r>
              <a:rPr lang="en-US" smtClean="0"/>
              <a:t>CSS430 Operating Systems : Introduction</a:t>
            </a:r>
            <a:endParaRPr lang="en-US" dirty="0"/>
          </a:p>
        </p:txBody>
      </p:sp>
      <p:sp>
        <p:nvSpPr>
          <p:cNvPr id="7" name="Rectangle 5"/>
          <p:cNvSpPr txBox="1">
            <a:spLocks noChangeArrowheads="1"/>
          </p:cNvSpPr>
          <p:nvPr/>
        </p:nvSpPr>
        <p:spPr>
          <a:xfrm>
            <a:off x="565472" y="1281761"/>
            <a:ext cx="7772400" cy="1728787"/>
          </a:xfrm>
          <a:prstGeom prst="rect">
            <a:avLst/>
          </a:prstGeom>
        </p:spPr>
        <p:txBody>
          <a:bodyPr vert="horz" lIns="91440" tIns="45720" rIns="91440" bIns="45720" rtlCol="0" anchor="ctr">
            <a:normAutofit/>
          </a:bodyPr>
          <a:lstStyle>
            <a:lvl1pPr marL="274320" indent="-256032" algn="l" defTabSz="914400" rtl="0" eaLnBrk="1" latinLnBrk="0" hangingPunct="1">
              <a:spcBef>
                <a:spcPct val="20000"/>
              </a:spcBef>
              <a:spcAft>
                <a:spcPts val="0"/>
              </a:spcAft>
              <a:buSzPct val="60000"/>
              <a:buFont typeface="Wingdings" charset="2"/>
              <a:buChar char="u"/>
              <a:defRPr sz="2100" kern="1200">
                <a:solidFill>
                  <a:schemeClr val="tx1"/>
                </a:solidFill>
                <a:effectLst>
                  <a:outerShdw blurRad="38100" dist="38100" dir="2700000" algn="tl">
                    <a:srgbClr val="000000">
                      <a:alpha val="43137"/>
                    </a:srgbClr>
                  </a:outerShdw>
                </a:effectLst>
                <a:latin typeface="Cambria"/>
                <a:ea typeface="+mn-ea"/>
                <a:cs typeface="Cambria"/>
              </a:defRPr>
            </a:lvl1pPr>
            <a:lvl2pPr marL="640080" indent="-256032" algn="l" defTabSz="914400" rtl="0" eaLnBrk="1" latinLnBrk="0" hangingPunct="1">
              <a:spcBef>
                <a:spcPct val="20000"/>
              </a:spcBef>
              <a:buSzPct val="60000"/>
              <a:buFont typeface="Wingdings" charset="2"/>
              <a:buChar char="ü"/>
              <a:defRPr sz="1900" kern="1200">
                <a:solidFill>
                  <a:schemeClr val="tx1"/>
                </a:solidFill>
                <a:effectLst>
                  <a:outerShdw blurRad="38100" dist="38100" dir="2700000" algn="tl">
                    <a:srgbClr val="000000">
                      <a:alpha val="43137"/>
                    </a:srgbClr>
                  </a:outerShdw>
                </a:effectLst>
                <a:latin typeface="Cambria"/>
                <a:ea typeface="+mn-ea"/>
                <a:cs typeface="Cambria"/>
              </a:defRPr>
            </a:lvl2pPr>
            <a:lvl3pPr marL="1005840" indent="-256032" algn="l" defTabSz="914400" rtl="0" eaLnBrk="1" latinLnBrk="0" hangingPunct="1">
              <a:spcBef>
                <a:spcPct val="20000"/>
              </a:spcBef>
              <a:buSzPct val="60000"/>
              <a:buFont typeface="Wingdings" charset="2"/>
              <a:buChar char="v"/>
              <a:defRPr sz="1700" kern="1200">
                <a:solidFill>
                  <a:schemeClr val="tx1"/>
                </a:solidFill>
                <a:effectLst>
                  <a:outerShdw blurRad="38100" dist="38100" dir="2700000" algn="tl">
                    <a:srgbClr val="000000">
                      <a:alpha val="43137"/>
                    </a:srgbClr>
                  </a:outerShdw>
                </a:effectLst>
                <a:latin typeface="Cambria"/>
                <a:ea typeface="+mn-ea"/>
                <a:cs typeface="Cambria"/>
              </a:defRPr>
            </a:lvl3pPr>
            <a:lvl4pPr marL="1371600" indent="-256032" algn="l" defTabSz="914400" rtl="0" eaLnBrk="1" latinLnBrk="0" hangingPunct="1">
              <a:spcBef>
                <a:spcPct val="20000"/>
              </a:spcBef>
              <a:buSzPct val="60000"/>
              <a:buFont typeface="Courier New"/>
              <a:buChar char="o"/>
              <a:defRPr sz="1600" kern="1200">
                <a:solidFill>
                  <a:schemeClr val="tx1"/>
                </a:solidFill>
                <a:effectLst>
                  <a:outerShdw blurRad="38100" dist="38100" dir="2700000" algn="tl">
                    <a:srgbClr val="000000">
                      <a:alpha val="43137"/>
                    </a:srgbClr>
                  </a:outerShdw>
                </a:effectLst>
                <a:latin typeface="Cambria"/>
                <a:ea typeface="+mn-ea"/>
                <a:cs typeface="Cambria"/>
              </a:defRPr>
            </a:lvl4pPr>
            <a:lvl5pPr marL="1645920" indent="-256032" algn="l" defTabSz="914400" rtl="0" eaLnBrk="1" latinLnBrk="0" hangingPunct="1">
              <a:spcBef>
                <a:spcPct val="20000"/>
              </a:spcBef>
              <a:buSzPct val="60000"/>
              <a:buFont typeface="Arial"/>
              <a:buChar char="•"/>
              <a:defRPr sz="1500" kern="1200">
                <a:solidFill>
                  <a:schemeClr val="tx1"/>
                </a:solidFill>
                <a:effectLst>
                  <a:outerShdw blurRad="38100" dist="38100" dir="2700000" algn="tl">
                    <a:srgbClr val="000000">
                      <a:alpha val="43137"/>
                    </a:srgbClr>
                  </a:outerShdw>
                </a:effectLst>
                <a:latin typeface="Cambria"/>
                <a:ea typeface="+mn-ea"/>
                <a:cs typeface="Cambria"/>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a:lnSpc>
                <a:spcPct val="90000"/>
              </a:lnSpc>
            </a:pPr>
            <a:r>
              <a:rPr lang="en-US" altLang="ja-JP" sz="2800" dirty="0" smtClean="0"/>
              <a:t>An MPU chip has </a:t>
            </a:r>
            <a:r>
              <a:rPr lang="en-US" altLang="ja-JP" sz="2800" dirty="0" smtClean="0">
                <a:solidFill>
                  <a:schemeClr val="accent1">
                    <a:lumMod val="60000"/>
                    <a:lumOff val="40000"/>
                  </a:schemeClr>
                </a:solidFill>
              </a:rPr>
              <a:t>four</a:t>
            </a:r>
            <a:r>
              <a:rPr lang="en-US" altLang="ja-JP" sz="2800" dirty="0" smtClean="0"/>
              <a:t> CPU cores, each:</a:t>
            </a:r>
          </a:p>
          <a:p>
            <a:pPr lvl="1">
              <a:lnSpc>
                <a:spcPct val="90000"/>
              </a:lnSpc>
            </a:pPr>
            <a:r>
              <a:rPr lang="en-US" altLang="ja-JP" sz="2400" dirty="0" smtClean="0"/>
              <a:t>owning its own small L1 cache,</a:t>
            </a:r>
          </a:p>
          <a:p>
            <a:pPr lvl="1">
              <a:lnSpc>
                <a:spcPct val="90000"/>
              </a:lnSpc>
            </a:pPr>
            <a:r>
              <a:rPr lang="en-US" altLang="ja-JP" sz="2400" dirty="0" smtClean="0"/>
              <a:t>sharing a large L2 cache, and</a:t>
            </a:r>
          </a:p>
          <a:p>
            <a:pPr lvl="1">
              <a:lnSpc>
                <a:spcPct val="90000"/>
              </a:lnSpc>
            </a:pPr>
            <a:r>
              <a:rPr lang="en-US" altLang="ja-JP" sz="2400" dirty="0" smtClean="0"/>
              <a:t>accessing the main memory through L2.</a:t>
            </a:r>
            <a:endParaRPr lang="en-US" altLang="ja-JP" sz="2400" dirty="0"/>
          </a:p>
        </p:txBody>
      </p:sp>
      <p:sp>
        <p:nvSpPr>
          <p:cNvPr id="51" name="Rectangle 50"/>
          <p:cNvSpPr/>
          <p:nvPr/>
        </p:nvSpPr>
        <p:spPr>
          <a:xfrm>
            <a:off x="658539" y="3098799"/>
            <a:ext cx="8196135" cy="3238501"/>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877952" y="3216820"/>
            <a:ext cx="1732954" cy="195858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3" name="Rectangle 52"/>
          <p:cNvSpPr/>
          <p:nvPr/>
        </p:nvSpPr>
        <p:spPr>
          <a:xfrm>
            <a:off x="2870132" y="3216820"/>
            <a:ext cx="1732954" cy="195858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4" name="Rectangle 53"/>
          <p:cNvSpPr/>
          <p:nvPr/>
        </p:nvSpPr>
        <p:spPr>
          <a:xfrm>
            <a:off x="4862312" y="3216820"/>
            <a:ext cx="1732954" cy="195858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55" name="Straight Connector 54"/>
          <p:cNvCxnSpPr>
            <a:stCxn id="63" idx="2"/>
            <a:endCxn id="64" idx="0"/>
          </p:cNvCxnSpPr>
          <p:nvPr/>
        </p:nvCxnSpPr>
        <p:spPr>
          <a:xfrm>
            <a:off x="1760328" y="4225782"/>
            <a:ext cx="1" cy="229749"/>
          </a:xfrm>
          <a:prstGeom prst="line">
            <a:avLst/>
          </a:prstGeom>
          <a:ln w="34925" cap="rnd" cmpd="sng">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1760328" y="5455920"/>
            <a:ext cx="5997744" cy="0"/>
          </a:xfrm>
          <a:prstGeom prst="line">
            <a:avLst/>
          </a:prstGeom>
          <a:ln w="34925" cap="rnd"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57" name="Rectangle 56"/>
          <p:cNvSpPr/>
          <p:nvPr/>
        </p:nvSpPr>
        <p:spPr>
          <a:xfrm>
            <a:off x="3606466" y="5664532"/>
            <a:ext cx="2251406" cy="562063"/>
          </a:xfrm>
          <a:prstGeom prst="rect">
            <a:avLst/>
          </a:prstGeom>
          <a:solidFill>
            <a:srgbClr val="ADD3F7"/>
          </a:solidFill>
          <a:ln>
            <a:solidFill>
              <a:schemeClr val="bg1">
                <a:lumMod val="65000"/>
                <a:lumOff val="35000"/>
              </a:schemeClr>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solidFill>
                  <a:srgbClr val="000000"/>
                </a:solidFill>
                <a:latin typeface="Calibri"/>
                <a:cs typeface="Calibri"/>
              </a:rPr>
              <a:t>Memory</a:t>
            </a:r>
            <a:endParaRPr lang="en-US" dirty="0">
              <a:solidFill>
                <a:srgbClr val="000000"/>
              </a:solidFill>
              <a:latin typeface="Calibri"/>
              <a:cs typeface="Calibri"/>
            </a:endParaRPr>
          </a:p>
        </p:txBody>
      </p:sp>
      <p:cxnSp>
        <p:nvCxnSpPr>
          <p:cNvPr id="58" name="Straight Connector 57"/>
          <p:cNvCxnSpPr>
            <a:stCxn id="66" idx="2"/>
          </p:cNvCxnSpPr>
          <p:nvPr/>
        </p:nvCxnSpPr>
        <p:spPr>
          <a:xfrm>
            <a:off x="3731370" y="4823507"/>
            <a:ext cx="0" cy="632413"/>
          </a:xfrm>
          <a:prstGeom prst="line">
            <a:avLst/>
          </a:prstGeom>
          <a:ln w="34925" cap="rnd" cmpd="sng">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65" idx="2"/>
            <a:endCxn id="66" idx="0"/>
          </p:cNvCxnSpPr>
          <p:nvPr/>
        </p:nvCxnSpPr>
        <p:spPr>
          <a:xfrm>
            <a:off x="3731369" y="4225782"/>
            <a:ext cx="1" cy="229749"/>
          </a:xfrm>
          <a:prstGeom prst="line">
            <a:avLst/>
          </a:prstGeom>
          <a:ln w="34925" cap="rnd" cmpd="sng">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a:stCxn id="67" idx="2"/>
            <a:endCxn id="68" idx="0"/>
          </p:cNvCxnSpPr>
          <p:nvPr/>
        </p:nvCxnSpPr>
        <p:spPr>
          <a:xfrm>
            <a:off x="5722327" y="4229128"/>
            <a:ext cx="1" cy="229749"/>
          </a:xfrm>
          <a:prstGeom prst="line">
            <a:avLst/>
          </a:prstGeom>
          <a:ln w="34925" cap="rnd" cmpd="sng">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1760329" y="4518233"/>
            <a:ext cx="0" cy="937687"/>
          </a:xfrm>
          <a:prstGeom prst="line">
            <a:avLst/>
          </a:prstGeom>
          <a:ln w="34925" cap="rnd"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63" name="Rectangle 62"/>
          <p:cNvSpPr/>
          <p:nvPr/>
        </p:nvSpPr>
        <p:spPr>
          <a:xfrm>
            <a:off x="1149046" y="3857806"/>
            <a:ext cx="1222563" cy="367976"/>
          </a:xfrm>
          <a:prstGeom prst="rect">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Calibri"/>
                <a:cs typeface="Calibri"/>
              </a:rPr>
              <a:t>registers</a:t>
            </a:r>
            <a:endParaRPr lang="en-US" dirty="0">
              <a:solidFill>
                <a:schemeClr val="bg1"/>
              </a:solidFill>
              <a:latin typeface="Calibri"/>
              <a:cs typeface="Calibri"/>
            </a:endParaRPr>
          </a:p>
        </p:txBody>
      </p:sp>
      <p:sp>
        <p:nvSpPr>
          <p:cNvPr id="64" name="Rectangle 63"/>
          <p:cNvSpPr/>
          <p:nvPr/>
        </p:nvSpPr>
        <p:spPr>
          <a:xfrm>
            <a:off x="1149047" y="4455531"/>
            <a:ext cx="1222563" cy="367976"/>
          </a:xfrm>
          <a:prstGeom prst="rect">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Calibri"/>
                <a:cs typeface="Calibri"/>
              </a:rPr>
              <a:t>cache</a:t>
            </a:r>
            <a:endParaRPr lang="en-US" dirty="0">
              <a:solidFill>
                <a:schemeClr val="bg1"/>
              </a:solidFill>
              <a:latin typeface="Calibri"/>
              <a:cs typeface="Calibri"/>
            </a:endParaRPr>
          </a:p>
        </p:txBody>
      </p:sp>
      <p:sp>
        <p:nvSpPr>
          <p:cNvPr id="65" name="Rectangle 64"/>
          <p:cNvSpPr/>
          <p:nvPr/>
        </p:nvSpPr>
        <p:spPr>
          <a:xfrm>
            <a:off x="3120087" y="3857806"/>
            <a:ext cx="1222563" cy="367976"/>
          </a:xfrm>
          <a:prstGeom prst="rect">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Calibri"/>
                <a:cs typeface="Calibri"/>
              </a:rPr>
              <a:t>registers</a:t>
            </a:r>
            <a:endParaRPr lang="en-US" dirty="0">
              <a:solidFill>
                <a:schemeClr val="bg1"/>
              </a:solidFill>
              <a:latin typeface="Calibri"/>
              <a:cs typeface="Calibri"/>
            </a:endParaRPr>
          </a:p>
        </p:txBody>
      </p:sp>
      <p:sp>
        <p:nvSpPr>
          <p:cNvPr id="66" name="Rectangle 65"/>
          <p:cNvSpPr/>
          <p:nvPr/>
        </p:nvSpPr>
        <p:spPr>
          <a:xfrm>
            <a:off x="3120088" y="4455531"/>
            <a:ext cx="1222563" cy="367976"/>
          </a:xfrm>
          <a:prstGeom prst="rect">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Calibri"/>
                <a:cs typeface="Calibri"/>
              </a:rPr>
              <a:t>cache</a:t>
            </a:r>
            <a:endParaRPr lang="en-US" dirty="0">
              <a:solidFill>
                <a:schemeClr val="bg1"/>
              </a:solidFill>
              <a:latin typeface="Calibri"/>
              <a:cs typeface="Calibri"/>
            </a:endParaRPr>
          </a:p>
        </p:txBody>
      </p:sp>
      <p:sp>
        <p:nvSpPr>
          <p:cNvPr id="67" name="Rectangle 66"/>
          <p:cNvSpPr/>
          <p:nvPr/>
        </p:nvSpPr>
        <p:spPr>
          <a:xfrm>
            <a:off x="5111045" y="3861152"/>
            <a:ext cx="1222563" cy="367976"/>
          </a:xfrm>
          <a:prstGeom prst="rect">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Calibri"/>
                <a:cs typeface="Calibri"/>
              </a:rPr>
              <a:t>registers</a:t>
            </a:r>
            <a:endParaRPr lang="en-US" dirty="0">
              <a:solidFill>
                <a:schemeClr val="bg1"/>
              </a:solidFill>
              <a:latin typeface="Calibri"/>
              <a:cs typeface="Calibri"/>
            </a:endParaRPr>
          </a:p>
        </p:txBody>
      </p:sp>
      <p:sp>
        <p:nvSpPr>
          <p:cNvPr id="69" name="Rectangle 68"/>
          <p:cNvSpPr/>
          <p:nvPr/>
        </p:nvSpPr>
        <p:spPr>
          <a:xfrm>
            <a:off x="3170960" y="3244334"/>
            <a:ext cx="1120820" cy="369332"/>
          </a:xfrm>
          <a:prstGeom prst="rect">
            <a:avLst/>
          </a:prstGeom>
        </p:spPr>
        <p:txBody>
          <a:bodyPr wrap="none">
            <a:spAutoFit/>
          </a:bodyPr>
          <a:lstStyle/>
          <a:p>
            <a:pPr algn="ctr"/>
            <a:r>
              <a:rPr lang="en-US" dirty="0" smtClean="0">
                <a:solidFill>
                  <a:schemeClr val="bg1"/>
                </a:solidFill>
                <a:latin typeface="Calibri"/>
                <a:cs typeface="Calibri"/>
              </a:rPr>
              <a:t>CPU</a:t>
            </a:r>
            <a:r>
              <a:rPr lang="en-US" dirty="0">
                <a:solidFill>
                  <a:schemeClr val="bg1"/>
                </a:solidFill>
                <a:latin typeface="Calibri"/>
                <a:cs typeface="Calibri"/>
              </a:rPr>
              <a:t> core</a:t>
            </a:r>
            <a:r>
              <a:rPr lang="en-US" baseline="-25000" dirty="0" smtClean="0">
                <a:solidFill>
                  <a:schemeClr val="bg1"/>
                </a:solidFill>
                <a:latin typeface="Calibri"/>
                <a:cs typeface="Calibri"/>
              </a:rPr>
              <a:t>1</a:t>
            </a:r>
            <a:endParaRPr lang="en-US" baseline="-25000" dirty="0">
              <a:solidFill>
                <a:schemeClr val="bg1"/>
              </a:solidFill>
              <a:latin typeface="Calibri"/>
              <a:cs typeface="Calibri"/>
            </a:endParaRPr>
          </a:p>
        </p:txBody>
      </p:sp>
      <p:sp>
        <p:nvSpPr>
          <p:cNvPr id="70" name="Rectangle 69"/>
          <p:cNvSpPr/>
          <p:nvPr/>
        </p:nvSpPr>
        <p:spPr>
          <a:xfrm>
            <a:off x="1200357" y="3244334"/>
            <a:ext cx="1119943" cy="369332"/>
          </a:xfrm>
          <a:prstGeom prst="rect">
            <a:avLst/>
          </a:prstGeom>
        </p:spPr>
        <p:txBody>
          <a:bodyPr wrap="none">
            <a:spAutoFit/>
          </a:bodyPr>
          <a:lstStyle/>
          <a:p>
            <a:pPr algn="ctr"/>
            <a:r>
              <a:rPr lang="en-US" dirty="0" smtClean="0">
                <a:solidFill>
                  <a:schemeClr val="bg1"/>
                </a:solidFill>
                <a:latin typeface="Calibri"/>
                <a:cs typeface="Calibri"/>
              </a:rPr>
              <a:t>CPU core</a:t>
            </a:r>
            <a:r>
              <a:rPr lang="en-US" baseline="-25000" dirty="0" smtClean="0">
                <a:solidFill>
                  <a:schemeClr val="bg1"/>
                </a:solidFill>
                <a:latin typeface="Calibri"/>
                <a:cs typeface="Calibri"/>
              </a:rPr>
              <a:t>0</a:t>
            </a:r>
            <a:endParaRPr lang="en-US" baseline="-25000" dirty="0">
              <a:solidFill>
                <a:schemeClr val="bg1"/>
              </a:solidFill>
              <a:latin typeface="Calibri"/>
              <a:cs typeface="Calibri"/>
            </a:endParaRPr>
          </a:p>
        </p:txBody>
      </p:sp>
      <p:sp>
        <p:nvSpPr>
          <p:cNvPr id="27" name="Rectangle 26"/>
          <p:cNvSpPr/>
          <p:nvPr/>
        </p:nvSpPr>
        <p:spPr>
          <a:xfrm>
            <a:off x="6908325" y="3216820"/>
            <a:ext cx="1732954" cy="195858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1" name="Rectangle 70"/>
          <p:cNvSpPr/>
          <p:nvPr/>
        </p:nvSpPr>
        <p:spPr>
          <a:xfrm>
            <a:off x="5161917" y="3230554"/>
            <a:ext cx="1120820" cy="369332"/>
          </a:xfrm>
          <a:prstGeom prst="rect">
            <a:avLst/>
          </a:prstGeom>
        </p:spPr>
        <p:txBody>
          <a:bodyPr wrap="none">
            <a:spAutoFit/>
          </a:bodyPr>
          <a:lstStyle/>
          <a:p>
            <a:pPr algn="ctr"/>
            <a:r>
              <a:rPr lang="en-US" dirty="0" smtClean="0">
                <a:solidFill>
                  <a:schemeClr val="bg1"/>
                </a:solidFill>
                <a:latin typeface="Calibri"/>
                <a:cs typeface="Calibri"/>
              </a:rPr>
              <a:t>CPU</a:t>
            </a:r>
            <a:r>
              <a:rPr lang="en-US" dirty="0">
                <a:solidFill>
                  <a:schemeClr val="bg1"/>
                </a:solidFill>
                <a:latin typeface="Calibri"/>
                <a:cs typeface="Calibri"/>
              </a:rPr>
              <a:t> core</a:t>
            </a:r>
            <a:r>
              <a:rPr lang="en-US" baseline="-25000" dirty="0" smtClean="0">
                <a:solidFill>
                  <a:schemeClr val="bg1"/>
                </a:solidFill>
                <a:latin typeface="Calibri"/>
                <a:cs typeface="Calibri"/>
              </a:rPr>
              <a:t>2</a:t>
            </a:r>
            <a:endParaRPr lang="en-US" baseline="-25000" dirty="0">
              <a:solidFill>
                <a:schemeClr val="bg1"/>
              </a:solidFill>
              <a:latin typeface="Calibri"/>
              <a:cs typeface="Calibri"/>
            </a:endParaRPr>
          </a:p>
        </p:txBody>
      </p:sp>
      <p:cxnSp>
        <p:nvCxnSpPr>
          <p:cNvPr id="28" name="Straight Connector 27"/>
          <p:cNvCxnSpPr>
            <a:stCxn id="29" idx="2"/>
            <a:endCxn id="30" idx="0"/>
          </p:cNvCxnSpPr>
          <p:nvPr/>
        </p:nvCxnSpPr>
        <p:spPr>
          <a:xfrm>
            <a:off x="7768340" y="4229128"/>
            <a:ext cx="1" cy="229749"/>
          </a:xfrm>
          <a:prstGeom prst="line">
            <a:avLst/>
          </a:prstGeom>
          <a:ln w="34925" cap="rnd"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7157058" y="3861152"/>
            <a:ext cx="1222563" cy="367976"/>
          </a:xfrm>
          <a:prstGeom prst="rect">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Calibri"/>
                <a:cs typeface="Calibri"/>
              </a:rPr>
              <a:t>registers</a:t>
            </a:r>
            <a:endParaRPr lang="en-US" dirty="0">
              <a:solidFill>
                <a:schemeClr val="bg1"/>
              </a:solidFill>
              <a:latin typeface="Calibri"/>
              <a:cs typeface="Calibri"/>
            </a:endParaRPr>
          </a:p>
        </p:txBody>
      </p:sp>
      <p:sp>
        <p:nvSpPr>
          <p:cNvPr id="31" name="Rectangle 30"/>
          <p:cNvSpPr/>
          <p:nvPr/>
        </p:nvSpPr>
        <p:spPr>
          <a:xfrm>
            <a:off x="7207930" y="3230554"/>
            <a:ext cx="1120820" cy="369332"/>
          </a:xfrm>
          <a:prstGeom prst="rect">
            <a:avLst/>
          </a:prstGeom>
        </p:spPr>
        <p:txBody>
          <a:bodyPr wrap="none">
            <a:spAutoFit/>
          </a:bodyPr>
          <a:lstStyle/>
          <a:p>
            <a:pPr algn="ctr"/>
            <a:r>
              <a:rPr lang="en-US" dirty="0" smtClean="0">
                <a:solidFill>
                  <a:schemeClr val="bg1"/>
                </a:solidFill>
                <a:latin typeface="Calibri"/>
                <a:cs typeface="Calibri"/>
              </a:rPr>
              <a:t>CPU</a:t>
            </a:r>
            <a:r>
              <a:rPr lang="en-US" dirty="0">
                <a:solidFill>
                  <a:schemeClr val="bg1"/>
                </a:solidFill>
                <a:latin typeface="Calibri"/>
                <a:cs typeface="Calibri"/>
              </a:rPr>
              <a:t> </a:t>
            </a:r>
            <a:r>
              <a:rPr lang="en-US" dirty="0" smtClean="0">
                <a:solidFill>
                  <a:schemeClr val="bg1"/>
                </a:solidFill>
                <a:latin typeface="Calibri"/>
                <a:cs typeface="Calibri"/>
              </a:rPr>
              <a:t>core</a:t>
            </a:r>
            <a:r>
              <a:rPr lang="en-US" baseline="-25000" dirty="0">
                <a:solidFill>
                  <a:schemeClr val="bg1"/>
                </a:solidFill>
                <a:latin typeface="Calibri"/>
                <a:cs typeface="Calibri"/>
              </a:rPr>
              <a:t>3</a:t>
            </a:r>
          </a:p>
        </p:txBody>
      </p:sp>
      <p:cxnSp>
        <p:nvCxnSpPr>
          <p:cNvPr id="32" name="Straight Connector 31"/>
          <p:cNvCxnSpPr>
            <a:stCxn id="68" idx="2"/>
          </p:cNvCxnSpPr>
          <p:nvPr/>
        </p:nvCxnSpPr>
        <p:spPr>
          <a:xfrm>
            <a:off x="5722328" y="4826853"/>
            <a:ext cx="0" cy="629067"/>
          </a:xfrm>
          <a:prstGeom prst="line">
            <a:avLst/>
          </a:prstGeom>
          <a:ln w="34925" cap="rnd" cmpd="sng">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58072" y="4518233"/>
            <a:ext cx="0" cy="937687"/>
          </a:xfrm>
          <a:prstGeom prst="line">
            <a:avLst/>
          </a:prstGeom>
          <a:ln w="34925" cap="rnd"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68" name="Rectangle 67"/>
          <p:cNvSpPr/>
          <p:nvPr/>
        </p:nvSpPr>
        <p:spPr>
          <a:xfrm>
            <a:off x="5111046" y="4458877"/>
            <a:ext cx="1222563" cy="367976"/>
          </a:xfrm>
          <a:prstGeom prst="rect">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Calibri"/>
                <a:cs typeface="Calibri"/>
              </a:rPr>
              <a:t>cache</a:t>
            </a:r>
            <a:endParaRPr lang="en-US" dirty="0">
              <a:solidFill>
                <a:schemeClr val="bg1"/>
              </a:solidFill>
              <a:latin typeface="Calibri"/>
              <a:cs typeface="Calibri"/>
            </a:endParaRPr>
          </a:p>
        </p:txBody>
      </p:sp>
      <p:sp>
        <p:nvSpPr>
          <p:cNvPr id="30" name="Rectangle 29"/>
          <p:cNvSpPr/>
          <p:nvPr/>
        </p:nvSpPr>
        <p:spPr>
          <a:xfrm>
            <a:off x="7157059" y="4458877"/>
            <a:ext cx="1222563" cy="367976"/>
          </a:xfrm>
          <a:prstGeom prst="rect">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Calibri"/>
                <a:cs typeface="Calibri"/>
              </a:rPr>
              <a:t>cache</a:t>
            </a:r>
            <a:endParaRPr lang="en-US" dirty="0">
              <a:solidFill>
                <a:schemeClr val="bg1"/>
              </a:solidFill>
              <a:latin typeface="Calibri"/>
              <a:cs typeface="Calibri"/>
            </a:endParaRPr>
          </a:p>
        </p:txBody>
      </p:sp>
      <p:cxnSp>
        <p:nvCxnSpPr>
          <p:cNvPr id="39" name="Straight Connector 38"/>
          <p:cNvCxnSpPr/>
          <p:nvPr/>
        </p:nvCxnSpPr>
        <p:spPr>
          <a:xfrm>
            <a:off x="4747121" y="5434783"/>
            <a:ext cx="1" cy="229749"/>
          </a:xfrm>
          <a:prstGeom prst="line">
            <a:avLst/>
          </a:prstGeom>
          <a:ln w="34925" cap="rnd" cmpd="sng">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515973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ja-JP" dirty="0" smtClean="0"/>
              <a:t>Cluster Systems</a:t>
            </a:r>
            <a:endParaRPr lang="en-US" dirty="0"/>
          </a:p>
        </p:txBody>
      </p:sp>
      <p:sp>
        <p:nvSpPr>
          <p:cNvPr id="4" name="Slide Number Placeholder 3"/>
          <p:cNvSpPr>
            <a:spLocks noGrp="1"/>
          </p:cNvSpPr>
          <p:nvPr>
            <p:ph type="sldNum" sz="quarter" idx="11"/>
          </p:nvPr>
        </p:nvSpPr>
        <p:spPr/>
        <p:txBody>
          <a:bodyPr/>
          <a:lstStyle/>
          <a:p>
            <a:fld id="{1789C0F2-17E0-497A-9BBE-0C73201AAFE3}" type="slidenum">
              <a:rPr lang="en-US" smtClean="0"/>
              <a:pPr/>
              <a:t>16</a:t>
            </a:fld>
            <a:endParaRPr lang="en-US" dirty="0"/>
          </a:p>
        </p:txBody>
      </p:sp>
      <p:sp>
        <p:nvSpPr>
          <p:cNvPr id="5" name="Footer Placeholder 4"/>
          <p:cNvSpPr>
            <a:spLocks noGrp="1"/>
          </p:cNvSpPr>
          <p:nvPr>
            <p:ph type="ftr" sz="quarter" idx="12"/>
          </p:nvPr>
        </p:nvSpPr>
        <p:spPr/>
        <p:txBody>
          <a:bodyPr/>
          <a:lstStyle/>
          <a:p>
            <a:r>
              <a:rPr lang="en-US" smtClean="0"/>
              <a:t>CSS430 Operating Systems : Introduction</a:t>
            </a:r>
            <a:endParaRPr lang="en-US" dirty="0"/>
          </a:p>
        </p:txBody>
      </p:sp>
      <p:sp>
        <p:nvSpPr>
          <p:cNvPr id="6" name="Rectangle 5"/>
          <p:cNvSpPr txBox="1">
            <a:spLocks noChangeArrowheads="1"/>
          </p:cNvSpPr>
          <p:nvPr/>
        </p:nvSpPr>
        <p:spPr>
          <a:xfrm>
            <a:off x="5334000" y="1305502"/>
            <a:ext cx="3810000" cy="4114800"/>
          </a:xfrm>
          <a:prstGeom prst="rect">
            <a:avLst/>
          </a:prstGeom>
          <a:noFill/>
          <a:ln/>
        </p:spPr>
        <p:txBody>
          <a:bodyPr vert="horz" lIns="91440" tIns="45720" rIns="91440" bIns="45720" rtlCol="0" anchor="ctr">
            <a:normAutofit/>
          </a:bodyPr>
          <a:lstStyle>
            <a:lvl1pPr marL="274320" indent="-256032" algn="l" defTabSz="914400" rtl="0" eaLnBrk="1" latinLnBrk="0" hangingPunct="1">
              <a:spcBef>
                <a:spcPct val="20000"/>
              </a:spcBef>
              <a:spcAft>
                <a:spcPts val="0"/>
              </a:spcAft>
              <a:buSzPct val="60000"/>
              <a:buFont typeface="Wingdings" charset="2"/>
              <a:buChar char="u"/>
              <a:defRPr sz="2100" kern="1200">
                <a:solidFill>
                  <a:schemeClr val="tx1"/>
                </a:solidFill>
                <a:effectLst>
                  <a:outerShdw blurRad="38100" dist="38100" dir="2700000" algn="tl">
                    <a:srgbClr val="000000">
                      <a:alpha val="43137"/>
                    </a:srgbClr>
                  </a:outerShdw>
                </a:effectLst>
                <a:latin typeface="Cambria"/>
                <a:ea typeface="+mn-ea"/>
                <a:cs typeface="Cambria"/>
              </a:defRPr>
            </a:lvl1pPr>
            <a:lvl2pPr marL="640080" indent="-256032" algn="l" defTabSz="914400" rtl="0" eaLnBrk="1" latinLnBrk="0" hangingPunct="1">
              <a:spcBef>
                <a:spcPct val="20000"/>
              </a:spcBef>
              <a:buSzPct val="60000"/>
              <a:buFont typeface="Wingdings" charset="2"/>
              <a:buChar char="ü"/>
              <a:defRPr sz="1900" kern="1200">
                <a:solidFill>
                  <a:schemeClr val="tx1"/>
                </a:solidFill>
                <a:effectLst>
                  <a:outerShdw blurRad="38100" dist="38100" dir="2700000" algn="tl">
                    <a:srgbClr val="000000">
                      <a:alpha val="43137"/>
                    </a:srgbClr>
                  </a:outerShdw>
                </a:effectLst>
                <a:latin typeface="Cambria"/>
                <a:ea typeface="+mn-ea"/>
                <a:cs typeface="Cambria"/>
              </a:defRPr>
            </a:lvl2pPr>
            <a:lvl3pPr marL="1005840" indent="-256032" algn="l" defTabSz="914400" rtl="0" eaLnBrk="1" latinLnBrk="0" hangingPunct="1">
              <a:spcBef>
                <a:spcPct val="20000"/>
              </a:spcBef>
              <a:buSzPct val="60000"/>
              <a:buFont typeface="Wingdings" charset="2"/>
              <a:buChar char="v"/>
              <a:defRPr sz="1700" kern="1200">
                <a:solidFill>
                  <a:schemeClr val="tx1"/>
                </a:solidFill>
                <a:effectLst>
                  <a:outerShdw blurRad="38100" dist="38100" dir="2700000" algn="tl">
                    <a:srgbClr val="000000">
                      <a:alpha val="43137"/>
                    </a:srgbClr>
                  </a:outerShdw>
                </a:effectLst>
                <a:latin typeface="Cambria"/>
                <a:ea typeface="+mn-ea"/>
                <a:cs typeface="Cambria"/>
              </a:defRPr>
            </a:lvl3pPr>
            <a:lvl4pPr marL="1371600" indent="-256032" algn="l" defTabSz="914400" rtl="0" eaLnBrk="1" latinLnBrk="0" hangingPunct="1">
              <a:spcBef>
                <a:spcPct val="20000"/>
              </a:spcBef>
              <a:buSzPct val="60000"/>
              <a:buFont typeface="Courier New"/>
              <a:buChar char="o"/>
              <a:defRPr sz="1600" kern="1200">
                <a:solidFill>
                  <a:schemeClr val="tx1"/>
                </a:solidFill>
                <a:effectLst>
                  <a:outerShdw blurRad="38100" dist="38100" dir="2700000" algn="tl">
                    <a:srgbClr val="000000">
                      <a:alpha val="43137"/>
                    </a:srgbClr>
                  </a:outerShdw>
                </a:effectLst>
                <a:latin typeface="Cambria"/>
                <a:ea typeface="+mn-ea"/>
                <a:cs typeface="Cambria"/>
              </a:defRPr>
            </a:lvl4pPr>
            <a:lvl5pPr marL="1645920" indent="-256032" algn="l" defTabSz="914400" rtl="0" eaLnBrk="1" latinLnBrk="0" hangingPunct="1">
              <a:spcBef>
                <a:spcPct val="20000"/>
              </a:spcBef>
              <a:buSzPct val="60000"/>
              <a:buFont typeface="Arial"/>
              <a:buChar char="•"/>
              <a:defRPr sz="1500" kern="1200">
                <a:solidFill>
                  <a:schemeClr val="tx1"/>
                </a:solidFill>
                <a:effectLst>
                  <a:outerShdw blurRad="38100" dist="38100" dir="2700000" algn="tl">
                    <a:srgbClr val="000000">
                      <a:alpha val="43137"/>
                    </a:srgbClr>
                  </a:outerShdw>
                </a:effectLst>
                <a:latin typeface="Cambria"/>
                <a:ea typeface="+mn-ea"/>
                <a:cs typeface="Cambria"/>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a:lnSpc>
                <a:spcPct val="90000"/>
              </a:lnSpc>
            </a:pPr>
            <a:r>
              <a:rPr lang="en-US" sz="1800" dirty="0" smtClean="0"/>
              <a:t>Client</a:t>
            </a:r>
          </a:p>
          <a:p>
            <a:pPr lvl="1">
              <a:lnSpc>
                <a:spcPct val="90000"/>
              </a:lnSpc>
            </a:pPr>
            <a:r>
              <a:rPr lang="en-US" sz="1800" dirty="0" smtClean="0"/>
              <a:t>Takes a client-server model</a:t>
            </a:r>
          </a:p>
          <a:p>
            <a:pPr>
              <a:lnSpc>
                <a:spcPct val="90000"/>
              </a:lnSpc>
            </a:pPr>
            <a:r>
              <a:rPr lang="en-US" sz="1800" dirty="0" smtClean="0"/>
              <a:t>Server</a:t>
            </a:r>
          </a:p>
          <a:p>
            <a:pPr lvl="1">
              <a:lnSpc>
                <a:spcPct val="90000"/>
              </a:lnSpc>
            </a:pPr>
            <a:r>
              <a:rPr lang="en-US" sz="1800" dirty="0" smtClean="0"/>
              <a:t>Consists of many PC/workstations connected to a high-speed network or a storage-area network (SAN).</a:t>
            </a:r>
          </a:p>
          <a:p>
            <a:pPr lvl="1">
              <a:lnSpc>
                <a:spcPct val="90000"/>
              </a:lnSpc>
            </a:pPr>
            <a:r>
              <a:rPr lang="en-US" sz="1800" dirty="0" smtClean="0"/>
              <a:t>Puts more focus on high-performance computing (HPC)</a:t>
            </a:r>
          </a:p>
          <a:p>
            <a:pPr lvl="1">
              <a:lnSpc>
                <a:spcPct val="90000"/>
              </a:lnSpc>
            </a:pPr>
            <a:r>
              <a:rPr lang="en-US" sz="1800" dirty="0" smtClean="0"/>
              <a:t>serves for requests in parallel.</a:t>
            </a:r>
          </a:p>
          <a:p>
            <a:pPr>
              <a:lnSpc>
                <a:spcPct val="90000"/>
              </a:lnSpc>
              <a:buFont typeface="Wingdings" charset="0"/>
              <a:buNone/>
            </a:pPr>
            <a:endParaRPr lang="en-US" sz="1800" dirty="0"/>
          </a:p>
        </p:txBody>
      </p:sp>
      <p:grpSp>
        <p:nvGrpSpPr>
          <p:cNvPr id="8" name="Group 6"/>
          <p:cNvGrpSpPr>
            <a:grpSpLocks/>
          </p:cNvGrpSpPr>
          <p:nvPr/>
        </p:nvGrpSpPr>
        <p:grpSpPr bwMode="auto">
          <a:xfrm>
            <a:off x="650081" y="1676400"/>
            <a:ext cx="4741863" cy="4051300"/>
            <a:chOff x="496" y="1320"/>
            <a:chExt cx="2987" cy="2552"/>
          </a:xfrm>
        </p:grpSpPr>
        <p:sp>
          <p:nvSpPr>
            <p:cNvPr id="9" name="Oval 7"/>
            <p:cNvSpPr>
              <a:spLocks noChangeArrowheads="1"/>
            </p:cNvSpPr>
            <p:nvPr/>
          </p:nvSpPr>
          <p:spPr bwMode="auto">
            <a:xfrm>
              <a:off x="1056" y="2104"/>
              <a:ext cx="888" cy="456"/>
            </a:xfrm>
            <a:prstGeom prst="ellipse">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600" dirty="0">
                  <a:solidFill>
                    <a:schemeClr val="bg1"/>
                  </a:solidFill>
                  <a:latin typeface="Calibri"/>
                  <a:cs typeface="Calibri"/>
                </a:rPr>
                <a:t>100Mbps</a:t>
              </a:r>
            </a:p>
            <a:p>
              <a:pPr algn="ctr"/>
              <a:r>
                <a:rPr lang="en-US" sz="1600" dirty="0">
                  <a:solidFill>
                    <a:schemeClr val="bg1"/>
                  </a:solidFill>
                  <a:latin typeface="Calibri"/>
                  <a:cs typeface="Calibri"/>
                </a:rPr>
                <a:t>LAN</a:t>
              </a:r>
            </a:p>
          </p:txBody>
        </p:sp>
        <p:sp>
          <p:nvSpPr>
            <p:cNvPr id="10" name="Rectangle 8"/>
            <p:cNvSpPr>
              <a:spLocks noChangeArrowheads="1"/>
            </p:cNvSpPr>
            <p:nvPr/>
          </p:nvSpPr>
          <p:spPr bwMode="auto">
            <a:xfrm>
              <a:off x="1140" y="1320"/>
              <a:ext cx="712" cy="224"/>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sz="1600" dirty="0">
                  <a:latin typeface="Calibri"/>
                  <a:cs typeface="Calibri"/>
                </a:rPr>
                <a:t>Workstation</a:t>
              </a:r>
            </a:p>
          </p:txBody>
        </p:sp>
        <p:sp>
          <p:nvSpPr>
            <p:cNvPr id="11" name="Rectangle 9"/>
            <p:cNvSpPr>
              <a:spLocks noChangeArrowheads="1"/>
            </p:cNvSpPr>
            <p:nvPr/>
          </p:nvSpPr>
          <p:spPr bwMode="auto">
            <a:xfrm>
              <a:off x="496" y="1712"/>
              <a:ext cx="712" cy="224"/>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sz="1600">
                  <a:latin typeface="Calibri"/>
                  <a:cs typeface="Calibri"/>
                </a:rPr>
                <a:t>Workstation</a:t>
              </a:r>
            </a:p>
          </p:txBody>
        </p:sp>
        <p:sp>
          <p:nvSpPr>
            <p:cNvPr id="12" name="Rectangle 10"/>
            <p:cNvSpPr>
              <a:spLocks noChangeArrowheads="1"/>
            </p:cNvSpPr>
            <p:nvPr/>
          </p:nvSpPr>
          <p:spPr bwMode="auto">
            <a:xfrm>
              <a:off x="1784" y="1696"/>
              <a:ext cx="712" cy="224"/>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sz="1600" dirty="0">
                  <a:latin typeface="Calibri"/>
                  <a:cs typeface="Calibri"/>
                </a:rPr>
                <a:t>Workstation</a:t>
              </a:r>
            </a:p>
          </p:txBody>
        </p:sp>
        <p:sp>
          <p:nvSpPr>
            <p:cNvPr id="13" name="Line 11"/>
            <p:cNvSpPr>
              <a:spLocks noChangeShapeType="1"/>
            </p:cNvSpPr>
            <p:nvPr/>
          </p:nvSpPr>
          <p:spPr bwMode="auto">
            <a:xfrm flipH="1">
              <a:off x="1496" y="1544"/>
              <a:ext cx="0" cy="560"/>
            </a:xfrm>
            <a:prstGeom prst="line">
              <a:avLst/>
            </a:prstGeom>
            <a:noFill/>
            <a:ln w="28575" cmpd="sng">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latin typeface="Calibri"/>
                <a:cs typeface="Calibri"/>
              </a:endParaRPr>
            </a:p>
          </p:txBody>
        </p:sp>
        <p:sp>
          <p:nvSpPr>
            <p:cNvPr id="14" name="Line 12"/>
            <p:cNvSpPr>
              <a:spLocks noChangeShapeType="1"/>
            </p:cNvSpPr>
            <p:nvPr/>
          </p:nvSpPr>
          <p:spPr bwMode="auto">
            <a:xfrm>
              <a:off x="856" y="1944"/>
              <a:ext cx="284" cy="256"/>
            </a:xfrm>
            <a:prstGeom prst="line">
              <a:avLst/>
            </a:prstGeom>
            <a:noFill/>
            <a:ln w="28575" cmpd="sng">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latin typeface="Calibri"/>
                <a:cs typeface="Calibri"/>
              </a:endParaRPr>
            </a:p>
          </p:txBody>
        </p:sp>
        <p:sp>
          <p:nvSpPr>
            <p:cNvPr id="15" name="Line 13"/>
            <p:cNvSpPr>
              <a:spLocks noChangeShapeType="1"/>
            </p:cNvSpPr>
            <p:nvPr/>
          </p:nvSpPr>
          <p:spPr bwMode="auto">
            <a:xfrm flipH="1">
              <a:off x="1852" y="1920"/>
              <a:ext cx="268" cy="280"/>
            </a:xfrm>
            <a:prstGeom prst="line">
              <a:avLst/>
            </a:prstGeom>
            <a:noFill/>
            <a:ln w="28575" cmpd="sng">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latin typeface="Calibri"/>
                <a:cs typeface="Calibri"/>
              </a:endParaRPr>
            </a:p>
          </p:txBody>
        </p:sp>
        <p:sp>
          <p:nvSpPr>
            <p:cNvPr id="16" name="Rectangle 14"/>
            <p:cNvSpPr>
              <a:spLocks noChangeArrowheads="1"/>
            </p:cNvSpPr>
            <p:nvPr/>
          </p:nvSpPr>
          <p:spPr bwMode="auto">
            <a:xfrm>
              <a:off x="1328" y="2824"/>
              <a:ext cx="400" cy="63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sz="1600">
                  <a:latin typeface="Calibri"/>
                  <a:cs typeface="Calibri"/>
                </a:rPr>
                <a:t>Master</a:t>
              </a:r>
            </a:p>
            <a:p>
              <a:pPr algn="ctr"/>
              <a:r>
                <a:rPr lang="en-US" sz="1600">
                  <a:latin typeface="Calibri"/>
                  <a:cs typeface="Calibri"/>
                </a:rPr>
                <a:t>node</a:t>
              </a:r>
            </a:p>
          </p:txBody>
        </p:sp>
        <p:sp>
          <p:nvSpPr>
            <p:cNvPr id="17" name="Rectangle 15"/>
            <p:cNvSpPr>
              <a:spLocks noChangeArrowheads="1"/>
            </p:cNvSpPr>
            <p:nvPr/>
          </p:nvSpPr>
          <p:spPr bwMode="auto">
            <a:xfrm>
              <a:off x="1776" y="2824"/>
              <a:ext cx="368" cy="63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sz="1600">
                  <a:latin typeface="Calibri"/>
                  <a:cs typeface="Calibri"/>
                </a:rPr>
                <a:t>Slave</a:t>
              </a:r>
            </a:p>
            <a:p>
              <a:pPr algn="ctr"/>
              <a:r>
                <a:rPr lang="en-US" sz="1600">
                  <a:latin typeface="Calibri"/>
                  <a:cs typeface="Calibri"/>
                </a:rPr>
                <a:t>1</a:t>
              </a:r>
            </a:p>
          </p:txBody>
        </p:sp>
        <p:sp>
          <p:nvSpPr>
            <p:cNvPr id="18" name="Line 16"/>
            <p:cNvSpPr>
              <a:spLocks noChangeShapeType="1"/>
            </p:cNvSpPr>
            <p:nvPr/>
          </p:nvSpPr>
          <p:spPr bwMode="auto">
            <a:xfrm>
              <a:off x="2664" y="3160"/>
              <a:ext cx="176" cy="0"/>
            </a:xfrm>
            <a:prstGeom prst="line">
              <a:avLst/>
            </a:prstGeom>
            <a:noFill/>
            <a:ln w="57150">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latin typeface="Calibri"/>
                <a:cs typeface="Calibri"/>
              </a:endParaRPr>
            </a:p>
          </p:txBody>
        </p:sp>
        <p:sp>
          <p:nvSpPr>
            <p:cNvPr id="19" name="Rectangle 17"/>
            <p:cNvSpPr>
              <a:spLocks noChangeArrowheads="1"/>
            </p:cNvSpPr>
            <p:nvPr/>
          </p:nvSpPr>
          <p:spPr bwMode="auto">
            <a:xfrm>
              <a:off x="2880" y="2816"/>
              <a:ext cx="368" cy="63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sz="1600">
                  <a:latin typeface="Calibri"/>
                  <a:cs typeface="Calibri"/>
                </a:rPr>
                <a:t>Slave</a:t>
              </a:r>
            </a:p>
            <a:p>
              <a:pPr algn="ctr"/>
              <a:r>
                <a:rPr lang="en-US" sz="1600">
                  <a:latin typeface="Calibri"/>
                  <a:cs typeface="Calibri"/>
                </a:rPr>
                <a:t>N</a:t>
              </a:r>
            </a:p>
          </p:txBody>
        </p:sp>
        <p:sp>
          <p:nvSpPr>
            <p:cNvPr id="20" name="Rectangle 18"/>
            <p:cNvSpPr>
              <a:spLocks noChangeArrowheads="1"/>
            </p:cNvSpPr>
            <p:nvPr/>
          </p:nvSpPr>
          <p:spPr bwMode="auto">
            <a:xfrm>
              <a:off x="2216" y="2824"/>
              <a:ext cx="368" cy="632"/>
            </a:xfrm>
            <a:prstGeom prst="rect">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sz="1600">
                  <a:latin typeface="Calibri"/>
                  <a:cs typeface="Calibri"/>
                </a:rPr>
                <a:t>Slave</a:t>
              </a:r>
            </a:p>
            <a:p>
              <a:pPr algn="ctr"/>
              <a:r>
                <a:rPr lang="en-US" sz="1600">
                  <a:latin typeface="Calibri"/>
                  <a:cs typeface="Calibri"/>
                </a:rPr>
                <a:t>2</a:t>
              </a:r>
            </a:p>
          </p:txBody>
        </p:sp>
        <p:sp>
          <p:nvSpPr>
            <p:cNvPr id="21" name="Line 19"/>
            <p:cNvSpPr>
              <a:spLocks noChangeShapeType="1"/>
            </p:cNvSpPr>
            <p:nvPr/>
          </p:nvSpPr>
          <p:spPr bwMode="auto">
            <a:xfrm>
              <a:off x="1496" y="2568"/>
              <a:ext cx="0" cy="264"/>
            </a:xfrm>
            <a:prstGeom prst="line">
              <a:avLst/>
            </a:prstGeom>
            <a:noFill/>
            <a:ln w="28575" cmpd="sng">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latin typeface="Calibri"/>
                <a:cs typeface="Calibri"/>
              </a:endParaRPr>
            </a:p>
          </p:txBody>
        </p:sp>
        <p:sp>
          <p:nvSpPr>
            <p:cNvPr id="22" name="Oval 20"/>
            <p:cNvSpPr>
              <a:spLocks noChangeArrowheads="1"/>
            </p:cNvSpPr>
            <p:nvPr/>
          </p:nvSpPr>
          <p:spPr bwMode="auto">
            <a:xfrm>
              <a:off x="1216" y="3656"/>
              <a:ext cx="2200" cy="216"/>
            </a:xfrm>
            <a:prstGeom prst="ellipse">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600" dirty="0">
                  <a:solidFill>
                    <a:srgbClr val="000000"/>
                  </a:solidFill>
                  <a:latin typeface="Calibri"/>
                  <a:cs typeface="Calibri"/>
                </a:rPr>
                <a:t>1Gbps SAN</a:t>
              </a:r>
            </a:p>
          </p:txBody>
        </p:sp>
        <p:sp>
          <p:nvSpPr>
            <p:cNvPr id="23" name="Line 21"/>
            <p:cNvSpPr>
              <a:spLocks noChangeShapeType="1"/>
            </p:cNvSpPr>
            <p:nvPr/>
          </p:nvSpPr>
          <p:spPr bwMode="auto">
            <a:xfrm>
              <a:off x="1528" y="3456"/>
              <a:ext cx="216" cy="216"/>
            </a:xfrm>
            <a:prstGeom prst="line">
              <a:avLst/>
            </a:prstGeom>
            <a:noFill/>
            <a:ln w="28575" cmpd="sng">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latin typeface="Calibri"/>
                <a:cs typeface="Calibri"/>
              </a:endParaRPr>
            </a:p>
          </p:txBody>
        </p:sp>
        <p:sp>
          <p:nvSpPr>
            <p:cNvPr id="24" name="Line 22"/>
            <p:cNvSpPr>
              <a:spLocks noChangeShapeType="1"/>
            </p:cNvSpPr>
            <p:nvPr/>
          </p:nvSpPr>
          <p:spPr bwMode="auto">
            <a:xfrm>
              <a:off x="1976" y="3456"/>
              <a:ext cx="64" cy="200"/>
            </a:xfrm>
            <a:prstGeom prst="line">
              <a:avLst/>
            </a:prstGeom>
            <a:noFill/>
            <a:ln w="28575" cmpd="sng">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latin typeface="Calibri"/>
                <a:cs typeface="Calibri"/>
              </a:endParaRPr>
            </a:p>
          </p:txBody>
        </p:sp>
        <p:sp>
          <p:nvSpPr>
            <p:cNvPr id="25" name="Line 23"/>
            <p:cNvSpPr>
              <a:spLocks noChangeShapeType="1"/>
            </p:cNvSpPr>
            <p:nvPr/>
          </p:nvSpPr>
          <p:spPr bwMode="auto">
            <a:xfrm flipH="1">
              <a:off x="2376" y="3456"/>
              <a:ext cx="32" cy="200"/>
            </a:xfrm>
            <a:prstGeom prst="line">
              <a:avLst/>
            </a:prstGeom>
            <a:noFill/>
            <a:ln w="28575" cmpd="sng">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latin typeface="Calibri"/>
                <a:cs typeface="Calibri"/>
              </a:endParaRPr>
            </a:p>
          </p:txBody>
        </p:sp>
        <p:sp>
          <p:nvSpPr>
            <p:cNvPr id="26" name="Line 24"/>
            <p:cNvSpPr>
              <a:spLocks noChangeShapeType="1"/>
            </p:cNvSpPr>
            <p:nvPr/>
          </p:nvSpPr>
          <p:spPr bwMode="auto">
            <a:xfrm flipH="1">
              <a:off x="2880" y="3456"/>
              <a:ext cx="200" cy="208"/>
            </a:xfrm>
            <a:prstGeom prst="line">
              <a:avLst/>
            </a:prstGeom>
            <a:noFill/>
            <a:ln w="28575" cmpd="sng">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latin typeface="Calibri"/>
                <a:cs typeface="Calibri"/>
              </a:endParaRPr>
            </a:p>
          </p:txBody>
        </p:sp>
        <p:sp>
          <p:nvSpPr>
            <p:cNvPr id="27" name="Text Box 25"/>
            <p:cNvSpPr txBox="1">
              <a:spLocks noChangeArrowheads="1"/>
            </p:cNvSpPr>
            <p:nvPr/>
          </p:nvSpPr>
          <p:spPr bwMode="auto">
            <a:xfrm>
              <a:off x="1590" y="2635"/>
              <a:ext cx="75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a:latin typeface="Calibri"/>
                  <a:cs typeface="Calibri"/>
                </a:rPr>
                <a:t>http server1</a:t>
              </a:r>
            </a:p>
          </p:txBody>
        </p:sp>
        <p:sp>
          <p:nvSpPr>
            <p:cNvPr id="28" name="Text Box 26"/>
            <p:cNvSpPr txBox="1">
              <a:spLocks noChangeArrowheads="1"/>
            </p:cNvSpPr>
            <p:nvPr/>
          </p:nvSpPr>
          <p:spPr bwMode="auto">
            <a:xfrm>
              <a:off x="2064" y="2502"/>
              <a:ext cx="75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dirty="0">
                  <a:latin typeface="Calibri"/>
                  <a:cs typeface="Calibri"/>
                </a:rPr>
                <a:t>http server2</a:t>
              </a:r>
            </a:p>
          </p:txBody>
        </p:sp>
        <p:sp>
          <p:nvSpPr>
            <p:cNvPr id="29" name="Text Box 27"/>
            <p:cNvSpPr txBox="1">
              <a:spLocks noChangeArrowheads="1"/>
            </p:cNvSpPr>
            <p:nvPr/>
          </p:nvSpPr>
          <p:spPr bwMode="auto">
            <a:xfrm>
              <a:off x="2679" y="2627"/>
              <a:ext cx="80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600">
                  <a:latin typeface="Calibri"/>
                  <a:cs typeface="Calibri"/>
                </a:rPr>
                <a:t>http server N</a:t>
              </a:r>
            </a:p>
          </p:txBody>
        </p:sp>
      </p:grpSp>
    </p:spTree>
    <p:extLst>
      <p:ext uri="{BB962C8B-B14F-4D97-AF65-F5344CB8AC3E}">
        <p14:creationId xmlns:p14="http://schemas.microsoft.com/office/powerpoint/2010/main" val="18426624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1789C0F2-17E0-497A-9BBE-0C73201AAFE3}" type="slidenum">
              <a:rPr lang="en-US" smtClean="0"/>
              <a:pPr/>
              <a:t>17</a:t>
            </a:fld>
            <a:endParaRPr lang="en-US" dirty="0"/>
          </a:p>
        </p:txBody>
      </p:sp>
      <p:sp>
        <p:nvSpPr>
          <p:cNvPr id="5" name="Footer Placeholder 4"/>
          <p:cNvSpPr>
            <a:spLocks noGrp="1"/>
          </p:cNvSpPr>
          <p:nvPr>
            <p:ph type="ftr" sz="quarter" idx="12"/>
          </p:nvPr>
        </p:nvSpPr>
        <p:spPr/>
        <p:txBody>
          <a:bodyPr/>
          <a:lstStyle/>
          <a:p>
            <a:r>
              <a:rPr lang="en-US" smtClean="0"/>
              <a:t>CSS430 Operating Systems : Introduction</a:t>
            </a:r>
            <a:endParaRPr lang="en-US" dirty="0"/>
          </a:p>
        </p:txBody>
      </p:sp>
      <p:sp>
        <p:nvSpPr>
          <p:cNvPr id="6" name="Rectangle 2"/>
          <p:cNvSpPr txBox="1">
            <a:spLocks noChangeArrowheads="1"/>
          </p:cNvSpPr>
          <p:nvPr/>
        </p:nvSpPr>
        <p:spPr>
          <a:xfrm>
            <a:off x="777239" y="1"/>
            <a:ext cx="7772401" cy="72569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ja-JP" smtClean="0"/>
              <a:t>Computer Hardware</a:t>
            </a:r>
            <a:endParaRPr lang="en-US" altLang="ja-JP" dirty="0"/>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715" y="2010604"/>
            <a:ext cx="7038975" cy="347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900222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Synchronous I/O</a:t>
            </a:r>
          </a:p>
        </p:txBody>
      </p:sp>
      <p:sp>
        <p:nvSpPr>
          <p:cNvPr id="4" name="Slide Number Placeholder 3"/>
          <p:cNvSpPr>
            <a:spLocks noGrp="1"/>
          </p:cNvSpPr>
          <p:nvPr>
            <p:ph type="sldNum" sz="quarter" idx="11"/>
          </p:nvPr>
        </p:nvSpPr>
        <p:spPr/>
        <p:txBody>
          <a:bodyPr/>
          <a:lstStyle/>
          <a:p>
            <a:fld id="{1789C0F2-17E0-497A-9BBE-0C73201AAFE3}" type="slidenum">
              <a:rPr lang="en-US" smtClean="0"/>
              <a:pPr/>
              <a:t>18</a:t>
            </a:fld>
            <a:endParaRPr lang="en-US" dirty="0"/>
          </a:p>
        </p:txBody>
      </p:sp>
      <p:sp>
        <p:nvSpPr>
          <p:cNvPr id="5" name="Footer Placeholder 4"/>
          <p:cNvSpPr>
            <a:spLocks noGrp="1"/>
          </p:cNvSpPr>
          <p:nvPr>
            <p:ph type="ftr" sz="quarter" idx="12"/>
          </p:nvPr>
        </p:nvSpPr>
        <p:spPr/>
        <p:txBody>
          <a:bodyPr/>
          <a:lstStyle/>
          <a:p>
            <a:r>
              <a:rPr lang="en-US" smtClean="0"/>
              <a:t>CSS430 Operating Systems : Introduction</a:t>
            </a:r>
            <a:endParaRPr lang="en-US" dirty="0"/>
          </a:p>
        </p:txBody>
      </p:sp>
      <p:sp>
        <p:nvSpPr>
          <p:cNvPr id="6" name="Rectangle 3"/>
          <p:cNvSpPr txBox="1">
            <a:spLocks noChangeArrowheads="1"/>
          </p:cNvSpPr>
          <p:nvPr/>
        </p:nvSpPr>
        <p:spPr>
          <a:xfrm>
            <a:off x="4365625" y="1836729"/>
            <a:ext cx="4778375" cy="4114800"/>
          </a:xfrm>
          <a:prstGeom prst="rect">
            <a:avLst/>
          </a:prstGeom>
        </p:spPr>
        <p:txBody>
          <a:bodyPr vert="horz" lIns="91440" tIns="45720" rIns="91440" bIns="45720" rtlCol="0" anchor="ctr">
            <a:normAutofit/>
          </a:bodyPr>
          <a:lstStyle>
            <a:lvl1pPr marL="274320" indent="-256032" algn="l" defTabSz="914400" rtl="0" eaLnBrk="1" latinLnBrk="0" hangingPunct="1">
              <a:spcBef>
                <a:spcPct val="20000"/>
              </a:spcBef>
              <a:spcAft>
                <a:spcPts val="0"/>
              </a:spcAft>
              <a:buSzPct val="60000"/>
              <a:buFont typeface="Wingdings" charset="2"/>
              <a:buChar char="u"/>
              <a:defRPr sz="2100" kern="1200">
                <a:solidFill>
                  <a:schemeClr val="tx1"/>
                </a:solidFill>
                <a:effectLst>
                  <a:outerShdw blurRad="38100" dist="38100" dir="2700000" algn="tl">
                    <a:srgbClr val="000000">
                      <a:alpha val="43137"/>
                    </a:srgbClr>
                  </a:outerShdw>
                </a:effectLst>
                <a:latin typeface="Cambria"/>
                <a:ea typeface="+mn-ea"/>
                <a:cs typeface="Cambria"/>
              </a:defRPr>
            </a:lvl1pPr>
            <a:lvl2pPr marL="640080" indent="-256032" algn="l" defTabSz="914400" rtl="0" eaLnBrk="1" latinLnBrk="0" hangingPunct="1">
              <a:spcBef>
                <a:spcPct val="20000"/>
              </a:spcBef>
              <a:buSzPct val="60000"/>
              <a:buFont typeface="Wingdings" charset="2"/>
              <a:buChar char="ü"/>
              <a:defRPr sz="1900" kern="1200">
                <a:solidFill>
                  <a:schemeClr val="tx1"/>
                </a:solidFill>
                <a:effectLst>
                  <a:outerShdw blurRad="38100" dist="38100" dir="2700000" algn="tl">
                    <a:srgbClr val="000000">
                      <a:alpha val="43137"/>
                    </a:srgbClr>
                  </a:outerShdw>
                </a:effectLst>
                <a:latin typeface="Cambria"/>
                <a:ea typeface="+mn-ea"/>
                <a:cs typeface="Cambria"/>
              </a:defRPr>
            </a:lvl2pPr>
            <a:lvl3pPr marL="1005840" indent="-256032" algn="l" defTabSz="914400" rtl="0" eaLnBrk="1" latinLnBrk="0" hangingPunct="1">
              <a:spcBef>
                <a:spcPct val="20000"/>
              </a:spcBef>
              <a:buSzPct val="60000"/>
              <a:buFont typeface="Wingdings" charset="2"/>
              <a:buChar char="v"/>
              <a:defRPr sz="1700" kern="1200">
                <a:solidFill>
                  <a:schemeClr val="tx1"/>
                </a:solidFill>
                <a:effectLst>
                  <a:outerShdw blurRad="38100" dist="38100" dir="2700000" algn="tl">
                    <a:srgbClr val="000000">
                      <a:alpha val="43137"/>
                    </a:srgbClr>
                  </a:outerShdw>
                </a:effectLst>
                <a:latin typeface="Cambria"/>
                <a:ea typeface="+mn-ea"/>
                <a:cs typeface="Cambria"/>
              </a:defRPr>
            </a:lvl3pPr>
            <a:lvl4pPr marL="1371600" indent="-256032" algn="l" defTabSz="914400" rtl="0" eaLnBrk="1" latinLnBrk="0" hangingPunct="1">
              <a:spcBef>
                <a:spcPct val="20000"/>
              </a:spcBef>
              <a:buSzPct val="60000"/>
              <a:buFont typeface="Courier New"/>
              <a:buChar char="o"/>
              <a:defRPr sz="1600" kern="1200">
                <a:solidFill>
                  <a:schemeClr val="tx1"/>
                </a:solidFill>
                <a:effectLst>
                  <a:outerShdw blurRad="38100" dist="38100" dir="2700000" algn="tl">
                    <a:srgbClr val="000000">
                      <a:alpha val="43137"/>
                    </a:srgbClr>
                  </a:outerShdw>
                </a:effectLst>
                <a:latin typeface="Cambria"/>
                <a:ea typeface="+mn-ea"/>
                <a:cs typeface="Cambria"/>
              </a:defRPr>
            </a:lvl4pPr>
            <a:lvl5pPr marL="1645920" indent="-256032" algn="l" defTabSz="914400" rtl="0" eaLnBrk="1" latinLnBrk="0" hangingPunct="1">
              <a:spcBef>
                <a:spcPct val="20000"/>
              </a:spcBef>
              <a:buSzPct val="60000"/>
              <a:buFont typeface="Arial"/>
              <a:buChar char="•"/>
              <a:defRPr sz="1500" kern="1200">
                <a:solidFill>
                  <a:schemeClr val="tx1"/>
                </a:solidFill>
                <a:effectLst>
                  <a:outerShdw blurRad="38100" dist="38100" dir="2700000" algn="tl">
                    <a:srgbClr val="000000">
                      <a:alpha val="43137"/>
                    </a:srgbClr>
                  </a:outerShdw>
                </a:effectLst>
                <a:latin typeface="Cambria"/>
                <a:ea typeface="+mn-ea"/>
                <a:cs typeface="Cambria"/>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r>
              <a:rPr lang="en-US" altLang="ja-JP" sz="2400" dirty="0" smtClean="0"/>
              <a:t>During execution, each program needs I/O operations to receive keyboard inputs, open files, and print out results.</a:t>
            </a:r>
          </a:p>
          <a:p>
            <a:r>
              <a:rPr lang="en-US" altLang="ja-JP" sz="2400" dirty="0" smtClean="0"/>
              <a:t>In the early computer era, a program had to wait for an I/O operation to be completed. (Synchronous I/O)</a:t>
            </a:r>
          </a:p>
          <a:p>
            <a:r>
              <a:rPr lang="en-US" altLang="ja-JP" sz="2400" dirty="0" smtClean="0"/>
              <a:t>This frequently causes CPU idle.</a:t>
            </a:r>
            <a:r>
              <a:rPr lang="en-US" altLang="ja-JP" dirty="0" smtClean="0"/>
              <a:t>  </a:t>
            </a:r>
            <a:endParaRPr lang="en-US" altLang="ja-JP" dirty="0"/>
          </a:p>
        </p:txBody>
      </p:sp>
      <p:sp>
        <p:nvSpPr>
          <p:cNvPr id="8" name="Rectangle 7"/>
          <p:cNvSpPr/>
          <p:nvPr/>
        </p:nvSpPr>
        <p:spPr>
          <a:xfrm>
            <a:off x="1283013" y="4249524"/>
            <a:ext cx="2669566" cy="924443"/>
          </a:xfrm>
          <a:prstGeom prst="rect">
            <a:avLst/>
          </a:prstGeom>
          <a:solidFill>
            <a:srgbClr val="ADD3F7"/>
          </a:solidFill>
          <a:ln w="38100" cmpd="sng">
            <a:solidFill>
              <a:srgbClr val="595959"/>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rgbClr val="000000"/>
                </a:solidFill>
                <a:latin typeface="Calibri"/>
                <a:cs typeface="Calibri"/>
              </a:rPr>
              <a:t>Interrupt Handler</a:t>
            </a:r>
            <a:endParaRPr lang="en-US" dirty="0">
              <a:solidFill>
                <a:srgbClr val="000000"/>
              </a:solidFill>
              <a:latin typeface="Calibri"/>
              <a:cs typeface="Calibri"/>
            </a:endParaRPr>
          </a:p>
        </p:txBody>
      </p:sp>
      <p:sp>
        <p:nvSpPr>
          <p:cNvPr id="9" name="Rectangle 8"/>
          <p:cNvSpPr/>
          <p:nvPr/>
        </p:nvSpPr>
        <p:spPr>
          <a:xfrm>
            <a:off x="1269857" y="5173967"/>
            <a:ext cx="2682722" cy="666165"/>
          </a:xfrm>
          <a:prstGeom prst="rect">
            <a:avLst/>
          </a:prstGeom>
          <a:solidFill>
            <a:schemeClr val="tx1">
              <a:lumMod val="7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Calibri"/>
                <a:cs typeface="Calibri"/>
              </a:rPr>
              <a:t>Hardware </a:t>
            </a:r>
          </a:p>
          <a:p>
            <a:pPr algn="ctr"/>
            <a:r>
              <a:rPr lang="en-US" dirty="0" smtClean="0">
                <a:latin typeface="Calibri"/>
                <a:cs typeface="Calibri"/>
              </a:rPr>
              <a:t>data transfer</a:t>
            </a:r>
            <a:endParaRPr lang="en-US" dirty="0">
              <a:latin typeface="Calibri"/>
              <a:cs typeface="Calibri"/>
            </a:endParaRPr>
          </a:p>
        </p:txBody>
      </p:sp>
      <p:sp>
        <p:nvSpPr>
          <p:cNvPr id="10" name="Right Brace 9"/>
          <p:cNvSpPr/>
          <p:nvPr/>
        </p:nvSpPr>
        <p:spPr>
          <a:xfrm rot="10800000">
            <a:off x="780940" y="2102453"/>
            <a:ext cx="388345" cy="1222628"/>
          </a:xfrm>
          <a:prstGeom prst="rightBrace">
            <a:avLst>
              <a:gd name="adj1" fmla="val 47619"/>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Rectangle 10"/>
          <p:cNvSpPr/>
          <p:nvPr/>
        </p:nvSpPr>
        <p:spPr>
          <a:xfrm>
            <a:off x="189399" y="2475295"/>
            <a:ext cx="623450" cy="369332"/>
          </a:xfrm>
          <a:prstGeom prst="rect">
            <a:avLst/>
          </a:prstGeom>
        </p:spPr>
        <p:txBody>
          <a:bodyPr wrap="none">
            <a:spAutoFit/>
          </a:bodyPr>
          <a:lstStyle/>
          <a:p>
            <a:r>
              <a:rPr lang="en-US" dirty="0" smtClean="0"/>
              <a:t>user</a:t>
            </a:r>
            <a:endParaRPr lang="en-US" dirty="0"/>
          </a:p>
        </p:txBody>
      </p:sp>
      <p:sp>
        <p:nvSpPr>
          <p:cNvPr id="12" name="Line 22"/>
          <p:cNvSpPr>
            <a:spLocks noChangeShapeType="1"/>
          </p:cNvSpPr>
          <p:nvPr/>
        </p:nvSpPr>
        <p:spPr bwMode="auto">
          <a:xfrm>
            <a:off x="1283013" y="5988050"/>
            <a:ext cx="2569544" cy="0"/>
          </a:xfrm>
          <a:prstGeom prst="line">
            <a:avLst/>
          </a:prstGeom>
          <a:noFill/>
          <a:ln w="38100" cmpd="sng">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3" name="Text Box 23"/>
          <p:cNvSpPr txBox="1">
            <a:spLocks noChangeArrowheads="1"/>
          </p:cNvSpPr>
          <p:nvPr/>
        </p:nvSpPr>
        <p:spPr bwMode="auto">
          <a:xfrm>
            <a:off x="2219605" y="5942697"/>
            <a:ext cx="674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ja-JP" sz="2000" dirty="0"/>
              <a:t>time</a:t>
            </a:r>
          </a:p>
        </p:txBody>
      </p:sp>
      <p:sp>
        <p:nvSpPr>
          <p:cNvPr id="14" name="Rectangle 13"/>
          <p:cNvSpPr/>
          <p:nvPr/>
        </p:nvSpPr>
        <p:spPr>
          <a:xfrm>
            <a:off x="1283013" y="3325081"/>
            <a:ext cx="2669566" cy="924443"/>
          </a:xfrm>
          <a:prstGeom prst="rect">
            <a:avLst/>
          </a:prstGeom>
          <a:solidFill>
            <a:srgbClr val="ADD3F7"/>
          </a:solidFill>
          <a:ln w="38100" cmpd="sng">
            <a:solidFill>
              <a:srgbClr val="595959"/>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rgbClr val="000000"/>
                </a:solidFill>
                <a:latin typeface="Calibri"/>
                <a:cs typeface="Calibri"/>
              </a:rPr>
              <a:t>Device Driver</a:t>
            </a:r>
            <a:endParaRPr lang="en-US" dirty="0">
              <a:solidFill>
                <a:srgbClr val="000000"/>
              </a:solidFill>
              <a:latin typeface="Calibri"/>
              <a:cs typeface="Calibri"/>
            </a:endParaRPr>
          </a:p>
        </p:txBody>
      </p:sp>
      <p:grpSp>
        <p:nvGrpSpPr>
          <p:cNvPr id="19" name="Group 18"/>
          <p:cNvGrpSpPr/>
          <p:nvPr/>
        </p:nvGrpSpPr>
        <p:grpSpPr>
          <a:xfrm>
            <a:off x="1269858" y="2102453"/>
            <a:ext cx="2682721" cy="1222628"/>
            <a:chOff x="1269858" y="1602475"/>
            <a:chExt cx="2682721" cy="878394"/>
          </a:xfrm>
        </p:grpSpPr>
        <p:sp>
          <p:nvSpPr>
            <p:cNvPr id="7" name="Rectangle 6"/>
            <p:cNvSpPr/>
            <p:nvPr/>
          </p:nvSpPr>
          <p:spPr>
            <a:xfrm>
              <a:off x="1269858" y="1602475"/>
              <a:ext cx="2682721" cy="878394"/>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Calibri"/>
                  <a:cs typeface="Calibri"/>
                </a:rPr>
                <a:t>Requesting process</a:t>
              </a:r>
            </a:p>
            <a:p>
              <a:pPr algn="ctr"/>
              <a:r>
                <a:rPr lang="en-US" dirty="0" smtClean="0">
                  <a:latin typeface="Calibri"/>
                  <a:cs typeface="Calibri"/>
                </a:rPr>
                <a:t>waiting</a:t>
              </a:r>
              <a:endParaRPr lang="en-US" dirty="0">
                <a:latin typeface="Calibri"/>
                <a:cs typeface="Calibri"/>
              </a:endParaRPr>
            </a:p>
          </p:txBody>
        </p:sp>
        <p:cxnSp>
          <p:nvCxnSpPr>
            <p:cNvPr id="16" name="Straight Connector 15"/>
            <p:cNvCxnSpPr/>
            <p:nvPr/>
          </p:nvCxnSpPr>
          <p:spPr>
            <a:xfrm>
              <a:off x="1614258" y="2138098"/>
              <a:ext cx="605347" cy="0"/>
            </a:xfrm>
            <a:prstGeom prst="line">
              <a:avLst/>
            </a:prstGeom>
            <a:ln w="5715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060438" y="2149035"/>
              <a:ext cx="498521" cy="0"/>
            </a:xfrm>
            <a:prstGeom prst="line">
              <a:avLst/>
            </a:prstGeom>
            <a:ln w="57150" cmpd="sng">
              <a:solidFill>
                <a:srgbClr val="000000"/>
              </a:solidFill>
            </a:ln>
          </p:spPr>
          <p:style>
            <a:lnRef idx="2">
              <a:schemeClr val="accent1"/>
            </a:lnRef>
            <a:fillRef idx="0">
              <a:schemeClr val="accent1"/>
            </a:fillRef>
            <a:effectRef idx="1">
              <a:schemeClr val="accent1"/>
            </a:effectRef>
            <a:fontRef idx="minor">
              <a:schemeClr val="tx1"/>
            </a:fontRef>
          </p:style>
        </p:cxnSp>
      </p:grpSp>
      <p:sp>
        <p:nvSpPr>
          <p:cNvPr id="20" name="Right Brace 19"/>
          <p:cNvSpPr/>
          <p:nvPr/>
        </p:nvSpPr>
        <p:spPr>
          <a:xfrm rot="10800000">
            <a:off x="798422" y="3329590"/>
            <a:ext cx="388345" cy="2510542"/>
          </a:xfrm>
          <a:prstGeom prst="rightBrace">
            <a:avLst>
              <a:gd name="adj1" fmla="val 47619"/>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Rectangle 20"/>
          <p:cNvSpPr/>
          <p:nvPr/>
        </p:nvSpPr>
        <p:spPr>
          <a:xfrm>
            <a:off x="39774" y="4376997"/>
            <a:ext cx="826894" cy="369332"/>
          </a:xfrm>
          <a:prstGeom prst="rect">
            <a:avLst/>
          </a:prstGeom>
        </p:spPr>
        <p:txBody>
          <a:bodyPr wrap="none">
            <a:spAutoFit/>
          </a:bodyPr>
          <a:lstStyle/>
          <a:p>
            <a:r>
              <a:rPr lang="en-US" dirty="0" smtClean="0"/>
              <a:t>kernel</a:t>
            </a:r>
            <a:endParaRPr lang="en-US" dirty="0"/>
          </a:p>
        </p:txBody>
      </p:sp>
      <p:sp>
        <p:nvSpPr>
          <p:cNvPr id="22" name="Line 22"/>
          <p:cNvSpPr>
            <a:spLocks noChangeShapeType="1"/>
          </p:cNvSpPr>
          <p:nvPr/>
        </p:nvSpPr>
        <p:spPr bwMode="auto">
          <a:xfrm>
            <a:off x="1614258" y="3026897"/>
            <a:ext cx="0" cy="2508863"/>
          </a:xfrm>
          <a:prstGeom prst="line">
            <a:avLst/>
          </a:prstGeom>
          <a:noFill/>
          <a:ln w="57150" cap="rnd" cmpd="sng">
            <a:solidFill>
              <a:schemeClr val="bg1"/>
            </a:solidFill>
            <a:prstDash val="solid"/>
            <a:miter lim="800000"/>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3" name="Line 22"/>
          <p:cNvSpPr>
            <a:spLocks noChangeShapeType="1"/>
          </p:cNvSpPr>
          <p:nvPr/>
        </p:nvSpPr>
        <p:spPr bwMode="auto">
          <a:xfrm flipH="1">
            <a:off x="1626127" y="5535760"/>
            <a:ext cx="1932831" cy="0"/>
          </a:xfrm>
          <a:prstGeom prst="line">
            <a:avLst/>
          </a:prstGeom>
          <a:noFill/>
          <a:ln w="57150" cap="rnd" cmpd="sng">
            <a:solidFill>
              <a:schemeClr val="bg1"/>
            </a:solidFill>
            <a:prstDash val="solid"/>
            <a:miter lim="800000"/>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4" name="Line 22"/>
          <p:cNvSpPr>
            <a:spLocks noChangeShapeType="1"/>
          </p:cNvSpPr>
          <p:nvPr/>
        </p:nvSpPr>
        <p:spPr bwMode="auto">
          <a:xfrm>
            <a:off x="3557055" y="2863205"/>
            <a:ext cx="0" cy="2672555"/>
          </a:xfrm>
          <a:prstGeom prst="line">
            <a:avLst/>
          </a:prstGeom>
          <a:noFill/>
          <a:ln w="57150" cap="rnd" cmpd="sng">
            <a:solidFill>
              <a:schemeClr val="bg1"/>
            </a:solidFill>
            <a:prstDash val="solid"/>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Tree>
    <p:extLst>
      <p:ext uri="{BB962C8B-B14F-4D97-AF65-F5344CB8AC3E}">
        <p14:creationId xmlns:p14="http://schemas.microsoft.com/office/powerpoint/2010/main" val="426193210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Async </a:t>
            </a:r>
            <a:r>
              <a:rPr lang="en-US" dirty="0"/>
              <a:t>I/</a:t>
            </a:r>
            <a:r>
              <a:rPr lang="en-US" dirty="0" smtClean="0"/>
              <a:t>O and Interrupts</a:t>
            </a:r>
            <a:endParaRPr lang="en-US" dirty="0"/>
          </a:p>
        </p:txBody>
      </p:sp>
      <p:sp>
        <p:nvSpPr>
          <p:cNvPr id="4" name="Slide Number Placeholder 3"/>
          <p:cNvSpPr>
            <a:spLocks noGrp="1"/>
          </p:cNvSpPr>
          <p:nvPr>
            <p:ph type="sldNum" sz="quarter" idx="11"/>
          </p:nvPr>
        </p:nvSpPr>
        <p:spPr/>
        <p:txBody>
          <a:bodyPr/>
          <a:lstStyle/>
          <a:p>
            <a:fld id="{1789C0F2-17E0-497A-9BBE-0C73201AAFE3}" type="slidenum">
              <a:rPr lang="en-US" smtClean="0"/>
              <a:pPr/>
              <a:t>19</a:t>
            </a:fld>
            <a:endParaRPr lang="en-US" dirty="0"/>
          </a:p>
        </p:txBody>
      </p:sp>
      <p:sp>
        <p:nvSpPr>
          <p:cNvPr id="5" name="Footer Placeholder 4"/>
          <p:cNvSpPr>
            <a:spLocks noGrp="1"/>
          </p:cNvSpPr>
          <p:nvPr>
            <p:ph type="ftr" sz="quarter" idx="12"/>
          </p:nvPr>
        </p:nvSpPr>
        <p:spPr/>
        <p:txBody>
          <a:bodyPr/>
          <a:lstStyle/>
          <a:p>
            <a:r>
              <a:rPr lang="en-US" smtClean="0"/>
              <a:t>CSS430 Operating Systems : Introduction</a:t>
            </a:r>
            <a:endParaRPr lang="en-US" dirty="0"/>
          </a:p>
        </p:txBody>
      </p:sp>
      <p:sp>
        <p:nvSpPr>
          <p:cNvPr id="8" name="Rectangle 7"/>
          <p:cNvSpPr/>
          <p:nvPr/>
        </p:nvSpPr>
        <p:spPr>
          <a:xfrm>
            <a:off x="1283013" y="4249524"/>
            <a:ext cx="2669566" cy="924443"/>
          </a:xfrm>
          <a:prstGeom prst="rect">
            <a:avLst/>
          </a:prstGeom>
          <a:solidFill>
            <a:srgbClr val="ADD3F7"/>
          </a:solidFill>
          <a:ln w="38100" cmpd="sng">
            <a:solidFill>
              <a:srgbClr val="595959"/>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rgbClr val="000000"/>
                </a:solidFill>
                <a:latin typeface="Calibri"/>
                <a:cs typeface="Calibri"/>
              </a:rPr>
              <a:t>Interrupt Handler</a:t>
            </a:r>
            <a:endParaRPr lang="en-US" dirty="0">
              <a:solidFill>
                <a:srgbClr val="000000"/>
              </a:solidFill>
              <a:latin typeface="Calibri"/>
              <a:cs typeface="Calibri"/>
            </a:endParaRPr>
          </a:p>
        </p:txBody>
      </p:sp>
      <p:sp>
        <p:nvSpPr>
          <p:cNvPr id="9" name="Rectangle 8"/>
          <p:cNvSpPr/>
          <p:nvPr/>
        </p:nvSpPr>
        <p:spPr>
          <a:xfrm>
            <a:off x="1269857" y="5173967"/>
            <a:ext cx="2682722" cy="666165"/>
          </a:xfrm>
          <a:prstGeom prst="rect">
            <a:avLst/>
          </a:prstGeom>
          <a:solidFill>
            <a:schemeClr val="tx1">
              <a:lumMod val="75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atin typeface="Calibri"/>
                <a:cs typeface="Calibri"/>
              </a:rPr>
              <a:t>Hardware </a:t>
            </a:r>
          </a:p>
          <a:p>
            <a:pPr algn="ctr"/>
            <a:r>
              <a:rPr lang="en-US" dirty="0" smtClean="0">
                <a:latin typeface="Calibri"/>
                <a:cs typeface="Calibri"/>
              </a:rPr>
              <a:t>data transfer</a:t>
            </a:r>
            <a:endParaRPr lang="en-US" dirty="0">
              <a:latin typeface="Calibri"/>
              <a:cs typeface="Calibri"/>
            </a:endParaRPr>
          </a:p>
        </p:txBody>
      </p:sp>
      <p:sp>
        <p:nvSpPr>
          <p:cNvPr id="10" name="Right Brace 9"/>
          <p:cNvSpPr/>
          <p:nvPr/>
        </p:nvSpPr>
        <p:spPr>
          <a:xfrm rot="10800000">
            <a:off x="780940" y="2102453"/>
            <a:ext cx="388345" cy="1222628"/>
          </a:xfrm>
          <a:prstGeom prst="rightBrace">
            <a:avLst>
              <a:gd name="adj1" fmla="val 47619"/>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Rectangle 10"/>
          <p:cNvSpPr/>
          <p:nvPr/>
        </p:nvSpPr>
        <p:spPr>
          <a:xfrm>
            <a:off x="189399" y="2475295"/>
            <a:ext cx="623450" cy="369332"/>
          </a:xfrm>
          <a:prstGeom prst="rect">
            <a:avLst/>
          </a:prstGeom>
        </p:spPr>
        <p:txBody>
          <a:bodyPr wrap="none">
            <a:spAutoFit/>
          </a:bodyPr>
          <a:lstStyle/>
          <a:p>
            <a:r>
              <a:rPr lang="en-US" dirty="0" smtClean="0"/>
              <a:t>user</a:t>
            </a:r>
            <a:endParaRPr lang="en-US" dirty="0"/>
          </a:p>
        </p:txBody>
      </p:sp>
      <p:sp>
        <p:nvSpPr>
          <p:cNvPr id="12" name="Line 22"/>
          <p:cNvSpPr>
            <a:spLocks noChangeShapeType="1"/>
          </p:cNvSpPr>
          <p:nvPr/>
        </p:nvSpPr>
        <p:spPr bwMode="auto">
          <a:xfrm>
            <a:off x="1283013" y="5988050"/>
            <a:ext cx="2569544" cy="0"/>
          </a:xfrm>
          <a:prstGeom prst="line">
            <a:avLst/>
          </a:prstGeom>
          <a:noFill/>
          <a:ln w="38100" cmpd="sng">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13" name="Text Box 23"/>
          <p:cNvSpPr txBox="1">
            <a:spLocks noChangeArrowheads="1"/>
          </p:cNvSpPr>
          <p:nvPr/>
        </p:nvSpPr>
        <p:spPr bwMode="auto">
          <a:xfrm>
            <a:off x="2219605" y="5942697"/>
            <a:ext cx="674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ja-JP" sz="2000" dirty="0"/>
              <a:t>time</a:t>
            </a:r>
          </a:p>
        </p:txBody>
      </p:sp>
      <p:sp>
        <p:nvSpPr>
          <p:cNvPr id="14" name="Rectangle 13"/>
          <p:cNvSpPr/>
          <p:nvPr/>
        </p:nvSpPr>
        <p:spPr>
          <a:xfrm>
            <a:off x="1283013" y="3325081"/>
            <a:ext cx="2669566" cy="924443"/>
          </a:xfrm>
          <a:prstGeom prst="rect">
            <a:avLst/>
          </a:prstGeom>
          <a:solidFill>
            <a:srgbClr val="ADD3F7"/>
          </a:solidFill>
          <a:ln w="38100" cmpd="sng">
            <a:solidFill>
              <a:srgbClr val="595959"/>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srgbClr val="000000"/>
                </a:solidFill>
                <a:latin typeface="Calibri"/>
                <a:cs typeface="Calibri"/>
              </a:rPr>
              <a:t>Device Driver</a:t>
            </a:r>
            <a:endParaRPr lang="en-US" dirty="0">
              <a:solidFill>
                <a:srgbClr val="000000"/>
              </a:solidFill>
              <a:latin typeface="Calibri"/>
              <a:cs typeface="Calibri"/>
            </a:endParaRPr>
          </a:p>
        </p:txBody>
      </p:sp>
      <p:sp>
        <p:nvSpPr>
          <p:cNvPr id="7" name="Rectangle 6"/>
          <p:cNvSpPr/>
          <p:nvPr/>
        </p:nvSpPr>
        <p:spPr>
          <a:xfrm>
            <a:off x="1269858" y="2102453"/>
            <a:ext cx="2682721" cy="1222628"/>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Calibri"/>
                <a:cs typeface="Calibri"/>
              </a:rPr>
              <a:t>Requesting process</a:t>
            </a:r>
          </a:p>
          <a:p>
            <a:pPr algn="ctr"/>
            <a:r>
              <a:rPr lang="en-US" dirty="0" smtClean="0">
                <a:latin typeface="Calibri"/>
                <a:cs typeface="Calibri"/>
              </a:rPr>
              <a:t>continuing</a:t>
            </a:r>
            <a:endParaRPr lang="en-US" dirty="0">
              <a:latin typeface="Calibri"/>
              <a:cs typeface="Calibri"/>
            </a:endParaRPr>
          </a:p>
        </p:txBody>
      </p:sp>
      <p:sp>
        <p:nvSpPr>
          <p:cNvPr id="20" name="Right Brace 19"/>
          <p:cNvSpPr/>
          <p:nvPr/>
        </p:nvSpPr>
        <p:spPr>
          <a:xfrm rot="10800000">
            <a:off x="798422" y="3329590"/>
            <a:ext cx="388345" cy="2510542"/>
          </a:xfrm>
          <a:prstGeom prst="rightBrace">
            <a:avLst>
              <a:gd name="adj1" fmla="val 47619"/>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Rectangle 20"/>
          <p:cNvSpPr/>
          <p:nvPr/>
        </p:nvSpPr>
        <p:spPr>
          <a:xfrm>
            <a:off x="39774" y="4376997"/>
            <a:ext cx="826894" cy="369332"/>
          </a:xfrm>
          <a:prstGeom prst="rect">
            <a:avLst/>
          </a:prstGeom>
        </p:spPr>
        <p:txBody>
          <a:bodyPr wrap="none">
            <a:spAutoFit/>
          </a:bodyPr>
          <a:lstStyle/>
          <a:p>
            <a:r>
              <a:rPr lang="en-US" dirty="0" smtClean="0"/>
              <a:t>kernel</a:t>
            </a:r>
            <a:endParaRPr lang="en-US" dirty="0"/>
          </a:p>
        </p:txBody>
      </p:sp>
      <p:sp>
        <p:nvSpPr>
          <p:cNvPr id="22" name="Line 22"/>
          <p:cNvSpPr>
            <a:spLocks noChangeShapeType="1"/>
          </p:cNvSpPr>
          <p:nvPr/>
        </p:nvSpPr>
        <p:spPr bwMode="auto">
          <a:xfrm>
            <a:off x="1614258" y="3026897"/>
            <a:ext cx="0" cy="2508863"/>
          </a:xfrm>
          <a:prstGeom prst="line">
            <a:avLst/>
          </a:prstGeom>
          <a:noFill/>
          <a:ln w="57150" cap="rnd" cmpd="sng">
            <a:solidFill>
              <a:schemeClr val="bg1"/>
            </a:solidFill>
            <a:prstDash val="sysDash"/>
            <a:miter lim="800000"/>
            <a:headEnd type="none"/>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3" name="Line 22"/>
          <p:cNvSpPr>
            <a:spLocks noChangeShapeType="1"/>
          </p:cNvSpPr>
          <p:nvPr/>
        </p:nvSpPr>
        <p:spPr bwMode="auto">
          <a:xfrm flipH="1">
            <a:off x="1614258" y="5535760"/>
            <a:ext cx="1944699" cy="0"/>
          </a:xfrm>
          <a:prstGeom prst="line">
            <a:avLst/>
          </a:prstGeom>
          <a:noFill/>
          <a:ln w="57150" cap="rnd" cmpd="sng">
            <a:solidFill>
              <a:schemeClr val="bg1"/>
            </a:solidFill>
            <a:prstDash val="sysDash"/>
            <a:miter lim="800000"/>
            <a:headEnd type="non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4" name="Line 22"/>
          <p:cNvSpPr>
            <a:spLocks noChangeShapeType="1"/>
          </p:cNvSpPr>
          <p:nvPr/>
        </p:nvSpPr>
        <p:spPr bwMode="auto">
          <a:xfrm>
            <a:off x="3557055" y="2863205"/>
            <a:ext cx="0" cy="2657331"/>
          </a:xfrm>
          <a:prstGeom prst="line">
            <a:avLst/>
          </a:prstGeom>
          <a:noFill/>
          <a:ln w="57150" cap="rnd" cmpd="sng">
            <a:solidFill>
              <a:schemeClr val="bg1"/>
            </a:solidFill>
            <a:prstDash val="sysDash"/>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5" name="Line 22"/>
          <p:cNvSpPr>
            <a:spLocks noChangeShapeType="1"/>
          </p:cNvSpPr>
          <p:nvPr/>
        </p:nvSpPr>
        <p:spPr bwMode="auto">
          <a:xfrm>
            <a:off x="1834067" y="2847981"/>
            <a:ext cx="0" cy="2672555"/>
          </a:xfrm>
          <a:prstGeom prst="line">
            <a:avLst/>
          </a:prstGeom>
          <a:noFill/>
          <a:ln w="57150" cap="rnd" cmpd="sng">
            <a:solidFill>
              <a:schemeClr val="bg1"/>
            </a:solidFill>
            <a:prstDash val="sysDash"/>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
        <p:nvSpPr>
          <p:cNvPr id="26" name="Rectangle 5"/>
          <p:cNvSpPr txBox="1">
            <a:spLocks noChangeArrowheads="1"/>
          </p:cNvSpPr>
          <p:nvPr/>
        </p:nvSpPr>
        <p:spPr>
          <a:xfrm>
            <a:off x="4419600" y="1725332"/>
            <a:ext cx="4025900" cy="4114800"/>
          </a:xfrm>
          <a:prstGeom prst="rect">
            <a:avLst/>
          </a:prstGeom>
          <a:noFill/>
          <a:ln/>
        </p:spPr>
        <p:txBody>
          <a:bodyPr vert="horz" lIns="91440" tIns="45720" rIns="91440" bIns="45720" rtlCol="0" anchor="ctr">
            <a:normAutofit/>
          </a:bodyPr>
          <a:lstStyle>
            <a:lvl1pPr marL="274320" indent="-256032" algn="l" defTabSz="914400" rtl="0" eaLnBrk="1" latinLnBrk="0" hangingPunct="1">
              <a:spcBef>
                <a:spcPct val="20000"/>
              </a:spcBef>
              <a:spcAft>
                <a:spcPts val="0"/>
              </a:spcAft>
              <a:buSzPct val="60000"/>
              <a:buFont typeface="Wingdings" charset="2"/>
              <a:buChar char="u"/>
              <a:defRPr sz="2100" kern="1200">
                <a:solidFill>
                  <a:schemeClr val="tx1"/>
                </a:solidFill>
                <a:effectLst>
                  <a:outerShdw blurRad="38100" dist="38100" dir="2700000" algn="tl">
                    <a:srgbClr val="000000">
                      <a:alpha val="43137"/>
                    </a:srgbClr>
                  </a:outerShdw>
                </a:effectLst>
                <a:latin typeface="Cambria"/>
                <a:ea typeface="+mn-ea"/>
                <a:cs typeface="Cambria"/>
              </a:defRPr>
            </a:lvl1pPr>
            <a:lvl2pPr marL="640080" indent="-256032" algn="l" defTabSz="914400" rtl="0" eaLnBrk="1" latinLnBrk="0" hangingPunct="1">
              <a:spcBef>
                <a:spcPct val="20000"/>
              </a:spcBef>
              <a:buSzPct val="60000"/>
              <a:buFont typeface="Wingdings" charset="2"/>
              <a:buChar char="ü"/>
              <a:defRPr sz="1900" kern="1200">
                <a:solidFill>
                  <a:schemeClr val="tx1"/>
                </a:solidFill>
                <a:effectLst>
                  <a:outerShdw blurRad="38100" dist="38100" dir="2700000" algn="tl">
                    <a:srgbClr val="000000">
                      <a:alpha val="43137"/>
                    </a:srgbClr>
                  </a:outerShdw>
                </a:effectLst>
                <a:latin typeface="Cambria"/>
                <a:ea typeface="+mn-ea"/>
                <a:cs typeface="Cambria"/>
              </a:defRPr>
            </a:lvl2pPr>
            <a:lvl3pPr marL="1005840" indent="-256032" algn="l" defTabSz="914400" rtl="0" eaLnBrk="1" latinLnBrk="0" hangingPunct="1">
              <a:spcBef>
                <a:spcPct val="20000"/>
              </a:spcBef>
              <a:buSzPct val="60000"/>
              <a:buFont typeface="Wingdings" charset="2"/>
              <a:buChar char="v"/>
              <a:defRPr sz="1700" kern="1200">
                <a:solidFill>
                  <a:schemeClr val="tx1"/>
                </a:solidFill>
                <a:effectLst>
                  <a:outerShdw blurRad="38100" dist="38100" dir="2700000" algn="tl">
                    <a:srgbClr val="000000">
                      <a:alpha val="43137"/>
                    </a:srgbClr>
                  </a:outerShdw>
                </a:effectLst>
                <a:latin typeface="Cambria"/>
                <a:ea typeface="+mn-ea"/>
                <a:cs typeface="Cambria"/>
              </a:defRPr>
            </a:lvl3pPr>
            <a:lvl4pPr marL="1371600" indent="-256032" algn="l" defTabSz="914400" rtl="0" eaLnBrk="1" latinLnBrk="0" hangingPunct="1">
              <a:spcBef>
                <a:spcPct val="20000"/>
              </a:spcBef>
              <a:buSzPct val="60000"/>
              <a:buFont typeface="Courier New"/>
              <a:buChar char="o"/>
              <a:defRPr sz="1600" kern="1200">
                <a:solidFill>
                  <a:schemeClr val="tx1"/>
                </a:solidFill>
                <a:effectLst>
                  <a:outerShdw blurRad="38100" dist="38100" dir="2700000" algn="tl">
                    <a:srgbClr val="000000">
                      <a:alpha val="43137"/>
                    </a:srgbClr>
                  </a:outerShdw>
                </a:effectLst>
                <a:latin typeface="Cambria"/>
                <a:ea typeface="+mn-ea"/>
                <a:cs typeface="Cambria"/>
              </a:defRPr>
            </a:lvl4pPr>
            <a:lvl5pPr marL="1645920" indent="-256032" algn="l" defTabSz="914400" rtl="0" eaLnBrk="1" latinLnBrk="0" hangingPunct="1">
              <a:spcBef>
                <a:spcPct val="20000"/>
              </a:spcBef>
              <a:buSzPct val="60000"/>
              <a:buFont typeface="Arial"/>
              <a:buChar char="•"/>
              <a:defRPr sz="1500" kern="1200">
                <a:solidFill>
                  <a:schemeClr val="tx1"/>
                </a:solidFill>
                <a:effectLst>
                  <a:outerShdw blurRad="38100" dist="38100" dir="2700000" algn="tl">
                    <a:srgbClr val="000000">
                      <a:alpha val="43137"/>
                    </a:srgbClr>
                  </a:outerShdw>
                </a:effectLst>
                <a:latin typeface="Cambria"/>
                <a:ea typeface="+mn-ea"/>
                <a:cs typeface="Cambria"/>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r>
              <a:rPr lang="en-US" altLang="ja-JP" sz="2400" dirty="0" smtClean="0"/>
              <a:t>Asynchronous I/O returns control to a user program without waiting for the I/O to complete.</a:t>
            </a:r>
          </a:p>
          <a:p>
            <a:r>
              <a:rPr lang="en-US" altLang="ja-JP" sz="2400" dirty="0" smtClean="0"/>
              <a:t>When the I/O is completed, an interrupt occurs to CPU that temporarily suspends the user program and handles the I/O device.</a:t>
            </a:r>
            <a:endParaRPr lang="en-US" altLang="ja-JP" dirty="0"/>
          </a:p>
        </p:txBody>
      </p:sp>
      <p:sp>
        <p:nvSpPr>
          <p:cNvPr id="27" name="Line 22"/>
          <p:cNvSpPr>
            <a:spLocks noChangeShapeType="1"/>
          </p:cNvSpPr>
          <p:nvPr/>
        </p:nvSpPr>
        <p:spPr bwMode="auto">
          <a:xfrm>
            <a:off x="3351465" y="2863205"/>
            <a:ext cx="0" cy="2672555"/>
          </a:xfrm>
          <a:prstGeom prst="line">
            <a:avLst/>
          </a:prstGeom>
          <a:noFill/>
          <a:ln w="57150" cap="rnd" cmpd="sng">
            <a:solidFill>
              <a:schemeClr val="bg1"/>
            </a:solidFill>
            <a:prstDash val="sysDash"/>
            <a:miter lim="800000"/>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a:p>
        </p:txBody>
      </p:sp>
    </p:spTree>
    <p:extLst>
      <p:ext uri="{BB962C8B-B14F-4D97-AF65-F5344CB8AC3E}">
        <p14:creationId xmlns:p14="http://schemas.microsoft.com/office/powerpoint/2010/main" val="33953949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7239" y="1457002"/>
            <a:ext cx="7772401" cy="2254415"/>
          </a:xfrm>
        </p:spPr>
        <p:txBody>
          <a:bodyPr/>
          <a:lstStyle/>
          <a:p>
            <a:r>
              <a:rPr lang="en-US" dirty="0"/>
              <a:t>“Computer science is no more about computers than astronomy is about telescopes.</a:t>
            </a:r>
            <a:r>
              <a:rPr lang="en-US" dirty="0" smtClean="0"/>
              <a:t>“</a:t>
            </a:r>
            <a:r>
              <a:rPr lang="en-US" sz="2400" dirty="0" smtClean="0"/>
              <a:t>- </a:t>
            </a:r>
            <a:r>
              <a:rPr lang="en-US" sz="2400" dirty="0"/>
              <a:t>Edsger Dijkstra</a:t>
            </a:r>
          </a:p>
        </p:txBody>
      </p:sp>
      <p:sp>
        <p:nvSpPr>
          <p:cNvPr id="4" name="Slide Number Placeholder 3"/>
          <p:cNvSpPr>
            <a:spLocks noGrp="1"/>
          </p:cNvSpPr>
          <p:nvPr>
            <p:ph type="sldNum" sz="quarter" idx="11"/>
          </p:nvPr>
        </p:nvSpPr>
        <p:spPr/>
        <p:txBody>
          <a:bodyPr/>
          <a:lstStyle/>
          <a:p>
            <a:fld id="{1789C0F2-17E0-497A-9BBE-0C73201AAFE3}" type="slidenum">
              <a:rPr lang="en-US" smtClean="0"/>
              <a:pPr/>
              <a:t>2</a:t>
            </a:fld>
            <a:endParaRPr lang="en-US" dirty="0"/>
          </a:p>
        </p:txBody>
      </p:sp>
      <p:sp>
        <p:nvSpPr>
          <p:cNvPr id="5" name="Footer Placeholder 4"/>
          <p:cNvSpPr>
            <a:spLocks noGrp="1"/>
          </p:cNvSpPr>
          <p:nvPr>
            <p:ph type="ftr" sz="quarter" idx="12"/>
          </p:nvPr>
        </p:nvSpPr>
        <p:spPr/>
        <p:txBody>
          <a:bodyPr/>
          <a:lstStyle/>
          <a:p>
            <a:r>
              <a:rPr lang="en-US" smtClean="0"/>
              <a:t>CSS430 Operating Systems : Introduction</a:t>
            </a:r>
            <a:endParaRPr lang="en-US" dirty="0"/>
          </a:p>
        </p:txBody>
      </p:sp>
      <p:sp>
        <p:nvSpPr>
          <p:cNvPr id="6" name="Rectangle 5"/>
          <p:cNvSpPr/>
          <p:nvPr/>
        </p:nvSpPr>
        <p:spPr>
          <a:xfrm>
            <a:off x="374129" y="5506303"/>
            <a:ext cx="8398204" cy="646331"/>
          </a:xfrm>
          <a:prstGeom prst="rect">
            <a:avLst/>
          </a:prstGeom>
        </p:spPr>
        <p:txBody>
          <a:bodyPr wrap="square">
            <a:spAutoFit/>
          </a:bodyPr>
          <a:lstStyle/>
          <a:p>
            <a:r>
              <a:rPr lang="en-US" sz="1200" i="1" dirty="0"/>
              <a:t>Edsger Wybe Dijkstra (Dutch pronunciation: </a:t>
            </a:r>
            <a:r>
              <a:rPr lang="en-US" sz="1200" i="1" dirty="0" smtClean="0"/>
              <a:t>[ɛtsxər ʋibə dɛikstra]); (1930–2002</a:t>
            </a:r>
            <a:r>
              <a:rPr lang="en-US" sz="1200" i="1" dirty="0"/>
              <a:t>) was a Dutch computer </a:t>
            </a:r>
            <a:r>
              <a:rPr lang="en-US" sz="1200" i="1" dirty="0" smtClean="0"/>
              <a:t>scientist.</a:t>
            </a:r>
            <a:r>
              <a:rPr lang="en-US" sz="1200" i="1" dirty="0"/>
              <a:t> </a:t>
            </a:r>
            <a:r>
              <a:rPr lang="en-US" sz="1200" i="1" dirty="0" smtClean="0"/>
              <a:t> He </a:t>
            </a:r>
            <a:r>
              <a:rPr lang="en-US" sz="1200" i="1" dirty="0"/>
              <a:t>received the 1972 Turing Award for fundamental contributions to developing programming languages, and was the Schlumberger Centennial Chair of Computer Sciences at The University of Texas at Austin from 1984 until 2000.</a:t>
            </a:r>
          </a:p>
        </p:txBody>
      </p:sp>
    </p:spTree>
    <p:extLst>
      <p:ext uri="{BB962C8B-B14F-4D97-AF65-F5344CB8AC3E}">
        <p14:creationId xmlns:p14="http://schemas.microsoft.com/office/powerpoint/2010/main" val="109104847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Discussion 1</a:t>
            </a:r>
            <a:endParaRPr lang="en-US" dirty="0"/>
          </a:p>
        </p:txBody>
      </p:sp>
      <p:sp>
        <p:nvSpPr>
          <p:cNvPr id="4" name="Slide Number Placeholder 3"/>
          <p:cNvSpPr>
            <a:spLocks noGrp="1"/>
          </p:cNvSpPr>
          <p:nvPr>
            <p:ph type="sldNum" sz="quarter" idx="11"/>
          </p:nvPr>
        </p:nvSpPr>
        <p:spPr/>
        <p:txBody>
          <a:bodyPr/>
          <a:lstStyle/>
          <a:p>
            <a:fld id="{1789C0F2-17E0-497A-9BBE-0C73201AAFE3}" type="slidenum">
              <a:rPr lang="en-US" smtClean="0"/>
              <a:pPr/>
              <a:t>20</a:t>
            </a:fld>
            <a:endParaRPr lang="en-US" dirty="0"/>
          </a:p>
        </p:txBody>
      </p:sp>
      <p:sp>
        <p:nvSpPr>
          <p:cNvPr id="5" name="Footer Placeholder 4"/>
          <p:cNvSpPr>
            <a:spLocks noGrp="1"/>
          </p:cNvSpPr>
          <p:nvPr>
            <p:ph type="ftr" sz="quarter" idx="12"/>
          </p:nvPr>
        </p:nvSpPr>
        <p:spPr/>
        <p:txBody>
          <a:bodyPr/>
          <a:lstStyle/>
          <a:p>
            <a:r>
              <a:rPr lang="en-US" smtClean="0"/>
              <a:t>CSS430 Operating Systems : Introduction</a:t>
            </a:r>
            <a:endParaRPr lang="en-US" dirty="0"/>
          </a:p>
        </p:txBody>
      </p:sp>
      <p:graphicFrame>
        <p:nvGraphicFramePr>
          <p:cNvPr id="8" name="Group 16"/>
          <p:cNvGraphicFramePr>
            <a:graphicFrameLocks noGrp="1"/>
          </p:cNvGraphicFramePr>
          <p:nvPr>
            <p:ph idx="4294967295"/>
            <p:extLst>
              <p:ext uri="{D42A27DB-BD31-4B8C-83A1-F6EECF244321}">
                <p14:modId xmlns:p14="http://schemas.microsoft.com/office/powerpoint/2010/main" val="2943496110"/>
              </p:ext>
            </p:extLst>
          </p:nvPr>
        </p:nvGraphicFramePr>
        <p:xfrm>
          <a:off x="777239" y="1274064"/>
          <a:ext cx="7772400" cy="3688079"/>
        </p:xfrm>
        <a:graphic>
          <a:graphicData uri="http://schemas.openxmlformats.org/drawingml/2006/table">
            <a:tbl>
              <a:tblPr/>
              <a:tblGrid>
                <a:gridCol w="7772400"/>
              </a:tblGrid>
              <a:tr h="879475">
                <a:tc>
                  <a:txBody>
                    <a:bodyPr/>
                    <a:lstStyle/>
                    <a:p>
                      <a:pPr marL="452438" marR="0" lvl="0" indent="-452438" algn="l" defTabSz="914400" rtl="0" eaLnBrk="1" fontAlgn="base" latinLnBrk="0" hangingPunct="1">
                        <a:lnSpc>
                          <a:spcPct val="100000"/>
                        </a:lnSpc>
                        <a:spcBef>
                          <a:spcPct val="20000"/>
                        </a:spcBef>
                        <a:spcAft>
                          <a:spcPct val="0"/>
                        </a:spcAft>
                        <a:buClr>
                          <a:schemeClr val="folHlink"/>
                        </a:buClr>
                        <a:buSzPct val="60000"/>
                        <a:buFont typeface="Wingdings" charset="0"/>
                        <a:buNone/>
                        <a:tabLst>
                          <a:tab pos="452438" algn="l"/>
                        </a:tabLst>
                      </a:pPr>
                      <a:r>
                        <a:rPr kumimoji="1" lang="en-US" sz="2800" b="0" i="0" u="none" strike="noStrike" cap="none" normalizeH="0" baseline="0" dirty="0">
                          <a:ln>
                            <a:noFill/>
                          </a:ln>
                          <a:solidFill>
                            <a:srgbClr val="000000"/>
                          </a:solidFill>
                          <a:effectLst/>
                          <a:latin typeface="Tahoma" charset="0"/>
                          <a:ea typeface="ＭＳ Ｐゴシック" charset="0"/>
                          <a:cs typeface="ＭＳ Ｐゴシック" charset="0"/>
                        </a:rPr>
                        <a:t>1</a:t>
                      </a:r>
                      <a:r>
                        <a:rPr kumimoji="1" lang="en-US" sz="2800" b="0" i="0" u="none" strike="noStrike" cap="none" normalizeH="0" baseline="0" dirty="0" smtClean="0">
                          <a:ln>
                            <a:noFill/>
                          </a:ln>
                          <a:solidFill>
                            <a:srgbClr val="000000"/>
                          </a:solidFill>
                          <a:effectLst/>
                          <a:latin typeface="Tahoma" charset="0"/>
                          <a:ea typeface="ＭＳ Ｐゴシック" charset="0"/>
                          <a:cs typeface="ＭＳ Ｐゴシック" charset="0"/>
                        </a:rPr>
                        <a:t>. Timers can be used to compute the current time. How do operating systems acquire and manage to keep accurate time?</a:t>
                      </a:r>
                      <a:endParaRPr kumimoji="1" lang="en-US" sz="2800" b="0" i="0" u="none" strike="noStrike" cap="none" normalizeH="0" baseline="0" dirty="0">
                        <a:ln>
                          <a:noFill/>
                        </a:ln>
                        <a:solidFill>
                          <a:srgbClr val="000000"/>
                        </a:solidFill>
                        <a:effectLst/>
                        <a:latin typeface="Tahoma" charset="0"/>
                        <a:ea typeface="ＭＳ Ｐゴシック" charset="0"/>
                        <a:cs typeface="ＭＳ Ｐゴシック" charset="0"/>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tx1"/>
                    </a:solidFill>
                  </a:tcPr>
                </a:tc>
              </a:tr>
              <a:tr h="882650">
                <a:tc>
                  <a:txBody>
                    <a:bodyPr/>
                    <a:lstStyle/>
                    <a:p>
                      <a:pPr marL="452438" marR="0" lvl="0" indent="-452438"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sz="2800" b="0" i="0" u="none" strike="noStrike" cap="none" normalizeH="0" baseline="0" dirty="0">
                          <a:ln>
                            <a:noFill/>
                          </a:ln>
                          <a:solidFill>
                            <a:srgbClr val="000000"/>
                          </a:solidFill>
                          <a:effectLst/>
                          <a:latin typeface="Tahoma" charset="0"/>
                          <a:ea typeface="ＭＳ Ｐゴシック" charset="0"/>
                          <a:cs typeface="ＭＳ Ｐゴシック" charset="0"/>
                        </a:rPr>
                        <a:t>2</a:t>
                      </a:r>
                      <a:r>
                        <a:rPr kumimoji="1" lang="en-US" sz="2800" b="0" i="0" u="none" strike="noStrike" cap="none" normalizeH="0" baseline="0" dirty="0" smtClean="0">
                          <a:ln>
                            <a:noFill/>
                          </a:ln>
                          <a:solidFill>
                            <a:srgbClr val="000000"/>
                          </a:solidFill>
                          <a:effectLst/>
                          <a:latin typeface="Tahoma" charset="0"/>
                          <a:ea typeface="ＭＳ Ｐゴシック" charset="0"/>
                          <a:cs typeface="ＭＳ Ｐゴシック" charset="0"/>
                        </a:rPr>
                        <a:t>.	What is a </a:t>
                      </a:r>
                      <a:r>
                        <a:rPr kumimoji="1" lang="en-US" sz="2800" b="0" i="1" u="none" strike="noStrike" cap="none" normalizeH="0" baseline="0" dirty="0" smtClean="0">
                          <a:ln>
                            <a:noFill/>
                          </a:ln>
                          <a:solidFill>
                            <a:srgbClr val="000000"/>
                          </a:solidFill>
                          <a:effectLst/>
                          <a:latin typeface="Tahoma" charset="0"/>
                          <a:ea typeface="ＭＳ Ｐゴシック" charset="0"/>
                          <a:cs typeface="ＭＳ Ｐゴシック" charset="0"/>
                        </a:rPr>
                        <a:t>context switch</a:t>
                      </a:r>
                      <a:r>
                        <a:rPr kumimoji="1" lang="en-US" sz="2800" b="0" i="0" u="none" strike="noStrike" cap="none" normalizeH="0" baseline="0" dirty="0" smtClean="0">
                          <a:ln>
                            <a:noFill/>
                          </a:ln>
                          <a:solidFill>
                            <a:srgbClr val="000000"/>
                          </a:solidFill>
                          <a:effectLst/>
                          <a:latin typeface="Tahoma" charset="0"/>
                          <a:ea typeface="ＭＳ Ｐゴシック" charset="0"/>
                          <a:cs typeface="ＭＳ Ｐゴシック" charset="0"/>
                        </a:rPr>
                        <a:t> and what is the main challenge an OS during a context switch?</a:t>
                      </a:r>
                      <a:endParaRPr kumimoji="1" lang="en-US" sz="2800" b="0" i="0" u="none" strike="noStrike" cap="none" normalizeH="0" baseline="0" dirty="0">
                        <a:ln>
                          <a:noFill/>
                        </a:ln>
                        <a:solidFill>
                          <a:srgbClr val="000000"/>
                        </a:solidFill>
                        <a:effectLst/>
                        <a:latin typeface="Tahoma" charset="0"/>
                        <a:ea typeface="ＭＳ Ｐゴシック" charset="0"/>
                        <a:cs typeface="ＭＳ Ｐゴシック" charset="0"/>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tx1"/>
                    </a:solidFill>
                  </a:tcPr>
                </a:tc>
              </a:tr>
              <a:tr h="879475">
                <a:tc>
                  <a:txBody>
                    <a:bodyPr/>
                    <a:lstStyle/>
                    <a:p>
                      <a:pPr marL="452438" marR="0" lvl="0" indent="-452438"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sz="2800" b="0" i="0" u="none" strike="noStrike" cap="none" normalizeH="0" baseline="0" dirty="0">
                          <a:ln>
                            <a:noFill/>
                          </a:ln>
                          <a:solidFill>
                            <a:srgbClr val="000000"/>
                          </a:solidFill>
                          <a:effectLst/>
                          <a:latin typeface="Tahoma" charset="0"/>
                          <a:ea typeface="ＭＳ Ｐゴシック" charset="0"/>
                          <a:cs typeface="ＭＳ Ｐゴシック" charset="0"/>
                        </a:rPr>
                        <a:t>3</a:t>
                      </a:r>
                      <a:r>
                        <a:rPr kumimoji="1" lang="en-US" sz="2800" b="0" i="0" u="none" strike="noStrike" cap="none" normalizeH="0" baseline="0" dirty="0" smtClean="0">
                          <a:ln>
                            <a:noFill/>
                          </a:ln>
                          <a:solidFill>
                            <a:srgbClr val="000000"/>
                          </a:solidFill>
                          <a:effectLst/>
                          <a:latin typeface="Tahoma" charset="0"/>
                          <a:ea typeface="ＭＳ Ｐゴシック" charset="0"/>
                          <a:cs typeface="ＭＳ Ｐゴシック" charset="0"/>
                        </a:rPr>
                        <a:t>.	How does a </a:t>
                      </a:r>
                      <a:r>
                        <a:rPr kumimoji="1" lang="en-US" sz="2800" b="0" i="1" u="none" strike="noStrike" cap="none" normalizeH="0" baseline="0" dirty="0" smtClean="0">
                          <a:ln>
                            <a:noFill/>
                          </a:ln>
                          <a:solidFill>
                            <a:srgbClr val="000000"/>
                          </a:solidFill>
                          <a:effectLst/>
                          <a:latin typeface="Tahoma" charset="0"/>
                          <a:ea typeface="ＭＳ Ｐゴシック" charset="0"/>
                          <a:cs typeface="ＭＳ Ｐゴシック" charset="0"/>
                        </a:rPr>
                        <a:t>real-time </a:t>
                      </a:r>
                      <a:r>
                        <a:rPr kumimoji="1" lang="en-US" sz="2800" b="0" i="0" u="none" strike="noStrike" cap="none" normalizeH="0" baseline="0" dirty="0" smtClean="0">
                          <a:ln>
                            <a:noFill/>
                          </a:ln>
                          <a:solidFill>
                            <a:srgbClr val="000000"/>
                          </a:solidFill>
                          <a:effectLst/>
                          <a:latin typeface="Tahoma" charset="0"/>
                          <a:ea typeface="ＭＳ Ｐゴシック" charset="0"/>
                          <a:cs typeface="ＭＳ Ｐゴシック" charset="0"/>
                        </a:rPr>
                        <a:t>OS differ from a standard OS?</a:t>
                      </a:r>
                      <a:endParaRPr kumimoji="1" lang="en-US" sz="2800" b="0" i="0" u="none" strike="noStrike" cap="none" normalizeH="0" baseline="0" dirty="0">
                        <a:ln>
                          <a:noFill/>
                        </a:ln>
                        <a:solidFill>
                          <a:srgbClr val="000000"/>
                        </a:solidFill>
                        <a:effectLst/>
                        <a:latin typeface="Tahoma" charset="0"/>
                        <a:ea typeface="ＭＳ Ｐゴシック" charset="0"/>
                        <a:cs typeface="ＭＳ Ｐゴシック" charset="0"/>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tx1"/>
                    </a:solidFill>
                  </a:tcPr>
                </a:tc>
              </a:tr>
            </a:tbl>
          </a:graphicData>
        </a:graphic>
      </p:graphicFrame>
    </p:spTree>
    <p:extLst>
      <p:ext uri="{BB962C8B-B14F-4D97-AF65-F5344CB8AC3E}">
        <p14:creationId xmlns:p14="http://schemas.microsoft.com/office/powerpoint/2010/main" val="146040275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Tahoma"/>
                <a:cs typeface="Tahoma"/>
              </a:rPr>
              <a:t>Hardware Protection</a:t>
            </a:r>
          </a:p>
        </p:txBody>
      </p:sp>
      <p:sp>
        <p:nvSpPr>
          <p:cNvPr id="4" name="Slide Number Placeholder 3"/>
          <p:cNvSpPr>
            <a:spLocks noGrp="1"/>
          </p:cNvSpPr>
          <p:nvPr>
            <p:ph type="sldNum" sz="quarter" idx="11"/>
          </p:nvPr>
        </p:nvSpPr>
        <p:spPr/>
        <p:txBody>
          <a:bodyPr/>
          <a:lstStyle/>
          <a:p>
            <a:fld id="{1789C0F2-17E0-497A-9BBE-0C73201AAFE3}" type="slidenum">
              <a:rPr lang="en-US" smtClean="0"/>
              <a:pPr/>
              <a:t>21</a:t>
            </a:fld>
            <a:endParaRPr lang="en-US" dirty="0"/>
          </a:p>
        </p:txBody>
      </p:sp>
      <p:sp>
        <p:nvSpPr>
          <p:cNvPr id="5" name="Footer Placeholder 4"/>
          <p:cNvSpPr>
            <a:spLocks noGrp="1"/>
          </p:cNvSpPr>
          <p:nvPr>
            <p:ph type="ftr" sz="quarter" idx="12"/>
          </p:nvPr>
        </p:nvSpPr>
        <p:spPr/>
        <p:txBody>
          <a:bodyPr/>
          <a:lstStyle/>
          <a:p>
            <a:r>
              <a:rPr lang="en-US" smtClean="0"/>
              <a:t>CSS430 Operating Systems : Introduction</a:t>
            </a:r>
            <a:endParaRPr lang="en-US" dirty="0"/>
          </a:p>
        </p:txBody>
      </p:sp>
      <p:sp>
        <p:nvSpPr>
          <p:cNvPr id="6" name="Rectangle 3"/>
          <p:cNvSpPr txBox="1">
            <a:spLocks noChangeArrowheads="1"/>
          </p:cNvSpPr>
          <p:nvPr/>
        </p:nvSpPr>
        <p:spPr>
          <a:xfrm>
            <a:off x="777239" y="1084695"/>
            <a:ext cx="7772402" cy="4759325"/>
          </a:xfrm>
          <a:prstGeom prst="rect">
            <a:avLst/>
          </a:prstGeom>
        </p:spPr>
        <p:txBody>
          <a:bodyPr vert="horz" lIns="91440" tIns="45720" rIns="91440" bIns="45720" rtlCol="0" anchor="ctr">
            <a:normAutofit/>
          </a:bodyPr>
          <a:lstStyle>
            <a:lvl1pPr marL="274320" indent="-256032" algn="l" defTabSz="914400" rtl="0" eaLnBrk="1" latinLnBrk="0" hangingPunct="1">
              <a:spcBef>
                <a:spcPct val="20000"/>
              </a:spcBef>
              <a:spcAft>
                <a:spcPts val="0"/>
              </a:spcAft>
              <a:buSzPct val="60000"/>
              <a:buFont typeface="Wingdings" charset="2"/>
              <a:buChar char="u"/>
              <a:defRPr sz="2100" kern="1200">
                <a:solidFill>
                  <a:schemeClr val="tx1"/>
                </a:solidFill>
                <a:effectLst>
                  <a:outerShdw blurRad="38100" dist="38100" dir="2700000" algn="tl">
                    <a:srgbClr val="000000">
                      <a:alpha val="43137"/>
                    </a:srgbClr>
                  </a:outerShdw>
                </a:effectLst>
                <a:latin typeface="Cambria"/>
                <a:ea typeface="+mn-ea"/>
                <a:cs typeface="Cambria"/>
              </a:defRPr>
            </a:lvl1pPr>
            <a:lvl2pPr marL="640080" indent="-256032" algn="l" defTabSz="914400" rtl="0" eaLnBrk="1" latinLnBrk="0" hangingPunct="1">
              <a:spcBef>
                <a:spcPct val="20000"/>
              </a:spcBef>
              <a:buSzPct val="60000"/>
              <a:buFont typeface="Wingdings" charset="2"/>
              <a:buChar char="ü"/>
              <a:defRPr sz="1900" kern="1200">
                <a:solidFill>
                  <a:schemeClr val="tx1"/>
                </a:solidFill>
                <a:effectLst>
                  <a:outerShdw blurRad="38100" dist="38100" dir="2700000" algn="tl">
                    <a:srgbClr val="000000">
                      <a:alpha val="43137"/>
                    </a:srgbClr>
                  </a:outerShdw>
                </a:effectLst>
                <a:latin typeface="Cambria"/>
                <a:ea typeface="+mn-ea"/>
                <a:cs typeface="Cambria"/>
              </a:defRPr>
            </a:lvl2pPr>
            <a:lvl3pPr marL="1005840" indent="-256032" algn="l" defTabSz="914400" rtl="0" eaLnBrk="1" latinLnBrk="0" hangingPunct="1">
              <a:spcBef>
                <a:spcPct val="20000"/>
              </a:spcBef>
              <a:buSzPct val="60000"/>
              <a:buFont typeface="Wingdings" charset="2"/>
              <a:buChar char="v"/>
              <a:defRPr sz="1700" kern="1200">
                <a:solidFill>
                  <a:schemeClr val="tx1"/>
                </a:solidFill>
                <a:effectLst>
                  <a:outerShdw blurRad="38100" dist="38100" dir="2700000" algn="tl">
                    <a:srgbClr val="000000">
                      <a:alpha val="43137"/>
                    </a:srgbClr>
                  </a:outerShdw>
                </a:effectLst>
                <a:latin typeface="Cambria"/>
                <a:ea typeface="+mn-ea"/>
                <a:cs typeface="Cambria"/>
              </a:defRPr>
            </a:lvl3pPr>
            <a:lvl4pPr marL="1371600" indent="-256032" algn="l" defTabSz="914400" rtl="0" eaLnBrk="1" latinLnBrk="0" hangingPunct="1">
              <a:spcBef>
                <a:spcPct val="20000"/>
              </a:spcBef>
              <a:buSzPct val="60000"/>
              <a:buFont typeface="Courier New"/>
              <a:buChar char="o"/>
              <a:defRPr sz="1600" kern="1200">
                <a:solidFill>
                  <a:schemeClr val="tx1"/>
                </a:solidFill>
                <a:effectLst>
                  <a:outerShdw blurRad="38100" dist="38100" dir="2700000" algn="tl">
                    <a:srgbClr val="000000">
                      <a:alpha val="43137"/>
                    </a:srgbClr>
                  </a:outerShdw>
                </a:effectLst>
                <a:latin typeface="Cambria"/>
                <a:ea typeface="+mn-ea"/>
                <a:cs typeface="Cambria"/>
              </a:defRPr>
            </a:lvl4pPr>
            <a:lvl5pPr marL="1645920" indent="-256032" algn="l" defTabSz="914400" rtl="0" eaLnBrk="1" latinLnBrk="0" hangingPunct="1">
              <a:spcBef>
                <a:spcPct val="20000"/>
              </a:spcBef>
              <a:buSzPct val="60000"/>
              <a:buFont typeface="Arial"/>
              <a:buChar char="•"/>
              <a:defRPr sz="1500" kern="1200">
                <a:solidFill>
                  <a:schemeClr val="tx1"/>
                </a:solidFill>
                <a:effectLst>
                  <a:outerShdw blurRad="38100" dist="38100" dir="2700000" algn="tl">
                    <a:srgbClr val="000000">
                      <a:alpha val="43137"/>
                    </a:srgbClr>
                  </a:outerShdw>
                </a:effectLst>
                <a:latin typeface="Cambria"/>
                <a:ea typeface="+mn-ea"/>
                <a:cs typeface="Cambria"/>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r>
              <a:rPr lang="en-US" altLang="ja-JP" sz="2000" dirty="0" smtClean="0">
                <a:latin typeface="Tahoma"/>
                <a:cs typeface="Tahoma"/>
              </a:rPr>
              <a:t>Purpose: </a:t>
            </a:r>
          </a:p>
          <a:p>
            <a:pPr lvl="1"/>
            <a:r>
              <a:rPr lang="en-US" altLang="ja-JP" sz="2000" dirty="0" smtClean="0">
                <a:latin typeface="Tahoma"/>
                <a:cs typeface="Tahoma"/>
              </a:rPr>
              <a:t>With resource sharing, many programs could be affected by a bug in one program.</a:t>
            </a:r>
          </a:p>
          <a:p>
            <a:pPr lvl="1"/>
            <a:r>
              <a:rPr lang="en-US" altLang="ja-JP" sz="2000" dirty="0" smtClean="0">
                <a:latin typeface="Tahoma"/>
                <a:cs typeface="Tahoma"/>
              </a:rPr>
              <a:t>Incorrect or malicious resource accesses cause a hardware trap to the operating system.</a:t>
            </a:r>
          </a:p>
          <a:p>
            <a:r>
              <a:rPr lang="en-US" altLang="ja-JP" sz="2000" dirty="0" smtClean="0">
                <a:latin typeface="Tahoma"/>
                <a:cs typeface="Tahoma"/>
              </a:rPr>
              <a:t>Dual-Mode Operation:</a:t>
            </a:r>
          </a:p>
          <a:p>
            <a:pPr lvl="1"/>
            <a:r>
              <a:rPr lang="en-US" altLang="ja-JP" sz="2000" dirty="0" smtClean="0">
                <a:latin typeface="Tahoma"/>
                <a:cs typeface="Tahoma"/>
              </a:rPr>
              <a:t>User mode: 	no privileged instructions allowed.</a:t>
            </a:r>
          </a:p>
          <a:p>
            <a:pPr lvl="1"/>
            <a:r>
              <a:rPr lang="en-US" altLang="ja-JP" sz="2000" dirty="0" smtClean="0">
                <a:latin typeface="Tahoma"/>
                <a:cs typeface="Tahoma"/>
              </a:rPr>
              <a:t>Kernel mode: 	Privileged instructions allowed.</a:t>
            </a:r>
          </a:p>
          <a:p>
            <a:r>
              <a:rPr lang="en-US" altLang="ja-JP" sz="2000" dirty="0" smtClean="0">
                <a:latin typeface="Tahoma"/>
                <a:cs typeface="Tahoma"/>
              </a:rPr>
              <a:t>I/O Protection:	all privileged</a:t>
            </a:r>
          </a:p>
          <a:p>
            <a:r>
              <a:rPr lang="en-US" altLang="ja-JP" sz="2000" dirty="0" smtClean="0">
                <a:latin typeface="Tahoma"/>
                <a:cs typeface="Tahoma"/>
              </a:rPr>
              <a:t>Memory Protection: 	A region from the base to the limit 				    register allowed to use</a:t>
            </a:r>
          </a:p>
          <a:p>
            <a:r>
              <a:rPr lang="en-US" altLang="ja-JP" sz="2000" dirty="0" smtClean="0">
                <a:latin typeface="Tahoma"/>
                <a:cs typeface="Tahoma"/>
              </a:rPr>
              <a:t>CPU Protection:	CPU allowed to use until the timer gets 0.</a:t>
            </a:r>
            <a:endParaRPr lang="en-US" altLang="ja-JP" sz="2400" dirty="0">
              <a:latin typeface="Tahoma"/>
              <a:cs typeface="Tahoma"/>
            </a:endParaRPr>
          </a:p>
        </p:txBody>
      </p:sp>
    </p:spTree>
    <p:extLst>
      <p:ext uri="{BB962C8B-B14F-4D97-AF65-F5344CB8AC3E}">
        <p14:creationId xmlns:p14="http://schemas.microsoft.com/office/powerpoint/2010/main" val="375348770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Tahoma"/>
                <a:cs typeface="Tahoma"/>
              </a:rPr>
              <a:t>Dual-Mode Operations</a:t>
            </a:r>
          </a:p>
        </p:txBody>
      </p:sp>
      <p:sp>
        <p:nvSpPr>
          <p:cNvPr id="4" name="Slide Number Placeholder 3"/>
          <p:cNvSpPr>
            <a:spLocks noGrp="1"/>
          </p:cNvSpPr>
          <p:nvPr>
            <p:ph type="sldNum" sz="quarter" idx="11"/>
          </p:nvPr>
        </p:nvSpPr>
        <p:spPr/>
        <p:txBody>
          <a:bodyPr/>
          <a:lstStyle/>
          <a:p>
            <a:fld id="{1789C0F2-17E0-497A-9BBE-0C73201AAFE3}" type="slidenum">
              <a:rPr lang="en-US" smtClean="0"/>
              <a:pPr/>
              <a:t>22</a:t>
            </a:fld>
            <a:endParaRPr lang="en-US" dirty="0"/>
          </a:p>
        </p:txBody>
      </p:sp>
      <p:sp>
        <p:nvSpPr>
          <p:cNvPr id="5" name="Footer Placeholder 4"/>
          <p:cNvSpPr>
            <a:spLocks noGrp="1"/>
          </p:cNvSpPr>
          <p:nvPr>
            <p:ph type="ftr" sz="quarter" idx="12"/>
          </p:nvPr>
        </p:nvSpPr>
        <p:spPr/>
        <p:txBody>
          <a:bodyPr/>
          <a:lstStyle/>
          <a:p>
            <a:r>
              <a:rPr lang="en-US" smtClean="0"/>
              <a:t>CSS430 Operating Systems : Introduction</a:t>
            </a:r>
            <a:endParaRPr lang="en-US" dirty="0"/>
          </a:p>
        </p:txBody>
      </p:sp>
      <p:sp>
        <p:nvSpPr>
          <p:cNvPr id="6" name="Rectangle 3"/>
          <p:cNvSpPr txBox="1">
            <a:spLocks noChangeArrowheads="1"/>
          </p:cNvSpPr>
          <p:nvPr/>
        </p:nvSpPr>
        <p:spPr>
          <a:xfrm>
            <a:off x="777239" y="874641"/>
            <a:ext cx="7772401" cy="2794000"/>
          </a:xfrm>
          <a:prstGeom prst="rect">
            <a:avLst/>
          </a:prstGeom>
        </p:spPr>
        <p:txBody>
          <a:bodyPr vert="horz" lIns="91440" tIns="45720" rIns="91440" bIns="45720" rtlCol="0" anchor="ctr">
            <a:normAutofit lnSpcReduction="10000"/>
          </a:bodyPr>
          <a:lstStyle>
            <a:lvl1pPr marL="274320" indent="-256032" algn="l" defTabSz="914400" rtl="0" eaLnBrk="1" latinLnBrk="0" hangingPunct="1">
              <a:spcBef>
                <a:spcPct val="20000"/>
              </a:spcBef>
              <a:spcAft>
                <a:spcPts val="0"/>
              </a:spcAft>
              <a:buSzPct val="60000"/>
              <a:buFont typeface="Wingdings" charset="2"/>
              <a:buChar char="u"/>
              <a:defRPr sz="2100" kern="1200">
                <a:solidFill>
                  <a:schemeClr val="tx1"/>
                </a:solidFill>
                <a:effectLst>
                  <a:outerShdw blurRad="38100" dist="38100" dir="2700000" algn="tl">
                    <a:srgbClr val="000000">
                      <a:alpha val="43137"/>
                    </a:srgbClr>
                  </a:outerShdw>
                </a:effectLst>
                <a:latin typeface="Cambria"/>
                <a:ea typeface="+mn-ea"/>
                <a:cs typeface="Cambria"/>
              </a:defRPr>
            </a:lvl1pPr>
            <a:lvl2pPr marL="640080" indent="-256032" algn="l" defTabSz="914400" rtl="0" eaLnBrk="1" latinLnBrk="0" hangingPunct="1">
              <a:spcBef>
                <a:spcPct val="20000"/>
              </a:spcBef>
              <a:buSzPct val="60000"/>
              <a:buFont typeface="Wingdings" charset="2"/>
              <a:buChar char="ü"/>
              <a:defRPr sz="1900" kern="1200">
                <a:solidFill>
                  <a:schemeClr val="tx1"/>
                </a:solidFill>
                <a:effectLst>
                  <a:outerShdw blurRad="38100" dist="38100" dir="2700000" algn="tl">
                    <a:srgbClr val="000000">
                      <a:alpha val="43137"/>
                    </a:srgbClr>
                  </a:outerShdw>
                </a:effectLst>
                <a:latin typeface="Cambria"/>
                <a:ea typeface="+mn-ea"/>
                <a:cs typeface="Cambria"/>
              </a:defRPr>
            </a:lvl2pPr>
            <a:lvl3pPr marL="1005840" indent="-256032" algn="l" defTabSz="914400" rtl="0" eaLnBrk="1" latinLnBrk="0" hangingPunct="1">
              <a:spcBef>
                <a:spcPct val="20000"/>
              </a:spcBef>
              <a:buSzPct val="60000"/>
              <a:buFont typeface="Wingdings" charset="2"/>
              <a:buChar char="v"/>
              <a:defRPr sz="1700" kern="1200">
                <a:solidFill>
                  <a:schemeClr val="tx1"/>
                </a:solidFill>
                <a:effectLst>
                  <a:outerShdw blurRad="38100" dist="38100" dir="2700000" algn="tl">
                    <a:srgbClr val="000000">
                      <a:alpha val="43137"/>
                    </a:srgbClr>
                  </a:outerShdw>
                </a:effectLst>
                <a:latin typeface="Cambria"/>
                <a:ea typeface="+mn-ea"/>
                <a:cs typeface="Cambria"/>
              </a:defRPr>
            </a:lvl3pPr>
            <a:lvl4pPr marL="1371600" indent="-256032" algn="l" defTabSz="914400" rtl="0" eaLnBrk="1" latinLnBrk="0" hangingPunct="1">
              <a:spcBef>
                <a:spcPct val="20000"/>
              </a:spcBef>
              <a:buSzPct val="60000"/>
              <a:buFont typeface="Courier New"/>
              <a:buChar char="o"/>
              <a:defRPr sz="1600" kern="1200">
                <a:solidFill>
                  <a:schemeClr val="tx1"/>
                </a:solidFill>
                <a:effectLst>
                  <a:outerShdw blurRad="38100" dist="38100" dir="2700000" algn="tl">
                    <a:srgbClr val="000000">
                      <a:alpha val="43137"/>
                    </a:srgbClr>
                  </a:outerShdw>
                </a:effectLst>
                <a:latin typeface="Cambria"/>
                <a:ea typeface="+mn-ea"/>
                <a:cs typeface="Cambria"/>
              </a:defRPr>
            </a:lvl4pPr>
            <a:lvl5pPr marL="1645920" indent="-256032" algn="l" defTabSz="914400" rtl="0" eaLnBrk="1" latinLnBrk="0" hangingPunct="1">
              <a:spcBef>
                <a:spcPct val="20000"/>
              </a:spcBef>
              <a:buSzPct val="60000"/>
              <a:buFont typeface="Arial"/>
              <a:buChar char="•"/>
              <a:defRPr sz="1500" kern="1200">
                <a:solidFill>
                  <a:schemeClr val="tx1"/>
                </a:solidFill>
                <a:effectLst>
                  <a:outerShdw blurRad="38100" dist="38100" dir="2700000" algn="tl">
                    <a:srgbClr val="000000">
                      <a:alpha val="43137"/>
                    </a:srgbClr>
                  </a:outerShdw>
                </a:effectLst>
                <a:latin typeface="Cambria"/>
                <a:ea typeface="+mn-ea"/>
                <a:cs typeface="Cambria"/>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a:lnSpc>
                <a:spcPct val="90000"/>
              </a:lnSpc>
            </a:pPr>
            <a:r>
              <a:rPr lang="en-US" altLang="ja-JP" sz="1800" dirty="0" smtClean="0">
                <a:latin typeface="Tahoma"/>
                <a:cs typeface="Tahoma"/>
              </a:rPr>
              <a:t>Provides hardware support to differentiate between at least two modes of operations.</a:t>
            </a:r>
          </a:p>
          <a:p>
            <a:pPr lvl="1">
              <a:lnSpc>
                <a:spcPct val="90000"/>
              </a:lnSpc>
              <a:buClr>
                <a:schemeClr val="tx1"/>
              </a:buClr>
              <a:buFontTx/>
              <a:buNone/>
            </a:pPr>
            <a:r>
              <a:rPr lang="en-US" altLang="ja-JP" sz="1800" dirty="0" smtClean="0">
                <a:latin typeface="Tahoma"/>
                <a:cs typeface="Tahoma"/>
              </a:rPr>
              <a:t>1.	</a:t>
            </a:r>
            <a:r>
              <a:rPr lang="en-US" altLang="ja-JP" sz="1800" b="1" i="1" dirty="0" smtClean="0">
                <a:solidFill>
                  <a:schemeClr val="accent1">
                    <a:lumMod val="60000"/>
                    <a:lumOff val="40000"/>
                  </a:schemeClr>
                </a:solidFill>
                <a:latin typeface="Tahoma"/>
                <a:cs typeface="Tahoma"/>
              </a:rPr>
              <a:t>User mode</a:t>
            </a:r>
            <a:r>
              <a:rPr lang="en-US" altLang="ja-JP" sz="1800" b="1" dirty="0" smtClean="0">
                <a:solidFill>
                  <a:schemeClr val="accent1">
                    <a:lumMod val="60000"/>
                    <a:lumOff val="40000"/>
                  </a:schemeClr>
                </a:solidFill>
                <a:latin typeface="Tahoma"/>
                <a:cs typeface="Tahoma"/>
              </a:rPr>
              <a:t> </a:t>
            </a:r>
            <a:r>
              <a:rPr lang="en-US" altLang="ja-JP" sz="1800" dirty="0" smtClean="0">
                <a:latin typeface="Tahoma"/>
                <a:cs typeface="Tahoma"/>
              </a:rPr>
              <a:t>– execution done on behalf of a user.</a:t>
            </a:r>
          </a:p>
          <a:p>
            <a:pPr lvl="1">
              <a:lnSpc>
                <a:spcPct val="90000"/>
              </a:lnSpc>
              <a:buClr>
                <a:schemeClr val="tx1"/>
              </a:buClr>
              <a:buFontTx/>
              <a:buNone/>
            </a:pPr>
            <a:r>
              <a:rPr lang="en-US" altLang="ja-JP" sz="1800" dirty="0" smtClean="0">
                <a:latin typeface="Tahoma"/>
                <a:cs typeface="Tahoma"/>
              </a:rPr>
              <a:t>2.</a:t>
            </a:r>
            <a:r>
              <a:rPr lang="en-US" altLang="ja-JP" sz="1800" i="1" dirty="0" smtClean="0">
                <a:latin typeface="Tahoma"/>
                <a:cs typeface="Tahoma"/>
              </a:rPr>
              <a:t>	</a:t>
            </a:r>
            <a:r>
              <a:rPr lang="en-US" altLang="ja-JP" sz="1800" b="1" i="1" dirty="0" smtClean="0">
                <a:solidFill>
                  <a:srgbClr val="FFE066"/>
                </a:solidFill>
                <a:latin typeface="Tahoma"/>
                <a:cs typeface="Tahoma"/>
              </a:rPr>
              <a:t>Monitor mode</a:t>
            </a:r>
            <a:r>
              <a:rPr lang="en-US" altLang="ja-JP" sz="1800" b="1" dirty="0" smtClean="0">
                <a:solidFill>
                  <a:srgbClr val="FFE066"/>
                </a:solidFill>
                <a:latin typeface="Tahoma"/>
                <a:cs typeface="Tahoma"/>
              </a:rPr>
              <a:t> </a:t>
            </a:r>
            <a:r>
              <a:rPr lang="en-US" altLang="ja-JP" sz="1800" dirty="0" smtClean="0">
                <a:latin typeface="Tahoma"/>
                <a:cs typeface="Tahoma"/>
              </a:rPr>
              <a:t>(also </a:t>
            </a:r>
            <a:r>
              <a:rPr lang="en-US" altLang="ja-JP" sz="1800" i="1" dirty="0" smtClean="0">
                <a:latin typeface="Tahoma"/>
                <a:cs typeface="Tahoma"/>
              </a:rPr>
              <a:t>supervisor mode, system mode, or </a:t>
            </a:r>
            <a:r>
              <a:rPr lang="en-US" altLang="ja-JP" sz="1800" b="1" i="1" dirty="0" smtClean="0">
                <a:solidFill>
                  <a:srgbClr val="FFE066"/>
                </a:solidFill>
                <a:latin typeface="Tahoma"/>
                <a:cs typeface="Tahoma"/>
              </a:rPr>
              <a:t>kernel mode</a:t>
            </a:r>
            <a:r>
              <a:rPr lang="en-US" altLang="ja-JP" sz="1800" dirty="0" smtClean="0">
                <a:latin typeface="Tahoma"/>
                <a:cs typeface="Tahoma"/>
              </a:rPr>
              <a:t>) – execution done on behalf of operating system. </a:t>
            </a:r>
          </a:p>
          <a:p>
            <a:pPr>
              <a:lnSpc>
                <a:spcPct val="90000"/>
              </a:lnSpc>
            </a:pPr>
            <a:r>
              <a:rPr lang="en-US" altLang="ja-JP" sz="1800" dirty="0" smtClean="0">
                <a:latin typeface="Tahoma"/>
                <a:cs typeface="Tahoma"/>
              </a:rPr>
              <a:t>Switching between two modes</a:t>
            </a:r>
          </a:p>
          <a:p>
            <a:pPr lvl="1">
              <a:lnSpc>
                <a:spcPct val="90000"/>
              </a:lnSpc>
            </a:pPr>
            <a:r>
              <a:rPr lang="en-US" altLang="ja-JP" sz="1800" dirty="0" smtClean="0">
                <a:latin typeface="Tahoma"/>
                <a:cs typeface="Tahoma"/>
              </a:rPr>
              <a:t>Device interrupts, hardware traps, system calls cause a trap to the kernel mode</a:t>
            </a:r>
          </a:p>
          <a:p>
            <a:pPr lvl="1">
              <a:lnSpc>
                <a:spcPct val="90000"/>
              </a:lnSpc>
            </a:pPr>
            <a:r>
              <a:rPr lang="en-US" altLang="ja-JP" sz="1800" dirty="0" smtClean="0">
                <a:latin typeface="Tahoma"/>
                <a:cs typeface="Tahoma"/>
              </a:rPr>
              <a:t>The operating system returns to the user mode after servicing requests.</a:t>
            </a:r>
            <a:endParaRPr lang="en-US" altLang="ja-JP" sz="1800" dirty="0">
              <a:latin typeface="Tahoma"/>
              <a:cs typeface="Tahoma"/>
            </a:endParaRPr>
          </a:p>
        </p:txBody>
      </p:sp>
      <p:grpSp>
        <p:nvGrpSpPr>
          <p:cNvPr id="54" name="Group 53"/>
          <p:cNvGrpSpPr/>
          <p:nvPr/>
        </p:nvGrpSpPr>
        <p:grpSpPr>
          <a:xfrm>
            <a:off x="379825" y="3703497"/>
            <a:ext cx="8514030" cy="2725663"/>
            <a:chOff x="379825" y="3703497"/>
            <a:chExt cx="8514030" cy="2725663"/>
          </a:xfrm>
        </p:grpSpPr>
        <p:sp>
          <p:nvSpPr>
            <p:cNvPr id="9" name="Rectangle 8"/>
            <p:cNvSpPr/>
            <p:nvPr/>
          </p:nvSpPr>
          <p:spPr>
            <a:xfrm>
              <a:off x="379825" y="3703497"/>
              <a:ext cx="8486723" cy="2725663"/>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98501" y="3799211"/>
              <a:ext cx="7030059" cy="1165653"/>
            </a:xfrm>
            <a:prstGeom prst="rect">
              <a:avLst/>
            </a:prstGeom>
          </p:spPr>
          <p:style>
            <a:lnRef idx="1">
              <a:schemeClr val="dk1"/>
            </a:lnRef>
            <a:fillRef idx="2">
              <a:schemeClr val="dk1"/>
            </a:fillRef>
            <a:effectRef idx="1">
              <a:schemeClr val="dk1"/>
            </a:effectRef>
            <a:fontRef idx="minor">
              <a:schemeClr val="dk1"/>
            </a:fontRef>
          </p:style>
          <p:txBody>
            <a:bodyPr rtlCol="0" anchor="t"/>
            <a:lstStyle/>
            <a:p>
              <a:r>
                <a:rPr lang="en-US" dirty="0">
                  <a:latin typeface="Calibri"/>
                  <a:cs typeface="Calibri"/>
                </a:rPr>
                <a:t>u</a:t>
              </a:r>
              <a:r>
                <a:rPr lang="en-US" dirty="0" smtClean="0">
                  <a:latin typeface="Calibri"/>
                  <a:cs typeface="Calibri"/>
                </a:rPr>
                <a:t>ser process</a:t>
              </a:r>
              <a:endParaRPr lang="en-US" dirty="0">
                <a:latin typeface="Calibri"/>
                <a:cs typeface="Calibri"/>
              </a:endParaRPr>
            </a:p>
          </p:txBody>
        </p:sp>
        <p:cxnSp>
          <p:nvCxnSpPr>
            <p:cNvPr id="13" name="Straight Connector 12"/>
            <p:cNvCxnSpPr/>
            <p:nvPr/>
          </p:nvCxnSpPr>
          <p:spPr>
            <a:xfrm>
              <a:off x="498501" y="5078029"/>
              <a:ext cx="7053442" cy="0"/>
            </a:xfrm>
            <a:prstGeom prst="line">
              <a:avLst/>
            </a:prstGeom>
            <a:ln w="34925" cap="rnd"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498500" y="5195630"/>
              <a:ext cx="7053443" cy="1141670"/>
            </a:xfrm>
            <a:prstGeom prst="rect">
              <a:avLst/>
            </a:prstGeom>
            <a:solidFill>
              <a:srgbClr val="ADD3F7"/>
            </a:solidFill>
            <a:ln>
              <a:solidFill>
                <a:schemeClr val="bg1">
                  <a:lumMod val="65000"/>
                  <a:lumOff val="35000"/>
                </a:schemeClr>
              </a:solidFill>
            </a:ln>
          </p:spPr>
          <p:style>
            <a:lnRef idx="3">
              <a:schemeClr val="lt1"/>
            </a:lnRef>
            <a:fillRef idx="1">
              <a:schemeClr val="accent3"/>
            </a:fillRef>
            <a:effectRef idx="1">
              <a:schemeClr val="accent3"/>
            </a:effectRef>
            <a:fontRef idx="minor">
              <a:schemeClr val="lt1"/>
            </a:fontRef>
          </p:style>
          <p:txBody>
            <a:bodyPr rtlCol="0" anchor="t"/>
            <a:lstStyle/>
            <a:p>
              <a:r>
                <a:rPr lang="en-US" dirty="0" smtClean="0">
                  <a:solidFill>
                    <a:srgbClr val="000000"/>
                  </a:solidFill>
                  <a:latin typeface="Calibri"/>
                  <a:cs typeface="Calibri"/>
                </a:rPr>
                <a:t>kernel</a:t>
              </a:r>
              <a:endParaRPr lang="en-US" dirty="0">
                <a:solidFill>
                  <a:srgbClr val="000000"/>
                </a:solidFill>
                <a:latin typeface="Calibri"/>
                <a:cs typeface="Calibri"/>
              </a:endParaRPr>
            </a:p>
          </p:txBody>
        </p:sp>
        <p:sp>
          <p:nvSpPr>
            <p:cNvPr id="18" name="Rectangle 17"/>
            <p:cNvSpPr/>
            <p:nvPr/>
          </p:nvSpPr>
          <p:spPr>
            <a:xfrm>
              <a:off x="717095" y="4181139"/>
              <a:ext cx="1763618" cy="590682"/>
            </a:xfrm>
            <a:prstGeom prst="rect">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dirty="0">
                  <a:solidFill>
                    <a:schemeClr val="bg1"/>
                  </a:solidFill>
                  <a:latin typeface="Calibri"/>
                  <a:cs typeface="Calibri"/>
                </a:rPr>
                <a:t>u</a:t>
              </a:r>
              <a:r>
                <a:rPr lang="en-US" dirty="0" smtClean="0">
                  <a:solidFill>
                    <a:schemeClr val="bg1"/>
                  </a:solidFill>
                  <a:latin typeface="Calibri"/>
                  <a:cs typeface="Calibri"/>
                </a:rPr>
                <a:t>ser process </a:t>
              </a:r>
            </a:p>
            <a:p>
              <a:pPr algn="ctr"/>
              <a:r>
                <a:rPr lang="en-US" dirty="0" smtClean="0">
                  <a:solidFill>
                    <a:schemeClr val="bg1"/>
                  </a:solidFill>
                  <a:latin typeface="Calibri"/>
                  <a:cs typeface="Calibri"/>
                </a:rPr>
                <a:t>executing</a:t>
              </a:r>
              <a:endParaRPr lang="en-US" dirty="0">
                <a:solidFill>
                  <a:schemeClr val="bg1"/>
                </a:solidFill>
                <a:latin typeface="Calibri"/>
                <a:cs typeface="Calibri"/>
              </a:endParaRPr>
            </a:p>
          </p:txBody>
        </p:sp>
        <p:sp>
          <p:nvSpPr>
            <p:cNvPr id="19" name="Rectangle 18"/>
            <p:cNvSpPr/>
            <p:nvPr/>
          </p:nvSpPr>
          <p:spPr>
            <a:xfrm>
              <a:off x="4011884" y="5887611"/>
              <a:ext cx="2005953" cy="332365"/>
            </a:xfrm>
            <a:prstGeom prst="rect">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Calibri"/>
                  <a:cs typeface="Calibri"/>
                </a:rPr>
                <a:t>e</a:t>
              </a:r>
              <a:r>
                <a:rPr lang="en-US" dirty="0" smtClean="0">
                  <a:solidFill>
                    <a:schemeClr val="bg1"/>
                  </a:solidFill>
                  <a:latin typeface="Calibri"/>
                  <a:cs typeface="Calibri"/>
                </a:rPr>
                <a:t>xecute system call</a:t>
              </a:r>
              <a:endParaRPr lang="en-US" dirty="0">
                <a:solidFill>
                  <a:schemeClr val="bg1"/>
                </a:solidFill>
                <a:latin typeface="Calibri"/>
                <a:cs typeface="Calibri"/>
              </a:endParaRPr>
            </a:p>
          </p:txBody>
        </p:sp>
        <p:cxnSp>
          <p:nvCxnSpPr>
            <p:cNvPr id="24" name="Straight Connector 23"/>
            <p:cNvCxnSpPr>
              <a:stCxn id="25" idx="2"/>
            </p:cNvCxnSpPr>
            <p:nvPr/>
          </p:nvCxnSpPr>
          <p:spPr>
            <a:xfrm>
              <a:off x="3638819" y="4771820"/>
              <a:ext cx="373065" cy="1115791"/>
            </a:xfrm>
            <a:prstGeom prst="line">
              <a:avLst/>
            </a:prstGeom>
            <a:ln w="34925" cap="rnd" cmpd="sng">
              <a:solidFill>
                <a:schemeClr val="bg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2964144" y="4181139"/>
              <a:ext cx="1349349" cy="590681"/>
            </a:xfrm>
            <a:prstGeom prst="rect">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dirty="0">
                  <a:solidFill>
                    <a:schemeClr val="bg1"/>
                  </a:solidFill>
                  <a:latin typeface="Calibri"/>
                  <a:cs typeface="Calibri"/>
                </a:rPr>
                <a:t>c</a:t>
              </a:r>
              <a:r>
                <a:rPr lang="en-US" dirty="0" smtClean="0">
                  <a:solidFill>
                    <a:schemeClr val="bg1"/>
                  </a:solidFill>
                  <a:latin typeface="Calibri"/>
                  <a:cs typeface="Calibri"/>
                </a:rPr>
                <a:t>alls </a:t>
              </a:r>
            </a:p>
            <a:p>
              <a:pPr algn="ctr"/>
              <a:r>
                <a:rPr lang="en-US" dirty="0" smtClean="0">
                  <a:solidFill>
                    <a:schemeClr val="bg1"/>
                  </a:solidFill>
                  <a:latin typeface="Calibri"/>
                  <a:cs typeface="Calibri"/>
                </a:rPr>
                <a:t>system call</a:t>
              </a:r>
              <a:endParaRPr lang="en-US" dirty="0">
                <a:solidFill>
                  <a:schemeClr val="bg1"/>
                </a:solidFill>
                <a:latin typeface="Calibri"/>
                <a:cs typeface="Calibri"/>
              </a:endParaRPr>
            </a:p>
          </p:txBody>
        </p:sp>
        <p:sp>
          <p:nvSpPr>
            <p:cNvPr id="26" name="Rectangle 25"/>
            <p:cNvSpPr/>
            <p:nvPr/>
          </p:nvSpPr>
          <p:spPr>
            <a:xfrm>
              <a:off x="5419771" y="4181139"/>
              <a:ext cx="1835422" cy="590682"/>
            </a:xfrm>
            <a:prstGeom prst="rect">
              <a:avLst/>
            </a:prstGeom>
            <a:solidFill>
              <a:schemeClr val="tx1"/>
            </a:solidFill>
            <a:ln>
              <a:solidFill>
                <a:schemeClr val="bg1"/>
              </a:solidFill>
            </a:ln>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dirty="0">
                  <a:solidFill>
                    <a:schemeClr val="bg1"/>
                  </a:solidFill>
                  <a:latin typeface="Calibri"/>
                  <a:cs typeface="Calibri"/>
                </a:rPr>
                <a:t>r</a:t>
              </a:r>
              <a:r>
                <a:rPr lang="en-US" dirty="0" smtClean="0">
                  <a:solidFill>
                    <a:schemeClr val="bg1"/>
                  </a:solidFill>
                  <a:latin typeface="Calibri"/>
                  <a:cs typeface="Calibri"/>
                </a:rPr>
                <a:t>eturn from system call</a:t>
              </a:r>
              <a:endParaRPr lang="en-US" dirty="0">
                <a:solidFill>
                  <a:schemeClr val="bg1"/>
                </a:solidFill>
                <a:latin typeface="Calibri"/>
                <a:cs typeface="Calibri"/>
              </a:endParaRPr>
            </a:p>
          </p:txBody>
        </p:sp>
        <p:cxnSp>
          <p:nvCxnSpPr>
            <p:cNvPr id="30" name="Straight Connector 29"/>
            <p:cNvCxnSpPr>
              <a:endCxn id="26" idx="2"/>
            </p:cNvCxnSpPr>
            <p:nvPr/>
          </p:nvCxnSpPr>
          <p:spPr>
            <a:xfrm flipV="1">
              <a:off x="6017837" y="4771821"/>
              <a:ext cx="319645" cy="1115790"/>
            </a:xfrm>
            <a:prstGeom prst="line">
              <a:avLst/>
            </a:prstGeom>
            <a:ln w="34925" cap="rnd" cmpd="sng">
              <a:solidFill>
                <a:schemeClr val="bg1"/>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endCxn id="25" idx="1"/>
            </p:cNvCxnSpPr>
            <p:nvPr/>
          </p:nvCxnSpPr>
          <p:spPr>
            <a:xfrm>
              <a:off x="2484673" y="4476480"/>
              <a:ext cx="479471" cy="0"/>
            </a:xfrm>
            <a:prstGeom prst="line">
              <a:avLst/>
            </a:prstGeom>
            <a:ln w="34925" cap="rnd" cmpd="sng">
              <a:solidFill>
                <a:schemeClr val="bg1"/>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2836015" y="5222304"/>
              <a:ext cx="1605608" cy="523220"/>
            </a:xfrm>
            <a:prstGeom prst="rect">
              <a:avLst/>
            </a:prstGeom>
            <a:solidFill>
              <a:schemeClr val="tx2">
                <a:lumMod val="60000"/>
                <a:lumOff val="40000"/>
              </a:schemeClr>
            </a:solidFill>
          </p:spPr>
          <p:txBody>
            <a:bodyPr wrap="square">
              <a:spAutoFit/>
            </a:bodyPr>
            <a:lstStyle/>
            <a:p>
              <a:pPr algn="ctr"/>
              <a:r>
                <a:rPr lang="en-US" sz="1400" dirty="0">
                  <a:solidFill>
                    <a:schemeClr val="bg1"/>
                  </a:solidFill>
                  <a:latin typeface="Calibri"/>
                  <a:cs typeface="Calibri"/>
                </a:rPr>
                <a:t>t</a:t>
              </a:r>
              <a:r>
                <a:rPr lang="en-US" sz="1400" dirty="0" smtClean="0">
                  <a:solidFill>
                    <a:schemeClr val="bg1"/>
                  </a:solidFill>
                  <a:latin typeface="Calibri"/>
                  <a:cs typeface="Calibri"/>
                </a:rPr>
                <a:t>rap</a:t>
              </a:r>
            </a:p>
            <a:p>
              <a:pPr algn="ctr"/>
              <a:r>
                <a:rPr lang="en-US" sz="1400" dirty="0">
                  <a:solidFill>
                    <a:schemeClr val="bg1"/>
                  </a:solidFill>
                  <a:latin typeface="Calibri"/>
                  <a:cs typeface="Calibri"/>
                </a:rPr>
                <a:t>m</a:t>
              </a:r>
              <a:r>
                <a:rPr lang="en-US" sz="1400" dirty="0" smtClean="0">
                  <a:solidFill>
                    <a:schemeClr val="bg1"/>
                  </a:solidFill>
                  <a:latin typeface="Calibri"/>
                  <a:cs typeface="Calibri"/>
                </a:rPr>
                <a:t>ode bit=0</a:t>
              </a:r>
              <a:endParaRPr lang="en-US" sz="1400" dirty="0"/>
            </a:p>
          </p:txBody>
        </p:sp>
        <p:sp>
          <p:nvSpPr>
            <p:cNvPr id="46" name="Rectangle 45"/>
            <p:cNvSpPr/>
            <p:nvPr/>
          </p:nvSpPr>
          <p:spPr>
            <a:xfrm>
              <a:off x="5348009" y="5225816"/>
              <a:ext cx="1605608" cy="523220"/>
            </a:xfrm>
            <a:prstGeom prst="rect">
              <a:avLst/>
            </a:prstGeom>
            <a:solidFill>
              <a:schemeClr val="tx2">
                <a:lumMod val="60000"/>
                <a:lumOff val="40000"/>
              </a:schemeClr>
            </a:solidFill>
          </p:spPr>
          <p:txBody>
            <a:bodyPr wrap="square">
              <a:spAutoFit/>
            </a:bodyPr>
            <a:lstStyle/>
            <a:p>
              <a:pPr algn="ctr"/>
              <a:r>
                <a:rPr lang="en-US" sz="1400" dirty="0" smtClean="0">
                  <a:solidFill>
                    <a:schemeClr val="bg1"/>
                  </a:solidFill>
                  <a:latin typeface="Calibri"/>
                  <a:cs typeface="Calibri"/>
                </a:rPr>
                <a:t>return</a:t>
              </a:r>
            </a:p>
            <a:p>
              <a:pPr algn="ctr"/>
              <a:r>
                <a:rPr lang="en-US" sz="1400" dirty="0">
                  <a:solidFill>
                    <a:schemeClr val="bg1"/>
                  </a:solidFill>
                  <a:latin typeface="Calibri"/>
                  <a:cs typeface="Calibri"/>
                </a:rPr>
                <a:t>m</a:t>
              </a:r>
              <a:r>
                <a:rPr lang="en-US" sz="1400" dirty="0" smtClean="0">
                  <a:solidFill>
                    <a:schemeClr val="bg1"/>
                  </a:solidFill>
                  <a:latin typeface="Calibri"/>
                  <a:cs typeface="Calibri"/>
                </a:rPr>
                <a:t>ode bit=1</a:t>
              </a:r>
              <a:endParaRPr lang="en-US" sz="1400" dirty="0"/>
            </a:p>
          </p:txBody>
        </p:sp>
        <p:sp>
          <p:nvSpPr>
            <p:cNvPr id="49" name="Rectangle 48"/>
            <p:cNvSpPr/>
            <p:nvPr/>
          </p:nvSpPr>
          <p:spPr>
            <a:xfrm>
              <a:off x="7445423" y="4040626"/>
              <a:ext cx="1448432" cy="584776"/>
            </a:xfrm>
            <a:prstGeom prst="rect">
              <a:avLst/>
            </a:prstGeom>
          </p:spPr>
          <p:txBody>
            <a:bodyPr wrap="square">
              <a:spAutoFit/>
            </a:bodyPr>
            <a:lstStyle/>
            <a:p>
              <a:pPr algn="ctr"/>
              <a:r>
                <a:rPr lang="en-US" sz="1600" dirty="0">
                  <a:solidFill>
                    <a:schemeClr val="bg1"/>
                  </a:solidFill>
                  <a:latin typeface="Calibri"/>
                  <a:cs typeface="Calibri"/>
                </a:rPr>
                <a:t>user mode</a:t>
              </a:r>
            </a:p>
            <a:p>
              <a:pPr algn="ctr"/>
              <a:r>
                <a:rPr lang="en-US" sz="1600" dirty="0">
                  <a:solidFill>
                    <a:schemeClr val="bg1"/>
                  </a:solidFill>
                  <a:latin typeface="Calibri"/>
                  <a:cs typeface="Calibri"/>
                </a:rPr>
                <a:t>(mode bit=1) </a:t>
              </a:r>
              <a:endParaRPr lang="en-US" sz="1600" dirty="0"/>
            </a:p>
          </p:txBody>
        </p:sp>
        <p:sp>
          <p:nvSpPr>
            <p:cNvPr id="53" name="Rectangle 52"/>
            <p:cNvSpPr/>
            <p:nvPr/>
          </p:nvSpPr>
          <p:spPr>
            <a:xfrm>
              <a:off x="7445423" y="5429396"/>
              <a:ext cx="1448432" cy="584776"/>
            </a:xfrm>
            <a:prstGeom prst="rect">
              <a:avLst/>
            </a:prstGeom>
          </p:spPr>
          <p:txBody>
            <a:bodyPr wrap="square">
              <a:spAutoFit/>
            </a:bodyPr>
            <a:lstStyle/>
            <a:p>
              <a:pPr algn="ctr"/>
              <a:r>
                <a:rPr lang="en-US" sz="1600" dirty="0" smtClean="0">
                  <a:solidFill>
                    <a:schemeClr val="bg1"/>
                  </a:solidFill>
                  <a:latin typeface="Calibri"/>
                  <a:cs typeface="Calibri"/>
                </a:rPr>
                <a:t>kernel </a:t>
              </a:r>
              <a:r>
                <a:rPr lang="en-US" sz="1600" dirty="0">
                  <a:solidFill>
                    <a:schemeClr val="bg1"/>
                  </a:solidFill>
                  <a:latin typeface="Calibri"/>
                  <a:cs typeface="Calibri"/>
                </a:rPr>
                <a:t>mode</a:t>
              </a:r>
            </a:p>
            <a:p>
              <a:pPr algn="ctr"/>
              <a:r>
                <a:rPr lang="en-US" sz="1600" dirty="0">
                  <a:solidFill>
                    <a:schemeClr val="bg1"/>
                  </a:solidFill>
                  <a:latin typeface="Calibri"/>
                  <a:cs typeface="Calibri"/>
                </a:rPr>
                <a:t>(mode bit</a:t>
              </a:r>
              <a:r>
                <a:rPr lang="en-US" sz="1600" dirty="0" smtClean="0">
                  <a:solidFill>
                    <a:schemeClr val="bg1"/>
                  </a:solidFill>
                  <a:latin typeface="Calibri"/>
                  <a:cs typeface="Calibri"/>
                </a:rPr>
                <a:t>=0) </a:t>
              </a:r>
              <a:endParaRPr lang="en-US" sz="1600" dirty="0"/>
            </a:p>
          </p:txBody>
        </p:sp>
      </p:grpSp>
    </p:spTree>
    <p:extLst>
      <p:ext uri="{BB962C8B-B14F-4D97-AF65-F5344CB8AC3E}">
        <p14:creationId xmlns:p14="http://schemas.microsoft.com/office/powerpoint/2010/main" val="349104706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Tahoma"/>
                <a:cs typeface="Tahoma"/>
              </a:rPr>
              <a:t>Process Management</a:t>
            </a:r>
            <a:endParaRPr lang="en-US" dirty="0">
              <a:latin typeface="Tahoma"/>
              <a:cs typeface="Tahoma"/>
            </a:endParaRPr>
          </a:p>
        </p:txBody>
      </p:sp>
      <p:sp>
        <p:nvSpPr>
          <p:cNvPr id="4" name="Slide Number Placeholder 3"/>
          <p:cNvSpPr>
            <a:spLocks noGrp="1"/>
          </p:cNvSpPr>
          <p:nvPr>
            <p:ph type="sldNum" sz="quarter" idx="11"/>
          </p:nvPr>
        </p:nvSpPr>
        <p:spPr/>
        <p:txBody>
          <a:bodyPr/>
          <a:lstStyle/>
          <a:p>
            <a:fld id="{1789C0F2-17E0-497A-9BBE-0C73201AAFE3}" type="slidenum">
              <a:rPr lang="en-US" smtClean="0"/>
              <a:pPr/>
              <a:t>23</a:t>
            </a:fld>
            <a:endParaRPr lang="en-US" dirty="0"/>
          </a:p>
        </p:txBody>
      </p:sp>
      <p:sp>
        <p:nvSpPr>
          <p:cNvPr id="5" name="Footer Placeholder 4"/>
          <p:cNvSpPr>
            <a:spLocks noGrp="1"/>
          </p:cNvSpPr>
          <p:nvPr>
            <p:ph type="ftr" sz="quarter" idx="12"/>
          </p:nvPr>
        </p:nvSpPr>
        <p:spPr/>
        <p:txBody>
          <a:bodyPr/>
          <a:lstStyle/>
          <a:p>
            <a:r>
              <a:rPr lang="en-US" dirty="0" smtClean="0"/>
              <a:t>CSS430 Operating Systems : Introduction</a:t>
            </a:r>
            <a:endParaRPr lang="en-US" dirty="0"/>
          </a:p>
        </p:txBody>
      </p:sp>
      <p:sp>
        <p:nvSpPr>
          <p:cNvPr id="7" name="Rectangle 3"/>
          <p:cNvSpPr txBox="1">
            <a:spLocks noChangeArrowheads="1"/>
          </p:cNvSpPr>
          <p:nvPr/>
        </p:nvSpPr>
        <p:spPr>
          <a:xfrm>
            <a:off x="452892" y="725692"/>
            <a:ext cx="8486813" cy="5611608"/>
          </a:xfrm>
          <a:prstGeom prst="rect">
            <a:avLst/>
          </a:prstGeom>
        </p:spPr>
        <p:txBody>
          <a:bodyPr vert="horz" lIns="91440" tIns="45720" rIns="91440" bIns="45720" rtlCol="0" anchor="ctr">
            <a:noAutofit/>
          </a:bodyPr>
          <a:lstStyle>
            <a:lvl1pPr marL="274320" indent="-256032" algn="l" defTabSz="914400" rtl="0" eaLnBrk="1" latinLnBrk="0" hangingPunct="1">
              <a:spcBef>
                <a:spcPct val="20000"/>
              </a:spcBef>
              <a:spcAft>
                <a:spcPts val="0"/>
              </a:spcAft>
              <a:buSzPct val="60000"/>
              <a:buFont typeface="Wingdings" charset="2"/>
              <a:buChar char="u"/>
              <a:defRPr sz="2100" kern="1200">
                <a:solidFill>
                  <a:schemeClr val="tx1"/>
                </a:solidFill>
                <a:effectLst>
                  <a:outerShdw blurRad="38100" dist="38100" dir="2700000" algn="tl">
                    <a:srgbClr val="000000">
                      <a:alpha val="43137"/>
                    </a:srgbClr>
                  </a:outerShdw>
                </a:effectLst>
                <a:latin typeface="Cambria"/>
                <a:ea typeface="+mn-ea"/>
                <a:cs typeface="Cambria"/>
              </a:defRPr>
            </a:lvl1pPr>
            <a:lvl2pPr marL="640080" indent="-256032" algn="l" defTabSz="914400" rtl="0" eaLnBrk="1" latinLnBrk="0" hangingPunct="1">
              <a:spcBef>
                <a:spcPct val="20000"/>
              </a:spcBef>
              <a:buSzPct val="60000"/>
              <a:buFont typeface="Wingdings" charset="2"/>
              <a:buChar char="ü"/>
              <a:defRPr sz="1900" kern="1200">
                <a:solidFill>
                  <a:schemeClr val="tx1"/>
                </a:solidFill>
                <a:effectLst>
                  <a:outerShdw blurRad="38100" dist="38100" dir="2700000" algn="tl">
                    <a:srgbClr val="000000">
                      <a:alpha val="43137"/>
                    </a:srgbClr>
                  </a:outerShdw>
                </a:effectLst>
                <a:latin typeface="Cambria"/>
                <a:ea typeface="+mn-ea"/>
                <a:cs typeface="Cambria"/>
              </a:defRPr>
            </a:lvl2pPr>
            <a:lvl3pPr marL="1005840" indent="-256032" algn="l" defTabSz="914400" rtl="0" eaLnBrk="1" latinLnBrk="0" hangingPunct="1">
              <a:spcBef>
                <a:spcPct val="20000"/>
              </a:spcBef>
              <a:buSzPct val="60000"/>
              <a:buFont typeface="Wingdings" charset="2"/>
              <a:buChar char="v"/>
              <a:defRPr sz="1700" kern="1200">
                <a:solidFill>
                  <a:schemeClr val="tx1"/>
                </a:solidFill>
                <a:effectLst>
                  <a:outerShdw blurRad="38100" dist="38100" dir="2700000" algn="tl">
                    <a:srgbClr val="000000">
                      <a:alpha val="43137"/>
                    </a:srgbClr>
                  </a:outerShdw>
                </a:effectLst>
                <a:latin typeface="Cambria"/>
                <a:ea typeface="+mn-ea"/>
                <a:cs typeface="Cambria"/>
              </a:defRPr>
            </a:lvl3pPr>
            <a:lvl4pPr marL="1371600" indent="-256032" algn="l" defTabSz="914400" rtl="0" eaLnBrk="1" latinLnBrk="0" hangingPunct="1">
              <a:spcBef>
                <a:spcPct val="20000"/>
              </a:spcBef>
              <a:buSzPct val="60000"/>
              <a:buFont typeface="Courier New"/>
              <a:buChar char="o"/>
              <a:defRPr sz="1600" kern="1200">
                <a:solidFill>
                  <a:schemeClr val="tx1"/>
                </a:solidFill>
                <a:effectLst>
                  <a:outerShdw blurRad="38100" dist="38100" dir="2700000" algn="tl">
                    <a:srgbClr val="000000">
                      <a:alpha val="43137"/>
                    </a:srgbClr>
                  </a:outerShdw>
                </a:effectLst>
                <a:latin typeface="Cambria"/>
                <a:ea typeface="+mn-ea"/>
                <a:cs typeface="Cambria"/>
              </a:defRPr>
            </a:lvl4pPr>
            <a:lvl5pPr marL="1645920" indent="-256032" algn="l" defTabSz="914400" rtl="0" eaLnBrk="1" latinLnBrk="0" hangingPunct="1">
              <a:spcBef>
                <a:spcPct val="20000"/>
              </a:spcBef>
              <a:buSzPct val="60000"/>
              <a:buFont typeface="Arial"/>
              <a:buChar char="•"/>
              <a:defRPr sz="1500" kern="1200">
                <a:solidFill>
                  <a:schemeClr val="tx1"/>
                </a:solidFill>
                <a:effectLst>
                  <a:outerShdw blurRad="38100" dist="38100" dir="2700000" algn="tl">
                    <a:srgbClr val="000000">
                      <a:alpha val="43137"/>
                    </a:srgbClr>
                  </a:outerShdw>
                </a:effectLst>
                <a:latin typeface="Cambria"/>
                <a:ea typeface="+mn-ea"/>
                <a:cs typeface="Cambria"/>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449263" indent="-449263">
              <a:lnSpc>
                <a:spcPct val="90000"/>
              </a:lnSpc>
            </a:pPr>
            <a:r>
              <a:rPr lang="en-US" altLang="ja-JP" sz="2000" dirty="0" smtClean="0">
                <a:latin typeface="Tahoma"/>
                <a:cs typeface="Tahoma"/>
              </a:rPr>
              <a:t>A program running within a </a:t>
            </a:r>
            <a:r>
              <a:rPr lang="en-US" altLang="ja-JP" sz="2000" dirty="0" smtClean="0">
                <a:solidFill>
                  <a:srgbClr val="FFE066"/>
                </a:solidFill>
                <a:latin typeface="Tahoma"/>
                <a:cs typeface="Tahoma"/>
              </a:rPr>
              <a:t>process</a:t>
            </a:r>
            <a:r>
              <a:rPr lang="en-US" altLang="ja-JP" sz="2000" dirty="0" smtClean="0">
                <a:latin typeface="Tahoma"/>
                <a:cs typeface="Tahoma"/>
              </a:rPr>
              <a:t> needs:</a:t>
            </a:r>
          </a:p>
          <a:p>
            <a:pPr lvl="1">
              <a:lnSpc>
                <a:spcPct val="90000"/>
              </a:lnSpc>
              <a:buSzPct val="80000"/>
            </a:pPr>
            <a:r>
              <a:rPr lang="en-US" altLang="ja-JP" sz="1800" dirty="0" smtClean="0">
                <a:latin typeface="Tahoma"/>
                <a:cs typeface="Tahoma"/>
              </a:rPr>
              <a:t>CPU Execution Time (allocation)</a:t>
            </a:r>
          </a:p>
          <a:p>
            <a:pPr lvl="1">
              <a:lnSpc>
                <a:spcPct val="90000"/>
              </a:lnSpc>
              <a:buSzPct val="80000"/>
            </a:pPr>
            <a:r>
              <a:rPr lang="en-US" altLang="ja-JP" sz="1800" dirty="0" smtClean="0">
                <a:latin typeface="Tahoma"/>
                <a:cs typeface="Tahoma"/>
              </a:rPr>
              <a:t>Memory (for instructions and data)</a:t>
            </a:r>
          </a:p>
          <a:p>
            <a:pPr lvl="1">
              <a:lnSpc>
                <a:spcPct val="90000"/>
              </a:lnSpc>
              <a:buSzPct val="80000"/>
            </a:pPr>
            <a:r>
              <a:rPr lang="en-US" altLang="ja-JP" sz="1800" dirty="0" smtClean="0">
                <a:latin typeface="Tahoma"/>
                <a:cs typeface="Tahoma"/>
              </a:rPr>
              <a:t>Files</a:t>
            </a:r>
          </a:p>
          <a:p>
            <a:pPr lvl="1">
              <a:lnSpc>
                <a:spcPct val="90000"/>
              </a:lnSpc>
              <a:buSzPct val="80000"/>
            </a:pPr>
            <a:r>
              <a:rPr lang="en-US" altLang="ja-JP" sz="1800" dirty="0" smtClean="0">
                <a:latin typeface="Tahoma"/>
                <a:cs typeface="Tahoma"/>
              </a:rPr>
              <a:t>I/O Devices (keyboards, mouse, graphics, printers, …)</a:t>
            </a:r>
          </a:p>
          <a:p>
            <a:pPr marL="449263" indent="-449263">
              <a:lnSpc>
                <a:spcPct val="90000"/>
              </a:lnSpc>
            </a:pPr>
            <a:r>
              <a:rPr lang="en-US" altLang="ja-JP" sz="2000" dirty="0">
                <a:latin typeface="Tahoma"/>
                <a:cs typeface="Tahoma"/>
              </a:rPr>
              <a:t>Process is the </a:t>
            </a:r>
            <a:r>
              <a:rPr lang="en-US" altLang="ja-JP" sz="2000" dirty="0">
                <a:solidFill>
                  <a:srgbClr val="FFE066"/>
                </a:solidFill>
                <a:latin typeface="Tahoma"/>
                <a:cs typeface="Tahoma"/>
              </a:rPr>
              <a:t>fundamental unit of work</a:t>
            </a:r>
            <a:r>
              <a:rPr lang="en-US" altLang="ja-JP" sz="2000" dirty="0">
                <a:latin typeface="Tahoma"/>
                <a:cs typeface="Tahoma"/>
              </a:rPr>
              <a:t> in a system.</a:t>
            </a:r>
          </a:p>
          <a:p>
            <a:pPr lvl="1">
              <a:lnSpc>
                <a:spcPct val="90000"/>
              </a:lnSpc>
              <a:buSzPct val="80000"/>
            </a:pPr>
            <a:r>
              <a:rPr lang="en-US" altLang="ja-JP" sz="2000" dirty="0">
                <a:latin typeface="Tahoma"/>
                <a:cs typeface="Tahoma"/>
              </a:rPr>
              <a:t>Operating System </a:t>
            </a:r>
            <a:r>
              <a:rPr lang="en-US" altLang="ja-JP" sz="2000" dirty="0" smtClean="0">
                <a:latin typeface="Tahoma"/>
                <a:cs typeface="Tahoma"/>
              </a:rPr>
              <a:t>Processes (system code)</a:t>
            </a:r>
            <a:endParaRPr lang="en-US" altLang="ja-JP" sz="2000" dirty="0">
              <a:latin typeface="Tahoma"/>
              <a:cs typeface="Tahoma"/>
            </a:endParaRPr>
          </a:p>
          <a:p>
            <a:pPr lvl="1">
              <a:lnSpc>
                <a:spcPct val="90000"/>
              </a:lnSpc>
              <a:buSzPct val="80000"/>
            </a:pPr>
            <a:r>
              <a:rPr lang="en-US" altLang="ja-JP" sz="2000" dirty="0">
                <a:latin typeface="Tahoma"/>
                <a:cs typeface="Tahoma"/>
              </a:rPr>
              <a:t>User </a:t>
            </a:r>
            <a:r>
              <a:rPr lang="en-US" altLang="ja-JP" sz="2000" dirty="0" smtClean="0">
                <a:latin typeface="Tahoma"/>
                <a:cs typeface="Tahoma"/>
              </a:rPr>
              <a:t>Processes (user code)</a:t>
            </a:r>
            <a:endParaRPr lang="en-US" altLang="ja-JP" sz="2000" dirty="0">
              <a:latin typeface="Tahoma"/>
              <a:cs typeface="Tahoma"/>
            </a:endParaRPr>
          </a:p>
          <a:p>
            <a:pPr marL="449263" indent="-449263">
              <a:lnSpc>
                <a:spcPct val="90000"/>
              </a:lnSpc>
            </a:pPr>
            <a:r>
              <a:rPr lang="en-US" altLang="ja-JP" sz="2000" dirty="0" smtClean="0">
                <a:latin typeface="Tahoma"/>
                <a:cs typeface="Tahoma"/>
              </a:rPr>
              <a:t>A process can have 1 or more (concurrent) </a:t>
            </a:r>
            <a:r>
              <a:rPr lang="en-US" altLang="ja-JP" sz="2000" dirty="0" smtClean="0">
                <a:solidFill>
                  <a:srgbClr val="FFE066"/>
                </a:solidFill>
                <a:latin typeface="Tahoma"/>
                <a:cs typeface="Tahoma"/>
              </a:rPr>
              <a:t>threads</a:t>
            </a:r>
          </a:p>
          <a:p>
            <a:pPr lvl="1">
              <a:lnSpc>
                <a:spcPct val="90000"/>
              </a:lnSpc>
              <a:buSzPct val="80000"/>
            </a:pPr>
            <a:r>
              <a:rPr lang="en-US" altLang="ja-JP" sz="2000" dirty="0" smtClean="0">
                <a:latin typeface="Tahoma"/>
                <a:cs typeface="Tahoma"/>
              </a:rPr>
              <a:t>Each thread has a program counter on a program sequence</a:t>
            </a:r>
          </a:p>
          <a:p>
            <a:pPr lvl="1">
              <a:lnSpc>
                <a:spcPct val="90000"/>
              </a:lnSpc>
              <a:buSzPct val="80000"/>
            </a:pPr>
            <a:r>
              <a:rPr lang="en-US" altLang="ja-JP" sz="2000" dirty="0" smtClean="0">
                <a:latin typeface="Tahoma"/>
                <a:cs typeface="Tahoma"/>
              </a:rPr>
              <a:t>Each thread is considered a separate execution sequence</a:t>
            </a:r>
            <a:endParaRPr lang="en-US" altLang="ja-JP" sz="2000" dirty="0">
              <a:latin typeface="Tahoma"/>
              <a:cs typeface="Tahoma"/>
            </a:endParaRPr>
          </a:p>
          <a:p>
            <a:pPr marL="449263" indent="-449263">
              <a:lnSpc>
                <a:spcPct val="90000"/>
              </a:lnSpc>
              <a:tabLst>
                <a:tab pos="452438" algn="l"/>
              </a:tabLst>
            </a:pPr>
            <a:r>
              <a:rPr lang="en-US" altLang="ja-JP" sz="2000" dirty="0" smtClean="0">
                <a:latin typeface="Tahoma"/>
                <a:cs typeface="Tahoma"/>
              </a:rPr>
              <a:t>5 Major OS </a:t>
            </a:r>
            <a:r>
              <a:rPr lang="en-US" altLang="ja-JP" sz="2000" dirty="0" smtClean="0">
                <a:solidFill>
                  <a:srgbClr val="FFE066"/>
                </a:solidFill>
                <a:latin typeface="Tahoma"/>
                <a:cs typeface="Tahoma"/>
              </a:rPr>
              <a:t>Process Management </a:t>
            </a:r>
            <a:r>
              <a:rPr lang="en-US" altLang="ja-JP" sz="2000" dirty="0">
                <a:latin typeface="Tahoma"/>
                <a:cs typeface="Tahoma"/>
              </a:rPr>
              <a:t>a</a:t>
            </a:r>
            <a:r>
              <a:rPr lang="en-US" altLang="ja-JP" sz="2000" dirty="0" smtClean="0">
                <a:latin typeface="Tahoma"/>
                <a:cs typeface="Tahoma"/>
              </a:rPr>
              <a:t>ctivities:</a:t>
            </a:r>
          </a:p>
          <a:p>
            <a:pPr marL="795337" lvl="1" indent="-342900">
              <a:lnSpc>
                <a:spcPct val="90000"/>
              </a:lnSpc>
              <a:buSzPct val="100000"/>
              <a:buFont typeface="+mj-ea"/>
              <a:buAutoNum type="circleNumDbPlain"/>
            </a:pPr>
            <a:r>
              <a:rPr lang="en-US" altLang="ja-JP" sz="1800" b="1" dirty="0" smtClean="0">
                <a:latin typeface="Tahoma"/>
                <a:cs typeface="Tahoma"/>
              </a:rPr>
              <a:t>S</a:t>
            </a:r>
            <a:r>
              <a:rPr lang="en-US" altLang="ja-JP" sz="1800" dirty="0" smtClean="0">
                <a:latin typeface="Tahoma"/>
                <a:cs typeface="Tahoma"/>
              </a:rPr>
              <a:t>cheduling of processes and threads</a:t>
            </a:r>
          </a:p>
          <a:p>
            <a:pPr marL="795337" lvl="1" indent="-342900">
              <a:lnSpc>
                <a:spcPct val="90000"/>
              </a:lnSpc>
              <a:buSzPct val="100000"/>
              <a:buFont typeface="+mj-ea"/>
              <a:buAutoNum type="circleNumDbPlain"/>
            </a:pPr>
            <a:r>
              <a:rPr lang="en-US" altLang="ja-JP" sz="1800" b="1" dirty="0" smtClean="0">
                <a:latin typeface="Tahoma"/>
                <a:cs typeface="Tahoma"/>
              </a:rPr>
              <a:t>C</a:t>
            </a:r>
            <a:r>
              <a:rPr lang="en-US" altLang="ja-JP" sz="1800" dirty="0" smtClean="0">
                <a:latin typeface="Tahoma"/>
                <a:cs typeface="Tahoma"/>
              </a:rPr>
              <a:t>reating/</a:t>
            </a:r>
            <a:r>
              <a:rPr lang="en-US" altLang="ja-JP" sz="1800" b="1" dirty="0" smtClean="0">
                <a:latin typeface="Tahoma"/>
                <a:cs typeface="Tahoma"/>
              </a:rPr>
              <a:t>D</a:t>
            </a:r>
            <a:r>
              <a:rPr lang="en-US" altLang="ja-JP" sz="1800" dirty="0" smtClean="0">
                <a:latin typeface="Tahoma"/>
                <a:cs typeface="Tahoma"/>
              </a:rPr>
              <a:t>eleting processes (system and user)</a:t>
            </a:r>
          </a:p>
          <a:p>
            <a:pPr marL="795337" lvl="1" indent="-342900">
              <a:lnSpc>
                <a:spcPct val="90000"/>
              </a:lnSpc>
              <a:buSzPct val="100000"/>
              <a:buFont typeface="+mj-ea"/>
              <a:buAutoNum type="circleNumDbPlain"/>
            </a:pPr>
            <a:r>
              <a:rPr lang="en-US" altLang="ja-JP" sz="1800" b="1" dirty="0" smtClean="0">
                <a:latin typeface="Tahoma"/>
                <a:cs typeface="Tahoma"/>
              </a:rPr>
              <a:t>S</a:t>
            </a:r>
            <a:r>
              <a:rPr lang="en-US" altLang="ja-JP" sz="1800" dirty="0" smtClean="0">
                <a:latin typeface="Tahoma"/>
                <a:cs typeface="Tahoma"/>
              </a:rPr>
              <a:t>uspending and </a:t>
            </a:r>
            <a:r>
              <a:rPr lang="en-US" altLang="ja-JP" sz="1800" b="1" dirty="0" smtClean="0">
                <a:latin typeface="Tahoma"/>
                <a:cs typeface="Tahoma"/>
              </a:rPr>
              <a:t>R</a:t>
            </a:r>
            <a:r>
              <a:rPr lang="en-US" altLang="ja-JP" sz="1800" dirty="0" smtClean="0">
                <a:latin typeface="Tahoma"/>
                <a:cs typeface="Tahoma"/>
              </a:rPr>
              <a:t>esuming processes</a:t>
            </a:r>
          </a:p>
          <a:p>
            <a:pPr marL="795337" lvl="1" indent="-342900">
              <a:lnSpc>
                <a:spcPct val="90000"/>
              </a:lnSpc>
              <a:buSzPct val="100000"/>
              <a:buFont typeface="+mj-ea"/>
              <a:buAutoNum type="circleNumDbPlain"/>
            </a:pPr>
            <a:r>
              <a:rPr lang="en-US" altLang="ja-JP" sz="1800" b="1" dirty="0" smtClean="0">
                <a:latin typeface="Tahoma"/>
                <a:cs typeface="Tahoma"/>
              </a:rPr>
              <a:t>P</a:t>
            </a:r>
            <a:r>
              <a:rPr lang="en-US" altLang="ja-JP" sz="1800" dirty="0" smtClean="0">
                <a:latin typeface="Tahoma"/>
                <a:cs typeface="Tahoma"/>
              </a:rPr>
              <a:t>rocess </a:t>
            </a:r>
            <a:r>
              <a:rPr lang="en-US" altLang="ja-JP" sz="1800" b="1" dirty="0">
                <a:latin typeface="Tahoma"/>
                <a:cs typeface="Tahoma"/>
              </a:rPr>
              <a:t>S</a:t>
            </a:r>
            <a:r>
              <a:rPr lang="en-US" altLang="ja-JP" sz="1800" dirty="0" smtClean="0">
                <a:latin typeface="Tahoma"/>
                <a:cs typeface="Tahoma"/>
              </a:rPr>
              <a:t>ynchronization</a:t>
            </a:r>
          </a:p>
          <a:p>
            <a:pPr marL="795337" lvl="1" indent="-342900">
              <a:lnSpc>
                <a:spcPct val="90000"/>
              </a:lnSpc>
              <a:buSzPct val="100000"/>
              <a:buFont typeface="+mj-ea"/>
              <a:buAutoNum type="circleNumDbPlain"/>
            </a:pPr>
            <a:r>
              <a:rPr lang="en-US" altLang="ja-JP" sz="1800" b="1" dirty="0" smtClean="0">
                <a:latin typeface="Tahoma"/>
                <a:cs typeface="Tahoma"/>
              </a:rPr>
              <a:t>P</a:t>
            </a:r>
            <a:r>
              <a:rPr lang="en-US" altLang="ja-JP" sz="1800" dirty="0" smtClean="0">
                <a:latin typeface="Tahoma"/>
                <a:cs typeface="Tahoma"/>
              </a:rPr>
              <a:t>rocess </a:t>
            </a:r>
            <a:r>
              <a:rPr lang="en-US" altLang="ja-JP" sz="1800" b="1" dirty="0">
                <a:latin typeface="Tahoma"/>
                <a:cs typeface="Tahoma"/>
              </a:rPr>
              <a:t>C</a:t>
            </a:r>
            <a:r>
              <a:rPr lang="en-US" altLang="ja-JP" sz="1800" dirty="0" smtClean="0">
                <a:latin typeface="Tahoma"/>
                <a:cs typeface="Tahoma"/>
              </a:rPr>
              <a:t>ommunication</a:t>
            </a:r>
          </a:p>
        </p:txBody>
      </p:sp>
    </p:spTree>
    <p:extLst>
      <p:ext uri="{BB962C8B-B14F-4D97-AF65-F5344CB8AC3E}">
        <p14:creationId xmlns:p14="http://schemas.microsoft.com/office/powerpoint/2010/main" val="161726967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Tahoma"/>
                <a:cs typeface="Tahoma"/>
              </a:rPr>
              <a:t>Memory Management</a:t>
            </a:r>
            <a:endParaRPr lang="en-US" dirty="0">
              <a:latin typeface="Tahoma"/>
              <a:cs typeface="Tahoma"/>
            </a:endParaRPr>
          </a:p>
        </p:txBody>
      </p:sp>
      <p:sp>
        <p:nvSpPr>
          <p:cNvPr id="4" name="Slide Number Placeholder 3"/>
          <p:cNvSpPr>
            <a:spLocks noGrp="1"/>
          </p:cNvSpPr>
          <p:nvPr>
            <p:ph type="sldNum" sz="quarter" idx="11"/>
          </p:nvPr>
        </p:nvSpPr>
        <p:spPr/>
        <p:txBody>
          <a:bodyPr/>
          <a:lstStyle/>
          <a:p>
            <a:fld id="{1789C0F2-17E0-497A-9BBE-0C73201AAFE3}" type="slidenum">
              <a:rPr lang="en-US" smtClean="0"/>
              <a:pPr/>
              <a:t>24</a:t>
            </a:fld>
            <a:endParaRPr lang="en-US" dirty="0"/>
          </a:p>
        </p:txBody>
      </p:sp>
      <p:sp>
        <p:nvSpPr>
          <p:cNvPr id="5" name="Footer Placeholder 4"/>
          <p:cNvSpPr>
            <a:spLocks noGrp="1"/>
          </p:cNvSpPr>
          <p:nvPr>
            <p:ph type="ftr" sz="quarter" idx="12"/>
          </p:nvPr>
        </p:nvSpPr>
        <p:spPr/>
        <p:txBody>
          <a:bodyPr/>
          <a:lstStyle/>
          <a:p>
            <a:r>
              <a:rPr lang="en-US" smtClean="0"/>
              <a:t>CSS430 Operating Systems : Introduction</a:t>
            </a:r>
            <a:endParaRPr lang="en-US" dirty="0"/>
          </a:p>
        </p:txBody>
      </p:sp>
      <p:sp>
        <p:nvSpPr>
          <p:cNvPr id="6" name="Rectangle 3"/>
          <p:cNvSpPr txBox="1">
            <a:spLocks noChangeArrowheads="1"/>
          </p:cNvSpPr>
          <p:nvPr/>
        </p:nvSpPr>
        <p:spPr>
          <a:xfrm>
            <a:off x="452892" y="725692"/>
            <a:ext cx="8486813" cy="5611608"/>
          </a:xfrm>
          <a:prstGeom prst="rect">
            <a:avLst/>
          </a:prstGeom>
        </p:spPr>
        <p:txBody>
          <a:bodyPr vert="horz" lIns="91440" tIns="45720" rIns="91440" bIns="45720" rtlCol="0" anchor="ctr">
            <a:noAutofit/>
          </a:bodyPr>
          <a:lstStyle>
            <a:lvl1pPr marL="274320" indent="-256032" algn="l" defTabSz="914400" rtl="0" eaLnBrk="1" latinLnBrk="0" hangingPunct="1">
              <a:spcBef>
                <a:spcPct val="20000"/>
              </a:spcBef>
              <a:spcAft>
                <a:spcPts val="0"/>
              </a:spcAft>
              <a:buSzPct val="60000"/>
              <a:buFont typeface="Wingdings" charset="2"/>
              <a:buChar char="u"/>
              <a:defRPr sz="2100" kern="1200">
                <a:solidFill>
                  <a:schemeClr val="tx1"/>
                </a:solidFill>
                <a:effectLst>
                  <a:outerShdw blurRad="38100" dist="38100" dir="2700000" algn="tl">
                    <a:srgbClr val="000000">
                      <a:alpha val="43137"/>
                    </a:srgbClr>
                  </a:outerShdw>
                </a:effectLst>
                <a:latin typeface="Cambria"/>
                <a:ea typeface="+mn-ea"/>
                <a:cs typeface="Cambria"/>
              </a:defRPr>
            </a:lvl1pPr>
            <a:lvl2pPr marL="640080" indent="-256032" algn="l" defTabSz="914400" rtl="0" eaLnBrk="1" latinLnBrk="0" hangingPunct="1">
              <a:spcBef>
                <a:spcPct val="20000"/>
              </a:spcBef>
              <a:buSzPct val="60000"/>
              <a:buFont typeface="Wingdings" charset="2"/>
              <a:buChar char="ü"/>
              <a:defRPr sz="1900" kern="1200">
                <a:solidFill>
                  <a:schemeClr val="tx1"/>
                </a:solidFill>
                <a:effectLst>
                  <a:outerShdw blurRad="38100" dist="38100" dir="2700000" algn="tl">
                    <a:srgbClr val="000000">
                      <a:alpha val="43137"/>
                    </a:srgbClr>
                  </a:outerShdw>
                </a:effectLst>
                <a:latin typeface="Cambria"/>
                <a:ea typeface="+mn-ea"/>
                <a:cs typeface="Cambria"/>
              </a:defRPr>
            </a:lvl2pPr>
            <a:lvl3pPr marL="1005840" indent="-256032" algn="l" defTabSz="914400" rtl="0" eaLnBrk="1" latinLnBrk="0" hangingPunct="1">
              <a:spcBef>
                <a:spcPct val="20000"/>
              </a:spcBef>
              <a:buSzPct val="60000"/>
              <a:buFont typeface="Wingdings" charset="2"/>
              <a:buChar char="v"/>
              <a:defRPr sz="1700" kern="1200">
                <a:solidFill>
                  <a:schemeClr val="tx1"/>
                </a:solidFill>
                <a:effectLst>
                  <a:outerShdw blurRad="38100" dist="38100" dir="2700000" algn="tl">
                    <a:srgbClr val="000000">
                      <a:alpha val="43137"/>
                    </a:srgbClr>
                  </a:outerShdw>
                </a:effectLst>
                <a:latin typeface="Cambria"/>
                <a:ea typeface="+mn-ea"/>
                <a:cs typeface="Cambria"/>
              </a:defRPr>
            </a:lvl3pPr>
            <a:lvl4pPr marL="1371600" indent="-256032" algn="l" defTabSz="914400" rtl="0" eaLnBrk="1" latinLnBrk="0" hangingPunct="1">
              <a:spcBef>
                <a:spcPct val="20000"/>
              </a:spcBef>
              <a:buSzPct val="60000"/>
              <a:buFont typeface="Courier New"/>
              <a:buChar char="o"/>
              <a:defRPr sz="1600" kern="1200">
                <a:solidFill>
                  <a:schemeClr val="tx1"/>
                </a:solidFill>
                <a:effectLst>
                  <a:outerShdw blurRad="38100" dist="38100" dir="2700000" algn="tl">
                    <a:srgbClr val="000000">
                      <a:alpha val="43137"/>
                    </a:srgbClr>
                  </a:outerShdw>
                </a:effectLst>
                <a:latin typeface="Cambria"/>
                <a:ea typeface="+mn-ea"/>
                <a:cs typeface="Cambria"/>
              </a:defRPr>
            </a:lvl4pPr>
            <a:lvl5pPr marL="1645920" indent="-256032" algn="l" defTabSz="914400" rtl="0" eaLnBrk="1" latinLnBrk="0" hangingPunct="1">
              <a:spcBef>
                <a:spcPct val="20000"/>
              </a:spcBef>
              <a:buSzPct val="60000"/>
              <a:buFont typeface="Arial"/>
              <a:buChar char="•"/>
              <a:defRPr sz="1500" kern="1200">
                <a:solidFill>
                  <a:schemeClr val="tx1"/>
                </a:solidFill>
                <a:effectLst>
                  <a:outerShdw blurRad="38100" dist="38100" dir="2700000" algn="tl">
                    <a:srgbClr val="000000">
                      <a:alpha val="43137"/>
                    </a:srgbClr>
                  </a:outerShdw>
                </a:effectLst>
                <a:latin typeface="Cambria"/>
                <a:ea typeface="+mn-ea"/>
                <a:cs typeface="Cambria"/>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341313" indent="-341313">
              <a:lnSpc>
                <a:spcPct val="90000"/>
              </a:lnSpc>
            </a:pPr>
            <a:r>
              <a:rPr lang="en-US" altLang="ja-JP" sz="2400" dirty="0" smtClean="0">
                <a:latin typeface="Tahoma"/>
                <a:cs typeface="Tahoma"/>
              </a:rPr>
              <a:t> </a:t>
            </a:r>
            <a:r>
              <a:rPr lang="en-US" altLang="ja-JP" sz="2400" dirty="0" smtClean="0">
                <a:solidFill>
                  <a:srgbClr val="FFE066"/>
                </a:solidFill>
                <a:latin typeface="Tahoma"/>
                <a:cs typeface="Tahoma"/>
              </a:rPr>
              <a:t>Main Memory</a:t>
            </a:r>
            <a:endParaRPr lang="en-US" altLang="ja-JP" sz="2400" dirty="0" smtClean="0">
              <a:latin typeface="Tahoma"/>
              <a:cs typeface="Tahoma"/>
            </a:endParaRPr>
          </a:p>
          <a:p>
            <a:pPr lvl="1">
              <a:lnSpc>
                <a:spcPct val="90000"/>
              </a:lnSpc>
              <a:buSzPct val="80000"/>
            </a:pPr>
            <a:r>
              <a:rPr lang="en-US" altLang="ja-JP" sz="1800" dirty="0" smtClean="0">
                <a:latin typeface="Tahoma"/>
                <a:cs typeface="Tahoma"/>
              </a:rPr>
              <a:t>CPUs are only able to access programs and data in main memory.</a:t>
            </a:r>
          </a:p>
          <a:p>
            <a:pPr lvl="1">
              <a:lnSpc>
                <a:spcPct val="90000"/>
              </a:lnSpc>
              <a:buSzPct val="80000"/>
            </a:pPr>
            <a:r>
              <a:rPr lang="en-US" altLang="ja-JP" sz="1800" dirty="0" smtClean="0">
                <a:latin typeface="Tahoma"/>
                <a:cs typeface="Tahoma"/>
              </a:rPr>
              <a:t>Very large, but volatile and varies in speed</a:t>
            </a:r>
          </a:p>
          <a:p>
            <a:pPr lvl="1">
              <a:lnSpc>
                <a:spcPct val="90000"/>
              </a:lnSpc>
              <a:buSzPct val="80000"/>
            </a:pPr>
            <a:r>
              <a:rPr lang="en-US" altLang="ja-JP" sz="1800" dirty="0" smtClean="0">
                <a:latin typeface="Tahoma"/>
                <a:cs typeface="Tahoma"/>
              </a:rPr>
              <a:t>Contains bytes or words each with their own </a:t>
            </a:r>
            <a:r>
              <a:rPr lang="en-US" altLang="ja-JP" sz="1800" i="1" dirty="0" smtClean="0">
                <a:latin typeface="Tahoma"/>
                <a:cs typeface="Tahoma"/>
              </a:rPr>
              <a:t>address</a:t>
            </a:r>
          </a:p>
          <a:p>
            <a:pPr marL="341313" indent="-331788">
              <a:lnSpc>
                <a:spcPct val="90000"/>
              </a:lnSpc>
            </a:pPr>
            <a:r>
              <a:rPr lang="en-US" altLang="ja-JP" sz="2400" dirty="0" smtClean="0">
                <a:solidFill>
                  <a:srgbClr val="FFFFFF"/>
                </a:solidFill>
                <a:latin typeface="Tahoma"/>
                <a:cs typeface="Tahoma"/>
              </a:rPr>
              <a:t> </a:t>
            </a:r>
            <a:r>
              <a:rPr lang="en-US" altLang="ja-JP" sz="2400" dirty="0" smtClean="0">
                <a:solidFill>
                  <a:srgbClr val="FFE066"/>
                </a:solidFill>
                <a:latin typeface="Tahoma"/>
                <a:cs typeface="Tahoma"/>
              </a:rPr>
              <a:t>Programs</a:t>
            </a:r>
            <a:endParaRPr lang="en-US" altLang="ja-JP" sz="2400" dirty="0">
              <a:solidFill>
                <a:srgbClr val="FFE066"/>
              </a:solidFill>
              <a:latin typeface="Tahoma"/>
              <a:cs typeface="Tahoma"/>
            </a:endParaRPr>
          </a:p>
          <a:p>
            <a:pPr lvl="1">
              <a:lnSpc>
                <a:spcPct val="90000"/>
              </a:lnSpc>
              <a:buSzPct val="80000"/>
            </a:pPr>
            <a:r>
              <a:rPr lang="en-US" altLang="ja-JP" sz="2000" dirty="0" smtClean="0">
                <a:latin typeface="Tahoma"/>
                <a:cs typeface="Tahoma"/>
              </a:rPr>
              <a:t>Mapped to absolute addresses</a:t>
            </a:r>
          </a:p>
          <a:p>
            <a:pPr lvl="1">
              <a:lnSpc>
                <a:spcPct val="90000"/>
              </a:lnSpc>
              <a:buSzPct val="80000"/>
            </a:pPr>
            <a:r>
              <a:rPr lang="en-US" altLang="ja-JP" sz="2000" dirty="0" smtClean="0">
                <a:latin typeface="Tahoma"/>
                <a:cs typeface="Tahoma"/>
              </a:rPr>
              <a:t>Loaded into main memory</a:t>
            </a:r>
          </a:p>
          <a:p>
            <a:pPr lvl="1">
              <a:lnSpc>
                <a:spcPct val="90000"/>
              </a:lnSpc>
              <a:buSzPct val="80000"/>
            </a:pPr>
            <a:r>
              <a:rPr lang="en-US" altLang="ja-JP" sz="2000" dirty="0" smtClean="0">
                <a:latin typeface="Tahoma"/>
                <a:cs typeface="Tahoma"/>
              </a:rPr>
              <a:t>Accessible to multiple </a:t>
            </a:r>
            <a:r>
              <a:rPr lang="en-US" altLang="ja-JP" sz="2000" i="1" dirty="0" smtClean="0">
                <a:latin typeface="Tahoma"/>
                <a:cs typeface="Tahoma"/>
              </a:rPr>
              <a:t>threads</a:t>
            </a:r>
            <a:r>
              <a:rPr lang="en-US" altLang="ja-JP" sz="2000" dirty="0" smtClean="0">
                <a:latin typeface="Tahoma"/>
                <a:cs typeface="Tahoma"/>
              </a:rPr>
              <a:t> (via different program counters)</a:t>
            </a:r>
            <a:endParaRPr lang="en-US" altLang="ja-JP" sz="2000" dirty="0">
              <a:latin typeface="Tahoma"/>
              <a:cs typeface="Tahoma"/>
            </a:endParaRPr>
          </a:p>
          <a:p>
            <a:pPr marL="341313" indent="-331788">
              <a:lnSpc>
                <a:spcPct val="90000"/>
              </a:lnSpc>
            </a:pPr>
            <a:r>
              <a:rPr lang="en-US" altLang="ja-JP" sz="2400" dirty="0" smtClean="0">
                <a:solidFill>
                  <a:srgbClr val="FFFFFF"/>
                </a:solidFill>
                <a:latin typeface="Tahoma"/>
                <a:cs typeface="Tahoma"/>
              </a:rPr>
              <a:t> </a:t>
            </a:r>
            <a:r>
              <a:rPr lang="en-US" altLang="ja-JP" sz="2400" dirty="0" smtClean="0">
                <a:solidFill>
                  <a:srgbClr val="FFE066"/>
                </a:solidFill>
                <a:latin typeface="Tahoma"/>
                <a:cs typeface="Tahoma"/>
              </a:rPr>
              <a:t>Memory Management</a:t>
            </a:r>
          </a:p>
          <a:p>
            <a:pPr lvl="1">
              <a:lnSpc>
                <a:spcPct val="90000"/>
              </a:lnSpc>
              <a:buSzPct val="80000"/>
            </a:pPr>
            <a:r>
              <a:rPr lang="en-US" altLang="ja-JP" sz="2000" dirty="0" smtClean="0">
                <a:latin typeface="Tahoma"/>
                <a:cs typeface="Tahoma"/>
              </a:rPr>
              <a:t>Different algorithms are optimized for different systems</a:t>
            </a:r>
          </a:p>
          <a:p>
            <a:pPr lvl="1">
              <a:lnSpc>
                <a:spcPct val="90000"/>
              </a:lnSpc>
              <a:buSzPct val="80000"/>
            </a:pPr>
            <a:r>
              <a:rPr lang="en-US" altLang="ja-JP" sz="2000" dirty="0" smtClean="0">
                <a:latin typeface="Tahoma"/>
                <a:cs typeface="Tahoma"/>
              </a:rPr>
              <a:t>Dependent on specific hardware support</a:t>
            </a:r>
          </a:p>
          <a:p>
            <a:pPr marL="449263" indent="-449263">
              <a:lnSpc>
                <a:spcPct val="90000"/>
              </a:lnSpc>
              <a:buSzPct val="80000"/>
            </a:pPr>
            <a:r>
              <a:rPr lang="en-US" altLang="ja-JP" sz="2200" dirty="0">
                <a:latin typeface="Tahoma"/>
                <a:cs typeface="Tahoma"/>
              </a:rPr>
              <a:t>3</a:t>
            </a:r>
            <a:r>
              <a:rPr lang="en-US" altLang="ja-JP" sz="2200" dirty="0" smtClean="0">
                <a:latin typeface="Tahoma"/>
                <a:cs typeface="Tahoma"/>
              </a:rPr>
              <a:t> Major OS </a:t>
            </a:r>
            <a:r>
              <a:rPr lang="en-US" altLang="ja-JP" sz="2200" dirty="0" smtClean="0">
                <a:solidFill>
                  <a:srgbClr val="FFE066"/>
                </a:solidFill>
                <a:latin typeface="Tahoma"/>
                <a:cs typeface="Tahoma"/>
              </a:rPr>
              <a:t>Memory Management </a:t>
            </a:r>
            <a:r>
              <a:rPr lang="en-US" altLang="ja-JP" sz="2200" dirty="0">
                <a:latin typeface="Tahoma"/>
                <a:cs typeface="Tahoma"/>
              </a:rPr>
              <a:t>a</a:t>
            </a:r>
            <a:r>
              <a:rPr lang="en-US" altLang="ja-JP" sz="2200" dirty="0" smtClean="0">
                <a:latin typeface="Tahoma"/>
                <a:cs typeface="Tahoma"/>
              </a:rPr>
              <a:t>ctivities:</a:t>
            </a:r>
          </a:p>
          <a:p>
            <a:pPr marL="795337" lvl="1" indent="-342900">
              <a:lnSpc>
                <a:spcPct val="90000"/>
              </a:lnSpc>
              <a:buSzPct val="100000"/>
              <a:buFont typeface="+mj-ea"/>
              <a:buAutoNum type="circleNumDbPlain"/>
            </a:pPr>
            <a:r>
              <a:rPr lang="en-US" altLang="ja-JP" sz="1800" b="1" dirty="0" smtClean="0">
                <a:latin typeface="Tahoma"/>
                <a:cs typeface="Tahoma"/>
              </a:rPr>
              <a:t>K</a:t>
            </a:r>
            <a:r>
              <a:rPr lang="en-US" altLang="ja-JP" sz="1800" dirty="0" smtClean="0">
                <a:latin typeface="Tahoma"/>
                <a:cs typeface="Tahoma"/>
              </a:rPr>
              <a:t>eeping track of memory used and by whom</a:t>
            </a:r>
          </a:p>
          <a:p>
            <a:pPr marL="795337" lvl="1" indent="-342900">
              <a:lnSpc>
                <a:spcPct val="90000"/>
              </a:lnSpc>
              <a:buSzPct val="100000"/>
              <a:buFont typeface="+mj-ea"/>
              <a:buAutoNum type="circleNumDbPlain"/>
            </a:pPr>
            <a:r>
              <a:rPr lang="en-US" altLang="ja-JP" sz="1800" b="1" dirty="0" smtClean="0">
                <a:latin typeface="Tahoma"/>
                <a:cs typeface="Tahoma"/>
              </a:rPr>
              <a:t>D</a:t>
            </a:r>
            <a:r>
              <a:rPr lang="en-US" altLang="ja-JP" sz="1800" dirty="0" smtClean="0">
                <a:latin typeface="Tahoma"/>
                <a:cs typeface="Tahoma"/>
              </a:rPr>
              <a:t>eciding which processes and data to move in/out of memory.</a:t>
            </a:r>
          </a:p>
          <a:p>
            <a:pPr marL="795337" lvl="1" indent="-342900">
              <a:lnSpc>
                <a:spcPct val="90000"/>
              </a:lnSpc>
              <a:buSzPct val="100000"/>
              <a:buFont typeface="+mj-ea"/>
              <a:buAutoNum type="circleNumDbPlain"/>
            </a:pPr>
            <a:r>
              <a:rPr lang="en-US" altLang="ja-JP" sz="1800" b="1" dirty="0" smtClean="0">
                <a:latin typeface="Tahoma"/>
                <a:cs typeface="Tahoma"/>
              </a:rPr>
              <a:t>A</a:t>
            </a:r>
            <a:r>
              <a:rPr lang="en-US" altLang="ja-JP" sz="1800" dirty="0" smtClean="0">
                <a:latin typeface="Tahoma"/>
                <a:cs typeface="Tahoma"/>
              </a:rPr>
              <a:t>llocating and </a:t>
            </a:r>
            <a:r>
              <a:rPr lang="en-US" altLang="ja-JP" sz="1800" b="1" dirty="0" smtClean="0">
                <a:latin typeface="Tahoma"/>
                <a:cs typeface="Tahoma"/>
              </a:rPr>
              <a:t>D</a:t>
            </a:r>
            <a:r>
              <a:rPr lang="en-US" altLang="ja-JP" sz="1800" dirty="0" smtClean="0">
                <a:latin typeface="Tahoma"/>
                <a:cs typeface="Tahoma"/>
              </a:rPr>
              <a:t>eallocating memory as necessary.</a:t>
            </a:r>
          </a:p>
        </p:txBody>
      </p:sp>
    </p:spTree>
    <p:extLst>
      <p:ext uri="{BB962C8B-B14F-4D97-AF65-F5344CB8AC3E}">
        <p14:creationId xmlns:p14="http://schemas.microsoft.com/office/powerpoint/2010/main" val="74104915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Tahoma"/>
                <a:cs typeface="Tahoma"/>
              </a:rPr>
              <a:t>File System Management</a:t>
            </a:r>
            <a:endParaRPr lang="en-US" dirty="0">
              <a:latin typeface="Tahoma"/>
              <a:cs typeface="Tahoma"/>
            </a:endParaRPr>
          </a:p>
        </p:txBody>
      </p:sp>
      <p:sp>
        <p:nvSpPr>
          <p:cNvPr id="4" name="Slide Number Placeholder 3"/>
          <p:cNvSpPr>
            <a:spLocks noGrp="1"/>
          </p:cNvSpPr>
          <p:nvPr>
            <p:ph type="sldNum" sz="quarter" idx="11"/>
          </p:nvPr>
        </p:nvSpPr>
        <p:spPr/>
        <p:txBody>
          <a:bodyPr/>
          <a:lstStyle/>
          <a:p>
            <a:fld id="{1789C0F2-17E0-497A-9BBE-0C73201AAFE3}" type="slidenum">
              <a:rPr lang="en-US" smtClean="0"/>
              <a:pPr/>
              <a:t>25</a:t>
            </a:fld>
            <a:endParaRPr lang="en-US" dirty="0"/>
          </a:p>
        </p:txBody>
      </p:sp>
      <p:sp>
        <p:nvSpPr>
          <p:cNvPr id="5" name="Footer Placeholder 4"/>
          <p:cNvSpPr>
            <a:spLocks noGrp="1"/>
          </p:cNvSpPr>
          <p:nvPr>
            <p:ph type="ftr" sz="quarter" idx="12"/>
          </p:nvPr>
        </p:nvSpPr>
        <p:spPr/>
        <p:txBody>
          <a:bodyPr/>
          <a:lstStyle/>
          <a:p>
            <a:r>
              <a:rPr lang="en-US" smtClean="0"/>
              <a:t>CSS430 Operating Systems : Introduction</a:t>
            </a:r>
            <a:endParaRPr lang="en-US" dirty="0"/>
          </a:p>
        </p:txBody>
      </p:sp>
      <p:sp>
        <p:nvSpPr>
          <p:cNvPr id="6" name="Rectangle 3"/>
          <p:cNvSpPr txBox="1">
            <a:spLocks noChangeArrowheads="1"/>
          </p:cNvSpPr>
          <p:nvPr/>
        </p:nvSpPr>
        <p:spPr>
          <a:xfrm>
            <a:off x="452892" y="725692"/>
            <a:ext cx="8486813" cy="5611608"/>
          </a:xfrm>
          <a:prstGeom prst="rect">
            <a:avLst/>
          </a:prstGeom>
        </p:spPr>
        <p:txBody>
          <a:bodyPr vert="horz" lIns="91440" tIns="45720" rIns="91440" bIns="45720" rtlCol="0" anchor="ctr">
            <a:noAutofit/>
          </a:bodyPr>
          <a:lstStyle>
            <a:lvl1pPr marL="274320" indent="-256032" algn="l" defTabSz="914400" rtl="0" eaLnBrk="1" latinLnBrk="0" hangingPunct="1">
              <a:spcBef>
                <a:spcPct val="20000"/>
              </a:spcBef>
              <a:spcAft>
                <a:spcPts val="0"/>
              </a:spcAft>
              <a:buSzPct val="60000"/>
              <a:buFont typeface="Wingdings" charset="2"/>
              <a:buChar char="u"/>
              <a:defRPr sz="2100" kern="1200">
                <a:solidFill>
                  <a:schemeClr val="tx1"/>
                </a:solidFill>
                <a:effectLst>
                  <a:outerShdw blurRad="38100" dist="38100" dir="2700000" algn="tl">
                    <a:srgbClr val="000000">
                      <a:alpha val="43137"/>
                    </a:srgbClr>
                  </a:outerShdw>
                </a:effectLst>
                <a:latin typeface="Cambria"/>
                <a:ea typeface="+mn-ea"/>
                <a:cs typeface="Cambria"/>
              </a:defRPr>
            </a:lvl1pPr>
            <a:lvl2pPr marL="640080" indent="-256032" algn="l" defTabSz="914400" rtl="0" eaLnBrk="1" latinLnBrk="0" hangingPunct="1">
              <a:spcBef>
                <a:spcPct val="20000"/>
              </a:spcBef>
              <a:buSzPct val="60000"/>
              <a:buFont typeface="Wingdings" charset="2"/>
              <a:buChar char="ü"/>
              <a:defRPr sz="1900" kern="1200">
                <a:solidFill>
                  <a:schemeClr val="tx1"/>
                </a:solidFill>
                <a:effectLst>
                  <a:outerShdw blurRad="38100" dist="38100" dir="2700000" algn="tl">
                    <a:srgbClr val="000000">
                      <a:alpha val="43137"/>
                    </a:srgbClr>
                  </a:outerShdw>
                </a:effectLst>
                <a:latin typeface="Cambria"/>
                <a:ea typeface="+mn-ea"/>
                <a:cs typeface="Cambria"/>
              </a:defRPr>
            </a:lvl2pPr>
            <a:lvl3pPr marL="1005840" indent="-256032" algn="l" defTabSz="914400" rtl="0" eaLnBrk="1" latinLnBrk="0" hangingPunct="1">
              <a:spcBef>
                <a:spcPct val="20000"/>
              </a:spcBef>
              <a:buSzPct val="60000"/>
              <a:buFont typeface="Wingdings" charset="2"/>
              <a:buChar char="v"/>
              <a:defRPr sz="1700" kern="1200">
                <a:solidFill>
                  <a:schemeClr val="tx1"/>
                </a:solidFill>
                <a:effectLst>
                  <a:outerShdw blurRad="38100" dist="38100" dir="2700000" algn="tl">
                    <a:srgbClr val="000000">
                      <a:alpha val="43137"/>
                    </a:srgbClr>
                  </a:outerShdw>
                </a:effectLst>
                <a:latin typeface="Cambria"/>
                <a:ea typeface="+mn-ea"/>
                <a:cs typeface="Cambria"/>
              </a:defRPr>
            </a:lvl3pPr>
            <a:lvl4pPr marL="1371600" indent="-256032" algn="l" defTabSz="914400" rtl="0" eaLnBrk="1" latinLnBrk="0" hangingPunct="1">
              <a:spcBef>
                <a:spcPct val="20000"/>
              </a:spcBef>
              <a:buSzPct val="60000"/>
              <a:buFont typeface="Courier New"/>
              <a:buChar char="o"/>
              <a:defRPr sz="1600" kern="1200">
                <a:solidFill>
                  <a:schemeClr val="tx1"/>
                </a:solidFill>
                <a:effectLst>
                  <a:outerShdw blurRad="38100" dist="38100" dir="2700000" algn="tl">
                    <a:srgbClr val="000000">
                      <a:alpha val="43137"/>
                    </a:srgbClr>
                  </a:outerShdw>
                </a:effectLst>
                <a:latin typeface="Cambria"/>
                <a:ea typeface="+mn-ea"/>
                <a:cs typeface="Cambria"/>
              </a:defRPr>
            </a:lvl4pPr>
            <a:lvl5pPr marL="1645920" indent="-256032" algn="l" defTabSz="914400" rtl="0" eaLnBrk="1" latinLnBrk="0" hangingPunct="1">
              <a:spcBef>
                <a:spcPct val="20000"/>
              </a:spcBef>
              <a:buSzPct val="60000"/>
              <a:buFont typeface="Arial"/>
              <a:buChar char="•"/>
              <a:defRPr sz="1500" kern="1200">
                <a:solidFill>
                  <a:schemeClr val="tx1"/>
                </a:solidFill>
                <a:effectLst>
                  <a:outerShdw blurRad="38100" dist="38100" dir="2700000" algn="tl">
                    <a:srgbClr val="000000">
                      <a:alpha val="43137"/>
                    </a:srgbClr>
                  </a:outerShdw>
                </a:effectLst>
                <a:latin typeface="Cambria"/>
                <a:ea typeface="+mn-ea"/>
                <a:cs typeface="Cambria"/>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341313" indent="-341313">
              <a:lnSpc>
                <a:spcPct val="90000"/>
              </a:lnSpc>
            </a:pPr>
            <a:r>
              <a:rPr lang="en-US" altLang="ja-JP" sz="2800" dirty="0" smtClean="0">
                <a:latin typeface="Tahoma"/>
                <a:cs typeface="Tahoma"/>
              </a:rPr>
              <a:t> </a:t>
            </a:r>
            <a:r>
              <a:rPr lang="en-US" altLang="ja-JP" sz="2800" dirty="0" smtClean="0">
                <a:solidFill>
                  <a:srgbClr val="FFE066"/>
                </a:solidFill>
                <a:latin typeface="Tahoma"/>
                <a:cs typeface="Tahoma"/>
              </a:rPr>
              <a:t>File</a:t>
            </a:r>
            <a:endParaRPr lang="en-US" altLang="ja-JP" sz="2800" dirty="0" smtClean="0">
              <a:latin typeface="Tahoma"/>
              <a:cs typeface="Tahoma"/>
            </a:endParaRPr>
          </a:p>
          <a:p>
            <a:pPr lvl="1">
              <a:lnSpc>
                <a:spcPct val="90000"/>
              </a:lnSpc>
              <a:buSzPct val="80000"/>
            </a:pPr>
            <a:r>
              <a:rPr lang="en-US" altLang="ja-JP" sz="1800" dirty="0" smtClean="0">
                <a:latin typeface="Tahoma"/>
                <a:cs typeface="Tahoma"/>
              </a:rPr>
              <a:t>The logical unified view of information storage</a:t>
            </a:r>
          </a:p>
          <a:p>
            <a:pPr lvl="1">
              <a:lnSpc>
                <a:spcPct val="90000"/>
              </a:lnSpc>
              <a:buSzPct val="80000"/>
            </a:pPr>
            <a:r>
              <a:rPr lang="en-US" altLang="ja-JP" sz="1800" dirty="0" smtClean="0">
                <a:latin typeface="Tahoma"/>
                <a:cs typeface="Tahoma"/>
              </a:rPr>
              <a:t>Logical </a:t>
            </a:r>
            <a:r>
              <a:rPr lang="en-US" altLang="ja-JP" sz="1800" dirty="0">
                <a:latin typeface="Tahoma"/>
                <a:cs typeface="Tahoma"/>
              </a:rPr>
              <a:t>s</a:t>
            </a:r>
            <a:r>
              <a:rPr lang="en-US" altLang="ja-JP" sz="1800" dirty="0" smtClean="0">
                <a:latin typeface="Tahoma"/>
                <a:cs typeface="Tahoma"/>
              </a:rPr>
              <a:t>torage unit abstracted from the details of the device by OS</a:t>
            </a:r>
          </a:p>
          <a:p>
            <a:pPr marL="341313" indent="-341313">
              <a:lnSpc>
                <a:spcPct val="90000"/>
              </a:lnSpc>
            </a:pPr>
            <a:r>
              <a:rPr lang="en-US" altLang="ja-JP" sz="2800" dirty="0" smtClean="0">
                <a:solidFill>
                  <a:srgbClr val="FFFFFF"/>
                </a:solidFill>
                <a:latin typeface="Tahoma"/>
                <a:cs typeface="Tahoma"/>
              </a:rPr>
              <a:t> </a:t>
            </a:r>
            <a:r>
              <a:rPr lang="en-US" altLang="ja-JP" sz="2800" dirty="0" smtClean="0">
                <a:solidFill>
                  <a:srgbClr val="FFE066"/>
                </a:solidFill>
                <a:latin typeface="Tahoma"/>
                <a:cs typeface="Tahoma"/>
              </a:rPr>
              <a:t>File System</a:t>
            </a:r>
            <a:endParaRPr lang="en-US" altLang="ja-JP" sz="2800" dirty="0">
              <a:solidFill>
                <a:srgbClr val="FFE066"/>
              </a:solidFill>
              <a:latin typeface="Tahoma"/>
              <a:cs typeface="Tahoma"/>
            </a:endParaRPr>
          </a:p>
          <a:p>
            <a:pPr lvl="1">
              <a:lnSpc>
                <a:spcPct val="90000"/>
              </a:lnSpc>
              <a:buSzPct val="80000"/>
            </a:pPr>
            <a:r>
              <a:rPr lang="en-US" altLang="ja-JP" sz="2000" dirty="0" smtClean="0">
                <a:latin typeface="Tahoma"/>
                <a:cs typeface="Tahoma"/>
              </a:rPr>
              <a:t>Controls access from multiple users (e.g. read, write, append)</a:t>
            </a:r>
          </a:p>
          <a:p>
            <a:pPr lvl="1">
              <a:lnSpc>
                <a:spcPct val="90000"/>
              </a:lnSpc>
              <a:buSzPct val="80000"/>
            </a:pPr>
            <a:r>
              <a:rPr lang="en-US" altLang="ja-JP" sz="2000" dirty="0" smtClean="0">
                <a:latin typeface="Tahoma"/>
                <a:cs typeface="Tahoma"/>
              </a:rPr>
              <a:t>Organizes the structure (e.g. directories / subdirectories of files)</a:t>
            </a:r>
          </a:p>
          <a:p>
            <a:pPr lvl="1">
              <a:lnSpc>
                <a:spcPct val="90000"/>
              </a:lnSpc>
              <a:buSzPct val="80000"/>
            </a:pPr>
            <a:r>
              <a:rPr lang="en-US" altLang="ja-JP" sz="2000" dirty="0" smtClean="0">
                <a:latin typeface="Tahoma"/>
                <a:cs typeface="Tahoma"/>
              </a:rPr>
              <a:t>Interacts with storage device drivers (abstracting details)</a:t>
            </a:r>
          </a:p>
          <a:p>
            <a:pPr>
              <a:lnSpc>
                <a:spcPct val="90000"/>
              </a:lnSpc>
            </a:pPr>
            <a:r>
              <a:rPr lang="en-US" altLang="ja-JP" sz="2600" dirty="0" smtClean="0">
                <a:solidFill>
                  <a:srgbClr val="FFFFFF"/>
                </a:solidFill>
                <a:latin typeface="Tahoma"/>
                <a:cs typeface="Tahoma"/>
              </a:rPr>
              <a:t> </a:t>
            </a:r>
            <a:r>
              <a:rPr lang="en-US" altLang="ja-JP" sz="2600" dirty="0" smtClean="0">
                <a:solidFill>
                  <a:srgbClr val="FFE066"/>
                </a:solidFill>
                <a:latin typeface="Tahoma"/>
                <a:cs typeface="Tahoma"/>
              </a:rPr>
              <a:t>Memory Management</a:t>
            </a:r>
          </a:p>
          <a:p>
            <a:pPr lvl="1">
              <a:lnSpc>
                <a:spcPct val="90000"/>
              </a:lnSpc>
              <a:buSzPct val="80000"/>
            </a:pPr>
            <a:r>
              <a:rPr lang="en-US" altLang="ja-JP" sz="2000" dirty="0" smtClean="0">
                <a:latin typeface="Tahoma"/>
                <a:cs typeface="Tahoma"/>
              </a:rPr>
              <a:t>Different algorithms are optimized for different systems</a:t>
            </a:r>
          </a:p>
          <a:p>
            <a:pPr lvl="1">
              <a:lnSpc>
                <a:spcPct val="90000"/>
              </a:lnSpc>
              <a:buSzPct val="80000"/>
            </a:pPr>
            <a:r>
              <a:rPr lang="en-US" altLang="ja-JP" sz="2000" dirty="0" smtClean="0">
                <a:latin typeface="Tahoma"/>
                <a:cs typeface="Tahoma"/>
              </a:rPr>
              <a:t>Dependent on specific hardware support</a:t>
            </a:r>
          </a:p>
          <a:p>
            <a:pPr marL="449263" indent="-449263">
              <a:lnSpc>
                <a:spcPct val="90000"/>
              </a:lnSpc>
              <a:buSzPct val="80000"/>
            </a:pPr>
            <a:r>
              <a:rPr lang="en-US" altLang="ja-JP" sz="2400" dirty="0" smtClean="0">
                <a:latin typeface="Tahoma"/>
                <a:cs typeface="Tahoma"/>
              </a:rPr>
              <a:t>5 Major OS </a:t>
            </a:r>
            <a:r>
              <a:rPr lang="en-US" altLang="ja-JP" sz="2400" dirty="0" smtClean="0">
                <a:solidFill>
                  <a:srgbClr val="FFE066"/>
                </a:solidFill>
                <a:latin typeface="Tahoma"/>
                <a:cs typeface="Tahoma"/>
              </a:rPr>
              <a:t>File Management </a:t>
            </a:r>
            <a:r>
              <a:rPr lang="en-US" altLang="ja-JP" sz="2400" dirty="0">
                <a:latin typeface="Tahoma"/>
                <a:cs typeface="Tahoma"/>
              </a:rPr>
              <a:t>a</a:t>
            </a:r>
            <a:r>
              <a:rPr lang="en-US" altLang="ja-JP" sz="2400" dirty="0" smtClean="0">
                <a:latin typeface="Tahoma"/>
                <a:cs typeface="Tahoma"/>
              </a:rPr>
              <a:t>ctivities:</a:t>
            </a:r>
          </a:p>
          <a:p>
            <a:pPr marL="795337" lvl="1" indent="-342900">
              <a:lnSpc>
                <a:spcPct val="90000"/>
              </a:lnSpc>
              <a:buSzPct val="100000"/>
              <a:buFont typeface="+mj-ea"/>
              <a:buAutoNum type="circleNumDbPlain"/>
            </a:pPr>
            <a:r>
              <a:rPr lang="en-US" altLang="ja-JP" sz="1800" b="1" dirty="0">
                <a:latin typeface="Tahoma"/>
                <a:cs typeface="Tahoma"/>
              </a:rPr>
              <a:t>C</a:t>
            </a:r>
            <a:r>
              <a:rPr lang="en-US" altLang="ja-JP" sz="1800" dirty="0" smtClean="0">
                <a:latin typeface="Tahoma"/>
                <a:cs typeface="Tahoma"/>
              </a:rPr>
              <a:t>reating and </a:t>
            </a:r>
            <a:r>
              <a:rPr lang="en-US" altLang="ja-JP" sz="1800" b="1" dirty="0" smtClean="0">
                <a:latin typeface="Tahoma"/>
                <a:cs typeface="Tahoma"/>
              </a:rPr>
              <a:t>D</a:t>
            </a:r>
            <a:r>
              <a:rPr lang="en-US" altLang="ja-JP" sz="1800" dirty="0" smtClean="0">
                <a:latin typeface="Tahoma"/>
                <a:cs typeface="Tahoma"/>
              </a:rPr>
              <a:t>eleting files</a:t>
            </a:r>
          </a:p>
          <a:p>
            <a:pPr marL="795337" lvl="1" indent="-342900">
              <a:lnSpc>
                <a:spcPct val="90000"/>
              </a:lnSpc>
              <a:buSzPct val="100000"/>
              <a:buFont typeface="+mj-ea"/>
              <a:buAutoNum type="circleNumDbPlain"/>
            </a:pPr>
            <a:r>
              <a:rPr lang="en-US" altLang="ja-JP" sz="1800" b="1" dirty="0">
                <a:latin typeface="Tahoma"/>
                <a:cs typeface="Tahoma"/>
              </a:rPr>
              <a:t>C</a:t>
            </a:r>
            <a:r>
              <a:rPr lang="en-US" altLang="ja-JP" sz="1800" dirty="0">
                <a:latin typeface="Tahoma"/>
                <a:cs typeface="Tahoma"/>
              </a:rPr>
              <a:t>reating and </a:t>
            </a:r>
            <a:r>
              <a:rPr lang="en-US" altLang="ja-JP" sz="1800" b="1" dirty="0">
                <a:latin typeface="Tahoma"/>
                <a:cs typeface="Tahoma"/>
              </a:rPr>
              <a:t>D</a:t>
            </a:r>
            <a:r>
              <a:rPr lang="en-US" altLang="ja-JP" sz="1800" dirty="0">
                <a:latin typeface="Tahoma"/>
                <a:cs typeface="Tahoma"/>
              </a:rPr>
              <a:t>eleting </a:t>
            </a:r>
            <a:r>
              <a:rPr lang="en-US" altLang="ja-JP" sz="1800" dirty="0" smtClean="0">
                <a:latin typeface="Tahoma"/>
                <a:cs typeface="Tahoma"/>
              </a:rPr>
              <a:t>folders(directories) to organize files </a:t>
            </a:r>
            <a:endParaRPr lang="en-US" altLang="ja-JP" sz="1800" dirty="0">
              <a:latin typeface="Tahoma"/>
              <a:cs typeface="Tahoma"/>
            </a:endParaRPr>
          </a:p>
          <a:p>
            <a:pPr marL="795337" lvl="1" indent="-342900">
              <a:lnSpc>
                <a:spcPct val="90000"/>
              </a:lnSpc>
              <a:buSzPct val="100000"/>
              <a:buFont typeface="+mj-ea"/>
              <a:buAutoNum type="circleNumDbPlain"/>
            </a:pPr>
            <a:r>
              <a:rPr lang="en-US" altLang="ja-JP" sz="1800" b="1" dirty="0">
                <a:latin typeface="Tahoma"/>
                <a:cs typeface="Tahoma"/>
              </a:rPr>
              <a:t>P</a:t>
            </a:r>
            <a:r>
              <a:rPr lang="en-US" altLang="ja-JP" sz="1800" dirty="0" smtClean="0">
                <a:latin typeface="Tahoma"/>
                <a:cs typeface="Tahoma"/>
              </a:rPr>
              <a:t>rimitives for manipulating files and directories</a:t>
            </a:r>
          </a:p>
          <a:p>
            <a:pPr marL="795337" lvl="1" indent="-342900">
              <a:lnSpc>
                <a:spcPct val="90000"/>
              </a:lnSpc>
              <a:buSzPct val="100000"/>
              <a:buFont typeface="+mj-ea"/>
              <a:buAutoNum type="circleNumDbPlain"/>
            </a:pPr>
            <a:r>
              <a:rPr lang="en-US" altLang="ja-JP" sz="1800" b="1" dirty="0" smtClean="0">
                <a:latin typeface="Tahoma"/>
                <a:cs typeface="Tahoma"/>
              </a:rPr>
              <a:t>M</a:t>
            </a:r>
            <a:r>
              <a:rPr lang="en-US" altLang="ja-JP" sz="1800" dirty="0" smtClean="0">
                <a:latin typeface="Tahoma"/>
                <a:cs typeface="Tahoma"/>
              </a:rPr>
              <a:t>apping files to secondary storage media</a:t>
            </a:r>
          </a:p>
          <a:p>
            <a:pPr marL="795337" lvl="1" indent="-342900">
              <a:lnSpc>
                <a:spcPct val="90000"/>
              </a:lnSpc>
              <a:buSzPct val="100000"/>
              <a:buFont typeface="+mj-ea"/>
              <a:buAutoNum type="circleNumDbPlain"/>
            </a:pPr>
            <a:r>
              <a:rPr lang="en-US" altLang="ja-JP" sz="1800" b="1" dirty="0">
                <a:latin typeface="Tahoma"/>
                <a:cs typeface="Tahoma"/>
              </a:rPr>
              <a:t>B</a:t>
            </a:r>
            <a:r>
              <a:rPr lang="en-US" altLang="ja-JP" sz="1800" dirty="0" smtClean="0">
                <a:latin typeface="Tahoma"/>
                <a:cs typeface="Tahoma"/>
              </a:rPr>
              <a:t>acking up files to non-volatile storage media</a:t>
            </a:r>
          </a:p>
        </p:txBody>
      </p:sp>
    </p:spTree>
    <p:extLst>
      <p:ext uri="{BB962C8B-B14F-4D97-AF65-F5344CB8AC3E}">
        <p14:creationId xmlns:p14="http://schemas.microsoft.com/office/powerpoint/2010/main" val="74104915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Tahoma"/>
                <a:cs typeface="Tahoma"/>
              </a:rPr>
              <a:t>Open Source Operating Systems</a:t>
            </a:r>
            <a:endParaRPr lang="en-US" dirty="0">
              <a:latin typeface="Tahoma"/>
              <a:cs typeface="Tahoma"/>
            </a:endParaRPr>
          </a:p>
        </p:txBody>
      </p:sp>
      <p:sp>
        <p:nvSpPr>
          <p:cNvPr id="4" name="Slide Number Placeholder 3"/>
          <p:cNvSpPr>
            <a:spLocks noGrp="1"/>
          </p:cNvSpPr>
          <p:nvPr>
            <p:ph type="sldNum" sz="quarter" idx="11"/>
          </p:nvPr>
        </p:nvSpPr>
        <p:spPr/>
        <p:txBody>
          <a:bodyPr/>
          <a:lstStyle/>
          <a:p>
            <a:fld id="{1789C0F2-17E0-497A-9BBE-0C73201AAFE3}" type="slidenum">
              <a:rPr lang="en-US" smtClean="0"/>
              <a:pPr/>
              <a:t>26</a:t>
            </a:fld>
            <a:endParaRPr lang="en-US" dirty="0"/>
          </a:p>
        </p:txBody>
      </p:sp>
      <p:sp>
        <p:nvSpPr>
          <p:cNvPr id="5" name="Footer Placeholder 4"/>
          <p:cNvSpPr>
            <a:spLocks noGrp="1"/>
          </p:cNvSpPr>
          <p:nvPr>
            <p:ph type="ftr" sz="quarter" idx="12"/>
          </p:nvPr>
        </p:nvSpPr>
        <p:spPr>
          <a:xfrm>
            <a:off x="777239" y="6484975"/>
            <a:ext cx="4617721" cy="365125"/>
          </a:xfrm>
        </p:spPr>
        <p:txBody>
          <a:bodyPr/>
          <a:lstStyle/>
          <a:p>
            <a:r>
              <a:rPr lang="en-US" smtClean="0"/>
              <a:t>CSS430 Operating Systems : Introduction</a:t>
            </a:r>
            <a:endParaRPr lang="en-US" dirty="0"/>
          </a:p>
        </p:txBody>
      </p:sp>
      <p:sp>
        <p:nvSpPr>
          <p:cNvPr id="6" name="Rectangle 3"/>
          <p:cNvSpPr txBox="1">
            <a:spLocks noChangeArrowheads="1"/>
          </p:cNvSpPr>
          <p:nvPr/>
        </p:nvSpPr>
        <p:spPr>
          <a:xfrm>
            <a:off x="452892" y="725692"/>
            <a:ext cx="8486813" cy="5811128"/>
          </a:xfrm>
          <a:prstGeom prst="rect">
            <a:avLst/>
          </a:prstGeom>
        </p:spPr>
        <p:txBody>
          <a:bodyPr vert="horz" lIns="91440" tIns="45720" rIns="91440" bIns="45720" rtlCol="0" anchor="ctr">
            <a:noAutofit/>
          </a:bodyPr>
          <a:lstStyle>
            <a:lvl1pPr marL="274320" indent="-256032" algn="l" defTabSz="914400" rtl="0" eaLnBrk="1" latinLnBrk="0" hangingPunct="1">
              <a:spcBef>
                <a:spcPct val="20000"/>
              </a:spcBef>
              <a:spcAft>
                <a:spcPts val="0"/>
              </a:spcAft>
              <a:buSzPct val="60000"/>
              <a:buFont typeface="Wingdings" charset="2"/>
              <a:buChar char="u"/>
              <a:defRPr sz="2100" kern="1200">
                <a:solidFill>
                  <a:schemeClr val="tx1"/>
                </a:solidFill>
                <a:effectLst>
                  <a:outerShdw blurRad="38100" dist="38100" dir="2700000" algn="tl">
                    <a:srgbClr val="000000">
                      <a:alpha val="43137"/>
                    </a:srgbClr>
                  </a:outerShdw>
                </a:effectLst>
                <a:latin typeface="Cambria"/>
                <a:ea typeface="+mn-ea"/>
                <a:cs typeface="Cambria"/>
              </a:defRPr>
            </a:lvl1pPr>
            <a:lvl2pPr marL="640080" indent="-256032" algn="l" defTabSz="914400" rtl="0" eaLnBrk="1" latinLnBrk="0" hangingPunct="1">
              <a:spcBef>
                <a:spcPct val="20000"/>
              </a:spcBef>
              <a:buSzPct val="60000"/>
              <a:buFont typeface="Wingdings" charset="2"/>
              <a:buChar char="ü"/>
              <a:defRPr sz="1900" kern="1200">
                <a:solidFill>
                  <a:schemeClr val="tx1"/>
                </a:solidFill>
                <a:effectLst>
                  <a:outerShdw blurRad="38100" dist="38100" dir="2700000" algn="tl">
                    <a:srgbClr val="000000">
                      <a:alpha val="43137"/>
                    </a:srgbClr>
                  </a:outerShdw>
                </a:effectLst>
                <a:latin typeface="Cambria"/>
                <a:ea typeface="+mn-ea"/>
                <a:cs typeface="Cambria"/>
              </a:defRPr>
            </a:lvl2pPr>
            <a:lvl3pPr marL="1005840" indent="-256032" algn="l" defTabSz="914400" rtl="0" eaLnBrk="1" latinLnBrk="0" hangingPunct="1">
              <a:spcBef>
                <a:spcPct val="20000"/>
              </a:spcBef>
              <a:buSzPct val="60000"/>
              <a:buFont typeface="Wingdings" charset="2"/>
              <a:buChar char="v"/>
              <a:defRPr sz="1700" kern="1200">
                <a:solidFill>
                  <a:schemeClr val="tx1"/>
                </a:solidFill>
                <a:effectLst>
                  <a:outerShdw blurRad="38100" dist="38100" dir="2700000" algn="tl">
                    <a:srgbClr val="000000">
                      <a:alpha val="43137"/>
                    </a:srgbClr>
                  </a:outerShdw>
                </a:effectLst>
                <a:latin typeface="Cambria"/>
                <a:ea typeface="+mn-ea"/>
                <a:cs typeface="Cambria"/>
              </a:defRPr>
            </a:lvl3pPr>
            <a:lvl4pPr marL="1371600" indent="-256032" algn="l" defTabSz="914400" rtl="0" eaLnBrk="1" latinLnBrk="0" hangingPunct="1">
              <a:spcBef>
                <a:spcPct val="20000"/>
              </a:spcBef>
              <a:buSzPct val="60000"/>
              <a:buFont typeface="Courier New"/>
              <a:buChar char="o"/>
              <a:defRPr sz="1600" kern="1200">
                <a:solidFill>
                  <a:schemeClr val="tx1"/>
                </a:solidFill>
                <a:effectLst>
                  <a:outerShdw blurRad="38100" dist="38100" dir="2700000" algn="tl">
                    <a:srgbClr val="000000">
                      <a:alpha val="43137"/>
                    </a:srgbClr>
                  </a:outerShdw>
                </a:effectLst>
                <a:latin typeface="Cambria"/>
                <a:ea typeface="+mn-ea"/>
                <a:cs typeface="Cambria"/>
              </a:defRPr>
            </a:lvl4pPr>
            <a:lvl5pPr marL="1645920" indent="-256032" algn="l" defTabSz="914400" rtl="0" eaLnBrk="1" latinLnBrk="0" hangingPunct="1">
              <a:spcBef>
                <a:spcPct val="20000"/>
              </a:spcBef>
              <a:buSzPct val="60000"/>
              <a:buFont typeface="Arial"/>
              <a:buChar char="•"/>
              <a:defRPr sz="1500" kern="1200">
                <a:solidFill>
                  <a:schemeClr val="tx1"/>
                </a:solidFill>
                <a:effectLst>
                  <a:outerShdw blurRad="38100" dist="38100" dir="2700000" algn="tl">
                    <a:srgbClr val="000000">
                      <a:alpha val="43137"/>
                    </a:srgbClr>
                  </a:outerShdw>
                </a:effectLst>
                <a:latin typeface="Cambria"/>
                <a:ea typeface="+mn-ea"/>
                <a:cs typeface="Cambria"/>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341313" indent="-341313">
              <a:lnSpc>
                <a:spcPct val="90000"/>
              </a:lnSpc>
            </a:pPr>
            <a:r>
              <a:rPr lang="en-US" altLang="ja-JP" sz="2800" dirty="0" smtClean="0">
                <a:latin typeface="Tahoma"/>
                <a:cs typeface="Tahoma"/>
              </a:rPr>
              <a:t> </a:t>
            </a:r>
            <a:r>
              <a:rPr lang="en-US" altLang="ja-JP" sz="2800" dirty="0" smtClean="0">
                <a:solidFill>
                  <a:srgbClr val="FFE066"/>
                </a:solidFill>
                <a:latin typeface="Tahoma"/>
                <a:cs typeface="Tahoma"/>
              </a:rPr>
              <a:t>Open Source</a:t>
            </a:r>
            <a:endParaRPr lang="en-US" altLang="ja-JP" sz="2800" dirty="0" smtClean="0">
              <a:latin typeface="Tahoma"/>
              <a:cs typeface="Tahoma"/>
            </a:endParaRPr>
          </a:p>
          <a:p>
            <a:pPr lvl="1">
              <a:lnSpc>
                <a:spcPct val="90000"/>
              </a:lnSpc>
              <a:buSzPct val="80000"/>
            </a:pPr>
            <a:r>
              <a:rPr lang="en-US" altLang="ja-JP" sz="1800" dirty="0" smtClean="0">
                <a:latin typeface="Tahoma"/>
                <a:cs typeface="Tahoma"/>
              </a:rPr>
              <a:t>Software Industry started in an Open Source culture (~1950s)</a:t>
            </a:r>
          </a:p>
          <a:p>
            <a:pPr lvl="1">
              <a:lnSpc>
                <a:spcPct val="90000"/>
              </a:lnSpc>
              <a:buSzPct val="80000"/>
            </a:pPr>
            <a:r>
              <a:rPr lang="en-US" altLang="ja-JP" sz="1800" dirty="0" smtClean="0">
                <a:latin typeface="Tahoma"/>
                <a:cs typeface="Tahoma"/>
              </a:rPr>
              <a:t>“Homebrew Clubs” and MITs Model Railroad Club source code</a:t>
            </a:r>
          </a:p>
          <a:p>
            <a:pPr lvl="1">
              <a:lnSpc>
                <a:spcPct val="90000"/>
              </a:lnSpc>
              <a:buSzPct val="80000"/>
            </a:pPr>
            <a:r>
              <a:rPr lang="en-US" altLang="ja-JP" sz="1800" dirty="0" smtClean="0">
                <a:latin typeface="Tahoma"/>
                <a:cs typeface="Tahoma"/>
              </a:rPr>
              <a:t>Open Source may be more secure and bug free due to large community</a:t>
            </a:r>
          </a:p>
          <a:p>
            <a:pPr marL="341313" indent="-341313">
              <a:lnSpc>
                <a:spcPct val="90000"/>
              </a:lnSpc>
            </a:pPr>
            <a:r>
              <a:rPr lang="en-US" altLang="ja-JP" sz="2800" dirty="0" smtClean="0">
                <a:solidFill>
                  <a:srgbClr val="FFFFFF"/>
                </a:solidFill>
                <a:latin typeface="Tahoma"/>
                <a:cs typeface="Tahoma"/>
              </a:rPr>
              <a:t> </a:t>
            </a:r>
            <a:r>
              <a:rPr lang="en-US" altLang="ja-JP" sz="2800" dirty="0" smtClean="0">
                <a:solidFill>
                  <a:srgbClr val="FFE066"/>
                </a:solidFill>
                <a:latin typeface="Tahoma"/>
                <a:cs typeface="Tahoma"/>
              </a:rPr>
              <a:t>Copyright vs. Copyleft</a:t>
            </a:r>
          </a:p>
          <a:p>
            <a:pPr lvl="1">
              <a:lnSpc>
                <a:spcPct val="90000"/>
              </a:lnSpc>
              <a:buSzPct val="80000"/>
            </a:pPr>
            <a:r>
              <a:rPr lang="en-US" altLang="ja-JP" sz="2000" dirty="0" smtClean="0">
                <a:latin typeface="Tahoma"/>
                <a:cs typeface="Tahoma"/>
              </a:rPr>
              <a:t>Binary only releases and source code copyrights (closed source)</a:t>
            </a:r>
          </a:p>
          <a:p>
            <a:pPr lvl="1">
              <a:lnSpc>
                <a:spcPct val="90000"/>
              </a:lnSpc>
              <a:buSzPct val="80000"/>
            </a:pPr>
            <a:r>
              <a:rPr lang="en-US" altLang="ja-JP" sz="2000" dirty="0">
                <a:latin typeface="Tahoma"/>
                <a:cs typeface="Tahoma"/>
              </a:rPr>
              <a:t>Digital Rights Management (DRM</a:t>
            </a:r>
            <a:r>
              <a:rPr lang="en-US" altLang="ja-JP" sz="2000" dirty="0" smtClean="0">
                <a:latin typeface="Tahoma"/>
                <a:cs typeface="Tahoma"/>
              </a:rPr>
              <a:t>) =illegal to reverse engineer </a:t>
            </a:r>
          </a:p>
          <a:p>
            <a:pPr lvl="1">
              <a:lnSpc>
                <a:spcPct val="90000"/>
              </a:lnSpc>
              <a:buSzPct val="80000"/>
            </a:pPr>
            <a:r>
              <a:rPr lang="en-US" altLang="ja-JP" sz="2000" dirty="0" smtClean="0">
                <a:latin typeface="Tahoma"/>
                <a:cs typeface="Tahoma"/>
              </a:rPr>
              <a:t>Free Software Foundation (FSF) – GNU project (“GNU’s Not Unix”)</a:t>
            </a:r>
          </a:p>
          <a:p>
            <a:pPr lvl="1">
              <a:lnSpc>
                <a:spcPct val="90000"/>
              </a:lnSpc>
              <a:buSzPct val="80000"/>
            </a:pPr>
            <a:r>
              <a:rPr lang="en-US" altLang="ja-JP" sz="2000" dirty="0" smtClean="0">
                <a:latin typeface="Tahoma"/>
                <a:cs typeface="Tahoma"/>
              </a:rPr>
              <a:t>GPL – General Public License – must ship source with binaries</a:t>
            </a:r>
          </a:p>
          <a:p>
            <a:pPr>
              <a:lnSpc>
                <a:spcPct val="90000"/>
              </a:lnSpc>
            </a:pPr>
            <a:r>
              <a:rPr lang="en-US" altLang="ja-JP" sz="2600" dirty="0" smtClean="0">
                <a:solidFill>
                  <a:srgbClr val="FFFFFF"/>
                </a:solidFill>
                <a:latin typeface="Tahoma"/>
                <a:cs typeface="Tahoma"/>
              </a:rPr>
              <a:t> </a:t>
            </a:r>
            <a:r>
              <a:rPr lang="en-US" altLang="ja-JP" sz="2600" dirty="0" smtClean="0">
                <a:solidFill>
                  <a:srgbClr val="FFE066"/>
                </a:solidFill>
                <a:latin typeface="Tahoma"/>
                <a:cs typeface="Tahoma"/>
              </a:rPr>
              <a:t>GNU/Linux</a:t>
            </a:r>
          </a:p>
          <a:p>
            <a:pPr lvl="1">
              <a:lnSpc>
                <a:spcPct val="90000"/>
              </a:lnSpc>
              <a:buSzPct val="80000"/>
            </a:pPr>
            <a:r>
              <a:rPr lang="en-US" altLang="ja-JP" sz="2000" dirty="0" smtClean="0">
                <a:latin typeface="Tahoma"/>
                <a:cs typeface="Tahoma"/>
              </a:rPr>
              <a:t>Hundreds of unique distributions from the core…</a:t>
            </a:r>
          </a:p>
          <a:p>
            <a:pPr lvl="1">
              <a:lnSpc>
                <a:spcPct val="90000"/>
              </a:lnSpc>
              <a:buSzPct val="80000"/>
            </a:pPr>
            <a:r>
              <a:rPr lang="en-US" altLang="ja-JP" sz="2000" dirty="0" smtClean="0">
                <a:latin typeface="Tahoma"/>
                <a:cs typeface="Tahoma"/>
              </a:rPr>
              <a:t>https</a:t>
            </a:r>
            <a:r>
              <a:rPr lang="en-US" altLang="ja-JP" sz="2000" dirty="0">
                <a:latin typeface="Tahoma"/>
                <a:cs typeface="Tahoma"/>
              </a:rPr>
              <a:t>://</a:t>
            </a:r>
            <a:r>
              <a:rPr lang="en-US" altLang="ja-JP" sz="2000" dirty="0" err="1">
                <a:latin typeface="Tahoma"/>
                <a:cs typeface="Tahoma"/>
              </a:rPr>
              <a:t>www.kernel.org</a:t>
            </a:r>
            <a:r>
              <a:rPr lang="en-US" altLang="ja-JP" sz="2000" dirty="0">
                <a:latin typeface="Tahoma"/>
                <a:cs typeface="Tahoma"/>
              </a:rPr>
              <a:t>/pub/</a:t>
            </a:r>
            <a:r>
              <a:rPr lang="en-US" altLang="ja-JP" sz="2000" dirty="0" err="1">
                <a:latin typeface="Tahoma"/>
                <a:cs typeface="Tahoma"/>
              </a:rPr>
              <a:t>linux</a:t>
            </a:r>
            <a:r>
              <a:rPr lang="en-US" altLang="ja-JP" sz="2000" dirty="0">
                <a:latin typeface="Tahoma"/>
                <a:cs typeface="Tahoma"/>
              </a:rPr>
              <a:t>/kernel/v2.6/</a:t>
            </a:r>
            <a:endParaRPr lang="en-US" altLang="ja-JP" sz="2000" dirty="0" smtClean="0">
              <a:latin typeface="Tahoma"/>
              <a:cs typeface="Tahoma"/>
            </a:endParaRPr>
          </a:p>
          <a:p>
            <a:pPr marL="449263" indent="-449263">
              <a:lnSpc>
                <a:spcPct val="90000"/>
              </a:lnSpc>
              <a:buSzPct val="80000"/>
            </a:pPr>
            <a:r>
              <a:rPr lang="en-US" altLang="ja-JP" sz="2400" dirty="0" smtClean="0">
                <a:latin typeface="Tahoma"/>
                <a:cs typeface="Tahoma"/>
              </a:rPr>
              <a:t>4 Major Open Source </a:t>
            </a:r>
            <a:r>
              <a:rPr lang="en-US" altLang="ja-JP" sz="2400" dirty="0" smtClean="0">
                <a:solidFill>
                  <a:srgbClr val="FFE066"/>
                </a:solidFill>
                <a:latin typeface="Tahoma"/>
                <a:cs typeface="Tahoma"/>
              </a:rPr>
              <a:t>OS Distributions</a:t>
            </a:r>
            <a:r>
              <a:rPr lang="en-US" altLang="ja-JP" sz="2400" dirty="0" smtClean="0">
                <a:latin typeface="Tahoma"/>
                <a:cs typeface="Tahoma"/>
              </a:rPr>
              <a:t>:</a:t>
            </a:r>
          </a:p>
          <a:p>
            <a:pPr marL="795337" lvl="1" indent="-342900">
              <a:lnSpc>
                <a:spcPct val="90000"/>
              </a:lnSpc>
              <a:buSzPct val="100000"/>
              <a:buFont typeface="+mj-ea"/>
              <a:buAutoNum type="circleNumDbPlain"/>
            </a:pPr>
            <a:r>
              <a:rPr lang="en-US" altLang="ja-JP" sz="1800" b="1" dirty="0" smtClean="0">
                <a:latin typeface="Tahoma"/>
                <a:cs typeface="Tahoma"/>
              </a:rPr>
              <a:t>R</a:t>
            </a:r>
            <a:r>
              <a:rPr lang="en-US" altLang="ja-JP" sz="1800" dirty="0" smtClean="0">
                <a:latin typeface="Tahoma"/>
                <a:cs typeface="Tahoma"/>
              </a:rPr>
              <a:t>ed Hat / Fedora/Centos – (</a:t>
            </a:r>
            <a:r>
              <a:rPr lang="en-US" altLang="ja-JP" sz="1800" dirty="0" err="1" smtClean="0">
                <a:latin typeface="Tahoma"/>
                <a:cs typeface="Tahoma"/>
              </a:rPr>
              <a:t>Redhat</a:t>
            </a:r>
            <a:r>
              <a:rPr lang="en-US" altLang="ja-JP" sz="1800" dirty="0" smtClean="0">
                <a:latin typeface="Tahoma"/>
                <a:cs typeface="Tahoma"/>
              </a:rPr>
              <a:t> $s, Fedora/Centos – FREE)</a:t>
            </a:r>
          </a:p>
          <a:p>
            <a:pPr marL="795337" lvl="1" indent="-342900">
              <a:lnSpc>
                <a:spcPct val="90000"/>
              </a:lnSpc>
              <a:buSzPct val="100000"/>
              <a:buFont typeface="+mj-ea"/>
              <a:buAutoNum type="circleNumDbPlain"/>
            </a:pPr>
            <a:r>
              <a:rPr lang="en-US" altLang="ja-JP" sz="1800" b="1" dirty="0" smtClean="0">
                <a:latin typeface="Tahoma"/>
                <a:cs typeface="Tahoma"/>
              </a:rPr>
              <a:t>S</a:t>
            </a:r>
            <a:r>
              <a:rPr lang="en-US" altLang="ja-JP" sz="1800" dirty="0" smtClean="0">
                <a:latin typeface="Tahoma"/>
                <a:cs typeface="Tahoma"/>
              </a:rPr>
              <a:t>USE</a:t>
            </a:r>
            <a:r>
              <a:rPr lang="en-US" altLang="ja-JP" sz="1800" b="1" dirty="0" smtClean="0">
                <a:latin typeface="Tahoma"/>
                <a:cs typeface="Tahoma"/>
              </a:rPr>
              <a:t>/</a:t>
            </a:r>
            <a:r>
              <a:rPr lang="en-US" altLang="ja-JP" sz="1800" b="1" dirty="0" err="1" smtClean="0">
                <a:latin typeface="Tahoma"/>
                <a:cs typeface="Tahoma"/>
              </a:rPr>
              <a:t>O</a:t>
            </a:r>
            <a:r>
              <a:rPr lang="en-US" altLang="ja-JP" sz="1800" dirty="0" err="1" smtClean="0">
                <a:latin typeface="Tahoma"/>
                <a:cs typeface="Tahoma"/>
              </a:rPr>
              <a:t>penSUSE</a:t>
            </a:r>
            <a:r>
              <a:rPr lang="en-US" altLang="ja-JP" sz="1800" dirty="0" smtClean="0">
                <a:latin typeface="Tahoma"/>
                <a:cs typeface="Tahoma"/>
              </a:rPr>
              <a:t>  - Enterprise FREE</a:t>
            </a:r>
          </a:p>
          <a:p>
            <a:pPr marL="795337" lvl="1" indent="-342900">
              <a:lnSpc>
                <a:spcPct val="90000"/>
              </a:lnSpc>
              <a:buSzPct val="100000"/>
              <a:buFont typeface="+mj-ea"/>
              <a:buAutoNum type="circleNumDbPlain"/>
            </a:pPr>
            <a:r>
              <a:rPr lang="en-US" altLang="ja-JP" sz="1800" b="1" dirty="0" err="1" smtClean="0">
                <a:latin typeface="Tahoma"/>
                <a:cs typeface="Tahoma"/>
              </a:rPr>
              <a:t>D</a:t>
            </a:r>
            <a:r>
              <a:rPr lang="en-US" altLang="ja-JP" sz="1800" dirty="0" err="1" smtClean="0">
                <a:latin typeface="Tahoma"/>
                <a:cs typeface="Tahoma"/>
              </a:rPr>
              <a:t>ebian</a:t>
            </a:r>
            <a:r>
              <a:rPr lang="en-US" altLang="ja-JP" sz="1800" dirty="0" smtClean="0">
                <a:latin typeface="Tahoma"/>
                <a:cs typeface="Tahoma"/>
              </a:rPr>
              <a:t> – Popular on small Linux platforms (e.g. Raspberry PI)</a:t>
            </a:r>
          </a:p>
          <a:p>
            <a:pPr marL="795337" lvl="1" indent="-342900">
              <a:lnSpc>
                <a:spcPct val="90000"/>
              </a:lnSpc>
              <a:buSzPct val="100000"/>
              <a:buFont typeface="+mj-ea"/>
              <a:buAutoNum type="circleNumDbPlain"/>
            </a:pPr>
            <a:r>
              <a:rPr lang="en-US" altLang="ja-JP" sz="1800" b="1" dirty="0" smtClean="0">
                <a:latin typeface="Tahoma"/>
                <a:cs typeface="Tahoma"/>
              </a:rPr>
              <a:t>U</a:t>
            </a:r>
            <a:r>
              <a:rPr lang="en-US" altLang="ja-JP" sz="1800" dirty="0" smtClean="0">
                <a:latin typeface="Tahoma"/>
                <a:cs typeface="Tahoma"/>
              </a:rPr>
              <a:t>buntu – (e.g. Our UW Bothell Lab OS!)</a:t>
            </a:r>
          </a:p>
        </p:txBody>
      </p:sp>
    </p:spTree>
    <p:extLst>
      <p:ext uri="{BB962C8B-B14F-4D97-AF65-F5344CB8AC3E}">
        <p14:creationId xmlns:p14="http://schemas.microsoft.com/office/powerpoint/2010/main" val="31856587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7239" y="974617"/>
            <a:ext cx="7772400" cy="5035342"/>
          </a:xfrm>
        </p:spPr>
        <p:txBody>
          <a:bodyPr>
            <a:normAutofit fontScale="92500" lnSpcReduction="10000"/>
          </a:bodyPr>
          <a:lstStyle/>
          <a:p>
            <a:pPr marL="449263" indent="-449263"/>
            <a:r>
              <a:rPr lang="en-US" dirty="0" smtClean="0">
                <a:latin typeface="Tahoma"/>
                <a:cs typeface="Tahoma"/>
              </a:rPr>
              <a:t>OS is the SW that manages the computer hardware and provides the application program run-time environment.</a:t>
            </a:r>
          </a:p>
          <a:p>
            <a:pPr marL="449263" indent="-449263"/>
            <a:r>
              <a:rPr lang="en-US" dirty="0" smtClean="0">
                <a:latin typeface="Tahoma"/>
                <a:cs typeface="Tahoma"/>
              </a:rPr>
              <a:t>Programs run in main memory that is optimized according to speed, size and cost. Main memory is volatile.</a:t>
            </a:r>
          </a:p>
          <a:p>
            <a:pPr marL="449263" indent="-449263"/>
            <a:r>
              <a:rPr lang="en-US" dirty="0" smtClean="0">
                <a:latin typeface="Tahoma"/>
                <a:cs typeface="Tahoma"/>
              </a:rPr>
              <a:t>Secondary storage (e.g. disks) are used to hold non-volatile programs and data in a typical computer system</a:t>
            </a:r>
          </a:p>
          <a:p>
            <a:pPr marL="449263" indent="-449263"/>
            <a:r>
              <a:rPr lang="en-US" dirty="0" smtClean="0">
                <a:latin typeface="Tahoma"/>
                <a:cs typeface="Tahoma"/>
              </a:rPr>
              <a:t>Contemporary computer architectures today are SMP Multicore systems connected by a shared memory and cluster-based parallel and HPC systems connected by a LAN.</a:t>
            </a:r>
          </a:p>
          <a:p>
            <a:pPr marL="449263" indent="-449263"/>
            <a:r>
              <a:rPr lang="en-US" dirty="0" smtClean="0">
                <a:latin typeface="Tahoma"/>
                <a:cs typeface="Tahoma"/>
              </a:rPr>
              <a:t>For operational protection OS is divided into Kernel mode and User mode.</a:t>
            </a:r>
          </a:p>
          <a:p>
            <a:pPr marL="449263" indent="-449263"/>
            <a:r>
              <a:rPr lang="en-US" dirty="0" smtClean="0">
                <a:latin typeface="Tahoma"/>
                <a:cs typeface="Tahoma"/>
              </a:rPr>
              <a:t>Processes are the fundamental unit of work in an operating system.</a:t>
            </a:r>
          </a:p>
          <a:p>
            <a:pPr marL="449263" indent="-449263"/>
            <a:r>
              <a:rPr lang="en-US" dirty="0" smtClean="0">
                <a:latin typeface="Tahoma"/>
                <a:cs typeface="Tahoma"/>
              </a:rPr>
              <a:t>OS contain protection measures for securing access to resources by users and processes</a:t>
            </a:r>
          </a:p>
          <a:p>
            <a:pPr marL="449263" indent="-449263"/>
            <a:r>
              <a:rPr lang="en-US" dirty="0" smtClean="0">
                <a:latin typeface="Tahoma"/>
                <a:cs typeface="Tahoma"/>
              </a:rPr>
              <a:t>Open Source Linux Systems provide an easy way to dissect OS functionality in a legal free operating environment </a:t>
            </a:r>
          </a:p>
        </p:txBody>
      </p:sp>
      <p:sp>
        <p:nvSpPr>
          <p:cNvPr id="3" name="Title 2"/>
          <p:cNvSpPr>
            <a:spLocks noGrp="1"/>
          </p:cNvSpPr>
          <p:nvPr>
            <p:ph type="title"/>
          </p:nvPr>
        </p:nvSpPr>
        <p:spPr/>
        <p:txBody>
          <a:bodyPr/>
          <a:lstStyle/>
          <a:p>
            <a:r>
              <a:rPr lang="en-US" dirty="0" smtClean="0">
                <a:latin typeface="Tahoma"/>
                <a:cs typeface="Tahoma"/>
              </a:rPr>
              <a:t>Summary</a:t>
            </a:r>
            <a:endParaRPr lang="en-US" dirty="0">
              <a:latin typeface="Tahoma"/>
              <a:cs typeface="Tahoma"/>
            </a:endParaRPr>
          </a:p>
        </p:txBody>
      </p:sp>
      <p:sp>
        <p:nvSpPr>
          <p:cNvPr id="4" name="Slide Number Placeholder 3"/>
          <p:cNvSpPr>
            <a:spLocks noGrp="1"/>
          </p:cNvSpPr>
          <p:nvPr>
            <p:ph type="sldNum" sz="quarter" idx="11"/>
          </p:nvPr>
        </p:nvSpPr>
        <p:spPr/>
        <p:txBody>
          <a:bodyPr/>
          <a:lstStyle/>
          <a:p>
            <a:fld id="{1789C0F2-17E0-497A-9BBE-0C73201AAFE3}" type="slidenum">
              <a:rPr lang="en-US" smtClean="0"/>
              <a:pPr/>
              <a:t>27</a:t>
            </a:fld>
            <a:endParaRPr lang="en-US" dirty="0"/>
          </a:p>
        </p:txBody>
      </p:sp>
      <p:sp>
        <p:nvSpPr>
          <p:cNvPr id="5" name="Footer Placeholder 4"/>
          <p:cNvSpPr>
            <a:spLocks noGrp="1"/>
          </p:cNvSpPr>
          <p:nvPr>
            <p:ph type="ftr" sz="quarter" idx="12"/>
          </p:nvPr>
        </p:nvSpPr>
        <p:spPr>
          <a:xfrm>
            <a:off x="777239" y="6416057"/>
            <a:ext cx="4617721" cy="365125"/>
          </a:xfrm>
        </p:spPr>
        <p:txBody>
          <a:bodyPr/>
          <a:lstStyle/>
          <a:p>
            <a:r>
              <a:rPr lang="en-US" dirty="0" smtClean="0"/>
              <a:t>CSS430 Operating Systems : Introduction</a:t>
            </a:r>
            <a:endParaRPr lang="en-US" dirty="0"/>
          </a:p>
        </p:txBody>
      </p:sp>
    </p:spTree>
    <p:extLst>
      <p:ext uri="{BB962C8B-B14F-4D97-AF65-F5344CB8AC3E}">
        <p14:creationId xmlns:p14="http://schemas.microsoft.com/office/powerpoint/2010/main" val="2150139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Tahoma"/>
                <a:cs typeface="Tahoma"/>
              </a:rPr>
              <a:t>Discussion 3</a:t>
            </a:r>
            <a:endParaRPr lang="en-US" dirty="0">
              <a:latin typeface="Tahoma"/>
              <a:cs typeface="Tahoma"/>
            </a:endParaRPr>
          </a:p>
        </p:txBody>
      </p:sp>
      <p:sp>
        <p:nvSpPr>
          <p:cNvPr id="4" name="Slide Number Placeholder 3"/>
          <p:cNvSpPr>
            <a:spLocks noGrp="1"/>
          </p:cNvSpPr>
          <p:nvPr>
            <p:ph type="sldNum" sz="quarter" idx="11"/>
          </p:nvPr>
        </p:nvSpPr>
        <p:spPr/>
        <p:txBody>
          <a:bodyPr/>
          <a:lstStyle/>
          <a:p>
            <a:fld id="{1789C0F2-17E0-497A-9BBE-0C73201AAFE3}" type="slidenum">
              <a:rPr lang="en-US" smtClean="0"/>
              <a:pPr/>
              <a:t>28</a:t>
            </a:fld>
            <a:endParaRPr lang="en-US" dirty="0"/>
          </a:p>
        </p:txBody>
      </p:sp>
      <p:sp>
        <p:nvSpPr>
          <p:cNvPr id="5" name="Footer Placeholder 4"/>
          <p:cNvSpPr>
            <a:spLocks noGrp="1"/>
          </p:cNvSpPr>
          <p:nvPr>
            <p:ph type="ftr" sz="quarter" idx="12"/>
          </p:nvPr>
        </p:nvSpPr>
        <p:spPr>
          <a:xfrm>
            <a:off x="777239" y="6406215"/>
            <a:ext cx="4617721" cy="365125"/>
          </a:xfrm>
        </p:spPr>
        <p:txBody>
          <a:bodyPr/>
          <a:lstStyle/>
          <a:p>
            <a:r>
              <a:rPr lang="en-US" smtClean="0"/>
              <a:t>CSS430 Operating Systems : Introduction</a:t>
            </a:r>
            <a:endParaRPr lang="en-US" dirty="0"/>
          </a:p>
        </p:txBody>
      </p:sp>
      <p:sp>
        <p:nvSpPr>
          <p:cNvPr id="6" name="Rectangle 3"/>
          <p:cNvSpPr txBox="1">
            <a:spLocks noChangeArrowheads="1"/>
          </p:cNvSpPr>
          <p:nvPr/>
        </p:nvSpPr>
        <p:spPr>
          <a:xfrm>
            <a:off x="747332" y="995697"/>
            <a:ext cx="7772401" cy="1322932"/>
          </a:xfrm>
          <a:prstGeom prst="rect">
            <a:avLst/>
          </a:prstGeom>
        </p:spPr>
        <p:txBody>
          <a:bodyPr vert="horz" lIns="91440" tIns="45720" rIns="91440" bIns="45720" rtlCol="0" anchor="ctr">
            <a:noAutofit/>
          </a:bodyPr>
          <a:lstStyle>
            <a:lvl1pPr marL="274320" indent="-256032" algn="l" defTabSz="914400" rtl="0" eaLnBrk="1" latinLnBrk="0" hangingPunct="1">
              <a:spcBef>
                <a:spcPct val="20000"/>
              </a:spcBef>
              <a:spcAft>
                <a:spcPts val="0"/>
              </a:spcAft>
              <a:buSzPct val="60000"/>
              <a:buFont typeface="Wingdings" charset="2"/>
              <a:buChar char="u"/>
              <a:defRPr sz="2100" kern="1200">
                <a:solidFill>
                  <a:schemeClr val="tx1"/>
                </a:solidFill>
                <a:effectLst>
                  <a:outerShdw blurRad="38100" dist="38100" dir="2700000" algn="tl">
                    <a:srgbClr val="000000">
                      <a:alpha val="43137"/>
                    </a:srgbClr>
                  </a:outerShdw>
                </a:effectLst>
                <a:latin typeface="Cambria"/>
                <a:ea typeface="+mn-ea"/>
                <a:cs typeface="Cambria"/>
              </a:defRPr>
            </a:lvl1pPr>
            <a:lvl2pPr marL="640080" indent="-256032" algn="l" defTabSz="914400" rtl="0" eaLnBrk="1" latinLnBrk="0" hangingPunct="1">
              <a:spcBef>
                <a:spcPct val="20000"/>
              </a:spcBef>
              <a:buSzPct val="60000"/>
              <a:buFont typeface="Wingdings" charset="2"/>
              <a:buChar char="ü"/>
              <a:defRPr sz="1900" kern="1200">
                <a:solidFill>
                  <a:schemeClr val="tx1"/>
                </a:solidFill>
                <a:effectLst>
                  <a:outerShdw blurRad="38100" dist="38100" dir="2700000" algn="tl">
                    <a:srgbClr val="000000">
                      <a:alpha val="43137"/>
                    </a:srgbClr>
                  </a:outerShdw>
                </a:effectLst>
                <a:latin typeface="Cambria"/>
                <a:ea typeface="+mn-ea"/>
                <a:cs typeface="Cambria"/>
              </a:defRPr>
            </a:lvl2pPr>
            <a:lvl3pPr marL="1005840" indent="-256032" algn="l" defTabSz="914400" rtl="0" eaLnBrk="1" latinLnBrk="0" hangingPunct="1">
              <a:spcBef>
                <a:spcPct val="20000"/>
              </a:spcBef>
              <a:buSzPct val="60000"/>
              <a:buFont typeface="Wingdings" charset="2"/>
              <a:buChar char="v"/>
              <a:defRPr sz="1700" kern="1200">
                <a:solidFill>
                  <a:schemeClr val="tx1"/>
                </a:solidFill>
                <a:effectLst>
                  <a:outerShdw blurRad="38100" dist="38100" dir="2700000" algn="tl">
                    <a:srgbClr val="000000">
                      <a:alpha val="43137"/>
                    </a:srgbClr>
                  </a:outerShdw>
                </a:effectLst>
                <a:latin typeface="Cambria"/>
                <a:ea typeface="+mn-ea"/>
                <a:cs typeface="Cambria"/>
              </a:defRPr>
            </a:lvl3pPr>
            <a:lvl4pPr marL="1371600" indent="-256032" algn="l" defTabSz="914400" rtl="0" eaLnBrk="1" latinLnBrk="0" hangingPunct="1">
              <a:spcBef>
                <a:spcPct val="20000"/>
              </a:spcBef>
              <a:buSzPct val="60000"/>
              <a:buFont typeface="Courier New"/>
              <a:buChar char="o"/>
              <a:defRPr sz="1600" kern="1200">
                <a:solidFill>
                  <a:schemeClr val="tx1"/>
                </a:solidFill>
                <a:effectLst>
                  <a:outerShdw blurRad="38100" dist="38100" dir="2700000" algn="tl">
                    <a:srgbClr val="000000">
                      <a:alpha val="43137"/>
                    </a:srgbClr>
                  </a:outerShdw>
                </a:effectLst>
                <a:latin typeface="Cambria"/>
                <a:ea typeface="+mn-ea"/>
                <a:cs typeface="Cambria"/>
              </a:defRPr>
            </a:lvl4pPr>
            <a:lvl5pPr marL="1645920" indent="-256032" algn="l" defTabSz="914400" rtl="0" eaLnBrk="1" latinLnBrk="0" hangingPunct="1">
              <a:spcBef>
                <a:spcPct val="20000"/>
              </a:spcBef>
              <a:buSzPct val="60000"/>
              <a:buFont typeface="Arial"/>
              <a:buChar char="•"/>
              <a:defRPr sz="1500" kern="1200">
                <a:solidFill>
                  <a:schemeClr val="tx1"/>
                </a:solidFill>
                <a:effectLst>
                  <a:outerShdw blurRad="38100" dist="38100" dir="2700000" algn="tl">
                    <a:srgbClr val="000000">
                      <a:alpha val="43137"/>
                    </a:srgbClr>
                  </a:outerShdw>
                </a:effectLst>
                <a:latin typeface="Cambria"/>
                <a:ea typeface="+mn-ea"/>
                <a:cs typeface="Cambria"/>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pPr marL="18288" indent="0">
              <a:buNone/>
            </a:pPr>
            <a:r>
              <a:rPr lang="en-US" sz="2800" dirty="0" smtClean="0">
                <a:latin typeface="Tahoma"/>
                <a:cs typeface="Tahoma"/>
              </a:rPr>
              <a:t>There are two main categories of operating systems available in the world --</a:t>
            </a:r>
            <a:r>
              <a:rPr lang="en-US" sz="2800" i="1" dirty="0" smtClean="0">
                <a:latin typeface="Tahoma"/>
                <a:cs typeface="Tahoma"/>
              </a:rPr>
              <a:t>Open Source and Closed Source. </a:t>
            </a:r>
          </a:p>
          <a:p>
            <a:pPr marL="18288" indent="0">
              <a:buNone/>
            </a:pPr>
            <a:r>
              <a:rPr lang="en-US" sz="2800" dirty="0" smtClean="0">
                <a:latin typeface="Tahoma"/>
                <a:cs typeface="Tahoma"/>
              </a:rPr>
              <a:t>List several PRO/CONs of each category.</a:t>
            </a:r>
            <a:endParaRPr lang="en-US" sz="2800" dirty="0">
              <a:latin typeface="Tahoma"/>
              <a:cs typeface="Tahoma"/>
            </a:endParaRPr>
          </a:p>
        </p:txBody>
      </p:sp>
      <p:graphicFrame>
        <p:nvGraphicFramePr>
          <p:cNvPr id="7" name="Group 56"/>
          <p:cNvGraphicFramePr>
            <a:graphicFrameLocks noGrp="1"/>
          </p:cNvGraphicFramePr>
          <p:nvPr>
            <p:ph sz="half" idx="4294967295"/>
            <p:extLst>
              <p:ext uri="{D42A27DB-BD31-4B8C-83A1-F6EECF244321}">
                <p14:modId xmlns:p14="http://schemas.microsoft.com/office/powerpoint/2010/main" val="2036579283"/>
              </p:ext>
            </p:extLst>
          </p:nvPr>
        </p:nvGraphicFramePr>
        <p:xfrm>
          <a:off x="777238" y="2802061"/>
          <a:ext cx="7772402" cy="3578385"/>
        </p:xfrm>
        <a:graphic>
          <a:graphicData uri="http://schemas.openxmlformats.org/drawingml/2006/table">
            <a:tbl>
              <a:tblPr/>
              <a:tblGrid>
                <a:gridCol w="1812126"/>
                <a:gridCol w="2028171"/>
                <a:gridCol w="2168511"/>
                <a:gridCol w="1763594"/>
              </a:tblGrid>
              <a:tr h="796378">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sz="2800" b="0" i="0" u="none" strike="noStrike" cap="none" normalizeH="0" baseline="0" dirty="0" smtClean="0">
                          <a:ln>
                            <a:noFill/>
                          </a:ln>
                          <a:solidFill>
                            <a:schemeClr val="bg1"/>
                          </a:solidFill>
                          <a:effectLst/>
                          <a:latin typeface="Tahoma" charset="0"/>
                          <a:ea typeface="ＭＳ Ｐゴシック" charset="0"/>
                          <a:cs typeface="ＭＳ Ｐゴシック" charset="0"/>
                        </a:rPr>
                        <a:t>Open Source</a:t>
                      </a:r>
                      <a:endParaRPr kumimoji="1" lang="en-US" sz="2800" b="0" i="0" u="none" strike="noStrike" cap="none" normalizeH="0" baseline="0" dirty="0">
                        <a:ln>
                          <a:noFill/>
                        </a:ln>
                        <a:solidFill>
                          <a:schemeClr val="bg1"/>
                        </a:solidFill>
                        <a:effectLst/>
                        <a:latin typeface="Tahoma" charset="0"/>
                        <a:ea typeface="ＭＳ Ｐゴシック" charset="0"/>
                        <a:cs typeface="ＭＳ Ｐゴシック" charset="0"/>
                      </a:endParaRP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tx2">
                        <a:lumMod val="60000"/>
                        <a:lumOff val="40000"/>
                      </a:schemeClr>
                    </a:solidFill>
                  </a:tcPr>
                </a:tc>
                <a:tc hMerge="1">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sz="1600" b="0" i="0" u="none" strike="noStrike" cap="none" normalizeH="0" baseline="0" dirty="0">
                        <a:ln>
                          <a:noFill/>
                        </a:ln>
                        <a:solidFill>
                          <a:schemeClr val="bg1"/>
                        </a:solidFill>
                        <a:effectLst/>
                        <a:latin typeface="Tahoma" charset="0"/>
                        <a:ea typeface="ＭＳ Ｐゴシック" charset="0"/>
                        <a:cs typeface="ＭＳ Ｐゴシック" charset="0"/>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tx2">
                        <a:lumMod val="60000"/>
                        <a:lumOff val="40000"/>
                      </a:schemeClr>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sz="2800" b="0" i="0" u="none" strike="noStrike" cap="none" normalizeH="0" baseline="0" dirty="0" smtClean="0">
                          <a:ln>
                            <a:noFill/>
                          </a:ln>
                          <a:solidFill>
                            <a:schemeClr val="bg1"/>
                          </a:solidFill>
                          <a:effectLst/>
                          <a:latin typeface="Tahoma" charset="0"/>
                          <a:ea typeface="ＭＳ Ｐゴシック" charset="0"/>
                          <a:cs typeface="ＭＳ Ｐゴシック" charset="0"/>
                        </a:rPr>
                        <a:t>Closed Source</a:t>
                      </a:r>
                      <a:endParaRPr kumimoji="1" lang="en-US" sz="2800" b="0" i="0" u="none" strike="noStrike" cap="none" normalizeH="0" baseline="0" dirty="0">
                        <a:ln>
                          <a:noFill/>
                        </a:ln>
                        <a:solidFill>
                          <a:schemeClr val="bg1"/>
                        </a:solidFill>
                        <a:effectLst/>
                        <a:latin typeface="Tahoma" charset="0"/>
                        <a:ea typeface="ＭＳ Ｐゴシック" charset="0"/>
                        <a:cs typeface="ＭＳ Ｐゴシック" charset="0"/>
                      </a:endParaRPr>
                    </a:p>
                  </a:txBody>
                  <a:tcPr anchor="ct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tx2">
                        <a:lumMod val="60000"/>
                        <a:lumOff val="40000"/>
                      </a:schemeClr>
                    </a:solidFill>
                  </a:tcPr>
                </a:tc>
                <a:tc hMerge="1">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sz="1600" b="0" i="0" u="none" strike="noStrike" cap="none" normalizeH="0" baseline="0" dirty="0">
                        <a:ln>
                          <a:noFill/>
                        </a:ln>
                        <a:solidFill>
                          <a:schemeClr val="bg1"/>
                        </a:solidFill>
                        <a:effectLst/>
                        <a:latin typeface="Tahoma" charset="0"/>
                        <a:ea typeface="ＭＳ Ｐゴシック" charset="0"/>
                        <a:cs typeface="ＭＳ Ｐゴシック" charset="0"/>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chemeClr val="tx2">
                        <a:lumMod val="60000"/>
                        <a:lumOff val="40000"/>
                      </a:schemeClr>
                    </a:solidFill>
                  </a:tcPr>
                </a:tc>
              </a:tr>
              <a:tr h="39847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sz="1600" b="0" i="0" u="none" strike="noStrike" cap="none" normalizeH="0" baseline="0" dirty="0" smtClean="0">
                          <a:ln>
                            <a:noFill/>
                          </a:ln>
                          <a:solidFill>
                            <a:schemeClr val="bg1"/>
                          </a:solidFill>
                          <a:effectLst/>
                          <a:latin typeface="Tahoma" charset="0"/>
                          <a:ea typeface="ＭＳ Ｐゴシック" charset="0"/>
                          <a:cs typeface="ＭＳ Ｐゴシック" charset="0"/>
                        </a:rPr>
                        <a:t>PROS</a:t>
                      </a:r>
                      <a:endParaRPr kumimoji="1" lang="en-US" sz="1600" b="0" i="0" u="none" strike="noStrike" cap="none" normalizeH="0" baseline="0" dirty="0">
                        <a:ln>
                          <a:noFill/>
                        </a:ln>
                        <a:solidFill>
                          <a:schemeClr val="bg1"/>
                        </a:solidFill>
                        <a:effectLst/>
                        <a:latin typeface="Tahoma" charset="0"/>
                        <a:ea typeface="ＭＳ Ｐゴシック" charset="0"/>
                        <a:cs typeface="ＭＳ Ｐゴシック" charset="0"/>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sz="1600" b="0" i="0" u="none" strike="noStrike" cap="none" normalizeH="0" baseline="0" dirty="0" smtClean="0">
                          <a:ln>
                            <a:noFill/>
                          </a:ln>
                          <a:solidFill>
                            <a:schemeClr val="bg1"/>
                          </a:solidFill>
                          <a:effectLst/>
                          <a:latin typeface="Tahoma" charset="0"/>
                          <a:ea typeface="ＭＳ Ｐゴシック" charset="0"/>
                          <a:cs typeface="ＭＳ Ｐゴシック" charset="0"/>
                        </a:rPr>
                        <a:t>CONS</a:t>
                      </a:r>
                      <a:endParaRPr kumimoji="1" lang="en-US" sz="1600" b="0" i="0" u="none" strike="noStrike" cap="none" normalizeH="0" baseline="0" dirty="0">
                        <a:ln>
                          <a:noFill/>
                        </a:ln>
                        <a:solidFill>
                          <a:schemeClr val="bg1"/>
                        </a:solidFill>
                        <a:effectLst/>
                        <a:latin typeface="Tahoma" charset="0"/>
                        <a:ea typeface="ＭＳ Ｐゴシック" charset="0"/>
                        <a:cs typeface="ＭＳ Ｐゴシック" charset="0"/>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sz="1600" b="0" i="0" u="none" strike="noStrike" cap="none" normalizeH="0" baseline="0" dirty="0" smtClean="0">
                          <a:ln>
                            <a:noFill/>
                          </a:ln>
                          <a:solidFill>
                            <a:schemeClr val="bg1"/>
                          </a:solidFill>
                          <a:effectLst/>
                          <a:latin typeface="Tahoma" charset="0"/>
                          <a:ea typeface="ＭＳ Ｐゴシック" charset="0"/>
                          <a:cs typeface="ＭＳ Ｐゴシック" charset="0"/>
                        </a:rPr>
                        <a:t>PROS</a:t>
                      </a:r>
                      <a:endParaRPr kumimoji="1" lang="en-US" sz="1600" b="0" i="0" u="none" strike="noStrike" cap="none" normalizeH="0" baseline="0" dirty="0">
                        <a:ln>
                          <a:noFill/>
                        </a:ln>
                        <a:solidFill>
                          <a:schemeClr val="bg1"/>
                        </a:solidFill>
                        <a:effectLst/>
                        <a:latin typeface="Tahoma" charset="0"/>
                        <a:ea typeface="ＭＳ Ｐゴシック" charset="0"/>
                        <a:cs typeface="ＭＳ Ｐゴシック" charset="0"/>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1" lang="en-US" sz="1600" b="0" i="0" u="none" strike="noStrike" cap="none" normalizeH="0" baseline="0" dirty="0" smtClean="0">
                          <a:ln>
                            <a:noFill/>
                          </a:ln>
                          <a:solidFill>
                            <a:schemeClr val="bg1"/>
                          </a:solidFill>
                          <a:effectLst/>
                          <a:latin typeface="Tahoma" charset="0"/>
                          <a:ea typeface="ＭＳ Ｐゴシック" charset="0"/>
                          <a:cs typeface="ＭＳ Ｐゴシック" charset="0"/>
                        </a:rPr>
                        <a:t>CONS</a:t>
                      </a:r>
                      <a:endParaRPr kumimoji="1" lang="en-US" sz="1600" b="0" i="0" u="none" strike="noStrike" cap="none" normalizeH="0" baseline="0" dirty="0">
                        <a:ln>
                          <a:noFill/>
                        </a:ln>
                        <a:solidFill>
                          <a:schemeClr val="bg1"/>
                        </a:solidFill>
                        <a:effectLst/>
                        <a:latin typeface="Tahoma" charset="0"/>
                        <a:ea typeface="ＭＳ Ｐゴシック" charset="0"/>
                        <a:cs typeface="ＭＳ Ｐゴシック" charset="0"/>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r>
              <a:tr h="120338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sz="1600" b="0" i="0" u="none" strike="noStrike" cap="none" normalizeH="0" baseline="0" dirty="0">
                        <a:ln>
                          <a:noFill/>
                        </a:ln>
                        <a:solidFill>
                          <a:schemeClr val="bg1"/>
                        </a:solidFill>
                        <a:effectLst/>
                        <a:latin typeface="Tahoma" charset="0"/>
                        <a:ea typeface="ＭＳ Ｐゴシック" charset="0"/>
                        <a:cs typeface="ＭＳ Ｐゴシック" charset="0"/>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sz="1600" b="0" i="0" u="none" strike="noStrike" cap="none" normalizeH="0" baseline="0" dirty="0" smtClean="0">
                        <a:ln>
                          <a:noFill/>
                        </a:ln>
                        <a:solidFill>
                          <a:schemeClr val="bg1"/>
                        </a:solidFill>
                        <a:effectLst/>
                        <a:latin typeface="Tahoma" charset="0"/>
                        <a:ea typeface="ＭＳ Ｐゴシック" charset="0"/>
                        <a:cs typeface="ＭＳ Ｐゴシック"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sz="1600" b="0" i="0" u="none" strike="noStrike" cap="none" normalizeH="0" baseline="0" dirty="0" smtClean="0">
                        <a:ln>
                          <a:noFill/>
                        </a:ln>
                        <a:solidFill>
                          <a:schemeClr val="bg1"/>
                        </a:solidFill>
                        <a:effectLst/>
                        <a:latin typeface="Tahoma" charset="0"/>
                        <a:ea typeface="ＭＳ Ｐゴシック" charset="0"/>
                        <a:cs typeface="ＭＳ Ｐゴシック"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sz="1600" b="0" i="0" u="none" strike="noStrike" cap="none" normalizeH="0" baseline="0" dirty="0" smtClean="0">
                        <a:ln>
                          <a:noFill/>
                        </a:ln>
                        <a:solidFill>
                          <a:schemeClr val="bg1"/>
                        </a:solidFill>
                        <a:effectLst/>
                        <a:latin typeface="Tahoma" charset="0"/>
                        <a:ea typeface="ＭＳ Ｐゴシック" charset="0"/>
                        <a:cs typeface="ＭＳ Ｐゴシック"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sz="1600" b="0" i="0" u="none" strike="noStrike" cap="none" normalizeH="0" baseline="0" dirty="0" smtClean="0">
                        <a:ln>
                          <a:noFill/>
                        </a:ln>
                        <a:solidFill>
                          <a:schemeClr val="bg1"/>
                        </a:solidFill>
                        <a:effectLst/>
                        <a:latin typeface="Tahoma" charset="0"/>
                        <a:ea typeface="ＭＳ Ｐゴシック" charset="0"/>
                        <a:cs typeface="ＭＳ Ｐゴシック"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sz="1600" b="0" i="0" u="none" strike="noStrike" cap="none" normalizeH="0" baseline="0" dirty="0" smtClean="0">
                        <a:ln>
                          <a:noFill/>
                        </a:ln>
                        <a:solidFill>
                          <a:schemeClr val="bg1"/>
                        </a:solidFill>
                        <a:effectLst/>
                        <a:latin typeface="Tahoma" charset="0"/>
                        <a:ea typeface="ＭＳ Ｐゴシック" charset="0"/>
                        <a:cs typeface="ＭＳ Ｐゴシック"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sz="1600" b="0" i="0" u="none" strike="noStrike" cap="none" normalizeH="0" baseline="0" dirty="0" smtClean="0">
                        <a:ln>
                          <a:noFill/>
                        </a:ln>
                        <a:solidFill>
                          <a:schemeClr val="bg1"/>
                        </a:solidFill>
                        <a:effectLst/>
                        <a:latin typeface="Tahoma" charset="0"/>
                        <a:ea typeface="ＭＳ Ｐゴシック" charset="0"/>
                        <a:cs typeface="ＭＳ Ｐゴシック"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sz="1600" b="0" i="0" u="none" strike="noStrike" cap="none" normalizeH="0" baseline="0" dirty="0" smtClean="0">
                        <a:ln>
                          <a:noFill/>
                        </a:ln>
                        <a:solidFill>
                          <a:schemeClr val="bg1"/>
                        </a:solidFill>
                        <a:effectLst/>
                        <a:latin typeface="Tahoma" charset="0"/>
                        <a:ea typeface="ＭＳ Ｐゴシック" charset="0"/>
                        <a:cs typeface="ＭＳ Ｐゴシック"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sz="1600" b="0" i="0" u="none" strike="noStrike" cap="none" normalizeH="0" baseline="0" dirty="0">
                        <a:ln>
                          <a:noFill/>
                        </a:ln>
                        <a:solidFill>
                          <a:schemeClr val="bg1"/>
                        </a:solidFill>
                        <a:effectLst/>
                        <a:latin typeface="Tahoma" charset="0"/>
                        <a:ea typeface="ＭＳ Ｐゴシック" charset="0"/>
                        <a:cs typeface="ＭＳ Ｐゴシック" charset="0"/>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sz="1600" b="0" i="0" u="none" strike="noStrike" cap="none" normalizeH="0" baseline="0" dirty="0">
                        <a:ln>
                          <a:noFill/>
                        </a:ln>
                        <a:solidFill>
                          <a:schemeClr val="bg1"/>
                        </a:solidFill>
                        <a:effectLst/>
                        <a:latin typeface="Tahoma" charset="0"/>
                        <a:ea typeface="ＭＳ Ｐゴシック" charset="0"/>
                        <a:cs typeface="ＭＳ Ｐゴシック" charset="0"/>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1" lang="en-US" sz="1600" b="0" i="0" u="none" strike="noStrike" cap="none" normalizeH="0" baseline="0" dirty="0">
                        <a:ln>
                          <a:noFill/>
                        </a:ln>
                        <a:solidFill>
                          <a:schemeClr val="bg1"/>
                        </a:solidFill>
                        <a:effectLst/>
                        <a:latin typeface="Tahoma" charset="0"/>
                        <a:ea typeface="ＭＳ Ｐゴシック" charset="0"/>
                        <a:cs typeface="ＭＳ Ｐゴシック" charset="0"/>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extLst>
      <p:ext uri="{BB962C8B-B14F-4D97-AF65-F5344CB8AC3E}">
        <p14:creationId xmlns:p14="http://schemas.microsoft.com/office/powerpoint/2010/main" val="161726967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7239" y="2717113"/>
            <a:ext cx="7772401" cy="725691"/>
          </a:xfrm>
        </p:spPr>
        <p:txBody>
          <a:bodyPr/>
          <a:lstStyle/>
          <a:p>
            <a:r>
              <a:rPr lang="en-US" dirty="0" smtClean="0">
                <a:latin typeface="Tahoma"/>
                <a:cs typeface="Tahoma"/>
              </a:rPr>
              <a:t>Linux Lab Orientation</a:t>
            </a:r>
            <a:endParaRPr lang="en-US" dirty="0">
              <a:latin typeface="Tahoma"/>
              <a:cs typeface="Tahoma"/>
            </a:endParaRPr>
          </a:p>
        </p:txBody>
      </p:sp>
      <p:sp>
        <p:nvSpPr>
          <p:cNvPr id="4" name="Slide Number Placeholder 3"/>
          <p:cNvSpPr>
            <a:spLocks noGrp="1"/>
          </p:cNvSpPr>
          <p:nvPr>
            <p:ph type="sldNum" sz="quarter" idx="11"/>
          </p:nvPr>
        </p:nvSpPr>
        <p:spPr/>
        <p:txBody>
          <a:bodyPr/>
          <a:lstStyle/>
          <a:p>
            <a:fld id="{1789C0F2-17E0-497A-9BBE-0C73201AAFE3}" type="slidenum">
              <a:rPr lang="en-US" smtClean="0"/>
              <a:pPr/>
              <a:t>29</a:t>
            </a:fld>
            <a:endParaRPr lang="en-US" dirty="0"/>
          </a:p>
        </p:txBody>
      </p:sp>
      <p:sp>
        <p:nvSpPr>
          <p:cNvPr id="5" name="Footer Placeholder 4"/>
          <p:cNvSpPr>
            <a:spLocks noGrp="1"/>
          </p:cNvSpPr>
          <p:nvPr>
            <p:ph type="ftr" sz="quarter" idx="12"/>
          </p:nvPr>
        </p:nvSpPr>
        <p:spPr>
          <a:xfrm>
            <a:off x="777239" y="6414118"/>
            <a:ext cx="4617721" cy="365125"/>
          </a:xfrm>
        </p:spPr>
        <p:txBody>
          <a:bodyPr/>
          <a:lstStyle/>
          <a:p>
            <a:r>
              <a:rPr lang="en-US" dirty="0" smtClean="0"/>
              <a:t>CSS430 Operating Systems : Introduction</a:t>
            </a:r>
            <a:endParaRPr lang="en-US" dirty="0"/>
          </a:p>
        </p:txBody>
      </p:sp>
    </p:spTree>
    <p:extLst>
      <p:ext uri="{BB962C8B-B14F-4D97-AF65-F5344CB8AC3E}">
        <p14:creationId xmlns:p14="http://schemas.microsoft.com/office/powerpoint/2010/main" val="4138158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50267"/>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buFont typeface="Wingdings" charset="2"/>
              <a:buChar char="u"/>
            </a:pPr>
            <a:r>
              <a:rPr lang="en-US" altLang="ja-JP" sz="2400" dirty="0" smtClean="0"/>
              <a:t>You will:</a:t>
            </a:r>
          </a:p>
          <a:p>
            <a:pPr lvl="1">
              <a:lnSpc>
                <a:spcPct val="90000"/>
              </a:lnSpc>
              <a:buFont typeface="Wingdings" charset="2"/>
              <a:buChar char="ü"/>
            </a:pPr>
            <a:r>
              <a:rPr lang="en-US" altLang="ja-JP" sz="2200" dirty="0"/>
              <a:t>Study the </a:t>
            </a:r>
            <a:r>
              <a:rPr lang="en-US" altLang="ja-JP" sz="2200" dirty="0">
                <a:solidFill>
                  <a:srgbClr val="FFE066"/>
                </a:solidFill>
              </a:rPr>
              <a:t>fundamental concepts </a:t>
            </a:r>
            <a:r>
              <a:rPr lang="en-US" altLang="ja-JP" sz="2200" dirty="0"/>
              <a:t>of operating systems</a:t>
            </a:r>
          </a:p>
          <a:p>
            <a:pPr lvl="1">
              <a:lnSpc>
                <a:spcPct val="90000"/>
              </a:lnSpc>
              <a:buFont typeface="Wingdings" charset="2"/>
              <a:buChar char="ü"/>
            </a:pPr>
            <a:r>
              <a:rPr lang="en-US" altLang="ja-JP" sz="2200" dirty="0"/>
              <a:t>Practice the logical design using </a:t>
            </a:r>
            <a:r>
              <a:rPr lang="en-US" altLang="ja-JP" sz="2200" dirty="0" smtClean="0">
                <a:solidFill>
                  <a:schemeClr val="accent1">
                    <a:lumMod val="60000"/>
                    <a:lumOff val="40000"/>
                  </a:schemeClr>
                </a:solidFill>
              </a:rPr>
              <a:t>Java</a:t>
            </a:r>
          </a:p>
          <a:p>
            <a:pPr>
              <a:lnSpc>
                <a:spcPct val="90000"/>
              </a:lnSpc>
              <a:buFont typeface="Wingdings" charset="2"/>
              <a:buChar char="u"/>
            </a:pPr>
            <a:r>
              <a:rPr lang="en-US" altLang="ja-JP" sz="2400" dirty="0" smtClean="0"/>
              <a:t>But </a:t>
            </a:r>
            <a:r>
              <a:rPr lang="en-US" altLang="ja-JP" sz="2400" u="sng" dirty="0" smtClean="0">
                <a:solidFill>
                  <a:srgbClr val="FFE066"/>
                </a:solidFill>
              </a:rPr>
              <a:t>not</a:t>
            </a:r>
            <a:r>
              <a:rPr lang="en-US" altLang="ja-JP" sz="2400" dirty="0" smtClean="0"/>
              <a:t>:</a:t>
            </a:r>
            <a:endParaRPr lang="en-US" altLang="ja-JP" sz="2400" dirty="0"/>
          </a:p>
          <a:p>
            <a:pPr lvl="1">
              <a:lnSpc>
                <a:spcPct val="90000"/>
              </a:lnSpc>
              <a:buFont typeface="Wingdings" charset="2"/>
              <a:buChar char="ü"/>
            </a:pPr>
            <a:r>
              <a:rPr lang="en-US" altLang="ja-JP" sz="2400" dirty="0"/>
              <a:t>Learn how to </a:t>
            </a:r>
            <a:r>
              <a:rPr lang="en-US" altLang="ja-JP" sz="2400" dirty="0" smtClean="0"/>
              <a:t>build web sites or mobile applications</a:t>
            </a:r>
            <a:endParaRPr lang="en-US" altLang="ja-JP" sz="2400" dirty="0"/>
          </a:p>
          <a:p>
            <a:pPr lvl="2">
              <a:lnSpc>
                <a:spcPct val="90000"/>
              </a:lnSpc>
              <a:buFont typeface="Wingdings" charset="2"/>
              <a:buChar char="v"/>
            </a:pPr>
            <a:r>
              <a:rPr lang="en-US" altLang="ja-JP" sz="2200" dirty="0" smtClean="0"/>
              <a:t>If this is your main objective, you should take UW Computing Training or other classes with that focus</a:t>
            </a:r>
          </a:p>
          <a:p>
            <a:pPr marL="749808" lvl="2" indent="0">
              <a:lnSpc>
                <a:spcPct val="90000"/>
              </a:lnSpc>
              <a:buNone/>
            </a:pPr>
            <a:r>
              <a:rPr lang="en-US" altLang="ja-JP" sz="2000" dirty="0">
                <a:hlinkClick r:id="rId3"/>
              </a:rPr>
              <a:t>http://www.washington.edu/lst/workshops/</a:t>
            </a:r>
            <a:r>
              <a:rPr lang="en-US" altLang="ja-JP" sz="2000" dirty="0" smtClean="0">
                <a:hlinkClick r:id="rId3"/>
              </a:rPr>
              <a:t>fundamentals</a:t>
            </a:r>
            <a:endParaRPr lang="en-US" altLang="ja-JP" sz="2000" dirty="0" smtClean="0"/>
          </a:p>
          <a:p>
            <a:pPr lvl="1">
              <a:lnSpc>
                <a:spcPct val="90000"/>
              </a:lnSpc>
              <a:buFont typeface="Wingdings" charset="2"/>
              <a:buChar char="ü"/>
            </a:pPr>
            <a:r>
              <a:rPr lang="en-US" altLang="ja-JP" sz="2400" dirty="0" smtClean="0"/>
              <a:t>Increase your C/C++ programming skills</a:t>
            </a:r>
          </a:p>
          <a:p>
            <a:pPr lvl="2">
              <a:lnSpc>
                <a:spcPct val="90000"/>
              </a:lnSpc>
              <a:buFont typeface="Wingdings" charset="2"/>
              <a:buChar char="v"/>
            </a:pPr>
            <a:r>
              <a:rPr lang="en-US" altLang="ja-JP" sz="2200" dirty="0"/>
              <a:t>Program 1 will deal with several system </a:t>
            </a:r>
            <a:r>
              <a:rPr lang="en-US" altLang="ja-JP" sz="2200" dirty="0" smtClean="0"/>
              <a:t>C/C++ calls</a:t>
            </a:r>
            <a:r>
              <a:rPr lang="en-US" altLang="ja-JP" sz="2200" dirty="0"/>
              <a:t>, but </a:t>
            </a:r>
            <a:r>
              <a:rPr lang="en-US" altLang="ja-JP" sz="2200" dirty="0" smtClean="0"/>
              <a:t>for more C/C++ skill building please refer to CSS432</a:t>
            </a:r>
            <a:r>
              <a:rPr lang="en-US" altLang="ja-JP" sz="2200" dirty="0"/>
              <a:t>, CSS434 or other </a:t>
            </a:r>
            <a:r>
              <a:rPr lang="en-US" altLang="ja-JP" sz="2200" dirty="0" smtClean="0"/>
              <a:t>C/C</a:t>
            </a:r>
            <a:r>
              <a:rPr lang="en-US" altLang="ja-JP" sz="2200" dirty="0"/>
              <a:t>++ programming courses.</a:t>
            </a:r>
          </a:p>
        </p:txBody>
      </p:sp>
      <p:sp>
        <p:nvSpPr>
          <p:cNvPr id="3" name="Title 2"/>
          <p:cNvSpPr>
            <a:spLocks noGrp="1"/>
          </p:cNvSpPr>
          <p:nvPr>
            <p:ph type="title"/>
          </p:nvPr>
        </p:nvSpPr>
        <p:spPr/>
        <p:txBody>
          <a:bodyPr/>
          <a:lstStyle/>
          <a:p>
            <a:r>
              <a:rPr lang="en-US" altLang="ja-JP" dirty="0" smtClean="0"/>
              <a:t>Course Objectives</a:t>
            </a:r>
            <a:endParaRPr lang="en-US" dirty="0"/>
          </a:p>
        </p:txBody>
      </p:sp>
      <p:sp>
        <p:nvSpPr>
          <p:cNvPr id="4" name="Slide Number Placeholder 3"/>
          <p:cNvSpPr>
            <a:spLocks noGrp="1"/>
          </p:cNvSpPr>
          <p:nvPr>
            <p:ph type="sldNum" sz="quarter" idx="11"/>
          </p:nvPr>
        </p:nvSpPr>
        <p:spPr/>
        <p:txBody>
          <a:bodyPr/>
          <a:lstStyle/>
          <a:p>
            <a:fld id="{1789C0F2-17E0-497A-9BBE-0C73201AAFE3}" type="slidenum">
              <a:rPr lang="en-US" smtClean="0"/>
              <a:pPr/>
              <a:t>3</a:t>
            </a:fld>
            <a:endParaRPr lang="en-US" dirty="0"/>
          </a:p>
        </p:txBody>
      </p:sp>
      <p:sp>
        <p:nvSpPr>
          <p:cNvPr id="7" name="Footer Placeholder 6"/>
          <p:cNvSpPr>
            <a:spLocks noGrp="1"/>
          </p:cNvSpPr>
          <p:nvPr>
            <p:ph type="ftr" sz="quarter" idx="12"/>
          </p:nvPr>
        </p:nvSpPr>
        <p:spPr/>
        <p:txBody>
          <a:bodyPr/>
          <a:lstStyle/>
          <a:p>
            <a:r>
              <a:rPr lang="en-US" dirty="0" smtClean="0"/>
              <a:t>CSS430 Operating Systems : Introduction</a:t>
            </a:r>
            <a:endParaRPr lang="en-US" dirty="0"/>
          </a:p>
        </p:txBody>
      </p:sp>
    </p:spTree>
    <p:extLst>
      <p:ext uri="{BB962C8B-B14F-4D97-AF65-F5344CB8AC3E}">
        <p14:creationId xmlns:p14="http://schemas.microsoft.com/office/powerpoint/2010/main" val="52837928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Tahoma"/>
                <a:cs typeface="Tahoma"/>
              </a:rPr>
              <a:t>Linux Commands</a:t>
            </a:r>
            <a:endParaRPr lang="en-US" dirty="0">
              <a:latin typeface="Tahoma"/>
              <a:cs typeface="Tahoma"/>
            </a:endParaRPr>
          </a:p>
        </p:txBody>
      </p:sp>
      <p:sp>
        <p:nvSpPr>
          <p:cNvPr id="4" name="Slide Number Placeholder 3"/>
          <p:cNvSpPr>
            <a:spLocks noGrp="1"/>
          </p:cNvSpPr>
          <p:nvPr>
            <p:ph type="sldNum" sz="quarter" idx="11"/>
          </p:nvPr>
        </p:nvSpPr>
        <p:spPr/>
        <p:txBody>
          <a:bodyPr/>
          <a:lstStyle/>
          <a:p>
            <a:fld id="{1789C0F2-17E0-497A-9BBE-0C73201AAFE3}" type="slidenum">
              <a:rPr lang="en-US" smtClean="0"/>
              <a:pPr/>
              <a:t>30</a:t>
            </a:fld>
            <a:endParaRPr lang="en-US" dirty="0"/>
          </a:p>
        </p:txBody>
      </p:sp>
      <p:sp>
        <p:nvSpPr>
          <p:cNvPr id="5" name="Footer Placeholder 4"/>
          <p:cNvSpPr>
            <a:spLocks noGrp="1"/>
          </p:cNvSpPr>
          <p:nvPr>
            <p:ph type="ftr" sz="quarter" idx="12"/>
          </p:nvPr>
        </p:nvSpPr>
        <p:spPr>
          <a:xfrm>
            <a:off x="777239" y="6414118"/>
            <a:ext cx="4617721" cy="365125"/>
          </a:xfrm>
        </p:spPr>
        <p:txBody>
          <a:bodyPr/>
          <a:lstStyle/>
          <a:p>
            <a:r>
              <a:rPr lang="en-US" dirty="0" smtClean="0"/>
              <a:t>CSS430 Operating Systems : Introduction</a:t>
            </a:r>
            <a:endParaRPr lang="en-US" dirty="0"/>
          </a:p>
        </p:txBody>
      </p:sp>
      <p:graphicFrame>
        <p:nvGraphicFramePr>
          <p:cNvPr id="7" name="Content Placeholder 5"/>
          <p:cNvGraphicFramePr>
            <a:graphicFrameLocks noGrp="1"/>
          </p:cNvGraphicFramePr>
          <p:nvPr>
            <p:ph idx="1"/>
            <p:extLst>
              <p:ext uri="{D42A27DB-BD31-4B8C-83A1-F6EECF244321}">
                <p14:modId xmlns:p14="http://schemas.microsoft.com/office/powerpoint/2010/main" val="2965688931"/>
              </p:ext>
            </p:extLst>
          </p:nvPr>
        </p:nvGraphicFramePr>
        <p:xfrm>
          <a:off x="777239" y="1149745"/>
          <a:ext cx="7772400" cy="5527039"/>
        </p:xfrm>
        <a:graphic>
          <a:graphicData uri="http://schemas.openxmlformats.org/drawingml/2006/table">
            <a:tbl>
              <a:tblPr firstRow="1" bandRow="1">
                <a:tableStyleId>{D7AC3CCA-C797-4891-BE02-D94E43425B78}</a:tableStyleId>
              </a:tblPr>
              <a:tblGrid>
                <a:gridCol w="2304400"/>
                <a:gridCol w="5468000"/>
              </a:tblGrid>
              <a:tr h="370840">
                <a:tc gridSpan="2">
                  <a:txBody>
                    <a:bodyPr/>
                    <a:lstStyle/>
                    <a:p>
                      <a:pPr algn="ctr"/>
                      <a:r>
                        <a:rPr lang="en-US" sz="1600" b="1" dirty="0" smtClean="0">
                          <a:latin typeface="Consolas"/>
                          <a:cs typeface="Consolas"/>
                        </a:rPr>
                        <a:t>Basic Commands:  (Brackets:&lt;&gt; means required, [] means </a:t>
                      </a:r>
                      <a:r>
                        <a:rPr lang="en-US" sz="1600" b="1" i="1" dirty="0" smtClean="0">
                          <a:latin typeface="Consolas"/>
                          <a:cs typeface="Consolas"/>
                        </a:rPr>
                        <a:t>optional</a:t>
                      </a:r>
                      <a:r>
                        <a:rPr lang="en-US" sz="1600" b="1" dirty="0" smtClean="0">
                          <a:latin typeface="Consolas"/>
                          <a:cs typeface="Consolas"/>
                        </a:rPr>
                        <a:t>)</a:t>
                      </a:r>
                      <a:endParaRPr lang="en-US" sz="1600" b="1" dirty="0">
                        <a:latin typeface="Consolas"/>
                        <a:cs typeface="Consolas"/>
                      </a:endParaRPr>
                    </a:p>
                  </a:txBody>
                  <a:tcPr/>
                </a:tc>
                <a:tc hMerge="1">
                  <a:txBody>
                    <a:bodyPr/>
                    <a:lstStyle/>
                    <a:p>
                      <a:pPr algn="ctr"/>
                      <a:endParaRPr lang="en-US" sz="1600" b="1" dirty="0">
                        <a:latin typeface="Consolas"/>
                        <a:cs typeface="Consolas"/>
                      </a:endParaRPr>
                    </a:p>
                  </a:txBody>
                  <a:tcPr/>
                </a:tc>
              </a:tr>
              <a:tr h="370840">
                <a:tc>
                  <a:txBody>
                    <a:bodyPr/>
                    <a:lstStyle/>
                    <a:p>
                      <a:pPr marL="0" lvl="1" indent="0" algn="r">
                        <a:buFont typeface="Arial"/>
                        <a:buNone/>
                      </a:pPr>
                      <a:r>
                        <a:rPr lang="en-US" altLang="ja-JP" sz="1400" b="0" dirty="0" smtClean="0">
                          <a:latin typeface="Consolas"/>
                          <a:cs typeface="Consolas"/>
                        </a:rPr>
                        <a:t>cd &lt;</a:t>
                      </a:r>
                      <a:r>
                        <a:rPr lang="en-US" altLang="ja-JP" sz="1400" b="0" dirty="0" err="1" smtClean="0">
                          <a:latin typeface="Consolas"/>
                          <a:cs typeface="Consolas"/>
                        </a:rPr>
                        <a:t>dir</a:t>
                      </a:r>
                      <a:r>
                        <a:rPr lang="en-US" altLang="ja-JP" sz="1400" b="0" dirty="0" smtClean="0">
                          <a:latin typeface="Consolas"/>
                          <a:cs typeface="Consolas"/>
                        </a:rPr>
                        <a:t> name&gt;</a:t>
                      </a:r>
                    </a:p>
                  </a:txBody>
                  <a:tcPr/>
                </a:tc>
                <a:tc>
                  <a:txBody>
                    <a:bodyPr/>
                    <a:lstStyle/>
                    <a:p>
                      <a:pPr marL="0" indent="0">
                        <a:buFont typeface="Wingdings" charset="2"/>
                        <a:buNone/>
                      </a:pPr>
                      <a:r>
                        <a:rPr lang="en-US" sz="1400" dirty="0" smtClean="0">
                          <a:latin typeface="Consolas"/>
                          <a:cs typeface="Consolas"/>
                        </a:rPr>
                        <a:t>Change directory</a:t>
                      </a:r>
                    </a:p>
                  </a:txBody>
                  <a:tcPr/>
                </a:tc>
              </a:tr>
              <a:tr h="370840">
                <a:tc>
                  <a:txBody>
                    <a:bodyPr/>
                    <a:lstStyle/>
                    <a:p>
                      <a:pPr algn="r"/>
                      <a:r>
                        <a:rPr lang="en-US" sz="1400" b="0" dirty="0" smtClean="0">
                          <a:latin typeface="Consolas"/>
                          <a:cs typeface="Consolas"/>
                        </a:rPr>
                        <a:t>mkdir &lt;</a:t>
                      </a:r>
                      <a:r>
                        <a:rPr lang="en-US" sz="1400" b="0" dirty="0" err="1" smtClean="0">
                          <a:latin typeface="Consolas"/>
                          <a:cs typeface="Consolas"/>
                        </a:rPr>
                        <a:t>dir</a:t>
                      </a:r>
                      <a:r>
                        <a:rPr lang="en-US" sz="1400" b="0" dirty="0" smtClean="0">
                          <a:latin typeface="Consolas"/>
                          <a:cs typeface="Consolas"/>
                        </a:rPr>
                        <a:t> name&gt;</a:t>
                      </a:r>
                    </a:p>
                    <a:p>
                      <a:pPr marL="0" marR="0" indent="0" algn="r" defTabSz="914400" rtl="0" eaLnBrk="1" fontAlgn="auto" latinLnBrk="0" hangingPunct="1">
                        <a:lnSpc>
                          <a:spcPct val="100000"/>
                        </a:lnSpc>
                        <a:spcBef>
                          <a:spcPts val="0"/>
                        </a:spcBef>
                        <a:spcAft>
                          <a:spcPts val="0"/>
                        </a:spcAft>
                        <a:buClrTx/>
                        <a:buSzTx/>
                        <a:buFontTx/>
                        <a:buNone/>
                        <a:tabLst/>
                        <a:defRPr/>
                      </a:pPr>
                      <a:r>
                        <a:rPr lang="en-US" sz="1400" b="0" dirty="0" smtClean="0">
                          <a:latin typeface="Consolas"/>
                          <a:cs typeface="Consolas"/>
                        </a:rPr>
                        <a:t>rmdir &lt;</a:t>
                      </a:r>
                      <a:r>
                        <a:rPr lang="en-US" sz="1400" b="0" dirty="0" err="1" smtClean="0">
                          <a:latin typeface="Consolas"/>
                          <a:cs typeface="Consolas"/>
                        </a:rPr>
                        <a:t>dir</a:t>
                      </a:r>
                      <a:r>
                        <a:rPr lang="en-US" sz="1400" b="0" dirty="0" smtClean="0">
                          <a:latin typeface="Consolas"/>
                          <a:cs typeface="Consolas"/>
                        </a:rPr>
                        <a:t> name&gt;</a:t>
                      </a:r>
                    </a:p>
                  </a:txBody>
                  <a:tcPr/>
                </a:tc>
                <a:tc>
                  <a:txBody>
                    <a:bodyPr/>
                    <a:lstStyle/>
                    <a:p>
                      <a:pPr marL="571500" marR="0" indent="-571500" algn="l" defTabSz="914400" rtl="0" eaLnBrk="1" fontAlgn="auto" latinLnBrk="0" hangingPunct="1">
                        <a:lnSpc>
                          <a:spcPct val="100000"/>
                        </a:lnSpc>
                        <a:spcBef>
                          <a:spcPts val="0"/>
                        </a:spcBef>
                        <a:spcAft>
                          <a:spcPts val="0"/>
                        </a:spcAft>
                        <a:buClrTx/>
                        <a:buSzTx/>
                        <a:buFontTx/>
                        <a:buNone/>
                        <a:tabLst/>
                        <a:defRPr/>
                      </a:pPr>
                      <a:r>
                        <a:rPr lang="en-US" sz="1400" dirty="0" smtClean="0">
                          <a:latin typeface="Consolas"/>
                          <a:cs typeface="Consolas"/>
                        </a:rPr>
                        <a:t>Make directory</a:t>
                      </a:r>
                    </a:p>
                    <a:p>
                      <a:pPr marL="571500" marR="0" indent="-571500" algn="l" defTabSz="914400" rtl="0" eaLnBrk="1" fontAlgn="auto" latinLnBrk="0" hangingPunct="1">
                        <a:lnSpc>
                          <a:spcPct val="100000"/>
                        </a:lnSpc>
                        <a:spcBef>
                          <a:spcPts val="0"/>
                        </a:spcBef>
                        <a:spcAft>
                          <a:spcPts val="0"/>
                        </a:spcAft>
                        <a:buClrTx/>
                        <a:buSzTx/>
                        <a:buFontTx/>
                        <a:buNone/>
                        <a:tabLst/>
                        <a:defRPr/>
                      </a:pPr>
                      <a:r>
                        <a:rPr lang="en-US" sz="1400" dirty="0" smtClean="0">
                          <a:latin typeface="Consolas"/>
                          <a:cs typeface="Consolas"/>
                        </a:rPr>
                        <a:t>Remove</a:t>
                      </a:r>
                      <a:r>
                        <a:rPr lang="en-US" sz="1400" baseline="0" dirty="0" smtClean="0">
                          <a:latin typeface="Consolas"/>
                          <a:cs typeface="Consolas"/>
                        </a:rPr>
                        <a:t> directory (get in the habit of using this)</a:t>
                      </a:r>
                      <a:endParaRPr lang="en-US" sz="1400" dirty="0" smtClean="0">
                        <a:latin typeface="Consolas"/>
                        <a:cs typeface="Consolas"/>
                      </a:endParaRPr>
                    </a:p>
                  </a:txBody>
                  <a:tcPr/>
                </a:tc>
              </a:tr>
              <a:tr h="0">
                <a:tc>
                  <a:txBody>
                    <a:bodyPr/>
                    <a:lstStyle/>
                    <a:p>
                      <a:pPr algn="r"/>
                      <a:r>
                        <a:rPr lang="en-US" sz="1400" b="0" dirty="0" err="1" smtClean="0">
                          <a:latin typeface="Consolas"/>
                          <a:cs typeface="Consolas"/>
                        </a:rPr>
                        <a:t>ls</a:t>
                      </a:r>
                      <a:endParaRPr lang="en-US" sz="1400" b="0" dirty="0" smtClean="0">
                        <a:latin typeface="Consolas"/>
                        <a:cs typeface="Consolas"/>
                      </a:endParaRPr>
                    </a:p>
                    <a:p>
                      <a:pPr algn="r"/>
                      <a:r>
                        <a:rPr lang="en-US" sz="1400" b="0" dirty="0" err="1" smtClean="0">
                          <a:latin typeface="Consolas"/>
                          <a:cs typeface="Consolas"/>
                        </a:rPr>
                        <a:t>ls</a:t>
                      </a:r>
                      <a:r>
                        <a:rPr lang="en-US" sz="1400" b="0" dirty="0" smtClean="0">
                          <a:latin typeface="Consolas"/>
                          <a:cs typeface="Consolas"/>
                        </a:rPr>
                        <a:t> –l</a:t>
                      </a:r>
                    </a:p>
                    <a:p>
                      <a:pPr algn="r"/>
                      <a:r>
                        <a:rPr lang="en-US" sz="1400" b="0" dirty="0" err="1" smtClean="0">
                          <a:latin typeface="Consolas"/>
                          <a:cs typeface="Consolas"/>
                        </a:rPr>
                        <a:t>ls</a:t>
                      </a:r>
                      <a:r>
                        <a:rPr lang="en-US" sz="1400" b="0" dirty="0" smtClean="0">
                          <a:latin typeface="Consolas"/>
                          <a:cs typeface="Consolas"/>
                        </a:rPr>
                        <a:t> -al</a:t>
                      </a:r>
                    </a:p>
                  </a:txBody>
                  <a:tcPr/>
                </a:tc>
                <a:tc>
                  <a:txBody>
                    <a:bodyPr/>
                    <a:lstStyle/>
                    <a:p>
                      <a:r>
                        <a:rPr lang="en-US" sz="1400" b="0" dirty="0" smtClean="0">
                          <a:solidFill>
                            <a:schemeClr val="bg1"/>
                          </a:solidFill>
                          <a:latin typeface="Consolas"/>
                          <a:cs typeface="Consolas"/>
                        </a:rPr>
                        <a:t>Basic</a:t>
                      </a:r>
                      <a:r>
                        <a:rPr lang="en-US" sz="1400" b="0" baseline="0" dirty="0" smtClean="0">
                          <a:solidFill>
                            <a:schemeClr val="bg1"/>
                          </a:solidFill>
                          <a:latin typeface="Consolas"/>
                          <a:cs typeface="Consolas"/>
                        </a:rPr>
                        <a:t> listing of the current directory</a:t>
                      </a:r>
                    </a:p>
                    <a:p>
                      <a:r>
                        <a:rPr lang="en-US" sz="1400" b="0" baseline="0" dirty="0" smtClean="0">
                          <a:solidFill>
                            <a:schemeClr val="bg1"/>
                          </a:solidFill>
                          <a:latin typeface="Consolas"/>
                          <a:cs typeface="Consolas"/>
                        </a:rPr>
                        <a:t>Listing in list format with more details</a:t>
                      </a:r>
                    </a:p>
                    <a:p>
                      <a:r>
                        <a:rPr lang="en-US" sz="1400" b="0" baseline="0" dirty="0" smtClean="0">
                          <a:solidFill>
                            <a:schemeClr val="bg1"/>
                          </a:solidFill>
                          <a:latin typeface="Consolas"/>
                          <a:cs typeface="Consolas"/>
                        </a:rPr>
                        <a:t>Listing in list format with all details</a:t>
                      </a:r>
                      <a:endParaRPr lang="en-US" sz="1400" b="0" dirty="0" smtClean="0">
                        <a:solidFill>
                          <a:schemeClr val="bg1"/>
                        </a:solidFill>
                        <a:latin typeface="Consolas"/>
                        <a:cs typeface="Consolas"/>
                      </a:endParaRPr>
                    </a:p>
                  </a:txBody>
                  <a:tcPr/>
                </a:tc>
              </a:tr>
              <a:tr h="0">
                <a:tc>
                  <a:txBody>
                    <a:bodyPr/>
                    <a:lstStyle/>
                    <a:p>
                      <a:pPr algn="r"/>
                      <a:r>
                        <a:rPr lang="en-US" sz="1400" b="0" dirty="0" smtClean="0">
                          <a:latin typeface="Consolas"/>
                          <a:cs typeface="Consolas"/>
                        </a:rPr>
                        <a:t>mv &lt;source&gt; &lt;</a:t>
                      </a:r>
                      <a:r>
                        <a:rPr lang="en-US" sz="1400" b="0" dirty="0" err="1" smtClean="0">
                          <a:latin typeface="Consolas"/>
                          <a:cs typeface="Consolas"/>
                        </a:rPr>
                        <a:t>dest</a:t>
                      </a:r>
                      <a:r>
                        <a:rPr lang="en-US" sz="1400" b="0" dirty="0" smtClean="0">
                          <a:latin typeface="Consolas"/>
                          <a:cs typeface="Consolas"/>
                        </a:rPr>
                        <a:t>&gt;</a:t>
                      </a:r>
                    </a:p>
                  </a:txBody>
                  <a:tcPr/>
                </a:tc>
                <a:tc>
                  <a:txBody>
                    <a:bodyPr/>
                    <a:lstStyle/>
                    <a:p>
                      <a:r>
                        <a:rPr lang="en-US" sz="1400" b="0" dirty="0" smtClean="0">
                          <a:solidFill>
                            <a:schemeClr val="bg1"/>
                          </a:solidFill>
                          <a:latin typeface="Consolas"/>
                          <a:cs typeface="Consolas"/>
                        </a:rPr>
                        <a:t>Move files and/or entire directories</a:t>
                      </a:r>
                    </a:p>
                  </a:txBody>
                  <a:tcPr/>
                </a:tc>
              </a:tr>
              <a:tr h="0">
                <a:tc>
                  <a:txBody>
                    <a:bodyPr/>
                    <a:lstStyle/>
                    <a:p>
                      <a:pPr algn="r"/>
                      <a:r>
                        <a:rPr lang="en-US" sz="1400" b="0" dirty="0" err="1" smtClean="0">
                          <a:latin typeface="Consolas"/>
                          <a:cs typeface="Consolas"/>
                        </a:rPr>
                        <a:t>rm</a:t>
                      </a:r>
                      <a:endParaRPr lang="en-US" sz="1400" b="0" dirty="0" smtClean="0">
                        <a:latin typeface="Consolas"/>
                        <a:cs typeface="Consolas"/>
                      </a:endParaRPr>
                    </a:p>
                    <a:p>
                      <a:pPr algn="r"/>
                      <a:r>
                        <a:rPr lang="en-US" sz="1400" b="0" dirty="0" err="1" smtClean="0">
                          <a:latin typeface="Consolas"/>
                          <a:cs typeface="Consolas"/>
                        </a:rPr>
                        <a:t>rm</a:t>
                      </a:r>
                      <a:r>
                        <a:rPr lang="en-US" sz="1400" b="0" dirty="0" smtClean="0">
                          <a:latin typeface="Consolas"/>
                          <a:cs typeface="Consolas"/>
                        </a:rPr>
                        <a:t> –r</a:t>
                      </a:r>
                    </a:p>
                    <a:p>
                      <a:pPr marL="0" marR="0" indent="0" algn="r" defTabSz="914400" rtl="0" eaLnBrk="1" fontAlgn="auto" latinLnBrk="0" hangingPunct="1">
                        <a:lnSpc>
                          <a:spcPct val="100000"/>
                        </a:lnSpc>
                        <a:spcBef>
                          <a:spcPts val="0"/>
                        </a:spcBef>
                        <a:spcAft>
                          <a:spcPts val="0"/>
                        </a:spcAft>
                        <a:buClrTx/>
                        <a:buSzTx/>
                        <a:buFontTx/>
                        <a:buNone/>
                        <a:tabLst/>
                        <a:defRPr/>
                      </a:pPr>
                      <a:r>
                        <a:rPr lang="en-US" sz="1400" b="0" dirty="0" err="1" smtClean="0">
                          <a:latin typeface="Consolas"/>
                          <a:cs typeface="Consolas"/>
                        </a:rPr>
                        <a:t>rm</a:t>
                      </a:r>
                      <a:r>
                        <a:rPr lang="en-US" sz="1400" b="0" dirty="0" smtClean="0">
                          <a:latin typeface="Consolas"/>
                          <a:cs typeface="Consolas"/>
                        </a:rPr>
                        <a:t> -</a:t>
                      </a:r>
                      <a:r>
                        <a:rPr lang="en-US" sz="1400" b="0" dirty="0" err="1" smtClean="0">
                          <a:latin typeface="Consolas"/>
                          <a:cs typeface="Consolas"/>
                        </a:rPr>
                        <a:t>rf</a:t>
                      </a:r>
                      <a:endParaRPr lang="en-US" sz="1400" b="0" dirty="0" smtClean="0">
                        <a:latin typeface="Consolas"/>
                        <a:cs typeface="Consolas"/>
                      </a:endParaRPr>
                    </a:p>
                  </a:txBody>
                  <a:tcPr/>
                </a:tc>
                <a:tc>
                  <a:txBody>
                    <a:bodyPr/>
                    <a:lstStyle/>
                    <a:p>
                      <a:r>
                        <a:rPr lang="en-US" sz="1400" b="0" dirty="0" smtClean="0">
                          <a:solidFill>
                            <a:schemeClr val="bg1"/>
                          </a:solidFill>
                          <a:latin typeface="Consolas"/>
                          <a:cs typeface="Consolas"/>
                        </a:rPr>
                        <a:t>Remove a file</a:t>
                      </a:r>
                    </a:p>
                    <a:p>
                      <a:r>
                        <a:rPr lang="en-US" sz="1400" b="0" dirty="0" smtClean="0">
                          <a:solidFill>
                            <a:schemeClr val="bg1"/>
                          </a:solidFill>
                          <a:latin typeface="Consolas"/>
                          <a:cs typeface="Consolas"/>
                        </a:rPr>
                        <a:t>Remove a full path </a:t>
                      </a:r>
                      <a:r>
                        <a:rPr lang="en-US" sz="1400" b="0" baseline="0" dirty="0" smtClean="0">
                          <a:solidFill>
                            <a:schemeClr val="bg1"/>
                          </a:solidFill>
                          <a:latin typeface="Consolas"/>
                          <a:cs typeface="Consolas"/>
                        </a:rPr>
                        <a:t>(</a:t>
                      </a:r>
                      <a:r>
                        <a:rPr lang="en-US" sz="1400" b="0" baseline="0" dirty="0" smtClean="0">
                          <a:solidFill>
                            <a:srgbClr val="FF0000"/>
                          </a:solidFill>
                          <a:latin typeface="Consolas"/>
                          <a:cs typeface="Consolas"/>
                        </a:rPr>
                        <a:t>VERY DANGEROUS–USE WITH CARE</a:t>
                      </a:r>
                      <a:r>
                        <a:rPr lang="en-US" sz="1400" b="0" baseline="0" dirty="0" smtClean="0">
                          <a:solidFill>
                            <a:schemeClr val="bg1"/>
                          </a:solidFill>
                          <a:latin typeface="Consolas"/>
                          <a:cs typeface="Consolas"/>
                        </a:rPr>
                        <a:t>)</a:t>
                      </a:r>
                    </a:p>
                    <a:p>
                      <a:r>
                        <a:rPr lang="en-US" sz="1400" b="0" dirty="0" smtClean="0">
                          <a:solidFill>
                            <a:schemeClr val="bg1"/>
                          </a:solidFill>
                          <a:latin typeface="Consolas"/>
                          <a:cs typeface="Consolas"/>
                        </a:rPr>
                        <a:t>FORCED</a:t>
                      </a:r>
                      <a:r>
                        <a:rPr lang="en-US" sz="1400" b="0" baseline="0" dirty="0" smtClean="0">
                          <a:solidFill>
                            <a:schemeClr val="bg1"/>
                          </a:solidFill>
                          <a:latin typeface="Consolas"/>
                          <a:cs typeface="Consolas"/>
                        </a:rPr>
                        <a:t> recursive remove (</a:t>
                      </a:r>
                      <a:r>
                        <a:rPr lang="en-US" sz="1400" b="0" baseline="0" dirty="0" smtClean="0">
                          <a:solidFill>
                            <a:srgbClr val="FF0000"/>
                          </a:solidFill>
                          <a:latin typeface="Consolas"/>
                          <a:cs typeface="Consolas"/>
                        </a:rPr>
                        <a:t>EVEN MORE DANGEROUS!!</a:t>
                      </a:r>
                      <a:r>
                        <a:rPr lang="en-US" sz="1400" b="0" baseline="0" dirty="0" smtClean="0">
                          <a:solidFill>
                            <a:schemeClr val="bg1"/>
                          </a:solidFill>
                          <a:latin typeface="Consolas"/>
                          <a:cs typeface="Consolas"/>
                        </a:rPr>
                        <a:t>)</a:t>
                      </a:r>
                      <a:endParaRPr lang="en-US" sz="1400" b="0" dirty="0" smtClean="0">
                        <a:solidFill>
                          <a:schemeClr val="bg1"/>
                        </a:solidFill>
                        <a:latin typeface="Consolas"/>
                        <a:cs typeface="Consolas"/>
                      </a:endParaRPr>
                    </a:p>
                  </a:txBody>
                  <a:tcPr/>
                </a:tc>
              </a:tr>
              <a:tr h="0">
                <a:tc>
                  <a:txBody>
                    <a:bodyPr/>
                    <a:lstStyle/>
                    <a:p>
                      <a:pPr algn="r"/>
                      <a:r>
                        <a:rPr lang="en-US" sz="1400" b="0" dirty="0" err="1" smtClean="0">
                          <a:latin typeface="Consolas"/>
                          <a:cs typeface="Consolas"/>
                        </a:rPr>
                        <a:t>cp</a:t>
                      </a:r>
                      <a:r>
                        <a:rPr lang="en-US" sz="1400" b="0" dirty="0" smtClean="0">
                          <a:latin typeface="Consolas"/>
                          <a:cs typeface="Consolas"/>
                        </a:rPr>
                        <a:t> &lt;source&gt; &lt;</a:t>
                      </a:r>
                      <a:r>
                        <a:rPr lang="en-US" sz="1400" b="0" dirty="0" err="1" smtClean="0">
                          <a:latin typeface="Consolas"/>
                          <a:cs typeface="Consolas"/>
                        </a:rPr>
                        <a:t>dest</a:t>
                      </a:r>
                      <a:r>
                        <a:rPr lang="en-US" sz="1400" b="0" dirty="0" smtClean="0">
                          <a:latin typeface="Consolas"/>
                          <a:cs typeface="Consolas"/>
                        </a:rPr>
                        <a:t>&gt;</a:t>
                      </a:r>
                    </a:p>
                    <a:p>
                      <a:pPr marL="0" marR="0" indent="0" algn="r" defTabSz="914400" rtl="0" eaLnBrk="1" fontAlgn="auto" latinLnBrk="0" hangingPunct="1">
                        <a:lnSpc>
                          <a:spcPct val="100000"/>
                        </a:lnSpc>
                        <a:spcBef>
                          <a:spcPts val="0"/>
                        </a:spcBef>
                        <a:spcAft>
                          <a:spcPts val="0"/>
                        </a:spcAft>
                        <a:buClrTx/>
                        <a:buSzTx/>
                        <a:buFontTx/>
                        <a:buNone/>
                        <a:tabLst/>
                        <a:defRPr/>
                      </a:pPr>
                      <a:r>
                        <a:rPr lang="en-US" sz="1400" b="0" dirty="0" err="1" smtClean="0">
                          <a:latin typeface="Consolas"/>
                          <a:cs typeface="Consolas"/>
                        </a:rPr>
                        <a:t>cp</a:t>
                      </a:r>
                      <a:r>
                        <a:rPr lang="en-US" sz="1400" b="0" dirty="0" smtClean="0">
                          <a:latin typeface="Consolas"/>
                          <a:cs typeface="Consolas"/>
                        </a:rPr>
                        <a:t> –r &lt;source&gt; &lt;</a:t>
                      </a:r>
                      <a:r>
                        <a:rPr lang="en-US" sz="1400" b="0" dirty="0" err="1" smtClean="0">
                          <a:latin typeface="Consolas"/>
                          <a:cs typeface="Consolas"/>
                        </a:rPr>
                        <a:t>dest</a:t>
                      </a:r>
                      <a:r>
                        <a:rPr lang="en-US" sz="1400" b="0" dirty="0" smtClean="0">
                          <a:latin typeface="Consolas"/>
                          <a:cs typeface="Consolas"/>
                        </a:rPr>
                        <a:t>&gt; </a:t>
                      </a:r>
                    </a:p>
                  </a:txBody>
                  <a:tcPr/>
                </a:tc>
                <a:tc>
                  <a:txBody>
                    <a:bodyPr/>
                    <a:lstStyle/>
                    <a:p>
                      <a:r>
                        <a:rPr lang="en-US" sz="1400" b="0" dirty="0" smtClean="0">
                          <a:solidFill>
                            <a:schemeClr val="bg1"/>
                          </a:solidFill>
                          <a:latin typeface="Consolas"/>
                          <a:cs typeface="Consolas"/>
                        </a:rPr>
                        <a:t>Copy files</a:t>
                      </a:r>
                    </a:p>
                    <a:p>
                      <a:r>
                        <a:rPr lang="en-US" sz="1400" b="0" dirty="0" smtClean="0">
                          <a:solidFill>
                            <a:schemeClr val="bg1"/>
                          </a:solidFill>
                          <a:latin typeface="Consolas"/>
                          <a:cs typeface="Consolas"/>
                        </a:rPr>
                        <a:t>Copy files </a:t>
                      </a:r>
                      <a:r>
                        <a:rPr lang="en-US" sz="1400" b="0" dirty="0" smtClean="0">
                          <a:solidFill>
                            <a:schemeClr val="bg1"/>
                          </a:solidFill>
                          <a:latin typeface="Consolas"/>
                          <a:cs typeface="Consolas"/>
                        </a:rPr>
                        <a:t>recursively (for full multilevel</a:t>
                      </a:r>
                      <a:r>
                        <a:rPr lang="en-US" sz="1400" b="0" baseline="0" dirty="0" smtClean="0">
                          <a:solidFill>
                            <a:schemeClr val="bg1"/>
                          </a:solidFill>
                          <a:latin typeface="Consolas"/>
                          <a:cs typeface="Consolas"/>
                        </a:rPr>
                        <a:t> folder </a:t>
                      </a:r>
                      <a:r>
                        <a:rPr lang="en-US" sz="1400" b="0" baseline="0" dirty="0" err="1" smtClean="0">
                          <a:solidFill>
                            <a:schemeClr val="bg1"/>
                          </a:solidFill>
                          <a:latin typeface="Consolas"/>
                          <a:cs typeface="Consolas"/>
                        </a:rPr>
                        <a:t>cp</a:t>
                      </a:r>
                      <a:r>
                        <a:rPr lang="en-US" sz="1400" b="0" baseline="0" dirty="0" smtClean="0">
                          <a:solidFill>
                            <a:schemeClr val="bg1"/>
                          </a:solidFill>
                          <a:latin typeface="Consolas"/>
                          <a:cs typeface="Consolas"/>
                        </a:rPr>
                        <a:t>)</a:t>
                      </a:r>
                      <a:endParaRPr lang="en-US" sz="1400" b="0" dirty="0" smtClean="0">
                        <a:solidFill>
                          <a:schemeClr val="bg1"/>
                        </a:solidFill>
                        <a:latin typeface="Consolas"/>
                        <a:cs typeface="Consolas"/>
                      </a:endParaRPr>
                    </a:p>
                  </a:txBody>
                  <a:tcPr/>
                </a:tc>
              </a:tr>
              <a:tr h="0">
                <a:tc>
                  <a:txBody>
                    <a:bodyPr/>
                    <a:lstStyle/>
                    <a:p>
                      <a:pPr algn="r"/>
                      <a:r>
                        <a:rPr lang="en-US" sz="1400" b="0" dirty="0" smtClean="0">
                          <a:latin typeface="Consolas"/>
                          <a:cs typeface="Consolas"/>
                        </a:rPr>
                        <a:t>man &lt;command</a:t>
                      </a:r>
                      <a:r>
                        <a:rPr lang="en-US" sz="1400" b="0" baseline="0" dirty="0" smtClean="0">
                          <a:latin typeface="Consolas"/>
                          <a:cs typeface="Consolas"/>
                        </a:rPr>
                        <a:t> name&gt;</a:t>
                      </a:r>
                      <a:endParaRPr lang="en-US" sz="1400" b="0" dirty="0" smtClean="0">
                        <a:latin typeface="Consolas"/>
                        <a:cs typeface="Consolas"/>
                      </a:endParaRPr>
                    </a:p>
                  </a:txBody>
                  <a:tcPr/>
                </a:tc>
                <a:tc>
                  <a:txBody>
                    <a:bodyPr/>
                    <a:lstStyle/>
                    <a:p>
                      <a:r>
                        <a:rPr lang="en-US" sz="1400" b="0" dirty="0" smtClean="0">
                          <a:solidFill>
                            <a:schemeClr val="bg1"/>
                          </a:solidFill>
                          <a:latin typeface="Consolas"/>
                          <a:cs typeface="Consolas"/>
                        </a:rPr>
                        <a:t>Unix</a:t>
                      </a:r>
                      <a:r>
                        <a:rPr lang="en-US" sz="1400" b="0" baseline="0" dirty="0" smtClean="0">
                          <a:solidFill>
                            <a:schemeClr val="bg1"/>
                          </a:solidFill>
                          <a:latin typeface="Consolas"/>
                          <a:cs typeface="Consolas"/>
                        </a:rPr>
                        <a:t> manual for a given command</a:t>
                      </a:r>
                      <a:endParaRPr lang="en-US" sz="1400" b="0" dirty="0" smtClean="0">
                        <a:solidFill>
                          <a:schemeClr val="bg1"/>
                        </a:solidFill>
                        <a:latin typeface="Consolas"/>
                        <a:cs typeface="Consolas"/>
                      </a:endParaRPr>
                    </a:p>
                  </a:txBody>
                  <a:tcPr/>
                </a:tc>
              </a:tr>
              <a:tr h="0">
                <a:tc>
                  <a:txBody>
                    <a:bodyPr/>
                    <a:lstStyle/>
                    <a:p>
                      <a:pPr algn="r"/>
                      <a:r>
                        <a:rPr lang="en-US" sz="1400" b="0" dirty="0" err="1" smtClean="0">
                          <a:latin typeface="Consolas"/>
                          <a:cs typeface="Consolas"/>
                        </a:rPr>
                        <a:t>chmod</a:t>
                      </a:r>
                      <a:r>
                        <a:rPr lang="en-US" sz="1400" b="0" dirty="0" smtClean="0">
                          <a:latin typeface="Consolas"/>
                          <a:cs typeface="Consolas"/>
                        </a:rPr>
                        <a:t> &lt;permissions&gt;</a:t>
                      </a:r>
                      <a:r>
                        <a:rPr lang="en-US" sz="1400" b="0" baseline="0" dirty="0" smtClean="0">
                          <a:latin typeface="Consolas"/>
                          <a:cs typeface="Consolas"/>
                        </a:rPr>
                        <a:t> &lt;filename&gt;</a:t>
                      </a:r>
                      <a:r>
                        <a:rPr lang="en-US" sz="1400" b="0" dirty="0" smtClean="0">
                          <a:latin typeface="Consolas"/>
                          <a:cs typeface="Consolas"/>
                        </a:rPr>
                        <a:t> </a:t>
                      </a:r>
                    </a:p>
                  </a:txBody>
                  <a:tcPr/>
                </a:tc>
                <a:tc>
                  <a:txBody>
                    <a:bodyPr/>
                    <a:lstStyle/>
                    <a:p>
                      <a:r>
                        <a:rPr lang="en-US" sz="1400" b="0" dirty="0" smtClean="0">
                          <a:solidFill>
                            <a:schemeClr val="bg1"/>
                          </a:solidFill>
                          <a:latin typeface="Consolas"/>
                          <a:cs typeface="Consolas"/>
                        </a:rPr>
                        <a:t>Changes permissions on</a:t>
                      </a:r>
                      <a:r>
                        <a:rPr lang="en-US" sz="1400" b="0" baseline="0" dirty="0" smtClean="0">
                          <a:solidFill>
                            <a:schemeClr val="bg1"/>
                          </a:solidFill>
                          <a:latin typeface="Consolas"/>
                          <a:cs typeface="Consolas"/>
                        </a:rPr>
                        <a:t> a file or directory</a:t>
                      </a:r>
                    </a:p>
                    <a:p>
                      <a:r>
                        <a:rPr lang="en-US" sz="1400" b="0" baseline="0" dirty="0" smtClean="0">
                          <a:solidFill>
                            <a:schemeClr val="bg1"/>
                          </a:solidFill>
                          <a:latin typeface="Consolas"/>
                          <a:cs typeface="Consolas"/>
                        </a:rPr>
                        <a:t>Ex. $</a:t>
                      </a:r>
                      <a:r>
                        <a:rPr lang="en-US" sz="1400" b="0" baseline="0" dirty="0" err="1" smtClean="0">
                          <a:solidFill>
                            <a:schemeClr val="bg1"/>
                          </a:solidFill>
                          <a:latin typeface="Consolas"/>
                          <a:cs typeface="Consolas"/>
                        </a:rPr>
                        <a:t>chmod</a:t>
                      </a:r>
                      <a:r>
                        <a:rPr lang="en-US" sz="1400" b="0" baseline="0" dirty="0" smtClean="0">
                          <a:solidFill>
                            <a:schemeClr val="bg1"/>
                          </a:solidFill>
                          <a:latin typeface="Consolas"/>
                          <a:cs typeface="Consolas"/>
                        </a:rPr>
                        <a:t> 700 &lt;directory&gt; - readable only by owner</a:t>
                      </a:r>
                    </a:p>
                    <a:p>
                      <a:pPr marL="403225" indent="0"/>
                      <a:r>
                        <a:rPr lang="en-US" sz="1400" b="0" dirty="0" smtClean="0">
                          <a:solidFill>
                            <a:schemeClr val="bg1"/>
                          </a:solidFill>
                          <a:latin typeface="Consolas"/>
                          <a:cs typeface="Consolas"/>
                        </a:rPr>
                        <a:t>$</a:t>
                      </a:r>
                      <a:r>
                        <a:rPr lang="en-US" sz="1400" b="0" dirty="0" err="1" smtClean="0">
                          <a:solidFill>
                            <a:schemeClr val="bg1"/>
                          </a:solidFill>
                          <a:latin typeface="Consolas"/>
                          <a:cs typeface="Consolas"/>
                        </a:rPr>
                        <a:t>chmod</a:t>
                      </a:r>
                      <a:r>
                        <a:rPr lang="en-US" sz="1400" b="0" dirty="0" smtClean="0">
                          <a:solidFill>
                            <a:schemeClr val="bg1"/>
                          </a:solidFill>
                          <a:latin typeface="Consolas"/>
                          <a:cs typeface="Consolas"/>
                        </a:rPr>
                        <a:t> –R 755 &lt;directory&gt;</a:t>
                      </a:r>
                      <a:r>
                        <a:rPr lang="en-US" sz="1400" b="0" baseline="0" dirty="0" smtClean="0">
                          <a:solidFill>
                            <a:schemeClr val="bg1"/>
                          </a:solidFill>
                          <a:latin typeface="Consolas"/>
                          <a:cs typeface="Consolas"/>
                        </a:rPr>
                        <a:t> - sets contents readable and writable by anyone</a:t>
                      </a:r>
                      <a:endParaRPr lang="en-US" sz="1400" b="0" dirty="0" smtClean="0">
                        <a:solidFill>
                          <a:schemeClr val="bg1"/>
                        </a:solidFill>
                        <a:latin typeface="Consolas"/>
                        <a:cs typeface="Consolas"/>
                      </a:endParaRPr>
                    </a:p>
                  </a:txBody>
                  <a:tcPr/>
                </a:tc>
              </a:tr>
              <a:tr h="0">
                <a:tc>
                  <a:txBody>
                    <a:bodyPr/>
                    <a:lstStyle/>
                    <a:p>
                      <a:pPr algn="r"/>
                      <a:r>
                        <a:rPr lang="en-US" sz="1400" b="0" dirty="0" smtClean="0">
                          <a:latin typeface="Consolas"/>
                          <a:cs typeface="Consolas"/>
                        </a:rPr>
                        <a:t>~</a:t>
                      </a:r>
                      <a:r>
                        <a:rPr lang="en-US" sz="1400" b="0" dirty="0" err="1" smtClean="0">
                          <a:latin typeface="Consolas"/>
                          <a:cs typeface="Consolas"/>
                        </a:rPr>
                        <a:t>mynetid</a:t>
                      </a:r>
                      <a:endParaRPr lang="en-US" sz="1400" b="0" dirty="0" smtClean="0">
                        <a:latin typeface="Consolas"/>
                        <a:cs typeface="Consolas"/>
                      </a:endParaRPr>
                    </a:p>
                    <a:p>
                      <a:pPr algn="r"/>
                      <a:r>
                        <a:rPr lang="en-US" sz="1400" b="0" dirty="0" smtClean="0">
                          <a:latin typeface="Consolas"/>
                          <a:cs typeface="Consolas"/>
                        </a:rPr>
                        <a:t>.</a:t>
                      </a:r>
                    </a:p>
                    <a:p>
                      <a:pPr algn="r"/>
                      <a:r>
                        <a:rPr lang="en-US" sz="1400" b="0" dirty="0" smtClean="0">
                          <a:latin typeface="Consolas"/>
                          <a:cs typeface="Consolas"/>
                        </a:rPr>
                        <a:t>..</a:t>
                      </a:r>
                    </a:p>
                  </a:txBody>
                  <a:tcPr/>
                </a:tc>
                <a:tc>
                  <a:txBody>
                    <a:bodyPr/>
                    <a:lstStyle/>
                    <a:p>
                      <a:r>
                        <a:rPr lang="en-US" sz="1400" b="0" dirty="0" smtClean="0">
                          <a:solidFill>
                            <a:schemeClr val="bg1"/>
                          </a:solidFill>
                          <a:latin typeface="Consolas"/>
                          <a:cs typeface="Consolas"/>
                        </a:rPr>
                        <a:t>Shortcut name for your home directory</a:t>
                      </a:r>
                      <a:r>
                        <a:rPr lang="en-US" sz="1400" b="0" baseline="0" dirty="0" smtClean="0">
                          <a:solidFill>
                            <a:schemeClr val="bg1"/>
                          </a:solidFill>
                          <a:latin typeface="Consolas"/>
                          <a:cs typeface="Consolas"/>
                        </a:rPr>
                        <a:t> </a:t>
                      </a:r>
                    </a:p>
                    <a:p>
                      <a:r>
                        <a:rPr lang="en-US" sz="1400" b="0" dirty="0" smtClean="0">
                          <a:solidFill>
                            <a:schemeClr val="bg1"/>
                          </a:solidFill>
                          <a:latin typeface="Consolas"/>
                          <a:cs typeface="Consolas"/>
                        </a:rPr>
                        <a:t>Shortcut name for the current directory</a:t>
                      </a:r>
                    </a:p>
                    <a:p>
                      <a:r>
                        <a:rPr lang="en-US" sz="1400" b="0" dirty="0" smtClean="0">
                          <a:solidFill>
                            <a:schemeClr val="bg1"/>
                          </a:solidFill>
                          <a:latin typeface="Consolas"/>
                          <a:cs typeface="Consolas"/>
                        </a:rPr>
                        <a:t>Shortcut</a:t>
                      </a:r>
                      <a:r>
                        <a:rPr lang="en-US" sz="1400" b="0" baseline="0" dirty="0" smtClean="0">
                          <a:solidFill>
                            <a:schemeClr val="bg1"/>
                          </a:solidFill>
                          <a:latin typeface="Consolas"/>
                          <a:cs typeface="Consolas"/>
                        </a:rPr>
                        <a:t> name for the parent folder above</a:t>
                      </a:r>
                      <a:endParaRPr lang="en-US" sz="1400" b="0" dirty="0" smtClean="0">
                        <a:solidFill>
                          <a:schemeClr val="bg1"/>
                        </a:solidFill>
                        <a:latin typeface="Consolas"/>
                        <a:cs typeface="Consolas"/>
                      </a:endParaRPr>
                    </a:p>
                  </a:txBody>
                  <a:tcPr/>
                </a:tc>
              </a:tr>
            </a:tbl>
          </a:graphicData>
        </a:graphic>
      </p:graphicFrame>
      <p:sp>
        <p:nvSpPr>
          <p:cNvPr id="8" name="Rectangle 7"/>
          <p:cNvSpPr/>
          <p:nvPr/>
        </p:nvSpPr>
        <p:spPr>
          <a:xfrm>
            <a:off x="777239" y="670476"/>
            <a:ext cx="7772400" cy="400110"/>
          </a:xfrm>
          <a:prstGeom prst="rect">
            <a:avLst/>
          </a:prstGeom>
        </p:spPr>
        <p:txBody>
          <a:bodyPr wrap="square">
            <a:spAutoFit/>
          </a:bodyPr>
          <a:lstStyle/>
          <a:p>
            <a:pPr algn="ctr"/>
            <a:r>
              <a:rPr lang="en-US" i="1" dirty="0" smtClean="0"/>
              <a:t>Little tips to make life easier in the Linux lab </a:t>
            </a:r>
            <a:r>
              <a:rPr lang="en-US" dirty="0" smtClean="0"/>
              <a:t> </a:t>
            </a:r>
            <a:r>
              <a:rPr lang="en-US" sz="2000" dirty="0" smtClean="0">
                <a:solidFill>
                  <a:schemeClr val="accent1">
                    <a:lumMod val="60000"/>
                    <a:lumOff val="40000"/>
                  </a:schemeClr>
                </a:solidFill>
                <a:sym typeface="Wingdings"/>
              </a:rPr>
              <a:t></a:t>
            </a:r>
            <a:r>
              <a:rPr lang="en-US" dirty="0" smtClean="0"/>
              <a:t>  </a:t>
            </a:r>
            <a:endParaRPr lang="en-US" dirty="0"/>
          </a:p>
        </p:txBody>
      </p:sp>
    </p:spTree>
    <p:extLst>
      <p:ext uri="{BB962C8B-B14F-4D97-AF65-F5344CB8AC3E}">
        <p14:creationId xmlns:p14="http://schemas.microsoft.com/office/powerpoint/2010/main" val="37410356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Tahoma"/>
                <a:cs typeface="Tahoma"/>
              </a:rPr>
              <a:t>Linux Lab</a:t>
            </a:r>
            <a:endParaRPr lang="en-US" dirty="0">
              <a:latin typeface="Tahoma"/>
              <a:cs typeface="Tahoma"/>
            </a:endParaRPr>
          </a:p>
        </p:txBody>
      </p:sp>
      <p:sp>
        <p:nvSpPr>
          <p:cNvPr id="4" name="Slide Number Placeholder 3"/>
          <p:cNvSpPr>
            <a:spLocks noGrp="1"/>
          </p:cNvSpPr>
          <p:nvPr>
            <p:ph type="sldNum" sz="quarter" idx="11"/>
          </p:nvPr>
        </p:nvSpPr>
        <p:spPr/>
        <p:txBody>
          <a:bodyPr/>
          <a:lstStyle/>
          <a:p>
            <a:fld id="{1789C0F2-17E0-497A-9BBE-0C73201AAFE3}" type="slidenum">
              <a:rPr lang="en-US" smtClean="0"/>
              <a:pPr/>
              <a:t>31</a:t>
            </a:fld>
            <a:endParaRPr lang="en-US" dirty="0"/>
          </a:p>
        </p:txBody>
      </p:sp>
      <p:sp>
        <p:nvSpPr>
          <p:cNvPr id="5" name="Footer Placeholder 4"/>
          <p:cNvSpPr>
            <a:spLocks noGrp="1"/>
          </p:cNvSpPr>
          <p:nvPr>
            <p:ph type="ftr" sz="quarter" idx="12"/>
          </p:nvPr>
        </p:nvSpPr>
        <p:spPr>
          <a:xfrm>
            <a:off x="777239" y="6478464"/>
            <a:ext cx="4617721" cy="365125"/>
          </a:xfrm>
        </p:spPr>
        <p:txBody>
          <a:bodyPr/>
          <a:lstStyle/>
          <a:p>
            <a:r>
              <a:rPr lang="en-US" dirty="0" smtClean="0"/>
              <a:t>CSS430 Operating Systems : Introduction</a:t>
            </a:r>
            <a:endParaRPr lang="en-US" dirty="0"/>
          </a:p>
        </p:txBody>
      </p:sp>
      <p:graphicFrame>
        <p:nvGraphicFramePr>
          <p:cNvPr id="7" name="Content Placeholder 5"/>
          <p:cNvGraphicFramePr>
            <a:graphicFrameLocks noGrp="1"/>
          </p:cNvGraphicFramePr>
          <p:nvPr>
            <p:ph idx="1"/>
            <p:extLst>
              <p:ext uri="{D42A27DB-BD31-4B8C-83A1-F6EECF244321}">
                <p14:modId xmlns:p14="http://schemas.microsoft.com/office/powerpoint/2010/main" val="682331826"/>
              </p:ext>
            </p:extLst>
          </p:nvPr>
        </p:nvGraphicFramePr>
        <p:xfrm>
          <a:off x="777240" y="1272957"/>
          <a:ext cx="7772400" cy="4516119"/>
        </p:xfrm>
        <a:graphic>
          <a:graphicData uri="http://schemas.openxmlformats.org/drawingml/2006/table">
            <a:tbl>
              <a:tblPr firstRow="1" bandRow="1">
                <a:tableStyleId>{D7AC3CCA-C797-4891-BE02-D94E43425B78}</a:tableStyleId>
              </a:tblPr>
              <a:tblGrid>
                <a:gridCol w="1408459"/>
                <a:gridCol w="6363941"/>
              </a:tblGrid>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ja-JP" sz="1600" b="1" dirty="0" smtClean="0">
                          <a:latin typeface="Consolas"/>
                          <a:cs typeface="Consolas"/>
                        </a:rPr>
                        <a:t>TASK</a:t>
                      </a:r>
                    </a:p>
                  </a:txBody>
                  <a:tcPr/>
                </a:tc>
                <a:tc>
                  <a:txBody>
                    <a:bodyPr/>
                    <a:lstStyle/>
                    <a:p>
                      <a:pPr algn="ctr"/>
                      <a:r>
                        <a:rPr lang="en-US" sz="1600" b="1" dirty="0" smtClean="0">
                          <a:latin typeface="Consolas"/>
                          <a:cs typeface="Consolas"/>
                        </a:rPr>
                        <a:t>DESCRIPTION</a:t>
                      </a:r>
                      <a:endParaRPr lang="en-US" sz="1600" b="1" dirty="0">
                        <a:latin typeface="Consolas"/>
                        <a:cs typeface="Consolas"/>
                      </a:endParaRPr>
                    </a:p>
                  </a:txBody>
                  <a:tcPr/>
                </a:tc>
              </a:tr>
              <a:tr h="370840">
                <a:tc>
                  <a:txBody>
                    <a:bodyPr/>
                    <a:lstStyle/>
                    <a:p>
                      <a:pPr marL="0" marR="0" lvl="1" indent="0" algn="r" defTabSz="914400" rtl="0" eaLnBrk="1" fontAlgn="auto" latinLnBrk="0" hangingPunct="1">
                        <a:lnSpc>
                          <a:spcPct val="100000"/>
                        </a:lnSpc>
                        <a:spcBef>
                          <a:spcPts val="0"/>
                        </a:spcBef>
                        <a:spcAft>
                          <a:spcPts val="0"/>
                        </a:spcAft>
                        <a:buClrTx/>
                        <a:buSzTx/>
                        <a:buFont typeface="Arial"/>
                        <a:buNone/>
                        <a:tabLst/>
                        <a:defRPr/>
                      </a:pPr>
                      <a:r>
                        <a:rPr lang="en-US" sz="1400" b="1" dirty="0" smtClean="0">
                          <a:latin typeface="Consolas"/>
                          <a:cs typeface="Consolas"/>
                        </a:rPr>
                        <a:t>Servers</a:t>
                      </a:r>
                    </a:p>
                    <a:p>
                      <a:pPr marL="0" lvl="1" indent="0" algn="r">
                        <a:buFont typeface="Arial"/>
                        <a:buNone/>
                      </a:pPr>
                      <a:endParaRPr lang="en-US" altLang="ja-JP" sz="1400" b="1" dirty="0" smtClean="0">
                        <a:latin typeface="Consolas"/>
                        <a:cs typeface="Consolas"/>
                      </a:endParaRPr>
                    </a:p>
                  </a:txBody>
                  <a:tcPr/>
                </a:tc>
                <a:tc>
                  <a:txBody>
                    <a:bodyPr/>
                    <a:lstStyle/>
                    <a:p>
                      <a:pPr marL="0" indent="0">
                        <a:buFont typeface="Wingdings" charset="2"/>
                        <a:buNone/>
                      </a:pPr>
                      <a:r>
                        <a:rPr lang="en-US" sz="1400" dirty="0" smtClean="0">
                          <a:latin typeface="Consolas"/>
                          <a:cs typeface="Consolas"/>
                        </a:rPr>
                        <a:t>UW1-321 : 16 Ubuntu x86-64bit Machines #(00-15)</a:t>
                      </a:r>
                    </a:p>
                    <a:p>
                      <a:pPr marL="0" indent="0">
                        <a:buFont typeface="Wingdings" charset="2"/>
                        <a:buNone/>
                      </a:pPr>
                      <a:r>
                        <a:rPr lang="en-US" sz="1400" dirty="0" smtClean="0">
                          <a:latin typeface="Consolas"/>
                          <a:cs typeface="Consolas"/>
                        </a:rPr>
                        <a:t>	 00-15 connected to 1000Mbps network</a:t>
                      </a:r>
                    </a:p>
                  </a:txBody>
                  <a:tcPr/>
                </a:tc>
              </a:tr>
              <a:tr h="370840">
                <a:tc>
                  <a:txBody>
                    <a:bodyPr/>
                    <a:lstStyle/>
                    <a:p>
                      <a:pPr marL="0" marR="0" lvl="1" indent="0" algn="r" defTabSz="914400" rtl="0" eaLnBrk="1" fontAlgn="auto" latinLnBrk="0" hangingPunct="1">
                        <a:lnSpc>
                          <a:spcPct val="100000"/>
                        </a:lnSpc>
                        <a:spcBef>
                          <a:spcPts val="0"/>
                        </a:spcBef>
                        <a:spcAft>
                          <a:spcPts val="0"/>
                        </a:spcAft>
                        <a:buClrTx/>
                        <a:buSzTx/>
                        <a:buFontTx/>
                        <a:buNone/>
                        <a:tabLst/>
                        <a:defRPr/>
                      </a:pPr>
                      <a:r>
                        <a:rPr lang="en-US" altLang="ja-JP" sz="1400" b="1" dirty="0" smtClean="0">
                          <a:latin typeface="Consolas"/>
                          <a:cs typeface="Consolas"/>
                        </a:rPr>
                        <a:t>Login</a:t>
                      </a:r>
                    </a:p>
                    <a:p>
                      <a:pPr algn="r"/>
                      <a:endParaRPr lang="en-US" sz="1400" b="1" dirty="0" smtClean="0">
                        <a:latin typeface="Consolas"/>
                        <a:cs typeface="Consolas"/>
                      </a:endParaRPr>
                    </a:p>
                  </a:txBody>
                  <a:tcPr/>
                </a:tc>
                <a:tc>
                  <a:txBody>
                    <a:bodyPr/>
                    <a:lstStyle/>
                    <a:p>
                      <a:pPr marL="571500" marR="0" indent="-571500" algn="l" defTabSz="914400" rtl="0" eaLnBrk="1" fontAlgn="auto" latinLnBrk="0" hangingPunct="1">
                        <a:lnSpc>
                          <a:spcPct val="100000"/>
                        </a:lnSpc>
                        <a:spcBef>
                          <a:spcPts val="0"/>
                        </a:spcBef>
                        <a:spcAft>
                          <a:spcPts val="0"/>
                        </a:spcAft>
                        <a:buClrTx/>
                        <a:buSzTx/>
                        <a:buFontTx/>
                        <a:buNone/>
                        <a:tabLst/>
                        <a:defRPr/>
                      </a:pPr>
                      <a:r>
                        <a:rPr lang="en-US" sz="1400" dirty="0" smtClean="0">
                          <a:latin typeface="Consolas"/>
                          <a:cs typeface="Consolas"/>
                        </a:rPr>
                        <a:t>$</a:t>
                      </a:r>
                      <a:r>
                        <a:rPr lang="en-US" sz="1400" baseline="0" dirty="0" smtClean="0">
                          <a:latin typeface="Consolas"/>
                          <a:cs typeface="Consolas"/>
                        </a:rPr>
                        <a:t> </a:t>
                      </a:r>
                      <a:r>
                        <a:rPr lang="en-US" sz="1400" dirty="0" smtClean="0">
                          <a:latin typeface="Consolas"/>
                          <a:cs typeface="Consolas"/>
                        </a:rPr>
                        <a:t>ssh uwnetid@uw1-320-lab.uwb.edu (generic machine)</a:t>
                      </a:r>
                    </a:p>
                    <a:p>
                      <a:pPr marL="571500" indent="-571500"/>
                      <a:r>
                        <a:rPr lang="en-US" sz="1400" dirty="0" smtClean="0">
                          <a:latin typeface="Consolas"/>
                          <a:cs typeface="Consolas"/>
                        </a:rPr>
                        <a:t>$</a:t>
                      </a:r>
                      <a:r>
                        <a:rPr lang="en-US" sz="1400" baseline="0" dirty="0" smtClean="0">
                          <a:latin typeface="Consolas"/>
                          <a:cs typeface="Consolas"/>
                        </a:rPr>
                        <a:t> </a:t>
                      </a:r>
                      <a:r>
                        <a:rPr lang="en-US" sz="1400" dirty="0" smtClean="0">
                          <a:latin typeface="Consolas"/>
                          <a:cs typeface="Consolas"/>
                        </a:rPr>
                        <a:t>ssh uwnetid@uw1-320-07.uwb.edu  (specific</a:t>
                      </a:r>
                      <a:r>
                        <a:rPr lang="en-US" sz="1400" baseline="0" dirty="0" smtClean="0">
                          <a:latin typeface="Consolas"/>
                          <a:cs typeface="Consolas"/>
                        </a:rPr>
                        <a:t> machine)</a:t>
                      </a:r>
                      <a:endParaRPr lang="en-US" sz="1400" dirty="0" smtClean="0">
                        <a:latin typeface="Consolas"/>
                        <a:cs typeface="Consolas"/>
                      </a:endParaRPr>
                    </a:p>
                  </a:txBody>
                  <a:tcPr/>
                </a:tc>
              </a:tr>
              <a:tr h="0">
                <a:tc>
                  <a:txBody>
                    <a:bodyPr/>
                    <a:lstStyle/>
                    <a:p>
                      <a:pPr algn="r"/>
                      <a:r>
                        <a:rPr lang="en-US" sz="1400" b="1" dirty="0" smtClean="0">
                          <a:latin typeface="Consolas"/>
                          <a:cs typeface="Consolas"/>
                        </a:rPr>
                        <a:t>Goto my home</a:t>
                      </a:r>
                    </a:p>
                  </a:txBody>
                  <a:tcPr/>
                </a:tc>
                <a:tc>
                  <a:txBody>
                    <a:bodyPr/>
                    <a:lstStyle/>
                    <a:p>
                      <a:r>
                        <a:rPr lang="en-US" sz="1400" dirty="0" smtClean="0">
                          <a:latin typeface="Consolas"/>
                          <a:cs typeface="Consolas"/>
                        </a:rPr>
                        <a:t>$ cd ~</a:t>
                      </a:r>
                      <a:r>
                        <a:rPr lang="en-US" sz="1400" dirty="0" err="1" smtClean="0">
                          <a:latin typeface="Consolas"/>
                          <a:cs typeface="Consolas"/>
                        </a:rPr>
                        <a:t>mynetid</a:t>
                      </a:r>
                      <a:endParaRPr lang="en-US" sz="1400" b="1" dirty="0" smtClean="0">
                        <a:solidFill>
                          <a:srgbClr val="FF0000"/>
                        </a:solidFill>
                        <a:latin typeface="Consolas"/>
                        <a:cs typeface="Consolas"/>
                      </a:endParaRPr>
                    </a:p>
                  </a:txBody>
                  <a:tcPr/>
                </a:tc>
              </a:tr>
              <a:tr h="0">
                <a:tc>
                  <a:txBody>
                    <a:bodyPr/>
                    <a:lstStyle/>
                    <a:p>
                      <a:pPr algn="r"/>
                      <a:r>
                        <a:rPr lang="en-US" sz="1400" b="1" dirty="0" smtClean="0">
                          <a:latin typeface="Consolas"/>
                          <a:cs typeface="Consolas"/>
                        </a:rPr>
                        <a:t>Transferring Files</a:t>
                      </a:r>
                      <a:r>
                        <a:rPr lang="en-US" sz="1400" b="1" dirty="0" smtClean="0">
                          <a:latin typeface="Consolas"/>
                          <a:cs typeface="Consolas"/>
                          <a:sym typeface="Wingdings"/>
                        </a:rPr>
                        <a:t> UWB</a:t>
                      </a:r>
                      <a:endParaRPr lang="en-US" sz="1400" b="1" dirty="0" smtClean="0">
                        <a:latin typeface="Consolas"/>
                        <a:cs typeface="Consolas"/>
                      </a:endParaRPr>
                    </a:p>
                  </a:txBody>
                  <a:tcPr/>
                </a:tc>
                <a:tc>
                  <a:txBody>
                    <a:bodyPr/>
                    <a:lstStyle/>
                    <a:p>
                      <a:r>
                        <a:rPr lang="en-US" sz="1400" dirty="0" smtClean="0">
                          <a:latin typeface="Consolas"/>
                          <a:cs typeface="Consolas"/>
                        </a:rPr>
                        <a:t>$ scp </a:t>
                      </a:r>
                      <a:r>
                        <a:rPr lang="en-US" sz="1400" dirty="0" err="1" smtClean="0">
                          <a:latin typeface="Consolas"/>
                          <a:cs typeface="Consolas"/>
                        </a:rPr>
                        <a:t>foo.tgz</a:t>
                      </a:r>
                      <a:r>
                        <a:rPr lang="en-US" sz="1400" dirty="0" smtClean="0">
                          <a:latin typeface="Consolas"/>
                          <a:cs typeface="Consolas"/>
                        </a:rPr>
                        <a:t> uwnetid@uw1-320-07.uwb.edu</a:t>
                      </a:r>
                      <a:r>
                        <a:rPr lang="en-US" sz="1400" b="1" dirty="0" smtClean="0">
                          <a:solidFill>
                            <a:srgbClr val="FF0000"/>
                          </a:solidFill>
                          <a:latin typeface="Consolas"/>
                          <a:cs typeface="Consolas"/>
                        </a:rPr>
                        <a:t>:</a:t>
                      </a:r>
                    </a:p>
                  </a:txBody>
                  <a:tcPr/>
                </a:tc>
              </a:tr>
              <a:tr h="0">
                <a:tc>
                  <a:txBody>
                    <a:bodyPr/>
                    <a:lstStyle/>
                    <a:p>
                      <a:pPr algn="r"/>
                      <a:r>
                        <a:rPr lang="en-US" sz="1400" b="1" dirty="0" smtClean="0">
                          <a:latin typeface="Consolas"/>
                          <a:cs typeface="Consolas"/>
                        </a:rPr>
                        <a:t>Transferring </a:t>
                      </a:r>
                      <a:r>
                        <a:rPr lang="en-US" sz="1400" b="1" dirty="0" err="1" smtClean="0">
                          <a:latin typeface="Consolas"/>
                          <a:cs typeface="Consolas"/>
                        </a:rPr>
                        <a:t>UWB</a:t>
                      </a:r>
                      <a:r>
                        <a:rPr lang="en-US" sz="1400" b="1" dirty="0" err="1" smtClean="0">
                          <a:latin typeface="Consolas"/>
                          <a:cs typeface="Consolas"/>
                          <a:sym typeface="Wingdings"/>
                        </a:rPr>
                        <a:t>local</a:t>
                      </a:r>
                      <a:endParaRPr lang="en-US" sz="1400" b="1" dirty="0" smtClean="0">
                        <a:latin typeface="Consolas"/>
                        <a:cs typeface="Consolas"/>
                      </a:endParaRPr>
                    </a:p>
                  </a:txBody>
                  <a:tcPr/>
                </a:tc>
                <a:tc>
                  <a:txBody>
                    <a:bodyPr/>
                    <a:lstStyle/>
                    <a:p>
                      <a:r>
                        <a:rPr lang="en-US" sz="1400" dirty="0" smtClean="0">
                          <a:latin typeface="Consolas"/>
                          <a:cs typeface="Consolas"/>
                        </a:rPr>
                        <a:t>$ scp uwnetid@uw1-320-07.uwb.edu</a:t>
                      </a:r>
                      <a:r>
                        <a:rPr lang="en-US" sz="1400" b="0" dirty="0" smtClean="0">
                          <a:solidFill>
                            <a:schemeClr val="bg1"/>
                          </a:solidFill>
                          <a:latin typeface="Consolas"/>
                          <a:cs typeface="Consolas"/>
                        </a:rPr>
                        <a:t>:bar.tgz</a:t>
                      </a:r>
                      <a:r>
                        <a:rPr lang="en-US" sz="1400" b="0" baseline="0" dirty="0" smtClean="0">
                          <a:solidFill>
                            <a:schemeClr val="bg1"/>
                          </a:solidFill>
                          <a:latin typeface="Consolas"/>
                          <a:cs typeface="Consolas"/>
                        </a:rPr>
                        <a:t> .</a:t>
                      </a:r>
                      <a:r>
                        <a:rPr lang="en-US" sz="1400" b="1" dirty="0" smtClean="0">
                          <a:solidFill>
                            <a:srgbClr val="FF0000"/>
                          </a:solidFill>
                          <a:latin typeface="Consolas"/>
                          <a:cs typeface="Consolas"/>
                        </a:rPr>
                        <a:t> </a:t>
                      </a:r>
                    </a:p>
                  </a:txBody>
                  <a:tcPr/>
                </a:tc>
              </a:tr>
              <a:tr h="0">
                <a:tc>
                  <a:txBody>
                    <a:bodyPr/>
                    <a:lstStyle/>
                    <a:p>
                      <a:pPr algn="r"/>
                      <a:r>
                        <a:rPr lang="en-US" sz="1400" b="1" dirty="0" err="1" smtClean="0">
                          <a:latin typeface="Consolas"/>
                          <a:cs typeface="Consolas"/>
                        </a:rPr>
                        <a:t>sshkeys</a:t>
                      </a:r>
                      <a:r>
                        <a:rPr lang="en-US" sz="1400" b="1" dirty="0" smtClean="0">
                          <a:latin typeface="Consolas"/>
                          <a:cs typeface="Consolas"/>
                        </a:rPr>
                        <a:t> </a:t>
                      </a:r>
                    </a:p>
                  </a:txBody>
                  <a:tcPr/>
                </a:tc>
                <a:tc>
                  <a:txBody>
                    <a:bodyPr/>
                    <a:lstStyle/>
                    <a:p>
                      <a:r>
                        <a:rPr lang="en-US" sz="1400" b="0" dirty="0" smtClean="0">
                          <a:solidFill>
                            <a:srgbClr val="000000"/>
                          </a:solidFill>
                          <a:latin typeface="Consolas"/>
                          <a:cs typeface="Consolas"/>
                        </a:rPr>
                        <a:t>$ cd ~/.ssh</a:t>
                      </a:r>
                    </a:p>
                    <a:p>
                      <a:r>
                        <a:rPr lang="en-US" sz="1400" b="0" dirty="0" smtClean="0">
                          <a:solidFill>
                            <a:srgbClr val="000000"/>
                          </a:solidFill>
                          <a:latin typeface="Consolas"/>
                          <a:cs typeface="Consolas"/>
                        </a:rPr>
                        <a:t>$ ssh-keygen (UNIX ONLY! - on Windows machines use putty-gen)</a:t>
                      </a:r>
                    </a:p>
                  </a:txBody>
                  <a:tcPr/>
                </a:tc>
              </a:tr>
              <a:tr h="0">
                <a:tc>
                  <a:txBody>
                    <a:bodyPr/>
                    <a:lstStyle/>
                    <a:p>
                      <a:pPr algn="r"/>
                      <a:r>
                        <a:rPr lang="en-US" sz="1400" b="1" dirty="0" smtClean="0">
                          <a:latin typeface="Consolas"/>
                          <a:cs typeface="Consolas"/>
                        </a:rPr>
                        <a:t>Fingerprint</a:t>
                      </a:r>
                    </a:p>
                  </a:txBody>
                  <a:tcPr/>
                </a:tc>
                <a:tc>
                  <a:txBody>
                    <a:bodyPr/>
                    <a:lstStyle/>
                    <a:p>
                      <a:r>
                        <a:rPr lang="en-US" sz="1400" b="0" dirty="0" smtClean="0">
                          <a:solidFill>
                            <a:srgbClr val="000000"/>
                          </a:solidFill>
                          <a:latin typeface="Consolas"/>
                          <a:cs typeface="Consolas"/>
                        </a:rPr>
                        <a:t>md5sum </a:t>
                      </a:r>
                      <a:r>
                        <a:rPr lang="en-US" sz="1400" b="0" dirty="0" err="1" smtClean="0">
                          <a:solidFill>
                            <a:srgbClr val="000000"/>
                          </a:solidFill>
                          <a:latin typeface="Consolas"/>
                          <a:cs typeface="Consolas"/>
                        </a:rPr>
                        <a:t>foobar.tgz</a:t>
                      </a:r>
                      <a:r>
                        <a:rPr lang="en-US" sz="1400" b="0" dirty="0" smtClean="0">
                          <a:solidFill>
                            <a:srgbClr val="000000"/>
                          </a:solidFill>
                          <a:latin typeface="Consolas"/>
                          <a:cs typeface="Consolas"/>
                        </a:rPr>
                        <a:t> </a:t>
                      </a:r>
                      <a:r>
                        <a:rPr lang="en-US" sz="1400" b="0" dirty="0" smtClean="0">
                          <a:solidFill>
                            <a:srgbClr val="000000"/>
                          </a:solidFill>
                          <a:latin typeface="Consolas"/>
                          <a:cs typeface="Consolas"/>
                          <a:sym typeface="Wingdings"/>
                        </a:rPr>
                        <a:t> </a:t>
                      </a:r>
                      <a:r>
                        <a:rPr lang="nl-NL" sz="1400" b="0" dirty="0" smtClean="0">
                          <a:solidFill>
                            <a:srgbClr val="000000"/>
                          </a:solidFill>
                          <a:latin typeface="Consolas"/>
                          <a:cs typeface="Consolas"/>
                          <a:sym typeface="Wingdings"/>
                        </a:rPr>
                        <a:t>3fd1de80dfa62bce793b01663b70e46d</a:t>
                      </a:r>
                      <a:r>
                        <a:rPr lang="en-US" sz="1400" b="0" dirty="0" smtClean="0">
                          <a:solidFill>
                            <a:srgbClr val="000000"/>
                          </a:solidFill>
                          <a:latin typeface="Consolas"/>
                          <a:cs typeface="Consolas"/>
                        </a:rPr>
                        <a:t> </a:t>
                      </a:r>
                    </a:p>
                  </a:txBody>
                  <a:tcPr/>
                </a:tc>
              </a:tr>
              <a:tr h="0">
                <a:tc>
                  <a:txBody>
                    <a:bodyPr/>
                    <a:lstStyle/>
                    <a:p>
                      <a:pPr algn="r"/>
                      <a:r>
                        <a:rPr lang="en-US" sz="1400" b="1" dirty="0" smtClean="0">
                          <a:latin typeface="Consolas"/>
                          <a:cs typeface="Consolas"/>
                        </a:rPr>
                        <a:t>Printing</a:t>
                      </a:r>
                    </a:p>
                  </a:txBody>
                  <a:tcPr/>
                </a:tc>
                <a:tc>
                  <a:txBody>
                    <a:bodyPr/>
                    <a:lstStyle/>
                    <a:p>
                      <a:r>
                        <a:rPr lang="en-US" sz="1400" b="1" dirty="0" smtClean="0">
                          <a:solidFill>
                            <a:srgbClr val="000000"/>
                          </a:solidFill>
                          <a:latin typeface="Consolas"/>
                          <a:cs typeface="Consolas"/>
                        </a:rPr>
                        <a:t>Basic Printing</a:t>
                      </a:r>
                    </a:p>
                    <a:p>
                      <a:r>
                        <a:rPr lang="en-US" sz="1400" b="0" dirty="0" smtClean="0">
                          <a:solidFill>
                            <a:srgbClr val="000000"/>
                          </a:solidFill>
                          <a:latin typeface="Consolas"/>
                          <a:cs typeface="Consolas"/>
                        </a:rPr>
                        <a:t>$ lpr -Puw1-320-p1</a:t>
                      </a:r>
                      <a:r>
                        <a:rPr lang="en-US" sz="1400" b="0" baseline="0" dirty="0" smtClean="0">
                          <a:solidFill>
                            <a:srgbClr val="000000"/>
                          </a:solidFill>
                          <a:latin typeface="Consolas"/>
                          <a:cs typeface="Consolas"/>
                        </a:rPr>
                        <a:t> foo.java</a:t>
                      </a:r>
                      <a:endParaRPr lang="en-US" sz="1400" b="0" dirty="0" smtClean="0">
                        <a:solidFill>
                          <a:srgbClr val="000000"/>
                        </a:solidFill>
                        <a:latin typeface="Consolas"/>
                        <a:cs typeface="Consolas"/>
                      </a:endParaRPr>
                    </a:p>
                    <a:p>
                      <a:r>
                        <a:rPr lang="en-US" sz="1400" b="1" dirty="0" smtClean="0">
                          <a:solidFill>
                            <a:srgbClr val="000000"/>
                          </a:solidFill>
                          <a:latin typeface="Consolas"/>
                          <a:cs typeface="Consolas"/>
                        </a:rPr>
                        <a:t>Printing with name on header (in postscript)</a:t>
                      </a:r>
                      <a:endParaRPr lang="en-US" sz="1400" b="0" dirty="0" smtClean="0">
                        <a:solidFill>
                          <a:srgbClr val="000000"/>
                        </a:solidFill>
                        <a:latin typeface="Consolas"/>
                        <a:cs typeface="Consolas"/>
                      </a:endParaRPr>
                    </a:p>
                    <a:p>
                      <a:r>
                        <a:rPr lang="en-US" sz="1400" b="0" dirty="0" smtClean="0">
                          <a:solidFill>
                            <a:srgbClr val="000000"/>
                          </a:solidFill>
                          <a:latin typeface="Consolas"/>
                          <a:cs typeface="Consolas"/>
                        </a:rPr>
                        <a:t>$ a2ps -Puw1-320-p2 *.java</a:t>
                      </a:r>
                    </a:p>
                  </a:txBody>
                  <a:tcPr/>
                </a:tc>
              </a:tr>
            </a:tbl>
          </a:graphicData>
        </a:graphic>
      </p:graphicFrame>
      <p:sp>
        <p:nvSpPr>
          <p:cNvPr id="8" name="Rectangle 7"/>
          <p:cNvSpPr/>
          <p:nvPr/>
        </p:nvSpPr>
        <p:spPr>
          <a:xfrm>
            <a:off x="777239" y="652039"/>
            <a:ext cx="7772400" cy="400110"/>
          </a:xfrm>
          <a:prstGeom prst="rect">
            <a:avLst/>
          </a:prstGeom>
        </p:spPr>
        <p:txBody>
          <a:bodyPr wrap="square">
            <a:spAutoFit/>
          </a:bodyPr>
          <a:lstStyle/>
          <a:p>
            <a:pPr algn="ctr"/>
            <a:r>
              <a:rPr lang="en-US" i="1" dirty="0" smtClean="0"/>
              <a:t>Little tips to make life easier in the Linux lab </a:t>
            </a:r>
            <a:r>
              <a:rPr lang="en-US" dirty="0" smtClean="0"/>
              <a:t> </a:t>
            </a:r>
            <a:r>
              <a:rPr lang="en-US" sz="2000" dirty="0" smtClean="0">
                <a:solidFill>
                  <a:schemeClr val="accent1">
                    <a:lumMod val="60000"/>
                    <a:lumOff val="40000"/>
                  </a:schemeClr>
                </a:solidFill>
                <a:sym typeface="Wingdings"/>
              </a:rPr>
              <a:t></a:t>
            </a:r>
            <a:r>
              <a:rPr lang="en-US" dirty="0" smtClean="0"/>
              <a:t>  </a:t>
            </a:r>
            <a:endParaRPr lang="en-US" dirty="0"/>
          </a:p>
        </p:txBody>
      </p:sp>
    </p:spTree>
    <p:extLst>
      <p:ext uri="{BB962C8B-B14F-4D97-AF65-F5344CB8AC3E}">
        <p14:creationId xmlns:p14="http://schemas.microsoft.com/office/powerpoint/2010/main" val="3550992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Tahoma"/>
                <a:cs typeface="Tahoma"/>
              </a:rPr>
              <a:t>Editors/Compilers</a:t>
            </a:r>
            <a:endParaRPr lang="en-US" dirty="0">
              <a:latin typeface="Tahoma"/>
              <a:cs typeface="Tahoma"/>
            </a:endParaRPr>
          </a:p>
        </p:txBody>
      </p:sp>
      <p:sp>
        <p:nvSpPr>
          <p:cNvPr id="4" name="Slide Number Placeholder 3"/>
          <p:cNvSpPr>
            <a:spLocks noGrp="1"/>
          </p:cNvSpPr>
          <p:nvPr>
            <p:ph type="sldNum" sz="quarter" idx="11"/>
          </p:nvPr>
        </p:nvSpPr>
        <p:spPr/>
        <p:txBody>
          <a:bodyPr/>
          <a:lstStyle/>
          <a:p>
            <a:fld id="{1789C0F2-17E0-497A-9BBE-0C73201AAFE3}" type="slidenum">
              <a:rPr lang="en-US" smtClean="0"/>
              <a:pPr/>
              <a:t>32</a:t>
            </a:fld>
            <a:endParaRPr lang="en-US" dirty="0"/>
          </a:p>
        </p:txBody>
      </p:sp>
      <p:sp>
        <p:nvSpPr>
          <p:cNvPr id="5" name="Footer Placeholder 4"/>
          <p:cNvSpPr>
            <a:spLocks noGrp="1"/>
          </p:cNvSpPr>
          <p:nvPr>
            <p:ph type="ftr" sz="quarter" idx="12"/>
          </p:nvPr>
        </p:nvSpPr>
        <p:spPr>
          <a:xfrm>
            <a:off x="561193" y="6411491"/>
            <a:ext cx="4617721" cy="365125"/>
          </a:xfrm>
        </p:spPr>
        <p:txBody>
          <a:bodyPr/>
          <a:lstStyle/>
          <a:p>
            <a:r>
              <a:rPr lang="en-US" dirty="0" smtClean="0"/>
              <a:t>CSS430 Operating Systems : Introduction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44068718"/>
              </p:ext>
            </p:extLst>
          </p:nvPr>
        </p:nvGraphicFramePr>
        <p:xfrm>
          <a:off x="777239" y="884508"/>
          <a:ext cx="7772400" cy="2966720"/>
        </p:xfrm>
        <a:graphic>
          <a:graphicData uri="http://schemas.openxmlformats.org/drawingml/2006/table">
            <a:tbl>
              <a:tblPr firstRow="1" bandRow="1">
                <a:tableStyleId>{D7AC3CCA-C797-4891-BE02-D94E43425B78}</a:tableStyleId>
              </a:tblPr>
              <a:tblGrid>
                <a:gridCol w="1408459"/>
                <a:gridCol w="6363941"/>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1400" b="0" dirty="0" smtClean="0">
                          <a:latin typeface="Tahoma"/>
                          <a:cs typeface="Tahoma"/>
                        </a:rPr>
                        <a:t>NAME</a:t>
                      </a:r>
                    </a:p>
                  </a:txBody>
                  <a:tcPr/>
                </a:tc>
                <a:tc>
                  <a:txBody>
                    <a:bodyPr/>
                    <a:lstStyle/>
                    <a:p>
                      <a:pPr algn="ctr"/>
                      <a:r>
                        <a:rPr lang="en-US" sz="1400" b="0" dirty="0" smtClean="0">
                          <a:latin typeface="Tahoma"/>
                          <a:cs typeface="Tahoma"/>
                        </a:rPr>
                        <a:t>DESCRIPTION</a:t>
                      </a:r>
                      <a:endParaRPr lang="en-US" sz="1400" b="0" dirty="0">
                        <a:latin typeface="Tahoma"/>
                        <a:cs typeface="Tahoma"/>
                      </a:endParaRPr>
                    </a:p>
                  </a:txBody>
                  <a:tcPr/>
                </a:tc>
              </a:tr>
              <a:tr h="370840">
                <a:tc>
                  <a:txBody>
                    <a:bodyPr/>
                    <a:lstStyle/>
                    <a:p>
                      <a:pPr marL="0" lvl="1" indent="0" algn="ctr">
                        <a:buFont typeface="Arial"/>
                        <a:buNone/>
                      </a:pPr>
                      <a:r>
                        <a:rPr lang="en-US" altLang="ja-JP" sz="1400" dirty="0" smtClean="0"/>
                        <a:t>pico</a:t>
                      </a:r>
                    </a:p>
                  </a:txBody>
                  <a:tcPr/>
                </a:tc>
                <a:tc>
                  <a:txBody>
                    <a:bodyPr/>
                    <a:lstStyle/>
                    <a:p>
                      <a:pPr marL="0" indent="0">
                        <a:buFont typeface="Wingdings" charset="2"/>
                        <a:buNone/>
                      </a:pPr>
                      <a:r>
                        <a:rPr lang="en-US" sz="1400" dirty="0" smtClean="0">
                          <a:latin typeface="Consolas"/>
                          <a:cs typeface="Consolas"/>
                        </a:rPr>
                        <a:t>Simple file.txt</a:t>
                      </a:r>
                      <a:r>
                        <a:rPr lang="en-US" sz="1400" baseline="0" dirty="0" smtClean="0">
                          <a:latin typeface="Consolas"/>
                          <a:cs typeface="Consolas"/>
                        </a:rPr>
                        <a:t> oriented editor</a:t>
                      </a:r>
                      <a:endParaRPr lang="en-US" sz="1400" dirty="0" smtClean="0">
                        <a:latin typeface="Consolas"/>
                        <a:cs typeface="Consolas"/>
                      </a:endParaRPr>
                    </a:p>
                  </a:txBody>
                  <a:tcPr/>
                </a:tc>
              </a:tr>
              <a:tr h="370840">
                <a:tc>
                  <a:txBody>
                    <a:bodyPr/>
                    <a:lstStyle/>
                    <a:p>
                      <a:pPr algn="ctr"/>
                      <a:r>
                        <a:rPr lang="en-US" sz="1400" dirty="0" smtClean="0">
                          <a:latin typeface="Consolas"/>
                          <a:cs typeface="Consolas"/>
                        </a:rPr>
                        <a:t>Vim</a:t>
                      </a:r>
                    </a:p>
                  </a:txBody>
                  <a:tcPr/>
                </a:tc>
                <a:tc>
                  <a:txBody>
                    <a:bodyPr/>
                    <a:lstStyle/>
                    <a:p>
                      <a:r>
                        <a:rPr lang="en-US" sz="1400" dirty="0" smtClean="0">
                          <a:latin typeface="Consolas"/>
                          <a:cs typeface="Consolas"/>
                        </a:rPr>
                        <a:t>(or</a:t>
                      </a:r>
                      <a:r>
                        <a:rPr lang="en-US" sz="1400" baseline="0" dirty="0" smtClean="0">
                          <a:latin typeface="Consolas"/>
                          <a:cs typeface="Consolas"/>
                        </a:rPr>
                        <a:t> vi) the most widely used editor in the Unix world</a:t>
                      </a:r>
                      <a:endParaRPr lang="en-US" sz="1400" dirty="0" smtClean="0">
                        <a:latin typeface="Consolas"/>
                        <a:cs typeface="Consolas"/>
                      </a:endParaRPr>
                    </a:p>
                  </a:txBody>
                  <a:tcPr/>
                </a:tc>
              </a:tr>
              <a:tr h="370840">
                <a:tc>
                  <a:txBody>
                    <a:bodyPr/>
                    <a:lstStyle/>
                    <a:p>
                      <a:pPr algn="ctr"/>
                      <a:r>
                        <a:rPr lang="en-US" sz="1400" dirty="0" smtClean="0">
                          <a:latin typeface="Consolas"/>
                          <a:cs typeface="Consolas"/>
                        </a:rPr>
                        <a:t>Emacs</a:t>
                      </a:r>
                    </a:p>
                  </a:txBody>
                  <a:tcPr/>
                </a:tc>
                <a:tc>
                  <a:txBody>
                    <a:bodyPr/>
                    <a:lstStyle/>
                    <a:p>
                      <a:r>
                        <a:rPr lang="en-US" sz="1400" dirty="0" smtClean="0">
                          <a:latin typeface="Consolas"/>
                          <a:cs typeface="Consolas"/>
                        </a:rPr>
                        <a:t>Hardcore</a:t>
                      </a:r>
                      <a:r>
                        <a:rPr lang="en-US" sz="1400" baseline="0" dirty="0" smtClean="0">
                          <a:latin typeface="Consolas"/>
                          <a:cs typeface="Consolas"/>
                        </a:rPr>
                        <a:t> programmer editor – very powerful in the right hands</a:t>
                      </a:r>
                      <a:endParaRPr lang="en-US" sz="1400" dirty="0" smtClean="0">
                        <a:latin typeface="Consolas"/>
                        <a:cs typeface="Consolas"/>
                      </a:endParaRPr>
                    </a:p>
                  </a:txBody>
                  <a:tcPr/>
                </a:tc>
              </a:tr>
              <a:tr h="370840">
                <a:tc>
                  <a:txBody>
                    <a:bodyPr/>
                    <a:lstStyle/>
                    <a:p>
                      <a:pPr algn="ctr"/>
                      <a:r>
                        <a:rPr lang="en-US" sz="1400" dirty="0" smtClean="0">
                          <a:latin typeface="Consolas"/>
                          <a:cs typeface="Consolas"/>
                        </a:rPr>
                        <a:t>Notepad++</a:t>
                      </a:r>
                    </a:p>
                  </a:txBody>
                  <a:tcPr/>
                </a:tc>
                <a:tc>
                  <a:txBody>
                    <a:bodyPr/>
                    <a:lstStyle/>
                    <a:p>
                      <a:r>
                        <a:rPr lang="en-US" sz="1400" dirty="0" smtClean="0">
                          <a:latin typeface="Consolas"/>
                          <a:cs typeface="Consolas"/>
                        </a:rPr>
                        <a:t>Great editor</a:t>
                      </a:r>
                      <a:r>
                        <a:rPr lang="en-US" sz="1400" baseline="0" dirty="0" smtClean="0">
                          <a:latin typeface="Consolas"/>
                          <a:cs typeface="Consolas"/>
                        </a:rPr>
                        <a:t> on Windows platform</a:t>
                      </a:r>
                      <a:endParaRPr lang="en-US" sz="1400" dirty="0" smtClean="0">
                        <a:latin typeface="Consolas"/>
                        <a:cs typeface="Consolas"/>
                      </a:endParaRPr>
                    </a:p>
                  </a:txBody>
                  <a:tcPr/>
                </a:tc>
              </a:tr>
              <a:tr h="370840">
                <a:tc>
                  <a:txBody>
                    <a:bodyPr/>
                    <a:lstStyle/>
                    <a:p>
                      <a:pPr algn="ctr"/>
                      <a:r>
                        <a:rPr lang="en-US" sz="1400" dirty="0" smtClean="0">
                          <a:latin typeface="Consolas"/>
                          <a:cs typeface="Consolas"/>
                        </a:rPr>
                        <a:t>Textmate</a:t>
                      </a:r>
                    </a:p>
                  </a:txBody>
                  <a:tcPr/>
                </a:tc>
                <a:tc>
                  <a:txBody>
                    <a:bodyPr/>
                    <a:lstStyle/>
                    <a:p>
                      <a:r>
                        <a:rPr lang="en-US" sz="1400" dirty="0" smtClean="0">
                          <a:latin typeface="Consolas"/>
                          <a:cs typeface="Consolas"/>
                        </a:rPr>
                        <a:t>Great editor on Mac platform,</a:t>
                      </a:r>
                      <a:r>
                        <a:rPr lang="en-US" sz="1400" baseline="0" dirty="0" smtClean="0">
                          <a:latin typeface="Consolas"/>
                          <a:cs typeface="Consolas"/>
                        </a:rPr>
                        <a:t> but check out …</a:t>
                      </a:r>
                      <a:endParaRPr lang="en-US" sz="1400" dirty="0" smtClean="0">
                        <a:latin typeface="Consolas"/>
                        <a:cs typeface="Consolas"/>
                      </a:endParaRPr>
                    </a:p>
                  </a:txBody>
                  <a:tcPr/>
                </a:tc>
              </a:tr>
              <a:tr h="370840">
                <a:tc>
                  <a:txBody>
                    <a:bodyPr/>
                    <a:lstStyle/>
                    <a:p>
                      <a:pPr algn="ctr"/>
                      <a:r>
                        <a:rPr lang="en-US" sz="1400" dirty="0" smtClean="0">
                          <a:latin typeface="Consolas"/>
                          <a:cs typeface="Consolas"/>
                        </a:rPr>
                        <a:t>Sublime</a:t>
                      </a:r>
                    </a:p>
                  </a:txBody>
                  <a:tcPr/>
                </a:tc>
                <a:tc>
                  <a:txBody>
                    <a:bodyPr/>
                    <a:lstStyle/>
                    <a:p>
                      <a:r>
                        <a:rPr lang="en-US" sz="1400" dirty="0" smtClean="0">
                          <a:latin typeface="Consolas"/>
                          <a:cs typeface="Consolas"/>
                        </a:rPr>
                        <a:t>Cross platform beautiful</a:t>
                      </a:r>
                      <a:r>
                        <a:rPr lang="en-US" sz="1400" baseline="0" dirty="0" smtClean="0">
                          <a:latin typeface="Consolas"/>
                          <a:cs typeface="Consolas"/>
                        </a:rPr>
                        <a:t> code editor – many plugins</a:t>
                      </a:r>
                      <a:endParaRPr lang="en-US" sz="1400" dirty="0" smtClean="0">
                        <a:latin typeface="Consolas"/>
                        <a:cs typeface="Consolas"/>
                      </a:endParaRPr>
                    </a:p>
                  </a:txBody>
                  <a:tcPr/>
                </a:tc>
              </a:tr>
              <a:tr h="370840">
                <a:tc>
                  <a:txBody>
                    <a:bodyPr/>
                    <a:lstStyle/>
                    <a:p>
                      <a:pPr algn="ctr"/>
                      <a:endParaRPr lang="en-US" sz="1400" dirty="0" smtClean="0">
                        <a:latin typeface="Consolas"/>
                        <a:cs typeface="Consolas"/>
                      </a:endParaRPr>
                    </a:p>
                  </a:txBody>
                  <a:tcPr/>
                </a:tc>
                <a:tc>
                  <a:txBody>
                    <a:bodyPr/>
                    <a:lstStyle/>
                    <a:p>
                      <a:r>
                        <a:rPr lang="en-US" sz="1400" dirty="0" smtClean="0">
                          <a:latin typeface="Consolas"/>
                          <a:cs typeface="Consolas"/>
                        </a:rPr>
                        <a:t>…Just to name</a:t>
                      </a:r>
                      <a:r>
                        <a:rPr lang="en-US" sz="1400" baseline="0" dirty="0" smtClean="0">
                          <a:latin typeface="Consolas"/>
                          <a:cs typeface="Consolas"/>
                        </a:rPr>
                        <a:t> a few</a:t>
                      </a:r>
                      <a:endParaRPr lang="en-US" sz="1400" dirty="0" smtClean="0">
                        <a:latin typeface="Consolas"/>
                        <a:cs typeface="Consolas"/>
                      </a:endParaRPr>
                    </a:p>
                  </a:txBody>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371386523"/>
              </p:ext>
            </p:extLst>
          </p:nvPr>
        </p:nvGraphicFramePr>
        <p:xfrm>
          <a:off x="777239" y="3964054"/>
          <a:ext cx="7772400" cy="1158239"/>
        </p:xfrm>
        <a:graphic>
          <a:graphicData uri="http://schemas.openxmlformats.org/drawingml/2006/table">
            <a:tbl>
              <a:tblPr firstRow="1" bandRow="1">
                <a:tableStyleId>{D7AC3CCA-C797-4891-BE02-D94E43425B78}</a:tableStyleId>
              </a:tblPr>
              <a:tblGrid>
                <a:gridCol w="1408459"/>
                <a:gridCol w="6363941"/>
              </a:tblGrid>
              <a:tr h="0">
                <a:tc>
                  <a:txBody>
                    <a:bodyPr/>
                    <a:lstStyle/>
                    <a:p>
                      <a:pPr algn="r"/>
                      <a:r>
                        <a:rPr lang="en-US" sz="1400" b="1" dirty="0" smtClean="0">
                          <a:latin typeface="Consolas"/>
                          <a:cs typeface="Consolas"/>
                        </a:rPr>
                        <a:t>Compiling</a:t>
                      </a:r>
                    </a:p>
                  </a:txBody>
                  <a:tcPr/>
                </a:tc>
                <a:tc>
                  <a:txBody>
                    <a:bodyPr/>
                    <a:lstStyle/>
                    <a:p>
                      <a:r>
                        <a:rPr lang="en-US" sz="1400" b="0" dirty="0" smtClean="0">
                          <a:solidFill>
                            <a:srgbClr val="000000"/>
                          </a:solidFill>
                          <a:latin typeface="Consolas"/>
                          <a:cs typeface="Consolas"/>
                        </a:rPr>
                        <a:t>gcc filename.c </a:t>
                      </a:r>
                      <a:r>
                        <a:rPr lang="en-US" sz="1400" b="0" dirty="0" smtClean="0">
                          <a:solidFill>
                            <a:srgbClr val="000000"/>
                          </a:solidFill>
                          <a:latin typeface="Consolas"/>
                          <a:cs typeface="Consolas"/>
                          <a:sym typeface="Wingdings"/>
                        </a:rPr>
                        <a:t> successful</a:t>
                      </a:r>
                      <a:r>
                        <a:rPr lang="en-US" sz="1400" b="0" baseline="0" dirty="0" smtClean="0">
                          <a:solidFill>
                            <a:srgbClr val="000000"/>
                          </a:solidFill>
                          <a:latin typeface="Consolas"/>
                          <a:cs typeface="Consolas"/>
                          <a:sym typeface="Wingdings"/>
                        </a:rPr>
                        <a:t> compile/link to  a.out</a:t>
                      </a:r>
                      <a:endParaRPr lang="en-US" sz="1400" b="0" dirty="0" smtClean="0">
                        <a:solidFill>
                          <a:srgbClr val="000000"/>
                        </a:solidFill>
                        <a:latin typeface="Consolas"/>
                        <a:cs typeface="Consolas"/>
                      </a:endParaRPr>
                    </a:p>
                    <a:p>
                      <a:r>
                        <a:rPr lang="en-US" sz="1400" b="0" dirty="0" smtClean="0">
                          <a:solidFill>
                            <a:srgbClr val="000000"/>
                          </a:solidFill>
                          <a:latin typeface="Consolas"/>
                          <a:cs typeface="Consolas"/>
                        </a:rPr>
                        <a:t>gcc filename.c –o filename </a:t>
                      </a:r>
                      <a:r>
                        <a:rPr lang="en-US" sz="1400" b="0" dirty="0" smtClean="0">
                          <a:solidFill>
                            <a:srgbClr val="000000"/>
                          </a:solidFill>
                          <a:latin typeface="Consolas"/>
                          <a:cs typeface="Consolas"/>
                          <a:sym typeface="Wingdings"/>
                        </a:rPr>
                        <a:t> compiles to </a:t>
                      </a:r>
                      <a:r>
                        <a:rPr lang="en-US" sz="1400" b="0" baseline="0" dirty="0" smtClean="0">
                          <a:solidFill>
                            <a:srgbClr val="000000"/>
                          </a:solidFill>
                          <a:latin typeface="Consolas"/>
                          <a:cs typeface="Consolas"/>
                          <a:sym typeface="Wingdings"/>
                        </a:rPr>
                        <a:t> </a:t>
                      </a:r>
                      <a:r>
                        <a:rPr lang="en-US" sz="1400" b="0" dirty="0" smtClean="0">
                          <a:solidFill>
                            <a:srgbClr val="000000"/>
                          </a:solidFill>
                          <a:latin typeface="Consolas"/>
                          <a:cs typeface="Consolas"/>
                          <a:sym typeface="Wingdings"/>
                        </a:rPr>
                        <a:t>filename</a:t>
                      </a:r>
                      <a:endParaRPr lang="en-US" sz="1400" b="0" dirty="0" smtClean="0">
                        <a:solidFill>
                          <a:srgbClr val="000000"/>
                        </a:solidFill>
                        <a:latin typeface="Consolas"/>
                        <a:cs typeface="Consolas"/>
                        <a:sym typeface="Wingding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solidFill>
                            <a:srgbClr val="000000"/>
                          </a:solidFill>
                          <a:latin typeface="Consolas"/>
                          <a:cs typeface="Consolas"/>
                          <a:sym typeface="Wingdings"/>
                        </a:rPr>
                        <a:t>g++</a:t>
                      </a:r>
                      <a:r>
                        <a:rPr lang="en-US" sz="1400" b="0" baseline="0" dirty="0" smtClean="0">
                          <a:solidFill>
                            <a:srgbClr val="000000"/>
                          </a:solidFill>
                          <a:latin typeface="Consolas"/>
                          <a:cs typeface="Consolas"/>
                          <a:sym typeface="Wingdings"/>
                        </a:rPr>
                        <a:t> </a:t>
                      </a:r>
                      <a:r>
                        <a:rPr lang="en-US" sz="1400" b="0" dirty="0" smtClean="0">
                          <a:solidFill>
                            <a:srgbClr val="000000"/>
                          </a:solidFill>
                          <a:latin typeface="Consolas"/>
                          <a:cs typeface="Consolas"/>
                        </a:rPr>
                        <a:t>filename.cpp </a:t>
                      </a:r>
                      <a:r>
                        <a:rPr lang="en-US" sz="1400" b="0" dirty="0" smtClean="0">
                          <a:solidFill>
                            <a:srgbClr val="000000"/>
                          </a:solidFill>
                          <a:latin typeface="Consolas"/>
                          <a:cs typeface="Consolas"/>
                          <a:sym typeface="Wingdings"/>
                        </a:rPr>
                        <a:t> successful</a:t>
                      </a:r>
                      <a:r>
                        <a:rPr lang="en-US" sz="1400" b="0" baseline="0" dirty="0" smtClean="0">
                          <a:solidFill>
                            <a:srgbClr val="000000"/>
                          </a:solidFill>
                          <a:latin typeface="Consolas"/>
                          <a:cs typeface="Consolas"/>
                          <a:sym typeface="Wingdings"/>
                        </a:rPr>
                        <a:t> compile/link to  a.out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smtClean="0">
                          <a:solidFill>
                            <a:srgbClr val="000000"/>
                          </a:solidFill>
                          <a:latin typeface="Consolas"/>
                          <a:cs typeface="Consolas"/>
                          <a:sym typeface="Wingdings"/>
                        </a:rPr>
                        <a:t>g++</a:t>
                      </a:r>
                      <a:r>
                        <a:rPr lang="en-US" sz="1400" b="0" baseline="0" dirty="0" smtClean="0">
                          <a:solidFill>
                            <a:srgbClr val="000000"/>
                          </a:solidFill>
                          <a:latin typeface="Consolas"/>
                          <a:cs typeface="Consolas"/>
                          <a:sym typeface="Wingdings"/>
                        </a:rPr>
                        <a:t> </a:t>
                      </a:r>
                      <a:r>
                        <a:rPr lang="en-US" sz="1400" b="0" dirty="0" smtClean="0">
                          <a:solidFill>
                            <a:srgbClr val="000000"/>
                          </a:solidFill>
                          <a:latin typeface="Consolas"/>
                          <a:cs typeface="Consolas"/>
                        </a:rPr>
                        <a:t>filename.cpp </a:t>
                      </a:r>
                      <a:r>
                        <a:rPr lang="en-US" sz="1400" b="0" dirty="0" smtClean="0">
                          <a:solidFill>
                            <a:srgbClr val="000000"/>
                          </a:solidFill>
                          <a:latin typeface="Consolas"/>
                          <a:cs typeface="Consolas"/>
                        </a:rPr>
                        <a:t>–o filename </a:t>
                      </a:r>
                      <a:r>
                        <a:rPr lang="en-US" sz="1400" b="0" dirty="0" smtClean="0">
                          <a:solidFill>
                            <a:srgbClr val="000000"/>
                          </a:solidFill>
                          <a:latin typeface="Consolas"/>
                          <a:cs typeface="Consolas"/>
                          <a:sym typeface="Wingdings"/>
                        </a:rPr>
                        <a:t></a:t>
                      </a:r>
                      <a:r>
                        <a:rPr lang="en-US" sz="1400" b="0" baseline="0" dirty="0" smtClean="0">
                          <a:solidFill>
                            <a:srgbClr val="000000"/>
                          </a:solidFill>
                          <a:latin typeface="Consolas"/>
                          <a:cs typeface="Consolas"/>
                          <a:sym typeface="Wingdings"/>
                        </a:rPr>
                        <a:t> </a:t>
                      </a:r>
                      <a:r>
                        <a:rPr lang="en-US" sz="1400" b="0" baseline="0" dirty="0" smtClean="0">
                          <a:solidFill>
                            <a:srgbClr val="000000"/>
                          </a:solidFill>
                          <a:latin typeface="Consolas"/>
                          <a:cs typeface="Consolas"/>
                          <a:sym typeface="Wingdings"/>
                        </a:rPr>
                        <a:t>compile/link to  </a:t>
                      </a:r>
                      <a:r>
                        <a:rPr lang="en-US" sz="1400" b="0" baseline="0" dirty="0" smtClean="0">
                          <a:solidFill>
                            <a:srgbClr val="000000"/>
                          </a:solidFill>
                          <a:latin typeface="Consolas"/>
                          <a:cs typeface="Consolas"/>
                          <a:sym typeface="Wingdings"/>
                        </a:rPr>
                        <a:t>filename</a:t>
                      </a:r>
                      <a:endParaRPr lang="en-US" sz="1400" b="0" baseline="0" dirty="0" smtClean="0">
                        <a:solidFill>
                          <a:srgbClr val="000000"/>
                        </a:solidFill>
                        <a:latin typeface="Consolas"/>
                        <a:cs typeface="Consolas"/>
                        <a:sym typeface="Wingding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baseline="0" dirty="0" smtClean="0">
                          <a:solidFill>
                            <a:srgbClr val="000000"/>
                          </a:solidFill>
                          <a:latin typeface="Consolas"/>
                          <a:cs typeface="Consolas"/>
                          <a:sym typeface="Wingdings"/>
                        </a:rPr>
                        <a:t>javac Classname.java  Classname.class</a:t>
                      </a:r>
                      <a:endParaRPr lang="en-US" sz="1400" b="0" dirty="0" smtClean="0">
                        <a:solidFill>
                          <a:srgbClr val="000000"/>
                        </a:solidFill>
                        <a:latin typeface="Consolas"/>
                        <a:cs typeface="Consolas"/>
                        <a:sym typeface="Wingdings"/>
                      </a:endParaRPr>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163347986"/>
              </p:ext>
            </p:extLst>
          </p:nvPr>
        </p:nvGraphicFramePr>
        <p:xfrm>
          <a:off x="777240" y="5222146"/>
          <a:ext cx="7772400" cy="731519"/>
        </p:xfrm>
        <a:graphic>
          <a:graphicData uri="http://schemas.openxmlformats.org/drawingml/2006/table">
            <a:tbl>
              <a:tblPr firstRow="1" bandRow="1">
                <a:tableStyleId>{D7AC3CCA-C797-4891-BE02-D94E43425B78}</a:tableStyleId>
              </a:tblPr>
              <a:tblGrid>
                <a:gridCol w="1408459"/>
                <a:gridCol w="6363941"/>
              </a:tblGrid>
              <a:tr h="0">
                <a:tc>
                  <a:txBody>
                    <a:bodyPr/>
                    <a:lstStyle/>
                    <a:p>
                      <a:pPr algn="r"/>
                      <a:r>
                        <a:rPr lang="en-US" sz="1400" b="1" dirty="0" smtClean="0">
                          <a:latin typeface="Consolas"/>
                          <a:cs typeface="Consolas"/>
                        </a:rPr>
                        <a:t>Running</a:t>
                      </a:r>
                    </a:p>
                  </a:txBody>
                  <a:tcPr/>
                </a:tc>
                <a:tc>
                  <a:txBody>
                    <a:bodyPr/>
                    <a:lstStyle/>
                    <a:p>
                      <a:r>
                        <a:rPr lang="en-US" sz="1400" b="0" dirty="0" smtClean="0">
                          <a:solidFill>
                            <a:srgbClr val="000000"/>
                          </a:solidFill>
                          <a:latin typeface="Consolas"/>
                          <a:cs typeface="Consolas"/>
                        </a:rPr>
                        <a:t>$ ./</a:t>
                      </a:r>
                      <a:r>
                        <a:rPr lang="en-US" sz="1400" b="0" baseline="0" dirty="0" smtClean="0">
                          <a:solidFill>
                            <a:srgbClr val="000000"/>
                          </a:solidFill>
                          <a:latin typeface="Consolas"/>
                          <a:cs typeface="Consolas"/>
                          <a:sym typeface="Wingdings"/>
                        </a:rPr>
                        <a:t>a.out</a:t>
                      </a:r>
                      <a:endParaRPr lang="en-US" sz="1400" b="0" dirty="0" smtClean="0">
                        <a:solidFill>
                          <a:srgbClr val="000000"/>
                        </a:solidFill>
                        <a:latin typeface="Consolas"/>
                        <a:cs typeface="Consolas"/>
                      </a:endParaRPr>
                    </a:p>
                    <a:p>
                      <a:r>
                        <a:rPr lang="en-US" sz="1400" b="0" dirty="0" smtClean="0">
                          <a:solidFill>
                            <a:srgbClr val="000000"/>
                          </a:solidFill>
                          <a:latin typeface="Consolas"/>
                          <a:cs typeface="Consolas"/>
                        </a:rPr>
                        <a:t>$ ./</a:t>
                      </a:r>
                      <a:r>
                        <a:rPr lang="en-US" sz="1400" b="0" dirty="0" smtClean="0">
                          <a:solidFill>
                            <a:srgbClr val="000000"/>
                          </a:solidFill>
                          <a:latin typeface="Consolas"/>
                          <a:cs typeface="Consolas"/>
                          <a:sym typeface="Wingdings"/>
                        </a:rPr>
                        <a:t>filename</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0" baseline="0" dirty="0" smtClean="0">
                          <a:solidFill>
                            <a:srgbClr val="000000"/>
                          </a:solidFill>
                          <a:latin typeface="Consolas"/>
                          <a:cs typeface="Consolas"/>
                          <a:sym typeface="Wingdings"/>
                        </a:rPr>
                        <a:t>$ java Classname</a:t>
                      </a:r>
                      <a:endParaRPr lang="en-US" sz="1400" b="0" dirty="0" smtClean="0">
                        <a:solidFill>
                          <a:srgbClr val="000000"/>
                        </a:solidFill>
                        <a:latin typeface="Consolas"/>
                        <a:cs typeface="Consolas"/>
                        <a:sym typeface="Wingdings"/>
                      </a:endParaRPr>
                    </a:p>
                  </a:txBody>
                  <a:tcPr/>
                </a:tc>
              </a:tr>
            </a:tbl>
          </a:graphicData>
        </a:graphic>
      </p:graphicFrame>
    </p:spTree>
    <p:extLst>
      <p:ext uri="{BB962C8B-B14F-4D97-AF65-F5344CB8AC3E}">
        <p14:creationId xmlns:p14="http://schemas.microsoft.com/office/powerpoint/2010/main" val="3369567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Tahoma"/>
                <a:cs typeface="Tahoma"/>
              </a:rPr>
              <a:t>VIM</a:t>
            </a:r>
            <a:endParaRPr lang="en-US" dirty="0">
              <a:latin typeface="Tahoma"/>
              <a:cs typeface="Tahoma"/>
            </a:endParaRPr>
          </a:p>
        </p:txBody>
      </p:sp>
      <p:sp>
        <p:nvSpPr>
          <p:cNvPr id="4" name="Slide Number Placeholder 3"/>
          <p:cNvSpPr>
            <a:spLocks noGrp="1"/>
          </p:cNvSpPr>
          <p:nvPr>
            <p:ph type="sldNum" sz="quarter" idx="11"/>
          </p:nvPr>
        </p:nvSpPr>
        <p:spPr/>
        <p:txBody>
          <a:bodyPr/>
          <a:lstStyle/>
          <a:p>
            <a:fld id="{1789C0F2-17E0-497A-9BBE-0C73201AAFE3}" type="slidenum">
              <a:rPr lang="en-US" smtClean="0"/>
              <a:pPr/>
              <a:t>33</a:t>
            </a:fld>
            <a:endParaRPr lang="en-US" dirty="0"/>
          </a:p>
        </p:txBody>
      </p:sp>
      <p:sp>
        <p:nvSpPr>
          <p:cNvPr id="5" name="Footer Placeholder 4"/>
          <p:cNvSpPr>
            <a:spLocks noGrp="1"/>
          </p:cNvSpPr>
          <p:nvPr>
            <p:ph type="ftr" sz="quarter" idx="12"/>
          </p:nvPr>
        </p:nvSpPr>
        <p:spPr>
          <a:xfrm>
            <a:off x="649802" y="6414118"/>
            <a:ext cx="4617721" cy="365125"/>
          </a:xfrm>
        </p:spPr>
        <p:txBody>
          <a:bodyPr/>
          <a:lstStyle/>
          <a:p>
            <a:r>
              <a:rPr lang="en-US" dirty="0" smtClean="0"/>
              <a:t>CSS430 Operating Systems : Introduction</a:t>
            </a:r>
            <a:endParaRPr lang="en-US" dirty="0"/>
          </a:p>
        </p:txBody>
      </p:sp>
      <p:sp>
        <p:nvSpPr>
          <p:cNvPr id="7" name="Rectangle 6"/>
          <p:cNvSpPr/>
          <p:nvPr/>
        </p:nvSpPr>
        <p:spPr>
          <a:xfrm>
            <a:off x="955013" y="186887"/>
            <a:ext cx="1796661" cy="369332"/>
          </a:xfrm>
          <a:prstGeom prst="rect">
            <a:avLst/>
          </a:prstGeom>
        </p:spPr>
        <p:txBody>
          <a:bodyPr wrap="none">
            <a:spAutoFit/>
          </a:bodyPr>
          <a:lstStyle/>
          <a:p>
            <a:r>
              <a:rPr lang="en-US" dirty="0" smtClean="0">
                <a:hlinkClick r:id="rId2"/>
              </a:rPr>
              <a:t>VIM TIPS WIKI</a:t>
            </a:r>
            <a:endParaRPr lang="en-US" dirty="0"/>
          </a:p>
        </p:txBody>
      </p:sp>
      <p:graphicFrame>
        <p:nvGraphicFramePr>
          <p:cNvPr id="8" name="Content Placeholder 5"/>
          <p:cNvGraphicFramePr>
            <a:graphicFrameLocks noGrp="1"/>
          </p:cNvGraphicFramePr>
          <p:nvPr>
            <p:ph idx="1"/>
            <p:extLst>
              <p:ext uri="{D42A27DB-BD31-4B8C-83A1-F6EECF244321}">
                <p14:modId xmlns:p14="http://schemas.microsoft.com/office/powerpoint/2010/main" val="577371729"/>
              </p:ext>
            </p:extLst>
          </p:nvPr>
        </p:nvGraphicFramePr>
        <p:xfrm>
          <a:off x="846158" y="725692"/>
          <a:ext cx="7772400" cy="5765800"/>
        </p:xfrm>
        <a:graphic>
          <a:graphicData uri="http://schemas.openxmlformats.org/drawingml/2006/table">
            <a:tbl>
              <a:tblPr firstRow="1" bandRow="1">
                <a:tableStyleId>{D7AC3CCA-C797-4891-BE02-D94E43425B78}</a:tableStyleId>
              </a:tblPr>
              <a:tblGrid>
                <a:gridCol w="1408459"/>
                <a:gridCol w="6363941"/>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1400" b="0" dirty="0" smtClean="0">
                          <a:latin typeface="Tahoma"/>
                          <a:cs typeface="Tahoma"/>
                        </a:rPr>
                        <a:t>VIM CMD</a:t>
                      </a:r>
                    </a:p>
                  </a:txBody>
                  <a:tcPr/>
                </a:tc>
                <a:tc>
                  <a:txBody>
                    <a:bodyPr/>
                    <a:lstStyle/>
                    <a:p>
                      <a:pPr algn="ctr"/>
                      <a:r>
                        <a:rPr lang="en-US" sz="1400" b="0" dirty="0" smtClean="0">
                          <a:latin typeface="Tahoma"/>
                          <a:cs typeface="Tahoma"/>
                        </a:rPr>
                        <a:t>EDITOR ACTION</a:t>
                      </a:r>
                      <a:endParaRPr lang="en-US" sz="1400" b="0" dirty="0">
                        <a:latin typeface="Tahoma"/>
                        <a:cs typeface="Tahoma"/>
                      </a:endParaRPr>
                    </a:p>
                  </a:txBody>
                  <a:tcPr/>
                </a:tc>
              </a:tr>
              <a:tr h="370840">
                <a:tc>
                  <a:txBody>
                    <a:bodyPr/>
                    <a:lstStyle/>
                    <a:p>
                      <a:pPr marL="0" lvl="1" indent="0" algn="r">
                        <a:buFont typeface="Arial"/>
                        <a:buNone/>
                      </a:pPr>
                      <a:r>
                        <a:rPr lang="en-US" sz="1400" dirty="0" smtClean="0">
                          <a:latin typeface="Consolas"/>
                          <a:cs typeface="Consolas"/>
                        </a:rPr>
                        <a:t>&lt;ESC&gt;</a:t>
                      </a:r>
                    </a:p>
                    <a:p>
                      <a:pPr marL="0" lvl="1" indent="0" algn="r">
                        <a:buFont typeface="Arial"/>
                        <a:buNone/>
                      </a:pPr>
                      <a:r>
                        <a:rPr lang="en-US" altLang="ja-JP" sz="1400" dirty="0" smtClean="0">
                          <a:latin typeface="Consolas"/>
                          <a:cs typeface="Consolas"/>
                        </a:rPr>
                        <a:t>:q</a:t>
                      </a:r>
                    </a:p>
                    <a:p>
                      <a:pPr marL="0" lvl="1" indent="0" algn="r">
                        <a:buFont typeface="Arial"/>
                        <a:buNone/>
                      </a:pPr>
                      <a:r>
                        <a:rPr lang="en-US" altLang="ja-JP" sz="1400" dirty="0" smtClean="0">
                          <a:latin typeface="Consolas"/>
                          <a:cs typeface="Consolas"/>
                        </a:rPr>
                        <a:t>:w</a:t>
                      </a:r>
                    </a:p>
                    <a:p>
                      <a:pPr marL="0" lvl="1" indent="0" algn="r">
                        <a:buFont typeface="Arial"/>
                        <a:buNone/>
                      </a:pPr>
                      <a:r>
                        <a:rPr lang="en-US" altLang="ja-JP" sz="1400" dirty="0" smtClean="0">
                          <a:latin typeface="Consolas"/>
                          <a:cs typeface="Consolas"/>
                        </a:rPr>
                        <a:t>:</a:t>
                      </a:r>
                      <a:r>
                        <a:rPr lang="en-US" altLang="ja-JP" sz="1400" dirty="0" err="1" smtClean="0">
                          <a:latin typeface="Consolas"/>
                          <a:cs typeface="Consolas"/>
                        </a:rPr>
                        <a:t>wq</a:t>
                      </a:r>
                      <a:endParaRPr lang="en-US" altLang="ja-JP" sz="1400" dirty="0" smtClean="0">
                        <a:latin typeface="Consolas"/>
                        <a:cs typeface="Consolas"/>
                      </a:endParaRPr>
                    </a:p>
                    <a:p>
                      <a:pPr marL="0" lvl="1" indent="0" algn="r">
                        <a:buFont typeface="Arial"/>
                        <a:buNone/>
                      </a:pPr>
                      <a:r>
                        <a:rPr lang="en-US" altLang="ja-JP" sz="1400" dirty="0" smtClean="0">
                          <a:latin typeface="Consolas"/>
                          <a:cs typeface="Consolas"/>
                        </a:rPr>
                        <a:t>i</a:t>
                      </a:r>
                    </a:p>
                    <a:p>
                      <a:pPr marL="0" lvl="1" indent="0" algn="r">
                        <a:buFont typeface="Arial"/>
                        <a:buNone/>
                      </a:pPr>
                      <a:r>
                        <a:rPr lang="en-US" altLang="ja-JP" sz="1400" dirty="0" smtClean="0">
                          <a:latin typeface="Consolas"/>
                          <a:cs typeface="Consolas"/>
                        </a:rPr>
                        <a:t>A</a:t>
                      </a:r>
                    </a:p>
                    <a:p>
                      <a:pPr marL="0" lvl="1" indent="0" algn="r">
                        <a:buFont typeface="Arial"/>
                        <a:buNone/>
                      </a:pPr>
                      <a:r>
                        <a:rPr lang="en-US" altLang="ja-JP" sz="1400" dirty="0" smtClean="0">
                          <a:latin typeface="Consolas"/>
                          <a:cs typeface="Consolas"/>
                        </a:rPr>
                        <a:t>^</a:t>
                      </a:r>
                    </a:p>
                    <a:p>
                      <a:pPr marL="0" lvl="1" indent="0" algn="r">
                        <a:buFont typeface="Arial"/>
                        <a:buNone/>
                      </a:pPr>
                      <a:r>
                        <a:rPr lang="en-US" altLang="ja-JP" sz="1400" dirty="0" smtClean="0">
                          <a:latin typeface="Consolas"/>
                          <a:cs typeface="Consolas"/>
                        </a:rPr>
                        <a:t>$</a:t>
                      </a:r>
                      <a:endParaRPr lang="en-US" altLang="ja-JP" sz="1400" dirty="0" smtClean="0"/>
                    </a:p>
                  </a:txBody>
                  <a:tcPr/>
                </a:tc>
                <a:tc>
                  <a:txBody>
                    <a:bodyPr/>
                    <a:lstStyle/>
                    <a:p>
                      <a:pPr marL="0" indent="0">
                        <a:buFont typeface="Wingdings" charset="2"/>
                        <a:buNone/>
                      </a:pPr>
                      <a:r>
                        <a:rPr lang="en-US" sz="1400" dirty="0" smtClean="0">
                          <a:latin typeface="Consolas"/>
                          <a:cs typeface="Consolas"/>
                        </a:rPr>
                        <a:t>switches to command mode (bottom of editor screen) “: commands”</a:t>
                      </a:r>
                    </a:p>
                    <a:p>
                      <a:pPr marL="0" indent="0">
                        <a:buFont typeface="Wingdings" charset="2"/>
                        <a:buNone/>
                      </a:pPr>
                      <a:r>
                        <a:rPr lang="en-US" sz="1400" dirty="0" smtClean="0">
                          <a:latin typeface="Consolas"/>
                          <a:cs typeface="Consolas"/>
                        </a:rPr>
                        <a:t>quits with no save</a:t>
                      </a:r>
                    </a:p>
                    <a:p>
                      <a:pPr marL="0" indent="0">
                        <a:buFont typeface="Wingdings" charset="2"/>
                        <a:buNone/>
                      </a:pPr>
                      <a:r>
                        <a:rPr lang="en-US" sz="1400" dirty="0" smtClean="0">
                          <a:latin typeface="Consolas"/>
                          <a:cs typeface="Consolas"/>
                        </a:rPr>
                        <a:t>:w - writes changes to file</a:t>
                      </a:r>
                    </a:p>
                    <a:p>
                      <a:pPr marL="0" indent="0">
                        <a:buFont typeface="Wingdings" charset="2"/>
                        <a:buNone/>
                      </a:pPr>
                      <a:r>
                        <a:rPr lang="en-US" sz="1400" dirty="0" smtClean="0">
                          <a:latin typeface="Consolas"/>
                          <a:cs typeface="Consolas"/>
                        </a:rPr>
                        <a:t>:</a:t>
                      </a:r>
                      <a:r>
                        <a:rPr lang="en-US" sz="1400" dirty="0" err="1" smtClean="0">
                          <a:latin typeface="Consolas"/>
                          <a:cs typeface="Consolas"/>
                        </a:rPr>
                        <a:t>wq</a:t>
                      </a:r>
                      <a:r>
                        <a:rPr lang="en-US" sz="1400" dirty="0" smtClean="0">
                          <a:latin typeface="Consolas"/>
                          <a:cs typeface="Consolas"/>
                        </a:rPr>
                        <a:t> - writes changes and exits VIM</a:t>
                      </a:r>
                    </a:p>
                    <a:p>
                      <a:pPr marL="0" indent="0">
                        <a:buFont typeface="Wingdings" charset="2"/>
                        <a:buNone/>
                      </a:pPr>
                      <a:r>
                        <a:rPr lang="en-US" sz="1400" dirty="0" smtClean="0">
                          <a:latin typeface="Consolas"/>
                          <a:cs typeface="Consolas"/>
                        </a:rPr>
                        <a:t>insert text (transitions to insert mode)</a:t>
                      </a:r>
                    </a:p>
                    <a:p>
                      <a:pPr marL="0" indent="0">
                        <a:buFont typeface="Wingdings" charset="2"/>
                        <a:buNone/>
                      </a:pPr>
                      <a:r>
                        <a:rPr lang="en-US" sz="1400" dirty="0" smtClean="0">
                          <a:latin typeface="Consolas"/>
                          <a:cs typeface="Consolas"/>
                        </a:rPr>
                        <a:t>append to current cursor position</a:t>
                      </a:r>
                    </a:p>
                    <a:p>
                      <a:pPr marL="0" indent="0">
                        <a:buFont typeface="Wingdings" charset="2"/>
                        <a:buNone/>
                      </a:pPr>
                      <a:r>
                        <a:rPr lang="en-US" sz="1400" dirty="0" smtClean="0">
                          <a:latin typeface="Consolas"/>
                          <a:cs typeface="Consolas"/>
                        </a:rPr>
                        <a:t>jump to the beginning of a line</a:t>
                      </a:r>
                    </a:p>
                    <a:p>
                      <a:pPr marL="0" indent="0">
                        <a:buFont typeface="Wingdings" charset="2"/>
                        <a:buNone/>
                      </a:pPr>
                      <a:r>
                        <a:rPr lang="en-US" sz="1400" dirty="0" smtClean="0">
                          <a:latin typeface="Consolas"/>
                          <a:cs typeface="Consolas"/>
                        </a:rPr>
                        <a:t>jump to the end of a line</a:t>
                      </a:r>
                    </a:p>
                  </a:txBody>
                  <a:tcPr/>
                </a:tc>
              </a:tr>
              <a:tr h="370840">
                <a:tc>
                  <a:txBody>
                    <a:bodyPr/>
                    <a:lstStyle/>
                    <a:p>
                      <a:pPr algn="r"/>
                      <a:r>
                        <a:rPr lang="en-US" sz="1400" dirty="0" err="1" smtClean="0">
                          <a:latin typeface="Consolas"/>
                          <a:cs typeface="Consolas"/>
                        </a:rPr>
                        <a:t>nY</a:t>
                      </a:r>
                      <a:endParaRPr lang="en-US" sz="1400" dirty="0" smtClean="0">
                        <a:latin typeface="Consolas"/>
                        <a:cs typeface="Consolas"/>
                      </a:endParaRPr>
                    </a:p>
                    <a:p>
                      <a:pPr algn="r"/>
                      <a:r>
                        <a:rPr lang="en-US" sz="1400" dirty="0" smtClean="0">
                          <a:latin typeface="Consolas"/>
                          <a:cs typeface="Consolas"/>
                        </a:rPr>
                        <a:t>X</a:t>
                      </a:r>
                    </a:p>
                    <a:p>
                      <a:pPr algn="r"/>
                      <a:r>
                        <a:rPr lang="en-US" sz="1400" dirty="0" smtClean="0">
                          <a:latin typeface="Consolas"/>
                          <a:cs typeface="Consolas"/>
                        </a:rPr>
                        <a:t>R</a:t>
                      </a:r>
                    </a:p>
                    <a:p>
                      <a:pPr algn="r"/>
                      <a:r>
                        <a:rPr lang="en-US" sz="1400" dirty="0" err="1" smtClean="0">
                          <a:latin typeface="Consolas"/>
                          <a:cs typeface="Consolas"/>
                        </a:rPr>
                        <a:t>dw</a:t>
                      </a:r>
                      <a:endParaRPr lang="en-US" sz="1400" dirty="0" smtClean="0">
                        <a:latin typeface="Consolas"/>
                        <a:cs typeface="Consolas"/>
                      </a:endParaRPr>
                    </a:p>
                    <a:p>
                      <a:pPr algn="r"/>
                      <a:r>
                        <a:rPr lang="en-US" sz="1400" dirty="0" smtClean="0">
                          <a:latin typeface="Consolas"/>
                          <a:cs typeface="Consolas"/>
                        </a:rPr>
                        <a:t>D</a:t>
                      </a:r>
                    </a:p>
                    <a:p>
                      <a:pPr algn="r"/>
                      <a:r>
                        <a:rPr lang="en-US" sz="1400" dirty="0" err="1" smtClean="0">
                          <a:latin typeface="Consolas"/>
                          <a:cs typeface="Consolas"/>
                        </a:rPr>
                        <a:t>dd</a:t>
                      </a:r>
                      <a:endParaRPr lang="en-US" sz="1400" dirty="0" smtClean="0">
                        <a:latin typeface="Consolas"/>
                        <a:cs typeface="Consolas"/>
                      </a:endParaRPr>
                    </a:p>
                    <a:p>
                      <a:pPr algn="r"/>
                      <a:r>
                        <a:rPr lang="en-US" sz="1400" dirty="0" err="1" smtClean="0">
                          <a:latin typeface="Consolas"/>
                          <a:cs typeface="Consolas"/>
                        </a:rPr>
                        <a:t>nD</a:t>
                      </a:r>
                      <a:endParaRPr lang="en-US" sz="1400" dirty="0" smtClean="0">
                        <a:latin typeface="Consolas"/>
                        <a:cs typeface="Consolas"/>
                      </a:endParaRPr>
                    </a:p>
                    <a:p>
                      <a:pPr algn="r"/>
                      <a:r>
                        <a:rPr lang="en-US" sz="1400" dirty="0" smtClean="0">
                          <a:latin typeface="Consolas"/>
                          <a:cs typeface="Consolas"/>
                        </a:rPr>
                        <a:t>u</a:t>
                      </a:r>
                    </a:p>
                    <a:p>
                      <a:pPr algn="r"/>
                      <a:r>
                        <a:rPr lang="en-US" sz="1400" dirty="0" smtClean="0">
                          <a:latin typeface="Consolas"/>
                          <a:cs typeface="Consolas"/>
                        </a:rPr>
                        <a:t>&lt;ctrl&gt;-r</a:t>
                      </a:r>
                    </a:p>
                    <a:p>
                      <a:pPr algn="r"/>
                      <a:r>
                        <a:rPr lang="en-US" sz="1400" dirty="0" err="1" smtClean="0">
                          <a:latin typeface="Consolas"/>
                          <a:cs typeface="Consolas"/>
                        </a:rPr>
                        <a:t>nG</a:t>
                      </a:r>
                      <a:endParaRPr lang="en-US" sz="1400" dirty="0" smtClean="0">
                        <a:latin typeface="Consolas"/>
                        <a:cs typeface="Consolas"/>
                      </a:endParaRPr>
                    </a:p>
                    <a:p>
                      <a:pPr algn="r"/>
                      <a:r>
                        <a:rPr lang="en-US" sz="1400" dirty="0" smtClean="0">
                          <a:latin typeface="Consolas"/>
                          <a:cs typeface="Consolas"/>
                        </a:rPr>
                        <a:t>&lt;shift&gt;G</a:t>
                      </a:r>
                    </a:p>
                    <a:p>
                      <a:pPr algn="r"/>
                      <a:r>
                        <a:rPr lang="en-US" sz="1400" dirty="0" smtClean="0">
                          <a:latin typeface="Consolas"/>
                          <a:cs typeface="Consolas"/>
                        </a:rPr>
                        <a:t>P</a:t>
                      </a:r>
                    </a:p>
                    <a:p>
                      <a:pPr algn="r"/>
                      <a:r>
                        <a:rPr lang="en-US" sz="1400" dirty="0" smtClean="0">
                          <a:latin typeface="Consolas"/>
                          <a:cs typeface="Consolas"/>
                        </a:rPr>
                        <a:t>J</a:t>
                      </a:r>
                    </a:p>
                    <a:p>
                      <a:pPr algn="r"/>
                      <a:r>
                        <a:rPr lang="en-US" sz="1400" dirty="0" smtClean="0">
                          <a:latin typeface="Consolas"/>
                          <a:cs typeface="Consolas"/>
                        </a:rPr>
                        <a:t>/foo</a:t>
                      </a:r>
                    </a:p>
                    <a:p>
                      <a:pPr algn="r"/>
                      <a:r>
                        <a:rPr lang="en-US" sz="1400" dirty="0" smtClean="0">
                          <a:latin typeface="Consolas"/>
                          <a:cs typeface="Consolas"/>
                        </a:rPr>
                        <a:t>%s/foo/bar/g</a:t>
                      </a:r>
                    </a:p>
                  </a:txBody>
                  <a:tcPr/>
                </a:tc>
                <a:tc>
                  <a:txBody>
                    <a:bodyPr/>
                    <a:lstStyle/>
                    <a:p>
                      <a:r>
                        <a:rPr lang="en-US" sz="1400" dirty="0" smtClean="0">
                          <a:latin typeface="Consolas"/>
                          <a:cs typeface="Consolas"/>
                        </a:rPr>
                        <a:t>copy n line(s) to clipboard</a:t>
                      </a:r>
                    </a:p>
                    <a:p>
                      <a:r>
                        <a:rPr lang="en-US" sz="1400" dirty="0" smtClean="0">
                          <a:latin typeface="Consolas"/>
                          <a:cs typeface="Consolas"/>
                        </a:rPr>
                        <a:t>delete a character</a:t>
                      </a:r>
                    </a:p>
                    <a:p>
                      <a:r>
                        <a:rPr lang="en-US" sz="1400" dirty="0" smtClean="0">
                          <a:latin typeface="Consolas"/>
                          <a:cs typeface="Consolas"/>
                        </a:rPr>
                        <a:t>Replace a character</a:t>
                      </a:r>
                    </a:p>
                    <a:p>
                      <a:r>
                        <a:rPr lang="en-US" sz="1400" dirty="0" err="1" smtClean="0">
                          <a:latin typeface="Consolas"/>
                          <a:cs typeface="Consolas"/>
                        </a:rPr>
                        <a:t>dw</a:t>
                      </a:r>
                      <a:r>
                        <a:rPr lang="en-US" sz="1400" dirty="0" smtClean="0">
                          <a:latin typeface="Consolas"/>
                          <a:cs typeface="Consolas"/>
                        </a:rPr>
                        <a:t> - delete the rest of a word</a:t>
                      </a:r>
                    </a:p>
                    <a:p>
                      <a:r>
                        <a:rPr lang="en-US" sz="1400" dirty="0" smtClean="0">
                          <a:latin typeface="Consolas"/>
                          <a:cs typeface="Consolas"/>
                        </a:rPr>
                        <a:t>D - delete the rest of the line</a:t>
                      </a:r>
                    </a:p>
                    <a:p>
                      <a:r>
                        <a:rPr lang="en-US" sz="1400" dirty="0" err="1" smtClean="0">
                          <a:latin typeface="Consolas"/>
                          <a:cs typeface="Consolas"/>
                        </a:rPr>
                        <a:t>dd</a:t>
                      </a:r>
                      <a:r>
                        <a:rPr lang="en-US" sz="1400" dirty="0" smtClean="0">
                          <a:latin typeface="Consolas"/>
                          <a:cs typeface="Consolas"/>
                        </a:rPr>
                        <a:t> - delete a line</a:t>
                      </a:r>
                    </a:p>
                    <a:p>
                      <a:r>
                        <a:rPr lang="en-US" sz="1400" dirty="0" smtClean="0">
                          <a:latin typeface="Consolas"/>
                          <a:cs typeface="Consolas"/>
                        </a:rPr>
                        <a:t>[n]d - delete n lines</a:t>
                      </a:r>
                    </a:p>
                    <a:p>
                      <a:r>
                        <a:rPr lang="en-US" sz="1400" dirty="0" smtClean="0">
                          <a:latin typeface="Consolas"/>
                          <a:cs typeface="Consolas"/>
                        </a:rPr>
                        <a:t>u - undo last action</a:t>
                      </a:r>
                    </a:p>
                    <a:p>
                      <a:r>
                        <a:rPr lang="en-US" sz="1400" dirty="0" smtClean="0">
                          <a:latin typeface="Consolas"/>
                          <a:cs typeface="Consolas"/>
                        </a:rPr>
                        <a:t>redo last command</a:t>
                      </a:r>
                    </a:p>
                    <a:p>
                      <a:r>
                        <a:rPr lang="en-US" sz="1400" dirty="0" smtClean="0">
                          <a:latin typeface="Consolas"/>
                          <a:cs typeface="Consolas"/>
                        </a:rPr>
                        <a:t>[n]G - go to line number n</a:t>
                      </a:r>
                    </a:p>
                    <a:p>
                      <a:r>
                        <a:rPr lang="en-US" sz="1400" dirty="0" smtClean="0">
                          <a:latin typeface="Consolas"/>
                          <a:cs typeface="Consolas"/>
                        </a:rPr>
                        <a:t>&lt;shift&gt;G - go to the last line in the document</a:t>
                      </a:r>
                    </a:p>
                    <a:p>
                      <a:r>
                        <a:rPr lang="en-US" sz="1400" dirty="0" smtClean="0">
                          <a:latin typeface="Consolas"/>
                          <a:cs typeface="Consolas"/>
                        </a:rPr>
                        <a:t>P - paste entire clipboard</a:t>
                      </a:r>
                    </a:p>
                    <a:p>
                      <a:r>
                        <a:rPr lang="en-US" sz="1400" dirty="0" smtClean="0">
                          <a:latin typeface="Consolas"/>
                          <a:cs typeface="Consolas"/>
                        </a:rPr>
                        <a:t>J - joins the following line to the current line</a:t>
                      </a:r>
                    </a:p>
                    <a:p>
                      <a:r>
                        <a:rPr lang="en-US" sz="1400" dirty="0" smtClean="0">
                          <a:latin typeface="Consolas"/>
                          <a:cs typeface="Consolas"/>
                        </a:rPr>
                        <a:t>finds and highlights all occurrences of “foo” </a:t>
                      </a:r>
                    </a:p>
                    <a:p>
                      <a:r>
                        <a:rPr lang="en-US" sz="1400" dirty="0" smtClean="0">
                          <a:latin typeface="Consolas"/>
                          <a:cs typeface="Consolas"/>
                        </a:rPr>
                        <a:t>global search and replace of “foo” to “bar”</a:t>
                      </a:r>
                    </a:p>
                  </a:txBody>
                  <a:tcPr/>
                </a:tc>
              </a:tr>
              <a:tr h="0">
                <a:tc>
                  <a:txBody>
                    <a:bodyPr/>
                    <a:lstStyle/>
                    <a:p>
                      <a:pPr algn="r"/>
                      <a:r>
                        <a:rPr lang="en-US" sz="1400" dirty="0" smtClean="0">
                          <a:latin typeface="Consolas"/>
                          <a:cs typeface="Consolas"/>
                        </a:rPr>
                        <a:t>gg=G</a:t>
                      </a:r>
                    </a:p>
                  </a:txBody>
                  <a:tcPr/>
                </a:tc>
                <a:tc>
                  <a:txBody>
                    <a:bodyPr/>
                    <a:lstStyle/>
                    <a:p>
                      <a:r>
                        <a:rPr lang="en-US" sz="1400" b="1" dirty="0" smtClean="0">
                          <a:solidFill>
                            <a:srgbClr val="0000FF"/>
                          </a:solidFill>
                          <a:latin typeface="Consolas"/>
                          <a:cs typeface="Consolas"/>
                        </a:rPr>
                        <a:t>Coolest command of them all!</a:t>
                      </a:r>
                    </a:p>
                  </a:txBody>
                  <a:tcPr/>
                </a:tc>
              </a:tr>
            </a:tbl>
          </a:graphicData>
        </a:graphic>
      </p:graphicFrame>
    </p:spTree>
    <p:extLst>
      <p:ext uri="{BB962C8B-B14F-4D97-AF65-F5344CB8AC3E}">
        <p14:creationId xmlns:p14="http://schemas.microsoft.com/office/powerpoint/2010/main" val="3288954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Tahoma"/>
                <a:cs typeface="Tahoma"/>
              </a:rPr>
              <a:t>IDEs</a:t>
            </a:r>
            <a:endParaRPr lang="en-US" dirty="0">
              <a:latin typeface="Tahoma"/>
              <a:cs typeface="Tahoma"/>
            </a:endParaRPr>
          </a:p>
        </p:txBody>
      </p:sp>
      <p:sp>
        <p:nvSpPr>
          <p:cNvPr id="4" name="Slide Number Placeholder 3"/>
          <p:cNvSpPr>
            <a:spLocks noGrp="1"/>
          </p:cNvSpPr>
          <p:nvPr>
            <p:ph type="sldNum" sz="quarter" idx="11"/>
          </p:nvPr>
        </p:nvSpPr>
        <p:spPr/>
        <p:txBody>
          <a:bodyPr/>
          <a:lstStyle/>
          <a:p>
            <a:fld id="{1789C0F2-17E0-497A-9BBE-0C73201AAFE3}" type="slidenum">
              <a:rPr lang="en-US" smtClean="0"/>
              <a:pPr/>
              <a:t>34</a:t>
            </a:fld>
            <a:endParaRPr lang="en-US" dirty="0"/>
          </a:p>
        </p:txBody>
      </p:sp>
      <p:sp>
        <p:nvSpPr>
          <p:cNvPr id="5" name="Footer Placeholder 4"/>
          <p:cNvSpPr>
            <a:spLocks noGrp="1"/>
          </p:cNvSpPr>
          <p:nvPr>
            <p:ph type="ftr" sz="quarter" idx="12"/>
          </p:nvPr>
        </p:nvSpPr>
        <p:spPr/>
        <p:txBody>
          <a:bodyPr/>
          <a:lstStyle/>
          <a:p>
            <a:r>
              <a:rPr lang="en-US" smtClean="0"/>
              <a:t>CSS430 Operating Systems : Introduction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38218511"/>
              </p:ext>
            </p:extLst>
          </p:nvPr>
        </p:nvGraphicFramePr>
        <p:xfrm>
          <a:off x="846158" y="1396427"/>
          <a:ext cx="7772400" cy="2743199"/>
        </p:xfrm>
        <a:graphic>
          <a:graphicData uri="http://schemas.openxmlformats.org/drawingml/2006/table">
            <a:tbl>
              <a:tblPr firstRow="1" bandRow="1">
                <a:tableStyleId>{D7AC3CCA-C797-4891-BE02-D94E43425B78}</a:tableStyleId>
              </a:tblPr>
              <a:tblGrid>
                <a:gridCol w="1516760"/>
                <a:gridCol w="625564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1400" b="0" dirty="0" smtClean="0">
                          <a:latin typeface="Tahoma"/>
                          <a:cs typeface="Tahoma"/>
                        </a:rPr>
                        <a:t>NAME</a:t>
                      </a:r>
                    </a:p>
                  </a:txBody>
                  <a:tcPr/>
                </a:tc>
                <a:tc>
                  <a:txBody>
                    <a:bodyPr/>
                    <a:lstStyle/>
                    <a:p>
                      <a:pPr algn="ctr"/>
                      <a:r>
                        <a:rPr lang="en-US" sz="1400" b="0" dirty="0" smtClean="0">
                          <a:latin typeface="Tahoma"/>
                          <a:cs typeface="Tahoma"/>
                        </a:rPr>
                        <a:t>DISCRIPTION</a:t>
                      </a:r>
                      <a:endParaRPr lang="en-US" sz="1400" b="0" dirty="0">
                        <a:latin typeface="Tahoma"/>
                        <a:cs typeface="Tahoma"/>
                      </a:endParaRPr>
                    </a:p>
                  </a:txBody>
                  <a:tcPr/>
                </a:tc>
              </a:tr>
              <a:tr h="370840">
                <a:tc>
                  <a:txBody>
                    <a:bodyPr/>
                    <a:lstStyle/>
                    <a:p>
                      <a:pPr marL="0" lvl="1" indent="0" algn="ctr">
                        <a:buFont typeface="Arial"/>
                        <a:buNone/>
                      </a:pPr>
                      <a:r>
                        <a:rPr lang="en-US" altLang="ja-JP" sz="1400" b="1" dirty="0" smtClean="0">
                          <a:solidFill>
                            <a:srgbClr val="0000FF"/>
                          </a:solidFill>
                          <a:latin typeface="Consolas"/>
                          <a:cs typeface="Consolas"/>
                        </a:rPr>
                        <a:t>Netbeans</a:t>
                      </a:r>
                    </a:p>
                  </a:txBody>
                  <a:tcPr/>
                </a:tc>
                <a:tc>
                  <a:txBody>
                    <a:bodyPr/>
                    <a:lstStyle/>
                    <a:p>
                      <a:pPr marL="0" indent="0">
                        <a:buFont typeface="Wingdings" charset="2"/>
                        <a:buNone/>
                      </a:pPr>
                      <a:r>
                        <a:rPr lang="en-US" sz="1400" dirty="0" smtClean="0">
                          <a:latin typeface="Consolas"/>
                          <a:cs typeface="Consolas"/>
                        </a:rPr>
                        <a:t>Free IDE</a:t>
                      </a:r>
                      <a:r>
                        <a:rPr lang="en-US" sz="1400" baseline="0" dirty="0" smtClean="0">
                          <a:latin typeface="Consolas"/>
                          <a:cs typeface="Consolas"/>
                        </a:rPr>
                        <a:t> from Sun/Oracle – great, easy to use Java IDE</a:t>
                      </a:r>
                      <a:endParaRPr lang="en-US" sz="1400" dirty="0" smtClean="0">
                        <a:latin typeface="Consolas"/>
                        <a:cs typeface="Consolas"/>
                      </a:endParaRPr>
                    </a:p>
                  </a:txBody>
                  <a:tcPr/>
                </a:tc>
              </a:tr>
              <a:tr h="370840">
                <a:tc>
                  <a:txBody>
                    <a:bodyPr/>
                    <a:lstStyle/>
                    <a:p>
                      <a:pPr algn="ctr"/>
                      <a:r>
                        <a:rPr lang="en-US" sz="1400" dirty="0" smtClean="0">
                          <a:latin typeface="Consolas"/>
                          <a:cs typeface="Consolas"/>
                        </a:rPr>
                        <a:t>Eclipse</a:t>
                      </a:r>
                    </a:p>
                  </a:txBody>
                  <a:tcPr/>
                </a:tc>
                <a:tc>
                  <a:txBody>
                    <a:bodyPr/>
                    <a:lstStyle/>
                    <a:p>
                      <a:r>
                        <a:rPr lang="en-US" sz="1400" dirty="0" smtClean="0">
                          <a:latin typeface="Consolas"/>
                          <a:cs typeface="Consolas"/>
                        </a:rPr>
                        <a:t>Most popular Open Source IDE – takes</a:t>
                      </a:r>
                      <a:r>
                        <a:rPr lang="en-US" sz="1400" baseline="0" dirty="0" smtClean="0">
                          <a:latin typeface="Consolas"/>
                          <a:cs typeface="Consolas"/>
                        </a:rPr>
                        <a:t> some time adapting, terse</a:t>
                      </a:r>
                      <a:endParaRPr lang="en-US" sz="1400" dirty="0" smtClean="0">
                        <a:latin typeface="Consolas"/>
                        <a:cs typeface="Consolas"/>
                      </a:endParaRPr>
                    </a:p>
                  </a:txBody>
                  <a:tcPr/>
                </a:tc>
              </a:tr>
              <a:tr h="370840">
                <a:tc>
                  <a:txBody>
                    <a:bodyPr/>
                    <a:lstStyle/>
                    <a:p>
                      <a:pPr algn="ctr"/>
                      <a:r>
                        <a:rPr lang="en-US" sz="1400" dirty="0" smtClean="0">
                          <a:latin typeface="Consolas"/>
                          <a:cs typeface="Consolas"/>
                        </a:rPr>
                        <a:t>Visual Studio</a:t>
                      </a:r>
                    </a:p>
                  </a:txBody>
                  <a:tcPr/>
                </a:tc>
                <a:tc>
                  <a:txBody>
                    <a:bodyPr/>
                    <a:lstStyle/>
                    <a:p>
                      <a:r>
                        <a:rPr lang="en-US" sz="1400" dirty="0" smtClean="0">
                          <a:latin typeface="Consolas"/>
                          <a:cs typeface="Consolas"/>
                        </a:rPr>
                        <a:t>Very powerful IDE for C/C++/C# - Windows platform</a:t>
                      </a:r>
                      <a:r>
                        <a:rPr lang="en-US" sz="1400" baseline="0" dirty="0" smtClean="0">
                          <a:latin typeface="Consolas"/>
                          <a:cs typeface="Consolas"/>
                        </a:rPr>
                        <a:t> </a:t>
                      </a:r>
                      <a:r>
                        <a:rPr lang="en-US" sz="1400" dirty="0" smtClean="0">
                          <a:latin typeface="Consolas"/>
                          <a:cs typeface="Consolas"/>
                        </a:rPr>
                        <a:t>only</a:t>
                      </a:r>
                    </a:p>
                  </a:txBody>
                  <a:tcPr/>
                </a:tc>
              </a:tr>
              <a:tr h="370840">
                <a:tc>
                  <a:txBody>
                    <a:bodyPr/>
                    <a:lstStyle/>
                    <a:p>
                      <a:pPr algn="ctr"/>
                      <a:r>
                        <a:rPr lang="en-US" sz="1400" b="1" dirty="0" smtClean="0">
                          <a:solidFill>
                            <a:srgbClr val="0000FF"/>
                          </a:solidFill>
                          <a:latin typeface="Consolas"/>
                          <a:cs typeface="Consolas"/>
                        </a:rPr>
                        <a:t>IntelliJ IDEA</a:t>
                      </a:r>
                    </a:p>
                  </a:txBody>
                  <a:tcPr/>
                </a:tc>
                <a:tc>
                  <a:txBody>
                    <a:bodyPr/>
                    <a:lstStyle/>
                    <a:p>
                      <a:r>
                        <a:rPr lang="en-US" sz="1400" dirty="0" smtClean="0">
                          <a:latin typeface="Consolas"/>
                          <a:cs typeface="Consolas"/>
                        </a:rPr>
                        <a:t>Industrial</a:t>
                      </a:r>
                      <a:r>
                        <a:rPr lang="en-US" sz="1400" baseline="0" dirty="0" smtClean="0">
                          <a:latin typeface="Consolas"/>
                          <a:cs typeface="Consolas"/>
                        </a:rPr>
                        <a:t> Strength Cross Platform/Cross Language IDE – large plugin ecosystem</a:t>
                      </a:r>
                      <a:endParaRPr lang="en-US" sz="1400" dirty="0" smtClean="0">
                        <a:latin typeface="Consolas"/>
                        <a:cs typeface="Consolas"/>
                      </a:endParaRPr>
                    </a:p>
                  </a:txBody>
                  <a:tcPr/>
                </a:tc>
              </a:tr>
              <a:tr h="370840">
                <a:tc>
                  <a:txBody>
                    <a:bodyPr/>
                    <a:lstStyle/>
                    <a:p>
                      <a:pPr algn="ctr"/>
                      <a:r>
                        <a:rPr lang="en-US" sz="1400" dirty="0" smtClean="0">
                          <a:latin typeface="Consolas"/>
                          <a:cs typeface="Consolas"/>
                        </a:rPr>
                        <a:t>Xcode</a:t>
                      </a:r>
                    </a:p>
                  </a:txBody>
                  <a:tcPr/>
                </a:tc>
                <a:tc>
                  <a:txBody>
                    <a:bodyPr/>
                    <a:lstStyle/>
                    <a:p>
                      <a:r>
                        <a:rPr lang="en-US" sz="1400" dirty="0" smtClean="0">
                          <a:latin typeface="Consolas"/>
                          <a:cs typeface="Consolas"/>
                        </a:rPr>
                        <a:t>Mac OSX IDE (mainly)</a:t>
                      </a:r>
                      <a:r>
                        <a:rPr lang="en-US" sz="1400" baseline="0" dirty="0" smtClean="0">
                          <a:latin typeface="Consolas"/>
                          <a:cs typeface="Consolas"/>
                        </a:rPr>
                        <a:t> </a:t>
                      </a:r>
                      <a:r>
                        <a:rPr lang="en-US" sz="1400" dirty="0" smtClean="0">
                          <a:latin typeface="Consolas"/>
                          <a:cs typeface="Consolas"/>
                        </a:rPr>
                        <a:t>for Objective-C, Java possible</a:t>
                      </a:r>
                    </a:p>
                  </a:txBody>
                  <a:tcPr/>
                </a:tc>
              </a:tr>
              <a:tr h="370840">
                <a:tc>
                  <a:txBody>
                    <a:bodyPr/>
                    <a:lstStyle/>
                    <a:p>
                      <a:pPr algn="ctr"/>
                      <a:endParaRPr lang="en-US" sz="1400" dirty="0" smtClean="0">
                        <a:latin typeface="Consolas"/>
                        <a:cs typeface="Consola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onsolas"/>
                          <a:cs typeface="Consolas"/>
                        </a:rPr>
                        <a:t>…Just to name</a:t>
                      </a:r>
                      <a:r>
                        <a:rPr lang="en-US" sz="1400" baseline="0" dirty="0" smtClean="0">
                          <a:latin typeface="Consolas"/>
                          <a:cs typeface="Consolas"/>
                        </a:rPr>
                        <a:t> a few</a:t>
                      </a:r>
                      <a:endParaRPr lang="en-US" sz="1400" dirty="0" smtClean="0">
                        <a:latin typeface="Consolas"/>
                        <a:cs typeface="Consolas"/>
                      </a:endParaRPr>
                    </a:p>
                  </a:txBody>
                  <a:tcPr/>
                </a:tc>
              </a:tr>
            </a:tbl>
          </a:graphicData>
        </a:graphic>
      </p:graphicFrame>
    </p:spTree>
    <p:extLst>
      <p:ext uri="{BB962C8B-B14F-4D97-AF65-F5344CB8AC3E}">
        <p14:creationId xmlns:p14="http://schemas.microsoft.com/office/powerpoint/2010/main" val="26031564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7239" y="2717113"/>
            <a:ext cx="7772401" cy="725691"/>
          </a:xfrm>
        </p:spPr>
        <p:txBody>
          <a:bodyPr/>
          <a:lstStyle/>
          <a:p>
            <a:r>
              <a:rPr lang="en-US" dirty="0" smtClean="0">
                <a:latin typeface="Tahoma"/>
                <a:cs typeface="Tahoma"/>
              </a:rPr>
              <a:t>…Next Class we’ll Show IDE Use</a:t>
            </a:r>
            <a:endParaRPr lang="en-US" dirty="0">
              <a:latin typeface="Tahoma"/>
              <a:cs typeface="Tahoma"/>
            </a:endParaRPr>
          </a:p>
        </p:txBody>
      </p:sp>
      <p:sp>
        <p:nvSpPr>
          <p:cNvPr id="4" name="Slide Number Placeholder 3"/>
          <p:cNvSpPr>
            <a:spLocks noGrp="1"/>
          </p:cNvSpPr>
          <p:nvPr>
            <p:ph type="sldNum" sz="quarter" idx="11"/>
          </p:nvPr>
        </p:nvSpPr>
        <p:spPr/>
        <p:txBody>
          <a:bodyPr/>
          <a:lstStyle/>
          <a:p>
            <a:fld id="{1789C0F2-17E0-497A-9BBE-0C73201AAFE3}" type="slidenum">
              <a:rPr lang="en-US" smtClean="0"/>
              <a:pPr/>
              <a:t>35</a:t>
            </a:fld>
            <a:endParaRPr lang="en-US" dirty="0"/>
          </a:p>
        </p:txBody>
      </p:sp>
      <p:sp>
        <p:nvSpPr>
          <p:cNvPr id="5" name="Footer Placeholder 4"/>
          <p:cNvSpPr>
            <a:spLocks noGrp="1"/>
          </p:cNvSpPr>
          <p:nvPr>
            <p:ph type="ftr" sz="quarter" idx="12"/>
          </p:nvPr>
        </p:nvSpPr>
        <p:spPr>
          <a:xfrm>
            <a:off x="777239" y="6414118"/>
            <a:ext cx="4617721" cy="365125"/>
          </a:xfrm>
        </p:spPr>
        <p:txBody>
          <a:bodyPr/>
          <a:lstStyle/>
          <a:p>
            <a:r>
              <a:rPr lang="en-US" dirty="0" smtClean="0"/>
              <a:t>CSS430 Operating Systems : Introduction</a:t>
            </a:r>
            <a:endParaRPr lang="en-US" dirty="0"/>
          </a:p>
        </p:txBody>
      </p:sp>
    </p:spTree>
    <p:extLst>
      <p:ext uri="{BB962C8B-B14F-4D97-AF65-F5344CB8AC3E}">
        <p14:creationId xmlns:p14="http://schemas.microsoft.com/office/powerpoint/2010/main" val="4217102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5011" y="1108738"/>
            <a:ext cx="8024629" cy="5029200"/>
          </a:xfrm>
        </p:spPr>
        <p:txBody>
          <a:bodyPr>
            <a:normAutofit/>
          </a:bodyPr>
          <a:lstStyle/>
          <a:p>
            <a:pPr marL="341313" indent="-341313">
              <a:buFont typeface="Wingdings" charset="2"/>
              <a:buChar char="u"/>
            </a:pPr>
            <a:r>
              <a:rPr lang="en-US" altLang="ja-JP" sz="2800" dirty="0" smtClean="0">
                <a:latin typeface="Tahoma"/>
                <a:cs typeface="Tahoma"/>
              </a:rPr>
              <a:t>Program 1:</a:t>
            </a:r>
            <a:r>
              <a:rPr lang="en-US" altLang="ja-JP" sz="2800" dirty="0">
                <a:latin typeface="Tahoma"/>
                <a:cs typeface="Tahoma"/>
              </a:rPr>
              <a:t>		</a:t>
            </a:r>
            <a:r>
              <a:rPr lang="en-US" altLang="ja-JP" sz="2800" dirty="0" smtClean="0">
                <a:latin typeface="Tahoma"/>
                <a:cs typeface="Tahoma"/>
              </a:rPr>
              <a:t>System calls and shell</a:t>
            </a:r>
          </a:p>
          <a:p>
            <a:pPr marL="341313" indent="-341313">
              <a:buFont typeface="Wingdings" charset="2"/>
              <a:buChar char="u"/>
            </a:pPr>
            <a:r>
              <a:rPr lang="en-US" altLang="ja-JP" sz="2800" dirty="0">
                <a:latin typeface="Tahoma"/>
                <a:cs typeface="Tahoma"/>
              </a:rPr>
              <a:t>Program </a:t>
            </a:r>
            <a:r>
              <a:rPr lang="en-US" altLang="ja-JP" sz="2800" dirty="0" smtClean="0">
                <a:latin typeface="Tahoma"/>
                <a:cs typeface="Tahoma"/>
              </a:rPr>
              <a:t>2:</a:t>
            </a:r>
            <a:r>
              <a:rPr lang="en-US" altLang="ja-JP" sz="2800" dirty="0">
                <a:latin typeface="Tahoma"/>
                <a:cs typeface="Tahoma"/>
              </a:rPr>
              <a:t>		</a:t>
            </a:r>
            <a:r>
              <a:rPr lang="en-US" altLang="ja-JP" sz="2800" dirty="0" smtClean="0">
                <a:latin typeface="Tahoma"/>
                <a:cs typeface="Tahoma"/>
              </a:rPr>
              <a:t>Scheduler</a:t>
            </a:r>
            <a:endParaRPr lang="en-US" altLang="ja-JP" sz="2800" dirty="0">
              <a:latin typeface="Tahoma"/>
              <a:cs typeface="Tahoma"/>
            </a:endParaRPr>
          </a:p>
          <a:p>
            <a:pPr marL="341313" indent="-341313">
              <a:buFont typeface="Wingdings" charset="2"/>
              <a:buChar char="u"/>
            </a:pPr>
            <a:r>
              <a:rPr lang="en-US" altLang="ja-JP" sz="2800" dirty="0" smtClean="0">
                <a:latin typeface="Tahoma"/>
                <a:cs typeface="Tahoma"/>
              </a:rPr>
              <a:t>Midterm Exam:</a:t>
            </a:r>
            <a:r>
              <a:rPr lang="en-US" altLang="ja-JP" sz="2800" dirty="0">
                <a:latin typeface="Tahoma"/>
                <a:cs typeface="Tahoma"/>
              </a:rPr>
              <a:t>		</a:t>
            </a:r>
            <a:r>
              <a:rPr lang="en-US" altLang="ja-JP" sz="2800" dirty="0" smtClean="0">
                <a:latin typeface="Tahoma"/>
                <a:cs typeface="Tahoma"/>
              </a:rPr>
              <a:t>Process </a:t>
            </a:r>
            <a:r>
              <a:rPr lang="en-US" altLang="ja-JP" sz="2800" dirty="0" smtClean="0">
                <a:latin typeface="Tahoma"/>
                <a:cs typeface="Tahoma"/>
              </a:rPr>
              <a:t>Management</a:t>
            </a:r>
            <a:endParaRPr lang="en-US" altLang="ja-JP" sz="2800" dirty="0">
              <a:latin typeface="Tahoma"/>
              <a:cs typeface="Tahoma"/>
            </a:endParaRPr>
          </a:p>
          <a:p>
            <a:pPr marL="341313" indent="-341313">
              <a:buFont typeface="Wingdings" charset="2"/>
              <a:buChar char="u"/>
            </a:pPr>
            <a:r>
              <a:rPr lang="en-US" altLang="ja-JP" sz="2800" dirty="0">
                <a:latin typeface="Tahoma"/>
                <a:cs typeface="Tahoma"/>
              </a:rPr>
              <a:t>Program </a:t>
            </a:r>
            <a:r>
              <a:rPr lang="en-US" altLang="ja-JP" sz="2800" dirty="0" smtClean="0">
                <a:latin typeface="Tahoma"/>
                <a:cs typeface="Tahoma"/>
              </a:rPr>
              <a:t>3:</a:t>
            </a:r>
            <a:r>
              <a:rPr lang="en-US" altLang="ja-JP" sz="2800" dirty="0">
                <a:latin typeface="Tahoma"/>
                <a:cs typeface="Tahoma"/>
              </a:rPr>
              <a:t>		</a:t>
            </a:r>
            <a:r>
              <a:rPr lang="en-US" altLang="ja-JP" sz="2800" dirty="0" smtClean="0">
                <a:latin typeface="Tahoma"/>
                <a:cs typeface="Tahoma"/>
              </a:rPr>
              <a:t>Synchronization</a:t>
            </a:r>
          </a:p>
          <a:p>
            <a:pPr marL="341313" indent="-341313">
              <a:buFont typeface="Wingdings" charset="2"/>
              <a:buChar char="u"/>
            </a:pPr>
            <a:r>
              <a:rPr lang="en-US" altLang="ja-JP" sz="2800" dirty="0" smtClean="0">
                <a:latin typeface="Tahoma"/>
                <a:cs typeface="Tahoma"/>
              </a:rPr>
              <a:t>Program 4:</a:t>
            </a:r>
            <a:r>
              <a:rPr lang="en-US" altLang="ja-JP" sz="2800" dirty="0">
                <a:latin typeface="Tahoma"/>
                <a:cs typeface="Tahoma"/>
              </a:rPr>
              <a:t>		</a:t>
            </a:r>
            <a:r>
              <a:rPr lang="en-US" altLang="ja-JP" sz="2800" dirty="0" smtClean="0">
                <a:latin typeface="Tahoma"/>
                <a:cs typeface="Tahoma"/>
              </a:rPr>
              <a:t>Paging</a:t>
            </a:r>
            <a:endParaRPr lang="en-US" altLang="ja-JP" sz="2800" dirty="0">
              <a:latin typeface="Tahoma"/>
              <a:cs typeface="Tahoma"/>
            </a:endParaRPr>
          </a:p>
          <a:p>
            <a:pPr marL="341313" indent="-341313">
              <a:buFont typeface="Wingdings" charset="2"/>
              <a:buChar char="u"/>
            </a:pPr>
            <a:r>
              <a:rPr lang="en-US" altLang="ja-JP" sz="2800" dirty="0" smtClean="0">
                <a:latin typeface="Tahoma"/>
                <a:cs typeface="Tahoma"/>
              </a:rPr>
              <a:t>Final Exam:		Memory/File Management</a:t>
            </a:r>
          </a:p>
          <a:p>
            <a:pPr marL="341313" indent="-341313">
              <a:buFont typeface="Wingdings" charset="2"/>
              <a:buChar char="u"/>
            </a:pPr>
            <a:r>
              <a:rPr lang="en-US" altLang="ja-JP" sz="2800" dirty="0" smtClean="0">
                <a:latin typeface="Tahoma"/>
                <a:cs typeface="Tahoma"/>
              </a:rPr>
              <a:t>Final Project:		Unix-like file system</a:t>
            </a:r>
          </a:p>
          <a:p>
            <a:pPr marL="18288" indent="0">
              <a:buNone/>
            </a:pPr>
            <a:endParaRPr lang="en-US" altLang="ja-JP" sz="2400" dirty="0">
              <a:latin typeface="Tahoma"/>
              <a:cs typeface="Tahoma"/>
            </a:endParaRPr>
          </a:p>
          <a:p>
            <a:pPr marL="18288" indent="0" algn="ctr">
              <a:buNone/>
            </a:pPr>
            <a:r>
              <a:rPr lang="en-US" altLang="ja-JP" sz="2400" dirty="0" smtClean="0">
                <a:latin typeface="Tahoma"/>
                <a:cs typeface="Tahoma"/>
              </a:rPr>
              <a:t>(</a:t>
            </a:r>
            <a:r>
              <a:rPr lang="en-US" altLang="ja-JP" sz="2400" dirty="0" smtClean="0">
                <a:solidFill>
                  <a:srgbClr val="FFE066"/>
                </a:solidFill>
                <a:latin typeface="Tahoma"/>
                <a:cs typeface="Tahoma"/>
              </a:rPr>
              <a:t>*</a:t>
            </a:r>
            <a:r>
              <a:rPr lang="en-US" altLang="ja-JP" sz="2400" dirty="0" smtClean="0">
                <a:latin typeface="Tahoma"/>
                <a:cs typeface="Tahoma"/>
              </a:rPr>
              <a:t> </a:t>
            </a:r>
            <a:r>
              <a:rPr lang="en-US" altLang="ja-JP" sz="2400" dirty="0" smtClean="0">
                <a:solidFill>
                  <a:schemeClr val="accent1">
                    <a:lumMod val="60000"/>
                    <a:lumOff val="40000"/>
                  </a:schemeClr>
                </a:solidFill>
                <a:latin typeface="Tahoma"/>
                <a:cs typeface="Tahoma"/>
              </a:rPr>
              <a:t>Check </a:t>
            </a:r>
            <a:r>
              <a:rPr lang="en-US" altLang="ja-JP" sz="2400" dirty="0">
                <a:solidFill>
                  <a:schemeClr val="accent1">
                    <a:lumMod val="60000"/>
                    <a:lumOff val="40000"/>
                  </a:schemeClr>
                </a:solidFill>
                <a:latin typeface="Tahoma"/>
                <a:cs typeface="Tahoma"/>
              </a:rPr>
              <a:t>the syllabus </a:t>
            </a:r>
            <a:r>
              <a:rPr lang="en-US" altLang="ja-JP" sz="2400" dirty="0" smtClean="0">
                <a:solidFill>
                  <a:schemeClr val="accent1">
                    <a:lumMod val="60000"/>
                    <a:lumOff val="40000"/>
                  </a:schemeClr>
                </a:solidFill>
                <a:latin typeface="Tahoma"/>
                <a:cs typeface="Tahoma"/>
              </a:rPr>
              <a:t>for due </a:t>
            </a:r>
            <a:r>
              <a:rPr lang="en-US" altLang="ja-JP" sz="2400" dirty="0">
                <a:solidFill>
                  <a:schemeClr val="accent1">
                    <a:lumMod val="60000"/>
                    <a:lumOff val="40000"/>
                  </a:schemeClr>
                </a:solidFill>
                <a:latin typeface="Tahoma"/>
                <a:cs typeface="Tahoma"/>
              </a:rPr>
              <a:t>dates</a:t>
            </a:r>
            <a:r>
              <a:rPr lang="en-US" altLang="ja-JP" sz="2400" dirty="0" smtClean="0">
                <a:latin typeface="Tahoma"/>
                <a:cs typeface="Tahoma"/>
              </a:rPr>
              <a:t>)</a:t>
            </a:r>
            <a:endParaRPr lang="en-US" altLang="ja-JP" sz="2400" dirty="0">
              <a:latin typeface="Tahoma"/>
              <a:cs typeface="Tahoma"/>
            </a:endParaRPr>
          </a:p>
        </p:txBody>
      </p:sp>
      <p:sp>
        <p:nvSpPr>
          <p:cNvPr id="3" name="Title 2"/>
          <p:cNvSpPr>
            <a:spLocks noGrp="1"/>
          </p:cNvSpPr>
          <p:nvPr>
            <p:ph type="title"/>
          </p:nvPr>
        </p:nvSpPr>
        <p:spPr/>
        <p:txBody>
          <a:bodyPr/>
          <a:lstStyle/>
          <a:p>
            <a:r>
              <a:rPr lang="en-US" altLang="ja-JP" dirty="0" smtClean="0">
                <a:latin typeface="Tahoma"/>
                <a:cs typeface="Tahoma"/>
              </a:rPr>
              <a:t>Important Timelines*</a:t>
            </a:r>
            <a:endParaRPr lang="en-US" dirty="0">
              <a:latin typeface="Tahoma"/>
              <a:cs typeface="Tahoma"/>
            </a:endParaRPr>
          </a:p>
        </p:txBody>
      </p:sp>
      <p:sp>
        <p:nvSpPr>
          <p:cNvPr id="4" name="Footer Placeholder 3"/>
          <p:cNvSpPr>
            <a:spLocks noGrp="1"/>
          </p:cNvSpPr>
          <p:nvPr>
            <p:ph type="ftr" sz="quarter" idx="12"/>
          </p:nvPr>
        </p:nvSpPr>
        <p:spPr/>
        <p:txBody>
          <a:bodyPr/>
          <a:lstStyle/>
          <a:p>
            <a:r>
              <a:rPr lang="en-US" smtClean="0"/>
              <a:t>CSS430 Operating Systems : Introduction</a:t>
            </a:r>
            <a:endParaRPr lang="en-US" dirty="0"/>
          </a:p>
        </p:txBody>
      </p:sp>
      <p:sp>
        <p:nvSpPr>
          <p:cNvPr id="5" name="Slide Number Placeholder 4"/>
          <p:cNvSpPr>
            <a:spLocks noGrp="1"/>
          </p:cNvSpPr>
          <p:nvPr>
            <p:ph type="sldNum" sz="quarter" idx="11"/>
          </p:nvPr>
        </p:nvSpPr>
        <p:spPr/>
        <p:txBody>
          <a:bodyPr/>
          <a:lstStyle/>
          <a:p>
            <a:fld id="{1789C0F2-17E0-497A-9BBE-0C73201AAFE3}" type="slidenum">
              <a:rPr lang="en-US" smtClean="0"/>
              <a:pPr/>
              <a:t>4</a:t>
            </a:fld>
            <a:endParaRPr lang="en-US" dirty="0"/>
          </a:p>
        </p:txBody>
      </p:sp>
    </p:spTree>
    <p:extLst>
      <p:ext uri="{BB962C8B-B14F-4D97-AF65-F5344CB8AC3E}">
        <p14:creationId xmlns:p14="http://schemas.microsoft.com/office/powerpoint/2010/main" val="337913162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7239" y="1326996"/>
            <a:ext cx="7772400" cy="5029200"/>
          </a:xfrm>
        </p:spPr>
        <p:txBody>
          <a:bodyPr>
            <a:normAutofit/>
          </a:bodyPr>
          <a:lstStyle/>
          <a:p>
            <a:pPr marL="274320" indent="-256032">
              <a:lnSpc>
                <a:spcPct val="90000"/>
              </a:lnSpc>
              <a:buFont typeface="Wingdings" charset="2"/>
              <a:buChar char="u"/>
            </a:pPr>
            <a:r>
              <a:rPr lang="en-US" altLang="ja-JP" sz="2000" b="1" dirty="0">
                <a:latin typeface="Tahoma"/>
                <a:cs typeface="Tahoma"/>
              </a:rPr>
              <a:t>Our class web:</a:t>
            </a:r>
          </a:p>
          <a:p>
            <a:pPr lvl="1">
              <a:lnSpc>
                <a:spcPct val="90000"/>
              </a:lnSpc>
              <a:buFont typeface="Wingdings" charset="0"/>
              <a:buNone/>
            </a:pPr>
            <a:r>
              <a:rPr lang="en-US" altLang="ja-JP" sz="2000" dirty="0">
                <a:latin typeface="Tahoma"/>
                <a:cs typeface="Tahoma"/>
                <a:hlinkClick r:id="rId3"/>
              </a:rPr>
              <a:t>http://courses.washington.edu/</a:t>
            </a:r>
            <a:r>
              <a:rPr lang="en-US" altLang="ja-JP" sz="2000" dirty="0" smtClean="0">
                <a:latin typeface="Tahoma"/>
                <a:cs typeface="Tahoma"/>
                <a:hlinkClick r:id="rId3"/>
              </a:rPr>
              <a:t>css430</a:t>
            </a:r>
            <a:endParaRPr lang="en-US" altLang="ja-JP" sz="2000" dirty="0" smtClean="0">
              <a:latin typeface="Tahoma"/>
              <a:cs typeface="Tahoma"/>
            </a:endParaRPr>
          </a:p>
          <a:p>
            <a:pPr marL="274320" indent="-256032">
              <a:lnSpc>
                <a:spcPct val="90000"/>
              </a:lnSpc>
              <a:buFont typeface="Wingdings" charset="2"/>
              <a:buChar char="u"/>
            </a:pPr>
            <a:r>
              <a:rPr lang="en-US" altLang="ja-JP" sz="2000" b="1" dirty="0" smtClean="0">
                <a:latin typeface="Tahoma"/>
                <a:cs typeface="Tahoma"/>
              </a:rPr>
              <a:t>Textbook</a:t>
            </a:r>
            <a:r>
              <a:rPr lang="en-US" altLang="ja-JP" sz="2000" b="1" dirty="0">
                <a:latin typeface="Tahoma"/>
                <a:cs typeface="Tahoma"/>
              </a:rPr>
              <a:t>:</a:t>
            </a:r>
            <a:endParaRPr lang="en-US" altLang="ja-JP" sz="2400" dirty="0">
              <a:latin typeface="Tahoma"/>
              <a:cs typeface="Tahoma"/>
            </a:endParaRPr>
          </a:p>
          <a:p>
            <a:pPr lvl="1">
              <a:lnSpc>
                <a:spcPct val="90000"/>
              </a:lnSpc>
              <a:buFont typeface="Wingdings" charset="0"/>
              <a:buNone/>
            </a:pPr>
            <a:r>
              <a:rPr lang="en-US" altLang="ja-JP" sz="2000" dirty="0">
                <a:latin typeface="Tahoma"/>
                <a:cs typeface="Tahoma"/>
                <a:hlinkClick r:id="rId4"/>
              </a:rPr>
              <a:t>http://codex.cs.yale.edu/avi/os-book/OS8/os8j/</a:t>
            </a:r>
            <a:endParaRPr lang="en-US" altLang="ja-JP" sz="2000" dirty="0">
              <a:latin typeface="Tahoma"/>
              <a:cs typeface="Tahoma"/>
            </a:endParaRPr>
          </a:p>
          <a:p>
            <a:pPr>
              <a:lnSpc>
                <a:spcPct val="90000"/>
              </a:lnSpc>
            </a:pPr>
            <a:r>
              <a:rPr lang="en-US" altLang="ja-JP" sz="2000" b="1" dirty="0" smtClean="0">
                <a:latin typeface="Tahoma"/>
                <a:cs typeface="Tahoma"/>
              </a:rPr>
              <a:t>Java (JavaSE7):</a:t>
            </a:r>
            <a:endParaRPr lang="en-US" altLang="ja-JP" sz="2000" b="1" dirty="0">
              <a:latin typeface="Tahoma"/>
              <a:cs typeface="Tahoma"/>
            </a:endParaRPr>
          </a:p>
          <a:p>
            <a:pPr marL="640080" marR="0" lvl="1" indent="-256032" algn="l" defTabSz="914400" rtl="0" eaLnBrk="1" fontAlgn="auto" latinLnBrk="0" hangingPunct="1">
              <a:lnSpc>
                <a:spcPct val="90000"/>
              </a:lnSpc>
              <a:spcBef>
                <a:spcPct val="20000"/>
              </a:spcBef>
              <a:spcAft>
                <a:spcPts val="0"/>
              </a:spcAft>
              <a:buClrTx/>
              <a:buSzPct val="60000"/>
              <a:buFont typeface="Wingdings" charset="0"/>
              <a:buNone/>
              <a:tabLst/>
              <a:defRPr/>
            </a:pPr>
            <a:r>
              <a:rPr lang="en-US" sz="1900" kern="1200" dirty="0" smtClean="0">
                <a:solidFill>
                  <a:schemeClr val="tx1"/>
                </a:solidFill>
                <a:effectLst>
                  <a:outerShdw blurRad="38100" dist="38100" dir="2700000" algn="tl" rotWithShape="0">
                    <a:srgbClr val="000000">
                      <a:alpha val="43000"/>
                    </a:srgbClr>
                  </a:outerShdw>
                </a:effectLst>
                <a:latin typeface="Tahoma"/>
                <a:cs typeface="Tahoma"/>
                <a:hlinkClick r:id="rId5"/>
              </a:rPr>
              <a:t>http://download.oracle.com/javase/7/docs/api/</a:t>
            </a:r>
            <a:r>
              <a:rPr lang="en-US" sz="1900" kern="1200" dirty="0" smtClean="0">
                <a:solidFill>
                  <a:schemeClr val="tx1"/>
                </a:solidFill>
                <a:effectLst>
                  <a:outerShdw blurRad="38100" dist="38100" dir="2700000" algn="tl" rotWithShape="0">
                    <a:srgbClr val="000000">
                      <a:alpha val="43000"/>
                    </a:srgbClr>
                  </a:outerShdw>
                </a:effectLst>
                <a:latin typeface="Tahoma"/>
                <a:cs typeface="Tahoma"/>
              </a:rPr>
              <a:t> </a:t>
            </a:r>
            <a:endParaRPr lang="en-US" altLang="ja-JP" sz="2000" dirty="0" smtClean="0">
              <a:latin typeface="Tahoma"/>
              <a:cs typeface="Tahoma"/>
            </a:endParaRPr>
          </a:p>
          <a:p>
            <a:pPr>
              <a:lnSpc>
                <a:spcPct val="90000"/>
              </a:lnSpc>
            </a:pPr>
            <a:r>
              <a:rPr lang="en-US" altLang="ja-JP" sz="2000" b="1" dirty="0" smtClean="0">
                <a:latin typeface="Tahoma"/>
                <a:cs typeface="Tahoma"/>
              </a:rPr>
              <a:t>Instructor’s email:</a:t>
            </a:r>
          </a:p>
          <a:p>
            <a:pPr lvl="1">
              <a:lnSpc>
                <a:spcPct val="90000"/>
              </a:lnSpc>
              <a:buFont typeface="Wingdings" charset="0"/>
              <a:buNone/>
            </a:pPr>
            <a:r>
              <a:rPr lang="en-US" altLang="ja-JP" sz="2000" dirty="0" smtClean="0">
                <a:latin typeface="Tahoma"/>
                <a:cs typeface="Tahoma"/>
              </a:rPr>
              <a:t>{ ksung, mfukuda,</a:t>
            </a:r>
            <a:r>
              <a:rPr lang="en-US" altLang="ja-JP" sz="2000" baseline="0" dirty="0" smtClean="0">
                <a:latin typeface="Tahoma"/>
                <a:cs typeface="Tahoma"/>
              </a:rPr>
              <a:t> </a:t>
            </a:r>
            <a:r>
              <a:rPr lang="en-US" altLang="ja-JP" sz="2000" dirty="0" smtClean="0">
                <a:latin typeface="Tahoma"/>
                <a:cs typeface="Tahoma"/>
              </a:rPr>
              <a:t>sdame, …}@</a:t>
            </a:r>
            <a:r>
              <a:rPr lang="en-US" altLang="ja-JP" sz="2000" dirty="0">
                <a:latin typeface="Tahoma"/>
                <a:cs typeface="Tahoma"/>
              </a:rPr>
              <a:t>u.washington.edu</a:t>
            </a:r>
          </a:p>
          <a:p>
            <a:pPr>
              <a:lnSpc>
                <a:spcPct val="90000"/>
              </a:lnSpc>
            </a:pPr>
            <a:r>
              <a:rPr lang="en-US" altLang="ja-JP" sz="2000" b="1" dirty="0">
                <a:latin typeface="Tahoma"/>
                <a:cs typeface="Tahoma"/>
              </a:rPr>
              <a:t>Class discussion mailing list:</a:t>
            </a:r>
          </a:p>
          <a:p>
            <a:pPr lvl="1">
              <a:lnSpc>
                <a:spcPct val="90000"/>
              </a:lnSpc>
              <a:buFont typeface="Wingdings" charset="0"/>
              <a:buNone/>
            </a:pPr>
            <a:r>
              <a:rPr lang="en-US" altLang="ja-JP" sz="2000" dirty="0">
                <a:latin typeface="Tahoma"/>
                <a:cs typeface="Tahoma"/>
              </a:rPr>
              <a:t>css430b_sp14@u.washington.edu</a:t>
            </a:r>
          </a:p>
          <a:p>
            <a:pPr lvl="1">
              <a:lnSpc>
                <a:spcPct val="90000"/>
              </a:lnSpc>
              <a:buFont typeface="Wingdings" charset="0"/>
              <a:buNone/>
            </a:pPr>
            <a:r>
              <a:rPr lang="en-US" altLang="ja-JP" sz="2000" dirty="0" smtClean="0">
                <a:latin typeface="Tahoma"/>
                <a:cs typeface="Tahoma"/>
              </a:rPr>
              <a:t>Canvas Discussion Board for CSS430B</a:t>
            </a:r>
          </a:p>
          <a:p>
            <a:pPr>
              <a:lnSpc>
                <a:spcPct val="90000"/>
              </a:lnSpc>
            </a:pPr>
            <a:r>
              <a:rPr lang="en-US" altLang="ja-JP" sz="2000" b="1" dirty="0" smtClean="0">
                <a:latin typeface="Tahoma"/>
                <a:cs typeface="Tahoma"/>
              </a:rPr>
              <a:t>Assignment submission:</a:t>
            </a:r>
          </a:p>
          <a:p>
            <a:pPr lvl="1">
              <a:lnSpc>
                <a:spcPct val="90000"/>
              </a:lnSpc>
              <a:buFont typeface="Wingdings" charset="0"/>
              <a:buNone/>
            </a:pPr>
            <a:r>
              <a:rPr lang="en-US" altLang="ja-JP" sz="2000" dirty="0" smtClean="0">
                <a:latin typeface="Tahoma"/>
                <a:cs typeface="Tahoma"/>
              </a:rPr>
              <a:t>Submit </a:t>
            </a:r>
            <a:r>
              <a:rPr lang="en-US" altLang="ja-JP" sz="2000" dirty="0">
                <a:latin typeface="Tahoma"/>
                <a:cs typeface="Tahoma"/>
              </a:rPr>
              <a:t>your tar-archived file to CollectIt </a:t>
            </a:r>
            <a:endParaRPr lang="en-US" altLang="ja-JP" sz="2000" dirty="0" smtClean="0">
              <a:latin typeface="Tahoma"/>
              <a:cs typeface="Tahoma"/>
            </a:endParaRPr>
          </a:p>
          <a:p>
            <a:pPr lvl="1">
              <a:lnSpc>
                <a:spcPct val="90000"/>
              </a:lnSpc>
              <a:buFont typeface="Wingdings" charset="0"/>
              <a:buNone/>
            </a:pPr>
            <a:r>
              <a:rPr lang="en-US" altLang="ja-JP" sz="2000" dirty="0" smtClean="0">
                <a:latin typeface="Tahoma"/>
                <a:cs typeface="Tahoma"/>
              </a:rPr>
              <a:t>(</a:t>
            </a:r>
            <a:r>
              <a:rPr lang="en-US" altLang="ja-JP" sz="2000" dirty="0">
                <a:latin typeface="Tahoma"/>
                <a:cs typeface="Tahoma"/>
              </a:rPr>
              <a:t>accessible from the class web).</a:t>
            </a:r>
          </a:p>
          <a:p>
            <a:pPr>
              <a:lnSpc>
                <a:spcPct val="90000"/>
              </a:lnSpc>
              <a:buFont typeface="Wingdings" charset="2"/>
              <a:buChar char="u"/>
            </a:pPr>
            <a:endParaRPr lang="en-US" altLang="ja-JP" sz="2200" dirty="0"/>
          </a:p>
        </p:txBody>
      </p:sp>
      <p:sp>
        <p:nvSpPr>
          <p:cNvPr id="3" name="Title 2"/>
          <p:cNvSpPr>
            <a:spLocks noGrp="1"/>
          </p:cNvSpPr>
          <p:nvPr>
            <p:ph type="title"/>
          </p:nvPr>
        </p:nvSpPr>
        <p:spPr>
          <a:xfrm>
            <a:off x="777240" y="142444"/>
            <a:ext cx="7772401" cy="725691"/>
          </a:xfrm>
        </p:spPr>
        <p:txBody>
          <a:bodyPr/>
          <a:lstStyle/>
          <a:p>
            <a:r>
              <a:rPr lang="en-US" dirty="0">
                <a:latin typeface="Tahoma"/>
                <a:cs typeface="Tahoma"/>
              </a:rPr>
              <a:t>Important Web Pages and </a:t>
            </a:r>
            <a:r>
              <a:rPr lang="en-US" dirty="0" smtClean="0">
                <a:latin typeface="Tahoma"/>
                <a:cs typeface="Tahoma"/>
              </a:rPr>
              <a:t/>
            </a:r>
            <a:br>
              <a:rPr lang="en-US" dirty="0" smtClean="0">
                <a:latin typeface="Tahoma"/>
                <a:cs typeface="Tahoma"/>
              </a:rPr>
            </a:br>
            <a:r>
              <a:rPr lang="en-US" dirty="0" smtClean="0">
                <a:latin typeface="Tahoma"/>
                <a:cs typeface="Tahoma"/>
              </a:rPr>
              <a:t>Email </a:t>
            </a:r>
            <a:r>
              <a:rPr lang="en-US" dirty="0">
                <a:latin typeface="Tahoma"/>
                <a:cs typeface="Tahoma"/>
              </a:rPr>
              <a:t>Addresses</a:t>
            </a:r>
          </a:p>
        </p:txBody>
      </p:sp>
      <p:sp>
        <p:nvSpPr>
          <p:cNvPr id="4" name="Slide Number Placeholder 3"/>
          <p:cNvSpPr>
            <a:spLocks noGrp="1"/>
          </p:cNvSpPr>
          <p:nvPr>
            <p:ph type="sldNum" sz="quarter" idx="11"/>
          </p:nvPr>
        </p:nvSpPr>
        <p:spPr/>
        <p:txBody>
          <a:bodyPr/>
          <a:lstStyle/>
          <a:p>
            <a:fld id="{1789C0F2-17E0-497A-9BBE-0C73201AAFE3}" type="slidenum">
              <a:rPr lang="en-US" smtClean="0"/>
              <a:pPr/>
              <a:t>5</a:t>
            </a:fld>
            <a:endParaRPr lang="en-US" dirty="0"/>
          </a:p>
        </p:txBody>
      </p:sp>
      <p:sp>
        <p:nvSpPr>
          <p:cNvPr id="7" name="Footer Placeholder 6"/>
          <p:cNvSpPr>
            <a:spLocks noGrp="1"/>
          </p:cNvSpPr>
          <p:nvPr>
            <p:ph type="ftr" sz="quarter" idx="12"/>
          </p:nvPr>
        </p:nvSpPr>
        <p:spPr/>
        <p:txBody>
          <a:bodyPr/>
          <a:lstStyle/>
          <a:p>
            <a:r>
              <a:rPr lang="en-US" smtClean="0"/>
              <a:t>CSS430 Operating Systems : Introduction</a:t>
            </a:r>
            <a:endParaRPr lang="en-US" dirty="0"/>
          </a:p>
        </p:txBody>
      </p:sp>
    </p:spTree>
    <p:extLst>
      <p:ext uri="{BB962C8B-B14F-4D97-AF65-F5344CB8AC3E}">
        <p14:creationId xmlns:p14="http://schemas.microsoft.com/office/powerpoint/2010/main" val="389488389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7239" y="1092250"/>
            <a:ext cx="7772400" cy="5029200"/>
          </a:xfrm>
        </p:spPr>
        <p:txBody>
          <a:bodyPr>
            <a:noAutofit/>
          </a:bodyPr>
          <a:lstStyle/>
          <a:p>
            <a:r>
              <a:rPr lang="en-US" altLang="ja-JP" sz="2800" dirty="0">
                <a:latin typeface="Tahoma"/>
                <a:cs typeface="Tahoma"/>
              </a:rPr>
              <a:t>Goals</a:t>
            </a:r>
          </a:p>
          <a:p>
            <a:pPr lvl="1"/>
            <a:r>
              <a:rPr lang="en-US" altLang="ja-JP" sz="2400" dirty="0">
                <a:latin typeface="Tahoma"/>
                <a:cs typeface="Tahoma"/>
              </a:rPr>
              <a:t>Execute user programs and make solving user problems easier</a:t>
            </a:r>
          </a:p>
          <a:p>
            <a:pPr lvl="1"/>
            <a:r>
              <a:rPr lang="en-US" altLang="ja-JP" sz="2400" dirty="0">
                <a:latin typeface="Tahoma"/>
                <a:cs typeface="Tahoma"/>
              </a:rPr>
              <a:t>Making the computer system convenient to use</a:t>
            </a:r>
          </a:p>
          <a:p>
            <a:pPr lvl="1"/>
            <a:r>
              <a:rPr lang="en-US" altLang="ja-JP" sz="2400" dirty="0">
                <a:latin typeface="Tahoma"/>
                <a:cs typeface="Tahoma"/>
              </a:rPr>
              <a:t>Using computer hardware in an efficient manner</a:t>
            </a:r>
          </a:p>
          <a:p>
            <a:r>
              <a:rPr lang="en-US" altLang="ja-JP" sz="2800" dirty="0">
                <a:latin typeface="Tahoma"/>
                <a:cs typeface="Tahoma"/>
              </a:rPr>
              <a:t>Definitions</a:t>
            </a:r>
          </a:p>
          <a:p>
            <a:pPr lvl="1"/>
            <a:r>
              <a:rPr lang="en-US" altLang="ja-JP" sz="2400" dirty="0">
                <a:latin typeface="Tahoma"/>
                <a:cs typeface="Tahoma"/>
              </a:rPr>
              <a:t>Resource allocator – manages and allocates resources</a:t>
            </a:r>
          </a:p>
          <a:p>
            <a:pPr lvl="1"/>
            <a:r>
              <a:rPr lang="en-US" altLang="ja-JP" sz="2400" dirty="0">
                <a:latin typeface="Tahoma"/>
                <a:cs typeface="Tahoma"/>
              </a:rPr>
              <a:t>Control program – controls the execution of user programs and operations of I/O devices </a:t>
            </a:r>
          </a:p>
          <a:p>
            <a:pPr lvl="1"/>
            <a:r>
              <a:rPr lang="en-US" altLang="ja-JP" sz="2400" dirty="0">
                <a:latin typeface="Tahoma"/>
                <a:cs typeface="Tahoma"/>
              </a:rPr>
              <a:t>Kernel – the one program running at all times (all else being application programs)</a:t>
            </a:r>
          </a:p>
        </p:txBody>
      </p:sp>
      <p:sp>
        <p:nvSpPr>
          <p:cNvPr id="3" name="Title 2"/>
          <p:cNvSpPr>
            <a:spLocks noGrp="1"/>
          </p:cNvSpPr>
          <p:nvPr>
            <p:ph type="title"/>
          </p:nvPr>
        </p:nvSpPr>
        <p:spPr/>
        <p:txBody>
          <a:bodyPr/>
          <a:lstStyle/>
          <a:p>
            <a:r>
              <a:rPr lang="en-US" altLang="ja-JP" dirty="0">
                <a:latin typeface="Tahoma"/>
                <a:cs typeface="Tahoma"/>
              </a:rPr>
              <a:t>What is an Operating </a:t>
            </a:r>
            <a:r>
              <a:rPr lang="en-US" altLang="ja-JP" dirty="0" smtClean="0">
                <a:latin typeface="Tahoma"/>
                <a:cs typeface="Tahoma"/>
              </a:rPr>
              <a:t>System?</a:t>
            </a:r>
            <a:endParaRPr lang="en-US" dirty="0">
              <a:latin typeface="Tahoma"/>
              <a:cs typeface="Tahoma"/>
            </a:endParaRPr>
          </a:p>
        </p:txBody>
      </p:sp>
      <p:sp>
        <p:nvSpPr>
          <p:cNvPr id="4" name="Slide Number Placeholder 3"/>
          <p:cNvSpPr>
            <a:spLocks noGrp="1"/>
          </p:cNvSpPr>
          <p:nvPr>
            <p:ph type="sldNum" sz="quarter" idx="11"/>
          </p:nvPr>
        </p:nvSpPr>
        <p:spPr/>
        <p:txBody>
          <a:bodyPr/>
          <a:lstStyle/>
          <a:p>
            <a:fld id="{1789C0F2-17E0-497A-9BBE-0C73201AAFE3}" type="slidenum">
              <a:rPr lang="en-US" smtClean="0"/>
              <a:pPr/>
              <a:t>6</a:t>
            </a:fld>
            <a:endParaRPr lang="en-US" dirty="0"/>
          </a:p>
        </p:txBody>
      </p:sp>
      <p:sp>
        <p:nvSpPr>
          <p:cNvPr id="5" name="Footer Placeholder 4"/>
          <p:cNvSpPr>
            <a:spLocks noGrp="1"/>
          </p:cNvSpPr>
          <p:nvPr>
            <p:ph type="ftr" sz="quarter" idx="12"/>
          </p:nvPr>
        </p:nvSpPr>
        <p:spPr/>
        <p:txBody>
          <a:bodyPr/>
          <a:lstStyle/>
          <a:p>
            <a:r>
              <a:rPr lang="en-US" smtClean="0"/>
              <a:t>CSS430 Operating Systems : Introduction</a:t>
            </a:r>
            <a:endParaRPr lang="en-US" dirty="0"/>
          </a:p>
        </p:txBody>
      </p:sp>
    </p:spTree>
    <p:extLst>
      <p:ext uri="{BB962C8B-B14F-4D97-AF65-F5344CB8AC3E}">
        <p14:creationId xmlns:p14="http://schemas.microsoft.com/office/powerpoint/2010/main" val="311665886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ja-JP" dirty="0">
                <a:latin typeface="Tahoma"/>
                <a:cs typeface="Tahoma"/>
              </a:rPr>
              <a:t>Computer System Components</a:t>
            </a:r>
            <a:endParaRPr lang="en-US" dirty="0">
              <a:latin typeface="Tahoma"/>
              <a:cs typeface="Tahoma"/>
            </a:endParaRPr>
          </a:p>
        </p:txBody>
      </p:sp>
      <p:sp>
        <p:nvSpPr>
          <p:cNvPr id="4" name="Slide Number Placeholder 3"/>
          <p:cNvSpPr>
            <a:spLocks noGrp="1"/>
          </p:cNvSpPr>
          <p:nvPr>
            <p:ph type="sldNum" sz="quarter" idx="11"/>
          </p:nvPr>
        </p:nvSpPr>
        <p:spPr/>
        <p:txBody>
          <a:bodyPr/>
          <a:lstStyle/>
          <a:p>
            <a:fld id="{1789C0F2-17E0-497A-9BBE-0C73201AAFE3}" type="slidenum">
              <a:rPr lang="en-US" smtClean="0"/>
              <a:pPr/>
              <a:t>7</a:t>
            </a:fld>
            <a:endParaRPr lang="en-US" dirty="0"/>
          </a:p>
        </p:txBody>
      </p:sp>
      <p:sp>
        <p:nvSpPr>
          <p:cNvPr id="5" name="Footer Placeholder 4"/>
          <p:cNvSpPr>
            <a:spLocks noGrp="1"/>
          </p:cNvSpPr>
          <p:nvPr>
            <p:ph type="ftr" sz="quarter" idx="12"/>
          </p:nvPr>
        </p:nvSpPr>
        <p:spPr/>
        <p:txBody>
          <a:bodyPr/>
          <a:lstStyle/>
          <a:p>
            <a:r>
              <a:rPr lang="en-US" smtClean="0"/>
              <a:t>CSS430 Operating Systems : Introduction</a:t>
            </a:r>
            <a:endParaRPr lang="en-US" dirty="0"/>
          </a:p>
        </p:txBody>
      </p:sp>
      <p:pic>
        <p:nvPicPr>
          <p:cNvPr id="7" name="Picture 4"/>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5852" t="6605" r="6944" b="5122"/>
          <a:stretch/>
        </p:blipFill>
        <p:spPr bwMode="auto">
          <a:xfrm>
            <a:off x="1887258" y="1578735"/>
            <a:ext cx="5483729" cy="44394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59219289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ltLang="ja-JP" sz="2400" dirty="0">
                <a:latin typeface="Tahoma"/>
                <a:cs typeface="Tahoma"/>
              </a:rPr>
              <a:t>Batch systems</a:t>
            </a:r>
            <a:r>
              <a:rPr lang="en-US" altLang="ja-JP" sz="2400" dirty="0" smtClean="0">
                <a:latin typeface="Tahoma"/>
                <a:cs typeface="Tahoma"/>
              </a:rPr>
              <a:t>: OS/390, z/OS, VAX/VMS</a:t>
            </a:r>
            <a:endParaRPr lang="en-US" altLang="ja-JP" sz="2400" dirty="0">
              <a:latin typeface="Tahoma"/>
              <a:cs typeface="Tahoma"/>
            </a:endParaRPr>
          </a:p>
          <a:p>
            <a:r>
              <a:rPr lang="en-US" altLang="ja-JP" sz="2400" dirty="0">
                <a:latin typeface="Tahoma"/>
                <a:cs typeface="Tahoma"/>
              </a:rPr>
              <a:t>Multiprogramming: IBM360</a:t>
            </a:r>
          </a:p>
          <a:p>
            <a:r>
              <a:rPr lang="en-US" altLang="ja-JP" sz="2400" dirty="0">
                <a:latin typeface="Tahoma"/>
                <a:cs typeface="Tahoma"/>
              </a:rPr>
              <a:t>Time-sharing systems: Multics, Unix</a:t>
            </a:r>
          </a:p>
          <a:p>
            <a:r>
              <a:rPr lang="en-US" altLang="ja-JP" sz="2400" dirty="0">
                <a:latin typeface="Tahoma"/>
                <a:cs typeface="Tahoma"/>
              </a:rPr>
              <a:t>Personal-computer </a:t>
            </a:r>
            <a:r>
              <a:rPr lang="en-US" altLang="ja-JP" sz="2400" dirty="0" smtClean="0">
                <a:latin typeface="Tahoma"/>
                <a:cs typeface="Tahoma"/>
              </a:rPr>
              <a:t>command OS: CP/M, Dos</a:t>
            </a:r>
          </a:p>
          <a:p>
            <a:r>
              <a:rPr lang="en-US" altLang="ja-JP" sz="2400" dirty="0">
                <a:latin typeface="Tahoma"/>
                <a:cs typeface="Tahoma"/>
              </a:rPr>
              <a:t>Personal-computer systems: Windows, </a:t>
            </a:r>
            <a:r>
              <a:rPr lang="en-US" altLang="ja-JP" sz="2400" dirty="0" smtClean="0">
                <a:latin typeface="Tahoma"/>
                <a:cs typeface="Tahoma"/>
              </a:rPr>
              <a:t>Linux, MacOSX</a:t>
            </a:r>
            <a:endParaRPr lang="en-US" altLang="ja-JP" sz="2400" dirty="0">
              <a:latin typeface="Tahoma"/>
              <a:cs typeface="Tahoma"/>
            </a:endParaRPr>
          </a:p>
          <a:p>
            <a:r>
              <a:rPr lang="en-US" altLang="ja-JP" sz="2400" dirty="0">
                <a:latin typeface="Tahoma"/>
                <a:cs typeface="Tahoma"/>
              </a:rPr>
              <a:t>Symmetric </a:t>
            </a:r>
            <a:r>
              <a:rPr lang="en-US" altLang="ja-JP" sz="2400" dirty="0" smtClean="0">
                <a:latin typeface="Tahoma"/>
                <a:cs typeface="Tahoma"/>
              </a:rPr>
              <a:t>multiprocessors; Mercury, Sun</a:t>
            </a:r>
            <a:endParaRPr lang="en-US" altLang="ja-JP" sz="2400" dirty="0">
              <a:latin typeface="Tahoma"/>
              <a:cs typeface="Tahoma"/>
            </a:endParaRPr>
          </a:p>
          <a:p>
            <a:r>
              <a:rPr lang="en-US" altLang="ja-JP" sz="2400" dirty="0">
                <a:latin typeface="Tahoma"/>
                <a:cs typeface="Tahoma"/>
              </a:rPr>
              <a:t>Dual-core system: Intel Core 2 </a:t>
            </a:r>
            <a:r>
              <a:rPr lang="en-US" altLang="ja-JP" sz="2400" dirty="0" smtClean="0">
                <a:latin typeface="Tahoma"/>
                <a:cs typeface="Tahoma"/>
              </a:rPr>
              <a:t>Duo,</a:t>
            </a:r>
          </a:p>
          <a:p>
            <a:r>
              <a:rPr lang="en-US" altLang="ja-JP" sz="2400" dirty="0" smtClean="0">
                <a:latin typeface="Tahoma"/>
                <a:cs typeface="Tahoma"/>
              </a:rPr>
              <a:t>2/4/6/8-core systems: Intel  i3, i5, i7 Core</a:t>
            </a:r>
          </a:p>
          <a:p>
            <a:r>
              <a:rPr lang="en-US" altLang="ja-JP" sz="2400" dirty="0" smtClean="0">
                <a:latin typeface="Tahoma"/>
                <a:cs typeface="Tahoma"/>
              </a:rPr>
              <a:t>ARM based: Arch Linux, Android, </a:t>
            </a:r>
            <a:r>
              <a:rPr lang="en-US" altLang="ja-JP" sz="2400" dirty="0" err="1" smtClean="0">
                <a:latin typeface="Tahoma"/>
                <a:cs typeface="Tahoma"/>
              </a:rPr>
              <a:t>iOS</a:t>
            </a:r>
            <a:r>
              <a:rPr lang="en-US" altLang="ja-JP" sz="2400" dirty="0" smtClean="0">
                <a:latin typeface="Tahoma"/>
                <a:cs typeface="Tahoma"/>
              </a:rPr>
              <a:t>, Window RT</a:t>
            </a:r>
          </a:p>
          <a:p>
            <a:r>
              <a:rPr lang="en-US" altLang="ja-JP" sz="2400" dirty="0" smtClean="0">
                <a:latin typeface="Tahoma"/>
                <a:cs typeface="Tahoma"/>
              </a:rPr>
              <a:t>Embedded: QNX, ThreadX, TinyOS, MQX, VxWorks,…</a:t>
            </a:r>
            <a:endParaRPr lang="en-US" altLang="ja-JP" sz="2400" dirty="0">
              <a:latin typeface="Tahoma"/>
              <a:cs typeface="Tahoma"/>
            </a:endParaRPr>
          </a:p>
          <a:p>
            <a:r>
              <a:rPr lang="en-US" altLang="ja-JP" sz="2400" dirty="0">
                <a:latin typeface="Tahoma"/>
                <a:cs typeface="Tahoma"/>
              </a:rPr>
              <a:t>Cluster systems: Hydra, PVM, MPI, </a:t>
            </a:r>
            <a:r>
              <a:rPr lang="en-US" altLang="ja-JP" sz="2400" dirty="0" smtClean="0">
                <a:latin typeface="Tahoma"/>
                <a:cs typeface="Tahoma"/>
              </a:rPr>
              <a:t>MapReduce</a:t>
            </a:r>
            <a:endParaRPr lang="en-US" altLang="ja-JP" sz="2400" dirty="0">
              <a:latin typeface="Tahoma"/>
              <a:cs typeface="Tahoma"/>
            </a:endParaRPr>
          </a:p>
        </p:txBody>
      </p:sp>
      <p:sp>
        <p:nvSpPr>
          <p:cNvPr id="3" name="Title 2"/>
          <p:cNvSpPr>
            <a:spLocks noGrp="1"/>
          </p:cNvSpPr>
          <p:nvPr>
            <p:ph type="title"/>
          </p:nvPr>
        </p:nvSpPr>
        <p:spPr/>
        <p:txBody>
          <a:bodyPr/>
          <a:lstStyle/>
          <a:p>
            <a:r>
              <a:rPr lang="en-US" altLang="ja-JP" dirty="0" smtClean="0">
                <a:latin typeface="Tahoma"/>
                <a:cs typeface="Tahoma"/>
              </a:rPr>
              <a:t>Operating System History</a:t>
            </a:r>
            <a:endParaRPr lang="en-US" dirty="0">
              <a:latin typeface="Tahoma"/>
              <a:cs typeface="Tahoma"/>
            </a:endParaRPr>
          </a:p>
        </p:txBody>
      </p:sp>
      <p:sp>
        <p:nvSpPr>
          <p:cNvPr id="4" name="Slide Number Placeholder 3"/>
          <p:cNvSpPr>
            <a:spLocks noGrp="1"/>
          </p:cNvSpPr>
          <p:nvPr>
            <p:ph type="sldNum" sz="quarter" idx="11"/>
          </p:nvPr>
        </p:nvSpPr>
        <p:spPr/>
        <p:txBody>
          <a:bodyPr/>
          <a:lstStyle/>
          <a:p>
            <a:fld id="{1789C0F2-17E0-497A-9BBE-0C73201AAFE3}" type="slidenum">
              <a:rPr lang="en-US" smtClean="0"/>
              <a:pPr/>
              <a:t>8</a:t>
            </a:fld>
            <a:endParaRPr lang="en-US" dirty="0"/>
          </a:p>
        </p:txBody>
      </p:sp>
      <p:sp>
        <p:nvSpPr>
          <p:cNvPr id="5" name="Footer Placeholder 4"/>
          <p:cNvSpPr>
            <a:spLocks noGrp="1"/>
          </p:cNvSpPr>
          <p:nvPr>
            <p:ph type="ftr" sz="quarter" idx="12"/>
          </p:nvPr>
        </p:nvSpPr>
        <p:spPr/>
        <p:txBody>
          <a:bodyPr/>
          <a:lstStyle/>
          <a:p>
            <a:r>
              <a:rPr lang="en-US" smtClean="0"/>
              <a:t>CSS430 Operating Systems : Introduction</a:t>
            </a:r>
            <a:endParaRPr lang="en-US" dirty="0"/>
          </a:p>
        </p:txBody>
      </p:sp>
    </p:spTree>
    <p:extLst>
      <p:ext uri="{BB962C8B-B14F-4D97-AF65-F5344CB8AC3E}">
        <p14:creationId xmlns:p14="http://schemas.microsoft.com/office/powerpoint/2010/main" val="371013275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ja-JP" dirty="0" smtClean="0"/>
              <a:t>Batch Systems</a:t>
            </a:r>
            <a:endParaRPr lang="en-US" dirty="0"/>
          </a:p>
        </p:txBody>
      </p:sp>
      <p:sp>
        <p:nvSpPr>
          <p:cNvPr id="4" name="Slide Number Placeholder 3"/>
          <p:cNvSpPr>
            <a:spLocks noGrp="1"/>
          </p:cNvSpPr>
          <p:nvPr>
            <p:ph type="sldNum" sz="quarter" idx="11"/>
          </p:nvPr>
        </p:nvSpPr>
        <p:spPr/>
        <p:txBody>
          <a:bodyPr/>
          <a:lstStyle/>
          <a:p>
            <a:fld id="{1789C0F2-17E0-497A-9BBE-0C73201AAFE3}" type="slidenum">
              <a:rPr lang="en-US" smtClean="0"/>
              <a:pPr/>
              <a:t>9</a:t>
            </a:fld>
            <a:endParaRPr lang="en-US" dirty="0"/>
          </a:p>
        </p:txBody>
      </p:sp>
      <p:sp>
        <p:nvSpPr>
          <p:cNvPr id="5" name="Footer Placeholder 4"/>
          <p:cNvSpPr>
            <a:spLocks noGrp="1"/>
          </p:cNvSpPr>
          <p:nvPr>
            <p:ph type="ftr" sz="quarter" idx="12"/>
          </p:nvPr>
        </p:nvSpPr>
        <p:spPr/>
        <p:txBody>
          <a:bodyPr/>
          <a:lstStyle/>
          <a:p>
            <a:r>
              <a:rPr lang="en-US" smtClean="0"/>
              <a:t>CSS430 Operating Systems : Introduction</a:t>
            </a:r>
            <a:endParaRPr lang="en-US" dirty="0"/>
          </a:p>
        </p:txBody>
      </p:sp>
      <p:sp>
        <p:nvSpPr>
          <p:cNvPr id="7" name="Rectangle 3"/>
          <p:cNvSpPr txBox="1">
            <a:spLocks noChangeArrowheads="1"/>
          </p:cNvSpPr>
          <p:nvPr/>
        </p:nvSpPr>
        <p:spPr>
          <a:xfrm>
            <a:off x="608013" y="1412333"/>
            <a:ext cx="5640387" cy="4379913"/>
          </a:xfrm>
          <a:prstGeom prst="rect">
            <a:avLst/>
          </a:prstGeom>
        </p:spPr>
        <p:txBody>
          <a:bodyPr vert="horz" lIns="91440" tIns="45720" rIns="91440" bIns="45720" rtlCol="0" anchor="ctr">
            <a:normAutofit/>
          </a:bodyPr>
          <a:lstStyle>
            <a:lvl1pPr marL="274320" indent="-256032" algn="l" defTabSz="914400" rtl="0" eaLnBrk="1" latinLnBrk="0" hangingPunct="1">
              <a:spcBef>
                <a:spcPct val="20000"/>
              </a:spcBef>
              <a:spcAft>
                <a:spcPts val="0"/>
              </a:spcAft>
              <a:buSzPct val="60000"/>
              <a:buFont typeface="Wingdings" charset="2"/>
              <a:buChar char="u"/>
              <a:defRPr sz="2100" kern="1200">
                <a:solidFill>
                  <a:schemeClr val="tx1"/>
                </a:solidFill>
                <a:effectLst>
                  <a:outerShdw blurRad="38100" dist="38100" dir="2700000" algn="tl">
                    <a:srgbClr val="000000">
                      <a:alpha val="43137"/>
                    </a:srgbClr>
                  </a:outerShdw>
                </a:effectLst>
                <a:latin typeface="Cambria"/>
                <a:ea typeface="+mn-ea"/>
                <a:cs typeface="Cambria"/>
              </a:defRPr>
            </a:lvl1pPr>
            <a:lvl2pPr marL="640080" indent="-256032" algn="l" defTabSz="914400" rtl="0" eaLnBrk="1" latinLnBrk="0" hangingPunct="1">
              <a:spcBef>
                <a:spcPct val="20000"/>
              </a:spcBef>
              <a:buSzPct val="60000"/>
              <a:buFont typeface="Wingdings" charset="2"/>
              <a:buChar char="ü"/>
              <a:defRPr sz="1900" kern="1200">
                <a:solidFill>
                  <a:schemeClr val="tx1"/>
                </a:solidFill>
                <a:effectLst>
                  <a:outerShdw blurRad="38100" dist="38100" dir="2700000" algn="tl">
                    <a:srgbClr val="000000">
                      <a:alpha val="43137"/>
                    </a:srgbClr>
                  </a:outerShdw>
                </a:effectLst>
                <a:latin typeface="Cambria"/>
                <a:ea typeface="+mn-ea"/>
                <a:cs typeface="Cambria"/>
              </a:defRPr>
            </a:lvl2pPr>
            <a:lvl3pPr marL="1005840" indent="-256032" algn="l" defTabSz="914400" rtl="0" eaLnBrk="1" latinLnBrk="0" hangingPunct="1">
              <a:spcBef>
                <a:spcPct val="20000"/>
              </a:spcBef>
              <a:buSzPct val="60000"/>
              <a:buFont typeface="Wingdings" charset="2"/>
              <a:buChar char="v"/>
              <a:defRPr sz="1700" kern="1200">
                <a:solidFill>
                  <a:schemeClr val="tx1"/>
                </a:solidFill>
                <a:effectLst>
                  <a:outerShdw blurRad="38100" dist="38100" dir="2700000" algn="tl">
                    <a:srgbClr val="000000">
                      <a:alpha val="43137"/>
                    </a:srgbClr>
                  </a:outerShdw>
                </a:effectLst>
                <a:latin typeface="Cambria"/>
                <a:ea typeface="+mn-ea"/>
                <a:cs typeface="Cambria"/>
              </a:defRPr>
            </a:lvl3pPr>
            <a:lvl4pPr marL="1371600" indent="-256032" algn="l" defTabSz="914400" rtl="0" eaLnBrk="1" latinLnBrk="0" hangingPunct="1">
              <a:spcBef>
                <a:spcPct val="20000"/>
              </a:spcBef>
              <a:buSzPct val="60000"/>
              <a:buFont typeface="Courier New"/>
              <a:buChar char="o"/>
              <a:defRPr sz="1600" kern="1200">
                <a:solidFill>
                  <a:schemeClr val="tx1"/>
                </a:solidFill>
                <a:effectLst>
                  <a:outerShdw blurRad="38100" dist="38100" dir="2700000" algn="tl">
                    <a:srgbClr val="000000">
                      <a:alpha val="43137"/>
                    </a:srgbClr>
                  </a:outerShdw>
                </a:effectLst>
                <a:latin typeface="Cambria"/>
                <a:ea typeface="+mn-ea"/>
                <a:cs typeface="Cambria"/>
              </a:defRPr>
            </a:lvl4pPr>
            <a:lvl5pPr marL="1645920" indent="-256032" algn="l" defTabSz="914400" rtl="0" eaLnBrk="1" latinLnBrk="0" hangingPunct="1">
              <a:spcBef>
                <a:spcPct val="20000"/>
              </a:spcBef>
              <a:buSzPct val="60000"/>
              <a:buFont typeface="Arial"/>
              <a:buChar char="•"/>
              <a:defRPr sz="1500" kern="1200">
                <a:solidFill>
                  <a:schemeClr val="tx1"/>
                </a:solidFill>
                <a:effectLst>
                  <a:outerShdw blurRad="38100" dist="38100" dir="2700000" algn="tl">
                    <a:srgbClr val="000000">
                      <a:alpha val="43137"/>
                    </a:srgbClr>
                  </a:outerShdw>
                </a:effectLst>
                <a:latin typeface="Cambria"/>
                <a:ea typeface="+mn-ea"/>
                <a:cs typeface="Cambria"/>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a:lstStyle>
          <a:p>
            <a:r>
              <a:rPr lang="en-US" altLang="ja-JP" sz="2400" dirty="0" smtClean="0"/>
              <a:t>A job is assembled of the program, the data, and some control information (in control cards).</a:t>
            </a:r>
          </a:p>
          <a:p>
            <a:r>
              <a:rPr lang="en-US" altLang="ja-JP" sz="2400" dirty="0" smtClean="0"/>
              <a:t>Programmers pass their jobs to an operator.</a:t>
            </a:r>
          </a:p>
          <a:p>
            <a:r>
              <a:rPr lang="en-US" altLang="ja-JP" sz="2400" dirty="0" smtClean="0"/>
              <a:t>The operator batches together jobs.</a:t>
            </a:r>
          </a:p>
          <a:p>
            <a:r>
              <a:rPr lang="en-US" altLang="ja-JP" sz="2400" dirty="0" smtClean="0"/>
              <a:t>OS transfers control from one job to another.</a:t>
            </a:r>
          </a:p>
          <a:p>
            <a:r>
              <a:rPr lang="en-US" altLang="ja-JP" sz="2400" dirty="0" smtClean="0"/>
              <a:t>Each job output is sent back to the programmer.</a:t>
            </a:r>
            <a:endParaRPr lang="en-US" altLang="ja-JP" sz="2400" dirty="0"/>
          </a:p>
        </p:txBody>
      </p:sp>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l="28365" t="1007" r="28203" b="806"/>
          <a:stretch>
            <a:fillRect/>
          </a:stretch>
        </p:blipFill>
        <p:spPr bwMode="auto">
          <a:xfrm>
            <a:off x="6437313" y="1412334"/>
            <a:ext cx="2422525" cy="43799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73165831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Custom 5">
      <a:dk1>
        <a:sysClr val="windowText" lastClr="000000"/>
      </a:dk1>
      <a:lt1>
        <a:sysClr val="window" lastClr="FFFFFF"/>
      </a:lt1>
      <a:dk2>
        <a:srgbClr val="263B86"/>
      </a:dk2>
      <a:lt2>
        <a:srgbClr val="76B6F2"/>
      </a:lt2>
      <a:accent1>
        <a:srgbClr val="FFCC00"/>
      </a:accent1>
      <a:accent2>
        <a:srgbClr val="EFE1A2"/>
      </a:accent2>
      <a:accent3>
        <a:srgbClr val="FA8716"/>
      </a:accent3>
      <a:accent4>
        <a:srgbClr val="BE0204"/>
      </a:accent4>
      <a:accent5>
        <a:srgbClr val="640F10"/>
      </a:accent5>
      <a:accent6>
        <a:srgbClr val="6600CC"/>
      </a:accent6>
      <a:hlink>
        <a:srgbClr val="D2D200"/>
      </a:hlink>
      <a:folHlink>
        <a:srgbClr val="D0B9F8"/>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Elemental.thmx</Template>
  <TotalTime>26950</TotalTime>
  <Words>3048</Words>
  <Application>Microsoft Macintosh PowerPoint</Application>
  <PresentationFormat>On-screen Show (4:3)</PresentationFormat>
  <Paragraphs>549</Paragraphs>
  <Slides>35</Slides>
  <Notes>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35</vt:i4>
      </vt:variant>
    </vt:vector>
  </HeadingPairs>
  <TitlesOfParts>
    <vt:vector size="38" baseType="lpstr">
      <vt:lpstr>Elemental</vt:lpstr>
      <vt:lpstr>Clip</vt:lpstr>
      <vt:lpstr>ｸﾘｯﾌﾟ</vt:lpstr>
      <vt:lpstr>CSS430  Introduction Textbook Chapter 1</vt:lpstr>
      <vt:lpstr>“Computer science is no more about computers than astronomy is about telescopes.“- Edsger Dijkstra</vt:lpstr>
      <vt:lpstr>Course Objectives</vt:lpstr>
      <vt:lpstr>Important Timelines*</vt:lpstr>
      <vt:lpstr>Important Web Pages and  Email Addresses</vt:lpstr>
      <vt:lpstr>What is an Operating System?</vt:lpstr>
      <vt:lpstr>Computer System Components</vt:lpstr>
      <vt:lpstr>Operating System History</vt:lpstr>
      <vt:lpstr>Batch Systems</vt:lpstr>
      <vt:lpstr>Multiprogramming</vt:lpstr>
      <vt:lpstr>Time-Sharing Systems</vt:lpstr>
      <vt:lpstr>Personal-Computer Systems</vt:lpstr>
      <vt:lpstr>Symmetric Multiprocessing Architecture</vt:lpstr>
      <vt:lpstr>Dual-Core Design</vt:lpstr>
      <vt:lpstr>Quad-Core Design</vt:lpstr>
      <vt:lpstr>Cluster Systems</vt:lpstr>
      <vt:lpstr>PowerPoint Presentation</vt:lpstr>
      <vt:lpstr>Synchronous I/O</vt:lpstr>
      <vt:lpstr>Async I/O and Interrupts</vt:lpstr>
      <vt:lpstr>Discussion 1</vt:lpstr>
      <vt:lpstr>Hardware Protection</vt:lpstr>
      <vt:lpstr>Dual-Mode Operations</vt:lpstr>
      <vt:lpstr>Process Management</vt:lpstr>
      <vt:lpstr>Memory Management</vt:lpstr>
      <vt:lpstr>File System Management</vt:lpstr>
      <vt:lpstr>Open Source Operating Systems</vt:lpstr>
      <vt:lpstr>Summary</vt:lpstr>
      <vt:lpstr>Discussion 3</vt:lpstr>
      <vt:lpstr>Linux Lab Orientation</vt:lpstr>
      <vt:lpstr>Linux Commands</vt:lpstr>
      <vt:lpstr>Linux Lab</vt:lpstr>
      <vt:lpstr>Editors/Compilers</vt:lpstr>
      <vt:lpstr>VIM</vt:lpstr>
      <vt:lpstr>IDEs</vt:lpstr>
      <vt:lpstr>…Next Class we’ll Show IDE Use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UW Bothell CSS430</dc:title>
  <dc:creator>Stephen Dame</dc:creator>
  <cp:lastModifiedBy>Stephen Dame</cp:lastModifiedBy>
  <cp:revision>127</cp:revision>
  <dcterms:created xsi:type="dcterms:W3CDTF">2014-02-16T23:16:53Z</dcterms:created>
  <dcterms:modified xsi:type="dcterms:W3CDTF">2014-04-02T06:26:46Z</dcterms:modified>
</cp:coreProperties>
</file>