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1"/>
  </p:notesMasterIdLst>
  <p:sldIdLst>
    <p:sldId id="256" r:id="rId2"/>
    <p:sldId id="421" r:id="rId3"/>
    <p:sldId id="378" r:id="rId4"/>
    <p:sldId id="384" r:id="rId5"/>
    <p:sldId id="381" r:id="rId6"/>
    <p:sldId id="382" r:id="rId7"/>
    <p:sldId id="373" r:id="rId8"/>
    <p:sldId id="366" r:id="rId9"/>
    <p:sldId id="354" r:id="rId10"/>
    <p:sldId id="351" r:id="rId11"/>
    <p:sldId id="352" r:id="rId12"/>
    <p:sldId id="353" r:id="rId13"/>
    <p:sldId id="358" r:id="rId14"/>
    <p:sldId id="359" r:id="rId15"/>
    <p:sldId id="360" r:id="rId16"/>
    <p:sldId id="367" r:id="rId17"/>
    <p:sldId id="362" r:id="rId18"/>
    <p:sldId id="364" r:id="rId19"/>
    <p:sldId id="380" r:id="rId20"/>
    <p:sldId id="379" r:id="rId21"/>
    <p:sldId id="383" r:id="rId22"/>
    <p:sldId id="363" r:id="rId23"/>
    <p:sldId id="426" r:id="rId24"/>
    <p:sldId id="365" r:id="rId25"/>
    <p:sldId id="368" r:id="rId26"/>
    <p:sldId id="375" r:id="rId27"/>
    <p:sldId id="376" r:id="rId28"/>
    <p:sldId id="377" r:id="rId29"/>
    <p:sldId id="434" r:id="rId30"/>
    <p:sldId id="374" r:id="rId31"/>
    <p:sldId id="370" r:id="rId32"/>
    <p:sldId id="427" r:id="rId33"/>
    <p:sldId id="428" r:id="rId34"/>
    <p:sldId id="371" r:id="rId35"/>
    <p:sldId id="422" r:id="rId36"/>
    <p:sldId id="423" r:id="rId37"/>
    <p:sldId id="430" r:id="rId38"/>
    <p:sldId id="429" r:id="rId39"/>
    <p:sldId id="431" r:id="rId40"/>
    <p:sldId id="424" r:id="rId41"/>
    <p:sldId id="432" r:id="rId42"/>
    <p:sldId id="433" r:id="rId43"/>
    <p:sldId id="372" r:id="rId44"/>
    <p:sldId id="385" r:id="rId45"/>
    <p:sldId id="386" r:id="rId46"/>
    <p:sldId id="389" r:id="rId47"/>
    <p:sldId id="390" r:id="rId48"/>
    <p:sldId id="391" r:id="rId49"/>
    <p:sldId id="392" r:id="rId50"/>
    <p:sldId id="393" r:id="rId51"/>
    <p:sldId id="308" r:id="rId52"/>
    <p:sldId id="409" r:id="rId53"/>
    <p:sldId id="275" r:id="rId54"/>
    <p:sldId id="277" r:id="rId55"/>
    <p:sldId id="257" r:id="rId56"/>
    <p:sldId id="260" r:id="rId57"/>
    <p:sldId id="278" r:id="rId58"/>
    <p:sldId id="401" r:id="rId59"/>
    <p:sldId id="280" r:id="rId60"/>
    <p:sldId id="281" r:id="rId61"/>
    <p:sldId id="261" r:id="rId62"/>
    <p:sldId id="263" r:id="rId63"/>
    <p:sldId id="279" r:id="rId64"/>
    <p:sldId id="415" r:id="rId65"/>
    <p:sldId id="396" r:id="rId66"/>
    <p:sldId id="397" r:id="rId67"/>
    <p:sldId id="398" r:id="rId68"/>
    <p:sldId id="403" r:id="rId69"/>
    <p:sldId id="399" r:id="rId70"/>
    <p:sldId id="400" r:id="rId71"/>
    <p:sldId id="282" r:id="rId72"/>
    <p:sldId id="264" r:id="rId73"/>
    <p:sldId id="266" r:id="rId74"/>
    <p:sldId id="283" r:id="rId75"/>
    <p:sldId id="416" r:id="rId76"/>
    <p:sldId id="395" r:id="rId77"/>
    <p:sldId id="394" r:id="rId78"/>
    <p:sldId id="402" r:id="rId79"/>
    <p:sldId id="404" r:id="rId80"/>
    <p:sldId id="414" r:id="rId81"/>
    <p:sldId id="412" r:id="rId82"/>
    <p:sldId id="420" r:id="rId83"/>
    <p:sldId id="413" r:id="rId84"/>
    <p:sldId id="411" r:id="rId85"/>
    <p:sldId id="418" r:id="rId86"/>
    <p:sldId id="407" r:id="rId87"/>
    <p:sldId id="272" r:id="rId88"/>
    <p:sldId id="408" r:id="rId89"/>
    <p:sldId id="276" r:id="rId90"/>
    <p:sldId id="348" r:id="rId91"/>
    <p:sldId id="338" r:id="rId92"/>
    <p:sldId id="419" r:id="rId93"/>
    <p:sldId id="310" r:id="rId94"/>
    <p:sldId id="311" r:id="rId95"/>
    <p:sldId id="312" r:id="rId96"/>
    <p:sldId id="313" r:id="rId97"/>
    <p:sldId id="290" r:id="rId98"/>
    <p:sldId id="288" r:id="rId99"/>
    <p:sldId id="289" r:id="rId100"/>
    <p:sldId id="292" r:id="rId101"/>
    <p:sldId id="298" r:id="rId102"/>
    <p:sldId id="299" r:id="rId103"/>
    <p:sldId id="293" r:id="rId104"/>
    <p:sldId id="294" r:id="rId105"/>
    <p:sldId id="295" r:id="rId106"/>
    <p:sldId id="296" r:id="rId107"/>
    <p:sldId id="297" r:id="rId108"/>
    <p:sldId id="300" r:id="rId109"/>
    <p:sldId id="304" r:id="rId110"/>
    <p:sldId id="301" r:id="rId111"/>
    <p:sldId id="302" r:id="rId112"/>
    <p:sldId id="303" r:id="rId113"/>
    <p:sldId id="305" r:id="rId114"/>
    <p:sldId id="306" r:id="rId115"/>
    <p:sldId id="336" r:id="rId116"/>
    <p:sldId id="339" r:id="rId117"/>
    <p:sldId id="314" r:id="rId118"/>
    <p:sldId id="315" r:id="rId119"/>
    <p:sldId id="316" r:id="rId120"/>
    <p:sldId id="317" r:id="rId121"/>
    <p:sldId id="343" r:id="rId122"/>
    <p:sldId id="344" r:id="rId123"/>
    <p:sldId id="318" r:id="rId124"/>
    <p:sldId id="319" r:id="rId125"/>
    <p:sldId id="320" r:id="rId126"/>
    <p:sldId id="321" r:id="rId127"/>
    <p:sldId id="322" r:id="rId128"/>
    <p:sldId id="323" r:id="rId129"/>
    <p:sldId id="324" r:id="rId130"/>
    <p:sldId id="325" r:id="rId131"/>
    <p:sldId id="326" r:id="rId132"/>
    <p:sldId id="327" r:id="rId133"/>
    <p:sldId id="328" r:id="rId134"/>
    <p:sldId id="329" r:id="rId135"/>
    <p:sldId id="345" r:id="rId136"/>
    <p:sldId id="349" r:id="rId137"/>
    <p:sldId id="346" r:id="rId138"/>
    <p:sldId id="331" r:id="rId139"/>
    <p:sldId id="332" r:id="rId140"/>
    <p:sldId id="350" r:id="rId141"/>
    <p:sldId id="330" r:id="rId142"/>
    <p:sldId id="340" r:id="rId143"/>
    <p:sldId id="333" r:id="rId144"/>
    <p:sldId id="334" r:id="rId145"/>
    <p:sldId id="335" r:id="rId146"/>
    <p:sldId id="347" r:id="rId147"/>
    <p:sldId id="337" r:id="rId148"/>
    <p:sldId id="307" r:id="rId149"/>
    <p:sldId id="309" r:id="rId1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8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76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2018/6/12</a:t>
            </a:fld>
            <a:endParaRPr kumimoji="1"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TC Regular" panose="020B0500000000000000" pitchFamily="34" charset="-120"/>
        <a:ea typeface="Noto Sans CJK TC Regular" panose="020B05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3190-7B46-9740-969B-6E3BF3BD6390}" type="datetimeFigureOut">
              <a:rPr kumimoji="1" lang="zh-TW" altLang="en-US" smtClean="0"/>
              <a:t>2018/6/12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0E4B-72BF-294A-AFF0-391E28716D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87903190-7B46-9740-969B-6E3BF3BD6390}" type="datetimeFigureOut">
              <a:rPr kumimoji="1" lang="zh-TW" altLang="en-US" smtClean="0"/>
              <a:pPr/>
              <a:t>2018/6/12</a:t>
            </a:fld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fld id="{7EC90E4B-72BF-294A-AFF0-391E28716D5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lonux.cs.ccu.edu.tw/code_1.23.1-1525968403_amd64.deb" TargetMode="External"/><Relationship Id="rId2" Type="http://schemas.openxmlformats.org/officeDocument/2006/relationships/hyperlink" Target="ftp://lonux.cs.ccu.edu.tw/parallel_studio_xe_2018_update3_cluster_edition.tgz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1" lang="en-US" altLang="zh-TW" sz="5400" dirty="0">
                <a:latin typeface="Noto Sans CJK TC Regular" panose="020B0500000000000000" pitchFamily="34" charset="-120"/>
              </a:rPr>
            </a:br>
            <a:r>
              <a:rPr kumimoji="1" lang="zh-TW" altLang="en-US" sz="5400" dirty="0">
                <a:latin typeface="Noto Sans CJK TC Regular" panose="020B0500000000000000" pitchFamily="34" charset="-120"/>
              </a:rPr>
              <a:t>簡介</a:t>
            </a:r>
            <a:r>
              <a:rPr kumimoji="1" lang="en-US" altLang="zh-TW" sz="5400" dirty="0">
                <a:latin typeface="Noto Sans CJK TC Regular" panose="020B0500000000000000" pitchFamily="34" charset="-120"/>
              </a:rPr>
              <a:t>thread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sz="54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相關知識</a:t>
            </a:r>
            <a:endParaRPr kumimoji="1" lang="zh-TW" altLang="en-US" sz="5400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中正大學，作業系統實驗室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羅習五</a:t>
            </a:r>
            <a:r>
              <a:rPr kumimoji="1" lang="zh-Hant" altLang="en-US" dirty="0">
                <a:latin typeface="Noto Sans CJK TC Regular" panose="020B0500000000000000" pitchFamily="34" charset="-120"/>
              </a:rPr>
              <a:t> 陽春副教授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  <a:p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7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BF2B-D1ED-224D-8C0B-6BA34F0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33517-67BF-BF4E-8CB0-F22BF3FAED82}"/>
              </a:ext>
            </a:extLst>
          </p:cNvPr>
          <p:cNvSpPr/>
          <p:nvPr/>
        </p:nvSpPr>
        <p:spPr>
          <a:xfrm>
            <a:off x="3293036" y="2892612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C25D5-ED4E-B24B-BE0D-04B3A3D03DBA}"/>
              </a:ext>
            </a:extLst>
          </p:cNvPr>
          <p:cNvSpPr/>
          <p:nvPr/>
        </p:nvSpPr>
        <p:spPr>
          <a:xfrm>
            <a:off x="6176682" y="2892611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0CF6139-A918-F94F-B96F-DEA0462A5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5083" y="3648635"/>
            <a:ext cx="1371599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36BCC-1C70-144A-ABB5-241E506AECF6}"/>
              </a:ext>
            </a:extLst>
          </p:cNvPr>
          <p:cNvSpPr txBox="1"/>
          <p:nvPr/>
        </p:nvSpPr>
        <p:spPr>
          <a:xfrm>
            <a:off x="4935070" y="2767106"/>
            <a:ext cx="111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90F93-118B-4542-8E06-B4B58B514035}"/>
              </a:ext>
            </a:extLst>
          </p:cNvPr>
          <p:cNvSpPr/>
          <p:nvPr/>
        </p:nvSpPr>
        <p:spPr>
          <a:xfrm>
            <a:off x="3795541" y="6280381"/>
            <a:ext cx="38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 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uick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ath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nterconnect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10B54-1974-CC41-822E-98052B5E8023}"/>
              </a:ext>
            </a:extLst>
          </p:cNvPr>
          <p:cNvSpPr/>
          <p:nvPr/>
        </p:nvSpPr>
        <p:spPr>
          <a:xfrm>
            <a:off x="516966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F53C871-BF98-FA49-81A1-77DB89DCBE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013" y="3648634"/>
            <a:ext cx="1264023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68074E-CCE8-CA40-B9C7-CF73AB19AACE}"/>
              </a:ext>
            </a:extLst>
          </p:cNvPr>
          <p:cNvSpPr/>
          <p:nvPr/>
        </p:nvSpPr>
        <p:spPr>
          <a:xfrm>
            <a:off x="8952750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E79E56-3774-584B-9E00-368D791B566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688729" y="3648634"/>
            <a:ext cx="1264021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22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輕量級的鎖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*lock, 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lang="en-US" altLang="zh-TW" sz="2400" dirty="0">
              <a:solidFill>
                <a:srgbClr val="0000FF"/>
              </a:solidFill>
              <a:latin typeface="Menlo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pthread_spin_destroy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pthread_spin_unlock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*lock);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使用自旋鎖（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spin-lock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）會利用一個密集的迴圈進行測試，適用於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critical section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很小的情況下</a:t>
            </a:r>
            <a:endParaRPr lang="en-US" altLang="zh-TW" sz="2400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spinlock.c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pthread_spinlock_t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spinlock;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pthread_spin_lock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pthread_spin_unlock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(&amp;spinlock);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4535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spinlock.c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500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795E26"/>
                </a:solidFill>
                <a:latin typeface="Menlo"/>
              </a:rPr>
              <a:t>pthread_spin_init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(&amp;spinlock, PTHREAD_PROCESS_PRIVATE);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5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5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5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5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sz="15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500" dirty="0">
                <a:solidFill>
                  <a:srgbClr val="A31515"/>
                </a:solidFill>
                <a:latin typeface="Menlo"/>
              </a:rPr>
              <a:t>"1000000+1000000 = %d\n"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, global);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500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sz="1500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sz="15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9364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78626"/>
              </p:ext>
            </p:extLst>
          </p:nvPr>
        </p:nvGraphicFramePr>
        <p:xfrm>
          <a:off x="838200" y="1825625"/>
          <a:ext cx="10515600" cy="357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412">
                <a:tc>
                  <a:txBody>
                    <a:bodyPr/>
                    <a:lstStyle/>
                    <a:p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spinlock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semphore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39.748s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78.440s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412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4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400" b="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400" b="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269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為何比較快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strace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spinlock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usecs</a:t>
            </a: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calls</a:t>
            </a: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errors</a:t>
            </a: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read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open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close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0.00    0.000000           0         4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fstat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0.00    0.000000           0        13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0.00    0.000000           0         8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mprotect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munmap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rt_sigaction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rt_sigprocmask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0.00    0.000000           0         4         4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access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clone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getrlimit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endParaRPr kumimoji="1" lang="mr-IN" altLang="zh-TW" sz="32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set_tid_address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set_robust_list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200" dirty="0">
                <a:latin typeface="Consolas" charset="0"/>
                <a:ea typeface="Consolas" charset="0"/>
                <a:cs typeface="Consolas" charset="0"/>
              </a:rPr>
              <a:t>100.00    0.000000                    53         4 </a:t>
            </a:r>
            <a:r>
              <a:rPr kumimoji="1" lang="mr-IN" altLang="zh-TW" sz="3200" dirty="0" err="1">
                <a:latin typeface="Consolas" charset="0"/>
                <a:ea typeface="Consolas" charset="0"/>
                <a:cs typeface="Consolas" charset="0"/>
              </a:rPr>
              <a:t>total</a:t>
            </a:r>
            <a:endParaRPr kumimoji="1" lang="mr-IN" altLang="zh-TW" sz="32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usecs</a:t>
            </a: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calls</a:t>
            </a: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errors</a:t>
            </a: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100.00    0.044000       22000         2           </a:t>
            </a:r>
            <a:r>
              <a:rPr kumimoji="1" lang="mr-IN" altLang="zh-TW" sz="3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endParaRPr kumimoji="1" lang="mr-IN" altLang="zh-TW" sz="31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read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open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close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0.00    0.000000           0         4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fstat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0.00    0.000000           0        13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0.00    0.000000           0         8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mprotect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munmap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rt_sigaction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rt_sigprocmask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0.00    0.000000           0         4         4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access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clone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getrlimit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set_tid_address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sz="3100" dirty="0" err="1">
                <a:latin typeface="Consolas" charset="0"/>
                <a:ea typeface="Consolas" charset="0"/>
                <a:cs typeface="Consolas" charset="0"/>
              </a:rPr>
              <a:t>set_robust_list</a:t>
            </a:r>
            <a:endParaRPr kumimoji="1" lang="mr-IN" altLang="zh-TW" sz="31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100" dirty="0">
                <a:latin typeface="Consolas" charset="0"/>
                <a:ea typeface="Consolas" charset="0"/>
                <a:cs typeface="Consolas" charset="0"/>
              </a:rPr>
              <a:t>100.00    0.044000                    54         </a:t>
            </a:r>
            <a:r>
              <a:rPr kumimoji="1" lang="mr-IN" altLang="zh-TW" dirty="0"/>
              <a:t>4 </a:t>
            </a:r>
            <a:r>
              <a:rPr kumimoji="1" lang="mr-IN" altLang="zh-TW" dirty="0" err="1"/>
              <a:t>total</a:t>
            </a:r>
            <a:endParaRPr kumimoji="1" lang="mr-IN" altLang="zh-TW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9788" y="5830784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futex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system call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上花了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0.044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秒，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花了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0210881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為何比較快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strace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usecs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calls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errors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100.00    0.137686       68843         2           </a:t>
            </a:r>
            <a:r>
              <a:rPr kumimoji="1" lang="mr-IN" altLang="zh-TW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endParaRPr kumimoji="1" lang="mr-IN" altLang="zh-TW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read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open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close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0.00    0.000000           0         4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fstat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0.00    0.000000           0        13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0.00    0.000000           0         8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mprotect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munmap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rt_sigaction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rt_sigprocmask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0.00    0.000000           0         4         4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access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clone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getrlimit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set_tid_address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set_robust_list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100.00    0.137686                    54         </a:t>
            </a:r>
            <a:r>
              <a:rPr kumimoji="1" lang="mr-IN" altLang="zh-TW" dirty="0"/>
              <a:t>4 </a:t>
            </a:r>
            <a:r>
              <a:rPr kumimoji="1" lang="mr-IN" altLang="zh-TW" dirty="0" err="1"/>
              <a:t>total</a:t>
            </a:r>
            <a:endParaRPr kumimoji="1" lang="mr-IN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zh-TW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174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(fast user-space locking)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b="1" dirty="0">
                <a:solidFill>
                  <a:srgbClr val="FF0000"/>
                </a:solidFill>
              </a:rPr>
              <a:t>The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futex</a:t>
            </a:r>
            <a:r>
              <a:rPr kumimoji="1" lang="en-US" altLang="zh-TW" b="1" dirty="0">
                <a:solidFill>
                  <a:srgbClr val="FF0000"/>
                </a:solidFill>
              </a:rPr>
              <a:t>() system call provides a method for waiting until a certain condition becomes true.  </a:t>
            </a:r>
            <a:r>
              <a:rPr kumimoji="1" lang="en-US" altLang="zh-TW" dirty="0"/>
              <a:t>It is typically used as a blocking construct in  the  context  of  shared-memory synchronization.   </a:t>
            </a:r>
            <a:r>
              <a:rPr kumimoji="1" lang="en-US" altLang="zh-TW" dirty="0">
                <a:solidFill>
                  <a:srgbClr val="FF0000"/>
                </a:solidFill>
              </a:rPr>
              <a:t>When  using  </a:t>
            </a:r>
            <a:r>
              <a:rPr kumimoji="1" lang="en-US" altLang="zh-TW" dirty="0" err="1">
                <a:solidFill>
                  <a:srgbClr val="FF0000"/>
                </a:solidFill>
              </a:rPr>
              <a:t>futexes</a:t>
            </a:r>
            <a:r>
              <a:rPr kumimoji="1" lang="en-US" altLang="zh-TW" dirty="0">
                <a:solidFill>
                  <a:srgbClr val="FF0000"/>
                </a:solidFill>
              </a:rPr>
              <a:t>, the majority of the synchronization operations are performed in user space.  </a:t>
            </a:r>
            <a:r>
              <a:rPr kumimoji="1" lang="en-US" altLang="zh-TW" dirty="0"/>
              <a:t>A user-space program employs the 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() system call only </a:t>
            </a:r>
            <a:r>
              <a:rPr kumimoji="1" lang="en-US" altLang="zh-TW" dirty="0">
                <a:solidFill>
                  <a:srgbClr val="FF0000"/>
                </a:solidFill>
              </a:rPr>
              <a:t>when  it  is likely that the program has to block for a longer time </a:t>
            </a:r>
            <a:r>
              <a:rPr kumimoji="1" lang="en-US" altLang="zh-TW" dirty="0"/>
              <a:t>until the condition becomes true.  Other </a:t>
            </a:r>
            <a:r>
              <a:rPr kumimoji="1" lang="en-US" altLang="zh-TW" dirty="0" err="1"/>
              <a:t>futex</a:t>
            </a:r>
            <a:r>
              <a:rPr kumimoji="1" lang="en-US" altLang="zh-TW" dirty="0"/>
              <a:t>() operations can be used to wake any  processes  or  threads waiting for a particular condition.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9737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Spinlock</a:t>
            </a:r>
            <a:r>
              <a:rPr kumimoji="1" lang="zh-TW" altLang="en-US" dirty="0"/>
              <a:t>一定比較快嗎？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不一定，當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cortical section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很大時，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的效能反而不如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了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回家作業</a:t>
            </a:r>
            <a:r>
              <a:rPr kumimoji="1"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...</a:t>
            </a:r>
            <a:endParaRPr kumimoji="1" lang="zh-TW" altLang="en-US" dirty="0">
              <a:solidFill>
                <a:srgbClr val="FF0000"/>
              </a:solidFill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5330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取得平衡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改成使用自適應鎖（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adaptive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），先用自旋鎖，如果鎖太久自動轉換為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。（撒尿牛丸）（最早出現在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SUN Solaris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方法如下：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267F99"/>
                </a:solidFill>
                <a:latin typeface="Noto Sans CJK TC Regular" panose="020B0500000000000000" pitchFamily="34" charset="-120"/>
              </a:rPr>
              <a:t>pthread_mutexattr_t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pthread_mutexattr_init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pthread_mutexattr_settype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, PTHREAD_MUTEX_ADAPTIVE_NP);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pthread_mutex_init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(&amp;mutex, &amp;</a:t>
            </a:r>
            <a:r>
              <a:rPr lang="en-US" altLang="zh-TW" sz="2000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446205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撒尿牛丸 合起來」的圖片搜尋結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3600">
                <a:solidFill>
                  <a:schemeClr val="bg1"/>
                </a:solidFill>
              </a:rPr>
              <a:t>Adaptive mutex</a:t>
            </a:r>
            <a:r>
              <a:rPr kumimoji="1" lang="zh-TW" altLang="en-US" sz="3600">
                <a:solidFill>
                  <a:schemeClr val="bg1"/>
                </a:solidFill>
              </a:rPr>
              <a:t>的想法</a:t>
            </a:r>
            <a:endParaRPr kumimoji="1" lang="en-US" altLang="zh-TW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1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BF2B-D1ED-224D-8C0B-6BA34F0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33517-67BF-BF4E-8CB0-F22BF3FAED82}"/>
              </a:ext>
            </a:extLst>
          </p:cNvPr>
          <p:cNvSpPr/>
          <p:nvPr/>
        </p:nvSpPr>
        <p:spPr>
          <a:xfrm>
            <a:off x="3293036" y="2892612"/>
            <a:ext cx="1512047" cy="15120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C25D5-ED4E-B24B-BE0D-04B3A3D03DBA}"/>
              </a:ext>
            </a:extLst>
          </p:cNvPr>
          <p:cNvSpPr/>
          <p:nvPr/>
        </p:nvSpPr>
        <p:spPr>
          <a:xfrm>
            <a:off x="6176682" y="2892611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0CF6139-A918-F94F-B96F-DEA0462A5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5083" y="3648635"/>
            <a:ext cx="1371599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36BCC-1C70-144A-ABB5-241E506AECF6}"/>
              </a:ext>
            </a:extLst>
          </p:cNvPr>
          <p:cNvSpPr txBox="1"/>
          <p:nvPr/>
        </p:nvSpPr>
        <p:spPr>
          <a:xfrm>
            <a:off x="4935070" y="2767106"/>
            <a:ext cx="111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90F93-118B-4542-8E06-B4B58B514035}"/>
              </a:ext>
            </a:extLst>
          </p:cNvPr>
          <p:cNvSpPr/>
          <p:nvPr/>
        </p:nvSpPr>
        <p:spPr>
          <a:xfrm>
            <a:off x="3795541" y="6280381"/>
            <a:ext cx="38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QPI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：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 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Q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uick</a:t>
            </a:r>
            <a:r>
              <a:rPr lang="en-US" altLang="zh-TW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</a:t>
            </a:r>
            <a:r>
              <a:rPr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ath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nterconnect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10B54-1974-CC41-822E-98052B5E8023}"/>
              </a:ext>
            </a:extLst>
          </p:cNvPr>
          <p:cNvSpPr/>
          <p:nvPr/>
        </p:nvSpPr>
        <p:spPr>
          <a:xfrm>
            <a:off x="516966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F53C871-BF98-FA49-81A1-77DB89DCBE2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013" y="3648634"/>
            <a:ext cx="1264023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68074E-CCE8-CA40-B9C7-CF73AB19AACE}"/>
              </a:ext>
            </a:extLst>
          </p:cNvPr>
          <p:cNvSpPr/>
          <p:nvPr/>
        </p:nvSpPr>
        <p:spPr>
          <a:xfrm>
            <a:off x="8952750" y="2892610"/>
            <a:ext cx="1512047" cy="151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E79E56-3774-584B-9E00-368D791B566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688729" y="3648634"/>
            <a:ext cx="1264021" cy="1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向下箭號圖說文字 2">
            <a:extLst>
              <a:ext uri="{FF2B5EF4-FFF2-40B4-BE49-F238E27FC236}">
                <a16:creationId xmlns:a16="http://schemas.microsoft.com/office/drawing/2014/main" id="{D1CBBAC9-B064-D64A-ADB6-E1CCB8F13EB0}"/>
              </a:ext>
            </a:extLst>
          </p:cNvPr>
          <p:cNvSpPr/>
          <p:nvPr/>
        </p:nvSpPr>
        <p:spPr>
          <a:xfrm>
            <a:off x="741083" y="2121647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Local memory</a:t>
            </a:r>
            <a:endParaRPr kumimoji="1"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向下箭號圖說文字 12">
            <a:extLst>
              <a:ext uri="{FF2B5EF4-FFF2-40B4-BE49-F238E27FC236}">
                <a16:creationId xmlns:a16="http://schemas.microsoft.com/office/drawing/2014/main" id="{B2DE5400-C576-014D-831A-DA7C5E7B0AF2}"/>
              </a:ext>
            </a:extLst>
          </p:cNvPr>
          <p:cNvSpPr/>
          <p:nvPr/>
        </p:nvSpPr>
        <p:spPr>
          <a:xfrm>
            <a:off x="9176867" y="2178424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remote memory</a:t>
            </a:r>
            <a:endParaRPr kumimoji="1"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向下箭號圖說文字 16">
            <a:extLst>
              <a:ext uri="{FF2B5EF4-FFF2-40B4-BE49-F238E27FC236}">
                <a16:creationId xmlns:a16="http://schemas.microsoft.com/office/drawing/2014/main" id="{3A66525A-3981-1344-9FF2-9587DAC9F242}"/>
              </a:ext>
            </a:extLst>
          </p:cNvPr>
          <p:cNvSpPr/>
          <p:nvPr/>
        </p:nvSpPr>
        <p:spPr>
          <a:xfrm>
            <a:off x="3517151" y="2198243"/>
            <a:ext cx="1063811" cy="860612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討論這顆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9345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mutex_adaptive.c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2293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mutex_adaptive.c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pthread_mutexattr_t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pthread_mutexattr_init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pthread_mutexattr_settype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PTHREAD_MUTEX_ADAPTIVE_NP);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"1000000+1000000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global);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2013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看一次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usecs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calls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errors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100.00    0.004000        2000         2           </a:t>
            </a:r>
            <a:r>
              <a:rPr kumimoji="1" lang="mr-IN" altLang="zh-TW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endParaRPr kumimoji="1" lang="mr-IN" altLang="zh-TW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read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open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close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0.00    0.000000           0         4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fstat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0.00    0.000000           0        13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0.00    0.000000           0         8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mprotect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munmap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0.00    0.000000           0         3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rt_sigaction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rt_sigprocmask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0.00    0.000000           0         4         4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access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clone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getrlimit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set_tid_address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set_robust_list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100.00    0.004000                    54         4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total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kumimoji="1"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kumimoji="1" lang="en-US" altLang="zh-TW" sz="2400" dirty="0"/>
              <a:t>spinlock:0.000</a:t>
            </a:r>
          </a:p>
          <a:p>
            <a:r>
              <a:rPr kumimoji="1" lang="it-IT" altLang="zh-TW" sz="2400" dirty="0" err="1">
                <a:solidFill>
                  <a:srgbClr val="FF0000"/>
                </a:solidFill>
              </a:rPr>
              <a:t>adaptive_mutex</a:t>
            </a:r>
            <a:r>
              <a:rPr kumimoji="1" lang="it-IT" altLang="zh-TW" sz="2400" dirty="0">
                <a:solidFill>
                  <a:srgbClr val="FF0000"/>
                </a:solidFill>
              </a:rPr>
              <a:t>: 0.004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r>
              <a:rPr kumimoji="1" lang="en-US" altLang="zh-TW" sz="2400" dirty="0" err="1"/>
              <a:t>mutex</a:t>
            </a:r>
            <a:r>
              <a:rPr kumimoji="1" lang="en-US" altLang="zh-TW" sz="2400" dirty="0"/>
              <a:t>: 0.044</a:t>
            </a:r>
          </a:p>
          <a:p>
            <a:r>
              <a:rPr kumimoji="1" lang="en-US" altLang="zh-TW" sz="2400" dirty="0"/>
              <a:t>Semaphore: </a:t>
            </a:r>
            <a:r>
              <a:rPr kumimoji="1" lang="it-IT" altLang="zh-TW" sz="2400" dirty="0"/>
              <a:t>0.137686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1779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更進階的</a:t>
            </a:r>
            <a:r>
              <a:rPr kumimoji="1" lang="en-US" altLang="zh-TW" dirty="0"/>
              <a:t>lock</a:t>
            </a:r>
            <a:r>
              <a:rPr kumimoji="1" lang="zh-TW" altLang="en-US" dirty="0"/>
              <a:t>機制，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pthread_rwlock_destroy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pthread_rwlock_rdlock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pthread_rwlock_wrlock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pthread_rwlock_unlock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pthread_rwlock_t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rwlock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 err="1">
                <a:latin typeface="Noto Sans CJK TC Regular" panose="020B0500000000000000" pitchFamily="34" charset="-120"/>
              </a:rPr>
              <a:t>pthread_rwlock_init</a:t>
            </a:r>
            <a:r>
              <a:rPr lang="zh-TW" altLang="en-US" sz="2400" dirty="0">
                <a:latin typeface="Noto Sans CJK TC Regular" panose="020B0500000000000000" pitchFamily="34" charset="-120"/>
              </a:rPr>
              <a:t>中的</a:t>
            </a:r>
            <a:r>
              <a:rPr lang="en-US" altLang="zh-TW" sz="2400" dirty="0" err="1">
                <a:latin typeface="Noto Sans CJK TC Regular" panose="020B0500000000000000" pitchFamily="34" charset="-120"/>
              </a:rPr>
              <a:t>attr</a:t>
            </a:r>
            <a:r>
              <a:rPr lang="zh-TW" altLang="en-US" sz="2400" dirty="0">
                <a:latin typeface="Noto Sans CJK TC Regular" panose="020B0500000000000000" pitchFamily="34" charset="-120"/>
              </a:rPr>
              <a:t>通常填</a:t>
            </a:r>
            <a:r>
              <a:rPr lang="en-US" altLang="zh-TW" sz="2400" dirty="0">
                <a:latin typeface="Noto Sans CJK TC Regular" panose="020B0500000000000000" pitchFamily="34" charset="-120"/>
              </a:rPr>
              <a:t>NULL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將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依照使用的情況，區分為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write 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和</a:t>
            </a:r>
            <a:r>
              <a:rPr lang="en-US" altLang="zh-TW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read lock</a:t>
            </a:r>
            <a:r>
              <a:rPr lang="zh-TW" altLang="en-US" sz="2400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，可以更近一步的平行化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807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Example: 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246909" y="2101933"/>
            <a:ext cx="2968831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840675" y="2964440"/>
            <a:ext cx="1686296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030681" y="3850698"/>
            <a:ext cx="185255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96935" y="4736956"/>
            <a:ext cx="1484416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0680" y="5550414"/>
            <a:ext cx="2185061" cy="3325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215740" y="5390098"/>
            <a:ext cx="3526972" cy="6531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8265" y="2238498"/>
            <a:ext cx="2624446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1403" y="3118816"/>
            <a:ext cx="2161308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8291" y="3999134"/>
            <a:ext cx="1674420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00801" y="4664403"/>
            <a:ext cx="1341910" cy="332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215740" y="1911927"/>
            <a:ext cx="0" cy="48570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向右箭號 17"/>
          <p:cNvSpPr/>
          <p:nvPr/>
        </p:nvSpPr>
        <p:spPr>
          <a:xfrm>
            <a:off x="7742712" y="2078181"/>
            <a:ext cx="198318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7742711" y="2952806"/>
            <a:ext cx="2968831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7742712" y="3838817"/>
            <a:ext cx="2410692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7742710" y="4503840"/>
            <a:ext cx="3611090" cy="65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7742710" y="1911927"/>
            <a:ext cx="0" cy="48570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393382" y="365125"/>
            <a:ext cx="1615044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reader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93382" y="1132873"/>
            <a:ext cx="1615044" cy="546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writer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65410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範例：</a:t>
            </a:r>
            <a:r>
              <a:rPr kumimoji="1" lang="en-US" altLang="zh-TW" dirty="0" err="1"/>
              <a:t>rwlock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sz="4800" dirty="0"/>
              <a:t>下學期</a:t>
            </a:r>
            <a:r>
              <a:rPr kumimoji="1" lang="en-US" altLang="zh-TW" sz="4800" dirty="0"/>
              <a:t>OS</a:t>
            </a:r>
            <a:r>
              <a:rPr kumimoji="1" lang="zh-TW" altLang="en-US" sz="4800" dirty="0"/>
              <a:t>課介紹</a:t>
            </a:r>
          </a:p>
        </p:txBody>
      </p:sp>
    </p:spTree>
    <p:extLst>
      <p:ext uri="{BB962C8B-B14F-4D97-AF65-F5344CB8AC3E}">
        <p14:creationId xmlns:p14="http://schemas.microsoft.com/office/powerpoint/2010/main" val="21438872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瞭解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kernel space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user space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各為何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除了會「睡覺」的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以外，還有「不會睡覺」的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綜合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的優點，創造出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adaptive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mutex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瞭解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rwlock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的設計動機</a:t>
            </a:r>
          </a:p>
        </p:txBody>
      </p:sp>
    </p:spTree>
    <p:extLst>
      <p:ext uri="{BB962C8B-B14F-4D97-AF65-F5344CB8AC3E}">
        <p14:creationId xmlns:p14="http://schemas.microsoft.com/office/powerpoint/2010/main" val="3522324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 local variable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宣告變數時，如果加上</a:t>
            </a:r>
            <a:r>
              <a:rPr kumimoji="1" lang="en-US" altLang="zh-TW" dirty="0">
                <a:latin typeface="Noto Sans CJK TC Regular" panose="020B0500000000000000" pitchFamily="34" charset="-120"/>
                <a:cs typeface="Consolas" charset="0"/>
              </a:rPr>
              <a:t>__thread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，那麼這個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compiler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會對每一個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宣告這個變數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通常用於全域變數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實作方式：在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 x64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中，每一個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gs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/fs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32/64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）暫存器指向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 local storage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93990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__</a:t>
            </a:r>
            <a:r>
              <a:rPr kumimoji="1" lang="en-US" altLang="zh-TW" dirty="0" err="1"/>
              <a:t>thread.c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__thread </a:t>
            </a:r>
            <a:r>
              <a:rPr lang="en-US" altLang="zh-TW" sz="4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4000" b="1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zh-TW" sz="4000" b="1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40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"@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%p\n"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global+=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thread_local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4867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__</a:t>
            </a:r>
            <a:r>
              <a:rPr kumimoji="1" lang="en-US" altLang="zh-TW" dirty="0" err="1"/>
              <a:t>thread.c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7"/>
            </a:pPr>
            <a:br>
              <a:rPr lang="en-US" altLang="zh-TW" sz="1800" dirty="0">
                <a:solidFill>
                  <a:srgbClr val="000000"/>
                </a:solidFill>
                <a:latin typeface="Menlo"/>
              </a:rPr>
            </a:b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pthread_mutex_init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sz="1800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sz="1800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A31515"/>
                </a:solidFill>
                <a:latin typeface="Menlo"/>
              </a:rPr>
              <a:t>"1000000000+1000000000 = %d\n"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global);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1800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sz="1800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  <a:endParaRPr lang="en-US" altLang="zh-TW" sz="1800" b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7273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B5ADF-AD09-B24A-A526-EFEA620E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r>
              <a:rPr kumimoji="1" lang="zh-CN" altLang="en-US" dirty="0">
                <a:ea typeface="Microsoft YaHei" panose="020B0503020204020204" pitchFamily="34" charset="-122"/>
              </a:rPr>
              <a:t>架構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2872B-F7E9-0149-B678-4CD3D1145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latency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D52A08-7235-FE43-AB6D-F1C6B73E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bandwidth</a:t>
            </a:r>
            <a:endParaRPr kumimoji="1" lang="zh-TW" altLang="en-US" dirty="0"/>
          </a:p>
        </p:txBody>
      </p:sp>
      <p:pic>
        <p:nvPicPr>
          <p:cNvPr id="1028" name="Picture 4" descr="https://software.intel.com/sites/default/files/managed/67/cc/pic3.png">
            <a:extLst>
              <a:ext uri="{FF2B5EF4-FFF2-40B4-BE49-F238E27FC236}">
                <a16:creationId xmlns:a16="http://schemas.microsoft.com/office/drawing/2014/main" id="{CAEA27B0-ED21-824D-A256-F7447F79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50400"/>
            <a:ext cx="4585720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oftware.intel.com/sites/default/files/managed/89/4f/pic1.png">
            <a:extLst>
              <a:ext uri="{FF2B5EF4-FFF2-40B4-BE49-F238E27FC236}">
                <a16:creationId xmlns:a16="http://schemas.microsoft.com/office/drawing/2014/main" id="{EB5EF1F2-B4F4-2244-BE91-BC078703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9" y="2850400"/>
            <a:ext cx="4576043" cy="9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58DBC58-CE97-5949-8266-46B9807565CC}"/>
              </a:ext>
            </a:extLst>
          </p:cNvPr>
          <p:cNvSpPr/>
          <p:nvPr/>
        </p:nvSpPr>
        <p:spPr>
          <a:xfrm>
            <a:off x="2282532" y="6235323"/>
            <a:ext cx="7630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https://software.intel.com/en-us/articles/intelr-memory-latency-checker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95720-7F12-4641-937D-6D70EA58FA5B}"/>
              </a:ext>
            </a:extLst>
          </p:cNvPr>
          <p:cNvSpPr/>
          <p:nvPr/>
        </p:nvSpPr>
        <p:spPr>
          <a:xfrm>
            <a:off x="846037" y="4546224"/>
            <a:ext cx="9911883" cy="13387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</a:t>
            </a:r>
            <a:r>
              <a:rPr kumimoji="1" lang="en-US" altLang="zh-TW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為例，存取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local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latency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1/2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bandwidth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則為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倍。程式設計師必須妥善的規劃記憶體的存取方式。因為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remote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local memory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的頻寬、延遲不一樣。</a:t>
            </a:r>
            <a:endParaRPr kumimoji="1" lang="zh-TW" altLang="en-US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4123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__thread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$time ./__thread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7fc6d8cb0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6fc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</a:t>
            </a:r>
            <a:r>
              <a:rPr kumimoji="1" lang="en-US" altLang="zh-TW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7fc6d94b1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6fc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1000000000+1000000000 = 2000000000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0m2.143s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0m4.272s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$time ./2job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1000000000+1000000000 = 2000000000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0m2.132s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0m4.248s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520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__thread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thread_local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0x0000000000400847 &lt;+17&gt;:	</a:t>
            </a:r>
            <a:r>
              <a:rPr kumimoji="1" lang="mr-IN" altLang="zh-TW" sz="1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%fs:0xfffffffffffffffc,%eax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0x000000000040084f &lt;+25&gt;:	</a:t>
            </a:r>
            <a:r>
              <a:rPr kumimoji="1" lang="mr-IN" altLang="zh-TW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kumimoji="1" lang="mr-IN" altLang="zh-TW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$0x1,%eax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0x0000000000400852 &lt;+28&gt;:	</a:t>
            </a:r>
            <a:r>
              <a:rPr kumimoji="1" lang="mr-IN" altLang="zh-TW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%eax,%fs:0xfffffffffffffffc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0x000000000040080e &lt;+24&gt;:	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   $0x1,-0x8(%</a:t>
            </a:r>
            <a:r>
              <a:rPr kumimoji="1" lang="mr-IN" altLang="zh-TW" sz="18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18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541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奇怪的編譯？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dirty="0"/>
              <a:t>Controls whether TLS variables may be accessed with offsets from the TLS segment register (</a:t>
            </a:r>
            <a:r>
              <a:rPr lang="en-US" altLang="zh-TW" sz="3200" b="1" dirty="0"/>
              <a:t>%</a:t>
            </a:r>
            <a:r>
              <a:rPr lang="en-US" altLang="zh-TW" sz="3200" b="1" dirty="0" err="1"/>
              <a:t>gs</a:t>
            </a:r>
            <a:r>
              <a:rPr lang="en-US" altLang="zh-TW" sz="3200" b="1" dirty="0"/>
              <a:t> for 32-bit, %fs for 64-bit</a:t>
            </a:r>
            <a:r>
              <a:rPr lang="en-US" altLang="zh-TW" sz="3200" dirty="0"/>
              <a:t>), or whether the thread base pointer must be added.</a:t>
            </a:r>
          </a:p>
          <a:p>
            <a:r>
              <a:rPr lang="en-US" altLang="zh-TW" sz="3200" dirty="0" err="1"/>
              <a:t>gcc</a:t>
            </a:r>
            <a:r>
              <a:rPr lang="zh-TW" altLang="en-US" sz="3200" dirty="0"/>
              <a:t>使用</a:t>
            </a:r>
            <a:r>
              <a:rPr lang="en-US" altLang="zh-TW" sz="3200" dirty="0"/>
              <a:t>fs</a:t>
            </a:r>
            <a:r>
              <a:rPr lang="zh-TW" altLang="en-US" sz="3200" dirty="0"/>
              <a:t>暫存器當</a:t>
            </a:r>
            <a:r>
              <a:rPr lang="en-US" altLang="zh-TW" sz="3200" dirty="0"/>
              <a:t>thread local storage</a:t>
            </a:r>
            <a:r>
              <a:rPr lang="zh-TW" altLang="en-US" sz="3200" dirty="0"/>
              <a:t>的基底值，相關的變數再做偏移，因此編譯出的程式碼比較慢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252453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取消執行緒的執行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pthread_cancel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thread);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會立即返回（</a:t>
            </a:r>
            <a:r>
              <a:rPr kumimoji="1" lang="en-US" altLang="zh-TW" dirty="0"/>
              <a:t>non-blocking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向目標執行緒送出</a:t>
            </a:r>
            <a:r>
              <a:rPr kumimoji="1" lang="en-US" altLang="zh-TW" dirty="0"/>
              <a:t>SIGCANCEL</a:t>
            </a:r>
          </a:p>
          <a:p>
            <a:pPr lvl="1"/>
            <a:r>
              <a:rPr kumimoji="1" lang="en-US" altLang="zh-TW" dirty="0"/>
              <a:t>SIGCANCEL</a:t>
            </a:r>
            <a:r>
              <a:rPr kumimoji="1" lang="zh-TW" altLang="en-US" dirty="0"/>
              <a:t>可以</a:t>
            </a:r>
            <a:r>
              <a:rPr kumimoji="1" lang="en-US" altLang="zh-TW" dirty="0"/>
              <a:t>ignore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3763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取消執行緒的執行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pthread_setcancelstate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state,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oldstate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PTHREAD_CANCEL_ENABLE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允許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pthread_cancel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PTHREAD_CANCEL_DISABLE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忽略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pthread_cancel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pthread_setcanceltype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type,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oldtype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PTHREAD_CANCEL_DEFERRED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在適當的時間點，例如某些函數（如：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pthread_testcancel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）檢查是否取消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/>
              </a:rPr>
              <a:t>PTHREAD_CANCEL_ASYNCHRONOUS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Menlo"/>
              </a:rPr>
              <a:t>立即取消該執行緒的執行（十分危險的做法）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34384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戰場的清理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pthread_cleanup_push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(*routine)(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*),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pthread_cleanup_pop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execute);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呼叫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push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將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routine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放入堆疊中，執行緒執行結束時會呼叫該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routine</a:t>
            </a: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呼叫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pop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時，如果參數不為零，則會執行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pop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出來的函數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詳情請見：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man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pthread_cleanup_push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5866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TW" altLang="en-US" dirty="0"/>
              <a:t>與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1278" y="1852551"/>
            <a:ext cx="3063834" cy="45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-23751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 rot="5400000">
            <a:off x="872836" y="3431968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1769423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3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9439" y="1852551"/>
            <a:ext cx="3063834" cy="45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5400000">
            <a:off x="5104410" y="3431969"/>
            <a:ext cx="3277589" cy="7837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Thread 4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16" name="肘形接點 15"/>
          <p:cNvCxnSpPr/>
          <p:nvPr/>
        </p:nvCxnSpPr>
        <p:spPr>
          <a:xfrm>
            <a:off x="1674421" y="3776353"/>
            <a:ext cx="5058888" cy="46313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88873" y="3028208"/>
            <a:ext cx="14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fork()</a:t>
            </a:r>
            <a:endParaRPr kumimoji="1" lang="zh-TW" altLang="en-US" sz="3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02409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TW" altLang="en-US" dirty="0"/>
              <a:t>與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多執行緒的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，執行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以後，新的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內只有「該執行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的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依照上述語意，執行結果通常「很奇怪」，因此請不要在</a:t>
            </a:r>
            <a:r>
              <a:rPr kumimoji="1" lang="en-US" altLang="zh-TW" dirty="0"/>
              <a:t>multi-thread process</a:t>
            </a:r>
            <a:r>
              <a:rPr kumimoji="1" lang="zh-TW" altLang="en-US" dirty="0"/>
              <a:t>中執行</a:t>
            </a:r>
            <a:r>
              <a:rPr kumimoji="1" lang="en-US" altLang="zh-TW" dirty="0"/>
              <a:t>fork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4965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 &amp; false sharing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二個以上的執行緒，存取不同的變數。而這些變數卻在於同一個</a:t>
            </a:r>
            <a:r>
              <a:rPr kumimoji="1" lang="en-US" altLang="zh-TW" dirty="0"/>
              <a:t>cache line</a:t>
            </a:r>
            <a:r>
              <a:rPr kumimoji="1" lang="zh-TW" altLang="en-US" dirty="0"/>
              <a:t>上。</a:t>
            </a:r>
            <a:endParaRPr kumimoji="1" lang="en-US" altLang="zh-TW" dirty="0"/>
          </a:p>
          <a:p>
            <a:r>
              <a:rPr kumimoji="1" lang="zh-TW" altLang="en-US" dirty="0"/>
              <a:t>換句話說：表面上存取不同變數，實體上卻是存取同一個資源（</a:t>
            </a:r>
            <a:r>
              <a:rPr kumimoji="1" lang="en-US" altLang="zh-TW" dirty="0"/>
              <a:t>cache line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這種現象稱之為</a:t>
            </a:r>
            <a:r>
              <a:rPr kumimoji="1" lang="en-US" altLang="zh-TW" dirty="0"/>
              <a:t>false sharing</a:t>
            </a:r>
            <a:r>
              <a:rPr kumimoji="1" lang="zh-TW" altLang="en-US" dirty="0"/>
              <a:t>或者是</a:t>
            </a:r>
            <a:r>
              <a:rPr kumimoji="1" lang="en-US" altLang="zh-TW" dirty="0"/>
              <a:t>ping-pong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3947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8000"/>
                </a:solidFill>
                <a:latin typeface="Menlo"/>
              </a:rPr>
              <a:t>/*a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和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大小只有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4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個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byte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，二者合計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8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個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byte*/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local)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_local=(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 local;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*_local+=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41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112F6-2600-5947-8CB2-2C29759A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NUMA</a:t>
            </a:r>
            <a:r>
              <a:rPr kumimoji="1" lang="zh-CN" altLang="en-US" dirty="0">
                <a:ea typeface="Microsoft YaHei" panose="020B0503020204020204" pitchFamily="34" charset="-122"/>
              </a:rPr>
              <a:t>的進階考量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1C46F46-7CF3-9F42-B738-435E049B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1506" cy="4351338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通常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的機器在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BIOS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的地方可以設定是否啟動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interleaving</a:t>
            </a: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啟動的好處：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使用起來就跟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機器的感覺一模一樣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任意程式就算沒有對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進行優化，也可以存取全部的頻寬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不啟動的好處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TW" altLang="en-US" sz="2000" dirty="0">
                <a:latin typeface="Noto Sans CJK TC Regular" panose="020B0500000000000000" pitchFamily="34" charset="-120"/>
              </a:rPr>
              <a:t>對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優化過的程式可以盡量的將記憶體存取集中在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local memory</a:t>
            </a: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作業系統、應用程式都可以針對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進行優化（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Linux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支援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zh-TW" altLang="en-US" sz="2000" dirty="0">
              <a:latin typeface="Noto Sans CJK TC Regular" panose="020B0500000000000000" pitchFamily="34" charset="-120"/>
            </a:endParaRPr>
          </a:p>
        </p:txBody>
      </p:sp>
      <p:pic>
        <p:nvPicPr>
          <p:cNvPr id="3076" name="Picture 4" descr="「numa interleaved」的圖片搜尋結果">
            <a:extLst>
              <a:ext uri="{FF2B5EF4-FFF2-40B4-BE49-F238E27FC236}">
                <a16:creationId xmlns:a16="http://schemas.microsoft.com/office/drawing/2014/main" id="{6787F0A2-17F2-A54B-B63F-B2530930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4" y="2127116"/>
            <a:ext cx="4507379" cy="33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56A5F6-6121-364A-9937-B24EA91EAEFF}"/>
              </a:ext>
            </a:extLst>
          </p:cNvPr>
          <p:cNvSpPr/>
          <p:nvPr/>
        </p:nvSpPr>
        <p:spPr>
          <a:xfrm>
            <a:off x="6287115" y="6176963"/>
            <a:ext cx="578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http://systemmanager.ru/c01609725.en/102428.htm</a:t>
            </a:r>
          </a:p>
        </p:txBody>
      </p:sp>
    </p:spTree>
    <p:extLst>
      <p:ext uri="{BB962C8B-B14F-4D97-AF65-F5344CB8AC3E}">
        <p14:creationId xmlns:p14="http://schemas.microsoft.com/office/powerpoint/2010/main" val="1633520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ds;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(DS)=%d\n"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(ds));      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0175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$ 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getconf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LEVEL1_DCACHE_LINESIZE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64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$ time ./</a:t>
            </a: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pingpong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sizeof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real	0m5.293s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user	0m10.560s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	0m0.000s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1497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pingpong_aligned.c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__attribute__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((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aligned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900" b="1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)))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__attribute__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((</a:t>
            </a:r>
            <a:r>
              <a:rPr lang="en-US" altLang="zh-TW" sz="2900" b="1" dirty="0">
                <a:solidFill>
                  <a:srgbClr val="795E26"/>
                </a:solidFill>
                <a:latin typeface="Menlo"/>
              </a:rPr>
              <a:t>aligned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900" b="1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sz="2900" b="1" dirty="0">
                <a:solidFill>
                  <a:srgbClr val="000000"/>
                </a:solidFill>
                <a:latin typeface="Menlo"/>
              </a:rPr>
              <a:t>)))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local)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 _local=(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 local;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*_local+=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0532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pingpong_aligned.c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ds;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(DS)=%d\n"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(ds));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thread,&amp;(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ds.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2034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pingpong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time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real	0m5.293s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user	0m10.560s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time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0m2.350s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0m4.688s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向左箭號圖說文字 2"/>
          <p:cNvSpPr/>
          <p:nvPr/>
        </p:nvSpPr>
        <p:spPr>
          <a:xfrm>
            <a:off x="8763794" y="3674269"/>
            <a:ext cx="2766219" cy="685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2job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2.131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秒慢</a:t>
            </a:r>
          </a:p>
        </p:txBody>
      </p:sp>
    </p:spTree>
    <p:extLst>
      <p:ext uri="{BB962C8B-B14F-4D97-AF65-F5344CB8AC3E}">
        <p14:creationId xmlns:p14="http://schemas.microsoft.com/office/powerpoint/2010/main" val="16687838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972810"/>
              </p:ext>
            </p:extLst>
          </p:nvPr>
        </p:nvGraphicFramePr>
        <p:xfrm>
          <a:off x="838200" y="1825625"/>
          <a:ext cx="10515603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volatile</a:t>
                      </a:r>
                    </a:p>
                    <a:p>
                      <a:r>
                        <a:rPr kumimoji="1"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（錯誤，</a:t>
                      </a:r>
                      <a:endParaRPr kumimoji="1" lang="en-US" altLang="zh-TW" sz="1800" dirty="0">
                        <a:ea typeface="Noto Sans CJK TC Regular" panose="020B0500000000000000" pitchFamily="34" charset="-120"/>
                      </a:endParaRPr>
                    </a:p>
                    <a:p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平台相依）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5.525s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solidFill>
                            <a:srgbClr val="C00000"/>
                          </a:solidFill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11.024s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83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2job vs. </a:t>
            </a:r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2job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12		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local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+=1;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0x000000000040080e &lt;+24&gt;: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$0x1,-0x8(%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pingpong_aligned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0x000000000040070f &lt;+25&gt;: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-0x8(%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endParaRPr kumimoji="1" lang="mr-IN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0x0000000000400713 &lt;+29&gt;: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(%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endParaRPr kumimoji="1" lang="mr-IN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0x0000000000400715 &lt;+31&gt;: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lea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0x1(%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edx</a:t>
            </a:r>
            <a:endParaRPr kumimoji="1" lang="mr-IN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0x0000000000400718 &lt;+34&gt;: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-0x8(%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endParaRPr kumimoji="1" lang="mr-IN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0x000000000040071c &lt;+38&gt;:	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edx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,(%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32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對齊過後的程式碼真的蠻快的（小輸</a:t>
            </a:r>
            <a:r>
              <a:rPr kumimoji="1" lang="en-US" altLang="zh-TW" dirty="0"/>
              <a:t>2job</a:t>
            </a:r>
            <a:r>
              <a:rPr kumimoji="1" lang="zh-TW" altLang="en-US" dirty="0"/>
              <a:t>），但很浪費記憶體空間，在最關鍵的時候使用。</a:t>
            </a:r>
          </a:p>
        </p:txBody>
      </p:sp>
    </p:spTree>
    <p:extLst>
      <p:ext uri="{BB962C8B-B14F-4D97-AF65-F5344CB8AC3E}">
        <p14:creationId xmlns:p14="http://schemas.microsoft.com/office/powerpoint/2010/main" val="117842720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</a:t>
            </a:r>
            <a:r>
              <a:rPr kumimoji="1" lang="zh-TW" altLang="en-US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alignas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pingpong_alignedas.c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stdalign.h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8000"/>
                </a:solidFill>
                <a:latin typeface="Menlo"/>
              </a:rPr>
              <a:t>/*c11</a:t>
            </a:r>
            <a:r>
              <a:rPr lang="zh-TW" altLang="en-US" dirty="0">
                <a:solidFill>
                  <a:srgbClr val="008000"/>
                </a:solidFill>
                <a:latin typeface="Menlo"/>
              </a:rPr>
              <a:t>專用語法*</a:t>
            </a:r>
            <a:r>
              <a:rPr lang="en-US" altLang="zh-TW" dirty="0">
                <a:solidFill>
                  <a:srgbClr val="008000"/>
                </a:solidFill>
                <a:latin typeface="Menlo"/>
              </a:rPr>
              <a:t>/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DS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alignas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Menlo"/>
              </a:rPr>
              <a:t>alignas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64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b;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};</a:t>
            </a:r>
            <a:endParaRPr lang="en-US" altLang="zh-TW" b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400642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</a:t>
            </a:r>
            <a:endParaRPr kumimoji="1" lang="en-US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0m7.593s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0m15.168s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0m0.004s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0m2.358s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0m4.704s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/ch12$ time ./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pingpong_alignas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(DS)=128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real	0m2.373s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user	0m4.728s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	0m0.000s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3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99EF6-AB6A-AB4D-8D4B-7F8B40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SMP</a:t>
            </a:r>
            <a:r>
              <a:rPr kumimoji="1" lang="zh-CN" altLang="en-US" dirty="0">
                <a:ea typeface="Microsoft YaHei" panose="020B0503020204020204" pitchFamily="34" charset="-122"/>
              </a:rPr>
              <a:t>與</a:t>
            </a:r>
            <a:r>
              <a:rPr kumimoji="1" lang="en-US" altLang="zh-CN" dirty="0">
                <a:ea typeface="Microsoft YaHei" panose="020B0503020204020204" pitchFamily="34" charset="-122"/>
              </a:rPr>
              <a:t>UMA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F67E4-5CC8-C248-BCB6-63528BCB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Symmetric multiprocessing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的縮寫，指的是每一個處理器的功能都是一模一樣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指的是記憶體架構，每顆處理器存取任意記憶體，其頻寬、延遲都是一樣的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現在大部分的小型電腦（例如：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PC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、部分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server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大部分是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server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workstation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的記憶體架構可能是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NUMA</a:t>
            </a:r>
          </a:p>
        </p:txBody>
      </p:sp>
    </p:spTree>
    <p:extLst>
      <p:ext uri="{BB962C8B-B14F-4D97-AF65-F5344CB8AC3E}">
        <p14:creationId xmlns:p14="http://schemas.microsoft.com/office/powerpoint/2010/main" val="22210212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反組譯的結果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就這個程式來說，反組譯以後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pingpong_aligned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pingpong_alignas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的組合語言是一致的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3028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aligned_alloc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2400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795E26"/>
                </a:solidFill>
                <a:latin typeface="Menlo"/>
              </a:rPr>
              <a:t>aligned_alloc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alignment, </a:t>
            </a:r>
            <a:r>
              <a:rPr lang="en-US" altLang="zh-TW" sz="2400" dirty="0" err="1">
                <a:solidFill>
                  <a:srgbClr val="267F99"/>
                </a:solidFill>
                <a:latin typeface="Menlo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size );</a:t>
            </a:r>
          </a:p>
          <a:p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alignment: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跟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alignment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的倍數作對齊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size</a:t>
            </a:r>
            <a:r>
              <a:rPr lang="zh-TW" altLang="en-US" sz="2400" dirty="0">
                <a:solidFill>
                  <a:srgbClr val="000000"/>
                </a:solidFill>
                <a:latin typeface="Menlo"/>
              </a:rPr>
              <a:t>：需要分配的大小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461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原子運算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某些基本的運算單元（如：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）可以宣告為</a:t>
            </a:r>
            <a:r>
              <a:rPr kumimoji="1" lang="en-US" altLang="zh-TW" dirty="0"/>
              <a:t>Atomic_</a:t>
            </a:r>
          </a:p>
          <a:p>
            <a:r>
              <a:rPr kumimoji="1" lang="zh-TW" altLang="en-US" dirty="0"/>
              <a:t>透過定義在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stdatomic.h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r>
              <a:rPr kumimoji="1" lang="zh-TW" altLang="en-US" dirty="0"/>
              <a:t>的</a:t>
            </a:r>
            <a:r>
              <a:rPr kumimoji="1" lang="en-US" altLang="zh-TW" dirty="0"/>
              <a:t>operator</a:t>
            </a:r>
            <a:r>
              <a:rPr kumimoji="1" lang="zh-TW" altLang="en-US" dirty="0"/>
              <a:t>，可以對一些基本的運算單元（如：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進行簡單操作）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請注意：一連串的「原子運算」不會形成「原子運算」</a:t>
            </a:r>
          </a:p>
        </p:txBody>
      </p:sp>
    </p:spTree>
    <p:extLst>
      <p:ext uri="{BB962C8B-B14F-4D97-AF65-F5344CB8AC3E}">
        <p14:creationId xmlns:p14="http://schemas.microsoft.com/office/powerpoint/2010/main" val="4152022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stdatomic.h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stdatomic.h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atomic_int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atomic_fetch_add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(&amp;global, 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99069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$ $ time ./atomic 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1000000+1000000 = 2000000000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real	0m43.646s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user	1m27.272s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sys	0m0.000s 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en-US" altLang="zh-TW" sz="16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 atomic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sz="16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disas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/m thread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Dump of assembler code for function thread: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10			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atomic_fetch_add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(&amp;global, 1);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0x0000000000400703 &lt;+13&gt;:	lock </a:t>
            </a:r>
            <a:r>
              <a:rPr kumimoji="1" lang="en-US" altLang="zh-TW" sz="16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en-US" altLang="zh-TW" sz="16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$0x1,0x200949(%rip)        # 0x601054 &lt;global&gt;</a:t>
            </a:r>
          </a:p>
          <a:p>
            <a:pPr marL="0" indent="0">
              <a:buNone/>
            </a:pPr>
            <a:r>
              <a:rPr kumimoji="1" lang="en-US" altLang="zh-TW" sz="16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sp>
        <p:nvSpPr>
          <p:cNvPr id="4" name="向左箭號圖說文字 3"/>
          <p:cNvSpPr/>
          <p:nvPr/>
        </p:nvSpPr>
        <p:spPr>
          <a:xfrm>
            <a:off x="3048000" y="2514600"/>
            <a:ext cx="4127500" cy="558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2jobs</a:t>
            </a:r>
            <a:r>
              <a:rPr lang="zh-TW" altLang="en-US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的秒數為</a:t>
            </a:r>
            <a:r>
              <a:rPr lang="en-US" altLang="zh-TW" b="1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2.131s</a:t>
            </a:r>
            <a:endParaRPr lang="zh-TW" altLang="en-US" b="1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19277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/>
              <a:t>gcc</a:t>
            </a:r>
            <a:r>
              <a:rPr kumimoji="1" lang="en-US" altLang="zh-TW" sz="3600" dirty="0"/>
              <a:t> -c -g -</a:t>
            </a:r>
            <a:r>
              <a:rPr kumimoji="1" lang="en-US" altLang="zh-TW" sz="3600" dirty="0" err="1"/>
              <a:t>Wa</a:t>
            </a:r>
            <a:r>
              <a:rPr kumimoji="1" lang="en-US" altLang="zh-TW" sz="3600" dirty="0"/>
              <a:t>,-a,-ad </a:t>
            </a:r>
            <a:r>
              <a:rPr kumimoji="1" lang="en-US" altLang="zh-TW" sz="3600" dirty="0" err="1"/>
              <a:t>atomic.c</a:t>
            </a:r>
            <a:r>
              <a:rPr kumimoji="1" lang="en-US" altLang="zh-TW" sz="3600" dirty="0"/>
              <a:t> &gt; </a:t>
            </a:r>
            <a:r>
              <a:rPr kumimoji="1" lang="en-US" altLang="zh-TW" sz="3600" dirty="0" err="1"/>
              <a:t>atomic.asm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10:atomic.c      **** 	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atomic_fetch_add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, 1);</a:t>
            </a:r>
            <a:endParaRPr kumimoji="1" lang="en-US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28              		.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loc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1 10 0 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discriminator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29 000d F0830500 		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lock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addl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	$1, 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(%</a:t>
            </a:r>
            <a:r>
              <a:rPr kumimoji="1" lang="mr-IN" altLang="zh-TW" sz="22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rip</a:t>
            </a:r>
            <a:r>
              <a:rPr kumimoji="1" lang="mr-IN" altLang="zh-TW" sz="22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TW" altLang="en-US" sz="22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022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硬體的同步化機制（例如：</a:t>
            </a:r>
            <a:r>
              <a:rPr kumimoji="1" lang="en-US" altLang="zh-TW" dirty="0"/>
              <a:t>Intel’s lock</a:t>
            </a:r>
            <a:r>
              <a:rPr kumimoji="1" lang="zh-TW" altLang="en-US" dirty="0"/>
              <a:t>）還是不如手動平行化的速度</a:t>
            </a:r>
          </a:p>
        </p:txBody>
      </p:sp>
    </p:spTree>
    <p:extLst>
      <p:ext uri="{BB962C8B-B14F-4D97-AF65-F5344CB8AC3E}">
        <p14:creationId xmlns:p14="http://schemas.microsoft.com/office/powerpoint/2010/main" val="2366007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</a:t>
            </a:r>
            <a:r>
              <a:rPr kumimoji="1" lang="en-US" altLang="zh-TW" dirty="0"/>
              <a:t>thread local variable</a:t>
            </a:r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cancel</a:t>
            </a:r>
            <a:r>
              <a:rPr kumimoji="1" lang="zh-TW" altLang="en-US" dirty="0"/>
              <a:t>在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中的作用，並且知道「盡量不要」使用這二種機制</a:t>
            </a:r>
            <a:endParaRPr kumimoji="1" lang="en-US" altLang="zh-TW" dirty="0"/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false sharing</a:t>
            </a:r>
            <a:r>
              <a:rPr kumimoji="1" lang="zh-TW" altLang="en-US" dirty="0"/>
              <a:t>及解決方法</a:t>
            </a:r>
            <a:endParaRPr kumimoji="1" lang="en-US" altLang="zh-TW" dirty="0"/>
          </a:p>
          <a:p>
            <a:r>
              <a:rPr kumimoji="1" lang="zh-TW" altLang="en-US" dirty="0"/>
              <a:t>一些基本型別（如：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）有</a:t>
            </a:r>
            <a:r>
              <a:rPr kumimoji="1" lang="en-US" altLang="zh-TW" dirty="0"/>
              <a:t>hardware solution</a:t>
            </a:r>
            <a:r>
              <a:rPr kumimoji="1" lang="zh-TW" altLang="en-US" dirty="0"/>
              <a:t>（即：</a:t>
            </a:r>
            <a:r>
              <a:rPr kumimoji="1" lang="en-US" altLang="zh-TW" dirty="0"/>
              <a:t>atomic operation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31138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寫一支程式利用「蒙地卡羅方法」計算</a:t>
            </a:r>
            <a:r>
              <a:rPr kumimoji="1" lang="en-US" altLang="zh-TW" dirty="0"/>
              <a:t>pi</a:t>
            </a:r>
          </a:p>
          <a:p>
            <a:pPr lvl="1"/>
            <a:r>
              <a:rPr kumimoji="1" lang="zh-TW" altLang="en-US" dirty="0"/>
              <a:t>演算法：</a:t>
            </a:r>
            <a:r>
              <a:rPr lang="en-US" altLang="zh-TW" dirty="0"/>
              <a:t> https://</a:t>
            </a:r>
            <a:r>
              <a:rPr lang="en-US" altLang="zh-TW" dirty="0" err="1"/>
              <a:t>goo.gl</a:t>
            </a:r>
            <a:r>
              <a:rPr lang="en-US" altLang="zh-TW" dirty="0"/>
              <a:t>/</a:t>
            </a:r>
            <a:r>
              <a:rPr lang="en-US" altLang="zh-TW" dirty="0" err="1"/>
              <a:t>BXlUZB</a:t>
            </a:r>
            <a:endParaRPr lang="en-US" altLang="zh-TW" dirty="0"/>
          </a:p>
          <a:p>
            <a:r>
              <a:rPr kumimoji="1" lang="zh-TW" altLang="en-US" dirty="0"/>
              <a:t>可以多執行緒，平行運算，計算出</a:t>
            </a:r>
            <a:r>
              <a:rPr kumimoji="1" lang="en-US" altLang="zh-TW" dirty="0"/>
              <a:t>pi</a:t>
            </a:r>
          </a:p>
          <a:p>
            <a:r>
              <a:rPr kumimoji="1" lang="zh-TW" altLang="en-US" dirty="0"/>
              <a:t>執行方法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./pi ####</a:t>
            </a:r>
          </a:p>
          <a:p>
            <a:pPr lvl="1"/>
            <a:r>
              <a:rPr kumimoji="1" lang="en-US" altLang="zh-TW" dirty="0"/>
              <a:t>####</a:t>
            </a:r>
            <a:r>
              <a:rPr kumimoji="1" lang="zh-TW" altLang="en-US" dirty="0"/>
              <a:t>為總共要執行幾次迴圈（亂數）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執行完成後，於螢幕上印出</a:t>
            </a:r>
            <a:r>
              <a:rPr kumimoji="1" lang="en-US" altLang="zh-TW" dirty="0"/>
              <a:t>pi</a:t>
            </a:r>
            <a:r>
              <a:rPr kumimoji="1" lang="zh-TW" altLang="en-US" dirty="0"/>
              <a:t>的值到小數點以下第八位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21087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Conditional wait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795E26"/>
                </a:solidFill>
                <a:latin typeface="Menlo"/>
              </a:rPr>
              <a:t>pthread_cond_destroy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795E26"/>
                </a:solidFill>
                <a:latin typeface="Menlo"/>
              </a:rPr>
              <a:t>pthread_cond_init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pthread_condattr_t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 = PTHREAD_COND_INITIALIZER;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sz="2000" dirty="0">
                <a:solidFill>
                  <a:srgbClr val="000000"/>
                </a:solidFill>
                <a:latin typeface="Menlo"/>
              </a:rPr>
            </a:br>
            <a:r>
              <a:rPr lang="en-US" altLang="zh-TW" sz="2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795E26"/>
                </a:solidFill>
                <a:latin typeface="Menlo"/>
              </a:rPr>
              <a:t>pthread_cond_wait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b="1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b="1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b="1" dirty="0" err="1">
                <a:solidFill>
                  <a:srgbClr val="267F99"/>
                </a:solidFill>
                <a:latin typeface="Menlo"/>
              </a:rPr>
              <a:t>pthread_mutex_t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b="1" dirty="0">
                <a:solidFill>
                  <a:srgbClr val="0000FF"/>
                </a:solidFill>
                <a:latin typeface="Menlo"/>
              </a:rPr>
              <a:t>restrict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000" b="1" dirty="0" err="1">
                <a:solidFill>
                  <a:srgbClr val="795E26"/>
                </a:solidFill>
                <a:latin typeface="Menlo"/>
              </a:rPr>
              <a:t>pthread_cond_signal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000" b="1" dirty="0" err="1">
                <a:solidFill>
                  <a:srgbClr val="267F99"/>
                </a:solidFill>
                <a:latin typeface="Menlo"/>
              </a:rPr>
              <a:t>pthread_cond_t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000" b="1" dirty="0" err="1">
                <a:solidFill>
                  <a:srgbClr val="000000"/>
                </a:solidFill>
                <a:latin typeface="Menlo"/>
              </a:rPr>
              <a:t>cond</a:t>
            </a:r>
            <a:r>
              <a:rPr lang="en-US" altLang="zh-TW" sz="2000" b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b="1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要等待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所保護的資料結構發生變化，呼叫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pthread_cond_wait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當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所保護的資料結構發生變化，呼叫</a:t>
            </a:r>
            <a:r>
              <a:rPr lang="en-US" altLang="zh-TW" sz="2000" dirty="0" err="1">
                <a:solidFill>
                  <a:srgbClr val="000000"/>
                </a:solidFill>
                <a:latin typeface="Menlo"/>
              </a:rPr>
              <a:t>pthread_cond_signal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Menlo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下學期</a:t>
            </a:r>
            <a:r>
              <a:rPr lang="en-US" altLang="zh-TW" sz="2000" dirty="0">
                <a:solidFill>
                  <a:srgbClr val="000000"/>
                </a:solidFill>
                <a:latin typeface="Menlo"/>
              </a:rPr>
              <a:t>OS</a:t>
            </a:r>
            <a:r>
              <a:rPr lang="zh-TW" altLang="en-US" sz="2000" dirty="0">
                <a:solidFill>
                  <a:srgbClr val="000000"/>
                </a:solidFill>
                <a:latin typeface="Menlo"/>
              </a:rPr>
              <a:t>課會有更詳細的介紹</a:t>
            </a:r>
            <a:endParaRPr lang="en-US" altLang="zh-TW" sz="20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024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6C3B3-C45D-D44F-A52E-B068A21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8E254-9921-A349-B7FE-7C12E766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45941" cy="4351338"/>
          </a:xfrm>
        </p:spPr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對程式設計師而言，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普通的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架構相當於是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SMP+UMA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目前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AMD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ARM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等公司，幾乎都讓同一個封裝上的多核心處理器共用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LLC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last level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，例如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L3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這讓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multi-core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在資料傳遞上變得比傳統的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SMP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要來得快速（因為可以透過讀寫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LLC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傳遞資料）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pic>
        <p:nvPicPr>
          <p:cNvPr id="4098" name="Picture 2" descr="「intel multi core smart cache l1  l2 l3 8700」的圖片搜尋結果">
            <a:extLst>
              <a:ext uri="{FF2B5EF4-FFF2-40B4-BE49-F238E27FC236}">
                <a16:creationId xmlns:a16="http://schemas.microsoft.com/office/drawing/2014/main" id="{46712E04-88F8-2B41-B979-4FD03AC4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56" y="2158544"/>
            <a:ext cx="3554567" cy="27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22D537-426C-884F-BADA-FA5064D62333}"/>
              </a:ext>
            </a:extLst>
          </p:cNvPr>
          <p:cNvSpPr/>
          <p:nvPr/>
        </p:nvSpPr>
        <p:spPr>
          <a:xfrm>
            <a:off x="5767294" y="6066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https://konspekta.net/lektsiiorgimg/baza8/4374096372124.files/image006.jpg</a:t>
            </a:r>
          </a:p>
        </p:txBody>
      </p:sp>
    </p:spTree>
    <p:extLst>
      <p:ext uri="{BB962C8B-B14F-4D97-AF65-F5344CB8AC3E}">
        <p14:creationId xmlns:p14="http://schemas.microsoft.com/office/powerpoint/2010/main" val="306022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43BA777-371E-CC4E-A9C5-085F5C44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設計與</a:t>
            </a:r>
            <a:r>
              <a:rPr kumimoji="1" lang="en-US" altLang="zh-CN" sz="5400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sz="5400" dirty="0">
                <a:latin typeface="Noto Sans CJK TC Regular" panose="020B0500000000000000" pitchFamily="34" charset="-120"/>
              </a:rPr>
              <a:t>的影響</a:t>
            </a:r>
            <a:endParaRPr kumimoji="1" lang="zh-TW" altLang="en-US" sz="5400" dirty="0">
              <a:latin typeface="Noto Sans CJK TC Regular" panose="020B0500000000000000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9BB0A7-FC01-DD42-B270-95AC2ED46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77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14A8-49B1-D340-82E9-1F93096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pipeline &amp; superscalar</a:t>
            </a:r>
            <a:endParaRPr kumimoji="1" lang="zh-TW" altLang="en-US" dirty="0"/>
          </a:p>
        </p:txBody>
      </p:sp>
      <p:pic>
        <p:nvPicPr>
          <p:cNvPr id="5122" name="Picture 2" descr="https://images2017.cnblogs.com/blog/421096/201710/421096-20171016191353021-1506238608.png">
            <a:extLst>
              <a:ext uri="{FF2B5EF4-FFF2-40B4-BE49-F238E27FC236}">
                <a16:creationId xmlns:a16="http://schemas.microsoft.com/office/drawing/2014/main" id="{FD733BA0-789B-2744-8915-C5D2A3462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4917"/>
            <a:ext cx="5156200" cy="386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DDEEA3F-D0E7-B943-A0E7-FC4998624DBE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右手邊的圖是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方塊圖，對程式設計師而言要注意的是「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Out-of-Order execution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」</a:t>
            </a:r>
            <a:endParaRPr kumimoji="1"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因為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out-of-order execution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因此下列程式碼對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而言都是正確的執行方式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A=1;		B=2;</a:t>
            </a:r>
          </a:p>
          <a:p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B=2;		A=1;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如果程式碼有相依性，那麼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會保證執行的順序。例如：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latin typeface="Noto Sans CJK TC Regular" panose="020B0500000000000000" pitchFamily="34" charset="-120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A=*alpha;	A=*alpha;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B=A+1;		if (A==1) {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		 /*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A==1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之後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		}</a:t>
            </a:r>
          </a:p>
        </p:txBody>
      </p:sp>
      <p:sp>
        <p:nvSpPr>
          <p:cNvPr id="6" name="向左箭號圖說文字 5">
            <a:extLst>
              <a:ext uri="{FF2B5EF4-FFF2-40B4-BE49-F238E27FC236}">
                <a16:creationId xmlns:a16="http://schemas.microsoft.com/office/drawing/2014/main" id="{5AE5130D-1155-EA4E-9470-A67A695B0832}"/>
              </a:ext>
            </a:extLst>
          </p:cNvPr>
          <p:cNvSpPr/>
          <p:nvPr/>
        </p:nvSpPr>
        <p:spPr>
          <a:xfrm>
            <a:off x="10010587" y="4069977"/>
            <a:ext cx="1488141" cy="40042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 of order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56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446D3-863C-0C45-B7EB-02DC59DB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&amp; superscalar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08FA4-2BC1-C241-90AA-53E8C60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zh-TW" altLang="en-US" dirty="0"/>
              <a:t>如果</a:t>
            </a:r>
            <a:r>
              <a:rPr kumimoji="1" lang="en-US" altLang="zh-TW" dirty="0"/>
              <a:t>compiler</a:t>
            </a:r>
            <a:r>
              <a:rPr kumimoji="1" lang="zh-CN" altLang="en-US" dirty="0">
                <a:ea typeface="Microsoft YaHei" panose="020B0503020204020204" pitchFamily="34" charset="-122"/>
              </a:rPr>
              <a:t>打開優化（例如：</a:t>
            </a:r>
            <a:r>
              <a:rPr kumimoji="1" lang="en-US" altLang="zh-CN" dirty="0">
                <a:ea typeface="Microsoft YaHei" panose="020B0503020204020204" pitchFamily="34" charset="-122"/>
              </a:rPr>
              <a:t>O3</a:t>
            </a:r>
            <a:r>
              <a:rPr kumimoji="1" lang="zh-CN" altLang="en-US" dirty="0">
                <a:ea typeface="Microsoft YaHei" panose="020B0503020204020204" pitchFamily="34" charset="-122"/>
              </a:rPr>
              <a:t>），那麼</a:t>
            </a:r>
            <a:r>
              <a:rPr kumimoji="1" lang="en-US" altLang="zh-CN" dirty="0">
                <a:ea typeface="Microsoft YaHei" panose="020B0503020204020204" pitchFamily="34" charset="-122"/>
              </a:rPr>
              <a:t>compiler</a:t>
            </a:r>
            <a:r>
              <a:rPr kumimoji="1" lang="zh-CN" altLang="en-US" dirty="0">
                <a:ea typeface="Microsoft YaHei" panose="020B0503020204020204" pitchFamily="34" charset="-122"/>
              </a:rPr>
              <a:t>可能也會將指令重排，特別是沒有前後相關的指令，下列二個範例對編譯器而言都是一樣的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endParaRPr kumimoji="1" lang="en-US" altLang="zh-CN" dirty="0"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ea typeface="Microsoft YaHei" panose="020B0503020204020204" pitchFamily="34" charset="-122"/>
              </a:rPr>
              <a:t>範例一：</a:t>
            </a:r>
            <a:r>
              <a:rPr kumimoji="1" lang="en-US" altLang="zh-CN" dirty="0"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ea typeface="Microsoft YaHei" panose="020B0503020204020204" pitchFamily="34" charset="-122"/>
              </a:rPr>
              <a:t>範例二：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A=1;		B=2;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B=2;		A=1;</a:t>
            </a:r>
          </a:p>
          <a:p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mutlti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-threading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的情況下，如果一定要保證順序，必須使用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memory barrier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（後面會介紹）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82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EA4B2-8AE3-D342-9780-25A5BEC2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驗證：</a:t>
            </a:r>
            <a:r>
              <a:rPr kumimoji="1" lang="en-US" altLang="zh-CN" dirty="0" err="1">
                <a:ea typeface="Microsoft YaHei" panose="020B0503020204020204" pitchFamily="34" charset="-122"/>
              </a:rPr>
              <a:t>memoryModel.c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D8983-7208-6F4E-8ACC-65055781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13760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/>
              </a:rPr>
              <a:t>#include 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&lt;</a:t>
            </a:r>
            <a:r>
              <a:rPr lang="en" altLang="zh-TW" dirty="0" err="1">
                <a:solidFill>
                  <a:srgbClr val="D12F1B"/>
                </a:solidFill>
                <a:latin typeface="Menlo"/>
              </a:rPr>
              <a:t>stdio.h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&gt;</a:t>
            </a:r>
            <a:endParaRPr lang="en" altLang="zh-TW" dirty="0">
              <a:solidFill>
                <a:srgbClr val="78492A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a;</a:t>
            </a:r>
            <a:endParaRPr lang="en" altLang="zh-TW" dirty="0">
              <a:solidFill>
                <a:srgbClr val="BA2DA2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 b;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反組譯以後會發現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b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和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a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的設定順序顛倒*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編譯指令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icc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 -O3 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memoryModel.c</a:t>
            </a:r>
            <a:r>
              <a:rPr lang="zh-TW" altLang="en" dirty="0">
                <a:solidFill>
                  <a:srgbClr val="008400"/>
                </a:solidFill>
                <a:latin typeface="Menlo"/>
              </a:rPr>
              <a:t>，</a:t>
            </a:r>
            <a:r>
              <a:rPr lang="en" altLang="zh-TW" dirty="0">
                <a:solidFill>
                  <a:srgbClr val="008400"/>
                </a:solidFill>
                <a:latin typeface="Menlo"/>
              </a:rPr>
              <a:t>O3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叫編譯器進行程式碼優化*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icc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或</a:t>
            </a:r>
            <a:r>
              <a:rPr lang="en" altLang="zh-TW" dirty="0" err="1">
                <a:solidFill>
                  <a:srgbClr val="008400"/>
                </a:solidFill>
                <a:latin typeface="Menlo"/>
              </a:rPr>
              <a:t>gcc</a:t>
            </a:r>
            <a:r>
              <a:rPr lang="zh-TW" altLang="en-US" dirty="0">
                <a:solidFill>
                  <a:srgbClr val="008400"/>
                </a:solidFill>
                <a:latin typeface="Menlo"/>
              </a:rPr>
              <a:t>都是同樣的結果，請看下一頁分析*</a:t>
            </a:r>
            <a:r>
              <a:rPr lang="en-US" altLang="zh-TW" dirty="0">
                <a:solidFill>
                  <a:srgbClr val="008400"/>
                </a:solidFill>
                <a:latin typeface="Menlo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b = </a:t>
            </a:r>
            <a:r>
              <a:rPr lang="en" altLang="zh-TW" dirty="0">
                <a:solidFill>
                  <a:srgbClr val="272AD8"/>
                </a:solidFill>
                <a:latin typeface="Menlo"/>
              </a:rPr>
              <a:t>0xdead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a = </a:t>
            </a:r>
            <a:r>
              <a:rPr lang="en" altLang="zh-TW" dirty="0">
                <a:solidFill>
                  <a:srgbClr val="272AD8"/>
                </a:solidFill>
                <a:latin typeface="Menlo"/>
              </a:rPr>
              <a:t>0xc0fe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/>
              </a:rPr>
              <a:t>"a = %x, b = %x\n"</a:t>
            </a:r>
            <a:r>
              <a:rPr lang="en" altLang="zh-TW" dirty="0">
                <a:solidFill>
                  <a:srgbClr val="000000"/>
                </a:solidFill>
                <a:latin typeface="Menlo"/>
              </a:rPr>
              <a:t>, a, b);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23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4F212-7F19-2542-9A15-FBE0B7B4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課程單元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8FF5C-138C-6E4B-BC9B-071D87A0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459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Multi-thread</a:t>
            </a:r>
            <a:r>
              <a:rPr kumimoji="1" lang="zh-CN" altLang="en-US" dirty="0"/>
              <a:t>與計算機硬體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_</a:t>
            </a:r>
            <a:r>
              <a:rPr kumimoji="1" lang="en-US" altLang="zh-TW" dirty="0" err="1"/>
              <a:t>Alignas</a:t>
            </a:r>
            <a:r>
              <a:rPr kumimoji="1" lang="zh-TW" altLang="en-US" dirty="0"/>
              <a:t>（</a:t>
            </a:r>
            <a:r>
              <a:rPr kumimoji="1" lang="en-US" altLang="zh-TW" dirty="0"/>
              <a:t>C11 &amp; C++11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CN" dirty="0"/>
              <a:t>atomic operations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C11 &amp; C++11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memory order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C11 and 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Intel </a:t>
            </a:r>
            <a:r>
              <a:rPr kumimoji="1" lang="en-US" altLang="zh-CN" dirty="0" err="1"/>
              <a:t>VTune</a:t>
            </a:r>
            <a:r>
              <a:rPr kumimoji="1" lang="en-US" altLang="zh-CN" dirty="0"/>
              <a:t> vs. Linux perf</a:t>
            </a:r>
          </a:p>
          <a:p>
            <a:pPr lvl="1"/>
            <a:r>
              <a:rPr kumimoji="1" lang="zh-CN" altLang="en-US" dirty="0"/>
              <a:t>實驗：</a:t>
            </a:r>
            <a:r>
              <a:rPr kumimoji="1" lang="en-US" altLang="zh-CN" dirty="0" err="1"/>
              <a:t>memoryTest</a:t>
            </a:r>
            <a:r>
              <a:rPr kumimoji="1" lang="en-US" altLang="zh-CN" dirty="0"/>
              <a:t>/...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pingpong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aligned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aotmic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基本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機制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semaphore</a:t>
            </a:r>
          </a:p>
          <a:p>
            <a:pPr lvl="1"/>
            <a:r>
              <a:rPr kumimoji="1" lang="en-US" altLang="zh-TW" dirty="0"/>
              <a:t>mutex</a:t>
            </a:r>
            <a:r>
              <a:rPr kumimoji="1" lang="zh-TW" altLang="en-US" dirty="0"/>
              <a:t> （可支援優先權控制、遞迴鎖、自適應鎖）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spinlock</a:t>
            </a:r>
          </a:p>
          <a:p>
            <a:pPr lvl="1"/>
            <a:r>
              <a:rPr kumimoji="1" lang="en-US" altLang="zh-TW" dirty="0" err="1"/>
              <a:t>pthread_rwlock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實驗：</a:t>
            </a:r>
            <a:r>
              <a:rPr kumimoji="1" lang="en-US" altLang="zh-CN" dirty="0" err="1"/>
              <a:t>conCurrentQ</a:t>
            </a:r>
            <a:r>
              <a:rPr kumimoji="1" lang="en-US" altLang="zh-CN" dirty="0"/>
              <a:t>/...</a:t>
            </a:r>
            <a:r>
              <a:rPr kumimoji="1" lang="zh-CN" altLang="en-US" dirty="0"/>
              <a:t>及</a:t>
            </a:r>
            <a:r>
              <a:rPr kumimoji="1" lang="en-US" altLang="zh-CN" dirty="0"/>
              <a:t>2thread/...</a:t>
            </a:r>
            <a:endParaRPr kumimoji="1" lang="en-US" altLang="zh-TW" dirty="0"/>
          </a:p>
          <a:p>
            <a:r>
              <a:rPr kumimoji="1" lang="zh-CN" altLang="en-US" dirty="0"/>
              <a:t>進階的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機制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lock-free queue</a:t>
            </a:r>
          </a:p>
          <a:p>
            <a:pPr lvl="1"/>
            <a:r>
              <a:rPr kumimoji="1" lang="en-US" altLang="zh-TW" dirty="0"/>
              <a:t>sequential lock</a:t>
            </a:r>
          </a:p>
          <a:p>
            <a:pPr lvl="1"/>
            <a:r>
              <a:rPr kumimoji="1" lang="en-US" altLang="zh-TW" dirty="0"/>
              <a:t>ticket lock</a:t>
            </a:r>
          </a:p>
          <a:p>
            <a:pPr lvl="1"/>
            <a:r>
              <a:rPr kumimoji="1" lang="en-US" altLang="zh-TW" dirty="0"/>
              <a:t>r/w spinlock</a:t>
            </a:r>
          </a:p>
        </p:txBody>
      </p:sp>
    </p:spTree>
    <p:extLst>
      <p:ext uri="{BB962C8B-B14F-4D97-AF65-F5344CB8AC3E}">
        <p14:creationId xmlns:p14="http://schemas.microsoft.com/office/powerpoint/2010/main" val="141260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196FE-BCA1-0D41-A461-9CEFC44D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2612" cy="1325563"/>
          </a:xfrm>
        </p:spPr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E7AF3-A30E-B848-AE1A-B074741C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813" y="365126"/>
            <a:ext cx="7464847" cy="6492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disassemble main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 of assembler code </a:t>
            </a:r>
            <a:r>
              <a:rPr lang="en" altLang="zh-TW" sz="1400" dirty="0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main: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push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and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0xffffffffffffff80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,%rsp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sub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,%rsp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0x0000000000400b1f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,%edi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0x400b60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&lt;__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intel_new_feature_proc_init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0x0000000000400b2b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stmxcsr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0x0000000000400b2f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$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0xc0fe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altLang="zh-TW" sz="1900" b="1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0x0000000000400b37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0x401b44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,%edi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0x0000000000400b3c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orl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0x8040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0x0000000000400b43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9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$</a:t>
            </a:r>
            <a:r>
              <a:rPr lang="en" altLang="zh-TW" sz="1900" b="1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0xdead</a:t>
            </a:r>
            <a:r>
              <a:rPr lang="en" altLang="zh-TW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,%edx</a:t>
            </a:r>
            <a:endParaRPr lang="en" altLang="zh-TW" sz="1900" b="1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0x0000000000400b4a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0x0000000000400b4e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ldmxcsr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0x0000000000400b52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0x400970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printf@plt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71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0x0000000000400b59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73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0x0000000000400b5c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pop 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0x0000000000400b5d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" altLang="zh-TW" sz="1400" dirty="0">
              <a:solidFill>
                <a:srgbClr val="272AD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0x0000000000400b5e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&lt;+</a:t>
            </a:r>
            <a:r>
              <a:rPr lang="en" altLang="zh-TW" sz="1400" dirty="0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    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%</a:t>
            </a:r>
            <a:r>
              <a:rPr lang="en" altLang="zh-TW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" altLang="zh-TW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assembler dump.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3F73CC-1CE2-9A40-80BF-B74A3A8ACD91}"/>
              </a:ext>
            </a:extLst>
          </p:cNvPr>
          <p:cNvSpPr/>
          <p:nvPr/>
        </p:nvSpPr>
        <p:spPr>
          <a:xfrm>
            <a:off x="525135" y="3211279"/>
            <a:ext cx="336381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a;</a:t>
            </a:r>
            <a:endParaRPr lang="en" altLang="zh-TW" dirty="0">
              <a:solidFill>
                <a:srgbClr val="BA2DA2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 b;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b = </a:t>
            </a:r>
            <a:r>
              <a:rPr lang="en" altLang="zh-TW" b="1" dirty="0">
                <a:solidFill>
                  <a:srgbClr val="272AD8"/>
                </a:solidFill>
                <a:latin typeface="Menlo"/>
                <a:ea typeface="Noto Sans CJK TC Regular" panose="020B0500000000000000" pitchFamily="34" charset="-120"/>
              </a:rPr>
              <a:t>0xdead</a:t>
            </a: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;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    a = </a:t>
            </a:r>
            <a:r>
              <a:rPr lang="en" altLang="zh-TW" b="1" dirty="0">
                <a:solidFill>
                  <a:srgbClr val="272AD8"/>
                </a:solidFill>
                <a:latin typeface="Menlo"/>
                <a:ea typeface="Noto Sans CJK TC Regular" panose="020B0500000000000000" pitchFamily="34" charset="-120"/>
              </a:rPr>
              <a:t>0xc0fe</a:t>
            </a:r>
            <a:r>
              <a:rPr lang="en" altLang="zh-TW" b="1" dirty="0">
                <a:solidFill>
                  <a:srgbClr val="000000"/>
                </a:solidFill>
                <a:latin typeface="Menlo"/>
                <a:ea typeface="Noto Sans CJK TC Regular" panose="020B0500000000000000" pitchFamily="34" charset="-12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2F1F7E-7393-6A48-9493-400B616FEF19}"/>
              </a:ext>
            </a:extLst>
          </p:cNvPr>
          <p:cNvSpPr/>
          <p:nvPr/>
        </p:nvSpPr>
        <p:spPr>
          <a:xfrm>
            <a:off x="525136" y="1768261"/>
            <a:ext cx="3363817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gcc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-O3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memoryModel.c</a:t>
            </a:r>
            <a:endParaRPr lang="en" altLang="zh-TW" b="1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r>
              <a:rPr lang="en" altLang="zh-TW" b="1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/*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gcc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或</a:t>
            </a:r>
            <a:r>
              <a:rPr lang="en-US" altLang="zh-CN" b="1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icc</a:t>
            </a:r>
            <a:r>
              <a:rPr lang="en" altLang="zh-TW" b="1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*/</a:t>
            </a:r>
          </a:p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icc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–O3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memroyModel.c</a:t>
            </a:r>
            <a:endParaRPr lang="en" altLang="zh-TW" b="1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gdb</a:t>
            </a:r>
            <a:r>
              <a:rPr lang="en" altLang="zh-TW" b="1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b="1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a.out</a:t>
            </a:r>
            <a:endParaRPr lang="en" altLang="zh-TW" b="1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46F9FC6-B808-364E-B85B-02381DA7667D}"/>
              </a:ext>
            </a:extLst>
          </p:cNvPr>
          <p:cNvCxnSpPr/>
          <p:nvPr/>
        </p:nvCxnSpPr>
        <p:spPr>
          <a:xfrm flipV="1">
            <a:off x="3227942" y="3062689"/>
            <a:ext cx="1222871" cy="118982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245DDE8-200D-EE44-A87F-ECD76C446433}"/>
              </a:ext>
            </a:extLst>
          </p:cNvPr>
          <p:cNvCxnSpPr>
            <a:cxnSpLocks/>
          </p:cNvCxnSpPr>
          <p:nvPr/>
        </p:nvCxnSpPr>
        <p:spPr>
          <a:xfrm flipV="1">
            <a:off x="3227942" y="3811443"/>
            <a:ext cx="1222870" cy="16315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3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1DD2E-69ED-CF43-8C8C-9B1C983D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指令順序對</a:t>
            </a:r>
            <a:r>
              <a:rPr kumimoji="1" lang="en-US" altLang="zh-TW" dirty="0"/>
              <a:t>multi-thread</a:t>
            </a:r>
            <a:r>
              <a:rPr kumimoji="1" lang="zh-CN" altLang="en-US" dirty="0">
                <a:ea typeface="Microsoft YaHei" panose="020B0503020204020204" pitchFamily="34" charset="-122"/>
              </a:rPr>
              <a:t>的重要性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333C6-44F7-704A-AEEC-3AAE7097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在許多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multi-thread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的程式中，都是透過設定變數，控制不同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之間的交互關係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執行的前後關係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存取全域變數或全域資料結構的正確性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在相關的程式碼必須確認執行的順序的正確性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除了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compiler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會調動程式碼以外，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也會動態調動程式碼（</a:t>
            </a:r>
            <a:r>
              <a:rPr kumimoji="1" lang="en-US" altLang="zh-CN" dirty="0" err="1">
                <a:latin typeface="Noto Sans CJK TC Regular" panose="020B0500000000000000" pitchFamily="34" charset="-120"/>
              </a:rPr>
              <a:t>OoO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），因此必須使用編譯器、函數庫所提供的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memory barrier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確保關鍵程式碼的執行順序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17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5C4B-5367-3A4E-90E0-F59BDD4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&amp; superscalar &amp; cache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74B51-B9F8-F94C-BCA1-FA8CD8D9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一道指令（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instruction</a:t>
            </a:r>
            <a:r>
              <a:rPr kumimoji="1" lang="zh-TW" altLang="en-US" sz="2400" dirty="0">
                <a:latin typeface="Noto Sans CJK TC Regular" panose="020B0500000000000000" pitchFamily="34" charset="-120"/>
              </a:rPr>
              <a:t>）可能會分成多個步驟進行，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因此可能會有「半成品」出現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例如：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x86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允許從任意位置開始，讀取一個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word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，這個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word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可能跨過一個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cache line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，因此可能需要多個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machine cycle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才能完成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「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0xcofe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」跨過二個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cache line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，因此</a:t>
            </a:r>
            <a:r>
              <a:rPr kumimoji="1" lang="en-US" altLang="zh-CN" sz="2400" dirty="0">
                <a:latin typeface="Noto Sans CJK TC Regular" panose="020B0500000000000000" pitchFamily="34" charset="-120"/>
              </a:rPr>
              <a:t>CPU</a:t>
            </a:r>
            <a:r>
              <a:rPr kumimoji="1" lang="zh-TW" altLang="en-US" sz="2400" dirty="0">
                <a:latin typeface="Noto Sans CJK TC Regular" panose="020B0500000000000000" pitchFamily="34" charset="-120"/>
              </a:rPr>
              <a:t>會</a:t>
            </a:r>
            <a:endParaRPr kumimoji="1" lang="en-US" altLang="zh-TW" sz="2400" dirty="0">
              <a:latin typeface="Noto Sans CJK TC Regular" panose="020B0500000000000000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242FFD-AABD-CA45-9466-A7919BDC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2796"/>
              </p:ext>
            </p:extLst>
          </p:nvPr>
        </p:nvGraphicFramePr>
        <p:xfrm>
          <a:off x="6394824" y="4812833"/>
          <a:ext cx="5546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89">
                  <a:extLst>
                    <a:ext uri="{9D8B030D-6E8A-4147-A177-3AD203B41FA5}">
                      <a16:colId xmlns:a16="http://schemas.microsoft.com/office/drawing/2014/main" val="2487844672"/>
                    </a:ext>
                  </a:extLst>
                </a:gridCol>
                <a:gridCol w="653452">
                  <a:extLst>
                    <a:ext uri="{9D8B030D-6E8A-4147-A177-3AD203B41FA5}">
                      <a16:colId xmlns:a16="http://schemas.microsoft.com/office/drawing/2014/main" val="288209187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1514807729"/>
                    </a:ext>
                  </a:extLst>
                </a:gridCol>
                <a:gridCol w="1386541">
                  <a:extLst>
                    <a:ext uri="{9D8B030D-6E8A-4147-A177-3AD203B41FA5}">
                      <a16:colId xmlns:a16="http://schemas.microsoft.com/office/drawing/2014/main" val="776560132"/>
                    </a:ext>
                  </a:extLst>
                </a:gridCol>
                <a:gridCol w="636177">
                  <a:extLst>
                    <a:ext uri="{9D8B030D-6E8A-4147-A177-3AD203B41FA5}">
                      <a16:colId xmlns:a16="http://schemas.microsoft.com/office/drawing/2014/main" val="2901039167"/>
                    </a:ext>
                  </a:extLst>
                </a:gridCol>
                <a:gridCol w="750364">
                  <a:extLst>
                    <a:ext uri="{9D8B030D-6E8A-4147-A177-3AD203B41FA5}">
                      <a16:colId xmlns:a16="http://schemas.microsoft.com/office/drawing/2014/main" val="26352791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word1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word2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word3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word4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65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1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？？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0xc0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65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0xfe</a:t>
                      </a:r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Noto Sans CJK TC Regular" panose="020B0500000000000000" pitchFamily="34" charset="-120"/>
                          <a:cs typeface="Consolas" panose="020B0609020204030204" pitchFamily="49" charset="0"/>
                        </a:rPr>
                        <a:t>？？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3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ea typeface="Noto Sans CJK TC Regular" panose="020B0500000000000000" pitchFamily="34" charset="-12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43131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60260ADC-A249-CC45-8FF7-B8A68151E1B2}"/>
              </a:ext>
            </a:extLst>
          </p:cNvPr>
          <p:cNvSpPr/>
          <p:nvPr/>
        </p:nvSpPr>
        <p:spPr>
          <a:xfrm>
            <a:off x="6190131" y="5169646"/>
            <a:ext cx="191247" cy="14973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CA6D05-305A-E649-B992-E70941C48927}"/>
              </a:ext>
            </a:extLst>
          </p:cNvPr>
          <p:cNvSpPr txBox="1"/>
          <p:nvPr/>
        </p:nvSpPr>
        <p:spPr>
          <a:xfrm rot="16200000">
            <a:off x="5556789" y="578091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cache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277EC0-5968-6D49-9AAC-E8A17F759B12}"/>
              </a:ext>
            </a:extLst>
          </p:cNvPr>
          <p:cNvSpPr/>
          <p:nvPr/>
        </p:nvSpPr>
        <p:spPr>
          <a:xfrm>
            <a:off x="838200" y="3843337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先讀</a:t>
            </a:r>
            <a:r>
              <a:rPr kumimoji="1"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??0xco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在讀</a:t>
            </a:r>
            <a:r>
              <a:rPr kumimoji="1"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0xfe??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??0xc0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0xfe??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組合成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0xc0fe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</a:t>
            </a:r>
            <a:r>
              <a:rPr kumimoji="1" lang="en-US" altLang="zh-CN" sz="24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mutithreading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的情況下，如果要保證</a:t>
            </a:r>
            <a:r>
              <a:rPr kumimoji="1" lang="en-US" altLang="zh-CN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load</a:t>
            </a:r>
            <a:r>
              <a:rPr kumimoji="1" lang="zh-CN" altLang="en-US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store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</a:t>
            </a:r>
            <a:r>
              <a:rPr kumimoji="1" lang="en-US" altLang="zh-CN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atomic operation</a:t>
            </a:r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，需要宣告為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atomic_t</a:t>
            </a:r>
            <a:endParaRPr kumimoji="1" lang="en-US" altLang="zh-CN" sz="2400" dirty="0">
              <a:solidFill>
                <a:srgbClr val="C0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08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66791-2E58-BB4A-9F41-C02B812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x86</a:t>
            </a:r>
            <a:r>
              <a:rPr kumimoji="1" lang="zh-CN" altLang="en-US" dirty="0"/>
              <a:t>及</a:t>
            </a:r>
            <a:r>
              <a:rPr kumimoji="1" lang="en-US" altLang="zh-CN" dirty="0"/>
              <a:t>x64</a:t>
            </a:r>
            <a:r>
              <a:rPr kumimoji="1" lang="zh-CN" altLang="en-US" dirty="0"/>
              <a:t>的</a:t>
            </a:r>
            <a:r>
              <a:rPr kumimoji="1" lang="en-US" altLang="zh-TW" dirty="0"/>
              <a:t>load &amp; store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5248D-7C16-C14D-A62D-770BFB9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在</a:t>
            </a:r>
            <a:r>
              <a:rPr kumimoji="1" lang="en-US" altLang="zh-TW" dirty="0"/>
              <a:t>Intel</a:t>
            </a:r>
            <a:r>
              <a:rPr kumimoji="1" lang="zh-CN" altLang="en-US" dirty="0"/>
              <a:t>的文件上寫明，如果資料型別，對齊該型別的長度，那麼這個對該型別的變數的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atomic operation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例如：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4 bytes</a:t>
            </a:r>
            <a:r>
              <a:rPr kumimoji="1" lang="zh-CN" altLang="en-US" dirty="0"/>
              <a:t>，開始位置就必須是</a:t>
            </a:r>
            <a:r>
              <a:rPr kumimoji="1" lang="en-US" altLang="zh-CN" dirty="0"/>
              <a:t>0, 4, 8, ...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例如：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是</a:t>
            </a:r>
            <a:r>
              <a:rPr kumimoji="1" lang="en-US" altLang="zh-CN" dirty="0"/>
              <a:t>8bytes</a:t>
            </a:r>
            <a:r>
              <a:rPr kumimoji="1" lang="zh-CN" altLang="en-US" dirty="0"/>
              <a:t>，開始位置就必須是</a:t>
            </a:r>
            <a:r>
              <a:rPr kumimoji="1" lang="en-US" altLang="zh-CN" dirty="0"/>
              <a:t>0, 8, 16, ...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大部分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的型別，不是</a:t>
            </a:r>
            <a:r>
              <a:rPr kumimoji="1" lang="en-US" altLang="zh-CN" dirty="0"/>
              <a:t>atomic operation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71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0FBAA-3340-874F-92FA-393CB10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再論硬體架構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29D97-8966-C34B-A18C-5707687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635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如右圖所示，以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Intel</a:t>
            </a:r>
            <a:r>
              <a:rPr kumimoji="1" lang="zh-TW" altLang="en-US" sz="20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core i7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為例，一個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core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上可以執行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2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logical processor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每一個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可以執行獨立的程式（相同程式也可）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透過同時執行多個程式，可以讓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的執行單元（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execution unit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）的使用率提高（右圖黃色的部分），進而增加整體速度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000" dirty="0">
                <a:latin typeface="Noto Sans CJK TC Regular" panose="020B0500000000000000" pitchFamily="34" charset="-120"/>
              </a:rPr>
              <a:t>如果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會互相</a:t>
            </a:r>
            <a:r>
              <a:rPr kumimoji="1" lang="zh-CN" altLang="en-US" sz="20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惡性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競爭資源，可能會讓速度變得更慢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1800" dirty="0">
                <a:latin typeface="Noto Sans CJK TC Regular" panose="020B0500000000000000" pitchFamily="34" charset="-120"/>
              </a:rPr>
              <a:t>例如：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等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執行完成，但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LP1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不斷的偵測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是否完成工作，造成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LP2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一直被干擾</a:t>
            </a:r>
            <a:endParaRPr kumimoji="1" lang="en-US" altLang="zh-CN" sz="18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1800" dirty="0">
                <a:latin typeface="Noto Sans CJK TC Regular" panose="020B0500000000000000" pitchFamily="34" charset="-120"/>
              </a:rPr>
              <a:t>解決方法：在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中加入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CN" sz="1800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“pause”</a:t>
            </a:r>
            <a:r>
              <a:rPr kumimoji="1" lang="en-US" altLang="zh-CN" sz="1800" dirty="0">
                <a:latin typeface="Noto Sans CJK TC Regular" panose="020B0500000000000000" pitchFamily="34" charset="-120"/>
              </a:rPr>
              <a:t> </a:t>
            </a:r>
            <a:r>
              <a:rPr kumimoji="1" lang="zh-CN" altLang="en-US" sz="1800" dirty="0">
                <a:latin typeface="Noto Sans CJK TC Regular" panose="020B0500000000000000" pitchFamily="34" charset="-120"/>
              </a:rPr>
              <a:t>指令</a:t>
            </a:r>
            <a:endParaRPr kumimoji="1" lang="en-US" altLang="zh-CN" sz="1800" dirty="0">
              <a:latin typeface="Noto Sans CJK TC Regular" panose="020B0500000000000000" pitchFamily="34" charset="-120"/>
            </a:endParaRPr>
          </a:p>
        </p:txBody>
      </p:sp>
      <p:pic>
        <p:nvPicPr>
          <p:cNvPr id="4" name="Picture 2" descr="https://images2017.cnblogs.com/blog/421096/201710/421096-20171016191353021-1506238608.png">
            <a:extLst>
              <a:ext uri="{FF2B5EF4-FFF2-40B4-BE49-F238E27FC236}">
                <a16:creationId xmlns:a16="http://schemas.microsoft.com/office/drawing/2014/main" id="{62308FD3-79C3-A640-ADEF-8270264B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4917"/>
            <a:ext cx="5156200" cy="386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向下箭號圖說文字 4">
            <a:extLst>
              <a:ext uri="{FF2B5EF4-FFF2-40B4-BE49-F238E27FC236}">
                <a16:creationId xmlns:a16="http://schemas.microsoft.com/office/drawing/2014/main" id="{56DAC43E-827E-0E48-A777-EA6D91CD2F25}"/>
              </a:ext>
            </a:extLst>
          </p:cNvPr>
          <p:cNvSpPr/>
          <p:nvPr/>
        </p:nvSpPr>
        <p:spPr>
          <a:xfrm>
            <a:off x="7183718" y="1048917"/>
            <a:ext cx="1213224" cy="101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LP1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向下箭號圖說文字 5">
            <a:extLst>
              <a:ext uri="{FF2B5EF4-FFF2-40B4-BE49-F238E27FC236}">
                <a16:creationId xmlns:a16="http://schemas.microsoft.com/office/drawing/2014/main" id="{15F02500-9CBF-2847-8601-99E5D3923AE0}"/>
              </a:ext>
            </a:extLst>
          </p:cNvPr>
          <p:cNvSpPr/>
          <p:nvPr/>
        </p:nvSpPr>
        <p:spPr>
          <a:xfrm>
            <a:off x="8513483" y="1048917"/>
            <a:ext cx="1213224" cy="1016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LP2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82028-4C14-8143-8102-230940BF2730}"/>
              </a:ext>
            </a:extLst>
          </p:cNvPr>
          <p:cNvSpPr/>
          <p:nvPr/>
        </p:nvSpPr>
        <p:spPr>
          <a:xfrm>
            <a:off x="6376894" y="4494306"/>
            <a:ext cx="4237318" cy="836706"/>
          </a:xfrm>
          <a:prstGeom prst="rect">
            <a:avLst/>
          </a:prstGeom>
          <a:solidFill>
            <a:srgbClr val="FFE699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F2E5DE-AB52-674C-9085-9412F40F7A32}"/>
              </a:ext>
            </a:extLst>
          </p:cNvPr>
          <p:cNvSpPr/>
          <p:nvPr/>
        </p:nvSpPr>
        <p:spPr>
          <a:xfrm>
            <a:off x="5568978" y="6181860"/>
            <a:ext cx="572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http://www.cnblogs.com/TaigaCon/p/7678394.html</a:t>
            </a:r>
          </a:p>
        </p:txBody>
      </p:sp>
    </p:spTree>
    <p:extLst>
      <p:ext uri="{BB962C8B-B14F-4D97-AF65-F5344CB8AC3E}">
        <p14:creationId xmlns:p14="http://schemas.microsoft.com/office/powerpoint/2010/main" val="365233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右手邊的圖假設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與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同時擁有存放相同變數的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line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，稱之為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中存放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w, x, y, z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四個變數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“w” 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會透過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通訊機制通知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會將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invalidate 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endParaRPr kumimoji="1" lang="en-US" altLang="zh-TW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要再讀取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會向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索取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藉由上述方法保證資料的一致性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注意：</a:t>
            </a:r>
            <a:endParaRPr kumimoji="1" lang="en-US" altLang="zh-CN" dirty="0">
              <a:highlight>
                <a:srgbClr val="000000"/>
              </a:highlight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已經被讀到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的暫存器，那麼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不會更新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的暫存器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因此寫程式時必須用</a:t>
            </a:r>
            <a:r>
              <a:rPr kumimoji="1" lang="en-US" altLang="zh-CN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關鍵字，強制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每次都從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cache(/RAM)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讀取資料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9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A17DB-8A64-4B4E-A9B7-5A162A8D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45A93A-0938-7841-8D21-092B30690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volatile.c</a:t>
            </a:r>
            <a:endParaRPr kumimoji="1"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FB0F3D-020B-EA42-8870-5F844B3DD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b="1" dirty="0">
                <a:solidFill>
                  <a:srgbClr val="BA2DA2"/>
                </a:solidFill>
                <a:latin typeface="Menlo"/>
              </a:rPr>
              <a:t>volatile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sz="1800" b="1" dirty="0">
                <a:solidFill>
                  <a:srgbClr val="272AD8"/>
                </a:solidFill>
                <a:latin typeface="Menlo"/>
              </a:rPr>
              <a:t>0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;</a:t>
            </a:r>
            <a:endParaRPr lang="en-US" altLang="zh-TW" sz="1800" b="1" dirty="0">
              <a:solidFill>
                <a:srgbClr val="BA2DA2"/>
              </a:solidFill>
              <a:latin typeface="Menl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=vol+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FAA77C-D51B-694D-B844-F68CEA68D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not</a:t>
            </a:r>
            <a:r>
              <a:rPr lang="en-US" altLang="zh-TW" dirty="0" err="1"/>
              <a:t>volatile</a:t>
            </a:r>
            <a:r>
              <a:rPr kumimoji="1" lang="en-US" altLang="zh-TW" dirty="0" err="1"/>
              <a:t>.c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429E9E-C0A0-814C-BC80-2036DF57F2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main(</a:t>
            </a:r>
            <a:r>
              <a:rPr lang="en-US" altLang="zh-TW" sz="1800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**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argv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b="1" dirty="0" err="1">
                <a:solidFill>
                  <a:srgbClr val="BA2DA2"/>
                </a:solidFill>
                <a:latin typeface="Menlo"/>
              </a:rPr>
              <a:t>int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1800" b="1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zh-TW" sz="1800" b="1" dirty="0">
                <a:solidFill>
                  <a:srgbClr val="272AD8"/>
                </a:solidFill>
                <a:latin typeface="Menlo"/>
              </a:rPr>
              <a:t>0</a:t>
            </a:r>
            <a:r>
              <a:rPr lang="en-US" altLang="zh-TW" sz="18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=vol+</a:t>
            </a:r>
            <a:r>
              <a:rPr lang="en-US" altLang="zh-TW" sz="1800" dirty="0">
                <a:solidFill>
                  <a:srgbClr val="272AD8"/>
                </a:solidFill>
                <a:latin typeface="Menlo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6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566D9-BF77-0C46-9914-875F1811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9BEBB6C-238F-DD4E-8B73-8B16F23F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-O3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volatile.c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 volatile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-O3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nonvolatile.c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-o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./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notvolatile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[1] 20285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./volatile &amp;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[2] 20287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sudo</a:t>
            </a:r>
            <a:r>
              <a:rPr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perf top -e mem-stores</a:t>
            </a:r>
          </a:p>
        </p:txBody>
      </p:sp>
    </p:spTree>
    <p:extLst>
      <p:ext uri="{BB962C8B-B14F-4D97-AF65-F5344CB8AC3E}">
        <p14:creationId xmlns:p14="http://schemas.microsoft.com/office/powerpoint/2010/main" val="31179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F9013-63B4-F741-8BC4-518FC614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驗證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7EE8-0AC1-524F-B655-4A37A7D7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Samples: 51K of event '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mem-stores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Event count (approx.): 5563314379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Overhead  Shared Object             Symbol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98.79%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volatile                  [.] main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0.10%  [kernel]                  [k]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format_decode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0.07%  [kernel]                  [k]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vsnprintf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上面例子是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perf top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的執行結果，可以看到只有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這支程式寫入記憶體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並沒有將資料寫入記憶體，因此在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perf top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中看不到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notvolatile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rgbClr val="34BC26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</a:rPr>
              <a:t>shiwulo@NUC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~/</a:t>
            </a:r>
            <a:r>
              <a:rPr lang="en-US" altLang="zh-TW" sz="2000" b="1" dirty="0" err="1">
                <a:solidFill>
                  <a:srgbClr val="5230E1"/>
                </a:solidFill>
                <a:latin typeface="Consolas" panose="020B0609020204030204" pitchFamily="49" charset="0"/>
              </a:rPr>
              <a:t>sp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</a:rPr>
              <a:t>/ch12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-a | grep volatile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20285 pts/0    00:04:37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2000" b="1" dirty="0" err="1">
                <a:solidFill>
                  <a:srgbClr val="C33720"/>
                </a:solidFill>
                <a:latin typeface="Consolas" panose="020B0609020204030204" pitchFamily="49" charset="0"/>
              </a:rPr>
              <a:t>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20287 pts/0    00:04:27 </a:t>
            </a:r>
            <a:r>
              <a:rPr lang="en-US" altLang="zh-TW" sz="2000" b="1" dirty="0">
                <a:solidFill>
                  <a:srgbClr val="C33720"/>
                </a:solidFill>
                <a:latin typeface="Consolas" panose="020B0609020204030204" pitchFamily="49" charset="0"/>
              </a:rPr>
              <a:t>volatile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系統裡面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nonvolatile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volatile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都在執行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1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D80AE-490A-8348-9CE9-6242E9BD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指向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的指標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</a:t>
            </a:r>
            <a:r>
              <a:rPr kumimoji="1" lang="en-US" altLang="zh-TW" dirty="0" err="1"/>
              <a:t>volatilePtr.c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E0390-A7E0-2D42-9632-B337522A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&amp;global;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&amp;global;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volPtr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底下這一行在某些處理器、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可能不會立即更新記憶體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0xdead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1A93D-EB08-A147-8035-48CA8201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安裝必要的軟體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DBABE-EF67-8241-89E8-3426E027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必須安裝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apt install perf	</a:t>
            </a:r>
            <a:r>
              <a:rPr kumimoji="1" lang="en-US" altLang="zh-TW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觀察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狀態的工具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*/</a:t>
            </a:r>
            <a:endParaRPr kumimoji="1"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manpages-posix</a:t>
            </a:r>
            <a:r>
              <a:rPr lang="en-US" altLang="zh-TW" dirty="0"/>
              <a:t> </a:t>
            </a:r>
            <a:r>
              <a:rPr lang="en-US" altLang="zh-TW" dirty="0" err="1"/>
              <a:t>manpages</a:t>
            </a:r>
            <a:r>
              <a:rPr lang="en-US" altLang="zh-TW" dirty="0"/>
              <a:t>-</a:t>
            </a:r>
            <a:r>
              <a:rPr lang="en-US" altLang="zh-TW" dirty="0" err="1"/>
              <a:t>posix</a:t>
            </a:r>
            <a:r>
              <a:rPr lang="en-US" altLang="zh-TW" dirty="0"/>
              <a:t>-dev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pthread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文件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Microsoft YaHei" panose="020B0503020204020204" pitchFamily="34" charset="-122"/>
              </a:rPr>
              <a:t>*/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endParaRPr kumimoji="1" lang="en-US" altLang="zh-TW" dirty="0"/>
          </a:p>
          <a:p>
            <a:r>
              <a:rPr kumimoji="1" lang="zh-CN" altLang="en-US" dirty="0">
                <a:ea typeface="Microsoft YaHei" panose="020B0503020204020204" pitchFamily="34" charset="-122"/>
              </a:rPr>
              <a:t>建議安裝</a:t>
            </a:r>
            <a:endParaRPr kumimoji="1" lang="en-US" altLang="zh-CN" dirty="0"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Intel C Compiler &amp; tools</a:t>
            </a:r>
          </a:p>
          <a:p>
            <a:pPr lvl="2"/>
            <a:r>
              <a:rPr kumimoji="1" lang="en-US" altLang="zh-TW" dirty="0">
                <a:hlinkClick r:id="rId2"/>
              </a:rPr>
              <a:t>ftp://lonux.cs.ccu.edu.tw/parallel_studio_xe_2018_update3_cluster_edition.tgz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KDE debugger</a:t>
            </a:r>
          </a:p>
          <a:p>
            <a:pPr lvl="2"/>
            <a:r>
              <a:rPr kumimoji="1" lang="en-US" altLang="zh-TW" dirty="0" err="1"/>
              <a:t>sudo</a:t>
            </a:r>
            <a:r>
              <a:rPr kumimoji="1" lang="en-US" altLang="zh-TW" dirty="0"/>
              <a:t> apt install </a:t>
            </a:r>
            <a:r>
              <a:rPr kumimoji="1" lang="en-US" altLang="zh-TW" dirty="0" err="1"/>
              <a:t>kdbg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Microsoft VS code</a:t>
            </a:r>
          </a:p>
          <a:p>
            <a:pPr lvl="2"/>
            <a:r>
              <a:rPr kumimoji="1" lang="en-US" altLang="zh-TW" dirty="0">
                <a:hlinkClick r:id="rId2"/>
              </a:rPr>
              <a:t>ftp://lonux.cs.ccu.edu.tw/</a:t>
            </a:r>
            <a:r>
              <a:rPr lang="en-US" altLang="zh-TW" dirty="0">
                <a:hlinkClick r:id="rId3"/>
              </a:rPr>
              <a:t>code_1.23.1-1525968403_amd64.deb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090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右手邊的圖假設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與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同時擁有存放相同變數的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line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，稱之為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中存放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w, x, y, z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四個變數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“w” 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會透過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通訊機制通知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“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會將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invalidate </a:t>
            </a:r>
            <a:r>
              <a:rPr kumimoji="1" lang="en-US" altLang="zh-TW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caln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（包含：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w, x, y, z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）</a:t>
            </a:r>
            <a:endParaRPr kumimoji="1" lang="en-US" altLang="zh-TW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要再讀取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會向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索取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caln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藉由上述方法保證資料的一致性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注意：</a:t>
            </a:r>
            <a:endParaRPr kumimoji="1" lang="en-US" altLang="zh-CN" dirty="0">
              <a:highlight>
                <a:srgbClr val="000000"/>
              </a:highlight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在學理上，如果</a:t>
            </a:r>
            <a:r>
              <a:rPr kumimoji="1" lang="en-US" altLang="zh-TW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在等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修改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，因此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不斷的讀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中並不會產生額外的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traffic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，當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更新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“w”</a:t>
            </a:r>
            <a:r>
              <a:rPr kumimoji="1" lang="zh-TW" altLang="en-US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時，這時才會產生一個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 traffic</a:t>
            </a:r>
          </a:p>
        </p:txBody>
      </p:sp>
    </p:spTree>
    <p:extLst>
      <p:ext uri="{BB962C8B-B14F-4D97-AF65-F5344CB8AC3E}">
        <p14:creationId xmlns:p14="http://schemas.microsoft.com/office/powerpoint/2010/main" val="391009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3DB9-9853-3D45-97C4-6BC28F5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記憶體的一致性（</a:t>
            </a:r>
            <a:r>
              <a:rPr kumimoji="1" lang="en-US" altLang="zh-TW" dirty="0"/>
              <a:t>Cache Coherence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DB5A8-38D6-D94A-9254-88EC37BC82CF}"/>
              </a:ext>
            </a:extLst>
          </p:cNvPr>
          <p:cNvSpPr/>
          <p:nvPr/>
        </p:nvSpPr>
        <p:spPr>
          <a:xfrm>
            <a:off x="6747434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6727C-AEE1-3A4B-B678-A055615330FB}"/>
              </a:ext>
            </a:extLst>
          </p:cNvPr>
          <p:cNvSpPr/>
          <p:nvPr/>
        </p:nvSpPr>
        <p:spPr>
          <a:xfrm>
            <a:off x="6550209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0E5C4-DF84-884A-BEC1-6402AF9F1FB5}"/>
              </a:ext>
            </a:extLst>
          </p:cNvPr>
          <p:cNvSpPr/>
          <p:nvPr/>
        </p:nvSpPr>
        <p:spPr>
          <a:xfrm>
            <a:off x="6720550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CE6DF-D595-484B-9166-6D043179FFA1}"/>
              </a:ext>
            </a:extLst>
          </p:cNvPr>
          <p:cNvSpPr/>
          <p:nvPr/>
        </p:nvSpPr>
        <p:spPr>
          <a:xfrm>
            <a:off x="9392023" y="2522071"/>
            <a:ext cx="1195294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DAF34-9790-0A4C-BC78-ADEF56EA2C4B}"/>
              </a:ext>
            </a:extLst>
          </p:cNvPr>
          <p:cNvSpPr/>
          <p:nvPr/>
        </p:nvSpPr>
        <p:spPr>
          <a:xfrm>
            <a:off x="9194798" y="4037107"/>
            <a:ext cx="1589742" cy="103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caln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w, x, y, z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2B3F6-1BEA-9343-974D-EA160C35D7E5}"/>
              </a:ext>
            </a:extLst>
          </p:cNvPr>
          <p:cNvSpPr/>
          <p:nvPr/>
        </p:nvSpPr>
        <p:spPr>
          <a:xfrm>
            <a:off x="9365139" y="515680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L1? cache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89F5432-6BC3-3542-AA17-E2B9819632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345080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E999E5E-DE11-3D4D-9154-FE7545D40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89669" y="3556000"/>
            <a:ext cx="1" cy="48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DEE7B94-CB1A-7E42-88EE-0127B60E3A9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139951" y="4554072"/>
            <a:ext cx="105484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0A8E26-073F-814A-80E3-DF91056A1FCB}"/>
              </a:ext>
            </a:extLst>
          </p:cNvPr>
          <p:cNvSpPr txBox="1"/>
          <p:nvPr/>
        </p:nvSpPr>
        <p:spPr>
          <a:xfrm>
            <a:off x="8139952" y="4745318"/>
            <a:ext cx="105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MESI protocol</a:t>
            </a:r>
            <a:endParaRPr kumimoji="1" lang="zh-TW" altLang="en-US" sz="1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7EBB0-EE73-7540-B529-F1938F1F6176}"/>
              </a:ext>
            </a:extLst>
          </p:cNvPr>
          <p:cNvSpPr/>
          <p:nvPr/>
        </p:nvSpPr>
        <p:spPr>
          <a:xfrm>
            <a:off x="838200" y="1690688"/>
            <a:ext cx="5024718" cy="4895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Modify, Exclusive, Shared, Invalid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）是耗時的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避免不必要的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假如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CPU1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需要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CPU2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需要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，但這二個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並沒有用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做任何同步、交換資訊（</a:t>
            </a:r>
            <a:r>
              <a:rPr kumimoji="1" lang="en-US" altLang="zh-CN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syncronization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硬體不了解軟體是否使用這些變數進行同步，因此硬體會執行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以保證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cache 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這個現象就是</a:t>
            </a:r>
            <a:r>
              <a:rPr kumimoji="1" lang="en-US" altLang="zh-CN" dirty="0">
                <a:highlight>
                  <a:srgbClr val="00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false sharing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，會造成大量的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MESI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的資料交換，拖慢</a:t>
            </a:r>
            <a:r>
              <a:rPr kumimoji="1"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速度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解決之道：避免將不相關的變數放在一起</a:t>
            </a:r>
            <a:endParaRPr kumimoji="1"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08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6A1AB2-C460-844B-9314-C54079B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Intel</a:t>
            </a:r>
            <a:r>
              <a:rPr kumimoji="1" lang="zh-CN" altLang="en-US" dirty="0"/>
              <a:t>使用的記憶體模型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EF5C25-F17E-8D45-BF0E-57F0C62B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snooping</a:t>
            </a:r>
            <a:r>
              <a:rPr kumimoji="1" lang="zh-CN" altLang="en-US" dirty="0"/>
              <a:t>記憶體同步（</a:t>
            </a:r>
            <a:r>
              <a:rPr kumimoji="1" lang="en-US" altLang="zh-CN" dirty="0"/>
              <a:t>memory consistency</a:t>
            </a:r>
            <a:r>
              <a:rPr kumimoji="1" lang="zh-CN" altLang="en-US" dirty="0"/>
              <a:t>）模型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Snooping</a:t>
            </a:r>
            <a:r>
              <a:rPr kumimoji="1" lang="zh-CN" altLang="en-US" dirty="0"/>
              <a:t>有多種實現的方法，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採用以</a:t>
            </a:r>
            <a:r>
              <a:rPr kumimoji="1" lang="en-US" altLang="zh-CN" dirty="0"/>
              <a:t>write-invalidation</a:t>
            </a:r>
            <a:r>
              <a:rPr kumimoji="1" lang="zh-CN" altLang="en-US" dirty="0"/>
              <a:t>為基礎的</a:t>
            </a:r>
            <a:r>
              <a:rPr kumimoji="1" lang="en-US" altLang="zh-CN" dirty="0"/>
              <a:t>MESI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在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PMU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performance monitor unit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perf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VTune</a:t>
            </a:r>
            <a:r>
              <a:rPr kumimoji="1" lang="zh-CN" altLang="en-US" dirty="0"/>
              <a:t>的硬體基礎）文件上，使用</a:t>
            </a:r>
            <a:r>
              <a:rPr kumimoji="1" lang="en-US" altLang="zh-CN" dirty="0" err="1"/>
              <a:t>xsnp</a:t>
            </a:r>
            <a:r>
              <a:rPr kumimoji="1" lang="zh-CN" altLang="en-US" dirty="0"/>
              <a:t>代表</a:t>
            </a:r>
            <a:r>
              <a:rPr kumimoji="1" lang="en-US" altLang="zh-CN" dirty="0"/>
              <a:t>snooping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將</a:t>
            </a:r>
            <a:r>
              <a:rPr kumimoji="1" lang="en-US" altLang="zh-CN" dirty="0"/>
              <a:t>MESI</a:t>
            </a:r>
            <a:r>
              <a:rPr kumimoji="1" lang="zh-CN" altLang="en-US" dirty="0"/>
              <a:t>分成</a:t>
            </a:r>
            <a:r>
              <a:rPr kumimoji="1" lang="en-US" altLang="zh-CN" dirty="0"/>
              <a:t>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三個事件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因此在</a:t>
            </a:r>
            <a:r>
              <a:rPr kumimoji="1" lang="en-US" altLang="zh-TW" dirty="0"/>
              <a:t>Intel</a:t>
            </a:r>
            <a:r>
              <a:rPr kumimoji="1" lang="zh-CN" altLang="en-US" dirty="0"/>
              <a:t>的處理器上</a:t>
            </a:r>
            <a:r>
              <a:rPr kumimoji="1" lang="zh-CN" altLang="en-US" dirty="0">
                <a:solidFill>
                  <a:srgbClr val="C00000"/>
                </a:solidFill>
              </a:rPr>
              <a:t>可以觀察</a:t>
            </a:r>
            <a:r>
              <a:rPr kumimoji="1" lang="en-US" altLang="zh-CN" dirty="0">
                <a:solidFill>
                  <a:srgbClr val="C00000"/>
                </a:solidFill>
              </a:rPr>
              <a:t>Snooping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MESI</a:t>
            </a:r>
            <a:r>
              <a:rPr kumimoji="1" lang="zh-CN" altLang="en-US" dirty="0">
                <a:solidFill>
                  <a:srgbClr val="C00000"/>
                </a:solidFill>
              </a:rPr>
              <a:t>相關事件，判斷資料同步事件發生的頻率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72619-9E93-B24A-9CA8-F3BC65C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 Ordering Machine Clears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08A31-AF8C-BC47-9C25-9CA6923D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PMU</a:t>
            </a:r>
            <a:r>
              <a:rPr kumimoji="1" lang="zh-CN" altLang="en-US" dirty="0"/>
              <a:t>能支援</a:t>
            </a:r>
            <a:r>
              <a:rPr kumimoji="1" lang="en-US" altLang="zh-TW" dirty="0"/>
              <a:t>Memory Ordering Machine Clears</a:t>
            </a:r>
            <a:r>
              <a:rPr kumimoji="1" lang="zh-TW" altLang="en-US" dirty="0"/>
              <a:t>，事件名稱為 “</a:t>
            </a:r>
            <a:r>
              <a:rPr kumimoji="1" lang="en-US" altLang="zh-TW" dirty="0" err="1">
                <a:solidFill>
                  <a:srgbClr val="C00000"/>
                </a:solidFill>
              </a:rPr>
              <a:t>machine_clears.memory_ordering</a:t>
            </a:r>
            <a:r>
              <a:rPr kumimoji="1" lang="zh-TW" altLang="en-US" dirty="0"/>
              <a:t>”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Intel</a:t>
            </a:r>
            <a:r>
              <a:rPr kumimoji="1" lang="zh-TW" altLang="en-US" dirty="0"/>
              <a:t>的處理器支援</a:t>
            </a:r>
            <a:r>
              <a:rPr kumimoji="1" lang="en-US" altLang="zh-TW" dirty="0"/>
              <a:t>“out-of-order load”</a:t>
            </a:r>
            <a:r>
              <a:rPr kumimoji="1" lang="zh-TW" altLang="en-US" dirty="0"/>
              <a:t>，而</a:t>
            </a:r>
            <a:r>
              <a:rPr kumimoji="1" lang="en-US" altLang="zh-TW" dirty="0"/>
              <a:t> out-of-order</a:t>
            </a:r>
            <a:r>
              <a:rPr kumimoji="1" lang="zh-CN" altLang="en-US" dirty="0"/>
              <a:t>會造成</a:t>
            </a:r>
            <a:r>
              <a:rPr kumimoji="1" lang="zh-TW" altLang="en-US" dirty="0"/>
              <a:t> </a:t>
            </a:r>
            <a:r>
              <a:rPr kumimoji="1" lang="en-US" altLang="zh-TW" dirty="0"/>
              <a:t>“Memory Ordering Machine Clears”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Memory Ordering Machine Clears</a:t>
            </a:r>
            <a:r>
              <a:rPr kumimoji="1" lang="zh-CN" altLang="en-US" dirty="0"/>
              <a:t>與</a:t>
            </a:r>
            <a:r>
              <a:rPr kumimoji="1" lang="en-US" altLang="zh-CN" dirty="0"/>
              <a:t>false sharing</a:t>
            </a:r>
            <a:r>
              <a:rPr kumimoji="1" lang="zh-CN" altLang="en-US" dirty="0"/>
              <a:t>有強烈的關係，可以將它視為發生</a:t>
            </a:r>
            <a:r>
              <a:rPr kumimoji="1" lang="en-US" altLang="zh-CN" dirty="0">
                <a:solidFill>
                  <a:srgbClr val="C00000"/>
                </a:solidFill>
              </a:rPr>
              <a:t>false sharing</a:t>
            </a:r>
            <a:r>
              <a:rPr kumimoji="1" lang="zh-CN" altLang="en-US" dirty="0">
                <a:solidFill>
                  <a:srgbClr val="C00000"/>
                </a:solidFill>
              </a:rPr>
              <a:t>的指標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4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BF5AA-1872-1C49-8D1C-5CD79778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特別的同步指令</a:t>
            </a:r>
            <a:r>
              <a:rPr kumimoji="1" lang="en-US" altLang="zh-CN" dirty="0">
                <a:ea typeface="Microsoft YaHei" panose="020B0503020204020204" pitchFamily="34" charset="-122"/>
              </a:rPr>
              <a:t> - read-modify-write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4ED81-7A04-B34F-AD7D-EE1895A8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163"/>
          </a:xfrm>
        </p:spPr>
        <p:txBody>
          <a:bodyPr anchor="ctr">
            <a:normAutofit/>
          </a:bodyPr>
          <a:lstStyle/>
          <a:p>
            <a:r>
              <a:rPr kumimoji="1" lang="zh-TW" altLang="en-US" sz="2400" dirty="0">
                <a:latin typeface="Noto Sans CJK TC Regular" panose="020B0500000000000000" pitchFamily="34" charset="-120"/>
              </a:rPr>
              <a:t>撰寫</a:t>
            </a:r>
            <a:r>
              <a:rPr kumimoji="1" lang="en-US" altLang="zh-TW" sz="2400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sz="2400" dirty="0">
                <a:latin typeface="Noto Sans CJK TC Regular" panose="020B0500000000000000" pitchFamily="34" charset="-120"/>
              </a:rPr>
              <a:t>程式時，常常需要進行同步化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例如：二個程式同時存取一個資料結構、共用一個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queue</a:t>
            </a: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換句話說，必須避免二個程式同時修改資料結構，使得這個資料結構變成不一致的狀況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類比：二個人同時改一個文件檔，這個文件會被反覆的複寫，造成錯誤，應該一個人改完以後，再換另外一個人改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如果是簡單型別，可以使用</a:t>
            </a:r>
            <a:r>
              <a:rPr kumimoji="1" lang="en-US" altLang="zh-CN" sz="2400" dirty="0" err="1">
                <a:solidFill>
                  <a:srgbClr val="C00000"/>
                </a:solidFill>
                <a:latin typeface="Noto Sans CJK TC Regular" panose="020B0500000000000000" pitchFamily="34" charset="-120"/>
              </a:rPr>
              <a:t>atomic_t</a:t>
            </a:r>
            <a:endParaRPr kumimoji="1" lang="en-US" altLang="zh-CN" sz="2400" dirty="0">
              <a:solidFill>
                <a:srgbClr val="C00000"/>
              </a:solidFill>
              <a:latin typeface="Noto Sans CJK TC Regular" panose="020B0500000000000000" pitchFamily="34" charset="-120"/>
            </a:endParaRPr>
          </a:p>
          <a:p>
            <a:r>
              <a:rPr kumimoji="1" lang="zh-CN" altLang="en-US" sz="2400" dirty="0">
                <a:latin typeface="Noto Sans CJK TC Regular" panose="020B0500000000000000" pitchFamily="34" charset="-120"/>
              </a:rPr>
              <a:t>如果要鎖住資料結構，通常需要</a:t>
            </a:r>
            <a:endParaRPr kumimoji="1" lang="en-US" altLang="zh-CN" sz="24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檢查目前是否有人正在修改（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read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如果沒人在修改，就先「鎖上」（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modify-write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），然後進去修改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因此硬體必須提供特別的指令，可以同時</a:t>
            </a:r>
            <a:r>
              <a:rPr kumimoji="1" lang="en-US" altLang="zh-CN" sz="2000" dirty="0">
                <a:latin typeface="Noto Sans CJK TC Regular" panose="020B0500000000000000" pitchFamily="34" charset="-120"/>
              </a:rPr>
              <a:t>1. 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檢查</a:t>
            </a:r>
            <a:r>
              <a:rPr kumimoji="1" lang="zh-TW" altLang="en-US" sz="2000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sz="2000" dirty="0">
                <a:latin typeface="Noto Sans CJK TC Regular" panose="020B0500000000000000" pitchFamily="34" charset="-120"/>
              </a:rPr>
              <a:t>2. </a:t>
            </a:r>
            <a:r>
              <a:rPr kumimoji="1" lang="zh-CN" altLang="en-US" sz="2000" dirty="0">
                <a:latin typeface="Noto Sans CJK TC Regular" panose="020B0500000000000000" pitchFamily="34" charset="-120"/>
              </a:rPr>
              <a:t>檢查通過立刻上鎖</a:t>
            </a:r>
            <a:endParaRPr kumimoji="1" lang="en-US" altLang="zh-CN" sz="2000" dirty="0">
              <a:latin typeface="Noto Sans CJK TC Regular" panose="020B0500000000000000" pitchFamily="34" charset="-120"/>
            </a:endParaRPr>
          </a:p>
          <a:p>
            <a:pPr lvl="1"/>
            <a:r>
              <a:rPr kumimoji="1" lang="zh-CN" altLang="en-US" sz="2000" dirty="0">
                <a:latin typeface="Noto Sans CJK TC Regular" panose="020B0500000000000000" pitchFamily="34" charset="-120"/>
              </a:rPr>
              <a:t>例如：</a:t>
            </a:r>
            <a:r>
              <a:rPr lang="en-US" altLang="zh-TW" sz="2000" dirty="0" err="1">
                <a:solidFill>
                  <a:srgbClr val="C00000"/>
                </a:solidFill>
                <a:latin typeface="Noto Sans CJK TC Regular" panose="020B0500000000000000" pitchFamily="34" charset="-120"/>
              </a:rPr>
              <a:t>atomic_compare_and_exchange</a:t>
            </a:r>
            <a:endParaRPr kumimoji="1" lang="en-US" altLang="zh-CN" sz="2000" dirty="0">
              <a:solidFill>
                <a:srgbClr val="C00000"/>
              </a:solidFill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828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lake server block diagram.svg">
            <a:extLst>
              <a:ext uri="{FF2B5EF4-FFF2-40B4-BE49-F238E27FC236}">
                <a16:creationId xmlns:a16="http://schemas.microsoft.com/office/drawing/2014/main" id="{3B257D89-5CB9-044E-ACB2-0425B536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" y="0"/>
            <a:ext cx="9766548" cy="11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3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lake server block diagram.svg">
            <a:extLst>
              <a:ext uri="{FF2B5EF4-FFF2-40B4-BE49-F238E27FC236}">
                <a16:creationId xmlns:a16="http://schemas.microsoft.com/office/drawing/2014/main" id="{3B257D89-5CB9-044E-ACB2-0425B536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5" y="-5481829"/>
            <a:ext cx="9766548" cy="11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1F6E96-B26C-3C47-861F-722D634F9F68}"/>
              </a:ext>
            </a:extLst>
          </p:cNvPr>
          <p:cNvSpPr/>
          <p:nvPr/>
        </p:nvSpPr>
        <p:spPr>
          <a:xfrm>
            <a:off x="0" y="625207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https://en.wikichip.org/wiki/intel/microarchitectures/skylake_(server)#Memory_Protection_Extension_.28MPX.29</a:t>
            </a:r>
          </a:p>
        </p:txBody>
      </p:sp>
    </p:spTree>
    <p:extLst>
      <p:ext uri="{BB962C8B-B14F-4D97-AF65-F5344CB8AC3E}">
        <p14:creationId xmlns:p14="http://schemas.microsoft.com/office/powerpoint/2010/main" val="155354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81AC-82C3-2E47-A92D-5691CA2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程式設計師需要特別了解的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85E67-CC54-F146-A170-6CE16022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Cache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（尤其是</a:t>
            </a:r>
            <a:r>
              <a:rPr kumimoji="1" lang="en-US" altLang="zh-CN" dirty="0"/>
              <a:t>load miss</a:t>
            </a:r>
            <a:r>
              <a:rPr kumimoji="1" lang="zh-CN" altLang="en-US" dirty="0"/>
              <a:t>）、（</a:t>
            </a:r>
            <a:r>
              <a:rPr kumimoji="1" lang="en-US" altLang="zh-CN" dirty="0"/>
              <a:t>major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page fault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TLB miss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的數量、</a:t>
            </a:r>
            <a:r>
              <a:rPr kumimoji="1" lang="en-US" altLang="zh-CN" dirty="0"/>
              <a:t>i</a:t>
            </a:r>
            <a:r>
              <a:rPr kumimoji="1" lang="en-US" altLang="zh-TW" dirty="0"/>
              <a:t>nstruction per cycle</a:t>
            </a:r>
          </a:p>
          <a:p>
            <a:r>
              <a:rPr kumimoji="1" lang="zh-CN" altLang="en-US" dirty="0"/>
              <a:t>是否可以使用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指令（例如：</a:t>
            </a:r>
            <a:r>
              <a:rPr kumimoji="1" lang="en-US" altLang="zh-CN" dirty="0"/>
              <a:t>BCD</a:t>
            </a:r>
            <a:r>
              <a:rPr kumimoji="1" lang="zh-CN" altLang="en-US" dirty="0"/>
              <a:t>轉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TW" altLang="en-US" dirty="0"/>
              <a:t>是否可以減少判斷（例如：改成用</a:t>
            </a:r>
            <a:r>
              <a:rPr kumimoji="1" lang="en-US" altLang="zh-TW" dirty="0"/>
              <a:t>hash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如果是稀疏的</a:t>
            </a:r>
            <a:r>
              <a:rPr kumimoji="1" lang="en-US" altLang="zh-TW" dirty="0"/>
              <a:t>table</a:t>
            </a:r>
            <a:r>
              <a:rPr kumimoji="1" lang="zh-CN" altLang="en-US" dirty="0"/>
              <a:t>是否有其它種表示方法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en-US" altLang="zh-TW" dirty="0"/>
              <a:t>PMU</a:t>
            </a:r>
            <a:r>
              <a:rPr kumimoji="1" lang="zh-CN" altLang="en-US" dirty="0"/>
              <a:t>中有很多事件是供給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工程師分析程式碼的品質，一般工程師不需要特別注意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667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54E6-69FD-FC44-BF00-EDFE1F1F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觀察異常的同步現象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1F455-3B70-6C41-8146-66B78E06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一個寫得很好的平行化程式，每個處理器應該可以獨立做運算，只有在必要的時候，才進行資料交互換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因此可以觀察資料交換的頻率，以確認程式只有在必要的時候進行同步、資料交換。並且確保沒有發生</a:t>
            </a:r>
            <a:r>
              <a:rPr kumimoji="1" lang="en-US" altLang="zh-TW" sz="2400" dirty="0"/>
              <a:t>false-sharing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可以觀察</a:t>
            </a:r>
            <a:r>
              <a:rPr kumimoji="1" lang="en-US" altLang="zh-CN" sz="2400" dirty="0"/>
              <a:t> “</a:t>
            </a:r>
            <a:r>
              <a:rPr kumimoji="1" lang="en-US" altLang="zh-CN" sz="2400" dirty="0">
                <a:solidFill>
                  <a:srgbClr val="C00000"/>
                </a:solidFill>
              </a:rPr>
              <a:t>mem_load_l3_hit_retired.xsnp_hitm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確認資料的交換頻率，這一個事件的意義是：所有在</a:t>
            </a:r>
            <a:r>
              <a:rPr kumimoji="1" lang="en-US" altLang="zh-CN" sz="2400" dirty="0"/>
              <a:t>Level 3 cache</a:t>
            </a:r>
            <a:r>
              <a:rPr kumimoji="1" lang="zh-CN" altLang="en-US" sz="2400" dirty="0"/>
              <a:t>中完成（即：</a:t>
            </a:r>
            <a:r>
              <a:rPr kumimoji="1" lang="en-US" altLang="zh-CN" sz="2400" dirty="0"/>
              <a:t>retired</a:t>
            </a:r>
            <a:r>
              <a:rPr kumimoji="1" lang="zh-CN" altLang="en-US" sz="2400" dirty="0"/>
              <a:t>）的資料抓抓取的的指令碼中，用</a:t>
            </a:r>
            <a:r>
              <a:rPr kumimoji="1" lang="en-US" altLang="zh-CN" sz="2400" dirty="0"/>
              <a:t>snooping</a:t>
            </a:r>
            <a:r>
              <a:rPr kumimoji="1" lang="zh-CN" altLang="en-US" sz="2400" dirty="0"/>
              <a:t>（即：</a:t>
            </a:r>
            <a:r>
              <a:rPr kumimoji="1" lang="en-US" altLang="zh-CN" sz="2400" dirty="0" err="1"/>
              <a:t>xsnp</a:t>
            </a:r>
            <a:r>
              <a:rPr kumimoji="1" lang="zh-CN" altLang="en-US" sz="2400" dirty="0"/>
              <a:t>）抓到資料，而且這個資料是修改過的（即：</a:t>
            </a:r>
            <a:r>
              <a:rPr kumimoji="1" lang="en-US" altLang="zh-CN" sz="2400" dirty="0" err="1"/>
              <a:t>hitm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觀察</a:t>
            </a:r>
            <a:r>
              <a:rPr kumimoji="1" lang="zh-TW" altLang="en-US" sz="2400" dirty="0"/>
              <a:t>“</a:t>
            </a:r>
            <a:r>
              <a:rPr kumimoji="1" lang="en-US" altLang="zh-TW" sz="2400" dirty="0" err="1">
                <a:solidFill>
                  <a:srgbClr val="C00000"/>
                </a:solidFill>
              </a:rPr>
              <a:t>machine_clears.memory_ordering</a:t>
            </a:r>
            <a:r>
              <a:rPr kumimoji="1" lang="zh-TW" altLang="en-US" sz="2400" dirty="0"/>
              <a:t>”</a:t>
            </a:r>
            <a:r>
              <a:rPr kumimoji="1" lang="zh-CN" altLang="en-US" sz="2400" dirty="0"/>
              <a:t>確保沒有發生</a:t>
            </a:r>
            <a:r>
              <a:rPr kumimoji="1" lang="en-US" altLang="zh-CN" sz="2400" dirty="0"/>
              <a:t>false-sharing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/>
              <a:t>VTune</a:t>
            </a:r>
            <a:r>
              <a:rPr kumimoji="1" lang="zh-CN" altLang="en-US" sz="2400" dirty="0"/>
              <a:t>不支援上述二個效能指標，因此必須使用</a:t>
            </a:r>
            <a:r>
              <a:rPr kumimoji="1" lang="zh-TW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perf</a:t>
            </a:r>
            <a:r>
              <a:rPr kumimoji="1" lang="zh-CN" altLang="en-US" sz="2400" dirty="0"/>
              <a:t>進行量測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發生上述二個情況時的間接影響是：</a:t>
            </a:r>
            <a:r>
              <a:rPr kumimoji="1" lang="en-US" altLang="zh-CN" sz="2400" dirty="0"/>
              <a:t>CPI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clock per </a:t>
            </a:r>
            <a:r>
              <a:rPr kumimoji="1" lang="en-US" altLang="zh-CN" sz="2400" dirty="0" err="1"/>
              <a:t>instruciton</a:t>
            </a:r>
            <a:r>
              <a:rPr kumimoji="1" lang="zh-CN" altLang="en-US" sz="2400" dirty="0"/>
              <a:t>）變差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6515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1B8F0-45F3-F947-995E-F0F5E5BF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使用小工具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E8E9C-CE58-454F-A488-18338500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916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使用方法：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perfstat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執行檔 參數</a:t>
            </a: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1 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參數</a:t>
            </a: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</a:t>
            </a:r>
            <a:endParaRPr lang="zh-TW" altLang="en-US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如果要產生制式化的顯示，執行 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touch ~/.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perflog</a:t>
            </a:r>
            <a:endParaRPr lang="en" altLang="zh-TW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如果要產生可讀的的顯示，執行 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rm</a:t>
            </a:r>
            <a:r>
              <a:rPr lang="en" altLang="zh-TW" sz="2000" dirty="0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~/.</a:t>
            </a:r>
            <a:r>
              <a:rPr lang="en" altLang="zh-TW" sz="2000" dirty="0" err="1">
                <a:solidFill>
                  <a:srgbClr val="FFFF0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perflog</a:t>
            </a:r>
            <a:endParaRPr lang="en" altLang="zh-TW" sz="2000" dirty="0">
              <a:solidFill>
                <a:srgbClr val="FFFF00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$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perfstat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memoryTest</a:t>
            </a:r>
            <a:r>
              <a:rPr lang="en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/</a:t>
            </a:r>
            <a:r>
              <a:rPr lang="en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mem_pingpong</a:t>
            </a:r>
            <a:endParaRPr lang="en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使用方法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perfrecord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執行檔 參數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1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參數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2 ..</a:t>
            </a:r>
            <a:endParaRPr lang="zh-TW" altLang="en-US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輸出結果：產生檔案，檔名為 執行檔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.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perf.data</a:t>
            </a:r>
            <a:endParaRPr lang="en" altLang="zh-TW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觀看執行結果，執行 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sudo</a:t>
            </a:r>
            <a:r>
              <a:rPr lang="en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 perf report </a:t>
            </a:r>
            <a:r>
              <a:rPr lang="zh-TW" altLang="en-US" sz="2000" dirty="0">
                <a:solidFill>
                  <a:srgbClr val="FFFF00"/>
                </a:solidFill>
                <a:latin typeface="Menlo" panose="020B0609030804020204" pitchFamily="49" charset="0"/>
              </a:rPr>
              <a:t>執行檔</a:t>
            </a:r>
            <a:r>
              <a:rPr lang="en-US" altLang="zh-TW" sz="2000" dirty="0">
                <a:solidFill>
                  <a:srgbClr val="FFFF00"/>
                </a:solidFill>
                <a:latin typeface="Menlo" panose="020B0609030804020204" pitchFamily="49" charset="0"/>
              </a:rPr>
              <a:t>.</a:t>
            </a:r>
            <a:r>
              <a:rPr lang="en" altLang="zh-TW" sz="2000" dirty="0" err="1">
                <a:solidFill>
                  <a:srgbClr val="FFFF00"/>
                </a:solidFill>
                <a:latin typeface="Menlo" panose="020B0609030804020204" pitchFamily="49" charset="0"/>
              </a:rPr>
              <a:t>perf.data</a:t>
            </a:r>
            <a:endParaRPr lang="en" altLang="zh-TW" sz="2000" dirty="0">
              <a:solidFill>
                <a:srgbClr val="FFFF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/>
              <a:t>$</a:t>
            </a:r>
            <a:r>
              <a:rPr lang="en" altLang="zh-TW" sz="2000" dirty="0" err="1"/>
              <a:t>sudo</a:t>
            </a:r>
            <a:r>
              <a:rPr lang="en" altLang="zh-TW" sz="2000" dirty="0"/>
              <a:t> ./</a:t>
            </a:r>
            <a:r>
              <a:rPr lang="en" altLang="zh-TW" sz="2000" dirty="0" err="1"/>
              <a:t>perfrecord</a:t>
            </a:r>
            <a:r>
              <a:rPr lang="en" altLang="zh-TW" sz="2000" dirty="0"/>
              <a:t> ./</a:t>
            </a:r>
            <a:r>
              <a:rPr lang="en" altLang="zh-TW" sz="2000" dirty="0" err="1"/>
              <a:t>memoryTest</a:t>
            </a:r>
            <a:r>
              <a:rPr lang="en" altLang="zh-TW" sz="2000" dirty="0"/>
              <a:t>/</a:t>
            </a:r>
            <a:r>
              <a:rPr lang="en" altLang="zh-TW" sz="2000" dirty="0" err="1"/>
              <a:t>mem_pingpong</a:t>
            </a:r>
            <a:endParaRPr lang="en" altLang="zh-TW" sz="2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/>
              <a:t>$ </a:t>
            </a:r>
            <a:r>
              <a:rPr lang="en" altLang="zh-TW" sz="2000" dirty="0" err="1"/>
              <a:t>sudo</a:t>
            </a:r>
            <a:r>
              <a:rPr lang="en" altLang="zh-TW" sz="2000" dirty="0"/>
              <a:t> perf report -</a:t>
            </a:r>
            <a:r>
              <a:rPr lang="en" altLang="zh-TW" sz="2000" dirty="0" err="1"/>
              <a:t>i</a:t>
            </a:r>
            <a:r>
              <a:rPr lang="en" altLang="zh-TW" sz="2000" dirty="0"/>
              <a:t> ./</a:t>
            </a:r>
            <a:r>
              <a:rPr lang="en" altLang="zh-TW" sz="2000" dirty="0" err="1"/>
              <a:t>memoryTest</a:t>
            </a:r>
            <a:r>
              <a:rPr lang="en" altLang="zh-TW" sz="2000" dirty="0"/>
              <a:t>/</a:t>
            </a:r>
            <a:r>
              <a:rPr lang="en" altLang="zh-TW" sz="2000" dirty="0" err="1"/>
              <a:t>mem_pingpong.perf.data</a:t>
            </a:r>
            <a:endParaRPr lang="en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2254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932A-C17A-1E4B-B0DB-C1473E4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Microsoft YaHei" panose="020B0503020204020204" pitchFamily="34" charset="-122"/>
              </a:rPr>
              <a:t>安裝</a:t>
            </a:r>
            <a:r>
              <a:rPr kumimoji="1" lang="zh-TW" altLang="en-US" dirty="0"/>
              <a:t> </a:t>
            </a:r>
            <a:r>
              <a:rPr kumimoji="1" lang="en-US" altLang="zh-TW" dirty="0"/>
              <a:t>“perf ”</a:t>
            </a:r>
            <a:r>
              <a:rPr kumimoji="1" lang="zh-TW" altLang="en-US" dirty="0"/>
              <a:t>，</a:t>
            </a:r>
            <a:r>
              <a:rPr kumimoji="1" lang="en-US" altLang="zh-TW" dirty="0"/>
              <a:t>Ubuntu 18.04</a:t>
            </a:r>
            <a:r>
              <a:rPr kumimoji="1" lang="zh-CN" altLang="en-US" dirty="0">
                <a:ea typeface="Microsoft YaHei" panose="020B0503020204020204" pitchFamily="34" charset="-122"/>
              </a:rPr>
              <a:t>為例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59BB7-A8A6-B54A-9F60-CDFB848B1DB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-tools-common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apt install linux-tools-4.15.0-22-generic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-tools-generic</a:t>
            </a:r>
          </a:p>
        </p:txBody>
      </p:sp>
    </p:spTree>
    <p:extLst>
      <p:ext uri="{BB962C8B-B14F-4D97-AF65-F5344CB8AC3E}">
        <p14:creationId xmlns:p14="http://schemas.microsoft.com/office/powerpoint/2010/main" val="147626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739A0A-91D3-C543-8746-37C4D61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9033"/>
              </p:ext>
            </p:extLst>
          </p:nvPr>
        </p:nvGraphicFramePr>
        <p:xfrm>
          <a:off x="0" y="0"/>
          <a:ext cx="12191998" cy="6858018"/>
        </p:xfrm>
        <a:graphic>
          <a:graphicData uri="http://schemas.openxmlformats.org/drawingml/2006/table">
            <a:tbl>
              <a:tblPr/>
              <a:tblGrid>
                <a:gridCol w="2246682">
                  <a:extLst>
                    <a:ext uri="{9D8B030D-6E8A-4147-A177-3AD203B41FA5}">
                      <a16:colId xmlns:a16="http://schemas.microsoft.com/office/drawing/2014/main" val="350625952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1967165915"/>
                    </a:ext>
                  </a:extLst>
                </a:gridCol>
                <a:gridCol w="981052">
                  <a:extLst>
                    <a:ext uri="{9D8B030D-6E8A-4147-A177-3AD203B41FA5}">
                      <a16:colId xmlns:a16="http://schemas.microsoft.com/office/drawing/2014/main" val="780759184"/>
                    </a:ext>
                  </a:extLst>
                </a:gridCol>
                <a:gridCol w="988539">
                  <a:extLst>
                    <a:ext uri="{9D8B030D-6E8A-4147-A177-3AD203B41FA5}">
                      <a16:colId xmlns:a16="http://schemas.microsoft.com/office/drawing/2014/main" val="261316322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248756068"/>
                    </a:ext>
                  </a:extLst>
                </a:gridCol>
                <a:gridCol w="921139">
                  <a:extLst>
                    <a:ext uri="{9D8B030D-6E8A-4147-A177-3AD203B41FA5}">
                      <a16:colId xmlns:a16="http://schemas.microsoft.com/office/drawing/2014/main" val="1833082136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969207937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40873380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37642617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1914732529"/>
                    </a:ext>
                  </a:extLst>
                </a:gridCol>
                <a:gridCol w="928629">
                  <a:extLst>
                    <a:ext uri="{9D8B030D-6E8A-4147-A177-3AD203B41FA5}">
                      <a16:colId xmlns:a16="http://schemas.microsoft.com/office/drawing/2014/main" val="4167439018"/>
                    </a:ext>
                  </a:extLst>
                </a:gridCol>
                <a:gridCol w="688983">
                  <a:extLst>
                    <a:ext uri="{9D8B030D-6E8A-4147-A177-3AD203B41FA5}">
                      <a16:colId xmlns:a16="http://schemas.microsoft.com/office/drawing/2014/main" val="1648528531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pingpong，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二個排在一起的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 int，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造成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false sharing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將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變數配置到不同 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L1d cache line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隨意的存取宣告為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volatile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的變數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mutex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存取全域變數，使用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semaphore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存取全域變數使用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spinlock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保護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二個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thread，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atomic operatiion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對全域變數進行存取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pxz（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平行化版的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XZ），CPU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800%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tarxz（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呼叫了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及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xz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二支程式），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使用率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200%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tar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2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150,798,170,668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110,244,097,468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155,093,349,925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30,714,134,115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76,596,778,660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31,519,252,934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29,899,643,321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2,218,372,719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730,791,840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49,198,594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376,873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367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120,345,103,964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120,940,803,624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80,336,910,505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12,701,091,039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15,225,342,389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4,634,718,837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2,511,251,165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1,710,737,832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1,303,051,095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89,581,443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658,724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6864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cache-references:u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4,708,903,084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73,305,091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5,882,332,352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1,138,499,414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3,002,816,846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1,019,898,761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1,292,933,171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45,700,197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17,677,505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792,728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16,224,042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094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cache-misses:u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19,997,599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25,136,630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8,343,099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6,286,716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23,123,945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7,659,135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11,108,749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24,564,655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6,605,107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185,921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2,611,093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2376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branch-instructions:u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40,003,326,481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40,156,494,045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20,063,969,025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3,313,308,433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4,709,543,228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1,812,626,890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365,426,582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228,058,971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94,784,226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22,544,429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38,196,400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85710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branch-misses:u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4,035,751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3,503,351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2,215,276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35,870,709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90,256,805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53,672,945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2,859,445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12,465,909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3,642,617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346,031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1,512,294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738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bus-cycles:u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1,066,280,162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780,906,617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1,099,114,326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214,687,146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534,055,353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230,248,022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210,311,015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20,651,201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5,906,988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982,226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2,726,880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6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cpu-clock:u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873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task-clock:u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181,534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131,653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188,407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226,666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37,665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230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執行時間（使用</a:t>
                      </a:r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24.520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16.839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23.846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15.376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220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context-switches（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使用</a:t>
                      </a:r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wait4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測量）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68706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20,080,762,609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20,293,573,013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20,061,862,820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3,305,884,074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4,095,703,737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1,874,044,747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357,904,831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519,992,693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319,506,413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30,417,608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166,743,987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1738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1,040,835,772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14,993,061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1,089,323,038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293,057,596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564,336,076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255,117,385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143,752,693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24,089,386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7,789,069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504,203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5,080,518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9323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L1-dcache-stores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20,008,290,221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20,117,477,698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20,023,044,923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2,053,751,951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2,726,905,417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1,150,434,651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238,849,777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242,302,658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104,017,068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13,357,491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49,741,268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6714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L1-icache-load-misses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25,251,344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12,433,470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17,743,787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8,882,572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34,256,707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4,986,900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2,021,601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2,852,175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4,312,216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1,224,435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8,313,351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0877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2,164,676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4,201,227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1,845,406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29,948,570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5,222,095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5,658,732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160,977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4,893,813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1,678,074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112,331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1,327,178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002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l2_rqsts.demand_data_rd_miss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195,588,025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10,262,512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280,804,231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169,195,367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332,469,920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116,001,408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1,374,263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13,240,102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3,640,483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530,190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2,983,783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6361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mem_inst_retired.lock_loads:u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874,049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796,934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426,514,153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642,848,645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218,787,152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194,610,271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49,308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87,404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12,410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120,741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0052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mem_inst_retired.split_loads:u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69,777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107,332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22,317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39,562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18,134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9,252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1,756,674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1,808,718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25,984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280,355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02194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mem_inst_retired.split_stores:u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42,140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222,116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56,430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4,001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5,717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32,852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61,994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43,224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9377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24,567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15,296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31,234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74,517,828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64,196,125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36,184,632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4,640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6,691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0431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mem_load_l3_hit_retired.xsnp_hitm:u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17,735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75,011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42,746,571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230,451,349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73,700,570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193,514,277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5,736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14,475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4100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mem_load_l3_hit_retired.xsnp_miss:u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33,860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17,264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16,868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5,272,555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32,311,502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12,030,370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24,004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09157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mem_load_l3_hit_retired.xsnp_none:u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1,418,726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969,671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1,787,940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542,191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1,813,056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147,303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164,123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2,891,896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1,219,762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43,982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1,105,569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72528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machine_clears.memory_ordering:u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857,422,654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5,643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813,540,719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15,570,872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47,409,380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4,985,424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1,873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145,558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55,255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1,739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32,093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922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20,077,200,396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19,936,586,090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20,041,014,490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3,180,902,122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4,031,547,457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1,796,606,615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206,491,046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530,956,923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344,903,112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29,675,241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188,051,111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4066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589,416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476,528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597,851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392,934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895,378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165,721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106,513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4,729,600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1,054,650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6,398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182,379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83039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20,068,401,460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19,891,165,623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20,037,561,929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2,016,013,457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2,698,948,574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1,341,934,985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204,402,386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245,040,835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106,640,305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15,387,458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49,913,106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78603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dTLB-store-misses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33,164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19,483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55,533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24,793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63,850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11,752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7,704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353,479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88,338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26,080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88335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1,088,048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721,980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1,305,550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2,396,169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2,395,895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718,450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110,583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267,944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161,346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66,834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321,320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044281"/>
                  </a:ext>
                </a:extLst>
              </a:tr>
              <a:tr h="206923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8"/>
                          <a:ea typeface="Noto Sans CJK SC Regular" panose="020B0500000000000000" pitchFamily="34" charset="-128"/>
                        </a:rPr>
                        <a:t>iTLB-load-misses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599,136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427,992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867,566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4,594,344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9,870,999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187,230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84,981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25,766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39,210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6,931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51,532 </a:t>
                      </a:r>
                    </a:p>
                  </a:txBody>
                  <a:tcPr marL="4689" marR="4689" marT="46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9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88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5723-143E-C94A-B2D3-E57E029B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確認問題後，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該如何找出造成該問題的程式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AA7F8-B3FA-8C48-81EF-33B0C72E5FC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$ 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sudo</a:t>
            </a: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 perf report -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i</a:t>
            </a:r>
            <a:r>
              <a:rPr lang="en" altLang="zh-TW" sz="2000" dirty="0">
                <a:solidFill>
                  <a:srgbClr val="F4F4F4"/>
                </a:solidFill>
                <a:latin typeface="Monaco" pitchFamily="2" charset="0"/>
              </a:rPr>
              <a:t> </a:t>
            </a:r>
            <a:r>
              <a:rPr lang="en" altLang="zh-TW" sz="2000" dirty="0" err="1">
                <a:solidFill>
                  <a:srgbClr val="F4F4F4"/>
                </a:solidFill>
                <a:latin typeface="Monaco" pitchFamily="2" charset="0"/>
              </a:rPr>
              <a:t>mem_pingpong.perf.data</a:t>
            </a:r>
            <a:endParaRPr lang="en" altLang="zh-TW" sz="20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2000" dirty="0">
                <a:solidFill>
                  <a:srgbClr val="FFFF00"/>
                </a:solidFill>
                <a:latin typeface="Monaco" pitchFamily="2" charset="0"/>
              </a:rPr>
              <a:t>/*</a:t>
            </a:r>
            <a:r>
              <a:rPr lang="zh-CN" altLang="en-US" sz="2000" dirty="0">
                <a:solidFill>
                  <a:srgbClr val="FFFF00"/>
                </a:solidFill>
                <a:latin typeface="Monaco" pitchFamily="2" charset="0"/>
              </a:rPr>
              <a:t>針對要進一步了解的事件「選進去」，再選擇「</a:t>
            </a:r>
            <a:r>
              <a:rPr lang="en" altLang="zh-CN" sz="2000" dirty="0">
                <a:solidFill>
                  <a:srgbClr val="FFFF00"/>
                </a:solidFill>
                <a:latin typeface="Monaco" pitchFamily="2" charset="0"/>
              </a:rPr>
              <a:t> Annotate thread</a:t>
            </a:r>
            <a:r>
              <a:rPr lang="zh-CN" altLang="en-US" sz="2000" dirty="0">
                <a:solidFill>
                  <a:srgbClr val="FFFF00"/>
                </a:solidFill>
                <a:latin typeface="Monaco" pitchFamily="2" charset="0"/>
              </a:rPr>
              <a:t>」</a:t>
            </a:r>
            <a:r>
              <a:rPr lang="en-US" altLang="zh-CN" sz="2000" dirty="0">
                <a:solidFill>
                  <a:srgbClr val="FFFF00"/>
                </a:solidFill>
                <a:latin typeface="Monaco" pitchFamily="2" charset="0"/>
              </a:rPr>
              <a:t>*/</a:t>
            </a:r>
            <a:endParaRPr lang="en" altLang="zh-TW" sz="2000" dirty="0">
              <a:solidFill>
                <a:srgbClr val="FFFF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0x20387d(%rip)        # 604518 &lt;ds+0x8&gt;</a:t>
            </a:r>
          </a:p>
          <a:p>
            <a:pPr marL="0" indent="0">
              <a:buNone/>
            </a:pP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 48.64 │      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cmp</a:t>
            </a: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    %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rdx</a:t>
            </a:r>
            <a:r>
              <a:rPr lang="en" altLang="zh-TW" sz="1200" b="1" dirty="0">
                <a:solidFill>
                  <a:srgbClr val="FF0000"/>
                </a:solidFill>
                <a:latin typeface="Monaco" pitchFamily="2" charset="0"/>
              </a:rPr>
              <a:t>,%</a:t>
            </a:r>
            <a:r>
              <a:rPr lang="en" altLang="zh-TW" sz="1200" b="1" dirty="0" err="1">
                <a:solidFill>
                  <a:srgbClr val="FF0000"/>
                </a:solidFill>
                <a:latin typeface="Monaco" pitchFamily="2" charset="0"/>
              </a:rPr>
              <a:t>rax</a:t>
            </a:r>
            <a:endParaRPr lang="en" altLang="zh-TW" sz="1200" b="1" dirty="0">
              <a:solidFill>
                <a:srgbClr val="FF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jg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  c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mov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$0x401cd4,%edi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xor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eax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,%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eax</a:t>
            </a:r>
            <a:endParaRPr lang="en" altLang="zh-TW" sz="12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mov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ds+0x8,%rsi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jmpq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400a40 &lt;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printf@plt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33: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rdx</a:t>
            </a:r>
            <a:endParaRPr lang="en" altLang="zh-TW" sz="1200" dirty="0">
              <a:solidFill>
                <a:srgbClr val="F4F4F4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incq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0x203853(%rip)        # 604510 &lt;ds&gt;</a:t>
            </a:r>
          </a:p>
          <a:p>
            <a:pPr marL="0" indent="0">
              <a:buNone/>
            </a:pP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 51.36 │      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cmp</a:t>
            </a: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    %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rdx</a:t>
            </a:r>
            <a:r>
              <a:rPr lang="en" altLang="zh-TW" sz="1200" dirty="0">
                <a:solidFill>
                  <a:srgbClr val="FF0000"/>
                </a:solidFill>
                <a:latin typeface="Monaco" pitchFamily="2" charset="0"/>
              </a:rPr>
              <a:t>,%</a:t>
            </a:r>
            <a:r>
              <a:rPr lang="en" altLang="zh-TW" sz="1200" dirty="0" err="1">
                <a:solidFill>
                  <a:srgbClr val="FF0000"/>
                </a:solidFill>
                <a:latin typeface="Monaco" pitchFamily="2" charset="0"/>
              </a:rPr>
              <a:t>rax</a:t>
            </a:r>
            <a:endParaRPr lang="en" altLang="zh-TW" sz="1200" dirty="0">
              <a:solidFill>
                <a:srgbClr val="FF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       │</a:t>
            </a:r>
            <a:r>
              <a:rPr lang="en" altLang="zh-TW" sz="1200" dirty="0">
                <a:solidFill>
                  <a:srgbClr val="D53BD3"/>
                </a:solidFill>
                <a:latin typeface="Monaco" pitchFamily="2" charset="0"/>
              </a:rPr>
              <a:t>    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↑ </a:t>
            </a:r>
            <a:r>
              <a:rPr lang="en" altLang="zh-TW" sz="1200" dirty="0" err="1">
                <a:solidFill>
                  <a:srgbClr val="F4F4F4"/>
                </a:solidFill>
                <a:latin typeface="Monaco" pitchFamily="2" charset="0"/>
              </a:rPr>
              <a:t>jg</a:t>
            </a:r>
            <a:r>
              <a:rPr lang="en" altLang="zh-TW" sz="1200" dirty="0">
                <a:solidFill>
                  <a:srgbClr val="F4F4F4"/>
                </a:solidFill>
                <a:latin typeface="Monaco" pitchFamily="2" charset="0"/>
              </a:rPr>
              <a:t>     c</a:t>
            </a:r>
          </a:p>
          <a:p>
            <a:pPr marL="0" indent="0">
              <a:buNone/>
            </a:pP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5549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548C-4596-F049-BE82-0AEAB9A8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如果編譯時使用了</a:t>
            </a:r>
            <a:r>
              <a:rPr kumimoji="1" lang="en-US" altLang="zh-CN" dirty="0"/>
              <a:t>-g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>
                <a:solidFill>
                  <a:srgbClr val="C00000"/>
                </a:solidFill>
              </a:rPr>
              <a:t>有時候</a:t>
            </a:r>
            <a:r>
              <a:rPr kumimoji="1" lang="en-US" altLang="zh-CN" dirty="0">
                <a:solidFill>
                  <a:srgbClr val="C00000"/>
                </a:solidFill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</a:rPr>
              <a:t>只有在開啟</a:t>
            </a:r>
            <a:r>
              <a:rPr kumimoji="1" lang="en-US" altLang="zh-CN" dirty="0">
                <a:solidFill>
                  <a:srgbClr val="C00000"/>
                </a:solidFill>
              </a:rPr>
              <a:t>-O3</a:t>
            </a:r>
            <a:r>
              <a:rPr kumimoji="1" lang="zh-CN" altLang="en-US" dirty="0">
                <a:solidFill>
                  <a:srgbClr val="C00000"/>
                </a:solidFill>
              </a:rPr>
              <a:t>發生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16C8-A016-DA46-9863-8301B5F4DCA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1" lang="en" altLang="zh-TW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ds.a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ds,%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40.82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%rax,-0x30(%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$0x1,%eax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add    -0x30(%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%rax,-0x28(%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-0x28(%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rax,ds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    ↑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2f</a:t>
            </a:r>
          </a:p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else           </a:t>
            </a:r>
          </a:p>
          <a:p>
            <a:pPr marL="0" indent="0">
              <a:buNone/>
            </a:pPr>
            <a:r>
              <a:rPr kumimoji="1" lang="en" altLang="zh-TW" sz="12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│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1" lang="en" altLang="zh-TW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ds.b</a:t>
            </a:r>
            <a:r>
              <a:rPr kumimoji="1" lang="en" altLang="zh-TW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      │6b: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ds+0x8,%rax           </a:t>
            </a:r>
          </a:p>
          <a:p>
            <a:pPr marL="0" indent="0">
              <a:buNone/>
            </a:pP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59.18 │      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%rax,-0x20(%</a:t>
            </a:r>
            <a:r>
              <a:rPr kumimoji="1" lang="en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kumimoji="1" lang="en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020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EC923-FE08-794B-A726-D1E57F2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CB277-424E-994A-845A-71BFA4DE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了解支援多執行緒的硬體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pipeline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super-scaler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compiler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都可能將「表面上」看起來不相關的程式碼對調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了解一道組合語言可能分成多個步驟執行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x86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於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L1 cache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上保證了記憶體的一致性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了解有些指令雖然是複雜動作（例如：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read-modify-write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）但是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CPU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的設計者，將這些特別指令設計成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atomic operation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294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89A5E6-58F3-DD41-8EF8-0A2BA73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thread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programming</a:t>
            </a:r>
            <a:br>
              <a:rPr kumimoji="1" lang="en-US" altLang="zh-CN" dirty="0"/>
            </a:br>
            <a:r>
              <a:rPr kumimoji="1" lang="en-US" altLang="zh-CN" dirty="0"/>
              <a:t>language/model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8EE05C-245E-DE45-9FF2-C6DA5F82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362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A5ACFF-29BE-5E4B-9B50-8102B484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C11 thread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D5C8989-E776-2A42-B781-E42A4C85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b="1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b="1" dirty="0" err="1">
                <a:solidFill>
                  <a:srgbClr val="D12F1B"/>
                </a:solidFill>
                <a:latin typeface="Menlo" panose="020B0609030804020204" pitchFamily="49" charset="0"/>
              </a:rPr>
              <a:t>threads.h</a:t>
            </a:r>
            <a:r>
              <a:rPr lang="en-US" altLang="zh-TW" b="1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run(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thr1, thr2, thr3, thr4;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(&amp;thr1,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(&amp;thr2,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(&amp;thr3,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(&amp;thr4, run,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875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203B7-5161-D648-8333-BD48368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C812B-A772-594C-97B2-59C97583232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gcc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c11thread.c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c11thread.c:1:10: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fatal error: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threads.h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No such file or directory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#include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threads.h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     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^~~~~~~~~~~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compilation terminated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ubuntu 18.04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libc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並未支援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c11 &lt;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threads.h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&gt;*/</a:t>
            </a:r>
            <a:endParaRPr lang="en-US" altLang="zh-TW" dirty="0">
              <a:solidFill>
                <a:srgbClr val="FFFF0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3519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D05A-2A0C-924C-B1E8-B15734E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C++ thread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9C0CF-CF9C-7B40-BA02-493B23D9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&lt;thread&gt;</a:t>
            </a:r>
            <a:endParaRPr lang="en-US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run(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(par)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(RED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(GREEN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(CYAN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(YELLOW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"%5d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thrd1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thrd2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thrd3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::thread thrd4 (run,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thrd1.join();thrd2.join();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thrd3.join();thrd4.join();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831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9A9A2-A680-684C-9EB4-41B5301F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C4885-7ED5-4B48-AB66-07B2AB886F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g++ 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-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pthread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cppThread.cpp</a:t>
            </a: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</a:t>
            </a:r>
            <a:r>
              <a:rPr lang="en" altLang="zh-TW" dirty="0"/>
              <a:t>./</a:t>
            </a:r>
            <a:r>
              <a:rPr lang="en" altLang="zh-TW" dirty="0" err="1"/>
              <a:t>timedetail</a:t>
            </a:r>
            <a:r>
              <a:rPr lang="en" altLang="zh-TW" dirty="0"/>
              <a:t> 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a.out</a:t>
            </a: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0     1     2     3     4     5     6     7     8     9    10    11    12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0     1     2     3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13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4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14    15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5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16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6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17    18    19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7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20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8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21    22    23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   9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24    25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10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26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11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27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12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28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13    14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29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15    16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30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17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31 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18    19 </a:t>
            </a:r>
            <a:r>
              <a:rPr lang="en-US" altLang="zh-TW" sz="2400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  32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花在執行程式的時間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0.083779s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Kernel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協助處理的時間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0.156387s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	138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，但觸發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	0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自願性的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 switch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19395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非自願性的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 switch</a:t>
            </a: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	4 </a:t>
            </a:r>
            <a:r>
              <a:rPr lang="en-US" altLang="zh-TW" sz="2400" dirty="0">
                <a:solidFill>
                  <a:srgbClr val="34BC26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  <a:endParaRPr lang="en-US" altLang="zh-TW" sz="2400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57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90824-2904-2E48-B4FA-5203FCDB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DD77-C9D6-5F43-8819-8A81EF8A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kumimoji="1" lang="en-US" altLang="zh-TW" dirty="0"/>
              <a:t>C++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glibc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實現</a:t>
            </a:r>
            <a:endParaRPr kumimoji="1" lang="en-US" altLang="zh-CN" dirty="0"/>
          </a:p>
          <a:p>
            <a:r>
              <a:rPr kumimoji="1" lang="en-US" altLang="zh-TW" dirty="0" err="1"/>
              <a:t>pthread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clone() system call</a:t>
            </a:r>
            <a:r>
              <a:rPr kumimoji="1" lang="zh-CN" altLang="en-US" dirty="0"/>
              <a:t>實現</a:t>
            </a:r>
            <a:endParaRPr kumimoji="1" lang="en-US" altLang="zh-CN" dirty="0"/>
          </a:p>
          <a:p>
            <a:r>
              <a:rPr kumimoji="1" lang="zh-CN" altLang="en-US" dirty="0"/>
              <a:t>對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而言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於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內部是一樣的。差異只是：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之間共享記憶體，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之間並未共享記憶體。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內部都是使用</a:t>
            </a:r>
            <a:r>
              <a:rPr kumimoji="1" lang="en-US" altLang="zh-CN" dirty="0" err="1"/>
              <a:t>task_struct</a:t>
            </a:r>
            <a:r>
              <a:rPr kumimoji="1" lang="zh-CN" altLang="en-US" dirty="0"/>
              <a:t>控制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process</a:t>
            </a:r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的這三個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在核心內部都呼叫</a:t>
            </a:r>
            <a:r>
              <a:rPr kumimoji="1" lang="en-US" altLang="zh-CN" dirty="0" err="1"/>
              <a:t>do_fork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除非有特別需求，否則直接呼叫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並不會帶來太大的效能改善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特別需求如：希望每一個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有獨立的</a:t>
            </a:r>
            <a:r>
              <a:rPr kumimoji="1" lang="en-US" altLang="zh-CN" dirty="0"/>
              <a:t>open-file table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的時候要特別注意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的傳遞方式</a:t>
            </a:r>
            <a:r>
              <a:rPr kumimoji="1" lang="zh-TW" altLang="en-US" dirty="0"/>
              <a:t> </a:t>
            </a:r>
            <a:r>
              <a:rPr kumimoji="1" lang="en-US" altLang="zh-TW" dirty="0"/>
              <a:t>&amp;</a:t>
            </a:r>
            <a:r>
              <a:rPr kumimoji="1" lang="en-US" altLang="zh-TW" dirty="0" err="1"/>
              <a:t>newStack</a:t>
            </a:r>
            <a:r>
              <a:rPr kumimoji="1" lang="en-US" altLang="zh-TW" dirty="0"/>
              <a:t>[size-1]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77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FE0E1-56C2-7F46-B410-0CD09356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在撰寫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程式之前</a:t>
            </a:r>
            <a:br>
              <a:rPr kumimoji="1" lang="en-US" altLang="zh-CN" dirty="0">
                <a:latin typeface="Noto Sans CJK TC Regular" panose="020B0500000000000000" pitchFamily="34" charset="-120"/>
              </a:rPr>
            </a:br>
            <a:r>
              <a:rPr kumimoji="1" lang="en-US" altLang="zh-CN" dirty="0">
                <a:latin typeface="Noto Sans CJK TC Regular" panose="020B0500000000000000" pitchFamily="34" charset="-120"/>
              </a:rPr>
              <a:t>	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選用「編譯器」、啟動最佳化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15CCC-3FB9-4240-A406-3400866B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是一個簡單的表格加總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*/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81.080010s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w/o optimization*/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0.640063s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-O3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4.794872s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/*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with -O3*/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0.579863s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icc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-O3 </a:t>
            </a:r>
            <a:r>
              <a:rPr lang="en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table.c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user:       </a:t>
            </a:r>
            <a:r>
              <a:rPr lang="en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0.358683s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/*intel C compiler*/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sys:        0.577878s</a:t>
            </a:r>
          </a:p>
        </p:txBody>
      </p:sp>
    </p:spTree>
    <p:extLst>
      <p:ext uri="{BB962C8B-B14F-4D97-AF65-F5344CB8AC3E}">
        <p14:creationId xmlns:p14="http://schemas.microsoft.com/office/powerpoint/2010/main" val="2726968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F6716-0D5A-D745-AB2B-2F10426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我們使用的函數庫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43D81-3CEB-A645-B146-DFDFC8B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選擇使用</a:t>
            </a:r>
            <a:r>
              <a:rPr kumimoji="1" lang="en-US" altLang="zh-TW" dirty="0"/>
              <a:t>&lt;</a:t>
            </a:r>
            <a:r>
              <a:rPr kumimoji="1" lang="en-US" altLang="zh-TW" dirty="0" err="1"/>
              <a:t>pthread.h</a:t>
            </a:r>
            <a:r>
              <a:rPr kumimoji="1" lang="en-US" altLang="zh-TW" dirty="0"/>
              <a:t>&gt;</a:t>
            </a:r>
            <a:r>
              <a:rPr kumimoji="1" lang="zh-CN" altLang="en-US" dirty="0"/>
              <a:t>函數庫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，功能幾乎和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一樣</a:t>
            </a:r>
            <a:endParaRPr kumimoji="1" lang="en-US" altLang="zh-CN" dirty="0"/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主要提供下列功能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定義各種基本型別的</a:t>
            </a:r>
            <a:r>
              <a:rPr kumimoji="1" lang="en-US" altLang="zh-CN" dirty="0" err="1"/>
              <a:t>atomic_t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定義各種</a:t>
            </a:r>
            <a:r>
              <a:rPr kumimoji="1" lang="en-US" altLang="zh-CN" dirty="0"/>
              <a:t>atomic operation</a:t>
            </a:r>
          </a:p>
          <a:p>
            <a:pPr lvl="1"/>
            <a:r>
              <a:rPr kumimoji="1" lang="zh-CN" altLang="en-US" dirty="0"/>
              <a:t>定義了</a:t>
            </a:r>
            <a:r>
              <a:rPr kumimoji="1" lang="en-US" altLang="zh-CN" dirty="0"/>
              <a:t>memory barrier</a:t>
            </a:r>
          </a:p>
          <a:p>
            <a:r>
              <a:rPr kumimoji="1" lang="en-US" altLang="zh-CN" dirty="0"/>
              <a:t>C11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atomic.h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的功能，大致相等於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&lt;atomic&gt;</a:t>
            </a:r>
          </a:p>
        </p:txBody>
      </p:sp>
    </p:spTree>
    <p:extLst>
      <p:ext uri="{BB962C8B-B14F-4D97-AF65-F5344CB8AC3E}">
        <p14:creationId xmlns:p14="http://schemas.microsoft.com/office/powerpoint/2010/main" val="1711698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編譯方式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xxx.c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-g -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pthread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-o 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xxx.c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–O3 -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pthread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 -o xxx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en-US" altLang="zh-TW" sz="4000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kumimoji="1" lang="zh-TW" altLang="en-US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可以替代成</a:t>
            </a:r>
            <a:r>
              <a:rPr kumimoji="1" lang="en-US" altLang="zh-TW" sz="4000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icc</a:t>
            </a:r>
            <a:r>
              <a:rPr kumimoji="1" lang="zh-TW" altLang="en-US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或</a:t>
            </a:r>
            <a:r>
              <a:rPr kumimoji="1" lang="en-US" altLang="zh-TW" sz="40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clang*/</a:t>
            </a:r>
          </a:p>
        </p:txBody>
      </p:sp>
    </p:spTree>
    <p:extLst>
      <p:ext uri="{BB962C8B-B14F-4D97-AF65-F5344CB8AC3E}">
        <p14:creationId xmlns:p14="http://schemas.microsoft.com/office/powerpoint/2010/main" val="644356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A270A-1FC9-5A4C-B739-A8F61418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base.c</a:t>
            </a:r>
            <a:r>
              <a:rPr kumimoji="1" lang="zh-TW" altLang="en-US" dirty="0"/>
              <a:t> （比較基準）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A1A56-25CD-CA4F-94DF-BEE8DD67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185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 ./base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</a:br>
            <a:endParaRPr lang="en" altLang="zh-TW" dirty="0">
              <a:solidFill>
                <a:srgbClr val="F4F4F4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經過時間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: 				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4.709708408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花在執行程式的時間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: 		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4.709391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usr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4.709391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krl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0.000000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但沒有造成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I/O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63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並且觸發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I/O: 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0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自願性的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context switch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1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非自願性的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context switch: 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33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143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pthread_create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pthread_create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tid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, </a:t>
            </a: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, 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*(*function)(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*) , </a:t>
            </a:r>
            <a:r>
              <a:rPr lang="en-US" altLang="zh-TW" sz="2400" dirty="0">
                <a:solidFill>
                  <a:srgbClr val="AA0D91"/>
                </a:solidFill>
                <a:latin typeface="Menlo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*argument)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tid</a:t>
            </a: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</a:t>
            </a:r>
            <a:r>
              <a:rPr kumimoji="1"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 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，新建立的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pthread_attr_init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及相關函數初始化，</a:t>
            </a:r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一般填入</a:t>
            </a:r>
            <a:r>
              <a:rPr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function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，該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所要執行的函數的名稱，</a:t>
            </a:r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該函數的回傳值和參數都是</a:t>
            </a:r>
            <a:r>
              <a:rPr lang="en-US" altLang="zh-TW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void*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argumentt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傳遞給上述函數（即：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）的參數</a:t>
            </a:r>
            <a:endParaRPr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正確回傳</a:t>
            </a:r>
            <a:r>
              <a:rPr kumimoji="1"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，錯誤則看</a:t>
            </a:r>
            <a:r>
              <a:rPr kumimoji="1"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errno</a:t>
            </a:r>
            <a:endParaRPr kumimoji="1"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946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建立一個</a:t>
            </a:r>
            <a:r>
              <a:rPr kumimoji="1" lang="en-US" altLang="zh-TW" dirty="0" err="1"/>
              <a:t>pthread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nosync.c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    global+=</a:t>
            </a:r>
            <a:r>
              <a:rPr lang="en-US" altLang="zh-TW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	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大亂鬥，二個執行緒同時修改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global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變數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 panose="020B0609030804020204" pitchFamily="49" charset="0"/>
              </a:rPr>
              <a:t>"1000000+1000000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5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nosync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1000000+1000000 = 1014803209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6.911069487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13.808802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13.808802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0.000000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55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96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平行度幾乎是最大化，經過時間</a:t>
            </a:r>
            <a:r>
              <a:rPr kumimoji="1" lang="en-US" altLang="zh-CN" dirty="0"/>
              <a:t>6.9</a:t>
            </a:r>
            <a:r>
              <a:rPr kumimoji="1" lang="zh-CN" altLang="en-US" dirty="0"/>
              <a:t>秒，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時間為</a:t>
            </a:r>
            <a:r>
              <a:rPr kumimoji="1" lang="en-US" altLang="zh-CN" dirty="0"/>
              <a:t>13.8</a:t>
            </a:r>
            <a:r>
              <a:rPr kumimoji="1" lang="zh-CN" altLang="en-US" dirty="0"/>
              <a:t>。這個程式只有二個執行緒，達到的平行度為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（理論最高值）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但</a:t>
            </a:r>
            <a:r>
              <a:rPr kumimoji="1" lang="en-US" altLang="zh-CN" dirty="0"/>
              <a:t>6.9</a:t>
            </a:r>
            <a:r>
              <a:rPr kumimoji="1" lang="zh-CN" altLang="en-US" dirty="0"/>
              <a:t>秒還是比完全不用執行緒的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要來得慢（</a:t>
            </a:r>
            <a:r>
              <a:rPr kumimoji="1" lang="en-US" altLang="zh-CN" dirty="0"/>
              <a:t>4.7</a:t>
            </a:r>
            <a:r>
              <a:rPr kumimoji="1" lang="zh-CN" altLang="en-US" dirty="0"/>
              <a:t>秒），表示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很大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因為二個執行緒共用一個變數，而且沒有任何同步機制，這會造成二個執行緒彼此覆寫全域變數</a:t>
            </a:r>
          </a:p>
        </p:txBody>
      </p:sp>
    </p:spTree>
    <p:extLst>
      <p:ext uri="{BB962C8B-B14F-4D97-AF65-F5344CB8AC3E}">
        <p14:creationId xmlns:p14="http://schemas.microsoft.com/office/powerpoint/2010/main" val="112543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C54401-B42D-3B41-8283-506E87E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D9921E-779B-1941-BE56-60A915F11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900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sem_init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value);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：要初始化的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的物件指標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00"/>
                </a:solidFill>
                <a:latin typeface="Menlo"/>
              </a:rPr>
              <a:t>pshared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：</a:t>
            </a:r>
            <a:r>
              <a:rPr kumimoji="1" lang="en-US" altLang="zh-TW" dirty="0">
                <a:solidFill>
                  <a:srgbClr val="000000"/>
                </a:solidFill>
                <a:latin typeface="Menlo"/>
              </a:rPr>
              <a:t>0</a:t>
            </a:r>
            <a:r>
              <a:rPr kumimoji="1" lang="zh-TW" altLang="en-US" dirty="0">
                <a:solidFill>
                  <a:srgbClr val="000000"/>
                </a:solidFill>
                <a:latin typeface="Menlo"/>
              </a:rPr>
              <a:t>該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給執行緒使用，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給行程使用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：要將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semaphore</a:t>
            </a:r>
            <a:r>
              <a:rPr lang="zh-TW" altLang="en-US" dirty="0">
                <a:solidFill>
                  <a:srgbClr val="000000"/>
                </a:solidFill>
                <a:latin typeface="Menlo"/>
              </a:rPr>
              <a:t>初始化成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value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7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E3AFC-0307-4043-ABAF-527DFCB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使用工具：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 “ perf ” 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以及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 “ </a:t>
            </a:r>
            <a:r>
              <a:rPr kumimoji="1" lang="en-US" altLang="zh-CN" dirty="0" err="1">
                <a:latin typeface="Noto Sans CJK TC Regular" panose="020B0500000000000000" pitchFamily="34" charset="-120"/>
              </a:rPr>
              <a:t>vtune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 ”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D4796-8502-F84A-B9AE-48CDDD70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Noto Sans CJK TC Regular" panose="020B0500000000000000" pitchFamily="34" charset="-120"/>
              </a:rPr>
              <a:t>perf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VTune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“performance monitor unit”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multi-thread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的程式通常需要不同的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之間交換訊息，因此使用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VTune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可以協助優化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Noto Sans CJK TC Regular" panose="020B0500000000000000" pitchFamily="34" charset="-120"/>
              </a:rPr>
              <a:t>perf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除了可以觀察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的效能，還可以觀察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 kernel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內部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VT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une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給的「報告」比較人性化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381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sem_post</a:t>
            </a:r>
            <a:r>
              <a:rPr kumimoji="1" lang="en-US" altLang="zh-TW" dirty="0"/>
              <a:t>() and </a:t>
            </a:r>
            <a:r>
              <a:rPr kumimoji="1" lang="en-US" altLang="zh-TW" dirty="0" err="1"/>
              <a:t>sem_wait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semaphore.h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sem_post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sem_wait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sem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  <a:endParaRPr kumimoji="1" lang="en-US" altLang="zh-TW" sz="24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sem_post</a:t>
            </a:r>
            <a:r>
              <a:rPr kumimoji="1" lang="zh-TW" altLang="en-US" sz="2400" dirty="0"/>
              <a:t>離開全域變數存取區間。在意義上可視為</a:t>
            </a:r>
            <a:r>
              <a:rPr kumimoji="1" lang="en-US" altLang="zh-TW" sz="2400" dirty="0"/>
              <a:t>unlock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sem_wait</a:t>
            </a:r>
            <a:r>
              <a:rPr kumimoji="1" lang="zh-TW" altLang="en-US" sz="2400" dirty="0"/>
              <a:t>準備進入全域變數存取區間。在意義上可視為</a:t>
            </a:r>
            <a:r>
              <a:rPr kumimoji="1" lang="en-US" altLang="zh-TW" sz="2400" dirty="0"/>
              <a:t>lock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存取區間即為</a:t>
            </a:r>
            <a:r>
              <a:rPr kumimoji="1" lang="en-US" altLang="zh-CN" sz="2400" dirty="0">
                <a:solidFill>
                  <a:srgbClr val="C00000"/>
                </a:solidFill>
              </a:rPr>
              <a:t>critical section</a:t>
            </a:r>
            <a:r>
              <a:rPr kumimoji="1" lang="zh-CN" altLang="en-US" sz="2400" dirty="0"/>
              <a:t>，在</a:t>
            </a:r>
            <a:r>
              <a:rPr kumimoji="1" lang="en-US" altLang="zh-CN" sz="2400" dirty="0"/>
              <a:t>critical section</a:t>
            </a:r>
            <a:r>
              <a:rPr kumimoji="1" lang="zh-CN" altLang="en-US" sz="2400" dirty="0"/>
              <a:t>裡面的程式碼存取「同樣的資料」，為了避免資料被隨意的修改，因此可使用</a:t>
            </a:r>
            <a:r>
              <a:rPr kumimoji="1" lang="en-US" altLang="zh-CN" sz="2400" dirty="0"/>
              <a:t>semaphore</a:t>
            </a:r>
            <a:r>
              <a:rPr kumimoji="1" lang="zh-CN" altLang="en-US" sz="2400" dirty="0"/>
              <a:t>之類的技術，保證一次只能有一個人修改。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3706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65243"/>
          </a:xfrm>
        </p:spPr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semaphore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507" y="1200839"/>
            <a:ext cx="11861493" cy="539275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semaphores;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向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OS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要求進入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修改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global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告訴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OS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修改完成，離開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critical section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  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(&amp;semaphores,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/*0:thread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使用，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1: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semaphore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只允許一個人修改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global*/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953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350"/>
            <a:ext cx="10515600" cy="509731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sz="2000" dirty="0" err="1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./semaphore</a:t>
            </a:r>
          </a:p>
          <a:p>
            <a:pPr marL="0" indent="0">
              <a:buNone/>
            </a:pPr>
            <a: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sz="2000" dirty="0"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sz="2000" dirty="0"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276.5058334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547.802264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324.851308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222.950956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sz="2000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276217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313z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F813AC-56DC-1A4D-9D63-E097997A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93" y="3073874"/>
            <a:ext cx="2320912" cy="33550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C99792-024D-BD4F-97C5-C612F68B81C9}"/>
              </a:ext>
            </a:extLst>
          </p:cNvPr>
          <p:cNvSpPr/>
          <p:nvPr/>
        </p:nvSpPr>
        <p:spPr>
          <a:xfrm>
            <a:off x="9006541" y="2812403"/>
            <a:ext cx="1062876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nosync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783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是功能強大的同步函數，他的初始值可以是任何整數，通常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semaphore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的初始值Ｎ代表最多可以有Ｎ個執行緒修改全域變數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或進入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sem_wait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時，如果沒有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成功，會造成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context switch</a:t>
            </a:r>
          </a:p>
          <a:p>
            <a:r>
              <a:rPr kumimoji="1" lang="en-US" altLang="zh-TW" dirty="0">
                <a:latin typeface="Noto Sans CJK TC Regular" panose="020B0500000000000000" pitchFamily="34" charset="-120"/>
              </a:rPr>
              <a:t>spinlock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（後面會介紹），如果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不成功會在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user space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一直等待下去，不會造成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context switch</a:t>
            </a:r>
          </a:p>
          <a:p>
            <a:r>
              <a:rPr kumimoji="1" lang="zh-CN" altLang="en-US" dirty="0">
                <a:latin typeface="Noto Sans CJK TC Regular" panose="020B0500000000000000" pitchFamily="34" charset="-120"/>
              </a:rPr>
              <a:t>小結：如果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較短，通常使用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。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critical section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較長，通常使用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semaphore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之類的。如果處理器的數量夠多，又想最佳化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latency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，可以仔細的考慮是否使用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spinlock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。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666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597BD0-2C8F-FC47-A2AD-94BDFD8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semaphore</a:t>
            </a:r>
            <a:r>
              <a:rPr kumimoji="1" lang="zh-CN" altLang="en-US" dirty="0"/>
              <a:t>設計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584983-B219-A941-BEAA-2D69F46C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只支援單個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66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408BE-5A57-AB42-950E-3E8A9955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2023"/>
          </a:xfrm>
        </p:spPr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設計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buffer_sem.c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E724C-9FA2-0C42-BEE0-2D686F99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553597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#define </a:t>
            </a:r>
            <a:r>
              <a:rPr lang="en" altLang="zh-TW" dirty="0" err="1">
                <a:solidFill>
                  <a:srgbClr val="78492A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endParaRPr lang="en" altLang="zh-TW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buffer[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新進的資料放在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buffer[in]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讀取資料從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buffer[out]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semaphore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判斷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的狀態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有空間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("put %d\n", item);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buffer[in]=item++;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in++; in=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規劃下筆資料應該擺放的地點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放入資料了，所以就不是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empty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" altLang="zh-TW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有東西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=buffer[out];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out++; out=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out%bufsize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規劃下次要提取資料的地方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拿出資料了，因此一定不是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full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181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C7A3E-36C9-794B-80D9-11571E60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" y="198304"/>
            <a:ext cx="11718965" cy="657706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producer(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name) {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生產資料的執行緒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put();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consumer(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name) {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消化資料的執行緒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get();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id2, id3, id4;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剛開始全部是空，因此有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bufsize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的空間可以放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sem_init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 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剛開始沒有東西放在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內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producer,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(&amp;id2,NULL,(void *) 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producer,NULL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); 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只支援一個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producer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拿掉這個註解會發生錯誤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(&amp;id3,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consumer,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(&amp;id4,NULL,(void *) 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consumer,NULL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); 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只支援一個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consumer</a:t>
            </a:r>
            <a:r>
              <a:rPr lang="zh-TW" altLang="en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拿掉這個註解會發生錯誤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(id2,NULL);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(id3,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(id4,NULL);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0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7827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2DA4B-878C-2D4A-8C1F-EF987FC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C5CBF-4535-F549-8AE5-15FD7247619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buffer_sem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2.923294185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5.812117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3.717052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2.095065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" altLang="zh-TW" b="1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36898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57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69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729-7062-294D-9554-F900FB0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B84B-8585-0046-BF1E-9AD0373E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以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而言，總共有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在執行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執行時間為</a:t>
            </a:r>
            <a:r>
              <a:rPr kumimoji="1" lang="zh-TW" altLang="en-US" dirty="0"/>
              <a:t>：</a:t>
            </a:r>
            <a:r>
              <a:rPr kumimoji="1" lang="en-US" altLang="zh-TW" dirty="0"/>
              <a:t>2.9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所消耗的</a:t>
            </a:r>
            <a:r>
              <a:rPr kumimoji="1" lang="en-US" altLang="zh-TW" dirty="0"/>
              <a:t>CPU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5.8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換句話說平行度為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（達到最高）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但浪費掉的額外開銷也很大，於</a:t>
            </a:r>
            <a:r>
              <a:rPr kumimoji="1" lang="en-US" altLang="zh-CN" dirty="0" err="1"/>
              <a:t>krl</a:t>
            </a:r>
            <a:r>
              <a:rPr kumimoji="1" lang="zh-CN" altLang="en-US" dirty="0"/>
              <a:t>中花費了</a:t>
            </a:r>
            <a:r>
              <a:rPr kumimoji="1" lang="en-US" altLang="zh-CN" dirty="0"/>
              <a:t>2.1</a:t>
            </a:r>
            <a:r>
              <a:rPr kumimoji="1" lang="zh-CN" altLang="en-US" dirty="0"/>
              <a:t>秒，</a:t>
            </a:r>
            <a:r>
              <a:rPr kumimoji="1" lang="en-US" altLang="zh-CN" dirty="0" err="1"/>
              <a:t>usr</a:t>
            </a:r>
            <a:r>
              <a:rPr kumimoji="1" lang="zh-CN" altLang="en-US" dirty="0"/>
              <a:t>為</a:t>
            </a:r>
            <a:r>
              <a:rPr kumimoji="1" lang="en-US" altLang="zh-CN" dirty="0"/>
              <a:t>3.7</a:t>
            </a:r>
            <a:r>
              <a:rPr kumimoji="1" lang="zh-CN" altLang="en-US" dirty="0"/>
              <a:t>秒。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並沒有做任何的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光是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的部分就造成</a:t>
            </a:r>
            <a:r>
              <a:rPr kumimoji="1" lang="en-US" altLang="zh-CN" dirty="0"/>
              <a:t>36%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overhead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Context-switch</a:t>
            </a:r>
            <a:r>
              <a:rPr kumimoji="1" lang="zh-CN" altLang="en-US" dirty="0"/>
              <a:t>共發生了</a:t>
            </a:r>
            <a:r>
              <a:rPr kumimoji="1" lang="en-US" altLang="zh-CN" dirty="0"/>
              <a:t>36898</a:t>
            </a:r>
            <a:r>
              <a:rPr kumimoji="1" lang="zh-TW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9568050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C37-F445-6144-94A8-8568D022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為什麼</a:t>
            </a:r>
            <a:r>
              <a:rPr kumimoji="1" lang="en-US" altLang="zh-CN" dirty="0" err="1"/>
              <a:t>buffer_sem.c</a:t>
            </a:r>
            <a:r>
              <a:rPr kumimoji="1" lang="zh-CN" altLang="en-US" dirty="0"/>
              <a:t>只支援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一個生產者、一個消費者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4A53A-CBEA-9845-96D4-A5D4845F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42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以</a:t>
            </a:r>
            <a:r>
              <a:rPr kumimoji="1" lang="en-US" altLang="zh-TW" dirty="0"/>
              <a:t>put</a:t>
            </a:r>
            <a:r>
              <a:rPr kumimoji="1" lang="zh-CN" altLang="en-US" dirty="0"/>
              <a:t>為例，如果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是空的，那麼可以有多個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可以進入，這些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會同時修改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</a:t>
            </a:r>
            <a:r>
              <a:rPr kumimoji="1" lang="zh-CN" altLang="en-US" dirty="0"/>
              <a:t>，造成資料錯誤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因為我們沒有用任何保護機制，保護多個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同時修改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FFAC82-2587-CE43-802B-DBC12687E7D5}"/>
              </a:ext>
            </a:extLst>
          </p:cNvPr>
          <p:cNvSpPr/>
          <p:nvPr/>
        </p:nvSpPr>
        <p:spPr>
          <a:xfrm>
            <a:off x="923364" y="4409869"/>
            <a:ext cx="10533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static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 item=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用於除錯，放入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的資料都是嚴格遞增的數列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sem_wait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notFull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等待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buffer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有空間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printf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("put %d\n", item);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buffer[in]=item++;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將資料放入，所有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producer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都可以修改，造成錯誤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in++; in=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in%bufsize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;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規劃下筆資料應該擺放的地點。所有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producer</a:t>
            </a:r>
            <a:r>
              <a:rPr lang="zh-CN" altLang="en-US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都可以修改</a:t>
            </a:r>
            <a:r>
              <a:rPr lang="en-US" altLang="zh-CN" dirty="0">
                <a:solidFill>
                  <a:srgbClr val="0084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in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sem_post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notEmpty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放入資料了，所以就不是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empty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  <a:ea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  <a:ea typeface="Noto Sans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00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C0FF3-9B94-2944-BA73-DC3C04A7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在撰寫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multithread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程式之前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0C4B5-8D62-8349-AF1C-2A6F5AE4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TC Regular" panose="020B0500000000000000" pitchFamily="34" charset="-120"/>
              </a:rPr>
              <a:t>軟體要進行</a:t>
            </a:r>
            <a:r>
              <a:rPr kumimoji="1" lang="en-US" altLang="zh-CN" dirty="0">
                <a:latin typeface="Noto Sans CJK TC Regular" panose="020B0500000000000000" pitchFamily="34" charset="-120"/>
              </a:rPr>
              <a:t>multi-threading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必須靠硬體的幫忙（硬體提供什麼樣的執行環境？我們可以做什麼樣的假設？）</a:t>
            </a:r>
            <a:endParaRPr kumimoji="1" lang="en-US" altLang="zh-CN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TC Regular" panose="020B0500000000000000" pitchFamily="34" charset="-120"/>
              </a:rPr>
              <a:t>我們必須知道硬體所提供的功能和局限性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要正確的了解多執行緒執行的各種現象，必須對硬體有所了解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本單元簡述與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multi-threading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相關的硬體知識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97084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CC7BB30-9B7E-5345-9F1A-D85A962D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mutex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900AFD-1EE4-1D45-BB6B-EDB6DE204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3440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643820"/>
                </a:solidFill>
                <a:latin typeface="Menlo"/>
              </a:rPr>
              <a:t>#include 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&lt;</a:t>
            </a:r>
            <a:r>
              <a:rPr lang="en-US" altLang="zh-TW" sz="2400" dirty="0" err="1">
                <a:solidFill>
                  <a:srgbClr val="C41A16"/>
                </a:solidFill>
                <a:latin typeface="Menlo"/>
              </a:rPr>
              <a:t>pthread.h</a:t>
            </a:r>
            <a:r>
              <a:rPr lang="en-US" altLang="zh-TW" sz="2400" dirty="0">
                <a:solidFill>
                  <a:srgbClr val="C41A16"/>
                </a:solidFill>
                <a:latin typeface="Menlo"/>
              </a:rPr>
              <a:t>&gt;</a:t>
            </a:r>
            <a:endParaRPr lang="en-US" altLang="zh-TW" sz="2400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pthread_mutex_init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mutex,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pthread_mutexattr_t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</a:t>
            </a:r>
            <a:endParaRPr lang="en-US" altLang="zh-TW" sz="2400" dirty="0">
              <a:solidFill>
                <a:srgbClr val="AA0D91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solidFill>
                  <a:srgbClr val="AA0D91"/>
                </a:solidFill>
                <a:latin typeface="Menlo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pthread_mutex_unlock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pthread_mutex_t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/>
              </a:rPr>
              <a:t>mutex</a:t>
            </a:r>
            <a:r>
              <a:rPr lang="en-US" altLang="zh-TW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：設定這個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mutex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的屬性，使用預設屬性則傳入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NULL</a:t>
            </a:r>
          </a:p>
          <a:p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3751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mutex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mutex;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global+=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 //mutex</a:t>
            </a:r>
            <a:r>
              <a:rPr lang="zh-TW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預設是</a:t>
            </a:r>
            <a:r>
              <a:rPr lang="en-US" altLang="zh-TW" dirty="0">
                <a:solidFill>
                  <a:srgbClr val="008000"/>
                </a:solidFill>
                <a:latin typeface="Menlo" panose="020B0609030804020204" pitchFamily="49" charset="0"/>
              </a:rPr>
              <a:t>unlock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altLang="zh-TW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535919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./mutex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1000000000+1000000000 = 2000000000</a:t>
            </a:r>
          </a:p>
          <a:p>
            <a:pPr marL="0" indent="0">
              <a:buNone/>
            </a:pPr>
            <a:b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123.151282951s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244.681460s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150.435999s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94.245461s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76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FFC00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10402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125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CE069D-DFBD-244D-8531-4EBCB8B3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95" y="2622014"/>
            <a:ext cx="2404371" cy="340344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D9A6F9-4E0C-DF44-91B7-BB09A26F067E}"/>
              </a:ext>
            </a:extLst>
          </p:cNvPr>
          <p:cNvSpPr/>
          <p:nvPr/>
        </p:nvSpPr>
        <p:spPr>
          <a:xfrm>
            <a:off x="9006540" y="2360706"/>
            <a:ext cx="1580669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semaphore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845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mutex</a:t>
            </a:r>
            <a:r>
              <a:rPr kumimoji="1" lang="zh-TW" altLang="en-US" dirty="0"/>
              <a:t>的值只能是</a:t>
            </a:r>
            <a:r>
              <a:rPr kumimoji="1" lang="en-US" altLang="zh-TW" dirty="0"/>
              <a:t>1, 0</a:t>
            </a:r>
            <a:r>
              <a:rPr kumimoji="1" lang="zh-TW" altLang="en-US" dirty="0"/>
              <a:t>，這意味著最多只有一個</a:t>
            </a:r>
            <a:r>
              <a:rPr kumimoji="1" lang="en-US" altLang="zh-TW" dirty="0"/>
              <a:t>thread</a:t>
            </a:r>
            <a:r>
              <a:rPr kumimoji="1" lang="zh-TW" altLang="en-US" dirty="0"/>
              <a:t>能進入</a:t>
            </a:r>
            <a:r>
              <a:rPr kumimoji="1" lang="en-US" altLang="zh-TW" dirty="0"/>
              <a:t>critical section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大部分的情況，我們只允許一次一個人進入</a:t>
            </a:r>
            <a:r>
              <a:rPr kumimoji="1" lang="en-US" altLang="zh-TW" dirty="0"/>
              <a:t>critical section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mutex</a:t>
            </a:r>
            <a:r>
              <a:rPr kumimoji="1" lang="zh-CN" altLang="en-US" dirty="0"/>
              <a:t>的系統負擔比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小很多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646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50FAA5-DC34-B041-ABC5-3043F5F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與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設計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2F3F4-0311-A441-943B-E95C9A04D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支援複數個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4533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C4849-EE6A-9746-9432-C2FB2B6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0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多個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多個</a:t>
            </a:r>
            <a:r>
              <a:rPr kumimoji="1" lang="en-US" altLang="zh-CN" dirty="0"/>
              <a:t>consumer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dirty="0" err="1"/>
              <a:t>buffer_sem_mutex.c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8353F-3126-7A4B-BF40-67DF4F86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266"/>
            <a:ext cx="10515600" cy="53490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有空間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putMutex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限制一次一個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producer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進入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buffer[in]=item++;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in++; in=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in%bufsize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規劃下筆資料應該擺放的地點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putMutex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放入資料了，所以就不是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empty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sem_wait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notEmpty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有東西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限制一次一個</a:t>
            </a:r>
            <a:r>
              <a:rPr lang="en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consumer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進入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=buffer[out];   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out++; out=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out%bufsize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規劃下次要提取資料的地方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getMutex</a:t>
            </a:r>
            <a:r>
              <a:rPr lang="en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sem_post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notFull</a:t>
            </a: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拿出資料了，因此一定不是</a:t>
            </a:r>
            <a:r>
              <a:rPr lang="en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full</a:t>
            </a:r>
            <a:endParaRPr lang="en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4946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4B128-D8BC-FE40-9088-BC50D69A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ABD0-5BAA-EF48-9D5A-6A3DF821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09" y="1968841"/>
            <a:ext cx="12000582" cy="466331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buffer_sem_mutex</a:t>
            </a: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19.881834501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37.851506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16.387817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21.463689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s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但沒有造成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並且觸發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2462675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</a:t>
            </a:r>
            <a:r>
              <a:rPr lang="en" altLang="zh-TW" dirty="0">
                <a:solidFill>
                  <a:srgbClr val="ECEC15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9831</a:t>
            </a:r>
            <a:endParaRPr lang="en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7599C5-AE2E-984E-8878-D52C214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14" y="2840216"/>
            <a:ext cx="2653199" cy="361799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5F352A-8174-BF4B-A703-84D929CEAF64}"/>
              </a:ext>
            </a:extLst>
          </p:cNvPr>
          <p:cNvSpPr/>
          <p:nvPr/>
        </p:nvSpPr>
        <p:spPr>
          <a:xfrm>
            <a:off x="9447215" y="2551044"/>
            <a:ext cx="1567419" cy="4661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1436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729-7062-294D-9554-F900FB0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B84B-8585-0046-BF1E-9AD0373E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以</a:t>
            </a:r>
            <a:r>
              <a:rPr kumimoji="1" lang="en-US" altLang="zh-TW" dirty="0" err="1"/>
              <a:t>buffer_sem_mutex</a:t>
            </a:r>
            <a:r>
              <a:rPr kumimoji="1" lang="zh-CN" altLang="en-US" dirty="0"/>
              <a:t>而言，總共有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在執行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執行時間為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19.9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所消耗的</a:t>
            </a:r>
            <a:r>
              <a:rPr kumimoji="1" lang="en-US" altLang="zh-TW" dirty="0"/>
              <a:t>CPU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37.9</a:t>
            </a:r>
            <a:r>
              <a:rPr kumimoji="1" lang="zh-CN" altLang="en-US" dirty="0"/>
              <a:t>秒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換句話說平行度為</a:t>
            </a:r>
            <a:r>
              <a:rPr kumimoji="1" lang="en-US" altLang="zh-CN" dirty="0"/>
              <a:t>1.9 (</a:t>
            </a:r>
            <a:r>
              <a:rPr kumimoji="1" lang="zh-CN" altLang="en-US" dirty="0"/>
              <a:t>理論最高值為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1.9</a:t>
            </a:r>
            <a:r>
              <a:rPr kumimoji="1" lang="zh-CN" altLang="en-US" dirty="0"/>
              <a:t>表示雖然有二個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，但只有一個在</a:t>
            </a:r>
            <a:r>
              <a:rPr kumimoji="1" lang="en-US" altLang="zh-CN" dirty="0"/>
              <a:t>put</a:t>
            </a:r>
            <a:r>
              <a:rPr kumimoji="1" lang="zh-CN" altLang="en-US" dirty="0"/>
              <a:t>內，另外一個在外邊等。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也是相同情況）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浪費掉的額外開銷也很大，於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中花費了</a:t>
            </a:r>
            <a:r>
              <a:rPr kumimoji="1" lang="en-US" altLang="zh-CN" dirty="0"/>
              <a:t>21.5</a:t>
            </a:r>
            <a:r>
              <a:rPr kumimoji="1" lang="zh-CN" altLang="en-US" dirty="0"/>
              <a:t>秒。請注意，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並沒有做任何的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，因此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的開銷幾乎都是</a:t>
            </a:r>
            <a:r>
              <a:rPr kumimoji="1" lang="en-US" altLang="zh-CN" dirty="0"/>
              <a:t>semaphore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Context-switch</a:t>
            </a:r>
            <a:r>
              <a:rPr kumimoji="1" lang="zh-CN" altLang="en-US" dirty="0"/>
              <a:t>共發生了</a:t>
            </a:r>
            <a:r>
              <a:rPr kumimoji="1" lang="en-US" altLang="zh-CN" dirty="0"/>
              <a:t>2462675</a:t>
            </a:r>
            <a:r>
              <a:rPr kumimoji="1" lang="zh-TW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62231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1E863-E0AE-604E-93BE-DD590995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 &amp; mutex</a:t>
            </a:r>
            <a:r>
              <a:rPr kumimoji="1" lang="zh-CN" altLang="en-US" dirty="0"/>
              <a:t>的綜合討論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625EA-053B-844B-8150-D78AEC41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截至目前為止我們看到這二種機制的</a:t>
            </a:r>
            <a:r>
              <a:rPr kumimoji="1" lang="en-US" altLang="zh-TW" dirty="0"/>
              <a:t>overhead</a:t>
            </a:r>
            <a:r>
              <a:rPr kumimoji="1" lang="zh-CN" altLang="en-US" dirty="0"/>
              <a:t>都很大，這是因為我們處理的資料量很小，相對來說鎖定機制佔的比重就很高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這二種機制都會觸發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，因此如果處理的資料量很大、處理時間很長，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可以避免</a:t>
            </a:r>
            <a:r>
              <a:rPr kumimoji="1" lang="en-US" altLang="zh-CN" dirty="0"/>
              <a:t>busy-waiting</a:t>
            </a:r>
            <a:r>
              <a:rPr kumimoji="1" lang="zh-CN" altLang="en-US" dirty="0"/>
              <a:t>（後面會討論）的問題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如果系統中有多個程序在跑，與其</a:t>
            </a:r>
            <a:r>
              <a:rPr kumimoji="1" lang="en-US" altLang="zh-CN" dirty="0"/>
              <a:t>busy-waiting</a:t>
            </a:r>
            <a:r>
              <a:rPr kumimoji="1" lang="zh-CN" altLang="en-US" dirty="0"/>
              <a:t>，不如將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讓出來（即</a:t>
            </a:r>
            <a:r>
              <a:rPr kumimoji="1" lang="en-US" altLang="zh-CN" dirty="0"/>
              <a:t>context-switch</a:t>
            </a:r>
            <a:r>
              <a:rPr kumimoji="1" lang="zh-CN" altLang="en-US" dirty="0"/>
              <a:t>）給其他程序跑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70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D37F37-EC07-994F-A4DF-E3624818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Noto Sans CJK TC Regular" panose="020B0500000000000000" pitchFamily="34" charset="-120"/>
              </a:rPr>
              <a:t>適合多執行緒的硬體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8C00C-8852-C74D-AEBF-2B0EFA328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08328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459CA3-BA27-2F41-9752-01FE93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lock-free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concurrent queue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E44BC-44CB-0D48-88AB-9C602B8E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只支援單個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409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D784-0518-6E43-8B79-5E5ED93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lockfree_buf.c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209C6-1B32-184F-B753-B26A690D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in=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out=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0;</a:t>
            </a:r>
            <a:endParaRPr lang="en-US" altLang="zh-TW" sz="18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put()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item=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用於除錯，放入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的資料都是嚴格遞增的數列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((in+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buffer[in]=item++;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將資料放入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in = (in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下一次要放入的位置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get()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讀取的數字暫時放在</a:t>
            </a:r>
            <a:r>
              <a:rPr lang="en-US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tmpItem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(in == out) ;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 busy waiting</a:t>
            </a:r>
            <a:endParaRPr lang="en-US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tmpItem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=buffer[out];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讀出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buffer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的東西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out = (out +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)%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bufsize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下一次要拿取的位置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92485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0B560-434A-DB4B-9309-55EF2DE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IA-32</a:t>
            </a:r>
            <a:r>
              <a:rPr kumimoji="1" lang="zh-CN" altLang="en-US" dirty="0"/>
              <a:t>及</a:t>
            </a:r>
            <a:r>
              <a:rPr kumimoji="1" lang="en-US" altLang="zh-CN" dirty="0"/>
              <a:t>IA-64</a:t>
            </a:r>
            <a:r>
              <a:rPr kumimoji="1" lang="zh-CN" altLang="en-US" dirty="0"/>
              <a:t>的記憶體讀寫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A93ED-5778-9D4D-BDD7-08783910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165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如果一般Ｃ語言的基礎型別（如：</a:t>
            </a:r>
            <a:r>
              <a:rPr kumimoji="1" lang="en-US" altLang="zh-TW" dirty="0"/>
              <a:t>char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short</a:t>
            </a:r>
            <a:r>
              <a:rPr kumimoji="1" lang="zh-TW" altLang="en-US" dirty="0"/>
              <a:t>、</a:t>
            </a:r>
            <a:r>
              <a:rPr kumimoji="1" lang="en-US" altLang="zh-TW" dirty="0"/>
              <a:t>long</a:t>
            </a:r>
            <a:r>
              <a:rPr kumimoji="1" lang="zh-TW" altLang="en-US" dirty="0"/>
              <a:t>、</a:t>
            </a:r>
            <a:r>
              <a:rPr kumimoji="1" lang="en-US" altLang="zh-TW" dirty="0"/>
              <a:t>long long</a:t>
            </a:r>
            <a:r>
              <a:rPr kumimoji="1" lang="zh-TW" altLang="en-US" dirty="0"/>
              <a:t>），對齊該型別的大小，則</a:t>
            </a:r>
            <a:r>
              <a:rPr kumimoji="1" lang="en-US" altLang="zh-TW" dirty="0"/>
              <a:t>load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為</a:t>
            </a:r>
            <a:r>
              <a:rPr kumimoji="1" lang="en-US" altLang="zh-CN" dirty="0"/>
              <a:t>atomic operation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7741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3D817-3839-8347-9E6C-E0E51E81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AF28F-6872-FA4F-AAAD-064E1D0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825624"/>
            <a:ext cx="11743764" cy="46767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$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time_detail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./</a:t>
            </a:r>
            <a:r>
              <a:rPr lang="en-US" altLang="zh-TW" dirty="0" err="1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lockfree_buf</a:t>
            </a:r>
            <a: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F4F4F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</a:br>
            <a:endParaRPr lang="en-US" altLang="zh-TW" dirty="0">
              <a:solidFill>
                <a:srgbClr val="F4F4F4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經過時間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		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0.699771642s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花在執行程式的時間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: 		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1.397830s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usr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1.393825s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於</a:t>
            </a:r>
            <a:r>
              <a:rPr lang="en-US" altLang="zh-TW" dirty="0" err="1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krl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執行此程式所花的時間：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0.004005s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，但沒有造成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76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Page fault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，並且觸發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I/O: 		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0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自願性的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</a:t>
            </a: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		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2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非自願性的</a:t>
            </a:r>
            <a:r>
              <a:rPr lang="en-US" altLang="zh-TW" dirty="0">
                <a:solidFill>
                  <a:srgbClr val="C33720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context switch: 			</a:t>
            </a:r>
            <a:r>
              <a:rPr lang="en-US" altLang="zh-TW" dirty="0">
                <a:solidFill>
                  <a:srgbClr val="AFAD24"/>
                </a:solidFill>
                <a:latin typeface="Consolas" panose="020B0609020204030204" pitchFamily="49" charset="0"/>
                <a:ea typeface="Noto Sans CJK TC Regular" panose="020B0500000000000000" pitchFamily="34" charset="-120"/>
                <a:cs typeface="Consolas" panose="020B0609020204030204" pitchFamily="49" charset="0"/>
              </a:rPr>
              <a:t>1</a:t>
            </a:r>
            <a:endParaRPr lang="en-US" altLang="zh-TW" dirty="0">
              <a:solidFill>
                <a:srgbClr val="C33720"/>
              </a:solidFill>
              <a:latin typeface="Consolas" panose="020B0609020204030204" pitchFamily="49" charset="0"/>
              <a:ea typeface="Noto Sans CJK TC Regular" panose="020B05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1AA7AC-FC47-D24B-A921-FC9D6FD0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92" y="2662333"/>
            <a:ext cx="2627856" cy="358344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E789E9-7867-F648-9530-BD76ECE8EEE6}"/>
              </a:ext>
            </a:extLst>
          </p:cNvPr>
          <p:cNvSpPr/>
          <p:nvPr/>
        </p:nvSpPr>
        <p:spPr>
          <a:xfrm>
            <a:off x="9326758" y="2329046"/>
            <a:ext cx="1546891" cy="47724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buffer_sem</a:t>
            </a:r>
            <a:endParaRPr kumimoji="1" lang="zh-TW" altLang="en-US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57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5C81-632D-8B4A-AD95-AA7775E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r>
              <a:rPr kumimoji="1" lang="zh-CN" altLang="en-US" dirty="0"/>
              <a:t>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B1B00-157E-A242-9FE3-C05C1C8E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程式的正確性：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假設只有一個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，一個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。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這二個變數宣告為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，確保每次的寫入，真的寫入到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（</a:t>
            </a:r>
            <a:r>
              <a:rPr kumimoji="1" lang="en-US" altLang="zh-CN" dirty="0"/>
              <a:t>/cache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基於上述的假設，只有一個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（即：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in</a:t>
            </a:r>
            <a:r>
              <a:rPr kumimoji="1" lang="zh-CN" altLang="en-US" dirty="0"/>
              <a:t>做寫入。同樣的原理，只有一個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（即：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）會對</a:t>
            </a:r>
            <a:r>
              <a:rPr kumimoji="1" lang="en-US" altLang="zh-CN" dirty="0"/>
              <a:t>out</a:t>
            </a:r>
            <a:r>
              <a:rPr kumimoji="1" lang="zh-CN" altLang="en-US" dirty="0"/>
              <a:t>做寫入。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由於設定完</a:t>
            </a:r>
            <a:r>
              <a:rPr kumimoji="1" lang="en-US" altLang="zh-CN" dirty="0"/>
              <a:t>in, out</a:t>
            </a:r>
            <a:r>
              <a:rPr kumimoji="1" lang="zh-CN" altLang="en-US" dirty="0"/>
              <a:t>以後就是</a:t>
            </a:r>
            <a:r>
              <a:rPr kumimoji="1" lang="en-US" altLang="zh-CN" dirty="0"/>
              <a:t>function return</a:t>
            </a:r>
            <a:r>
              <a:rPr kumimoji="1" lang="zh-CN" altLang="en-US" dirty="0"/>
              <a:t>，因此未使用</a:t>
            </a:r>
            <a:r>
              <a:rPr kumimoji="1" lang="en-US" altLang="zh-CN" dirty="0"/>
              <a:t>memory barrier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執行效率：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由於</a:t>
            </a:r>
            <a:r>
              <a:rPr kumimoji="1" lang="en-US" altLang="zh-TW" dirty="0" err="1"/>
              <a:t>buffer_sem</a:t>
            </a:r>
            <a:r>
              <a:rPr kumimoji="1" lang="zh-CN" altLang="en-US" dirty="0"/>
              <a:t>只允許一個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，因此與</a:t>
            </a:r>
            <a:r>
              <a:rPr kumimoji="1" lang="en-US" altLang="zh-CN" dirty="0" err="1"/>
              <a:t>buffer_sem</a:t>
            </a:r>
            <a:r>
              <a:rPr kumimoji="1" lang="zh-CN" altLang="en-US" dirty="0"/>
              <a:t>比較。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採用</a:t>
            </a:r>
            <a:r>
              <a:rPr kumimoji="1" lang="en-US" altLang="zh-TW" dirty="0" err="1"/>
              <a:t>lockfree</a:t>
            </a:r>
            <a:r>
              <a:rPr kumimoji="1" lang="zh-CN" altLang="en-US" dirty="0"/>
              <a:t>的方法比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快上</a:t>
            </a:r>
            <a:r>
              <a:rPr kumimoji="1" lang="en-US" altLang="zh-CN" dirty="0"/>
              <a:t>4.17</a:t>
            </a:r>
            <a:r>
              <a:rPr kumimoji="1" lang="zh-CN" altLang="en-US" dirty="0"/>
              <a:t>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55558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79D3867-E9D0-C14C-B0C5-FDC9723E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semaphore</a:t>
            </a:r>
            <a:r>
              <a:rPr kumimoji="1" lang="zh-CN" altLang="en-US" dirty="0"/>
              <a:t>與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效能比較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8316D2-D462-9B4E-B9F5-B81F45967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6974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6803D-7B5E-5D49-B220-CDC3E74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2job.c</a:t>
            </a:r>
            <a:r>
              <a:rPr kumimoji="1" lang="zh-TW" altLang="en-US" dirty="0"/>
              <a:t>（比較基準）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419CF-A264-924B-B49E-E454EC6D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5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global=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mutex;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local=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1000000000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local+=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pthread_mutex_lock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global+=local;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pthread_mutex_unlock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id1, id2;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pthread_mutex_init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(&amp;mutex,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pthread_create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thread,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(id1,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pthread_join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(id2,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"1000000000+1000000000 = 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global);</a:t>
            </a:r>
            <a:endParaRPr lang="en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171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$ ./</a:t>
            </a:r>
            <a:r>
              <a:rPr lang="en" altLang="zh-TW" dirty="0" err="1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time_detail</a:t>
            </a: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 ./2job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  <a:t>1000000000+1000000000 = 2000000000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F4F4F4"/>
                </a:solidFill>
                <a:latin typeface="Menlo"/>
                <a:ea typeface="Noto Sans CJK TC Regular" panose="020B0500000000000000" pitchFamily="34" charset="-120"/>
              </a:rPr>
            </a:br>
            <a:endParaRPr lang="en" altLang="zh-TW" dirty="0">
              <a:solidFill>
                <a:srgbClr val="F4F4F4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經過時間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: 				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2.245269591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花在執行程式的時間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: 		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4.458316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usr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4.458316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CPU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於</a:t>
            </a:r>
            <a:r>
              <a:rPr lang="en" altLang="zh-TW" dirty="0" err="1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krl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 mode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執行此程式所花的時間：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</a:t>
            </a:r>
            <a:r>
              <a:rPr lang="en-US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0.000000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s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但沒有造成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I/O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76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Page fault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，</a:t>
            </a: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並且觸發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I/O: 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0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自願性的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context switch</a:t>
            </a:r>
            <a:r>
              <a:rPr lang="zh-TW" altLang="en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： </a:t>
            </a:r>
            <a:r>
              <a:rPr lang="en-US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3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非自願性的</a:t>
            </a:r>
            <a:r>
              <a:rPr lang="en" altLang="zh-TW" dirty="0">
                <a:solidFill>
                  <a:srgbClr val="C33720"/>
                </a:solidFill>
                <a:latin typeface="Menlo"/>
                <a:ea typeface="Noto Sans CJK TC Regular" panose="020B0500000000000000" pitchFamily="34" charset="-120"/>
              </a:rPr>
              <a:t>context switch: 		</a:t>
            </a:r>
            <a:r>
              <a:rPr lang="en" altLang="zh-TW" dirty="0">
                <a:solidFill>
                  <a:srgbClr val="ECEC15"/>
                </a:solidFill>
                <a:latin typeface="Menlo"/>
                <a:ea typeface="Noto Sans CJK TC Regular" panose="020B0500000000000000" pitchFamily="34" charset="-120"/>
              </a:rPr>
              <a:t>273</a:t>
            </a:r>
            <a:endParaRPr lang="en" altLang="zh-TW" dirty="0">
              <a:solidFill>
                <a:srgbClr val="C33720"/>
              </a:solidFill>
              <a:latin typeface="Menlo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9263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9E194-136D-E441-A1EB-2FB7958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524F9-B4B3-6F49-B134-2562DDA1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en" altLang="zh-TW" dirty="0"/>
              <a:t>job2</a:t>
            </a:r>
            <a:r>
              <a:rPr kumimoji="1" lang="zh-TW" altLang="en-US" dirty="0"/>
              <a:t>高度的平行化，</a:t>
            </a:r>
            <a:r>
              <a:rPr kumimoji="1" lang="zh-CN" altLang="en-US" dirty="0"/>
              <a:t>執行時間</a:t>
            </a:r>
            <a:r>
              <a:rPr kumimoji="1" lang="zh-TW" altLang="en-US" dirty="0"/>
              <a:t>為</a:t>
            </a:r>
            <a:r>
              <a:rPr kumimoji="1" lang="en-US" altLang="zh-TW" dirty="0"/>
              <a:t>2.245</a:t>
            </a:r>
            <a:r>
              <a:rPr kumimoji="1" lang="zh-TW" altLang="en-US" dirty="0"/>
              <a:t>秒，</a:t>
            </a:r>
            <a:r>
              <a:rPr kumimoji="1" lang="en" altLang="zh-TW" dirty="0"/>
              <a:t>user</a:t>
            </a:r>
            <a:r>
              <a:rPr kumimoji="1" lang="zh-TW" altLang="en-US" dirty="0"/>
              <a:t>為</a:t>
            </a:r>
            <a:r>
              <a:rPr kumimoji="1" lang="en-US" altLang="zh-TW" dirty="0"/>
              <a:t>4.458</a:t>
            </a:r>
            <a:r>
              <a:rPr kumimoji="1" lang="zh-TW" altLang="en-US" dirty="0"/>
              <a:t>秒。換句話說</a:t>
            </a:r>
            <a:r>
              <a:rPr kumimoji="1" lang="zh-CN" altLang="en-US" dirty="0"/>
              <a:t>幾乎所有</a:t>
            </a:r>
            <a:r>
              <a:rPr kumimoji="1" lang="zh-TW" altLang="en-US" dirty="0"/>
              <a:t>執行時間都是平行運算。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更重要的是在整合結果時使用</a:t>
            </a:r>
            <a:r>
              <a:rPr kumimoji="1" lang="en-US" altLang="zh-TW" dirty="0"/>
              <a:t>mutex</a:t>
            </a:r>
            <a:r>
              <a:rPr kumimoji="1" lang="zh-TW" altLang="en-US" dirty="0"/>
              <a:t>，因此</a:t>
            </a:r>
            <a:r>
              <a:rPr kumimoji="1" lang="en-US" altLang="zh-TW" dirty="0"/>
              <a:t>overhead</a:t>
            </a:r>
            <a:r>
              <a:rPr kumimoji="1" lang="zh-CN" altLang="en-US" dirty="0"/>
              <a:t>相當低。</a:t>
            </a:r>
            <a:r>
              <a:rPr kumimoji="1" lang="en-US" altLang="zh-TW" dirty="0"/>
              <a:t>kernel</a:t>
            </a:r>
            <a:r>
              <a:rPr kumimoji="1" lang="zh-CN" altLang="en-US" dirty="0"/>
              <a:t>時間為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context switch</a:t>
            </a:r>
            <a:r>
              <a:rPr kumimoji="1" lang="zh-CN" altLang="en-US" dirty="0"/>
              <a:t>只發生</a:t>
            </a:r>
            <a:r>
              <a:rPr kumimoji="1" lang="en-US" altLang="zh-CN" dirty="0"/>
              <a:t>3</a:t>
            </a:r>
            <a:r>
              <a:rPr kumimoji="1" lang="zh-CN" altLang="en-US" dirty="0"/>
              <a:t>次。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" altLang="zh-TW" dirty="0"/>
              <a:t>job2</a:t>
            </a:r>
            <a:r>
              <a:rPr kumimoji="1" lang="zh-TW" altLang="en-US" dirty="0"/>
              <a:t>告訴我們，可以的話，將工作完全切開，使用區域變數平行計算，最後再做結果的合併（這時候只要用</a:t>
            </a:r>
            <a:r>
              <a:rPr kumimoji="1" lang="zh-CN" altLang="en-US" dirty="0"/>
              <a:t>簡單的同步即可</a:t>
            </a:r>
            <a:r>
              <a:rPr kumimoji="1"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61799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37665"/>
              </p:ext>
            </p:extLst>
          </p:nvPr>
        </p:nvGraphicFramePr>
        <p:xfrm>
          <a:off x="838199" y="1825625"/>
          <a:ext cx="10702368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3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8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0C2D7-84BF-9243-851D-07C5F3D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Noto Sans CJK TC Regular" panose="020B0500000000000000" pitchFamily="34" charset="-120"/>
              </a:rPr>
              <a:t>NUMA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與</a:t>
            </a:r>
            <a:r>
              <a:rPr kumimoji="1" lang="en-US" altLang="zh-CN" dirty="0">
                <a:solidFill>
                  <a:srgbClr val="C00000"/>
                </a:solidFill>
                <a:latin typeface="Noto Sans CJK TC Regular" panose="020B0500000000000000" pitchFamily="34" charset="-120"/>
              </a:rPr>
              <a:t>UMA</a:t>
            </a:r>
            <a:r>
              <a:rPr kumimoji="1" lang="zh-CN" altLang="en-US" dirty="0">
                <a:latin typeface="Noto Sans CJK TC Regular" panose="020B0500000000000000" pitchFamily="34" charset="-120"/>
              </a:rPr>
              <a:t>架構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  <p:sp>
        <p:nvSpPr>
          <p:cNvPr id="7" name="左-右雙向箭號 6">
            <a:extLst>
              <a:ext uri="{FF2B5EF4-FFF2-40B4-BE49-F238E27FC236}">
                <a16:creationId xmlns:a16="http://schemas.microsoft.com/office/drawing/2014/main" id="{D59E0D91-6193-6B43-8117-E88723C8EF7D}"/>
              </a:ext>
            </a:extLst>
          </p:cNvPr>
          <p:cNvSpPr/>
          <p:nvPr/>
        </p:nvSpPr>
        <p:spPr>
          <a:xfrm>
            <a:off x="1882587" y="2832008"/>
            <a:ext cx="7769412" cy="1189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Bus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，例如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Intel</a:t>
            </a:r>
            <a:r>
              <a:rPr kumimoji="1" lang="zh-CN" altLang="en-US" dirty="0">
                <a:latin typeface="Noto Sans CJK TC Regular" panose="020B0500000000000000" pitchFamily="34" charset="-120"/>
                <a:ea typeface="Microsoft YaHei" panose="020B0503020204020204" pitchFamily="34" charset="-122"/>
              </a:rPr>
              <a:t>的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ront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ide </a:t>
            </a:r>
            <a:r>
              <a:rPr lang="en-US" altLang="zh-TW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（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FSB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DC364-E324-1447-AB02-0B24AB54E7B0}"/>
              </a:ext>
            </a:extLst>
          </p:cNvPr>
          <p:cNvSpPr/>
          <p:nvPr/>
        </p:nvSpPr>
        <p:spPr>
          <a:xfrm>
            <a:off x="3575422" y="1781828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CPU1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06409-95F9-084A-9FEE-97BA01B78864}"/>
              </a:ext>
            </a:extLst>
          </p:cNvPr>
          <p:cNvSpPr/>
          <p:nvPr/>
        </p:nvSpPr>
        <p:spPr>
          <a:xfrm>
            <a:off x="4713940" y="1781828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CPU2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E769C2-72BF-6941-B692-058353AE6679}"/>
              </a:ext>
            </a:extLst>
          </p:cNvPr>
          <p:cNvSpPr/>
          <p:nvPr/>
        </p:nvSpPr>
        <p:spPr>
          <a:xfrm>
            <a:off x="5852458" y="1781827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CPU3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4518-5947-D84E-885E-56823A213AA7}"/>
              </a:ext>
            </a:extLst>
          </p:cNvPr>
          <p:cNvSpPr/>
          <p:nvPr/>
        </p:nvSpPr>
        <p:spPr>
          <a:xfrm>
            <a:off x="6990976" y="1766885"/>
            <a:ext cx="968188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CPU4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758CBC7-13AB-B644-8AE8-D43FFBE77597}"/>
              </a:ext>
            </a:extLst>
          </p:cNvPr>
          <p:cNvGrpSpPr/>
          <p:nvPr/>
        </p:nvGrpSpPr>
        <p:grpSpPr>
          <a:xfrm>
            <a:off x="4059516" y="2591639"/>
            <a:ext cx="3415554" cy="563938"/>
            <a:chOff x="4059516" y="2591638"/>
            <a:chExt cx="3415554" cy="875555"/>
          </a:xfrm>
        </p:grpSpPr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F40E8163-7F1E-A243-96E2-28E0BE5EEB2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059516" y="2606581"/>
              <a:ext cx="0" cy="860612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F68DA9A3-0121-084D-B0D4-8CA0EE3C051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198034" y="2606581"/>
              <a:ext cx="0" cy="860612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92F120C6-7931-B348-9098-99F8E50A3CB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336552" y="2606580"/>
              <a:ext cx="0" cy="860613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188A515E-B33C-1349-9F21-90AC40B2AB9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475070" y="2591638"/>
              <a:ext cx="0" cy="875555"/>
            </a:xfrm>
            <a:prstGeom prst="straightConnector1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AD30591-26F5-CB46-A460-B3C00F0A0095}"/>
              </a:ext>
            </a:extLst>
          </p:cNvPr>
          <p:cNvSpPr/>
          <p:nvPr/>
        </p:nvSpPr>
        <p:spPr>
          <a:xfrm>
            <a:off x="5133787" y="4337892"/>
            <a:ext cx="1267011" cy="82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memory</a:t>
            </a:r>
            <a:endParaRPr kumimoji="1"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54FDACE7-7C49-2C4A-8269-17BCAF538E55}"/>
              </a:ext>
            </a:extLst>
          </p:cNvPr>
          <p:cNvCxnSpPr>
            <a:cxnSpLocks/>
            <a:stCxn id="25" idx="0"/>
            <a:endCxn id="7" idx="5"/>
          </p:cNvCxnSpPr>
          <p:nvPr/>
        </p:nvCxnSpPr>
        <p:spPr>
          <a:xfrm flipV="1">
            <a:off x="5767293" y="3723996"/>
            <a:ext cx="0" cy="613896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EB82BCC-62A5-CF4C-A655-EFF658427C8E}"/>
              </a:ext>
            </a:extLst>
          </p:cNvPr>
          <p:cNvSpPr/>
          <p:nvPr/>
        </p:nvSpPr>
        <p:spPr>
          <a:xfrm>
            <a:off x="811350" y="5311212"/>
            <a:ext cx="9911883" cy="13387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所有處理器都使用同一個記憶體，對程式設計師而言，記憶體的架構非常容易了解，但缺點是記憶體頻寬有限，不適用於「非常多」處理器</a:t>
            </a:r>
            <a:endParaRPr kumimoji="1" lang="zh-TW" altLang="en-US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7229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結果比較（回合數：</a:t>
            </a:r>
            <a:r>
              <a:rPr lang="is-IS" altLang="zh-TW" dirty="0"/>
              <a:t>1,000,000,000</a:t>
            </a:r>
            <a:r>
              <a:rPr kumimoji="1" lang="zh-TW" altLang="en-US" dirty="0"/>
              <a:t>）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665240"/>
              </p:ext>
            </p:extLst>
          </p:nvPr>
        </p:nvGraphicFramePr>
        <p:xfrm>
          <a:off x="838198" y="1825625"/>
          <a:ext cx="10515600" cy="4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4808">
                <a:tc>
                  <a:txBody>
                    <a:bodyPr/>
                    <a:lstStyle/>
                    <a:p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base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nosync</a:t>
                      </a:r>
                      <a:endParaRPr lang="en-US" altLang="zh-TW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dirty="0">
                          <a:ea typeface="Noto Sans CJK TC Regular" panose="020B0500000000000000" pitchFamily="34" charset="-120"/>
                        </a:rPr>
                        <a:t>（錯誤）</a:t>
                      </a:r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  <a:p>
                      <a:endParaRPr lang="zh-TW" altLang="en-US" sz="1800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semaphore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mutex</a:t>
                      </a:r>
                      <a:endParaRPr lang="zh-TW" altLang="en-US" sz="18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2job</a:t>
                      </a:r>
                    </a:p>
                    <a:p>
                      <a:r>
                        <a:rPr lang="zh-TW" altLang="en-US" sz="18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（理論上應該是最快）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real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4.244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5.371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289.102s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217.471s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2.131s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user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10.520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333.272s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225.196s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4.248s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0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sys</a:t>
                      </a:r>
                      <a:endParaRPr lang="zh-TW" altLang="en-US" sz="2000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</a:t>
                      </a:r>
                      <a:r>
                        <a:rPr lang="fi-FI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s</a:t>
                      </a:r>
                      <a:endParaRPr lang="zh-TW" altLang="en-US" sz="2000" b="1" dirty="0"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231.756s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88.820s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>
                          <a:latin typeface="Noto Sans CJK TC Regular" panose="020B0500000000000000" pitchFamily="34" charset="-120"/>
                          <a:ea typeface="Noto Sans CJK TC Regular" panose="020B0500000000000000" pitchFamily="34" charset="-120"/>
                        </a:rPr>
                        <a:t>0.000s</a:t>
                      </a:r>
                      <a:endParaRPr lang="zh-TW" altLang="en-US" sz="2000" b="1" dirty="0"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3848100" y="3098800"/>
            <a:ext cx="6477000" cy="78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比較，處理器變為二倍，執行時間所短為</a:t>
            </a:r>
            <a:r>
              <a:rPr kumimoji="1"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1/2</a:t>
            </a:r>
            <a:r>
              <a:rPr kumimoji="1"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</a:t>
            </a:r>
            <a:r>
              <a:rPr kumimoji="1" lang="zh-TW" altLang="en-US" dirty="0">
                <a:solidFill>
                  <a:srgbClr val="FFFF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極限！</a:t>
            </a:r>
          </a:p>
        </p:txBody>
      </p:sp>
      <p:sp>
        <p:nvSpPr>
          <p:cNvPr id="6" name="左-右雙向箭號 5"/>
          <p:cNvSpPr/>
          <p:nvPr/>
        </p:nvSpPr>
        <p:spPr>
          <a:xfrm>
            <a:off x="3848100" y="4152900"/>
            <a:ext cx="6477000" cy="787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user</a:t>
            </a:r>
            <a:r>
              <a:rPr kumimoji="1" lang="zh-TW" altLang="en-US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的值幾乎一樣，代表所做的工作是</a:t>
            </a:r>
            <a:r>
              <a:rPr kumimoji="1" lang="zh-TW" altLang="en-US" dirty="0">
                <a:solidFill>
                  <a:srgbClr val="FFFF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一樣多</a:t>
            </a:r>
          </a:p>
        </p:txBody>
      </p:sp>
    </p:spTree>
    <p:extLst>
      <p:ext uri="{BB962C8B-B14F-4D97-AF65-F5344CB8AC3E}">
        <p14:creationId xmlns:p14="http://schemas.microsoft.com/office/powerpoint/2010/main" val="17886819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</a:t>
            </a:r>
            <a:r>
              <a:rPr kumimoji="1" lang="en-US" altLang="zh-TW" dirty="0" err="1"/>
              <a:t>pthread_create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pthread_join</a:t>
            </a:r>
            <a:endParaRPr kumimoji="1" lang="en-US" altLang="zh-TW" dirty="0"/>
          </a:p>
          <a:p>
            <a:r>
              <a:rPr kumimoji="1" lang="zh-TW" altLang="en-US" dirty="0"/>
              <a:t>瞭解</a:t>
            </a:r>
            <a:r>
              <a:rPr kumimoji="1" lang="en-US" altLang="zh-TW" dirty="0"/>
              <a:t>mutex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semaphore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lock-free</a:t>
            </a:r>
            <a:r>
              <a:rPr kumimoji="1" lang="zh-CN" altLang="en-US" dirty="0"/>
              <a:t>三種鎖定方法</a:t>
            </a:r>
            <a:endParaRPr kumimoji="1" lang="en-US" altLang="zh-TW" dirty="0"/>
          </a:p>
          <a:p>
            <a:r>
              <a:rPr kumimoji="1" lang="zh-TW" altLang="en-US" dirty="0"/>
              <a:t>比較各種同步方法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最好的方法就是「盡量不同步，並且結果正確」</a:t>
            </a:r>
          </a:p>
        </p:txBody>
      </p:sp>
    </p:spTree>
    <p:extLst>
      <p:ext uri="{BB962C8B-B14F-4D97-AF65-F5344CB8AC3E}">
        <p14:creationId xmlns:p14="http://schemas.microsoft.com/office/powerpoint/2010/main" val="18753177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99A7-F06F-8447-9528-C789CD5F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A2FAC-76E2-9241-89B5-CBD7BBF7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298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</a:t>
            </a:r>
            <a:r>
              <a:rPr kumimoji="1" lang="en-US" altLang="zh-TW" dirty="0"/>
              <a:t>process/thread 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>
                <a:latin typeface="Noto Sans CJK TC Regular" panose="020B0500000000000000" pitchFamily="34" charset="-120"/>
              </a:rPr>
              <a:t>對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而言，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process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都是「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task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」，每個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task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都有獨立的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id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於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Linux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中，主執行緒所屬的每個執行緒的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tid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代表的是指向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struct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pthread_t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的指標</a:t>
            </a:r>
          </a:p>
        </p:txBody>
      </p:sp>
    </p:spTree>
    <p:extLst>
      <p:ext uri="{BB962C8B-B14F-4D97-AF65-F5344CB8AC3E}">
        <p14:creationId xmlns:p14="http://schemas.microsoft.com/office/powerpoint/2010/main" val="11486276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thread_print_id.c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#define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_GNU_SOURCE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semaphore.h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&lt;sys/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types.h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unistd.h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&lt;sys/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syscall.h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b="1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b="1" dirty="0" err="1">
                <a:solidFill>
                  <a:srgbClr val="795E26"/>
                </a:solidFill>
                <a:latin typeface="Menlo"/>
              </a:rPr>
              <a:t>gettid</a:t>
            </a:r>
            <a:r>
              <a:rPr lang="en-US" altLang="zh-TW" b="1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b="1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b="1" dirty="0" err="1">
                <a:solidFill>
                  <a:srgbClr val="795E26"/>
                </a:solidFill>
                <a:latin typeface="Menlo"/>
              </a:rPr>
              <a:t>syscall</a:t>
            </a:r>
            <a:r>
              <a:rPr lang="en-US" altLang="zh-TW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/>
              </a:rPr>
              <a:t>SYS_gettid</a:t>
            </a:r>
            <a:r>
              <a:rPr lang="en-US" altLang="zh-TW" b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9016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thread_print_id.c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thread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%p\n"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*)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pthread_self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tid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gettid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514350" indent="-514350">
              <a:buFont typeface="+mj-lt"/>
              <a:buAutoNum type="arabicPeriod" startAt="11"/>
            </a:pPr>
            <a:br>
              <a:rPr lang="en-US" altLang="zh-TW" dirty="0">
                <a:solidFill>
                  <a:srgbClr val="000000"/>
                </a:solidFill>
                <a:latin typeface="Menlo"/>
              </a:rPr>
            </a:b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Menlo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id1, id2;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"my 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pid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 = %d\n"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getpid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(&amp;id1,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(&amp;id2,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,(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*)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thread,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Menlo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altLang="zh-TW" dirty="0">
                <a:solidFill>
                  <a:srgbClr val="09885A"/>
                </a:solidFill>
                <a:latin typeface="Menlo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TW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2248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my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pthread_t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0x7fd634031700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pthread_t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0x7fd633830700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= 26655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is-IS" altLang="zh-TW" dirty="0">
                <a:latin typeface="Consolas" charset="0"/>
                <a:ea typeface="Consolas" charset="0"/>
                <a:cs typeface="Consolas" charset="0"/>
              </a:rPr>
              <a:t>$ ls /proc/26653/task/</a:t>
            </a:r>
          </a:p>
          <a:p>
            <a:pPr marL="0" indent="0">
              <a:buNone/>
            </a:pPr>
            <a:r>
              <a:rPr kumimoji="1" lang="is-IS" altLang="zh-TW" dirty="0">
                <a:latin typeface="Consolas" charset="0"/>
                <a:ea typeface="Consolas" charset="0"/>
                <a:cs typeface="Consolas" charset="0"/>
              </a:rPr>
              <a:t>26653  26654  26655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-L -p 26653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PID   LWP TTY          TIME CMD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26653 pts/17   00:00:00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26654 pts/17   00:08:34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26653 26655 pts/17   00:08:34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thread_print_id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99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退出</a:t>
            </a:r>
            <a:r>
              <a:rPr kumimoji="1" lang="en-US" altLang="zh-TW" dirty="0"/>
              <a:t>thread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在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中直接執行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return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，請注意回傳值的型態為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void*</a:t>
            </a:r>
          </a:p>
          <a:p>
            <a:pPr lvl="1"/>
            <a:r>
              <a:rPr kumimoji="1" lang="zh-TW" altLang="en-US" dirty="0">
                <a:latin typeface="Noto Sans CJK TC Regular" panose="020B0500000000000000" pitchFamily="34" charset="-120"/>
              </a:rPr>
              <a:t>如果回傳型態宣告為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void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也可以，但不可以回傳值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使用</a:t>
            </a:r>
            <a:r>
              <a:rPr lang="en-US" altLang="zh-TW" dirty="0">
                <a:solidFill>
                  <a:srgbClr val="0000FF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pthread_exit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retval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retval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是回傳值</a:t>
            </a:r>
            <a:endParaRPr lang="en-US" altLang="zh-TW" dirty="0">
              <a:solidFill>
                <a:srgbClr val="000000"/>
              </a:solidFill>
              <a:latin typeface="Noto Sans CJK TC Regular" panose="020B0500000000000000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Noto Sans CJK TC Regular" panose="020B0500000000000000" pitchFamily="34" charset="-120"/>
              </a:rPr>
              <a:t>使用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pthread_cancel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Noto Sans CJK TC Regular" panose="020B0500000000000000" pitchFamily="34" charset="-12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thread);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直接取消掉一個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，或者「建議取消掉」一個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thread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pthread_setcancelstate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state, 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oldstate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pthread_setcanceltype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type, </a:t>
            </a:r>
            <a:r>
              <a:rPr lang="en-US" altLang="zh-TW" dirty="0" err="1">
                <a:solidFill>
                  <a:srgbClr val="0000FF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oldtype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);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Noto Sans CJK TC Regular" panose="020B0500000000000000" pitchFamily="34" charset="-120"/>
              </a:rPr>
              <a:t>後續再做介紹</a:t>
            </a:r>
            <a:endParaRPr lang="en-US" altLang="zh-TW" dirty="0">
              <a:solidFill>
                <a:srgbClr val="FF0000"/>
              </a:solidFill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3910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pthread_detach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pthread_detach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thread);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通常需要使用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pthread_join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釋放掉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所使用的記憶體（如：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stack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、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struct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 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）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當「回傳值」不重要，不需要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join</a:t>
            </a:r>
            <a:r>
              <a:rPr kumimoji="1" lang="zh-TW" altLang="en-US" dirty="0">
                <a:latin typeface="Noto Sans CJK TC Regular" panose="020B0500000000000000" pitchFamily="34" charset="-120"/>
              </a:rPr>
              <a:t>時，可以使用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pthread_detach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</a:t>
            </a: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常用的方式：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pthread_detach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pthread_self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());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pthread_detach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Menlo"/>
              </a:rPr>
              <a:t>#include</a:t>
            </a:r>
            <a:r>
              <a:rPr lang="en-US" altLang="zh-TW" dirty="0">
                <a:solidFill>
                  <a:srgbClr val="0000FF"/>
                </a:solidFill>
                <a:latin typeface="Menlo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Menlo"/>
              </a:rPr>
              <a:t>pthread.h</a:t>
            </a:r>
            <a:r>
              <a:rPr lang="en-US" altLang="zh-TW" dirty="0">
                <a:solidFill>
                  <a:srgbClr val="A31515"/>
                </a:solidFill>
                <a:latin typeface="Menlo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pthread_attr_setdetachstate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Menlo"/>
              </a:rPr>
              <a:t>pthread_attr_getdetachstate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TW" dirty="0" err="1">
                <a:solidFill>
                  <a:srgbClr val="267F99"/>
                </a:solidFill>
                <a:latin typeface="Menlo"/>
              </a:rPr>
              <a:t>pthread_attr_t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/>
              </a:rPr>
              <a:t>detachstate</a:t>
            </a:r>
            <a:r>
              <a:rPr lang="en-US" altLang="zh-TW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在行程創建之初，設定</a:t>
            </a:r>
            <a:r>
              <a:rPr kumimoji="1" lang="en-US" altLang="zh-TW" dirty="0" err="1">
                <a:latin typeface="Noto Sans CJK TC Regular" panose="020B0500000000000000" pitchFamily="34" charset="-120"/>
              </a:rPr>
              <a:t>attr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pPr lvl="1"/>
            <a:r>
              <a:rPr lang="en-US" altLang="zh-TW" dirty="0" err="1">
                <a:solidFill>
                  <a:srgbClr val="AA0D91"/>
                </a:solidFill>
                <a:latin typeface="Noto Sans CJK TC Regular" panose="020B0500000000000000" pitchFamily="34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pthread_create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tid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, </a:t>
            </a:r>
            <a:r>
              <a:rPr lang="en-US" altLang="zh-TW" sz="2600" b="1" dirty="0" err="1">
                <a:solidFill>
                  <a:srgbClr val="AA0D91"/>
                </a:solidFill>
                <a:latin typeface="Noto Sans CJK TC Regular" panose="020B0500000000000000" pitchFamily="34" charset="-120"/>
              </a:rPr>
              <a:t>const</a:t>
            </a:r>
            <a:r>
              <a:rPr lang="en-US" altLang="zh-TW" sz="2600" b="1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</a:t>
            </a:r>
            <a:r>
              <a:rPr lang="en-US" altLang="zh-TW" sz="2600" b="1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pthread_attr_t</a:t>
            </a:r>
            <a:r>
              <a:rPr lang="en-US" altLang="zh-TW" sz="2600" b="1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</a:t>
            </a:r>
            <a:r>
              <a:rPr lang="en-US" altLang="zh-TW" sz="2600" b="1" dirty="0" err="1">
                <a:solidFill>
                  <a:srgbClr val="000000"/>
                </a:solidFill>
                <a:latin typeface="Noto Sans CJK TC Regular" panose="020B0500000000000000" pitchFamily="34" charset="-120"/>
              </a:rPr>
              <a:t>attr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, 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*(*function)(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*) , </a:t>
            </a:r>
            <a:r>
              <a:rPr lang="en-US" altLang="zh-TW" dirty="0">
                <a:solidFill>
                  <a:srgbClr val="AA0D91"/>
                </a:solidFill>
                <a:latin typeface="Noto Sans CJK TC Regular" panose="020B0500000000000000" pitchFamily="34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</a:rPr>
              <a:t> *argument)</a:t>
            </a:r>
            <a:endParaRPr kumimoji="1" lang="en-US" altLang="zh-TW" dirty="0">
              <a:latin typeface="Noto Sans CJK TC Regular" panose="020B0500000000000000" pitchFamily="34" charset="-120"/>
            </a:endParaRPr>
          </a:p>
          <a:p>
            <a:r>
              <a:rPr kumimoji="1" lang="zh-TW" altLang="en-US" dirty="0">
                <a:latin typeface="Noto Sans CJK TC Regular" panose="020B0500000000000000" pitchFamily="34" charset="-120"/>
              </a:rPr>
              <a:t>請自行參考</a:t>
            </a:r>
            <a:r>
              <a:rPr kumimoji="1" lang="en-US" altLang="zh-TW" dirty="0">
                <a:latin typeface="Noto Sans CJK TC Regular" panose="020B0500000000000000" pitchFamily="34" charset="-120"/>
              </a:rPr>
              <a:t>man </a:t>
            </a:r>
            <a:r>
              <a:rPr lang="en-US" altLang="zh-TW" dirty="0" err="1">
                <a:solidFill>
                  <a:srgbClr val="795E26"/>
                </a:solidFill>
                <a:latin typeface="Noto Sans CJK TC Regular" panose="020B0500000000000000" pitchFamily="34" charset="-120"/>
              </a:rPr>
              <a:t>pthread_attr_setdetachstate</a:t>
            </a:r>
            <a:endParaRPr kumimoji="1" lang="zh-TW" altLang="en-US" dirty="0">
              <a:latin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9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8700</Words>
  <Application>Microsoft Macintosh PowerPoint</Application>
  <PresentationFormat>寬螢幕</PresentationFormat>
  <Paragraphs>1843</Paragraphs>
  <Slides>149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149</vt:i4>
      </vt:variant>
    </vt:vector>
  </HeadingPairs>
  <TitlesOfParts>
    <vt:vector size="161" baseType="lpstr">
      <vt:lpstr>微軟正黑體</vt:lpstr>
      <vt:lpstr>新細明體</vt:lpstr>
      <vt:lpstr>Microsoft YaHei</vt:lpstr>
      <vt:lpstr>Noto Sans CJK SC Regular</vt:lpstr>
      <vt:lpstr>Noto Sans CJK TC Regular</vt:lpstr>
      <vt:lpstr>黑体</vt:lpstr>
      <vt:lpstr>Arial</vt:lpstr>
      <vt:lpstr>Consolas</vt:lpstr>
      <vt:lpstr>Mangal</vt:lpstr>
      <vt:lpstr>Menlo</vt:lpstr>
      <vt:lpstr>Monaco</vt:lpstr>
      <vt:lpstr>Office 佈景主題</vt:lpstr>
      <vt:lpstr> 簡介thread與CPU相關知識</vt:lpstr>
      <vt:lpstr>課程單元</vt:lpstr>
      <vt:lpstr>安裝必要的軟體</vt:lpstr>
      <vt:lpstr>安裝 “perf ”，Ubuntu 18.04為例</vt:lpstr>
      <vt:lpstr>在撰寫multi-thread程式之前  選用「編譯器」、啟動最佳化</vt:lpstr>
      <vt:lpstr>使用工具： “ perf ” 以及 “ vtune ”</vt:lpstr>
      <vt:lpstr>在撰寫multithread程式之前</vt:lpstr>
      <vt:lpstr>適合多執行緒的硬體</vt:lpstr>
      <vt:lpstr>NUMA與UMA架構</vt:lpstr>
      <vt:lpstr>NUMA與UMA架構</vt:lpstr>
      <vt:lpstr>NUMA與UMA架構</vt:lpstr>
      <vt:lpstr>NUMA與UMA架構</vt:lpstr>
      <vt:lpstr>NUMA的進階考量</vt:lpstr>
      <vt:lpstr>SMP與UMA</vt:lpstr>
      <vt:lpstr>SMP與UMA與multi-core</vt:lpstr>
      <vt:lpstr>CPU設計與multithread的影響</vt:lpstr>
      <vt:lpstr>pipeline &amp; superscalar</vt:lpstr>
      <vt:lpstr>pipeline &amp; superscalar</vt:lpstr>
      <vt:lpstr>驗證：memoryModel.c</vt:lpstr>
      <vt:lpstr>驗證</vt:lpstr>
      <vt:lpstr>指令順序對multi-thread的重要性</vt:lpstr>
      <vt:lpstr>pipeline &amp; superscalar &amp; cache</vt:lpstr>
      <vt:lpstr>x86及x64的load &amp; store</vt:lpstr>
      <vt:lpstr>再論硬體架構</vt:lpstr>
      <vt:lpstr>記憶體的一致性（Cache Coherence）</vt:lpstr>
      <vt:lpstr>驗證</vt:lpstr>
      <vt:lpstr>驗證</vt:lpstr>
      <vt:lpstr>驗證</vt:lpstr>
      <vt:lpstr>指向volatile的指標 – volatilePtr.c</vt:lpstr>
      <vt:lpstr>記憶體的一致性（Cache Coherence）</vt:lpstr>
      <vt:lpstr>記憶體的一致性（Cache Coherence）</vt:lpstr>
      <vt:lpstr>Intel使用的記憶體模型</vt:lpstr>
      <vt:lpstr>Memory Ordering Machine Clears</vt:lpstr>
      <vt:lpstr>特別的同步指令 - read-modify-write</vt:lpstr>
      <vt:lpstr>PowerPoint 簡報</vt:lpstr>
      <vt:lpstr>PowerPoint 簡報</vt:lpstr>
      <vt:lpstr>程式設計師需要特別了解的</vt:lpstr>
      <vt:lpstr>觀察異常的同步現象</vt:lpstr>
      <vt:lpstr>使用小工具</vt:lpstr>
      <vt:lpstr>PowerPoint 簡報</vt:lpstr>
      <vt:lpstr>確認問題後，  該如何找出造成該問題的程式</vt:lpstr>
      <vt:lpstr>如果編譯時使用了-g  有時候bug只有在開啟-O3發生</vt:lpstr>
      <vt:lpstr>小結</vt:lpstr>
      <vt:lpstr>thread的programming language/model</vt:lpstr>
      <vt:lpstr>C11 thread</vt:lpstr>
      <vt:lpstr>結果</vt:lpstr>
      <vt:lpstr>C++ thread</vt:lpstr>
      <vt:lpstr>結果</vt:lpstr>
      <vt:lpstr>結果</vt:lpstr>
      <vt:lpstr>我們使用的函數庫</vt:lpstr>
      <vt:lpstr>編譯方式</vt:lpstr>
      <vt:lpstr>base.c （比較基準）</vt:lpstr>
      <vt:lpstr>執行結果</vt:lpstr>
      <vt:lpstr>pthread_create()</vt:lpstr>
      <vt:lpstr>建立一個pthread（nosync.c）</vt:lpstr>
      <vt:lpstr>執行結果</vt:lpstr>
      <vt:lpstr>結果討論</vt:lpstr>
      <vt:lpstr>semaphore</vt:lpstr>
      <vt:lpstr>semaphore</vt:lpstr>
      <vt:lpstr>sem_post() and sem_wait()</vt:lpstr>
      <vt:lpstr>使用semaphore</vt:lpstr>
      <vt:lpstr>執行結果</vt:lpstr>
      <vt:lpstr>結果討論</vt:lpstr>
      <vt:lpstr>使用semaphore設計 concurrent queue</vt:lpstr>
      <vt:lpstr>用semaphore設計queue：buffer_sem.c</vt:lpstr>
      <vt:lpstr>PowerPoint 簡報</vt:lpstr>
      <vt:lpstr>執行結果</vt:lpstr>
      <vt:lpstr>執行結果分析</vt:lpstr>
      <vt:lpstr>為什麼buffer_sem.c只支援  一個生產者、一個消費者</vt:lpstr>
      <vt:lpstr>mutex</vt:lpstr>
      <vt:lpstr>mutex</vt:lpstr>
      <vt:lpstr>使用mutex</vt:lpstr>
      <vt:lpstr>執行結果</vt:lpstr>
      <vt:lpstr>結果討論</vt:lpstr>
      <vt:lpstr>使用semaphore與mutex設計 concurrent queue</vt:lpstr>
      <vt:lpstr>多個producer多個consumer  buffer_sem_mutex.c</vt:lpstr>
      <vt:lpstr>執行結果</vt:lpstr>
      <vt:lpstr>執行結果分析</vt:lpstr>
      <vt:lpstr>semaphore &amp; mutex的綜合討論</vt:lpstr>
      <vt:lpstr>lock-free的 concurrent queue</vt:lpstr>
      <vt:lpstr>lockfree_buf.c</vt:lpstr>
      <vt:lpstr>IA-32及IA-64的記憶體讀寫</vt:lpstr>
      <vt:lpstr>執行結果</vt:lpstr>
      <vt:lpstr>執行結果分析</vt:lpstr>
      <vt:lpstr>semaphore與mutex的  效能比較</vt:lpstr>
      <vt:lpstr>2job.c（比較基準）</vt:lpstr>
      <vt:lpstr>執行結果</vt:lpstr>
      <vt:lpstr>執行結果分析</vt:lpstr>
      <vt:lpstr>結果比較（回合數：1,000,000,000）</vt:lpstr>
      <vt:lpstr>結果比較（回合數：1,000,000,000）</vt:lpstr>
      <vt:lpstr>小結</vt:lpstr>
      <vt:lpstr>PowerPoint 簡報</vt:lpstr>
      <vt:lpstr>關於process/thread id</vt:lpstr>
      <vt:lpstr>thread_print_id.c</vt:lpstr>
      <vt:lpstr>thread_print_id.c</vt:lpstr>
      <vt:lpstr>執行結果</vt:lpstr>
      <vt:lpstr>退出thread</vt:lpstr>
      <vt:lpstr>pthread_detach()</vt:lpstr>
      <vt:lpstr>pthread_detach()</vt:lpstr>
      <vt:lpstr>輕量級的鎖</vt:lpstr>
      <vt:lpstr>spinlock.c</vt:lpstr>
      <vt:lpstr>spinlock.c</vt:lpstr>
      <vt:lpstr>比較</vt:lpstr>
      <vt:lpstr>為何比較快(strace)</vt:lpstr>
      <vt:lpstr>為何比較快(strace)</vt:lpstr>
      <vt:lpstr>什麼是futex(fast user-space locking)</vt:lpstr>
      <vt:lpstr>Spinlock一定比較快嗎？</vt:lpstr>
      <vt:lpstr>取得平衡</vt:lpstr>
      <vt:lpstr>Adaptive mutex的想法</vt:lpstr>
      <vt:lpstr>mutex_adaptive.c</vt:lpstr>
      <vt:lpstr>mutex_adaptive.c</vt:lpstr>
      <vt:lpstr>再用strace看一次</vt:lpstr>
      <vt:lpstr>更進階的lock機制，rwlock</vt:lpstr>
      <vt:lpstr>Example: rwlock</vt:lpstr>
      <vt:lpstr>範例：rwlock</vt:lpstr>
      <vt:lpstr>小結</vt:lpstr>
      <vt:lpstr>Thread local variable</vt:lpstr>
      <vt:lpstr>__thread.c</vt:lpstr>
      <vt:lpstr>__thread.c</vt:lpstr>
      <vt:lpstr>執行結果</vt:lpstr>
      <vt:lpstr>執行結果</vt:lpstr>
      <vt:lpstr>奇怪的編譯？</vt:lpstr>
      <vt:lpstr>取消執行緒的執行</vt:lpstr>
      <vt:lpstr>取消執行緒的執行</vt:lpstr>
      <vt:lpstr>戰場的清理</vt:lpstr>
      <vt:lpstr>thread與fork</vt:lpstr>
      <vt:lpstr>thread與fork</vt:lpstr>
      <vt:lpstr>thread &amp; false sharing</vt:lpstr>
      <vt:lpstr>pingpong.c</vt:lpstr>
      <vt:lpstr>pingpong.c</vt:lpstr>
      <vt:lpstr>執行結果</vt:lpstr>
      <vt:lpstr>pingpong_aligned.c</vt:lpstr>
      <vt:lpstr>pingpong_aligned.c</vt:lpstr>
      <vt:lpstr>執行結果</vt:lpstr>
      <vt:lpstr>結果比較（回合數：1,000,000,000）</vt:lpstr>
      <vt:lpstr>2job vs. pingpong_aligned</vt:lpstr>
      <vt:lpstr>小小結論</vt:lpstr>
      <vt:lpstr>C11 – alignas （pingpong_alignedas.c）</vt:lpstr>
      <vt:lpstr>執行結果</vt:lpstr>
      <vt:lpstr>反組譯的結果</vt:lpstr>
      <vt:lpstr>C11 – aligned_alloc</vt:lpstr>
      <vt:lpstr>原子運算</vt:lpstr>
      <vt:lpstr>C11 – stdatomic.h</vt:lpstr>
      <vt:lpstr>執行結果</vt:lpstr>
      <vt:lpstr>gcc -c -g -Wa,-a,-ad atomic.c &gt; atomic.asm</vt:lpstr>
      <vt:lpstr>小小結論</vt:lpstr>
      <vt:lpstr>小結</vt:lpstr>
      <vt:lpstr>作業</vt:lpstr>
      <vt:lpstr>Conditional wait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</dc:title>
  <dc:creator>shiwu Lo</dc:creator>
  <cp:lastModifiedBy>習五 羅</cp:lastModifiedBy>
  <cp:revision>224</cp:revision>
  <dcterms:created xsi:type="dcterms:W3CDTF">2016-05-31T22:20:45Z</dcterms:created>
  <dcterms:modified xsi:type="dcterms:W3CDTF">2018-06-12T09:33:54Z</dcterms:modified>
</cp:coreProperties>
</file>