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5" r:id="rId3"/>
    <p:sldId id="316" r:id="rId4"/>
    <p:sldId id="317" r:id="rId5"/>
    <p:sldId id="351" r:id="rId6"/>
    <p:sldId id="349" r:id="rId7"/>
    <p:sldId id="319" r:id="rId8"/>
    <p:sldId id="352" r:id="rId9"/>
    <p:sldId id="320" r:id="rId10"/>
    <p:sldId id="321" r:id="rId11"/>
    <p:sldId id="318" r:id="rId12"/>
    <p:sldId id="322" r:id="rId13"/>
    <p:sldId id="323" r:id="rId14"/>
    <p:sldId id="350" r:id="rId15"/>
    <p:sldId id="324" r:id="rId16"/>
    <p:sldId id="325" r:id="rId17"/>
    <p:sldId id="326" r:id="rId18"/>
    <p:sldId id="327" r:id="rId19"/>
    <p:sldId id="356" r:id="rId20"/>
    <p:sldId id="297" r:id="rId21"/>
    <p:sldId id="328" r:id="rId22"/>
    <p:sldId id="331" r:id="rId23"/>
    <p:sldId id="333" r:id="rId24"/>
    <p:sldId id="353" r:id="rId25"/>
    <p:sldId id="334" r:id="rId26"/>
    <p:sldId id="335" r:id="rId27"/>
    <p:sldId id="336" r:id="rId28"/>
    <p:sldId id="339" r:id="rId29"/>
    <p:sldId id="343" r:id="rId30"/>
    <p:sldId id="344" r:id="rId31"/>
    <p:sldId id="345" r:id="rId32"/>
    <p:sldId id="357" r:id="rId33"/>
    <p:sldId id="299" r:id="rId34"/>
    <p:sldId id="358" r:id="rId35"/>
    <p:sldId id="359" r:id="rId36"/>
    <p:sldId id="360" r:id="rId37"/>
    <p:sldId id="361" r:id="rId38"/>
    <p:sldId id="303" r:id="rId39"/>
    <p:sldId id="354" r:id="rId40"/>
    <p:sldId id="34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0" autoAdjust="0"/>
    <p:restoredTop sz="94683" autoAdjust="0"/>
  </p:normalViewPr>
  <p:slideViewPr>
    <p:cSldViewPr snapToGrid="0" snapToObjects="1">
      <p:cViewPr varScale="1">
        <p:scale>
          <a:sx n="164" d="100"/>
          <a:sy n="164" d="100"/>
        </p:scale>
        <p:origin x="-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40" d="100"/>
          <a:sy n="140" d="100"/>
        </p:scale>
        <p:origin x="-1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81EB7-0D21-1E4A-9532-62A2E243AD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28560" cy="21526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387372"/>
            <a:ext cx="75438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394960" y="6337300"/>
            <a:ext cx="2133600" cy="365125"/>
          </a:xfrm>
        </p:spPr>
        <p:txBody>
          <a:bodyPr/>
          <a:lstStyle/>
          <a:p>
            <a:fld id="{16C32D76-6735-8046-89FC-DD34D47AD961}" type="datetime1">
              <a:rPr lang="en-US" smtClean="0"/>
              <a:t>4/13/14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370088" cy="365125"/>
          </a:xfrm>
        </p:spPr>
        <p:txBody>
          <a:bodyPr/>
          <a:lstStyle>
            <a:lvl1pPr algn="r">
              <a:defRPr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822960" y="6337300"/>
            <a:ext cx="4572000" cy="365125"/>
          </a:xfrm>
        </p:spPr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pic>
        <p:nvPicPr>
          <p:cNvPr id="9" name="Picture 8" descr="Screen Shot 2014-02-16 at 3.42.39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9" y="299975"/>
            <a:ext cx="3150402" cy="221457"/>
          </a:xfrm>
          <a:prstGeom prst="rect">
            <a:avLst/>
          </a:prstGeom>
        </p:spPr>
      </p:pic>
      <p:pic>
        <p:nvPicPr>
          <p:cNvPr id="10" name="Picture 9" descr="Screen Shot 2014-02-16 at 3.41.1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B1A-7B95-E94C-AA79-00429A421585}" type="datetime1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E0CE-052E-404D-A84A-D1DF28629B6D}" type="datetime1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246563"/>
            <a:ext cx="7772400" cy="5029200"/>
          </a:xfrm>
        </p:spPr>
        <p:txBody>
          <a:bodyPr/>
          <a:lstStyle>
            <a:lvl1pPr>
              <a:defRPr>
                <a:latin typeface="Cambria"/>
                <a:cs typeface="Cambria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725691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>
          <a:xfrm>
            <a:off x="6795630" y="6337300"/>
            <a:ext cx="732929" cy="365125"/>
          </a:xfrm>
        </p:spPr>
        <p:txBody>
          <a:bodyPr anchor="ctr"/>
          <a:lstStyle>
            <a:lvl1pPr>
              <a:defRPr>
                <a:latin typeface="Calisto MT"/>
                <a:cs typeface="Calisto MT"/>
              </a:defRPr>
            </a:lvl1pPr>
          </a:lstStyle>
          <a:p>
            <a:fld id="{F149C48E-3AE5-2343-912B-0B89C2702815}" type="datetime1">
              <a:rPr lang="en-US" smtClean="0"/>
              <a:t>4/13/14</a:t>
            </a:fld>
            <a:endParaRPr lang="en-US" dirty="0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021080" cy="365125"/>
          </a:xfrm>
        </p:spPr>
        <p:txBody>
          <a:bodyPr anchor="ctr"/>
          <a:lstStyle>
            <a:lvl1pPr algn="r">
              <a:defRPr>
                <a:latin typeface="Calibri"/>
                <a:cs typeface="Calibri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777239" y="6337300"/>
            <a:ext cx="4617721" cy="365125"/>
          </a:xfrm>
        </p:spPr>
        <p:txBody>
          <a:bodyPr anchor="ctr"/>
          <a:lstStyle>
            <a:lvl1pPr>
              <a:defRPr>
                <a:latin typeface="Calisto MT"/>
                <a:cs typeface="Calisto MT"/>
              </a:defRPr>
            </a:lvl1pPr>
          </a:lstStyle>
          <a:p>
            <a:r>
              <a:rPr lang="en-US" smtClean="0"/>
              <a:t>CSS430 Operating Systems : Threads</a:t>
            </a:r>
            <a:endParaRPr lang="en-US" dirty="0"/>
          </a:p>
        </p:txBody>
      </p:sp>
      <p:pic>
        <p:nvPicPr>
          <p:cNvPr id="11" name="Picture 10" descr="Screen Shot 2014-02-16 at 3.41.14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73F5-64B3-E541-91EF-9C8EFED91724}" type="datetime1">
              <a:rPr lang="en-US" smtClean="0"/>
              <a:t>4/13/14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CEA-B303-CF42-B0C1-C00DA73495EF}" type="datetime1">
              <a:rPr lang="en-US" smtClean="0"/>
              <a:t>4/13/14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951-6CFE-8F4C-B8F7-7CEE2CF9D7B3}" type="datetime1">
              <a:rPr lang="en-US" smtClean="0"/>
              <a:t>4/13/14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EBB8-FE39-994B-8E1A-3837B0D1F244}" type="datetime1">
              <a:rPr lang="en-US" smtClean="0"/>
              <a:t>4/13/14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6B29-DB45-6C46-AF36-1112111822F8}" type="datetime1">
              <a:rPr lang="en-US" smtClean="0"/>
              <a:t>4/13/14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35D4-CA5C-7446-97F9-5BF3BBED3EE0}" type="datetime1">
              <a:rPr lang="en-US" smtClean="0"/>
              <a:t>4/13/14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C40E-8BBB-B844-B396-4E80B13A96E8}" type="datetime1">
              <a:rPr lang="en-US" smtClean="0"/>
              <a:t>4/13/14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3673"/>
            </a:gs>
            <a:gs pos="47000">
              <a:srgbClr val="35026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E491F3B-F9D3-4C46-A73F-7909AA553CAB}" type="datetime1">
              <a:rPr lang="en-US" smtClean="0"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262" y="6488668"/>
            <a:ext cx="538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V0.1</a:t>
            </a:r>
            <a:endParaRPr lang="en-US" sz="14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charset="2"/>
        <a:buChar char="u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charset="2"/>
        <a:buChar char="ü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charset="2"/>
        <a:buChar char="v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Courier New"/>
        <a:buChar char="o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Arial"/>
        <a:buChar char="•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ogle.com/books/about/Multithreaded_Programming_with_Java_Tech.html?id=rrBQAAAAMAAJ" TargetMode="External"/><Relationship Id="rId4" Type="http://schemas.openxmlformats.org/officeDocument/2006/relationships/hyperlink" Target="http://www.thegeekstuff.com/2013/11/linux-process-and-thread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8.emf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20.png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23.png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2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25.png"/><Relationship Id="rId5" Type="http://schemas.openxmlformats.org/officeDocument/2006/relationships/package" Target="../embeddings/Microsoft_Word_Document9.docx"/><Relationship Id="rId6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27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4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2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4" Type="http://schemas.openxmlformats.org/officeDocument/2006/relationships/image" Target="../media/image30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api/java/lang/Thread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Threads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Textbook Chapter </a:t>
            </a:r>
            <a:r>
              <a:rPr lang="en-US" sz="2400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412131"/>
            <a:ext cx="7543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Instructor:  Stephen G. Dame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-mail: sdame@uw.edu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40" y="5237655"/>
            <a:ext cx="754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2800" dirty="0" smtClean="0">
              <a:latin typeface="Times New Roman" charset="0"/>
            </a:endParaRPr>
          </a:p>
          <a:p>
            <a:r>
              <a:rPr lang="en-US" altLang="ja-JP" sz="1400" dirty="0" smtClean="0">
                <a:latin typeface="Cambria"/>
                <a:cs typeface="Cambria"/>
              </a:rPr>
              <a:t>These slides </a:t>
            </a:r>
            <a:r>
              <a:rPr lang="en-US" altLang="ja-JP" sz="1400" smtClean="0">
                <a:latin typeface="Cambria"/>
                <a:cs typeface="Cambria"/>
              </a:rPr>
              <a:t>were  adapted </a:t>
            </a:r>
            <a:r>
              <a:rPr lang="en-US" altLang="ja-JP" sz="1400" dirty="0" smtClean="0">
                <a:latin typeface="Cambria"/>
                <a:cs typeface="Cambria"/>
              </a:rPr>
              <a:t>from the OSC textbook slides (Silberschatz, Galvin, and Gagne), Professor Munehiro Fukuda and the instructor’s class materials.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246562"/>
          </a:xfrm>
        </p:spPr>
        <p:txBody>
          <a:bodyPr/>
          <a:lstStyle/>
          <a:p>
            <a:r>
              <a:rPr lang="en-US" dirty="0" smtClean="0"/>
              <a:t>Benefit: </a:t>
            </a:r>
            <a:r>
              <a:rPr lang="en-US" dirty="0"/>
              <a:t>Deadlock </a:t>
            </a:r>
            <a:r>
              <a:rPr lang="en-US" dirty="0" smtClean="0"/>
              <a:t>avoidance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1039813" y="2098675"/>
            <a:ext cx="1757362" cy="36210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103938" y="2036763"/>
            <a:ext cx="1757362" cy="36210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944938" y="2322408"/>
            <a:ext cx="1022350" cy="1003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943350" y="4537075"/>
            <a:ext cx="1004888" cy="931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234390" y="1637470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Process 1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6281738" y="1575775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Process 2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3387725" y="1847745"/>
            <a:ext cx="226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Bounded buffer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3378200" y="4112705"/>
            <a:ext cx="226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Bounded buffer</a:t>
            </a: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1400175" y="2528888"/>
            <a:ext cx="1022350" cy="1138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6483350" y="2535238"/>
            <a:ext cx="1022350" cy="1132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504950" y="2080673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000000"/>
                </a:solidFill>
              </a:rPr>
              <a:t>send</a:t>
            </a: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1039814" y="3906958"/>
            <a:ext cx="175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chemeClr val="bg1"/>
                </a:solidFill>
              </a:rPr>
              <a:t>receive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605588" y="208861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000000"/>
                </a:solidFill>
              </a:rPr>
              <a:t>send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6103938" y="3931923"/>
            <a:ext cx="17573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dirty="0">
                <a:solidFill>
                  <a:srgbClr val="000000"/>
                </a:solidFill>
              </a:rPr>
              <a:t>receive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893763" y="5745163"/>
            <a:ext cx="7194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/>
              <a:t>A sequence of send and then receive does not work!</a:t>
            </a:r>
          </a:p>
          <a:p>
            <a:pPr eaLnBrk="1" hangingPunct="1"/>
            <a:r>
              <a:rPr lang="en-US" altLang="ja-JP" sz="2000" dirty="0"/>
              <a:t>Send and receive must be executed concurrently with threads.</a:t>
            </a:r>
          </a:p>
        </p:txBody>
      </p:sp>
      <p:sp>
        <p:nvSpPr>
          <p:cNvPr id="21" name="Freeform 52"/>
          <p:cNvSpPr>
            <a:spLocks/>
          </p:cNvSpPr>
          <p:nvPr/>
        </p:nvSpPr>
        <p:spPr bwMode="auto">
          <a:xfrm>
            <a:off x="2384425" y="2814638"/>
            <a:ext cx="4033838" cy="2133600"/>
          </a:xfrm>
          <a:custGeom>
            <a:avLst/>
            <a:gdLst>
              <a:gd name="T0" fmla="*/ 0 w 2541"/>
              <a:gd name="T1" fmla="*/ 0 h 1344"/>
              <a:gd name="T2" fmla="*/ 3227387 w 2541"/>
              <a:gd name="T3" fmla="*/ 0 h 1344"/>
              <a:gd name="T4" fmla="*/ 4033838 w 2541"/>
              <a:gd name="T5" fmla="*/ 2133600 h 1344"/>
              <a:gd name="T6" fmla="*/ 0 60000 65536"/>
              <a:gd name="T7" fmla="*/ 0 60000 65536"/>
              <a:gd name="T8" fmla="*/ 0 60000 65536"/>
              <a:gd name="T9" fmla="*/ 0 w 2541"/>
              <a:gd name="T10" fmla="*/ 0 h 1344"/>
              <a:gd name="T11" fmla="*/ 2541 w 2541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1" h="1344">
                <a:moveTo>
                  <a:pt x="0" y="0"/>
                </a:moveTo>
                <a:lnTo>
                  <a:pt x="2033" y="0"/>
                </a:lnTo>
                <a:lnTo>
                  <a:pt x="2541" y="1344"/>
                </a:ln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2" name="Freeform 54"/>
          <p:cNvSpPr>
            <a:spLocks/>
          </p:cNvSpPr>
          <p:nvPr/>
        </p:nvSpPr>
        <p:spPr bwMode="auto">
          <a:xfrm>
            <a:off x="2546350" y="2814638"/>
            <a:ext cx="3962400" cy="2241550"/>
          </a:xfrm>
          <a:custGeom>
            <a:avLst/>
            <a:gdLst>
              <a:gd name="T0" fmla="*/ 3962400 w 2496"/>
              <a:gd name="T1" fmla="*/ 0 h 1412"/>
              <a:gd name="T2" fmla="*/ 2994025 w 2496"/>
              <a:gd name="T3" fmla="*/ 2224088 h 1412"/>
              <a:gd name="T4" fmla="*/ 0 w 2496"/>
              <a:gd name="T5" fmla="*/ 2241550 h 1412"/>
              <a:gd name="T6" fmla="*/ 0 60000 65536"/>
              <a:gd name="T7" fmla="*/ 0 60000 65536"/>
              <a:gd name="T8" fmla="*/ 0 60000 65536"/>
              <a:gd name="T9" fmla="*/ 0 w 2496"/>
              <a:gd name="T10" fmla="*/ 0 h 1412"/>
              <a:gd name="T11" fmla="*/ 2496 w 2496"/>
              <a:gd name="T12" fmla="*/ 1412 h 1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1412">
                <a:moveTo>
                  <a:pt x="2496" y="0"/>
                </a:moveTo>
                <a:lnTo>
                  <a:pt x="1886" y="1401"/>
                </a:lnTo>
                <a:lnTo>
                  <a:pt x="0" y="1412"/>
                </a:ln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3" name="Freeform 55"/>
          <p:cNvSpPr>
            <a:spLocks/>
          </p:cNvSpPr>
          <p:nvPr/>
        </p:nvSpPr>
        <p:spPr bwMode="auto">
          <a:xfrm>
            <a:off x="1836448" y="2590655"/>
            <a:ext cx="179387" cy="788988"/>
          </a:xfrm>
          <a:custGeom>
            <a:avLst/>
            <a:gdLst>
              <a:gd name="T0" fmla="*/ 67394 w 362"/>
              <a:gd name="T1" fmla="*/ 0 h 362"/>
              <a:gd name="T2" fmla="*/ 167989 w 362"/>
              <a:gd name="T3" fmla="*/ 148208 h 362"/>
              <a:gd name="T4" fmla="*/ 0 w 362"/>
              <a:gd name="T5" fmla="*/ 222312 h 362"/>
              <a:gd name="T6" fmla="*/ 167989 w 362"/>
              <a:gd name="T7" fmla="*/ 370519 h 362"/>
              <a:gd name="T8" fmla="*/ 0 w 362"/>
              <a:gd name="T9" fmla="*/ 492573 h 362"/>
              <a:gd name="T10" fmla="*/ 167989 w 362"/>
              <a:gd name="T11" fmla="*/ 640780 h 362"/>
              <a:gd name="T12" fmla="*/ 67394 w 362"/>
              <a:gd name="T13" fmla="*/ 7889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1400175" y="4328565"/>
            <a:ext cx="1022350" cy="1138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Freeform 56"/>
          <p:cNvSpPr>
            <a:spLocks/>
          </p:cNvSpPr>
          <p:nvPr/>
        </p:nvSpPr>
        <p:spPr bwMode="auto">
          <a:xfrm>
            <a:off x="1834103" y="4467918"/>
            <a:ext cx="179387" cy="788987"/>
          </a:xfrm>
          <a:custGeom>
            <a:avLst/>
            <a:gdLst>
              <a:gd name="T0" fmla="*/ 67394 w 362"/>
              <a:gd name="T1" fmla="*/ 0 h 362"/>
              <a:gd name="T2" fmla="*/ 167989 w 362"/>
              <a:gd name="T3" fmla="*/ 148208 h 362"/>
              <a:gd name="T4" fmla="*/ 0 w 362"/>
              <a:gd name="T5" fmla="*/ 222311 h 362"/>
              <a:gd name="T6" fmla="*/ 167989 w 362"/>
              <a:gd name="T7" fmla="*/ 370519 h 362"/>
              <a:gd name="T8" fmla="*/ 0 w 362"/>
              <a:gd name="T9" fmla="*/ 492572 h 362"/>
              <a:gd name="T10" fmla="*/ 167989 w 362"/>
              <a:gd name="T11" fmla="*/ 640780 h 362"/>
              <a:gd name="T12" fmla="*/ 67394 w 362"/>
              <a:gd name="T13" fmla="*/ 78898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5" name="Freeform 57"/>
          <p:cNvSpPr>
            <a:spLocks/>
          </p:cNvSpPr>
          <p:nvPr/>
        </p:nvSpPr>
        <p:spPr bwMode="auto">
          <a:xfrm>
            <a:off x="6920058" y="2606675"/>
            <a:ext cx="179387" cy="788988"/>
          </a:xfrm>
          <a:custGeom>
            <a:avLst/>
            <a:gdLst>
              <a:gd name="T0" fmla="*/ 67394 w 362"/>
              <a:gd name="T1" fmla="*/ 0 h 362"/>
              <a:gd name="T2" fmla="*/ 167989 w 362"/>
              <a:gd name="T3" fmla="*/ 148208 h 362"/>
              <a:gd name="T4" fmla="*/ 0 w 362"/>
              <a:gd name="T5" fmla="*/ 222312 h 362"/>
              <a:gd name="T6" fmla="*/ 167989 w 362"/>
              <a:gd name="T7" fmla="*/ 370519 h 362"/>
              <a:gd name="T8" fmla="*/ 0 w 362"/>
              <a:gd name="T9" fmla="*/ 492573 h 362"/>
              <a:gd name="T10" fmla="*/ 167989 w 362"/>
              <a:gd name="T11" fmla="*/ 640780 h 362"/>
              <a:gd name="T12" fmla="*/ 67394 w 362"/>
              <a:gd name="T13" fmla="*/ 7889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6483350" y="4334915"/>
            <a:ext cx="1022350" cy="1132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Freeform 58"/>
          <p:cNvSpPr>
            <a:spLocks/>
          </p:cNvSpPr>
          <p:nvPr/>
        </p:nvSpPr>
        <p:spPr bwMode="auto">
          <a:xfrm>
            <a:off x="6955450" y="4484260"/>
            <a:ext cx="179388" cy="788988"/>
          </a:xfrm>
          <a:custGeom>
            <a:avLst/>
            <a:gdLst>
              <a:gd name="T0" fmla="*/ 67394 w 362"/>
              <a:gd name="T1" fmla="*/ 0 h 362"/>
              <a:gd name="T2" fmla="*/ 167990 w 362"/>
              <a:gd name="T3" fmla="*/ 148208 h 362"/>
              <a:gd name="T4" fmla="*/ 0 w 362"/>
              <a:gd name="T5" fmla="*/ 222312 h 362"/>
              <a:gd name="T6" fmla="*/ 167990 w 362"/>
              <a:gd name="T7" fmla="*/ 370519 h 362"/>
              <a:gd name="T8" fmla="*/ 0 w 362"/>
              <a:gd name="T9" fmla="*/ 492573 h 362"/>
              <a:gd name="T10" fmla="*/ 167990 w 362"/>
              <a:gd name="T11" fmla="*/ 640780 h 362"/>
              <a:gd name="T12" fmla="*/ 67394 w 362"/>
              <a:gd name="T13" fmla="*/ 7889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924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246562"/>
          </a:xfrm>
        </p:spPr>
        <p:txBody>
          <a:bodyPr/>
          <a:lstStyle/>
          <a:p>
            <a:r>
              <a:rPr lang="en-US" dirty="0" smtClean="0"/>
              <a:t>Benefit: </a:t>
            </a:r>
            <a:r>
              <a:rPr lang="en-US" dirty="0"/>
              <a:t>Utilization of multicore multiprocessor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5383213" y="2143125"/>
            <a:ext cx="35591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Wingdings" charset="2"/>
              <a:buChar char="v"/>
            </a:pPr>
            <a:r>
              <a:rPr lang="en-US" altLang="ja-JP" sz="2000" dirty="0"/>
              <a:t>Place code, files and data in the main memory.</a:t>
            </a:r>
          </a:p>
          <a:p>
            <a:pPr marL="342900" indent="-342900" eaLnBrk="1" hangingPunct="1">
              <a:buFont typeface="Wingdings" charset="2"/>
              <a:buChar char="u"/>
            </a:pPr>
            <a:endParaRPr lang="en-US" altLang="ja-JP" sz="2000" dirty="0"/>
          </a:p>
          <a:p>
            <a:pPr marL="342900" indent="-342900" eaLnBrk="1" hangingPunct="1">
              <a:buFont typeface="Wingdings" charset="2"/>
              <a:buChar char="v"/>
            </a:pPr>
            <a:r>
              <a:rPr lang="en-US" altLang="ja-JP" sz="2000" dirty="0"/>
              <a:t>Distribute threads to each of CPUs, </a:t>
            </a:r>
            <a:r>
              <a:rPr lang="en-US" altLang="ja-JP" sz="2000" dirty="0" smtClean="0"/>
              <a:t>and</a:t>
            </a:r>
          </a:p>
          <a:p>
            <a:pPr eaLnBrk="1" hangingPunct="1"/>
            <a:endParaRPr lang="en-US" altLang="ja-JP" sz="2000" dirty="0"/>
          </a:p>
          <a:p>
            <a:pPr marL="342900" indent="-342900" eaLnBrk="1" hangingPunct="1">
              <a:buFont typeface="Wingdings" charset="2"/>
              <a:buChar char="v"/>
            </a:pPr>
            <a:r>
              <a:rPr lang="en-US" altLang="ja-JP" sz="2000" dirty="0"/>
              <a:t>Let them execute in parallel.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838200" y="4267200"/>
            <a:ext cx="4484688" cy="2133600"/>
            <a:chOff x="535" y="1935"/>
            <a:chExt cx="4742" cy="190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" t="34227" r="494" b="34227"/>
            <a:stretch>
              <a:fillRect/>
            </a:stretch>
          </p:blipFill>
          <p:spPr bwMode="auto">
            <a:xfrm>
              <a:off x="576" y="2640"/>
              <a:ext cx="4701" cy="1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35" y="1935"/>
              <a:ext cx="4666" cy="62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72" y="3236"/>
              <a:ext cx="1460" cy="295"/>
            </a:xfrm>
            <a:prstGeom prst="rect">
              <a:avLst/>
            </a:prstGeom>
            <a:solidFill>
              <a:srgbClr val="00BA01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000" y="3374"/>
              <a:ext cx="282" cy="12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 dirty="0"/>
                <a:t>data</a:t>
              </a:r>
              <a:endParaRPr lang="en-US" altLang="ja-JP" sz="1200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61" y="2091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760" y="2084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762" y="2091"/>
              <a:ext cx="181" cy="362"/>
            </a:xfrm>
            <a:custGeom>
              <a:avLst/>
              <a:gdLst>
                <a:gd name="T0" fmla="*/ 17 w 362"/>
                <a:gd name="T1" fmla="*/ 0 h 362"/>
                <a:gd name="T2" fmla="*/ 43 w 362"/>
                <a:gd name="T3" fmla="*/ 68 h 362"/>
                <a:gd name="T4" fmla="*/ 0 w 362"/>
                <a:gd name="T5" fmla="*/ 102 h 362"/>
                <a:gd name="T6" fmla="*/ 43 w 362"/>
                <a:gd name="T7" fmla="*/ 170 h 362"/>
                <a:gd name="T8" fmla="*/ 0 w 362"/>
                <a:gd name="T9" fmla="*/ 226 h 362"/>
                <a:gd name="T10" fmla="*/ 43 w 362"/>
                <a:gd name="T11" fmla="*/ 294 h 362"/>
                <a:gd name="T12" fmla="*/ 17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47" y="2543"/>
              <a:ext cx="1874" cy="802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415" y="2555"/>
              <a:ext cx="1773" cy="768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" name="Picture 5" descr="Wave2D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15573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371600" y="1752600"/>
            <a:ext cx="762000" cy="1676400"/>
            <a:chOff x="864" y="1104"/>
            <a:chExt cx="480" cy="1152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6" descr="Wave2D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66950"/>
            <a:ext cx="15684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2438400" y="2209800"/>
            <a:ext cx="762000" cy="1676400"/>
            <a:chOff x="864" y="1104"/>
            <a:chExt cx="480" cy="1152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" name="Picture 7" descr="Wave2D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865438"/>
            <a:ext cx="15589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733800" y="2819400"/>
            <a:ext cx="762000" cy="1676400"/>
            <a:chOff x="864" y="1104"/>
            <a:chExt cx="480" cy="1152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10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6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34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1224060" y="4191000"/>
            <a:ext cx="2281139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2514600" y="4191000"/>
            <a:ext cx="1371600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 flipV="1">
            <a:off x="4724400" y="4191000"/>
            <a:ext cx="76200" cy="457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447800" y="1600200"/>
            <a:ext cx="604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</a:t>
            </a:r>
            <a:endParaRPr lang="en-US" altLang="ja-JP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514600" y="1981200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 + x</a:t>
            </a:r>
            <a:endParaRPr lang="en-US" altLang="ja-JP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810000" y="2590800"/>
            <a:ext cx="882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/>
              <a:t>time = t + 2x</a:t>
            </a:r>
            <a:endParaRPr lang="en-US" altLang="ja-JP"/>
          </a:p>
        </p:txBody>
      </p:sp>
      <p:grpSp>
        <p:nvGrpSpPr>
          <p:cNvPr id="43" name="Group 42"/>
          <p:cNvGrpSpPr/>
          <p:nvPr/>
        </p:nvGrpSpPr>
        <p:grpSpPr>
          <a:xfrm>
            <a:off x="2448261" y="5799370"/>
            <a:ext cx="1259138" cy="178070"/>
            <a:chOff x="2856336" y="5533755"/>
            <a:chExt cx="1259138" cy="178070"/>
          </a:xfrm>
        </p:grpSpPr>
        <p:sp>
          <p:nvSpPr>
            <p:cNvPr id="40" name="Rectangle 39"/>
            <p:cNvSpPr/>
            <p:nvPr/>
          </p:nvSpPr>
          <p:spPr>
            <a:xfrm>
              <a:off x="2856336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 smtClean="0">
                  <a:latin typeface="Arial"/>
                  <a:cs typeface="Arial"/>
                </a:rPr>
                <a:t>code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5787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 smtClean="0">
                  <a:latin typeface="Arial"/>
                  <a:cs typeface="Arial"/>
                </a:rPr>
                <a:t>files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14750" y="5533755"/>
              <a:ext cx="400724" cy="178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dist"/>
              <a:r>
                <a:rPr lang="en-US" sz="800" dirty="0" smtClean="0">
                  <a:latin typeface="Arial"/>
                  <a:cs typeface="Arial"/>
                </a:rPr>
                <a:t>data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505199" y="4424502"/>
            <a:ext cx="876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0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9150" y="1044576"/>
            <a:ext cx="7772400" cy="5292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SzTx/>
              <a:buFont typeface="Wingdings" charset="0"/>
              <a:buAutoNum type="arabicPeriod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do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threads context switch much faster than processes? What data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must threads carry within their own resources? What data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can they share? What if we use processes rather than threads for the previous three cases?</a:t>
            </a:r>
          </a:p>
          <a:p>
            <a:pPr marL="633413" lvl="1" indent="0">
              <a:lnSpc>
                <a:spcPct val="80000"/>
              </a:lnSpc>
              <a:buSzTx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</a:rPr>
              <a:t>a) Responsiveness</a:t>
            </a:r>
          </a:p>
          <a:p>
            <a:pPr marL="633413" lvl="1" indent="0">
              <a:lnSpc>
                <a:spcPct val="80000"/>
              </a:lnSpc>
              <a:buSzTx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</a:rPr>
              <a:t>b) Deadlock avoidance</a:t>
            </a:r>
          </a:p>
          <a:p>
            <a:pPr marL="633413" lvl="1" indent="0">
              <a:lnSpc>
                <a:spcPct val="80000"/>
              </a:lnSpc>
              <a:buSzTx/>
              <a:buNone/>
            </a:pPr>
            <a:r>
              <a:rPr lang="en-US" altLang="ja-JP" sz="2000" dirty="0" smtClean="0">
                <a:latin typeface="Tahoma" charset="0"/>
                <a:ea typeface="ＭＳ Ｐゴシック" charset="0"/>
              </a:rPr>
              <a:t>c) Utilization of multiprocessor architecture</a:t>
            </a:r>
          </a:p>
          <a:p>
            <a:pPr marL="609600" indent="-609600">
              <a:lnSpc>
                <a:spcPct val="80000"/>
              </a:lnSpc>
              <a:buSzPct val="90000"/>
              <a:buFont typeface="Wingdings" charset="0"/>
              <a:buAutoNum type="arabicPeriod"/>
            </a:pP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09600" indent="-609600">
              <a:lnSpc>
                <a:spcPct val="80000"/>
              </a:lnSpc>
              <a:buSzPct val="90000"/>
              <a:buFont typeface="Wingdings" charset="0"/>
              <a:buAutoNum type="arabicPeriod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Provide one programming example of multithreading giving improved performance over a single-threaded solution. </a:t>
            </a:r>
          </a:p>
          <a:p>
            <a:pPr marL="609600" indent="-609600">
              <a:lnSpc>
                <a:spcPct val="80000"/>
              </a:lnSpc>
              <a:buSzPct val="90000"/>
              <a:buFont typeface="Wingdings" charset="0"/>
              <a:buAutoNum type="arabicPeriod"/>
            </a:pP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09600" indent="-609600">
              <a:lnSpc>
                <a:spcPct val="80000"/>
              </a:lnSpc>
              <a:buSzPct val="90000"/>
              <a:buFont typeface="Wingdings" charset="0"/>
              <a:buAutoNum type="arabicPeriod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Provide one programming example of multithreading that would not improve performance over a single-threaded solution.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CSS430 ThreadOS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777240" y="1037654"/>
            <a:ext cx="7772400" cy="47933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Processes are managed by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real operating system, and cannot be handled by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ThreadOS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463550" indent="-463550"/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Threads are multiple execution entities inside a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process</a:t>
            </a:r>
            <a:endParaRPr lang="en-US" altLang="ja-JP" sz="3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63550" indent="-463550"/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ThreadOS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is a process,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therefore</a:t>
            </a:r>
          </a:p>
          <a:p>
            <a:pPr marL="463550" indent="-463550"/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ThreadOS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executes multiple java application programs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as </a:t>
            </a:r>
            <a:r>
              <a:rPr lang="en-US" altLang="ja-JP" sz="3200" dirty="0" smtClean="0">
                <a:latin typeface="Tahoma" charset="0"/>
                <a:ea typeface="ＭＳ Ｐゴシック" charset="0"/>
                <a:cs typeface="ＭＳ Ｐゴシック" charset="0"/>
              </a:rPr>
              <a:t>threads.</a:t>
            </a:r>
            <a:endParaRPr lang="en-US" altLang="ja-JP" sz="3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Thread (ThreadOS)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45772"/>
              </p:ext>
            </p:extLst>
          </p:nvPr>
        </p:nvGraphicFramePr>
        <p:xfrm>
          <a:off x="2309523" y="1500933"/>
          <a:ext cx="4706750" cy="390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3657600" imgH="3035300" progId="Word.Document.12">
                  <p:embed/>
                </p:oleObj>
              </mc:Choice>
              <mc:Fallback>
                <p:oleObj name="Document" r:id="rId3" imgW="36576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9523" y="1500933"/>
                        <a:ext cx="4706750" cy="39059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85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Kernel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3075"/>
          <p:cNvSpPr txBox="1">
            <a:spLocks noChangeArrowheads="1"/>
          </p:cNvSpPr>
          <p:nvPr/>
        </p:nvSpPr>
        <p:spPr>
          <a:xfrm>
            <a:off x="692052" y="1115797"/>
            <a:ext cx="7772401" cy="50604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User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Thread Management Done by </a:t>
            </a:r>
            <a:r>
              <a:rPr lang="en-US" altLang="ja-JP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User-Level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 Threads Library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Examples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	- POSIX Pthreads</a:t>
            </a:r>
            <a:endParaRPr lang="en-US" altLang="ja-JP" sz="2400" i="1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	- Win32 threads</a:t>
            </a:r>
            <a:endParaRPr lang="en-US" altLang="ja-JP" sz="2400" i="1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	- Java threads</a:t>
            </a:r>
            <a:endParaRPr lang="en-US" altLang="ja-JP" sz="2400" i="1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Kernel does not care how many user threads exist.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Kernel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Supported by the Kernel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Examples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	- Linux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	- Windows XP/2000</a:t>
            </a:r>
          </a:p>
          <a:p>
            <a:pPr marL="628650" indent="-255588"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   - Solaris lightweight processes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24345" y="5565737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4"/>
            <a:endCxn id="7" idx="0"/>
          </p:cNvCxnSpPr>
          <p:nvPr/>
        </p:nvCxnSpPr>
        <p:spPr>
          <a:xfrm>
            <a:off x="1828582" y="5197806"/>
            <a:ext cx="5263" cy="367931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67229" y="2596186"/>
            <a:ext cx="3122706" cy="2423432"/>
            <a:chOff x="267229" y="2596186"/>
            <a:chExt cx="3122706" cy="2423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61536" y="3285066"/>
              <a:ext cx="545493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66679" y="3285066"/>
              <a:ext cx="444719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925948" y="3793067"/>
              <a:ext cx="1333718" cy="1226551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1"/>
            </p:cNvCxnSpPr>
            <p:nvPr/>
          </p:nvCxnSpPr>
          <p:spPr>
            <a:xfrm flipH="1" flipV="1">
              <a:off x="380564" y="3776134"/>
              <a:ext cx="1367196" cy="1226550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2243344" y="2596186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197133" y="3159785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148201" y="2668717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67229" y="3142851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3775"/>
              </p:ext>
            </p:extLst>
          </p:nvPr>
        </p:nvGraphicFramePr>
        <p:xfrm>
          <a:off x="4956922" y="4234181"/>
          <a:ext cx="3497170" cy="21031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6576"/>
                <a:gridCol w="2610594"/>
              </a:tblGrid>
              <a:tr h="3087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PRO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CONS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446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Fast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/>
                          <a:cs typeface="Calibri"/>
                        </a:rPr>
                        <a:t>Non preemption or version complicated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to handle preemption and I/O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No use of MP architecture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817996" y="3295133"/>
            <a:ext cx="126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ser thread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423330" y="3479800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49999" y="5753853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>
          <a:xfrm>
            <a:off x="380563" y="1292778"/>
            <a:ext cx="8604681" cy="1041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Many user-level threads mapped to a single kernel thread.</a:t>
            </a:r>
          </a:p>
          <a:p>
            <a:pPr marL="463550" indent="-463550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Used on systems that do not support kernel threads.</a:t>
            </a:r>
          </a:p>
          <a:p>
            <a:pPr marL="463550" indent="-463550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Examples: Solaris Green Threads, GNU Portable Threads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14282" y="4969206"/>
            <a:ext cx="228600" cy="2286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59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/>
              <a:t>to-One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24345" y="5565737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5103" y="3934473"/>
            <a:ext cx="192802" cy="1616101"/>
            <a:chOff x="835103" y="3934473"/>
            <a:chExt cx="192802" cy="1616101"/>
          </a:xfrm>
        </p:grpSpPr>
        <p:cxnSp>
          <p:nvCxnSpPr>
            <p:cNvPr id="21" name="Straight Connector 20"/>
            <p:cNvCxnSpPr>
              <a:stCxn id="23" idx="0"/>
            </p:cNvCxnSpPr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68903"/>
              </p:ext>
            </p:extLst>
          </p:nvPr>
        </p:nvGraphicFramePr>
        <p:xfrm>
          <a:off x="4039059" y="2122210"/>
          <a:ext cx="4853071" cy="18122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52297"/>
                <a:gridCol w="2400774"/>
              </a:tblGrid>
              <a:tr h="3087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PRO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CONS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446503"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dirty="0" smtClean="0">
                          <a:latin typeface="Calibri"/>
                          <a:cs typeface="Calibri"/>
                        </a:rPr>
                        <a:t>1. Everything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supported by OS</a:t>
                      </a:r>
                    </a:p>
                    <a:p>
                      <a:pPr marL="225425" indent="-225425" algn="l"/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2. Uses MP architecture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Slower than many-to-one model.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Too many threads do not help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38321" y="4066696"/>
            <a:ext cx="1664177" cy="369332"/>
            <a:chOff x="3423330" y="3295133"/>
            <a:chExt cx="1664177" cy="369332"/>
          </a:xfrm>
        </p:grpSpPr>
        <p:sp>
          <p:nvSpPr>
            <p:cNvPr id="47" name="Rectangle 46"/>
            <p:cNvSpPr/>
            <p:nvPr/>
          </p:nvSpPr>
          <p:spPr>
            <a:xfrm>
              <a:off x="3817996" y="3295133"/>
              <a:ext cx="1269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u</a:t>
              </a:r>
              <a:r>
                <a:rPr lang="en-US" dirty="0" smtClean="0">
                  <a:latin typeface="Calibri"/>
                  <a:cs typeface="Calibri"/>
                </a:rPr>
                <a:t>ser thread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3423330" y="3479800"/>
              <a:ext cx="394666" cy="846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494430" y="5806299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>
          <a:xfrm>
            <a:off x="709301" y="890263"/>
            <a:ext cx="7772400" cy="20298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Each user-level thread maps to kernel thread.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Windows NT/XP/2000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Linux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Solaris 9 or later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004" y="5550574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20060" y="5572934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11398" y="5563056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47154" y="3961447"/>
            <a:ext cx="192802" cy="1616101"/>
            <a:chOff x="835103" y="3934473"/>
            <a:chExt cx="192802" cy="16161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3595" y="3949577"/>
            <a:ext cx="192802" cy="1616101"/>
            <a:chOff x="835103" y="3934473"/>
            <a:chExt cx="192802" cy="161610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42105" y="3969789"/>
            <a:ext cx="192802" cy="1616101"/>
            <a:chOff x="835103" y="3934473"/>
            <a:chExt cx="192802" cy="1616101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931504" y="4607951"/>
              <a:ext cx="0" cy="942623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835103" y="3934473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 flipV="1">
            <a:off x="4099764" y="5982498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0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>
          <a:xfrm>
            <a:off x="608530" y="1093463"/>
            <a:ext cx="8194699" cy="20298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Addresses 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shortcomings 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of the previous two models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Windows XP fiber library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AIX Pthreads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	- HP_UX 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52462" y="5395601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819780" y="3218567"/>
            <a:ext cx="1664177" cy="369332"/>
            <a:chOff x="3423330" y="3295133"/>
            <a:chExt cx="1664177" cy="369332"/>
          </a:xfrm>
        </p:grpSpPr>
        <p:sp>
          <p:nvSpPr>
            <p:cNvPr id="58" name="Rectangle 57"/>
            <p:cNvSpPr/>
            <p:nvPr/>
          </p:nvSpPr>
          <p:spPr>
            <a:xfrm>
              <a:off x="3817996" y="3295133"/>
              <a:ext cx="1269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u</a:t>
              </a:r>
              <a:r>
                <a:rPr lang="en-US" dirty="0" smtClean="0">
                  <a:latin typeface="Calibri"/>
                  <a:cs typeface="Calibri"/>
                </a:rPr>
                <a:t>ser thread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3423330" y="3479800"/>
              <a:ext cx="394666" cy="846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921430" y="5627696"/>
            <a:ext cx="145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kernel thread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918371" y="5380438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707765" y="5392920"/>
            <a:ext cx="818999" cy="7715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/>
                <a:cs typeface="Consolas"/>
              </a:rPr>
              <a:t>k</a:t>
            </a:r>
            <a:endParaRPr lang="en-US" sz="2000" dirty="0">
              <a:latin typeface="Consolas"/>
              <a:cs typeface="Consola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526764" y="5803895"/>
            <a:ext cx="394666" cy="84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595474" y="2459528"/>
            <a:ext cx="3224306" cy="2423432"/>
            <a:chOff x="165629" y="2596186"/>
            <a:chExt cx="3224306" cy="24234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261536" y="3285066"/>
              <a:ext cx="545493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866679" y="3285066"/>
              <a:ext cx="444719" cy="1692217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925948" y="3793067"/>
              <a:ext cx="1333718" cy="1226551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56129" y="3791876"/>
              <a:ext cx="1367196" cy="1226550"/>
            </a:xfrm>
            <a:prstGeom prst="line">
              <a:avLst/>
            </a:prstGeom>
            <a:ln w="38100" cmpd="sng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/>
            <p:cNvSpPr/>
            <p:nvPr/>
          </p:nvSpPr>
          <p:spPr>
            <a:xfrm>
              <a:off x="2243344" y="2596186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3197133" y="3159785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48201" y="2668717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65629" y="3155551"/>
              <a:ext cx="192802" cy="599415"/>
            </a:xfrm>
            <a:custGeom>
              <a:avLst/>
              <a:gdLst>
                <a:gd name="connsiteX0" fmla="*/ 84674 w 225036"/>
                <a:gd name="connsiteY0" fmla="*/ 0 h 599415"/>
                <a:gd name="connsiteX1" fmla="*/ 224374 w 225036"/>
                <a:gd name="connsiteY1" fmla="*/ 101600 h 599415"/>
                <a:gd name="connsiteX2" fmla="*/ 33874 w 225036"/>
                <a:gd name="connsiteY2" fmla="*/ 169334 h 599415"/>
                <a:gd name="connsiteX3" fmla="*/ 194740 w 225036"/>
                <a:gd name="connsiteY3" fmla="*/ 249767 h 599415"/>
                <a:gd name="connsiteX4" fmla="*/ 21174 w 225036"/>
                <a:gd name="connsiteY4" fmla="*/ 317500 h 599415"/>
                <a:gd name="connsiteX5" fmla="*/ 203207 w 225036"/>
                <a:gd name="connsiteY5" fmla="*/ 414867 h 599415"/>
                <a:gd name="connsiteX6" fmla="*/ 7 w 225036"/>
                <a:gd name="connsiteY6" fmla="*/ 457200 h 599415"/>
                <a:gd name="connsiteX7" fmla="*/ 194740 w 225036"/>
                <a:gd name="connsiteY7" fmla="*/ 550334 h 599415"/>
                <a:gd name="connsiteX8" fmla="*/ 50807 w 225036"/>
                <a:gd name="connsiteY8" fmla="*/ 596900 h 599415"/>
                <a:gd name="connsiteX9" fmla="*/ 46574 w 225036"/>
                <a:gd name="connsiteY9" fmla="*/ 592667 h 5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36" h="599415">
                  <a:moveTo>
                    <a:pt x="84674" y="0"/>
                  </a:moveTo>
                  <a:cubicBezTo>
                    <a:pt x="158757" y="36689"/>
                    <a:pt x="232841" y="73378"/>
                    <a:pt x="224374" y="101600"/>
                  </a:cubicBezTo>
                  <a:cubicBezTo>
                    <a:pt x="215907" y="129822"/>
                    <a:pt x="38813" y="144640"/>
                    <a:pt x="33874" y="169334"/>
                  </a:cubicBezTo>
                  <a:cubicBezTo>
                    <a:pt x="28935" y="194028"/>
                    <a:pt x="196857" y="225073"/>
                    <a:pt x="194740" y="249767"/>
                  </a:cubicBezTo>
                  <a:cubicBezTo>
                    <a:pt x="192623" y="274461"/>
                    <a:pt x="19763" y="289983"/>
                    <a:pt x="21174" y="317500"/>
                  </a:cubicBezTo>
                  <a:cubicBezTo>
                    <a:pt x="22585" y="345017"/>
                    <a:pt x="206735" y="391584"/>
                    <a:pt x="203207" y="414867"/>
                  </a:cubicBezTo>
                  <a:cubicBezTo>
                    <a:pt x="199679" y="438150"/>
                    <a:pt x="1418" y="434622"/>
                    <a:pt x="7" y="457200"/>
                  </a:cubicBezTo>
                  <a:cubicBezTo>
                    <a:pt x="-1404" y="479778"/>
                    <a:pt x="186273" y="527051"/>
                    <a:pt x="194740" y="550334"/>
                  </a:cubicBezTo>
                  <a:cubicBezTo>
                    <a:pt x="203207" y="573617"/>
                    <a:pt x="75501" y="589845"/>
                    <a:pt x="50807" y="596900"/>
                  </a:cubicBezTo>
                  <a:cubicBezTo>
                    <a:pt x="26113" y="603955"/>
                    <a:pt x="47279" y="594078"/>
                    <a:pt x="46574" y="59266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>
            <a:stCxn id="62" idx="1"/>
            <a:endCxn id="76" idx="5"/>
          </p:cNvCxnSpPr>
          <p:nvPr/>
        </p:nvCxnSpPr>
        <p:spPr>
          <a:xfrm flipH="1" flipV="1">
            <a:off x="4339249" y="5027670"/>
            <a:ext cx="488456" cy="478243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7"/>
            <a:endCxn id="76" idx="3"/>
          </p:cNvCxnSpPr>
          <p:nvPr/>
        </p:nvCxnSpPr>
        <p:spPr>
          <a:xfrm flipV="1">
            <a:off x="3617430" y="5027670"/>
            <a:ext cx="560175" cy="465761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0"/>
            <a:endCxn id="76" idx="4"/>
          </p:cNvCxnSpPr>
          <p:nvPr/>
        </p:nvCxnSpPr>
        <p:spPr>
          <a:xfrm flipH="1" flipV="1">
            <a:off x="4258427" y="5061148"/>
            <a:ext cx="3535" cy="334453"/>
          </a:xfrm>
          <a:prstGeom prst="line">
            <a:avLst/>
          </a:prstGeom>
          <a:ln w="38100" cmpd="sng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144127" y="4832548"/>
            <a:ext cx="228600" cy="2286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53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246564"/>
            <a:ext cx="7253527" cy="2207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provide by traditional </a:t>
            </a:r>
            <a:r>
              <a:rPr lang="en-US" dirty="0" smtClean="0">
                <a:solidFill>
                  <a:srgbClr val="FFE066"/>
                </a:solidFill>
                <a:latin typeface="Consolas"/>
                <a:cs typeface="Consolas"/>
              </a:rPr>
              <a:t>fork()</a:t>
            </a:r>
            <a:r>
              <a:rPr lang="en-US" dirty="0" smtClean="0"/>
              <a:t> system call</a:t>
            </a:r>
          </a:p>
          <a:p>
            <a:r>
              <a:rPr lang="en-US" dirty="0" smtClean="0"/>
              <a:t>Linux doesn’t distinguish between processes and threads</a:t>
            </a:r>
          </a:p>
          <a:p>
            <a:r>
              <a:rPr lang="en-US" dirty="0" smtClean="0"/>
              <a:t>Each thread is viewed as a process inside the kernel</a:t>
            </a:r>
          </a:p>
          <a:p>
            <a:r>
              <a:rPr lang="en-US" dirty="0" smtClean="0"/>
              <a:t>Linux rather creates </a:t>
            </a:r>
            <a:r>
              <a:rPr lang="en-US" i="1" dirty="0" smtClean="0">
                <a:solidFill>
                  <a:srgbClr val="FFE066"/>
                </a:solidFill>
              </a:rPr>
              <a:t>tasks</a:t>
            </a:r>
            <a:r>
              <a:rPr lang="en-US" dirty="0" smtClean="0"/>
              <a:t> using </a:t>
            </a:r>
            <a:r>
              <a:rPr lang="en-US" dirty="0" smtClean="0">
                <a:latin typeface="Consolas"/>
                <a:cs typeface="Consolas"/>
              </a:rPr>
              <a:t>clone()</a:t>
            </a:r>
            <a:r>
              <a:rPr lang="en-US" dirty="0" smtClean="0"/>
              <a:t>system call</a:t>
            </a:r>
          </a:p>
          <a:p>
            <a:r>
              <a:rPr lang="en-US" dirty="0" smtClean="0"/>
              <a:t>Uses flags to manage resources</a:t>
            </a:r>
          </a:p>
          <a:p>
            <a:r>
              <a:rPr lang="en-US" dirty="0"/>
              <a:t>n</a:t>
            </a:r>
            <a:r>
              <a:rPr lang="en-US" dirty="0" smtClean="0"/>
              <a:t>o flags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olidFill>
                  <a:srgbClr val="FFE066"/>
                </a:solidFill>
                <a:latin typeface="Consolas"/>
                <a:cs typeface="Consolas"/>
              </a:rPr>
              <a:t>fork(</a:t>
            </a:r>
            <a:r>
              <a:rPr lang="en-US" dirty="0" smtClean="0">
                <a:solidFill>
                  <a:srgbClr val="FFE066"/>
                </a:solidFill>
                <a:latin typeface="Consolas"/>
                <a:cs typeface="Consolas"/>
              </a:rPr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Thread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8942"/>
            <a:ext cx="5398100" cy="1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WKP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2842" y="3105835"/>
            <a:ext cx="7666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mbria"/>
                <a:cs typeface="Cambria"/>
              </a:rPr>
              <a:t>“I have not failed. I've just found 10,000 ways that won't work.</a:t>
            </a:r>
            <a:r>
              <a:rPr lang="en-US" sz="3200" dirty="0" smtClean="0">
                <a:latin typeface="Cambria"/>
                <a:cs typeface="Cambria"/>
              </a:rPr>
              <a:t>” – Thomas Edison</a:t>
            </a:r>
            <a:endParaRPr lang="en-US"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8281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178052"/>
            <a:ext cx="7772401" cy="725691"/>
          </a:xfrm>
        </p:spPr>
        <p:txBody>
          <a:bodyPr/>
          <a:lstStyle/>
          <a:p>
            <a:r>
              <a:rPr lang="en-US" dirty="0"/>
              <a:t>Lightweight Process (LWP)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77239" y="6399252"/>
            <a:ext cx="4617721" cy="365125"/>
          </a:xfrm>
        </p:spPr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65472" y="1281761"/>
            <a:ext cx="7772400" cy="1728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dirty="0" smtClean="0"/>
              <a:t>A virtual CPU that is available for executing code. *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/>
              <a:t>Can perform independent system calls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/>
              <a:t>Can incur independent page faults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/>
              <a:t>Multiple LWPs, in the same process, can run in parallel on multiple processors </a:t>
            </a:r>
            <a:endParaRPr lang="en-US" altLang="ja-JP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52800" y="3044474"/>
            <a:ext cx="2209800" cy="2729853"/>
            <a:chOff x="2247900" y="3023248"/>
            <a:chExt cx="2209800" cy="2729853"/>
          </a:xfrm>
        </p:grpSpPr>
        <p:sp>
          <p:nvSpPr>
            <p:cNvPr id="51" name="Rectangle 50"/>
            <p:cNvSpPr/>
            <p:nvPr/>
          </p:nvSpPr>
          <p:spPr>
            <a:xfrm>
              <a:off x="2247900" y="3023248"/>
              <a:ext cx="2209800" cy="272985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95918" y="3415541"/>
              <a:ext cx="1732954" cy="227405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60274" y="5004861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registers</a:t>
              </a:r>
              <a:endParaRPr lang="en-US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60274" y="3780339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LWP ID</a:t>
              </a:r>
              <a:endParaRPr lang="en-US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0274" y="4188513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priority</a:t>
              </a:r>
              <a:endParaRPr lang="en-US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60274" y="4596687"/>
              <a:ext cx="1222563" cy="3679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Intr. </a:t>
              </a:r>
              <a:r>
                <a:rPr lang="en-US" dirty="0">
                  <a:solidFill>
                    <a:schemeClr val="bg1"/>
                  </a:solidFill>
                  <a:latin typeface="Calibri"/>
                  <a:cs typeface="Calibri"/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  <a:latin typeface="Calibri"/>
                  <a:cs typeface="Calibri"/>
                </a:rPr>
                <a:t>ask</a:t>
              </a:r>
              <a:endParaRPr lang="en-US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8" name="Rectangle 7">
            <a:hlinkClick r:id="rId3" tooltip="Click to follow"/>
          </p:cNvPr>
          <p:cNvSpPr/>
          <p:nvPr/>
        </p:nvSpPr>
        <p:spPr>
          <a:xfrm>
            <a:off x="565472" y="5890791"/>
            <a:ext cx="8578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Multithreaded </a:t>
            </a:r>
            <a:r>
              <a:rPr lang="en-US" dirty="0" smtClean="0"/>
              <a:t>Programming with JAVA™  Technology, Lewis/</a:t>
            </a:r>
            <a:r>
              <a:rPr lang="en-US" dirty="0" smtClean="0"/>
              <a:t>Berg</a:t>
            </a:r>
          </a:p>
          <a:p>
            <a:r>
              <a:rPr lang="en-US" dirty="0" smtClean="0"/>
              <a:t>** </a:t>
            </a:r>
            <a:r>
              <a:rPr lang="en-US" dirty="0" smtClean="0">
                <a:hlinkClick r:id="rId4"/>
              </a:rPr>
              <a:t>What are Linux Processes, Threads, Light Weight Processes, and Process State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66470" y="305966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LWP</a:t>
            </a:r>
            <a:endParaRPr lang="en-US" baseline="-25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25" y="3308532"/>
            <a:ext cx="2826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“effectively </a:t>
            </a:r>
            <a:r>
              <a:rPr lang="en-US" dirty="0"/>
              <a:t>we can say that threads and light weight processes are same. It’s just that thread is a term that is used at user level while light weight process is a term used at kernel level</a:t>
            </a:r>
            <a:r>
              <a:rPr lang="en-US" dirty="0" smtClean="0"/>
              <a:t>.”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0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50801"/>
            <a:ext cx="7772401" cy="725691"/>
          </a:xfrm>
        </p:spPr>
        <p:txBody>
          <a:bodyPr/>
          <a:lstStyle/>
          <a:p>
            <a:r>
              <a:rPr lang="en-US" dirty="0" smtClean="0"/>
              <a:t>Process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59566" y="3200400"/>
            <a:ext cx="19050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326366" y="44196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priority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26366" y="45720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Intr. mask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326366" y="47244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r>
              <a:rPr lang="en-US" altLang="ja-JP" sz="10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326366" y="4876800"/>
            <a:ext cx="609600" cy="152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bIns="27432" anchor="ctr"/>
          <a:lstStyle/>
          <a:p>
            <a:pPr algn="ctr"/>
            <a:endParaRPr lang="ja-JP" altLang="en-US">
              <a:latin typeface="Calibri"/>
              <a:cs typeface="Calibri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59566" y="3352800"/>
            <a:ext cx="1856847" cy="955673"/>
            <a:chOff x="1641475" y="3352800"/>
            <a:chExt cx="1856847" cy="95567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93875" y="33528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93875" y="35052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793875" y="36576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793875" y="38100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7082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082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7082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7082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7082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0130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0130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130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0130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0130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641475" y="3886200"/>
              <a:ext cx="997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1000" dirty="0">
                  <a:solidFill>
                    <a:schemeClr val="bg1"/>
                  </a:solidFill>
                  <a:latin typeface="Calibri"/>
                  <a:cs typeface="Calibri"/>
                </a:rPr>
                <a:t>Signal Dispatch</a:t>
              </a:r>
            </a:p>
            <a:p>
              <a:pPr algn="ctr" eaLnBrk="1" hangingPunct="1"/>
              <a:r>
                <a:rPr lang="en-US" altLang="ja-JP" sz="1000" dirty="0">
                  <a:solidFill>
                    <a:schemeClr val="bg1"/>
                  </a:solidFill>
                  <a:latin typeface="Calibri"/>
                  <a:cs typeface="Calibri"/>
                </a:rPr>
                <a:t>Table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2572809" y="4063998"/>
              <a:ext cx="9255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Memory Map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72266" y="4419600"/>
            <a:ext cx="989298" cy="976471"/>
            <a:chOff x="1654175" y="4419600"/>
            <a:chExt cx="989298" cy="976471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793875" y="4419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93875" y="4572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793875" y="4724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793875" y="4876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793875" y="5029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098675" y="44196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stdin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098675" y="45720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stdout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098675" y="47244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stderr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098675" y="48768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098675" y="50292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654175" y="5149850"/>
              <a:ext cx="9892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File Descriptors</a:t>
              </a:r>
            </a:p>
          </p:txBody>
        </p:sp>
      </p:grp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294615" y="5003800"/>
            <a:ext cx="759691" cy="24622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 dirty="0">
                <a:solidFill>
                  <a:srgbClr val="000000"/>
                </a:solidFill>
                <a:latin typeface="Calibri"/>
                <a:cs typeface="Calibri"/>
              </a:rPr>
              <a:t>CPU Status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259566" y="2590800"/>
            <a:ext cx="1905000" cy="609600"/>
            <a:chOff x="1641475" y="2590800"/>
            <a:chExt cx="1905000" cy="609600"/>
          </a:xfrm>
        </p:grpSpPr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641475" y="28956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Directory Entry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641475" y="27432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UID GID EUID EGID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641475" y="25908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Process ID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641475" y="30480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TTY</a:t>
              </a:r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706397" y="3200400"/>
            <a:ext cx="19050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6758717" y="4109571"/>
            <a:ext cx="83037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LWP1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7876317" y="4109571"/>
            <a:ext cx="83037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/>
              <a:t>LWP2</a:t>
            </a:r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5998622" y="4700429"/>
            <a:ext cx="228600" cy="228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2259565" y="2286000"/>
            <a:ext cx="2002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 dirty="0">
                <a:latin typeface="Calibri"/>
                <a:cs typeface="Calibri"/>
              </a:rPr>
              <a:t>Traditional UNIX Process</a:t>
            </a: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4669210" y="2286000"/>
            <a:ext cx="1990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 dirty="0" smtClean="0"/>
              <a:t>Multi-threaded </a:t>
            </a:r>
            <a:r>
              <a:rPr lang="en-US" altLang="ja-JP" sz="1400" dirty="0"/>
              <a:t>Process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016000" y="1308100"/>
            <a:ext cx="78041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Kernel schedules each light-weight process separately.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706397" y="2593777"/>
            <a:ext cx="1905000" cy="609600"/>
            <a:chOff x="1641475" y="2590800"/>
            <a:chExt cx="1905000" cy="609600"/>
          </a:xfrm>
        </p:grpSpPr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641475" y="28956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Directory Entry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641475" y="27432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>
                  <a:latin typeface="Calibri"/>
                  <a:ea typeface="ＭＳ Ｐゴシック" charset="-128"/>
                  <a:cs typeface="Calibri"/>
                </a:rPr>
                <a:t>UID GID EUID EGID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641475" y="25908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Process ID</a:t>
              </a:r>
            </a:p>
          </p:txBody>
        </p:sp>
        <p:sp>
          <p:nvSpPr>
            <p:cNvPr id="101" name="Rectangle 40"/>
            <p:cNvSpPr>
              <a:spLocks noChangeArrowheads="1"/>
            </p:cNvSpPr>
            <p:nvPr/>
          </p:nvSpPr>
          <p:spPr bwMode="auto">
            <a:xfrm>
              <a:off x="1641475" y="3048000"/>
              <a:ext cx="1905000" cy="1524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>
                  <a:latin typeface="Calibri"/>
                  <a:ea typeface="ＭＳ Ｐゴシック" charset="-128"/>
                  <a:cs typeface="Calibri"/>
                </a:rPr>
                <a:t>TTY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706397" y="3322165"/>
            <a:ext cx="1859493" cy="955673"/>
            <a:chOff x="1621895" y="3352800"/>
            <a:chExt cx="1859493" cy="955673"/>
          </a:xfrm>
        </p:grpSpPr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>
              <a:off x="1793875" y="33528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1793875" y="35052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1793875" y="36576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1793875" y="3810000"/>
              <a:ext cx="6096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7082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27082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27082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27082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27082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013075" y="3352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4" name="Rectangle 15"/>
            <p:cNvSpPr>
              <a:spLocks noChangeArrowheads="1"/>
            </p:cNvSpPr>
            <p:nvPr/>
          </p:nvSpPr>
          <p:spPr bwMode="auto">
            <a:xfrm>
              <a:off x="3013075" y="3505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5" name="Rectangle 16"/>
            <p:cNvSpPr>
              <a:spLocks noChangeArrowheads="1"/>
            </p:cNvSpPr>
            <p:nvPr/>
          </p:nvSpPr>
          <p:spPr bwMode="auto">
            <a:xfrm>
              <a:off x="3013075" y="3657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6" name="Rectangle 17"/>
            <p:cNvSpPr>
              <a:spLocks noChangeArrowheads="1"/>
            </p:cNvSpPr>
            <p:nvPr/>
          </p:nvSpPr>
          <p:spPr bwMode="auto">
            <a:xfrm>
              <a:off x="3013075" y="3810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7" name="Rectangle 18"/>
            <p:cNvSpPr>
              <a:spLocks noChangeArrowheads="1"/>
            </p:cNvSpPr>
            <p:nvPr/>
          </p:nvSpPr>
          <p:spPr bwMode="auto">
            <a:xfrm>
              <a:off x="3013075" y="3962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1621895" y="3886200"/>
              <a:ext cx="10174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altLang="ja-JP" sz="1000" dirty="0">
                  <a:solidFill>
                    <a:schemeClr val="bg1"/>
                  </a:solidFill>
                  <a:latin typeface="Calibri"/>
                  <a:cs typeface="Calibri"/>
                </a:rPr>
                <a:t>Signal Dispatch</a:t>
              </a:r>
            </a:p>
            <a:p>
              <a:pPr algn="ctr" eaLnBrk="1" hangingPunct="1"/>
              <a:r>
                <a:rPr lang="en-US" altLang="ja-JP" sz="1000" dirty="0">
                  <a:solidFill>
                    <a:schemeClr val="bg1"/>
                  </a:solidFill>
                  <a:latin typeface="Calibri"/>
                  <a:cs typeface="Calibri"/>
                </a:rPr>
                <a:t>Table</a:t>
              </a:r>
            </a:p>
          </p:txBody>
        </p:sp>
        <p:sp>
          <p:nvSpPr>
            <p:cNvPr id="119" name="Text Box 34"/>
            <p:cNvSpPr txBox="1">
              <a:spLocks noChangeArrowheads="1"/>
            </p:cNvSpPr>
            <p:nvPr/>
          </p:nvSpPr>
          <p:spPr bwMode="auto">
            <a:xfrm>
              <a:off x="2555875" y="4063998"/>
              <a:ext cx="9255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Memory Map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722272" y="4357529"/>
            <a:ext cx="989298" cy="976471"/>
            <a:chOff x="1654175" y="4419600"/>
            <a:chExt cx="989298" cy="976471"/>
          </a:xfrm>
        </p:grpSpPr>
        <p:sp>
          <p:nvSpPr>
            <p:cNvPr id="122" name="Rectangle 19"/>
            <p:cNvSpPr>
              <a:spLocks noChangeArrowheads="1"/>
            </p:cNvSpPr>
            <p:nvPr/>
          </p:nvSpPr>
          <p:spPr bwMode="auto">
            <a:xfrm>
              <a:off x="1793875" y="44196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3" name="Rectangle 20"/>
            <p:cNvSpPr>
              <a:spLocks noChangeArrowheads="1"/>
            </p:cNvSpPr>
            <p:nvPr/>
          </p:nvSpPr>
          <p:spPr bwMode="auto">
            <a:xfrm>
              <a:off x="1793875" y="45720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4" name="Rectangle 21"/>
            <p:cNvSpPr>
              <a:spLocks noChangeArrowheads="1"/>
            </p:cNvSpPr>
            <p:nvPr/>
          </p:nvSpPr>
          <p:spPr bwMode="auto">
            <a:xfrm>
              <a:off x="1793875" y="47244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25" name="Rectangle 22"/>
            <p:cNvSpPr>
              <a:spLocks noChangeArrowheads="1"/>
            </p:cNvSpPr>
            <p:nvPr/>
          </p:nvSpPr>
          <p:spPr bwMode="auto">
            <a:xfrm>
              <a:off x="1793875" y="48768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26" name="Rectangle 23"/>
            <p:cNvSpPr>
              <a:spLocks noChangeArrowheads="1"/>
            </p:cNvSpPr>
            <p:nvPr/>
          </p:nvSpPr>
          <p:spPr bwMode="auto">
            <a:xfrm>
              <a:off x="1793875" y="5029200"/>
              <a:ext cx="3048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27" name="Rectangle 24"/>
            <p:cNvSpPr>
              <a:spLocks noChangeArrowheads="1"/>
            </p:cNvSpPr>
            <p:nvPr/>
          </p:nvSpPr>
          <p:spPr bwMode="auto">
            <a:xfrm>
              <a:off x="2098675" y="44196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stdin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2098675" y="45720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stdout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2098675" y="47244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pPr algn="ctr"/>
              <a:r>
                <a:rPr lang="en-US" altLang="ja-JP" sz="900" dirty="0">
                  <a:latin typeface="Calibri"/>
                  <a:cs typeface="Calibri"/>
                </a:rPr>
                <a:t>stderr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2098675" y="48768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tIns="0" bIns="27432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31" name="Rectangle 28"/>
            <p:cNvSpPr>
              <a:spLocks noChangeArrowheads="1"/>
            </p:cNvSpPr>
            <p:nvPr/>
          </p:nvSpPr>
          <p:spPr bwMode="auto">
            <a:xfrm>
              <a:off x="2098675" y="5029200"/>
              <a:ext cx="381000" cy="152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600">
                <a:latin typeface="Calibri"/>
                <a:cs typeface="Calibri"/>
              </a:endParaRPr>
            </a:p>
          </p:txBody>
        </p:sp>
        <p:sp>
          <p:nvSpPr>
            <p:cNvPr id="132" name="Text Box 35"/>
            <p:cNvSpPr txBox="1">
              <a:spLocks noChangeArrowheads="1"/>
            </p:cNvSpPr>
            <p:nvPr/>
          </p:nvSpPr>
          <p:spPr bwMode="auto">
            <a:xfrm>
              <a:off x="1654175" y="5149850"/>
              <a:ext cx="9892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000" dirty="0">
                  <a:solidFill>
                    <a:srgbClr val="000000"/>
                  </a:solidFill>
                  <a:latin typeface="Calibri"/>
                  <a:cs typeface="Calibri"/>
                </a:rPr>
                <a:t>File Descriptors</a:t>
              </a:r>
            </a:p>
          </p:txBody>
        </p:sp>
      </p:grpSp>
      <p:pic>
        <p:nvPicPr>
          <p:cNvPr id="141" name="Picture 140" descr="Screen Shot 2014-03-12 at 10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17" y="4328404"/>
            <a:ext cx="830378" cy="1074265"/>
          </a:xfrm>
          <a:prstGeom prst="rect">
            <a:avLst/>
          </a:prstGeom>
        </p:spPr>
      </p:pic>
      <p:pic>
        <p:nvPicPr>
          <p:cNvPr id="142" name="Picture 141" descr="Screen Shot 2014-03-12 at 10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17" y="4318008"/>
            <a:ext cx="830378" cy="1074265"/>
          </a:xfrm>
          <a:prstGeom prst="rect">
            <a:avLst/>
          </a:prstGeom>
        </p:spPr>
      </p:pic>
      <p:sp>
        <p:nvSpPr>
          <p:cNvPr id="91" name="Line 92"/>
          <p:cNvSpPr>
            <a:spLocks noChangeShapeType="1"/>
          </p:cNvSpPr>
          <p:nvPr/>
        </p:nvSpPr>
        <p:spPr bwMode="auto">
          <a:xfrm flipV="1">
            <a:off x="6227222" y="4776629"/>
            <a:ext cx="6858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7495962" y="4782291"/>
            <a:ext cx="497839" cy="8473"/>
          </a:xfrm>
          <a:prstGeom prst="line">
            <a:avLst/>
          </a:prstGeom>
          <a:ln w="38100" cmpd="sng">
            <a:solidFill>
              <a:srgbClr val="FF0000"/>
            </a:solidFill>
            <a:headEnd/>
            <a:tailEnd type="triangl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23467" y="1836741"/>
            <a:ext cx="3276600" cy="23622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Thread library runs in a user space.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All threads shared the same address space.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Each thread maintains its own information and stack space.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Once a thread is mapped to a LWP, it runs on a CPU.</a:t>
            </a:r>
            <a:endParaRPr lang="en-US" altLang="ja-JP" sz="2800" dirty="0">
              <a:solidFill>
                <a:srgbClr val="000000"/>
              </a:solidFill>
              <a:effectLst/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48"/>
          <p:cNvSpPr>
            <a:spLocks noChangeArrowheads="1"/>
          </p:cNvSpPr>
          <p:nvPr/>
        </p:nvSpPr>
        <p:spPr bwMode="auto">
          <a:xfrm>
            <a:off x="228600" y="1828800"/>
            <a:ext cx="5257800" cy="426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" name="Group 167"/>
          <p:cNvGrpSpPr>
            <a:grpSpLocks/>
          </p:cNvGrpSpPr>
          <p:nvPr/>
        </p:nvGrpSpPr>
        <p:grpSpPr bwMode="auto">
          <a:xfrm>
            <a:off x="304800" y="1897063"/>
            <a:ext cx="4953000" cy="2438400"/>
            <a:chOff x="192" y="1195"/>
            <a:chExt cx="3120" cy="1536"/>
          </a:xfrm>
        </p:grpSpPr>
        <p:sp>
          <p:nvSpPr>
            <p:cNvPr id="9" name="Line 163"/>
            <p:cNvSpPr>
              <a:spLocks noChangeShapeType="1"/>
            </p:cNvSpPr>
            <p:nvPr/>
          </p:nvSpPr>
          <p:spPr bwMode="auto">
            <a:xfrm>
              <a:off x="2400" y="1440"/>
              <a:ext cx="144" cy="0"/>
            </a:xfrm>
            <a:prstGeom prst="line">
              <a:avLst/>
            </a:prstGeom>
            <a:noFill/>
            <a:ln w="28575" cmpd="sng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66"/>
            <p:cNvGrpSpPr>
              <a:grpSpLocks/>
            </p:cNvGrpSpPr>
            <p:nvPr/>
          </p:nvGrpSpPr>
          <p:grpSpPr bwMode="auto">
            <a:xfrm>
              <a:off x="192" y="1195"/>
              <a:ext cx="3120" cy="1536"/>
              <a:chOff x="192" y="1195"/>
              <a:chExt cx="3120" cy="1536"/>
            </a:xfrm>
          </p:grpSpPr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192" y="1195"/>
                <a:ext cx="3120" cy="1536"/>
              </a:xfrm>
              <a:custGeom>
                <a:avLst/>
                <a:gdLst>
                  <a:gd name="T0" fmla="*/ 0 w 3072"/>
                  <a:gd name="T1" fmla="*/ 0 h 1536"/>
                  <a:gd name="T2" fmla="*/ 1509 w 3072"/>
                  <a:gd name="T3" fmla="*/ 0 h 1536"/>
                  <a:gd name="T4" fmla="*/ 3219 w 3072"/>
                  <a:gd name="T5" fmla="*/ 816 h 1536"/>
                  <a:gd name="T6" fmla="*/ 3219 w 3072"/>
                  <a:gd name="T7" fmla="*/ 1536 h 1536"/>
                  <a:gd name="T8" fmla="*/ 10 w 3072"/>
                  <a:gd name="T9" fmla="*/ 1509 h 1536"/>
                  <a:gd name="T10" fmla="*/ 0 w 3072"/>
                  <a:gd name="T11" fmla="*/ 0 h 1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72"/>
                  <a:gd name="T19" fmla="*/ 0 h 1536"/>
                  <a:gd name="T20" fmla="*/ 3072 w 3072"/>
                  <a:gd name="T21" fmla="*/ 1536 h 1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72" h="1536">
                    <a:moveTo>
                      <a:pt x="0" y="0"/>
                    </a:moveTo>
                    <a:lnTo>
                      <a:pt x="1440" y="0"/>
                    </a:lnTo>
                    <a:lnTo>
                      <a:pt x="3072" y="816"/>
                    </a:lnTo>
                    <a:lnTo>
                      <a:pt x="3072" y="1536"/>
                    </a:lnTo>
                    <a:cubicBezTo>
                      <a:pt x="2051" y="1527"/>
                      <a:pt x="1030" y="1518"/>
                      <a:pt x="10" y="15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156"/>
              <p:cNvSpPr>
                <a:spLocks/>
              </p:cNvSpPr>
              <p:nvPr/>
            </p:nvSpPr>
            <p:spPr bwMode="auto">
              <a:xfrm>
                <a:off x="2160" y="1243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Freeform 157"/>
              <p:cNvSpPr>
                <a:spLocks/>
              </p:cNvSpPr>
              <p:nvPr/>
            </p:nvSpPr>
            <p:spPr bwMode="auto">
              <a:xfrm>
                <a:off x="2544" y="1392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Freeform 158"/>
              <p:cNvSpPr>
                <a:spLocks/>
              </p:cNvSpPr>
              <p:nvPr/>
            </p:nvSpPr>
            <p:spPr bwMode="auto">
              <a:xfrm>
                <a:off x="3072" y="1488"/>
                <a:ext cx="48" cy="144"/>
              </a:xfrm>
              <a:custGeom>
                <a:avLst/>
                <a:gdLst>
                  <a:gd name="T0" fmla="*/ 0 w 362"/>
                  <a:gd name="T1" fmla="*/ 0 h 362"/>
                  <a:gd name="T2" fmla="*/ 1 w 362"/>
                  <a:gd name="T3" fmla="*/ 4 h 362"/>
                  <a:gd name="T4" fmla="*/ 0 w 362"/>
                  <a:gd name="T5" fmla="*/ 6 h 362"/>
                  <a:gd name="T6" fmla="*/ 1 w 362"/>
                  <a:gd name="T7" fmla="*/ 11 h 362"/>
                  <a:gd name="T8" fmla="*/ 0 w 362"/>
                  <a:gd name="T9" fmla="*/ 14 h 362"/>
                  <a:gd name="T10" fmla="*/ 1 w 362"/>
                  <a:gd name="T11" fmla="*/ 19 h 362"/>
                  <a:gd name="T12" fmla="*/ 0 w 362"/>
                  <a:gd name="T13" fmla="*/ 2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2"/>
                  <a:gd name="T22" fmla="*/ 0 h 362"/>
                  <a:gd name="T23" fmla="*/ 362 w 362"/>
                  <a:gd name="T24" fmla="*/ 362 h 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2" h="362">
                    <a:moveTo>
                      <a:pt x="136" y="0"/>
                    </a:moveTo>
                    <a:cubicBezTo>
                      <a:pt x="249" y="25"/>
                      <a:pt x="362" y="51"/>
                      <a:pt x="339" y="68"/>
                    </a:cubicBezTo>
                    <a:cubicBezTo>
                      <a:pt x="316" y="85"/>
                      <a:pt x="0" y="85"/>
                      <a:pt x="0" y="102"/>
                    </a:cubicBezTo>
                    <a:cubicBezTo>
                      <a:pt x="0" y="119"/>
                      <a:pt x="339" y="149"/>
                      <a:pt x="339" y="170"/>
                    </a:cubicBezTo>
                    <a:cubicBezTo>
                      <a:pt x="339" y="191"/>
                      <a:pt x="0" y="205"/>
                      <a:pt x="0" y="226"/>
                    </a:cubicBezTo>
                    <a:cubicBezTo>
                      <a:pt x="0" y="247"/>
                      <a:pt x="316" y="271"/>
                      <a:pt x="339" y="294"/>
                    </a:cubicBezTo>
                    <a:cubicBezTo>
                      <a:pt x="362" y="317"/>
                      <a:pt x="170" y="351"/>
                      <a:pt x="136" y="36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160"/>
              <p:cNvSpPr txBox="1">
                <a:spLocks noChangeArrowheads="1"/>
              </p:cNvSpPr>
              <p:nvPr/>
            </p:nvSpPr>
            <p:spPr bwMode="auto">
              <a:xfrm>
                <a:off x="2400" y="1627"/>
                <a:ext cx="26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 sz="1000" dirty="0">
                    <a:solidFill>
                      <a:schemeClr val="bg1"/>
                    </a:solidFill>
                  </a:rPr>
                  <a:t>JVM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161"/>
              <p:cNvSpPr txBox="1">
                <a:spLocks noChangeArrowheads="1"/>
              </p:cNvSpPr>
              <p:nvPr/>
            </p:nvSpPr>
            <p:spPr bwMode="auto">
              <a:xfrm>
                <a:off x="2512" y="1261"/>
                <a:ext cx="54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ja-JP" sz="1000" b="1" dirty="0">
                    <a:solidFill>
                      <a:srgbClr val="000000"/>
                    </a:solidFill>
                    <a:latin typeface="Calibri"/>
                    <a:cs typeface="Calibri"/>
                  </a:rPr>
                  <a:t>Java Threads</a:t>
                </a:r>
                <a:endParaRPr lang="en-US" altLang="ja-JP" sz="32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" name="Line 162"/>
              <p:cNvSpPr>
                <a:spLocks noChangeShapeType="1"/>
              </p:cNvSpPr>
              <p:nvPr/>
            </p:nvSpPr>
            <p:spPr bwMode="auto">
              <a:xfrm>
                <a:off x="2016" y="1339"/>
                <a:ext cx="144" cy="0"/>
              </a:xfrm>
              <a:prstGeom prst="line">
                <a:avLst/>
              </a:prstGeom>
              <a:noFill/>
              <a:ln w="28575" cmpd="sng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64"/>
              <p:cNvSpPr>
                <a:spLocks noChangeShapeType="1"/>
              </p:cNvSpPr>
              <p:nvPr/>
            </p:nvSpPr>
            <p:spPr bwMode="auto">
              <a:xfrm>
                <a:off x="2939" y="1593"/>
                <a:ext cx="144" cy="0"/>
              </a:xfrm>
              <a:prstGeom prst="line">
                <a:avLst/>
              </a:prstGeom>
              <a:noFill/>
              <a:ln w="28575" cmpd="sng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" name="Line 71"/>
          <p:cNvSpPr>
            <a:spLocks noChangeShapeType="1"/>
          </p:cNvSpPr>
          <p:nvPr/>
        </p:nvSpPr>
        <p:spPr bwMode="auto">
          <a:xfrm flipV="1">
            <a:off x="152399" y="4419600"/>
            <a:ext cx="611438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83"/>
          <p:cNvSpPr>
            <a:spLocks noChangeShapeType="1"/>
          </p:cNvSpPr>
          <p:nvPr/>
        </p:nvSpPr>
        <p:spPr bwMode="auto">
          <a:xfrm flipH="1">
            <a:off x="4483100" y="3733799"/>
            <a:ext cx="241300" cy="9302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3787775" y="3017841"/>
            <a:ext cx="5810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>
                <a:latin typeface="Calibri"/>
                <a:cs typeface="Calibri"/>
              </a:rPr>
              <a:t>Thread2</a:t>
            </a:r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4619625" y="3595688"/>
            <a:ext cx="5619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800"/>
              <a:t>Thread3</a:t>
            </a:r>
            <a:endParaRPr lang="en-US" altLang="ja-JP" sz="1000"/>
          </a:p>
        </p:txBody>
      </p:sp>
      <p:sp>
        <p:nvSpPr>
          <p:cNvPr id="92" name="Rectangle 110"/>
          <p:cNvSpPr>
            <a:spLocks noChangeArrowheads="1"/>
          </p:cNvSpPr>
          <p:nvPr/>
        </p:nvSpPr>
        <p:spPr bwMode="auto">
          <a:xfrm>
            <a:off x="914400" y="3733800"/>
            <a:ext cx="14478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code + global data</a:t>
            </a:r>
          </a:p>
        </p:txBody>
      </p:sp>
      <p:sp>
        <p:nvSpPr>
          <p:cNvPr id="93" name="Rectangle 111"/>
          <p:cNvSpPr>
            <a:spLocks noChangeArrowheads="1"/>
          </p:cNvSpPr>
          <p:nvPr/>
        </p:nvSpPr>
        <p:spPr bwMode="auto">
          <a:xfrm>
            <a:off x="914400" y="3581400"/>
            <a:ext cx="1447800" cy="152400"/>
          </a:xfrm>
          <a:prstGeom prst="rect">
            <a:avLst/>
          </a:prstGeom>
          <a:solidFill>
            <a:srgbClr val="248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heap</a:t>
            </a:r>
          </a:p>
        </p:txBody>
      </p:sp>
      <p:sp>
        <p:nvSpPr>
          <p:cNvPr id="94" name="Rectangle 112"/>
          <p:cNvSpPr>
            <a:spLocks noChangeArrowheads="1"/>
          </p:cNvSpPr>
          <p:nvPr/>
        </p:nvSpPr>
        <p:spPr bwMode="auto">
          <a:xfrm>
            <a:off x="914400" y="3124200"/>
            <a:ext cx="1447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98" name="Rectangle 116"/>
          <p:cNvSpPr>
            <a:spLocks noChangeArrowheads="1"/>
          </p:cNvSpPr>
          <p:nvPr/>
        </p:nvSpPr>
        <p:spPr bwMode="auto">
          <a:xfrm>
            <a:off x="914400" y="2847975"/>
            <a:ext cx="1447800" cy="152393"/>
          </a:xfrm>
          <a:prstGeom prst="rect">
            <a:avLst/>
          </a:prstGeom>
          <a:solidFill>
            <a:srgbClr val="248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 dirty="0">
                <a:latin typeface="Calibri"/>
                <a:cs typeface="Calibri"/>
              </a:rPr>
              <a:t>thread info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914400" y="2987670"/>
            <a:ext cx="1447800" cy="152400"/>
            <a:chOff x="914400" y="2895600"/>
            <a:chExt cx="1447800" cy="152400"/>
          </a:xfrm>
        </p:grpSpPr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914400" y="2908298"/>
              <a:ext cx="1447800" cy="139701"/>
            </a:xfrm>
            <a:prstGeom prst="rect">
              <a:avLst/>
            </a:prstGeom>
            <a:solidFill>
              <a:srgbClr val="4D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800" b="1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99" name="Line 117"/>
            <p:cNvSpPr>
              <a:spLocks noChangeShapeType="1"/>
            </p:cNvSpPr>
            <p:nvPr/>
          </p:nvSpPr>
          <p:spPr bwMode="auto">
            <a:xfrm>
              <a:off x="1828800" y="2895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700" b="1">
                <a:latin typeface="Calibri"/>
                <a:cs typeface="Calibri"/>
              </a:endParaRPr>
            </a:p>
          </p:txBody>
        </p:sp>
      </p:grpSp>
      <p:sp>
        <p:nvSpPr>
          <p:cNvPr id="100" name="Line 118"/>
          <p:cNvSpPr>
            <a:spLocks noChangeShapeType="1"/>
          </p:cNvSpPr>
          <p:nvPr/>
        </p:nvSpPr>
        <p:spPr bwMode="auto">
          <a:xfrm flipV="1">
            <a:off x="1828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02" name="Rectangle 120"/>
          <p:cNvSpPr>
            <a:spLocks noChangeArrowheads="1"/>
          </p:cNvSpPr>
          <p:nvPr/>
        </p:nvSpPr>
        <p:spPr bwMode="auto">
          <a:xfrm>
            <a:off x="914400" y="2590800"/>
            <a:ext cx="1447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03" name="Rectangle 121"/>
          <p:cNvSpPr>
            <a:spLocks noChangeArrowheads="1"/>
          </p:cNvSpPr>
          <p:nvPr/>
        </p:nvSpPr>
        <p:spPr bwMode="auto">
          <a:xfrm>
            <a:off x="914400" y="2549525"/>
            <a:ext cx="1447800" cy="114300"/>
          </a:xfrm>
          <a:prstGeom prst="rect">
            <a:avLst/>
          </a:prstGeom>
          <a:solidFill>
            <a:srgbClr val="4D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stack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914400" y="2438399"/>
            <a:ext cx="1447800" cy="117475"/>
          </a:xfrm>
          <a:prstGeom prst="rect">
            <a:avLst/>
          </a:prstGeom>
          <a:solidFill>
            <a:schemeClr val="tx2">
              <a:lumMod val="75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>
                <a:latin typeface="Calibri"/>
                <a:cs typeface="Calibri"/>
              </a:rPr>
              <a:t>thread info</a:t>
            </a:r>
          </a:p>
        </p:txBody>
      </p:sp>
      <p:sp>
        <p:nvSpPr>
          <p:cNvPr id="105" name="Line 123"/>
          <p:cNvSpPr>
            <a:spLocks noChangeShapeType="1"/>
          </p:cNvSpPr>
          <p:nvPr/>
        </p:nvSpPr>
        <p:spPr bwMode="auto">
          <a:xfrm>
            <a:off x="1828800" y="25273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07" name="Rectangle 125"/>
          <p:cNvSpPr>
            <a:spLocks noChangeArrowheads="1"/>
          </p:cNvSpPr>
          <p:nvPr/>
        </p:nvSpPr>
        <p:spPr bwMode="auto">
          <a:xfrm>
            <a:off x="914400" y="2209800"/>
            <a:ext cx="1447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08" name="Rectangle 126"/>
          <p:cNvSpPr>
            <a:spLocks noChangeArrowheads="1"/>
          </p:cNvSpPr>
          <p:nvPr/>
        </p:nvSpPr>
        <p:spPr bwMode="auto">
          <a:xfrm>
            <a:off x="914400" y="2127249"/>
            <a:ext cx="1447800" cy="1143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 b="1" dirty="0">
                <a:latin typeface="Calibri"/>
                <a:cs typeface="Calibri"/>
              </a:rPr>
              <a:t>stack</a:t>
            </a:r>
          </a:p>
        </p:txBody>
      </p:sp>
      <p:sp>
        <p:nvSpPr>
          <p:cNvPr id="109" name="Rectangle 127"/>
          <p:cNvSpPr>
            <a:spLocks noChangeArrowheads="1"/>
          </p:cNvSpPr>
          <p:nvPr/>
        </p:nvSpPr>
        <p:spPr bwMode="auto">
          <a:xfrm>
            <a:off x="914400" y="2001838"/>
            <a:ext cx="1447800" cy="123825"/>
          </a:xfrm>
          <a:prstGeom prst="rect">
            <a:avLst/>
          </a:prstGeom>
          <a:solidFill>
            <a:srgbClr val="248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900" b="1" dirty="0">
                <a:latin typeface="Calibri"/>
                <a:cs typeface="Calibri"/>
              </a:rPr>
              <a:t>thread info</a:t>
            </a:r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>
            <a:off x="18288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00" b="1">
              <a:latin typeface="Calibri"/>
              <a:cs typeface="Calibri"/>
            </a:endParaRPr>
          </a:p>
        </p:txBody>
      </p:sp>
      <p:sp>
        <p:nvSpPr>
          <p:cNvPr id="111" name="Rectangle 129"/>
          <p:cNvSpPr>
            <a:spLocks noChangeArrowheads="1"/>
          </p:cNvSpPr>
          <p:nvPr/>
        </p:nvSpPr>
        <p:spPr bwMode="auto">
          <a:xfrm>
            <a:off x="914400" y="1905000"/>
            <a:ext cx="1447800" cy="96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800" b="1">
              <a:latin typeface="Calibri"/>
              <a:cs typeface="Calibri"/>
            </a:endParaRPr>
          </a:p>
        </p:txBody>
      </p:sp>
      <p:sp>
        <p:nvSpPr>
          <p:cNvPr id="112" name="Line 130"/>
          <p:cNvSpPr>
            <a:spLocks noChangeShapeType="1"/>
          </p:cNvSpPr>
          <p:nvPr/>
        </p:nvSpPr>
        <p:spPr bwMode="auto">
          <a:xfrm>
            <a:off x="2362200" y="2844800"/>
            <a:ext cx="685800" cy="355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1"/>
          <p:cNvSpPr>
            <a:spLocks noChangeShapeType="1"/>
          </p:cNvSpPr>
          <p:nvPr/>
        </p:nvSpPr>
        <p:spPr bwMode="auto">
          <a:xfrm>
            <a:off x="2362200" y="3000368"/>
            <a:ext cx="685800" cy="73343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32"/>
          <p:cNvSpPr>
            <a:spLocks noChangeShapeType="1"/>
          </p:cNvSpPr>
          <p:nvPr/>
        </p:nvSpPr>
        <p:spPr bwMode="auto">
          <a:xfrm>
            <a:off x="2362200" y="2438400"/>
            <a:ext cx="1447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33"/>
          <p:cNvSpPr>
            <a:spLocks noChangeShapeType="1"/>
          </p:cNvSpPr>
          <p:nvPr/>
        </p:nvSpPr>
        <p:spPr bwMode="auto">
          <a:xfrm>
            <a:off x="2362200" y="2555874"/>
            <a:ext cx="1447800" cy="11779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34"/>
          <p:cNvSpPr>
            <a:spLocks noChangeShapeType="1"/>
          </p:cNvSpPr>
          <p:nvPr/>
        </p:nvSpPr>
        <p:spPr bwMode="auto">
          <a:xfrm>
            <a:off x="2362200" y="2001838"/>
            <a:ext cx="2209800" cy="11985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35"/>
          <p:cNvSpPr>
            <a:spLocks noChangeShapeType="1"/>
          </p:cNvSpPr>
          <p:nvPr/>
        </p:nvSpPr>
        <p:spPr bwMode="auto">
          <a:xfrm>
            <a:off x="2362200" y="2133600"/>
            <a:ext cx="2209800" cy="1600199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36"/>
          <p:cNvSpPr>
            <a:spLocks noChangeShapeType="1"/>
          </p:cNvSpPr>
          <p:nvPr/>
        </p:nvSpPr>
        <p:spPr bwMode="auto">
          <a:xfrm flipH="1">
            <a:off x="1143000" y="3255482"/>
            <a:ext cx="1914525" cy="6307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37"/>
          <p:cNvSpPr>
            <a:spLocks noChangeShapeType="1"/>
          </p:cNvSpPr>
          <p:nvPr/>
        </p:nvSpPr>
        <p:spPr bwMode="auto">
          <a:xfrm flipH="1">
            <a:off x="2133600" y="3255482"/>
            <a:ext cx="1689100" cy="6307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38"/>
          <p:cNvSpPr>
            <a:spLocks noChangeShapeType="1"/>
          </p:cNvSpPr>
          <p:nvPr/>
        </p:nvSpPr>
        <p:spPr bwMode="auto">
          <a:xfrm flipH="1">
            <a:off x="1600200" y="3255482"/>
            <a:ext cx="3019425" cy="85931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139"/>
          <p:cNvSpPr>
            <a:spLocks/>
          </p:cNvSpPr>
          <p:nvPr/>
        </p:nvSpPr>
        <p:spPr bwMode="auto">
          <a:xfrm>
            <a:off x="1066800" y="38862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2" name="Freeform 140"/>
          <p:cNvSpPr>
            <a:spLocks/>
          </p:cNvSpPr>
          <p:nvPr/>
        </p:nvSpPr>
        <p:spPr bwMode="auto">
          <a:xfrm>
            <a:off x="1524000" y="39624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3" name="Freeform 141"/>
          <p:cNvSpPr>
            <a:spLocks/>
          </p:cNvSpPr>
          <p:nvPr/>
        </p:nvSpPr>
        <p:spPr bwMode="auto">
          <a:xfrm>
            <a:off x="2057400" y="3810000"/>
            <a:ext cx="76200" cy="228600"/>
          </a:xfrm>
          <a:custGeom>
            <a:avLst/>
            <a:gdLst>
              <a:gd name="T0" fmla="*/ 1268479923 w 362"/>
              <a:gd name="T1" fmla="*/ 0 h 362"/>
              <a:gd name="T2" fmla="*/ 2147483647 w 362"/>
              <a:gd name="T3" fmla="*/ 2147483647 h 362"/>
              <a:gd name="T4" fmla="*/ 0 w 362"/>
              <a:gd name="T5" fmla="*/ 2147483647 h 362"/>
              <a:gd name="T6" fmla="*/ 2147483647 w 362"/>
              <a:gd name="T7" fmla="*/ 2147483647 h 362"/>
              <a:gd name="T8" fmla="*/ 0 w 362"/>
              <a:gd name="T9" fmla="*/ 2147483647 h 362"/>
              <a:gd name="T10" fmla="*/ 2147483647 w 362"/>
              <a:gd name="T11" fmla="*/ 2147483647 h 362"/>
              <a:gd name="T12" fmla="*/ 1268479923 w 362"/>
              <a:gd name="T13" fmla="*/ 2147483647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800" b="1">
              <a:latin typeface="Calibri"/>
              <a:cs typeface="Calibri"/>
            </a:endParaRPr>
          </a:p>
        </p:txBody>
      </p:sp>
      <p:sp>
        <p:nvSpPr>
          <p:cNvPr id="124" name="AutoShape 142"/>
          <p:cNvSpPr>
            <a:spLocks/>
          </p:cNvSpPr>
          <p:nvPr/>
        </p:nvSpPr>
        <p:spPr bwMode="auto">
          <a:xfrm>
            <a:off x="824757" y="2001838"/>
            <a:ext cx="76200" cy="430212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143"/>
          <p:cNvSpPr>
            <a:spLocks/>
          </p:cNvSpPr>
          <p:nvPr/>
        </p:nvSpPr>
        <p:spPr bwMode="auto">
          <a:xfrm>
            <a:off x="824757" y="2438400"/>
            <a:ext cx="76200" cy="400694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AutoShape 144"/>
          <p:cNvSpPr>
            <a:spLocks/>
          </p:cNvSpPr>
          <p:nvPr/>
        </p:nvSpPr>
        <p:spPr bwMode="auto">
          <a:xfrm>
            <a:off x="824757" y="2853068"/>
            <a:ext cx="76200" cy="49021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Text Box 145"/>
          <p:cNvSpPr txBox="1">
            <a:spLocks noChangeArrowheads="1"/>
          </p:cNvSpPr>
          <p:nvPr/>
        </p:nvSpPr>
        <p:spPr bwMode="auto">
          <a:xfrm>
            <a:off x="304800" y="2512368"/>
            <a:ext cx="609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Thread2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8" name="Text Box 146"/>
          <p:cNvSpPr txBox="1">
            <a:spLocks noChangeArrowheads="1"/>
          </p:cNvSpPr>
          <p:nvPr/>
        </p:nvSpPr>
        <p:spPr bwMode="auto">
          <a:xfrm>
            <a:off x="304800" y="2089150"/>
            <a:ext cx="609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Thread3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9" name="Text Box 147"/>
          <p:cNvSpPr txBox="1">
            <a:spLocks noChangeArrowheads="1"/>
          </p:cNvSpPr>
          <p:nvPr/>
        </p:nvSpPr>
        <p:spPr bwMode="auto">
          <a:xfrm>
            <a:off x="314324" y="2972439"/>
            <a:ext cx="6000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900" b="1" dirty="0">
                <a:solidFill>
                  <a:srgbClr val="000000"/>
                </a:solidFill>
                <a:latin typeface="Calibri"/>
                <a:cs typeface="Calibri"/>
              </a:rPr>
              <a:t>Thread1</a:t>
            </a:r>
            <a:endParaRPr lang="en-US" altLang="ja-JP" sz="10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0" name="Text Box 149"/>
          <p:cNvSpPr txBox="1">
            <a:spLocks noChangeArrowheads="1"/>
          </p:cNvSpPr>
          <p:nvPr/>
        </p:nvSpPr>
        <p:spPr bwMode="auto">
          <a:xfrm>
            <a:off x="5418667" y="4436534"/>
            <a:ext cx="965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dirty="0"/>
              <a:t>Kernel mode</a:t>
            </a:r>
            <a:endParaRPr lang="en-US" altLang="ja-JP" sz="3200" dirty="0"/>
          </a:p>
        </p:txBody>
      </p:sp>
      <p:sp>
        <p:nvSpPr>
          <p:cNvPr id="131" name="Text Box 150"/>
          <p:cNvSpPr txBox="1">
            <a:spLocks noChangeArrowheads="1"/>
          </p:cNvSpPr>
          <p:nvPr/>
        </p:nvSpPr>
        <p:spPr bwMode="auto">
          <a:xfrm>
            <a:off x="5435601" y="4157135"/>
            <a:ext cx="8565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dirty="0"/>
              <a:t>User mode</a:t>
            </a:r>
            <a:endParaRPr lang="en-US" altLang="ja-JP" sz="3200" dirty="0"/>
          </a:p>
        </p:txBody>
      </p:sp>
      <p:sp>
        <p:nvSpPr>
          <p:cNvPr id="132" name="Text Box 151"/>
          <p:cNvSpPr txBox="1">
            <a:spLocks noChangeArrowheads="1"/>
          </p:cNvSpPr>
          <p:nvPr/>
        </p:nvSpPr>
        <p:spPr bwMode="auto">
          <a:xfrm>
            <a:off x="4699002" y="1794932"/>
            <a:ext cx="782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rgbClr val="000000"/>
                </a:solidFill>
              </a:rPr>
              <a:t>Process</a:t>
            </a:r>
            <a:endParaRPr lang="en-US" altLang="ja-JP" sz="4000">
              <a:solidFill>
                <a:srgbClr val="000000"/>
              </a:solidFill>
            </a:endParaRPr>
          </a:p>
        </p:txBody>
      </p:sp>
      <p:sp>
        <p:nvSpPr>
          <p:cNvPr id="133" name="Line 152"/>
          <p:cNvSpPr>
            <a:spLocks noChangeShapeType="1"/>
          </p:cNvSpPr>
          <p:nvPr/>
        </p:nvSpPr>
        <p:spPr bwMode="auto">
          <a:xfrm flipH="1">
            <a:off x="3505200" y="3809999"/>
            <a:ext cx="609600" cy="8540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Text Box 153"/>
          <p:cNvSpPr txBox="1">
            <a:spLocks noChangeArrowheads="1"/>
          </p:cNvSpPr>
          <p:nvPr/>
        </p:nvSpPr>
        <p:spPr bwMode="auto">
          <a:xfrm>
            <a:off x="3562350" y="4031620"/>
            <a:ext cx="1619251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100" b="1" dirty="0">
                <a:latin typeface="Calibri"/>
                <a:cs typeface="Calibri"/>
              </a:rPr>
              <a:t>Thread to LWP mapping</a:t>
            </a:r>
          </a:p>
        </p:txBody>
      </p:sp>
      <p:sp>
        <p:nvSpPr>
          <p:cNvPr id="135" name="Text Box 165"/>
          <p:cNvSpPr txBox="1">
            <a:spLocks noChangeArrowheads="1"/>
          </p:cNvSpPr>
          <p:nvPr/>
        </p:nvSpPr>
        <p:spPr bwMode="auto">
          <a:xfrm>
            <a:off x="2990850" y="3694410"/>
            <a:ext cx="685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900" b="1" dirty="0">
                <a:latin typeface="Calibri"/>
                <a:cs typeface="Calibri"/>
              </a:rPr>
              <a:t>Pthreads</a:t>
            </a:r>
          </a:p>
          <a:p>
            <a:pPr algn="ctr" eaLnBrk="1" hangingPunct="1"/>
            <a:r>
              <a:rPr lang="en-US" altLang="ja-JP" sz="900" b="1" dirty="0">
                <a:latin typeface="Calibri"/>
                <a:cs typeface="Calibri"/>
              </a:rPr>
              <a:t>Win32 threads</a:t>
            </a:r>
            <a:endParaRPr lang="en-US" altLang="ja-JP" sz="2000" b="1" dirty="0">
              <a:latin typeface="Calibri"/>
              <a:cs typeface="Calibri"/>
            </a:endParaRPr>
          </a:p>
        </p:txBody>
      </p:sp>
      <p:sp>
        <p:nvSpPr>
          <p:cNvPr id="136" name="Rectangle 124"/>
          <p:cNvSpPr>
            <a:spLocks noChangeArrowheads="1"/>
          </p:cNvSpPr>
          <p:nvPr/>
        </p:nvSpPr>
        <p:spPr bwMode="auto">
          <a:xfrm>
            <a:off x="914400" y="2727969"/>
            <a:ext cx="1447800" cy="111125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tIns="18288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914400" y="2313632"/>
            <a:ext cx="1447800" cy="118418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sp>
        <p:nvSpPr>
          <p:cNvPr id="138" name="Rectangle 124"/>
          <p:cNvSpPr>
            <a:spLocks noChangeArrowheads="1"/>
          </p:cNvSpPr>
          <p:nvPr/>
        </p:nvSpPr>
        <p:spPr bwMode="auto">
          <a:xfrm>
            <a:off x="914400" y="3224860"/>
            <a:ext cx="1447800" cy="118418"/>
          </a:xfrm>
          <a:prstGeom prst="rect">
            <a:avLst/>
          </a:prstGeom>
          <a:ln w="12700" cmpd="sng"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ja-JP" sz="800" b="1" dirty="0">
                <a:solidFill>
                  <a:schemeClr val="tx1"/>
                </a:solidFill>
                <a:latin typeface="Calibri"/>
                <a:cs typeface="Calibri"/>
              </a:rPr>
              <a:t>red zone</a:t>
            </a:r>
          </a:p>
        </p:txBody>
      </p:sp>
      <p:pic>
        <p:nvPicPr>
          <p:cNvPr id="176" name="Picture 175" descr="Screen Shot 2014-03-13 at 7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18" y="4495799"/>
            <a:ext cx="1019802" cy="1513840"/>
          </a:xfrm>
          <a:prstGeom prst="rect">
            <a:avLst/>
          </a:prstGeom>
        </p:spPr>
      </p:pic>
      <p:pic>
        <p:nvPicPr>
          <p:cNvPr id="213" name="Picture 212" descr="Screen Shot 2014-03-13 at 7.4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922787"/>
            <a:ext cx="774700" cy="1011187"/>
          </a:xfrm>
          <a:prstGeom prst="rect">
            <a:avLst/>
          </a:prstGeom>
        </p:spPr>
      </p:pic>
      <p:pic>
        <p:nvPicPr>
          <p:cNvPr id="214" name="Picture 213" descr="Screen Shot 2014-03-13 at 7.4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21" y="4922787"/>
            <a:ext cx="774700" cy="1011187"/>
          </a:xfrm>
          <a:prstGeom prst="rect">
            <a:avLst/>
          </a:prstGeom>
        </p:spPr>
      </p:pic>
      <p:sp>
        <p:nvSpPr>
          <p:cNvPr id="215" name="Rectangle 214"/>
          <p:cNvSpPr/>
          <p:nvPr/>
        </p:nvSpPr>
        <p:spPr>
          <a:xfrm>
            <a:off x="1828800" y="5588000"/>
            <a:ext cx="152400" cy="143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 flipV="1">
            <a:off x="1913467" y="5333997"/>
            <a:ext cx="1286933" cy="321734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82"/>
          <p:cNvSpPr>
            <a:spLocks noChangeShapeType="1"/>
          </p:cNvSpPr>
          <p:nvPr/>
        </p:nvSpPr>
        <p:spPr bwMode="auto">
          <a:xfrm flipV="1">
            <a:off x="3810000" y="5333998"/>
            <a:ext cx="438150" cy="0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49"/>
          <p:cNvSpPr txBox="1">
            <a:spLocks noChangeArrowheads="1"/>
          </p:cNvSpPr>
          <p:nvPr/>
        </p:nvSpPr>
        <p:spPr bwMode="auto">
          <a:xfrm>
            <a:off x="3057525" y="4664075"/>
            <a:ext cx="758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 smtClean="0"/>
              <a:t>LWP1</a:t>
            </a:r>
            <a:endParaRPr lang="en-US" altLang="ja-JP" dirty="0"/>
          </a:p>
        </p:txBody>
      </p:sp>
      <p:sp>
        <p:nvSpPr>
          <p:cNvPr id="218" name="Text Box 149"/>
          <p:cNvSpPr txBox="1">
            <a:spLocks noChangeArrowheads="1"/>
          </p:cNvSpPr>
          <p:nvPr/>
        </p:nvSpPr>
        <p:spPr bwMode="auto">
          <a:xfrm>
            <a:off x="4111096" y="4654550"/>
            <a:ext cx="758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1000" dirty="0" smtClean="0"/>
              <a:t>LWP2</a:t>
            </a:r>
            <a:endParaRPr lang="en-US" altLang="ja-JP" dirty="0"/>
          </a:p>
        </p:txBody>
      </p:sp>
      <p:pic>
        <p:nvPicPr>
          <p:cNvPr id="219" name="Picture 218" descr="Screen Shot 2014-03-13 at 8.07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89162"/>
            <a:ext cx="558800" cy="544637"/>
          </a:xfrm>
          <a:prstGeom prst="rect">
            <a:avLst/>
          </a:prstGeom>
        </p:spPr>
      </p:pic>
      <p:pic>
        <p:nvPicPr>
          <p:cNvPr id="220" name="Picture 219" descr="Screen Shot 2014-03-13 at 8.07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00401"/>
            <a:ext cx="558800" cy="533399"/>
          </a:xfrm>
          <a:prstGeom prst="rect">
            <a:avLst/>
          </a:prstGeom>
        </p:spPr>
      </p:pic>
      <p:pic>
        <p:nvPicPr>
          <p:cNvPr id="221" name="Picture 220" descr="Screen Shot 2014-03-13 at 8.07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1"/>
            <a:ext cx="558800" cy="533399"/>
          </a:xfrm>
          <a:prstGeom prst="rect">
            <a:avLst/>
          </a:prstGeom>
        </p:spPr>
      </p:pic>
      <p:sp>
        <p:nvSpPr>
          <p:cNvPr id="222" name="Text Box 85"/>
          <p:cNvSpPr txBox="1">
            <a:spLocks noChangeArrowheads="1"/>
          </p:cNvSpPr>
          <p:nvPr/>
        </p:nvSpPr>
        <p:spPr bwMode="auto">
          <a:xfrm>
            <a:off x="4549775" y="3024650"/>
            <a:ext cx="5810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 smtClean="0">
                <a:latin typeface="Calibri"/>
                <a:cs typeface="Calibri"/>
              </a:rPr>
              <a:t>Thread3</a:t>
            </a:r>
            <a:endParaRPr lang="en-US" altLang="ja-JP" sz="900" b="1" dirty="0">
              <a:latin typeface="Calibri"/>
              <a:cs typeface="Calibri"/>
            </a:endParaRPr>
          </a:p>
        </p:txBody>
      </p:sp>
      <p:sp>
        <p:nvSpPr>
          <p:cNvPr id="223" name="Text Box 85"/>
          <p:cNvSpPr txBox="1">
            <a:spLocks noChangeArrowheads="1"/>
          </p:cNvSpPr>
          <p:nvPr/>
        </p:nvSpPr>
        <p:spPr bwMode="auto">
          <a:xfrm>
            <a:off x="3035301" y="3005468"/>
            <a:ext cx="571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dist" eaLnBrk="1" hangingPunct="1"/>
            <a:r>
              <a:rPr lang="en-US" altLang="ja-JP" sz="900" b="1" dirty="0" smtClean="0">
                <a:latin typeface="Calibri"/>
                <a:cs typeface="Calibri"/>
              </a:rPr>
              <a:t>Thread1</a:t>
            </a:r>
            <a:endParaRPr lang="en-US" altLang="ja-JP" sz="9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4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77239" y="1509184"/>
            <a:ext cx="7772400" cy="4114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smtClean="0">
                <a:latin typeface="Tahoma" charset="0"/>
                <a:ea typeface="ＭＳ Ｐゴシック" charset="0"/>
                <a:cs typeface="ＭＳ Ｐゴシック" charset="0"/>
              </a:rPr>
              <a:t>A POSIX standard (IEEE 1003.1c) API for thread creation and synchronization</a:t>
            </a:r>
          </a:p>
          <a:p>
            <a:endParaRPr lang="en-US" altLang="ja-JP" sz="240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400" smtClean="0">
                <a:latin typeface="Tahoma" charset="0"/>
                <a:ea typeface="ＭＳ Ｐゴシック" charset="0"/>
                <a:cs typeface="ＭＳ Ｐゴシック" charset="0"/>
              </a:rPr>
              <a:t>API specifies behavior of the thread library, implementation is up to development of the library</a:t>
            </a:r>
          </a:p>
          <a:p>
            <a:endParaRPr lang="en-US" altLang="ja-JP" sz="240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400" smtClean="0">
                <a:latin typeface="Tahoma" charset="0"/>
                <a:ea typeface="ＭＳ Ｐゴシック" charset="0"/>
                <a:cs typeface="ＭＳ Ｐゴシック" charset="0"/>
              </a:rPr>
              <a:t>Common in UNIX operating systems (Solaris, Linux, Mac OS X)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Pthreads (in 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32135"/>
              </p:ext>
            </p:extLst>
          </p:nvPr>
        </p:nvGraphicFramePr>
        <p:xfrm>
          <a:off x="777875" y="757238"/>
          <a:ext cx="41529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5486400" imgH="7315200" progId="Word.Document.12">
                  <p:embed/>
                </p:oleObj>
              </mc:Choice>
              <mc:Fallback>
                <p:oleObj name="Document" r:id="rId3" imgW="5486400" imgH="731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875" y="757238"/>
                        <a:ext cx="4152900" cy="553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93571"/>
              </p:ext>
            </p:extLst>
          </p:nvPr>
        </p:nvGraphicFramePr>
        <p:xfrm>
          <a:off x="5403850" y="1749425"/>
          <a:ext cx="30353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5" imgW="3035300" imgH="3035300" progId="Word.Document.12">
                  <p:embed/>
                </p:oleObj>
              </mc:Choice>
              <mc:Fallback>
                <p:oleObj name="Document" r:id="rId5" imgW="30353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3850" y="1749425"/>
                        <a:ext cx="3035300" cy="303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5791200" y="1665605"/>
            <a:ext cx="843280" cy="330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944364"/>
              </p:ext>
            </p:extLst>
          </p:nvPr>
        </p:nvGraphicFramePr>
        <p:xfrm>
          <a:off x="520061" y="4279185"/>
          <a:ext cx="5486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5486400" imgH="2501900" progId="Word.Document.12">
                  <p:embed/>
                </p:oleObj>
              </mc:Choice>
              <mc:Fallback>
                <p:oleObj name="Document" r:id="rId3" imgW="5486400" imgH="250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1" y="4279185"/>
                        <a:ext cx="5486400" cy="25019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41679"/>
              </p:ext>
            </p:extLst>
          </p:nvPr>
        </p:nvGraphicFramePr>
        <p:xfrm>
          <a:off x="530861" y="1150952"/>
          <a:ext cx="4526121" cy="282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5" imgW="4864100" imgH="3035300" progId="Word.Document.12">
                  <p:embed/>
                </p:oleObj>
              </mc:Choice>
              <mc:Fallback>
                <p:oleObj name="Document" r:id="rId5" imgW="48641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861" y="1150952"/>
                        <a:ext cx="4526121" cy="2824394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Threads (Java)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549" y="797105"/>
            <a:ext cx="452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MyThread.java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061" y="3944925"/>
            <a:ext cx="45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ThreadFunc.java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2" name="Picture 11" descr="Screen Shot 2014-03-13 at 10.21.28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" b="-1204"/>
          <a:stretch/>
        </p:blipFill>
        <p:spPr>
          <a:xfrm>
            <a:off x="5634567" y="1236133"/>
            <a:ext cx="3223260" cy="36581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4567" y="886935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Compile and run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49867" y="3039533"/>
            <a:ext cx="1405466" cy="330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6"/>
          </p:cNvCxnSpPr>
          <p:nvPr/>
        </p:nvCxnSpPr>
        <p:spPr>
          <a:xfrm>
            <a:off x="2455333" y="3204633"/>
            <a:ext cx="3179234" cy="128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7192" y="1901592"/>
            <a:ext cx="685800" cy="330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5"/>
          </p:cNvCxnSpPr>
          <p:nvPr/>
        </p:nvCxnSpPr>
        <p:spPr>
          <a:xfrm>
            <a:off x="2842559" y="2183435"/>
            <a:ext cx="3377033" cy="20549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381340" y="5228167"/>
            <a:ext cx="685800" cy="330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7"/>
          </p:cNvCxnSpPr>
          <p:nvPr/>
        </p:nvCxnSpPr>
        <p:spPr>
          <a:xfrm flipV="1">
            <a:off x="2966707" y="3445939"/>
            <a:ext cx="3344841" cy="18305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9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53440" y="908580"/>
            <a:ext cx="7316894" cy="4114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Java threads may be created </a:t>
            </a: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one of 2 ways:</a:t>
            </a:r>
            <a:endParaRPr lang="en-US" altLang="ja-JP" sz="28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990600" lvl="1" indent="-533400">
              <a:buSzTx/>
              <a:buFont typeface="+mj-ea"/>
              <a:buAutoNum type="circleNumDbPlain"/>
            </a:pP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</a:rPr>
              <a:t>Extending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 thread class</a:t>
            </a:r>
          </a:p>
          <a:p>
            <a:pPr marL="990600" lvl="1" indent="-533400">
              <a:buSzTx/>
              <a:buFont typeface="+mj-ea"/>
              <a:buAutoNum type="circleNumDbPlain"/>
            </a:pP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</a:rPr>
              <a:t>Implementing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 the Runnable interface</a:t>
            </a:r>
          </a:p>
          <a:p>
            <a:pPr marL="609600" indent="-609600">
              <a:buSzTx/>
              <a:buFont typeface="Wingdings" charset="0"/>
              <a:buAutoNum type="arabicPeriod"/>
            </a:pPr>
            <a:endParaRPr lang="ja-JP" alt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9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dirty="0" smtClean="0"/>
              <a:t>Extending </a:t>
            </a:r>
            <a:r>
              <a:rPr lang="en-US" dirty="0"/>
              <a:t>thread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237" y="1180502"/>
            <a:ext cx="557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Worker1.java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37" y="3217766"/>
            <a:ext cx="557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First.java   {Thread creation}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90226"/>
              </p:ext>
            </p:extLst>
          </p:nvPr>
        </p:nvGraphicFramePr>
        <p:xfrm>
          <a:off x="777239" y="1683865"/>
          <a:ext cx="5486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5486400" imgH="1244600" progId="Word.Document.12">
                  <p:embed/>
                </p:oleObj>
              </mc:Choice>
              <mc:Fallback>
                <p:oleObj name="Document" r:id="rId3" imgW="5486400" imgH="124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239" y="1683865"/>
                        <a:ext cx="5486400" cy="1244600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6159"/>
              </p:ext>
            </p:extLst>
          </p:nvPr>
        </p:nvGraphicFramePr>
        <p:xfrm>
          <a:off x="777237" y="3695507"/>
          <a:ext cx="5486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5" imgW="5486400" imgH="2146300" progId="Word.Document.12">
                  <p:embed/>
                </p:oleObj>
              </mc:Choice>
              <mc:Fallback>
                <p:oleObj name="Document" r:id="rId5" imgW="5486400" imgH="214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37" y="3695507"/>
                        <a:ext cx="5486400" cy="21463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99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234" y="1"/>
            <a:ext cx="8366761" cy="725691"/>
          </a:xfrm>
        </p:spPr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dirty="0" smtClean="0"/>
              <a:t>Runnable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234" y="811170"/>
            <a:ext cx="557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Worker2.java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234" y="3666513"/>
            <a:ext cx="557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Second.java   {Thread creation}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086"/>
              </p:ext>
            </p:extLst>
          </p:nvPr>
        </p:nvGraphicFramePr>
        <p:xfrm>
          <a:off x="650234" y="1209527"/>
          <a:ext cx="4572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4572000" imgH="2324100" progId="Word.Document.12">
                  <p:embed/>
                </p:oleObj>
              </mc:Choice>
              <mc:Fallback>
                <p:oleObj name="Document" r:id="rId3" imgW="4572000" imgH="232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34" y="1209527"/>
                        <a:ext cx="4572000" cy="23241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84852"/>
              </p:ext>
            </p:extLst>
          </p:nvPr>
        </p:nvGraphicFramePr>
        <p:xfrm>
          <a:off x="650234" y="4034482"/>
          <a:ext cx="54864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5" imgW="5486400" imgH="2324100" progId="Word.Document.12">
                  <p:embed/>
                </p:oleObj>
              </mc:Choice>
              <mc:Fallback>
                <p:oleObj name="Document" r:id="rId5" imgW="5486400" imgH="232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34" y="4034482"/>
                        <a:ext cx="5486400" cy="232410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3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7240" y="46037"/>
            <a:ext cx="8366760" cy="783695"/>
          </a:xfrm>
        </p:spPr>
        <p:txBody>
          <a:bodyPr/>
          <a:lstStyle/>
          <a:p>
            <a:pPr algn="l" eaLnBrk="1" hangingPunct="1"/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Java Threads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Producer-Consumer</a:t>
            </a:r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1769"/>
              </p:ext>
            </p:extLst>
          </p:nvPr>
        </p:nvGraphicFramePr>
        <p:xfrm>
          <a:off x="1124073" y="1476362"/>
          <a:ext cx="6916915" cy="382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5486400" imgH="3035300" progId="Word.Document.12">
                  <p:embed/>
                </p:oleObj>
              </mc:Choice>
              <mc:Fallback>
                <p:oleObj name="Document" r:id="rId3" imgW="54864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073" y="1476362"/>
                        <a:ext cx="6916915" cy="3826719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76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1525" y="5484813"/>
            <a:ext cx="3405188" cy="628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Operating System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79450" y="2779713"/>
            <a:ext cx="1579563" cy="1004887"/>
            <a:chOff x="2631" y="3140"/>
            <a:chExt cx="995" cy="63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2589213" y="2771775"/>
            <a:ext cx="1579562" cy="1004888"/>
            <a:chOff x="2631" y="3140"/>
            <a:chExt cx="995" cy="633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1163638" y="4232275"/>
            <a:ext cx="1579562" cy="1004888"/>
            <a:chOff x="2631" y="3140"/>
            <a:chExt cx="995" cy="633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631" y="3152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632" y="3140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665" y="3173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976" y="3178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310" y="3173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50" y="3387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11163" y="2144713"/>
            <a:ext cx="392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Process-oriented computing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5297488" y="5457825"/>
            <a:ext cx="3405187" cy="628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Operating System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180013" y="2144713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Multithreaded computing</a:t>
            </a:r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5378450" y="3371850"/>
            <a:ext cx="1579563" cy="1004888"/>
            <a:chOff x="3444" y="2158"/>
            <a:chExt cx="995" cy="633"/>
          </a:xfrm>
        </p:grpSpPr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444" y="2170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445" y="2158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478" y="2191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789" y="2196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123" y="2191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3863" y="2405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208" y="2410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502" y="2416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7072313" y="4116388"/>
            <a:ext cx="1579562" cy="1004887"/>
            <a:chOff x="3444" y="2158"/>
            <a:chExt cx="995" cy="633"/>
          </a:xfrm>
        </p:grpSpPr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3444" y="2170"/>
              <a:ext cx="995" cy="6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3445" y="2158"/>
              <a:ext cx="993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478" y="2191"/>
              <a:ext cx="271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code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3789" y="2196"/>
              <a:ext cx="283" cy="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files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123" y="2191"/>
              <a:ext cx="282" cy="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data</a:t>
              </a: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3863" y="2405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4208" y="2410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3502" y="2416"/>
              <a:ext cx="181" cy="362"/>
            </a:xfrm>
            <a:custGeom>
              <a:avLst/>
              <a:gdLst>
                <a:gd name="T0" fmla="*/ 68 w 362"/>
                <a:gd name="T1" fmla="*/ 0 h 362"/>
                <a:gd name="T2" fmla="*/ 170 w 362"/>
                <a:gd name="T3" fmla="*/ 68 h 362"/>
                <a:gd name="T4" fmla="*/ 0 w 362"/>
                <a:gd name="T5" fmla="*/ 102 h 362"/>
                <a:gd name="T6" fmla="*/ 170 w 362"/>
                <a:gd name="T7" fmla="*/ 170 h 362"/>
                <a:gd name="T8" fmla="*/ 0 w 362"/>
                <a:gd name="T9" fmla="*/ 226 h 362"/>
                <a:gd name="T10" fmla="*/ 170 w 362"/>
                <a:gd name="T11" fmla="*/ 294 h 362"/>
                <a:gd name="T12" fmla="*/ 68 w 362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2"/>
                <a:gd name="T22" fmla="*/ 0 h 362"/>
                <a:gd name="T23" fmla="*/ 362 w 362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2" h="362">
                  <a:moveTo>
                    <a:pt x="136" y="0"/>
                  </a:moveTo>
                  <a:cubicBezTo>
                    <a:pt x="249" y="25"/>
                    <a:pt x="362" y="51"/>
                    <a:pt x="339" y="68"/>
                  </a:cubicBezTo>
                  <a:cubicBezTo>
                    <a:pt x="316" y="85"/>
                    <a:pt x="0" y="85"/>
                    <a:pt x="0" y="102"/>
                  </a:cubicBezTo>
                  <a:cubicBezTo>
                    <a:pt x="0" y="119"/>
                    <a:pt x="339" y="149"/>
                    <a:pt x="339" y="170"/>
                  </a:cubicBezTo>
                  <a:cubicBezTo>
                    <a:pt x="339" y="191"/>
                    <a:pt x="0" y="205"/>
                    <a:pt x="0" y="226"/>
                  </a:cubicBezTo>
                  <a:cubicBezTo>
                    <a:pt x="0" y="247"/>
                    <a:pt x="316" y="271"/>
                    <a:pt x="339" y="294"/>
                  </a:cubicBezTo>
                  <a:cubicBezTo>
                    <a:pt x="362" y="317"/>
                    <a:pt x="170" y="351"/>
                    <a:pt x="136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11638" y="3282950"/>
            <a:ext cx="763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/>
              <a:t>thread</a:t>
            </a: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 flipV="1">
            <a:off x="3495675" y="3352800"/>
            <a:ext cx="771525" cy="71438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965700" y="3478213"/>
            <a:ext cx="538163" cy="430212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027363" y="3767138"/>
            <a:ext cx="862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process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5778500" y="4313238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3977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7240" y="46037"/>
            <a:ext cx="8366760" cy="910696"/>
          </a:xfrm>
        </p:spPr>
        <p:txBody>
          <a:bodyPr/>
          <a:lstStyle/>
          <a:p>
            <a:pPr algn="l" eaLnBrk="1" hangingPunct="1"/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Java Threads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Producer</a:t>
            </a:r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839981"/>
              </p:ext>
            </p:extLst>
          </p:nvPr>
        </p:nvGraphicFramePr>
        <p:xfrm>
          <a:off x="1666170" y="1246306"/>
          <a:ext cx="6070315" cy="453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5486400" imgH="4102100" progId="Word.Document.12">
                  <p:embed/>
                </p:oleObj>
              </mc:Choice>
              <mc:Fallback>
                <p:oleObj name="Document" r:id="rId3" imgW="54864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170" y="1246306"/>
                        <a:ext cx="6070315" cy="45386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3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7240" y="46037"/>
            <a:ext cx="8366760" cy="783695"/>
          </a:xfrm>
        </p:spPr>
        <p:txBody>
          <a:bodyPr/>
          <a:lstStyle/>
          <a:p>
            <a:pPr algn="l" eaLnBrk="1" hangingPunct="1"/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Java Threads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Consumer</a:t>
            </a:r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35706"/>
              </p:ext>
            </p:extLst>
          </p:nvPr>
        </p:nvGraphicFramePr>
        <p:xfrm>
          <a:off x="1667339" y="1300086"/>
          <a:ext cx="5961896" cy="445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5486400" imgH="4102100" progId="Word.Document.12">
                  <p:embed/>
                </p:oleObj>
              </mc:Choice>
              <mc:Fallback>
                <p:oleObj name="Document" r:id="rId3" imgW="54864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339" y="1300086"/>
                        <a:ext cx="5961896" cy="4457621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3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34138"/>
              </p:ext>
            </p:extLst>
          </p:nvPr>
        </p:nvGraphicFramePr>
        <p:xfrm>
          <a:off x="1217006" y="1925497"/>
          <a:ext cx="6916916" cy="38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5486400" imgH="3035300" progId="Word.Document.12">
                  <p:embed/>
                </p:oleObj>
              </mc:Choice>
              <mc:Fallback>
                <p:oleObj name="Document" r:id="rId3" imgW="54864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7006" y="1925497"/>
                        <a:ext cx="6916916" cy="3826720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77240" y="46037"/>
            <a:ext cx="8366760" cy="783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Java Threads</a:t>
            </a:r>
            <a:b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Utilities</a:t>
            </a:r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 Thread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605871" y="1037780"/>
            <a:ext cx="7137365" cy="529951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setPriority( ) </a:t>
            </a:r>
            <a:r>
              <a:rPr lang="en-US" sz="1800" dirty="0">
                <a:latin typeface="Calibri"/>
                <a:cs typeface="Calibri"/>
              </a:rPr>
              <a:t>– changes this thread’s priority.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E066"/>
                </a:solidFill>
                <a:latin typeface="Consolas"/>
                <a:cs typeface="Consolas"/>
              </a:rPr>
              <a:t>sleep</a:t>
            </a:r>
            <a:r>
              <a:rPr lang="en-US" sz="1800" dirty="0">
                <a:solidFill>
                  <a:srgbClr val="FFE066"/>
                </a:solidFill>
                <a:latin typeface="Consolas"/>
                <a:cs typeface="Consolas"/>
              </a:rPr>
              <a:t>()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alibri"/>
                <a:cs typeface="Calibri"/>
              </a:rPr>
              <a:t>– puts the currently running thread to sleep for a specified amount of time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</a:p>
          <a:p>
            <a:pPr marL="18288" indent="0">
              <a:lnSpc>
                <a:spcPct val="90000"/>
              </a:lnSpc>
              <a:buNone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E066"/>
                </a:solidFill>
                <a:latin typeface="Consolas"/>
                <a:cs typeface="Consolas"/>
              </a:rPr>
              <a:t>suspend()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alibri"/>
                <a:cs typeface="Calibri"/>
              </a:rPr>
              <a:t>– suspends execution of the currently running thread.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E066"/>
                </a:solidFill>
                <a:latin typeface="Consolas"/>
                <a:cs typeface="Consolas"/>
              </a:rPr>
              <a:t>resume</a:t>
            </a:r>
            <a:r>
              <a:rPr lang="en-US" sz="1800" dirty="0">
                <a:solidFill>
                  <a:srgbClr val="FFE066"/>
                </a:solidFill>
                <a:latin typeface="Consolas"/>
                <a:cs typeface="Consolas"/>
              </a:rPr>
              <a:t>()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latin typeface="Calibri"/>
                <a:cs typeface="Calibri"/>
              </a:rPr>
              <a:t>– resumes execution of a suspended thread.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E066"/>
                </a:solidFill>
                <a:latin typeface="Consolas"/>
                <a:cs typeface="Consolas"/>
              </a:rPr>
              <a:t>stop() </a:t>
            </a:r>
            <a:r>
              <a:rPr lang="en-US" sz="1800" dirty="0">
                <a:latin typeface="Calibri"/>
                <a:cs typeface="Calibri"/>
              </a:rPr>
              <a:t>– stops execution of a thread.</a:t>
            </a:r>
          </a:p>
          <a:p>
            <a:pPr marL="18288" indent="0">
              <a:lnSpc>
                <a:spcPct val="90000"/>
              </a:lnSpc>
              <a:buNone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Calibri"/>
              <a:cs typeface="Calibri"/>
            </a:endParaRPr>
          </a:p>
          <a:p>
            <a:pPr marL="18288" indent="0">
              <a:lnSpc>
                <a:spcPct val="90000"/>
              </a:lnSpc>
              <a:buNone/>
            </a:pPr>
            <a:endParaRPr lang="en-US" sz="1800" dirty="0" smtClean="0">
              <a:latin typeface="Calibri"/>
              <a:cs typeface="Calibri"/>
            </a:endParaRPr>
          </a:p>
          <a:p>
            <a:pPr marL="18288" indent="0">
              <a:lnSpc>
                <a:spcPct val="90000"/>
              </a:lnSpc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18288" indent="0">
              <a:lnSpc>
                <a:spcPct val="90000"/>
              </a:lnSpc>
              <a:buNone/>
            </a:pPr>
            <a:endParaRPr lang="en-US" sz="1800" dirty="0" smtClean="0">
              <a:latin typeface="Calibri"/>
              <a:cs typeface="Calibri"/>
            </a:endParaRPr>
          </a:p>
          <a:p>
            <a:pPr marL="18288" indent="0">
              <a:lnSpc>
                <a:spcPct val="90000"/>
              </a:lnSpc>
              <a:buNone/>
            </a:pPr>
            <a:r>
              <a:rPr lang="en-US" sz="1800" dirty="0" smtClean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more information, visit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endParaRPr lang="en-US" sz="1800" dirty="0"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latin typeface="Calibri"/>
                <a:cs typeface="Calibri"/>
                <a:hlinkClick r:id="rId2"/>
              </a:rPr>
              <a:t>JAVA SE7 API THREAD CLASS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486889" y="2830317"/>
            <a:ext cx="235142" cy="828574"/>
          </a:xfrm>
          <a:prstGeom prst="leftBrace">
            <a:avLst>
              <a:gd name="adj1" fmla="val 272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5871" y="4068212"/>
            <a:ext cx="4572000" cy="5955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Suspend, resume, and stop are currently deprecated in the specification. 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813184" y="3275540"/>
            <a:ext cx="1115092" cy="1053217"/>
          </a:xfrm>
          <a:prstGeom prst="bentConnector3">
            <a:avLst>
              <a:gd name="adj1" fmla="val 101389"/>
            </a:avLst>
          </a:prstGeom>
          <a:ln w="28575" cap="rnd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4121" y="3244602"/>
            <a:ext cx="534352" cy="0"/>
          </a:xfrm>
          <a:prstGeom prst="line">
            <a:avLst/>
          </a:prstGeom>
          <a:ln w="28575" cap="rnd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53440" y="908580"/>
            <a:ext cx="7316894" cy="4114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Key Benefits of TPs are:</a:t>
            </a:r>
            <a:endParaRPr lang="en-US" altLang="ja-JP" sz="28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990600" lvl="1" indent="-533400">
              <a:buSzTx/>
              <a:buFont typeface="+mj-ea"/>
              <a:buAutoNum type="circleNumDbPlain"/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Servicing incoming request is faster with 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existing threads than creating new threads</a:t>
            </a:r>
          </a:p>
          <a:p>
            <a:pPr marL="990600" lvl="1" indent="-533400">
              <a:buSzTx/>
              <a:buFont typeface="+mj-ea"/>
              <a:buAutoNum type="circleNumDbPlain"/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Thread Pools limit the total number of threads in the system.</a:t>
            </a:r>
            <a:endParaRPr lang="en-US" altLang="ja-JP" sz="2400" dirty="0" smtClean="0">
              <a:latin typeface="Tahoma" charset="0"/>
              <a:ea typeface="ＭＳ Ｐゴシック" charset="0"/>
            </a:endParaRPr>
          </a:p>
          <a:p>
            <a:pPr marL="990600" lvl="1" indent="-533400">
              <a:buSzTx/>
              <a:buFont typeface="+mj-ea"/>
              <a:buAutoNum type="circleNumDbPlain"/>
            </a:pPr>
            <a:endParaRPr lang="ja-JP" alt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4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76371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Thread Pools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sz="2400" dirty="0" err="1" smtClean="0">
                <a:latin typeface="Tahoma"/>
                <a:cs typeface="Tahoma"/>
              </a:rPr>
              <a:t>PrintTask</a:t>
            </a:r>
            <a:r>
              <a:rPr lang="en-US" sz="2400" dirty="0" smtClean="0">
                <a:latin typeface="Tahoma"/>
                <a:cs typeface="Tahoma"/>
              </a:rPr>
              <a:t> (worker example)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82633"/>
              </p:ext>
            </p:extLst>
          </p:nvPr>
        </p:nvGraphicFramePr>
        <p:xfrm>
          <a:off x="457200" y="1289050"/>
          <a:ext cx="82296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8229600" imgH="4279900" progId="Word.Document.12">
                  <p:embed/>
                </p:oleObj>
              </mc:Choice>
              <mc:Fallback>
                <p:oleObj name="Document" r:id="rId3" imgW="8229600" imgH="427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89050"/>
                        <a:ext cx="8229600" cy="4279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22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76371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Thread Creation w/o Pools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sz="2400" dirty="0" smtClean="0">
                <a:latin typeface="Tahoma"/>
                <a:cs typeface="Tahoma"/>
              </a:rPr>
              <a:t>Driver (</a:t>
            </a:r>
            <a:r>
              <a:rPr lang="en-US" sz="2400" dirty="0" err="1" smtClean="0">
                <a:latin typeface="Tahoma"/>
                <a:cs typeface="Tahoma"/>
              </a:rPr>
              <a:t>TaskCreator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60452"/>
              </p:ext>
            </p:extLst>
          </p:nvPr>
        </p:nvGraphicFramePr>
        <p:xfrm>
          <a:off x="2042160" y="1555750"/>
          <a:ext cx="54864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5486400" imgH="3746500" progId="Word.Document.12">
                  <p:embed/>
                </p:oleObj>
              </mc:Choice>
              <mc:Fallback>
                <p:oleObj name="Document" r:id="rId3" imgW="5486400" imgH="374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160" y="1555750"/>
                        <a:ext cx="5486400" cy="3746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sng">
                        <a:solidFill>
                          <a:srgbClr val="F5EDC7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537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76371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Thread Creation using Pools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sz="2400" dirty="0" smtClean="0">
                <a:latin typeface="Tahoma"/>
                <a:cs typeface="Tahoma"/>
              </a:rPr>
              <a:t>Driver (TaskExecutor)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42459"/>
              </p:ext>
            </p:extLst>
          </p:nvPr>
        </p:nvGraphicFramePr>
        <p:xfrm>
          <a:off x="1609725" y="1377950"/>
          <a:ext cx="63500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6350000" imgH="4102100" progId="Word.Document.12">
                  <p:embed/>
                </p:oleObj>
              </mc:Choice>
              <mc:Fallback>
                <p:oleObj name="Document" r:id="rId3" imgW="63500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1377950"/>
                        <a:ext cx="6350000" cy="4102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 cmpd="sng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56823" y="5838468"/>
            <a:ext cx="6471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902"/>
                </a:solidFill>
                <a:latin typeface="Tahoma"/>
                <a:cs typeface="Tahoma"/>
              </a:rPr>
              <a:t>* Better way to manage programs with many threads!</a:t>
            </a:r>
            <a:endParaRPr lang="en-US" dirty="0">
              <a:solidFill>
                <a:srgbClr val="00F9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150" y="3314296"/>
            <a:ext cx="6017267" cy="1053141"/>
          </a:xfrm>
          <a:prstGeom prst="rect">
            <a:avLst/>
          </a:prstGeom>
          <a:solidFill>
            <a:schemeClr val="tx1">
              <a:lumMod val="85000"/>
              <a:alpha val="3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pic>
        <p:nvPicPr>
          <p:cNvPr id="28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30240" r="677" b="30238"/>
          <a:stretch>
            <a:fillRect/>
          </a:stretch>
        </p:blipFill>
        <p:spPr bwMode="auto">
          <a:xfrm>
            <a:off x="616462" y="1707356"/>
            <a:ext cx="804545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5303121" y="5266571"/>
            <a:ext cx="411480" cy="4114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375" y="1"/>
            <a:ext cx="8356025" cy="725691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Thread Life-cycle UML State Model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468933" y="6337300"/>
            <a:ext cx="1021080" cy="365125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933681" y="2644109"/>
            <a:ext cx="0" cy="13743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4568973" y="3214632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task completes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94636" y="1219200"/>
            <a:ext cx="109728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New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3176" y="2524760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runnable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63519" y="4013200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imed waiting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09160" y="4013200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terminated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239" y="4013200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waiting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64020" y="4013200"/>
            <a:ext cx="160020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blocked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>
            <a:stCxn id="2" idx="2"/>
            <a:endCxn id="17" idx="0"/>
          </p:cNvCxnSpPr>
          <p:nvPr/>
        </p:nvCxnSpPr>
        <p:spPr>
          <a:xfrm>
            <a:off x="4543276" y="1767840"/>
            <a:ext cx="0" cy="7569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82800" y="3073400"/>
            <a:ext cx="1660376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4214" y="2370871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a</a:t>
            </a:r>
            <a:r>
              <a:rPr lang="en-US" sz="1400" dirty="0" smtClean="0">
                <a:latin typeface="Calibri"/>
                <a:cs typeface="Calibri"/>
              </a:rPr>
              <a:t>cquire lock, interrupt,</a:t>
            </a:r>
          </a:p>
          <a:p>
            <a:pPr algn="ctr"/>
            <a:r>
              <a:rPr lang="en-US" sz="1400" dirty="0" smtClean="0">
                <a:latin typeface="Calibri"/>
                <a:cs typeface="Calibri"/>
              </a:rPr>
              <a:t>I/O completes</a:t>
            </a:r>
          </a:p>
        </p:txBody>
      </p:sp>
      <p:cxnSp>
        <p:nvCxnSpPr>
          <p:cNvPr id="33" name="Straight Arrow Connector 32"/>
          <p:cNvCxnSpPr>
            <a:stCxn id="24" idx="0"/>
            <a:endCxn id="17" idx="1"/>
          </p:cNvCxnSpPr>
          <p:nvPr/>
        </p:nvCxnSpPr>
        <p:spPr>
          <a:xfrm flipV="1">
            <a:off x="1577339" y="2799080"/>
            <a:ext cx="2165837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94271">
            <a:off x="1399747" y="3078720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n</a:t>
            </a:r>
            <a:r>
              <a:rPr lang="en-US" sz="1400" dirty="0" smtClean="0">
                <a:latin typeface="Calibri"/>
                <a:cs typeface="Calibri"/>
              </a:rPr>
              <a:t>otify</a:t>
            </a:r>
          </a:p>
          <a:p>
            <a:pPr algn="ctr"/>
            <a:r>
              <a:rPr lang="en-US" sz="1400" dirty="0" smtClean="0">
                <a:latin typeface="Calibri"/>
                <a:cs typeface="Calibri"/>
              </a:rPr>
              <a:t>notifyAll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rot="19800000">
            <a:off x="1954846" y="3468324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wait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905764" y="3073400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82072" y="3073400"/>
            <a:ext cx="0" cy="939800"/>
          </a:xfrm>
          <a:prstGeom prst="straightConnector1">
            <a:avLst/>
          </a:prstGeom>
          <a:ln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6193" y="3073400"/>
            <a:ext cx="0" cy="9398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3"/>
            <a:endCxn id="25" idx="0"/>
          </p:cNvCxnSpPr>
          <p:nvPr/>
        </p:nvCxnSpPr>
        <p:spPr>
          <a:xfrm>
            <a:off x="5343376" y="2799080"/>
            <a:ext cx="2220744" cy="12141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00000">
            <a:off x="5145758" y="3366278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i</a:t>
            </a:r>
            <a:r>
              <a:rPr lang="en-US" sz="1400" dirty="0" smtClean="0">
                <a:latin typeface="Calibri"/>
                <a:cs typeface="Calibri"/>
              </a:rPr>
              <a:t>ssue I/O request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6" y="3020415"/>
            <a:ext cx="1758083" cy="9927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795350">
            <a:off x="5349076" y="3007532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e</a:t>
            </a:r>
            <a:r>
              <a:rPr lang="en-US" sz="1400" dirty="0" smtClean="0">
                <a:latin typeface="Calibri"/>
                <a:cs typeface="Calibri"/>
              </a:rPr>
              <a:t>nter synchronized</a:t>
            </a:r>
          </a:p>
          <a:p>
            <a:pPr algn="ctr"/>
            <a:r>
              <a:rPr lang="en-US" sz="1400" dirty="0" smtClean="0">
                <a:latin typeface="Calibri"/>
                <a:cs typeface="Calibri"/>
              </a:rPr>
              <a:t>statement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43485" y="2644109"/>
            <a:ext cx="2590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3891181" y="3190835"/>
            <a:ext cx="945075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"/>
                <a:cs typeface="Calibri"/>
              </a:rPr>
              <a:t>Interval expires </a:t>
            </a:r>
          </a:p>
          <a:p>
            <a:pPr algn="ctr"/>
            <a:r>
              <a:rPr lang="en-US" sz="1050" dirty="0" smtClean="0">
                <a:latin typeface="Calibri"/>
                <a:cs typeface="Calibri"/>
              </a:rPr>
              <a:t>Notify</a:t>
            </a:r>
          </a:p>
          <a:p>
            <a:pPr algn="ctr"/>
            <a:r>
              <a:rPr lang="en-US" sz="1100" dirty="0" smtClean="0">
                <a:latin typeface="Calibri"/>
                <a:cs typeface="Calibri"/>
              </a:rPr>
              <a:t>notifyAll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 rot="5400000">
            <a:off x="3262859" y="3302405"/>
            <a:ext cx="94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w</a:t>
            </a:r>
            <a:r>
              <a:rPr lang="en-US" sz="1400" dirty="0" smtClean="0">
                <a:latin typeface="Calibri"/>
                <a:cs typeface="Calibri"/>
              </a:rPr>
              <a:t>ait</a:t>
            </a:r>
          </a:p>
          <a:p>
            <a:pPr algn="ctr"/>
            <a:r>
              <a:rPr lang="en-US" sz="1400" dirty="0" smtClean="0">
                <a:latin typeface="Calibri"/>
                <a:cs typeface="Calibri"/>
              </a:rPr>
              <a:t>sleep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266124" y="1355144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0" idx="6"/>
            <a:endCxn id="2" idx="1"/>
          </p:cNvCxnSpPr>
          <p:nvPr/>
        </p:nvCxnSpPr>
        <p:spPr>
          <a:xfrm flipV="1">
            <a:off x="3540444" y="1493520"/>
            <a:ext cx="454192" cy="101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372100" y="5327655"/>
            <a:ext cx="274320" cy="2787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23" idx="2"/>
            <a:endCxn id="68" idx="0"/>
          </p:cNvCxnSpPr>
          <p:nvPr/>
        </p:nvCxnSpPr>
        <p:spPr>
          <a:xfrm flipH="1">
            <a:off x="5508861" y="4561840"/>
            <a:ext cx="399" cy="70473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5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23743"/>
            <a:ext cx="7772401" cy="1080380"/>
          </a:xfrm>
        </p:spPr>
        <p:txBody>
          <a:bodyPr/>
          <a:lstStyle/>
          <a:p>
            <a:r>
              <a:rPr lang="en-US" dirty="0" smtClean="0"/>
              <a:t>Single vs. Multithreaded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66689" y="1581794"/>
            <a:ext cx="5656262" cy="4551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Processes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Carries everything such as an address space, code, data, and files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Heavyweight in terms of creation/termination/context switching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Threads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Shares an address space, code, data and files if they belong to the same process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Lightweight in terms of creation/termination/context switching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Then, what is uniquely carried by each thread?</a:t>
            </a:r>
            <a:endParaRPr lang="en-US" altLang="ja-JP" sz="2400" dirty="0">
              <a:latin typeface="Tahoma" charset="0"/>
              <a:ea typeface="ＭＳ Ｐゴシック" charset="0"/>
            </a:endParaRPr>
          </a:p>
        </p:txBody>
      </p:sp>
      <p:pic>
        <p:nvPicPr>
          <p:cNvPr id="8" name="Picture 7" descr="Screen Shot 2014-03-11 at 9.1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03" y="1295400"/>
            <a:ext cx="1608426" cy="2456505"/>
          </a:xfrm>
          <a:prstGeom prst="rect">
            <a:avLst/>
          </a:prstGeom>
        </p:spPr>
      </p:pic>
      <p:pic>
        <p:nvPicPr>
          <p:cNvPr id="9" name="Picture 8" descr="Screen Shot 2014-03-11 at 9.1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16" y="3880795"/>
            <a:ext cx="1981288" cy="24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14495" y="1978446"/>
            <a:ext cx="7008528" cy="2339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8788" indent="-458788" eaLnBrk="1" hangingPunct="1">
              <a:buFont typeface="+mj-ea"/>
              <a:buAutoNum type="circleNumDbPlain"/>
            </a:pPr>
            <a:r>
              <a:rPr lang="en-US" altLang="ja-JP" sz="1800" dirty="0" smtClean="0">
                <a:latin typeface="Cambria"/>
                <a:cs typeface="Cambria"/>
              </a:rPr>
              <a:t>(</a:t>
            </a:r>
            <a:r>
              <a:rPr lang="en-US" altLang="ja-JP" sz="1800" dirty="0" smtClean="0">
                <a:solidFill>
                  <a:srgbClr val="FF0000"/>
                </a:solidFill>
                <a:latin typeface="Cambria"/>
                <a:cs typeface="Cambria"/>
              </a:rPr>
              <a:t>no-turn in</a:t>
            </a:r>
            <a:r>
              <a:rPr lang="en-US" altLang="ja-JP" sz="1800" dirty="0" smtClean="0">
                <a:latin typeface="Cambria"/>
                <a:cs typeface="Cambria"/>
              </a:rPr>
              <a:t>) build and run all code snippets provided in the slides.</a:t>
            </a:r>
          </a:p>
          <a:p>
            <a:pPr marL="458788" indent="-458788" eaLnBrk="1" hangingPunct="1">
              <a:buFont typeface="+mj-ea"/>
              <a:buAutoNum type="circleNumDbPlain"/>
            </a:pPr>
            <a:r>
              <a:rPr lang="en-US" altLang="ja-JP" sz="1800" dirty="0" smtClean="0">
                <a:latin typeface="Cambria"/>
                <a:cs typeface="Cambria"/>
              </a:rPr>
              <a:t>(</a:t>
            </a:r>
            <a:r>
              <a:rPr lang="en-US" altLang="ja-JP" sz="1800" dirty="0" smtClean="0">
                <a:solidFill>
                  <a:srgbClr val="00F902"/>
                </a:solidFill>
                <a:latin typeface="Cambria"/>
                <a:cs typeface="Cambria"/>
              </a:rPr>
              <a:t>turn-in</a:t>
            </a:r>
            <a:r>
              <a:rPr lang="en-US" altLang="ja-JP" sz="1800" dirty="0" smtClean="0">
                <a:latin typeface="Cambria"/>
                <a:cs typeface="Cambria"/>
              </a:rPr>
              <a:t>) Exercise </a:t>
            </a:r>
            <a:r>
              <a:rPr lang="en-US" altLang="ja-JP" sz="1800" dirty="0">
                <a:latin typeface="Cambria"/>
                <a:cs typeface="Cambria"/>
              </a:rPr>
              <a:t>4.6 -  </a:t>
            </a:r>
            <a:r>
              <a:rPr lang="en-US" altLang="ja-JP" sz="1800" dirty="0" smtClean="0">
                <a:latin typeface="Cambria"/>
                <a:cs typeface="Cambria"/>
              </a:rPr>
              <a:t>A </a:t>
            </a:r>
            <a:r>
              <a:rPr lang="en-US" altLang="ja-JP" sz="1800" dirty="0">
                <a:latin typeface="Cambria"/>
                <a:cs typeface="Cambria"/>
              </a:rPr>
              <a:t>P</a:t>
            </a:r>
            <a:r>
              <a:rPr lang="en-US" altLang="ja-JP" sz="1800" dirty="0" smtClean="0">
                <a:latin typeface="Cambria"/>
                <a:cs typeface="Cambria"/>
              </a:rPr>
              <a:t>thread program that performs the summation function was provided in </a:t>
            </a:r>
            <a:r>
              <a:rPr lang="en-US" altLang="ja-JP" sz="1800" dirty="0">
                <a:latin typeface="Cambria"/>
                <a:cs typeface="Cambria"/>
              </a:rPr>
              <a:t>Section 4.3.1. </a:t>
            </a:r>
            <a:endParaRPr lang="en-US" altLang="ja-JP" sz="1800" dirty="0" smtClean="0">
              <a:latin typeface="Cambria"/>
              <a:cs typeface="Cambria"/>
            </a:endParaRPr>
          </a:p>
          <a:p>
            <a:pPr marL="0" indent="0" algn="ctr" eaLnBrk="1" hangingPunct="1"/>
            <a:r>
              <a:rPr lang="en-US" altLang="ja-JP" sz="1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Rewrite </a:t>
            </a:r>
            <a:r>
              <a:rPr lang="en-US" altLang="ja-JP" sz="1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this program in Java.</a:t>
            </a:r>
            <a:r>
              <a:rPr lang="en-US" altLang="ja-JP" sz="1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 </a:t>
            </a:r>
          </a:p>
          <a:p>
            <a:pPr algn="ctr" eaLnBrk="1" hangingPunct="1"/>
            <a:endParaRPr lang="en-US" altLang="ja-JP" sz="1400" dirty="0" smtClean="0">
              <a:solidFill>
                <a:srgbClr val="FFFFFF"/>
              </a:solidFill>
            </a:endParaRPr>
          </a:p>
          <a:p>
            <a:pPr algn="ctr" eaLnBrk="1" hangingPunct="1"/>
            <a:r>
              <a:rPr lang="en-US" altLang="ja-JP" sz="1400" dirty="0" smtClean="0">
                <a:solidFill>
                  <a:srgbClr val="00F902"/>
                </a:solidFill>
              </a:rPr>
              <a:t>...for next Monday midnight deadline </a:t>
            </a:r>
            <a:r>
              <a:rPr lang="en-US" altLang="ja-JP" sz="1400" dirty="0" smtClean="0">
                <a:solidFill>
                  <a:srgbClr val="00F902"/>
                </a:solidFill>
                <a:sym typeface="Wingdings"/>
              </a:rPr>
              <a:t></a:t>
            </a:r>
            <a:endParaRPr lang="en-US" altLang="ja-JP" sz="1400" dirty="0" smtClean="0">
              <a:solidFill>
                <a:srgbClr val="00F902"/>
              </a:solidFill>
            </a:endParaRPr>
          </a:p>
          <a:p>
            <a:pPr algn="ctr" eaLnBrk="1" hangingPunct="1"/>
            <a:endParaRPr lang="en-US" altLang="ja-JP" sz="1400" dirty="0" smtClean="0">
              <a:solidFill>
                <a:srgbClr val="FFFFFF"/>
              </a:solidFill>
            </a:endParaRPr>
          </a:p>
          <a:p>
            <a:pPr algn="ctr" eaLnBrk="1" hangingPunct="1"/>
            <a:r>
              <a:rPr lang="en-US" altLang="ja-JP" sz="1400" dirty="0" smtClean="0">
                <a:solidFill>
                  <a:srgbClr val="FFFFFF"/>
                </a:solidFill>
              </a:rPr>
              <a:t>Note: more homework will be added to Thursday night’s lecture on scheduling</a:t>
            </a:r>
          </a:p>
        </p:txBody>
      </p:sp>
    </p:spTree>
    <p:extLst>
      <p:ext uri="{BB962C8B-B14F-4D97-AF65-F5344CB8AC3E}">
        <p14:creationId xmlns:p14="http://schemas.microsoft.com/office/powerpoint/2010/main" val="101257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23743"/>
            <a:ext cx="7772401" cy="1080380"/>
          </a:xfrm>
        </p:spPr>
        <p:txBody>
          <a:bodyPr/>
          <a:lstStyle/>
          <a:p>
            <a:r>
              <a:rPr lang="en-US" dirty="0" smtClean="0"/>
              <a:t>Threads in Java vs</a:t>
            </a:r>
            <a:r>
              <a:rPr lang="en-US" dirty="0"/>
              <a:t>.</a:t>
            </a:r>
            <a:r>
              <a:rPr lang="en-US" dirty="0" smtClean="0"/>
              <a:t>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178560" y="1226194"/>
            <a:ext cx="7111999" cy="4551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5613" indent="-455613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Java</a:t>
            </a:r>
          </a:p>
          <a:p>
            <a:pPr marL="688975" lvl="2" indent="-231775">
              <a:lnSpc>
                <a:spcPct val="90000"/>
              </a:lnSpc>
              <a:buFont typeface="Wingdings" charset="2"/>
              <a:buChar char="ü"/>
            </a:pP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Threads are built-in to the Java API</a:t>
            </a:r>
          </a:p>
          <a:p>
            <a:pPr marL="688975" lvl="2" indent="-231775">
              <a:lnSpc>
                <a:spcPct val="90000"/>
              </a:lnSpc>
              <a:buFont typeface="Wingdings" charset="2"/>
              <a:buChar char="ü"/>
            </a:pP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Portable</a:t>
            </a:r>
          </a:p>
          <a:p>
            <a:pPr marL="688975" lvl="2" indent="-231775">
              <a:lnSpc>
                <a:spcPct val="90000"/>
              </a:lnSpc>
              <a:buFont typeface="Wingdings" charset="2"/>
              <a:buChar char="ü"/>
            </a:pPr>
            <a:r>
              <a:rPr lang="en-US" altLang="ja-JP" sz="2200" dirty="0" smtClean="0">
                <a:latin typeface="Tahoma" charset="0"/>
                <a:ea typeface="ＭＳ Ｐゴシック" charset="0"/>
                <a:cs typeface="ＭＳ Ｐゴシック" charset="0"/>
              </a:rPr>
              <a:t>JVM uses threads as well for running programs and housekeeping (e.g. garbage collection)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55613" indent="-455613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C/C++</a:t>
            </a: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Threads not available in core C/C++</a:t>
            </a: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Can be implemented via platform dependent thread libraries (e.g. </a:t>
            </a:r>
            <a:r>
              <a:rPr lang="en-US" altLang="ja-JP" sz="2400" dirty="0" smtClean="0">
                <a:latin typeface="Tahoma" charset="0"/>
                <a:ea typeface="ＭＳ Ｐゴシック" charset="0"/>
              </a:rPr>
              <a:t>Pthreads)</a:t>
            </a:r>
            <a:endParaRPr lang="en-US" altLang="ja-JP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7727" y="26638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Client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4474" y="26638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Thread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6874" y="28162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Thread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9274" y="2968627"/>
            <a:ext cx="1448171" cy="557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Thread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485898" y="2942600"/>
            <a:ext cx="146089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394960" y="2942600"/>
            <a:ext cx="1409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057310" y="3197754"/>
            <a:ext cx="1276453" cy="945213"/>
          </a:xfrm>
          <a:custGeom>
            <a:avLst/>
            <a:gdLst>
              <a:gd name="connsiteX0" fmla="*/ 1035907 w 1396830"/>
              <a:gd name="connsiteY0" fmla="*/ 0 h 1116195"/>
              <a:gd name="connsiteX1" fmla="*/ 1384398 w 1396830"/>
              <a:gd name="connsiteY1" fmla="*/ 604007 h 1116195"/>
              <a:gd name="connsiteX2" fmla="*/ 640952 w 1396830"/>
              <a:gd name="connsiteY2" fmla="*/ 1115090 h 1116195"/>
              <a:gd name="connsiteX3" fmla="*/ 5925 w 1396830"/>
              <a:gd name="connsiteY3" fmla="*/ 464621 h 1116195"/>
              <a:gd name="connsiteX4" fmla="*/ 323438 w 1396830"/>
              <a:gd name="connsiteY4" fmla="*/ 0 h 1116195"/>
              <a:gd name="connsiteX0" fmla="*/ 1040833 w 1401756"/>
              <a:gd name="connsiteY0" fmla="*/ 0 h 1116195"/>
              <a:gd name="connsiteX1" fmla="*/ 1389324 w 1401756"/>
              <a:gd name="connsiteY1" fmla="*/ 604007 h 1116195"/>
              <a:gd name="connsiteX2" fmla="*/ 645878 w 1401756"/>
              <a:gd name="connsiteY2" fmla="*/ 1115090 h 1116195"/>
              <a:gd name="connsiteX3" fmla="*/ 10851 w 1401756"/>
              <a:gd name="connsiteY3" fmla="*/ 464621 h 1116195"/>
              <a:gd name="connsiteX4" fmla="*/ 250922 w 1401756"/>
              <a:gd name="connsiteY4" fmla="*/ 38719 h 1116195"/>
              <a:gd name="connsiteX0" fmla="*/ 910550 w 1271473"/>
              <a:gd name="connsiteY0" fmla="*/ 0 h 1115448"/>
              <a:gd name="connsiteX1" fmla="*/ 1259041 w 1271473"/>
              <a:gd name="connsiteY1" fmla="*/ 604007 h 1115448"/>
              <a:gd name="connsiteX2" fmla="*/ 515595 w 1271473"/>
              <a:gd name="connsiteY2" fmla="*/ 1115090 h 1115448"/>
              <a:gd name="connsiteX3" fmla="*/ 19965 w 1271473"/>
              <a:gd name="connsiteY3" fmla="*/ 673700 h 1115448"/>
              <a:gd name="connsiteX4" fmla="*/ 120639 w 1271473"/>
              <a:gd name="connsiteY4" fmla="*/ 38719 h 1115448"/>
              <a:gd name="connsiteX0" fmla="*/ 910550 w 1106373"/>
              <a:gd name="connsiteY0" fmla="*/ 0 h 1115448"/>
              <a:gd name="connsiteX1" fmla="*/ 1073180 w 1106373"/>
              <a:gd name="connsiteY1" fmla="*/ 604007 h 1115448"/>
              <a:gd name="connsiteX2" fmla="*/ 515595 w 1106373"/>
              <a:gd name="connsiteY2" fmla="*/ 1115090 h 1115448"/>
              <a:gd name="connsiteX3" fmla="*/ 19965 w 1106373"/>
              <a:gd name="connsiteY3" fmla="*/ 673700 h 1115448"/>
              <a:gd name="connsiteX4" fmla="*/ 120639 w 1106373"/>
              <a:gd name="connsiteY4" fmla="*/ 38719 h 1115448"/>
              <a:gd name="connsiteX0" fmla="*/ 913647 w 1106032"/>
              <a:gd name="connsiteY0" fmla="*/ 0 h 953156"/>
              <a:gd name="connsiteX1" fmla="*/ 1076277 w 1106032"/>
              <a:gd name="connsiteY1" fmla="*/ 604007 h 953156"/>
              <a:gd name="connsiteX2" fmla="*/ 565157 w 1106032"/>
              <a:gd name="connsiteY2" fmla="*/ 952472 h 953156"/>
              <a:gd name="connsiteX3" fmla="*/ 23062 w 1106032"/>
              <a:gd name="connsiteY3" fmla="*/ 673700 h 953156"/>
              <a:gd name="connsiteX4" fmla="*/ 123736 w 1106032"/>
              <a:gd name="connsiteY4" fmla="*/ 38719 h 953156"/>
              <a:gd name="connsiteX0" fmla="*/ 913647 w 1106032"/>
              <a:gd name="connsiteY0" fmla="*/ 0 h 953174"/>
              <a:gd name="connsiteX1" fmla="*/ 1076277 w 1106032"/>
              <a:gd name="connsiteY1" fmla="*/ 604007 h 953174"/>
              <a:gd name="connsiteX2" fmla="*/ 565157 w 1106032"/>
              <a:gd name="connsiteY2" fmla="*/ 952472 h 953174"/>
              <a:gd name="connsiteX3" fmla="*/ 23062 w 1106032"/>
              <a:gd name="connsiteY3" fmla="*/ 518826 h 953174"/>
              <a:gd name="connsiteX4" fmla="*/ 123736 w 1106032"/>
              <a:gd name="connsiteY4" fmla="*/ 38719 h 953174"/>
              <a:gd name="connsiteX0" fmla="*/ 927330 w 1119715"/>
              <a:gd name="connsiteY0" fmla="*/ 0 h 952478"/>
              <a:gd name="connsiteX1" fmla="*/ 1089960 w 1119715"/>
              <a:gd name="connsiteY1" fmla="*/ 604007 h 952478"/>
              <a:gd name="connsiteX2" fmla="*/ 578840 w 1119715"/>
              <a:gd name="connsiteY2" fmla="*/ 952472 h 952478"/>
              <a:gd name="connsiteX3" fmla="*/ 21257 w 1119715"/>
              <a:gd name="connsiteY3" fmla="*/ 611750 h 952478"/>
              <a:gd name="connsiteX4" fmla="*/ 137419 w 1119715"/>
              <a:gd name="connsiteY4" fmla="*/ 38719 h 952478"/>
              <a:gd name="connsiteX0" fmla="*/ 887315 w 1079700"/>
              <a:gd name="connsiteY0" fmla="*/ 0 h 952769"/>
              <a:gd name="connsiteX1" fmla="*/ 1049945 w 1079700"/>
              <a:gd name="connsiteY1" fmla="*/ 604007 h 952769"/>
              <a:gd name="connsiteX2" fmla="*/ 538825 w 1079700"/>
              <a:gd name="connsiteY2" fmla="*/ 952472 h 952769"/>
              <a:gd name="connsiteX3" fmla="*/ 27707 w 1079700"/>
              <a:gd name="connsiteY3" fmla="*/ 549801 h 952769"/>
              <a:gd name="connsiteX4" fmla="*/ 97404 w 1079700"/>
              <a:gd name="connsiteY4" fmla="*/ 38719 h 952769"/>
              <a:gd name="connsiteX0" fmla="*/ 904403 w 1096788"/>
              <a:gd name="connsiteY0" fmla="*/ 0 h 952769"/>
              <a:gd name="connsiteX1" fmla="*/ 1067033 w 1096788"/>
              <a:gd name="connsiteY1" fmla="*/ 604007 h 952769"/>
              <a:gd name="connsiteX2" fmla="*/ 555913 w 1096788"/>
              <a:gd name="connsiteY2" fmla="*/ 952472 h 952769"/>
              <a:gd name="connsiteX3" fmla="*/ 44795 w 1096788"/>
              <a:gd name="connsiteY3" fmla="*/ 549801 h 952769"/>
              <a:gd name="connsiteX4" fmla="*/ 114492 w 1096788"/>
              <a:gd name="connsiteY4" fmla="*/ 38719 h 952769"/>
              <a:gd name="connsiteX0" fmla="*/ 886129 w 1078514"/>
              <a:gd name="connsiteY0" fmla="*/ 0 h 952769"/>
              <a:gd name="connsiteX1" fmla="*/ 1048759 w 1078514"/>
              <a:gd name="connsiteY1" fmla="*/ 604007 h 952769"/>
              <a:gd name="connsiteX2" fmla="*/ 537639 w 1078514"/>
              <a:gd name="connsiteY2" fmla="*/ 952472 h 952769"/>
              <a:gd name="connsiteX3" fmla="*/ 26521 w 1078514"/>
              <a:gd name="connsiteY3" fmla="*/ 549801 h 952769"/>
              <a:gd name="connsiteX4" fmla="*/ 96218 w 1078514"/>
              <a:gd name="connsiteY4" fmla="*/ 38719 h 952769"/>
              <a:gd name="connsiteX0" fmla="*/ 909362 w 1086532"/>
              <a:gd name="connsiteY0" fmla="*/ 0 h 937278"/>
              <a:gd name="connsiteX1" fmla="*/ 1048759 w 1086532"/>
              <a:gd name="connsiteY1" fmla="*/ 588520 h 937278"/>
              <a:gd name="connsiteX2" fmla="*/ 537639 w 1086532"/>
              <a:gd name="connsiteY2" fmla="*/ 936985 h 937278"/>
              <a:gd name="connsiteX3" fmla="*/ 26521 w 1086532"/>
              <a:gd name="connsiteY3" fmla="*/ 534314 h 937278"/>
              <a:gd name="connsiteX4" fmla="*/ 96218 w 1086532"/>
              <a:gd name="connsiteY4" fmla="*/ 23232 h 937278"/>
              <a:gd name="connsiteX0" fmla="*/ 906621 w 1086641"/>
              <a:gd name="connsiteY0" fmla="*/ 0 h 929544"/>
              <a:gd name="connsiteX1" fmla="*/ 1046018 w 1086641"/>
              <a:gd name="connsiteY1" fmla="*/ 588520 h 929544"/>
              <a:gd name="connsiteX2" fmla="*/ 496177 w 1086641"/>
              <a:gd name="connsiteY2" fmla="*/ 929242 h 929544"/>
              <a:gd name="connsiteX3" fmla="*/ 23780 w 1086641"/>
              <a:gd name="connsiteY3" fmla="*/ 534314 h 929544"/>
              <a:gd name="connsiteX4" fmla="*/ 93477 w 1086641"/>
              <a:gd name="connsiteY4" fmla="*/ 23232 h 929544"/>
              <a:gd name="connsiteX0" fmla="*/ 906621 w 1086641"/>
              <a:gd name="connsiteY0" fmla="*/ 0 h 929804"/>
              <a:gd name="connsiteX1" fmla="*/ 1046018 w 1086641"/>
              <a:gd name="connsiteY1" fmla="*/ 588520 h 929804"/>
              <a:gd name="connsiteX2" fmla="*/ 496177 w 1086641"/>
              <a:gd name="connsiteY2" fmla="*/ 929242 h 929804"/>
              <a:gd name="connsiteX3" fmla="*/ 23780 w 1086641"/>
              <a:gd name="connsiteY3" fmla="*/ 534314 h 929804"/>
              <a:gd name="connsiteX4" fmla="*/ 93477 w 1086641"/>
              <a:gd name="connsiteY4" fmla="*/ 23232 h 929804"/>
              <a:gd name="connsiteX0" fmla="*/ 906621 w 1086641"/>
              <a:gd name="connsiteY0" fmla="*/ 0 h 937369"/>
              <a:gd name="connsiteX1" fmla="*/ 1046018 w 1086641"/>
              <a:gd name="connsiteY1" fmla="*/ 588520 h 937369"/>
              <a:gd name="connsiteX2" fmla="*/ 496177 w 1086641"/>
              <a:gd name="connsiteY2" fmla="*/ 929242 h 937369"/>
              <a:gd name="connsiteX3" fmla="*/ 23780 w 1086641"/>
              <a:gd name="connsiteY3" fmla="*/ 534314 h 937369"/>
              <a:gd name="connsiteX4" fmla="*/ 93477 w 1086641"/>
              <a:gd name="connsiteY4" fmla="*/ 23232 h 937369"/>
              <a:gd name="connsiteX0" fmla="*/ 906621 w 1086641"/>
              <a:gd name="connsiteY0" fmla="*/ 0 h 932693"/>
              <a:gd name="connsiteX1" fmla="*/ 1046018 w 1086641"/>
              <a:gd name="connsiteY1" fmla="*/ 588520 h 932693"/>
              <a:gd name="connsiteX2" fmla="*/ 496177 w 1086641"/>
              <a:gd name="connsiteY2" fmla="*/ 929242 h 932693"/>
              <a:gd name="connsiteX3" fmla="*/ 201896 w 1086641"/>
              <a:gd name="connsiteY3" fmla="*/ 751136 h 932693"/>
              <a:gd name="connsiteX4" fmla="*/ 23780 w 1086641"/>
              <a:gd name="connsiteY4" fmla="*/ 534314 h 932693"/>
              <a:gd name="connsiteX5" fmla="*/ 93477 w 1086641"/>
              <a:gd name="connsiteY5" fmla="*/ 23232 h 932693"/>
              <a:gd name="connsiteX0" fmla="*/ 884318 w 1064338"/>
              <a:gd name="connsiteY0" fmla="*/ 0 h 937243"/>
              <a:gd name="connsiteX1" fmla="*/ 1023715 w 1064338"/>
              <a:gd name="connsiteY1" fmla="*/ 588520 h 937243"/>
              <a:gd name="connsiteX2" fmla="*/ 473874 w 1064338"/>
              <a:gd name="connsiteY2" fmla="*/ 929242 h 937243"/>
              <a:gd name="connsiteX3" fmla="*/ 125383 w 1064338"/>
              <a:gd name="connsiteY3" fmla="*/ 805342 h 937243"/>
              <a:gd name="connsiteX4" fmla="*/ 1477 w 1064338"/>
              <a:gd name="connsiteY4" fmla="*/ 534314 h 937243"/>
              <a:gd name="connsiteX5" fmla="*/ 71174 w 1064338"/>
              <a:gd name="connsiteY5" fmla="*/ 23232 h 937243"/>
              <a:gd name="connsiteX0" fmla="*/ 884318 w 1064338"/>
              <a:gd name="connsiteY0" fmla="*/ 0 h 929414"/>
              <a:gd name="connsiteX1" fmla="*/ 1023715 w 1064338"/>
              <a:gd name="connsiteY1" fmla="*/ 588520 h 929414"/>
              <a:gd name="connsiteX2" fmla="*/ 806875 w 1064338"/>
              <a:gd name="connsiteY2" fmla="*/ 782111 h 929414"/>
              <a:gd name="connsiteX3" fmla="*/ 473874 w 1064338"/>
              <a:gd name="connsiteY3" fmla="*/ 929242 h 929414"/>
              <a:gd name="connsiteX4" fmla="*/ 125383 w 1064338"/>
              <a:gd name="connsiteY4" fmla="*/ 805342 h 929414"/>
              <a:gd name="connsiteX5" fmla="*/ 1477 w 1064338"/>
              <a:gd name="connsiteY5" fmla="*/ 534314 h 929414"/>
              <a:gd name="connsiteX6" fmla="*/ 71174 w 1064338"/>
              <a:gd name="connsiteY6" fmla="*/ 23232 h 929414"/>
              <a:gd name="connsiteX0" fmla="*/ 884318 w 1037116"/>
              <a:gd name="connsiteY0" fmla="*/ 0 h 929330"/>
              <a:gd name="connsiteX1" fmla="*/ 1023715 w 1037116"/>
              <a:gd name="connsiteY1" fmla="*/ 588520 h 929330"/>
              <a:gd name="connsiteX2" fmla="*/ 845596 w 1037116"/>
              <a:gd name="connsiteY2" fmla="*/ 820829 h 929330"/>
              <a:gd name="connsiteX3" fmla="*/ 473874 w 1037116"/>
              <a:gd name="connsiteY3" fmla="*/ 929242 h 929330"/>
              <a:gd name="connsiteX4" fmla="*/ 125383 w 1037116"/>
              <a:gd name="connsiteY4" fmla="*/ 805342 h 929330"/>
              <a:gd name="connsiteX5" fmla="*/ 1477 w 1037116"/>
              <a:gd name="connsiteY5" fmla="*/ 534314 h 929330"/>
              <a:gd name="connsiteX6" fmla="*/ 71174 w 1037116"/>
              <a:gd name="connsiteY6" fmla="*/ 23232 h 929330"/>
              <a:gd name="connsiteX0" fmla="*/ 884318 w 1037116"/>
              <a:gd name="connsiteY0" fmla="*/ 0 h 929330"/>
              <a:gd name="connsiteX1" fmla="*/ 1023715 w 1037116"/>
              <a:gd name="connsiteY1" fmla="*/ 588520 h 929330"/>
              <a:gd name="connsiteX2" fmla="*/ 845596 w 1037116"/>
              <a:gd name="connsiteY2" fmla="*/ 820829 h 929330"/>
              <a:gd name="connsiteX3" fmla="*/ 528084 w 1037116"/>
              <a:gd name="connsiteY3" fmla="*/ 929242 h 929330"/>
              <a:gd name="connsiteX4" fmla="*/ 125383 w 1037116"/>
              <a:gd name="connsiteY4" fmla="*/ 805342 h 929330"/>
              <a:gd name="connsiteX5" fmla="*/ 1477 w 1037116"/>
              <a:gd name="connsiteY5" fmla="*/ 534314 h 929330"/>
              <a:gd name="connsiteX6" fmla="*/ 71174 w 1037116"/>
              <a:gd name="connsiteY6" fmla="*/ 23232 h 929330"/>
              <a:gd name="connsiteX0" fmla="*/ 884318 w 1034872"/>
              <a:gd name="connsiteY0" fmla="*/ 0 h 929677"/>
              <a:gd name="connsiteX1" fmla="*/ 1023715 w 1034872"/>
              <a:gd name="connsiteY1" fmla="*/ 588520 h 929677"/>
              <a:gd name="connsiteX2" fmla="*/ 876573 w 1034872"/>
              <a:gd name="connsiteY2" fmla="*/ 836316 h 929677"/>
              <a:gd name="connsiteX3" fmla="*/ 528084 w 1034872"/>
              <a:gd name="connsiteY3" fmla="*/ 929242 h 929677"/>
              <a:gd name="connsiteX4" fmla="*/ 125383 w 1034872"/>
              <a:gd name="connsiteY4" fmla="*/ 805342 h 929677"/>
              <a:gd name="connsiteX5" fmla="*/ 1477 w 1034872"/>
              <a:gd name="connsiteY5" fmla="*/ 534314 h 929677"/>
              <a:gd name="connsiteX6" fmla="*/ 71174 w 1034872"/>
              <a:gd name="connsiteY6" fmla="*/ 23232 h 929677"/>
              <a:gd name="connsiteX0" fmla="*/ 884318 w 1045657"/>
              <a:gd name="connsiteY0" fmla="*/ 0 h 929677"/>
              <a:gd name="connsiteX1" fmla="*/ 1039204 w 1045657"/>
              <a:gd name="connsiteY1" fmla="*/ 410415 h 929677"/>
              <a:gd name="connsiteX2" fmla="*/ 876573 w 1045657"/>
              <a:gd name="connsiteY2" fmla="*/ 836316 h 929677"/>
              <a:gd name="connsiteX3" fmla="*/ 528084 w 1045657"/>
              <a:gd name="connsiteY3" fmla="*/ 929242 h 929677"/>
              <a:gd name="connsiteX4" fmla="*/ 125383 w 1045657"/>
              <a:gd name="connsiteY4" fmla="*/ 805342 h 929677"/>
              <a:gd name="connsiteX5" fmla="*/ 1477 w 1045657"/>
              <a:gd name="connsiteY5" fmla="*/ 534314 h 929677"/>
              <a:gd name="connsiteX6" fmla="*/ 71174 w 1045657"/>
              <a:gd name="connsiteY6" fmla="*/ 23232 h 929677"/>
              <a:gd name="connsiteX0" fmla="*/ 884318 w 1044501"/>
              <a:gd name="connsiteY0" fmla="*/ 0 h 929677"/>
              <a:gd name="connsiteX1" fmla="*/ 1039204 w 1044501"/>
              <a:gd name="connsiteY1" fmla="*/ 410415 h 929677"/>
              <a:gd name="connsiteX2" fmla="*/ 876573 w 1044501"/>
              <a:gd name="connsiteY2" fmla="*/ 836316 h 929677"/>
              <a:gd name="connsiteX3" fmla="*/ 528084 w 1044501"/>
              <a:gd name="connsiteY3" fmla="*/ 929242 h 929677"/>
              <a:gd name="connsiteX4" fmla="*/ 125383 w 1044501"/>
              <a:gd name="connsiteY4" fmla="*/ 805342 h 929677"/>
              <a:gd name="connsiteX5" fmla="*/ 1477 w 1044501"/>
              <a:gd name="connsiteY5" fmla="*/ 534314 h 929677"/>
              <a:gd name="connsiteX6" fmla="*/ 71174 w 1044501"/>
              <a:gd name="connsiteY6" fmla="*/ 23232 h 929677"/>
              <a:gd name="connsiteX0" fmla="*/ 884318 w 1042456"/>
              <a:gd name="connsiteY0" fmla="*/ 0 h 929677"/>
              <a:gd name="connsiteX1" fmla="*/ 1039204 w 1042456"/>
              <a:gd name="connsiteY1" fmla="*/ 410415 h 929677"/>
              <a:gd name="connsiteX2" fmla="*/ 876573 w 1042456"/>
              <a:gd name="connsiteY2" fmla="*/ 836316 h 929677"/>
              <a:gd name="connsiteX3" fmla="*/ 528084 w 1042456"/>
              <a:gd name="connsiteY3" fmla="*/ 929242 h 929677"/>
              <a:gd name="connsiteX4" fmla="*/ 125383 w 1042456"/>
              <a:gd name="connsiteY4" fmla="*/ 805342 h 929677"/>
              <a:gd name="connsiteX5" fmla="*/ 1477 w 1042456"/>
              <a:gd name="connsiteY5" fmla="*/ 534314 h 929677"/>
              <a:gd name="connsiteX6" fmla="*/ 71174 w 1042456"/>
              <a:gd name="connsiteY6" fmla="*/ 23232 h 929677"/>
              <a:gd name="connsiteX0" fmla="*/ 940754 w 1098892"/>
              <a:gd name="connsiteY0" fmla="*/ 5343 h 935020"/>
              <a:gd name="connsiteX1" fmla="*/ 1095640 w 1098892"/>
              <a:gd name="connsiteY1" fmla="*/ 415758 h 935020"/>
              <a:gd name="connsiteX2" fmla="*/ 933009 w 1098892"/>
              <a:gd name="connsiteY2" fmla="*/ 841659 h 935020"/>
              <a:gd name="connsiteX3" fmla="*/ 584520 w 1098892"/>
              <a:gd name="connsiteY3" fmla="*/ 934585 h 935020"/>
              <a:gd name="connsiteX4" fmla="*/ 181819 w 1098892"/>
              <a:gd name="connsiteY4" fmla="*/ 810685 h 935020"/>
              <a:gd name="connsiteX5" fmla="*/ 57913 w 1098892"/>
              <a:gd name="connsiteY5" fmla="*/ 539657 h 935020"/>
              <a:gd name="connsiteX6" fmla="*/ 16485 w 1098892"/>
              <a:gd name="connsiteY6" fmla="*/ 0 h 935020"/>
              <a:gd name="connsiteX0" fmla="*/ 993166 w 1151304"/>
              <a:gd name="connsiteY0" fmla="*/ 5343 h 935020"/>
              <a:gd name="connsiteX1" fmla="*/ 1148052 w 1151304"/>
              <a:gd name="connsiteY1" fmla="*/ 415758 h 935020"/>
              <a:gd name="connsiteX2" fmla="*/ 985421 w 1151304"/>
              <a:gd name="connsiteY2" fmla="*/ 841659 h 935020"/>
              <a:gd name="connsiteX3" fmla="*/ 636932 w 1151304"/>
              <a:gd name="connsiteY3" fmla="*/ 934585 h 935020"/>
              <a:gd name="connsiteX4" fmla="*/ 234231 w 1151304"/>
              <a:gd name="connsiteY4" fmla="*/ 810685 h 935020"/>
              <a:gd name="connsiteX5" fmla="*/ 8725 w 1151304"/>
              <a:gd name="connsiteY5" fmla="*/ 492032 h 935020"/>
              <a:gd name="connsiteX6" fmla="*/ 68897 w 1151304"/>
              <a:gd name="connsiteY6" fmla="*/ 0 h 935020"/>
              <a:gd name="connsiteX0" fmla="*/ 995806 w 1153944"/>
              <a:gd name="connsiteY0" fmla="*/ 5343 h 935020"/>
              <a:gd name="connsiteX1" fmla="*/ 1150692 w 1153944"/>
              <a:gd name="connsiteY1" fmla="*/ 415758 h 935020"/>
              <a:gd name="connsiteX2" fmla="*/ 988061 w 1153944"/>
              <a:gd name="connsiteY2" fmla="*/ 841659 h 935020"/>
              <a:gd name="connsiteX3" fmla="*/ 639572 w 1153944"/>
              <a:gd name="connsiteY3" fmla="*/ 934585 h 935020"/>
              <a:gd name="connsiteX4" fmla="*/ 236871 w 1153944"/>
              <a:gd name="connsiteY4" fmla="*/ 810685 h 935020"/>
              <a:gd name="connsiteX5" fmla="*/ 11365 w 1153944"/>
              <a:gd name="connsiteY5" fmla="*/ 492032 h 935020"/>
              <a:gd name="connsiteX6" fmla="*/ 71537 w 1153944"/>
              <a:gd name="connsiteY6" fmla="*/ 0 h 935020"/>
              <a:gd name="connsiteX0" fmla="*/ 1032233 w 1190371"/>
              <a:gd name="connsiteY0" fmla="*/ 5343 h 935020"/>
              <a:gd name="connsiteX1" fmla="*/ 1187119 w 1190371"/>
              <a:gd name="connsiteY1" fmla="*/ 415758 h 935020"/>
              <a:gd name="connsiteX2" fmla="*/ 1024488 w 1190371"/>
              <a:gd name="connsiteY2" fmla="*/ 841659 h 935020"/>
              <a:gd name="connsiteX3" fmla="*/ 675999 w 1190371"/>
              <a:gd name="connsiteY3" fmla="*/ 934585 h 935020"/>
              <a:gd name="connsiteX4" fmla="*/ 273298 w 1190371"/>
              <a:gd name="connsiteY4" fmla="*/ 810685 h 935020"/>
              <a:gd name="connsiteX5" fmla="*/ 6517 w 1190371"/>
              <a:gd name="connsiteY5" fmla="*/ 479332 h 935020"/>
              <a:gd name="connsiteX6" fmla="*/ 107964 w 1190371"/>
              <a:gd name="connsiteY6" fmla="*/ 0 h 935020"/>
              <a:gd name="connsiteX0" fmla="*/ 1030650 w 1188788"/>
              <a:gd name="connsiteY0" fmla="*/ 5343 h 934700"/>
              <a:gd name="connsiteX1" fmla="*/ 1185536 w 1188788"/>
              <a:gd name="connsiteY1" fmla="*/ 415758 h 934700"/>
              <a:gd name="connsiteX2" fmla="*/ 1022905 w 1188788"/>
              <a:gd name="connsiteY2" fmla="*/ 841659 h 934700"/>
              <a:gd name="connsiteX3" fmla="*/ 674416 w 1188788"/>
              <a:gd name="connsiteY3" fmla="*/ 934585 h 934700"/>
              <a:gd name="connsiteX4" fmla="*/ 243140 w 1188788"/>
              <a:gd name="connsiteY4" fmla="*/ 826560 h 934700"/>
              <a:gd name="connsiteX5" fmla="*/ 4934 w 1188788"/>
              <a:gd name="connsiteY5" fmla="*/ 479332 h 934700"/>
              <a:gd name="connsiteX6" fmla="*/ 106381 w 1188788"/>
              <a:gd name="connsiteY6" fmla="*/ 0 h 934700"/>
              <a:gd name="connsiteX0" fmla="*/ 1030650 w 1188788"/>
              <a:gd name="connsiteY0" fmla="*/ 5343 h 934700"/>
              <a:gd name="connsiteX1" fmla="*/ 1185536 w 1188788"/>
              <a:gd name="connsiteY1" fmla="*/ 415758 h 934700"/>
              <a:gd name="connsiteX2" fmla="*/ 1022905 w 1188788"/>
              <a:gd name="connsiteY2" fmla="*/ 841659 h 934700"/>
              <a:gd name="connsiteX3" fmla="*/ 601391 w 1188788"/>
              <a:gd name="connsiteY3" fmla="*/ 934585 h 934700"/>
              <a:gd name="connsiteX4" fmla="*/ 243140 w 1188788"/>
              <a:gd name="connsiteY4" fmla="*/ 826560 h 934700"/>
              <a:gd name="connsiteX5" fmla="*/ 4934 w 1188788"/>
              <a:gd name="connsiteY5" fmla="*/ 479332 h 934700"/>
              <a:gd name="connsiteX6" fmla="*/ 106381 w 1188788"/>
              <a:gd name="connsiteY6" fmla="*/ 0 h 934700"/>
              <a:gd name="connsiteX0" fmla="*/ 1030650 w 1219829"/>
              <a:gd name="connsiteY0" fmla="*/ 5343 h 934700"/>
              <a:gd name="connsiteX1" fmla="*/ 1217286 w 1219829"/>
              <a:gd name="connsiteY1" fmla="*/ 412583 h 934700"/>
              <a:gd name="connsiteX2" fmla="*/ 1022905 w 1219829"/>
              <a:gd name="connsiteY2" fmla="*/ 841659 h 934700"/>
              <a:gd name="connsiteX3" fmla="*/ 601391 w 1219829"/>
              <a:gd name="connsiteY3" fmla="*/ 934585 h 934700"/>
              <a:gd name="connsiteX4" fmla="*/ 243140 w 1219829"/>
              <a:gd name="connsiteY4" fmla="*/ 826560 h 934700"/>
              <a:gd name="connsiteX5" fmla="*/ 4934 w 1219829"/>
              <a:gd name="connsiteY5" fmla="*/ 479332 h 934700"/>
              <a:gd name="connsiteX6" fmla="*/ 106381 w 1219829"/>
              <a:gd name="connsiteY6" fmla="*/ 0 h 934700"/>
              <a:gd name="connsiteX0" fmla="*/ 1097325 w 1240565"/>
              <a:gd name="connsiteY0" fmla="*/ 0 h 945232"/>
              <a:gd name="connsiteX1" fmla="*/ 1217286 w 1240565"/>
              <a:gd name="connsiteY1" fmla="*/ 423115 h 945232"/>
              <a:gd name="connsiteX2" fmla="*/ 1022905 w 1240565"/>
              <a:gd name="connsiteY2" fmla="*/ 852191 h 945232"/>
              <a:gd name="connsiteX3" fmla="*/ 601391 w 1240565"/>
              <a:gd name="connsiteY3" fmla="*/ 945117 h 945232"/>
              <a:gd name="connsiteX4" fmla="*/ 243140 w 1240565"/>
              <a:gd name="connsiteY4" fmla="*/ 837092 h 945232"/>
              <a:gd name="connsiteX5" fmla="*/ 4934 w 1240565"/>
              <a:gd name="connsiteY5" fmla="*/ 489864 h 945232"/>
              <a:gd name="connsiteX6" fmla="*/ 106381 w 1240565"/>
              <a:gd name="connsiteY6" fmla="*/ 10532 h 945232"/>
              <a:gd name="connsiteX0" fmla="*/ 1097325 w 1259007"/>
              <a:gd name="connsiteY0" fmla="*/ 0 h 945232"/>
              <a:gd name="connsiteX1" fmla="*/ 1245861 w 1259007"/>
              <a:gd name="connsiteY1" fmla="*/ 429465 h 945232"/>
              <a:gd name="connsiteX2" fmla="*/ 1022905 w 1259007"/>
              <a:gd name="connsiteY2" fmla="*/ 852191 h 945232"/>
              <a:gd name="connsiteX3" fmla="*/ 601391 w 1259007"/>
              <a:gd name="connsiteY3" fmla="*/ 945117 h 945232"/>
              <a:gd name="connsiteX4" fmla="*/ 243140 w 1259007"/>
              <a:gd name="connsiteY4" fmla="*/ 837092 h 945232"/>
              <a:gd name="connsiteX5" fmla="*/ 4934 w 1259007"/>
              <a:gd name="connsiteY5" fmla="*/ 489864 h 945232"/>
              <a:gd name="connsiteX6" fmla="*/ 106381 w 1259007"/>
              <a:gd name="connsiteY6" fmla="*/ 10532 h 945232"/>
              <a:gd name="connsiteX0" fmla="*/ 1097325 w 1263227"/>
              <a:gd name="connsiteY0" fmla="*/ 0 h 945232"/>
              <a:gd name="connsiteX1" fmla="*/ 1245861 w 1263227"/>
              <a:gd name="connsiteY1" fmla="*/ 429465 h 945232"/>
              <a:gd name="connsiteX2" fmla="*/ 1022905 w 1263227"/>
              <a:gd name="connsiteY2" fmla="*/ 852191 h 945232"/>
              <a:gd name="connsiteX3" fmla="*/ 601391 w 1263227"/>
              <a:gd name="connsiteY3" fmla="*/ 945117 h 945232"/>
              <a:gd name="connsiteX4" fmla="*/ 243140 w 1263227"/>
              <a:gd name="connsiteY4" fmla="*/ 837092 h 945232"/>
              <a:gd name="connsiteX5" fmla="*/ 4934 w 1263227"/>
              <a:gd name="connsiteY5" fmla="*/ 489864 h 945232"/>
              <a:gd name="connsiteX6" fmla="*/ 106381 w 1263227"/>
              <a:gd name="connsiteY6" fmla="*/ 10532 h 945232"/>
              <a:gd name="connsiteX0" fmla="*/ 1097325 w 1257132"/>
              <a:gd name="connsiteY0" fmla="*/ 0 h 945610"/>
              <a:gd name="connsiteX1" fmla="*/ 1245861 w 1257132"/>
              <a:gd name="connsiteY1" fmla="*/ 429465 h 945610"/>
              <a:gd name="connsiteX2" fmla="*/ 1048305 w 1257132"/>
              <a:gd name="connsiteY2" fmla="*/ 864891 h 945610"/>
              <a:gd name="connsiteX3" fmla="*/ 601391 w 1257132"/>
              <a:gd name="connsiteY3" fmla="*/ 945117 h 945610"/>
              <a:gd name="connsiteX4" fmla="*/ 243140 w 1257132"/>
              <a:gd name="connsiteY4" fmla="*/ 837092 h 945610"/>
              <a:gd name="connsiteX5" fmla="*/ 4934 w 1257132"/>
              <a:gd name="connsiteY5" fmla="*/ 489864 h 945610"/>
              <a:gd name="connsiteX6" fmla="*/ 106381 w 1257132"/>
              <a:gd name="connsiteY6" fmla="*/ 10532 h 945610"/>
              <a:gd name="connsiteX0" fmla="*/ 1097325 w 1276679"/>
              <a:gd name="connsiteY0" fmla="*/ 0 h 945610"/>
              <a:gd name="connsiteX1" fmla="*/ 1271261 w 1276679"/>
              <a:gd name="connsiteY1" fmla="*/ 451690 h 945610"/>
              <a:gd name="connsiteX2" fmla="*/ 1048305 w 1276679"/>
              <a:gd name="connsiteY2" fmla="*/ 864891 h 945610"/>
              <a:gd name="connsiteX3" fmla="*/ 601391 w 1276679"/>
              <a:gd name="connsiteY3" fmla="*/ 945117 h 945610"/>
              <a:gd name="connsiteX4" fmla="*/ 243140 w 1276679"/>
              <a:gd name="connsiteY4" fmla="*/ 837092 h 945610"/>
              <a:gd name="connsiteX5" fmla="*/ 4934 w 1276679"/>
              <a:gd name="connsiteY5" fmla="*/ 489864 h 945610"/>
              <a:gd name="connsiteX6" fmla="*/ 106381 w 1276679"/>
              <a:gd name="connsiteY6" fmla="*/ 10532 h 945610"/>
              <a:gd name="connsiteX0" fmla="*/ 1097325 w 1276679"/>
              <a:gd name="connsiteY0" fmla="*/ 0 h 945610"/>
              <a:gd name="connsiteX1" fmla="*/ 1271261 w 1276679"/>
              <a:gd name="connsiteY1" fmla="*/ 451690 h 945610"/>
              <a:gd name="connsiteX2" fmla="*/ 1048305 w 1276679"/>
              <a:gd name="connsiteY2" fmla="*/ 864891 h 945610"/>
              <a:gd name="connsiteX3" fmla="*/ 658541 w 1276679"/>
              <a:gd name="connsiteY3" fmla="*/ 945117 h 945610"/>
              <a:gd name="connsiteX4" fmla="*/ 243140 w 1276679"/>
              <a:gd name="connsiteY4" fmla="*/ 837092 h 945610"/>
              <a:gd name="connsiteX5" fmla="*/ 4934 w 1276679"/>
              <a:gd name="connsiteY5" fmla="*/ 489864 h 945610"/>
              <a:gd name="connsiteX6" fmla="*/ 106381 w 1276679"/>
              <a:gd name="connsiteY6" fmla="*/ 10532 h 945610"/>
              <a:gd name="connsiteX0" fmla="*/ 1097325 w 1276453"/>
              <a:gd name="connsiteY0" fmla="*/ 0 h 945185"/>
              <a:gd name="connsiteX1" fmla="*/ 1271261 w 1276453"/>
              <a:gd name="connsiteY1" fmla="*/ 451690 h 945185"/>
              <a:gd name="connsiteX2" fmla="*/ 1051480 w 1276453"/>
              <a:gd name="connsiteY2" fmla="*/ 849016 h 945185"/>
              <a:gd name="connsiteX3" fmla="*/ 658541 w 1276453"/>
              <a:gd name="connsiteY3" fmla="*/ 945117 h 945185"/>
              <a:gd name="connsiteX4" fmla="*/ 243140 w 1276453"/>
              <a:gd name="connsiteY4" fmla="*/ 837092 h 945185"/>
              <a:gd name="connsiteX5" fmla="*/ 4934 w 1276453"/>
              <a:gd name="connsiteY5" fmla="*/ 489864 h 945185"/>
              <a:gd name="connsiteX6" fmla="*/ 106381 w 1276453"/>
              <a:gd name="connsiteY6" fmla="*/ 10532 h 945185"/>
              <a:gd name="connsiteX0" fmla="*/ 1097325 w 1276453"/>
              <a:gd name="connsiteY0" fmla="*/ 0 h 945185"/>
              <a:gd name="connsiteX1" fmla="*/ 1271261 w 1276453"/>
              <a:gd name="connsiteY1" fmla="*/ 451690 h 945185"/>
              <a:gd name="connsiteX2" fmla="*/ 1051480 w 1276453"/>
              <a:gd name="connsiteY2" fmla="*/ 849016 h 945185"/>
              <a:gd name="connsiteX3" fmla="*/ 658541 w 1276453"/>
              <a:gd name="connsiteY3" fmla="*/ 945117 h 945185"/>
              <a:gd name="connsiteX4" fmla="*/ 243140 w 1276453"/>
              <a:gd name="connsiteY4" fmla="*/ 837092 h 945185"/>
              <a:gd name="connsiteX5" fmla="*/ 4934 w 1276453"/>
              <a:gd name="connsiteY5" fmla="*/ 489864 h 945185"/>
              <a:gd name="connsiteX6" fmla="*/ 106381 w 1276453"/>
              <a:gd name="connsiteY6" fmla="*/ 10532 h 945185"/>
              <a:gd name="connsiteX0" fmla="*/ 1097325 w 1276453"/>
              <a:gd name="connsiteY0" fmla="*/ 0 h 945213"/>
              <a:gd name="connsiteX1" fmla="*/ 1271261 w 1276453"/>
              <a:gd name="connsiteY1" fmla="*/ 451690 h 945213"/>
              <a:gd name="connsiteX2" fmla="*/ 1051480 w 1276453"/>
              <a:gd name="connsiteY2" fmla="*/ 849016 h 945213"/>
              <a:gd name="connsiteX3" fmla="*/ 658541 w 1276453"/>
              <a:gd name="connsiteY3" fmla="*/ 945117 h 945213"/>
              <a:gd name="connsiteX4" fmla="*/ 243140 w 1276453"/>
              <a:gd name="connsiteY4" fmla="*/ 837092 h 945213"/>
              <a:gd name="connsiteX5" fmla="*/ 4934 w 1276453"/>
              <a:gd name="connsiteY5" fmla="*/ 489864 h 945213"/>
              <a:gd name="connsiteX6" fmla="*/ 106381 w 1276453"/>
              <a:gd name="connsiteY6" fmla="*/ 10532 h 9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453" h="945213">
                <a:moveTo>
                  <a:pt x="1097325" y="0"/>
                </a:moveTo>
                <a:cubicBezTo>
                  <a:pt x="1304483" y="209079"/>
                  <a:pt x="1278902" y="310187"/>
                  <a:pt x="1271261" y="451690"/>
                </a:cubicBezTo>
                <a:cubicBezTo>
                  <a:pt x="1263620" y="593193"/>
                  <a:pt x="1130420" y="770004"/>
                  <a:pt x="1051480" y="849016"/>
                </a:cubicBezTo>
                <a:cubicBezTo>
                  <a:pt x="972540" y="918503"/>
                  <a:pt x="793264" y="947104"/>
                  <a:pt x="658541" y="945117"/>
                </a:cubicBezTo>
                <a:cubicBezTo>
                  <a:pt x="523818" y="943130"/>
                  <a:pt x="321873" y="902913"/>
                  <a:pt x="243140" y="837092"/>
                </a:cubicBezTo>
                <a:cubicBezTo>
                  <a:pt x="164407" y="771271"/>
                  <a:pt x="27727" y="627624"/>
                  <a:pt x="4934" y="489864"/>
                </a:cubicBezTo>
                <a:cubicBezTo>
                  <a:pt x="-17859" y="352104"/>
                  <a:pt x="42157" y="115278"/>
                  <a:pt x="106381" y="10532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31920" y="2576840"/>
            <a:ext cx="1463040" cy="7315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9663" y="2597292"/>
            <a:ext cx="187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Request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2770" y="2382633"/>
            <a:ext cx="187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n</a:t>
            </a:r>
            <a:r>
              <a:rPr lang="en-US" sz="1400" dirty="0" smtClean="0">
                <a:latin typeface="Calibri"/>
                <a:cs typeface="Calibri"/>
              </a:rPr>
              <a:t>ew Thread to service each Request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95079" y="3294680"/>
            <a:ext cx="1874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Listen for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a</a:t>
            </a:r>
            <a:r>
              <a:rPr lang="en-US" sz="1400" dirty="0" smtClean="0">
                <a:latin typeface="Calibri"/>
                <a:cs typeface="Calibri"/>
              </a:rPr>
              <a:t>dditional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r</a:t>
            </a:r>
            <a:r>
              <a:rPr lang="en-US" sz="1400" dirty="0" smtClean="0">
                <a:latin typeface="Calibri"/>
                <a:cs typeface="Calibri"/>
              </a:rPr>
              <a:t>equests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4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>
          <a:xfrm>
            <a:off x="663575" y="1616618"/>
            <a:ext cx="8212138" cy="36656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SzPct val="90000"/>
              <a:buFont typeface="+mj-ea"/>
              <a:buAutoNum type="circleNumDbPlain"/>
            </a:pPr>
            <a:r>
              <a:rPr lang="en-US" altLang="ja-JP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Responsiveness</a:t>
            </a:r>
          </a:p>
          <a:p>
            <a:pPr marL="915988" lvl="1" indent="-342900">
              <a:buSzPct val="90000"/>
            </a:pP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Create new threads to process requests while receiving new requests</a:t>
            </a:r>
          </a:p>
          <a:p>
            <a:pPr marL="573088" lvl="1" indent="0">
              <a:buSzPct val="90000"/>
              <a:buNone/>
            </a:pPr>
            <a:endParaRPr lang="en-US" altLang="ja-JP" sz="26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09600" indent="-609600">
              <a:buSzPct val="90000"/>
              <a:buFont typeface="Wingdings" charset="0"/>
              <a:buAutoNum type="circleNumDbPlain"/>
            </a:pPr>
            <a:r>
              <a:rPr lang="en-US" altLang="ja-JP" sz="2800" b="1" dirty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Resource </a:t>
            </a:r>
            <a:r>
              <a:rPr lang="en-US" altLang="ja-JP" sz="28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sharing</a:t>
            </a:r>
            <a:endParaRPr lang="en-US" altLang="ja-JP" sz="2800" dirty="0" smtClean="0">
              <a:solidFill>
                <a:srgbClr val="FFE066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marL="917575" lvl="1" indent="-290513">
              <a:buSzPct val="100000"/>
            </a:pPr>
            <a:r>
              <a:rPr lang="en-US" altLang="ja-JP" sz="2400" dirty="0" smtClean="0">
                <a:latin typeface="Tahoma" charset="0"/>
                <a:ea typeface="ＭＳ Ｐゴシック" charset="0"/>
              </a:rPr>
              <a:t>Threads share an address space, files, code, and data</a:t>
            </a:r>
          </a:p>
          <a:p>
            <a:pPr marL="627062" lvl="1" indent="0">
              <a:buSzPct val="100000"/>
              <a:buNone/>
            </a:pPr>
            <a:endParaRPr lang="en-US" altLang="ja-JP" sz="2400" dirty="0">
              <a:latin typeface="Tahoma" charset="0"/>
              <a:ea typeface="ＭＳ Ｐゴシック" charset="0"/>
            </a:endParaRPr>
          </a:p>
          <a:p>
            <a:pPr marL="609600" indent="-609600">
              <a:buSzPct val="90000"/>
              <a:buFont typeface="Wingdings" charset="0"/>
              <a:buAutoNum type="circleNumDbPlain"/>
            </a:pPr>
            <a:r>
              <a:rPr lang="en-US" altLang="ja-JP" sz="28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Economy</a:t>
            </a:r>
          </a:p>
          <a:p>
            <a:pPr marL="1030287" lvl="1" indent="-457200">
              <a:buSzPct val="90000"/>
            </a:pP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~25-30x faster to create new threads vs. processes</a:t>
            </a:r>
          </a:p>
          <a:p>
            <a:pPr marL="1030287" lvl="1" indent="-457200">
              <a:buSzPct val="90000"/>
            </a:pP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~ 5x faster to context switch</a:t>
            </a:r>
          </a:p>
          <a:p>
            <a:pPr marL="365760" lvl="1" indent="0">
              <a:buSzPct val="90000"/>
              <a:buNone/>
            </a:pPr>
            <a:endParaRPr lang="en-US" altLang="ja-JP" sz="26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609600" indent="-609600">
              <a:buSzPct val="90000"/>
              <a:buFont typeface="Wingdings" charset="0"/>
              <a:buAutoNum type="circleNumDbPlain"/>
            </a:pPr>
            <a:r>
              <a:rPr lang="en-US" altLang="ja-JP" sz="28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Scalability</a:t>
            </a:r>
            <a:r>
              <a:rPr lang="en-US" altLang="ja-JP" sz="28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915988" lvl="1" indent="-342900">
              <a:buSzPct val="90000"/>
            </a:pP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Better </a:t>
            </a: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u</a:t>
            </a: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tilization </a:t>
            </a: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of multiprocessor </a:t>
            </a:r>
            <a:r>
              <a:rPr lang="en-US" altLang="ja-JP" sz="2600" dirty="0" smtClean="0">
                <a:latin typeface="Tahoma" charset="0"/>
                <a:ea typeface="ＭＳ Ｐゴシック" charset="0"/>
                <a:cs typeface="ＭＳ Ｐゴシック" charset="0"/>
              </a:rPr>
              <a:t>architecture</a:t>
            </a:r>
            <a:endParaRPr lang="en-US" altLang="ja-JP" sz="2600" dirty="0" smtClean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3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23743"/>
            <a:ext cx="7772401" cy="799217"/>
          </a:xfrm>
        </p:spPr>
        <p:txBody>
          <a:bodyPr/>
          <a:lstStyle/>
          <a:p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sz="3200" dirty="0" smtClean="0"/>
              <a:t>(preview of coming attractions...)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CSS430 Operating Systems : Threads</a:t>
            </a:r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178560" y="1270000"/>
            <a:ext cx="7111999" cy="5191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“Programming concurrent applications is a difficult and error-prone undertaking” – Dietel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**</a:t>
            </a:r>
            <a:endParaRPr lang="en-US" altLang="ja-JP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When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thread synchronization is required use the following guidelines (in order of complexity): </a:t>
            </a:r>
          </a:p>
          <a:p>
            <a:pPr marL="457200" indent="-457200">
              <a:lnSpc>
                <a:spcPct val="90000"/>
              </a:lnSpc>
              <a:buSzPct val="100000"/>
              <a:buFont typeface="+mj-ea"/>
              <a:buAutoNum type="circleNumDbPlain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Use existing classes from the Java API (e.g. </a:t>
            </a:r>
            <a:r>
              <a:rPr lang="en-US" altLang="ja-JP" sz="24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import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java.util.concurrent.*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lnSpc>
                <a:spcPct val="90000"/>
              </a:lnSpc>
              <a:buSzPct val="80000"/>
              <a:buNone/>
            </a:pP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SzPct val="100000"/>
              <a:buFont typeface="+mj-ea"/>
              <a:buAutoNum type="circleNumDbPlain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altLang="ja-JP" sz="2400" dirty="0" smtClean="0">
                <a:latin typeface="Consolas"/>
                <a:ea typeface="ＭＳ Ｐゴシック" charset="0"/>
                <a:cs typeface="Consolas"/>
              </a:rPr>
              <a:t>synchronized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keyword and Object methods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wait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notif</a:t>
            </a:r>
            <a:r>
              <a:rPr lang="en-US" altLang="ja-JP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ＭＳ Ｐゴシック" charset="0"/>
                <a:cs typeface="Consolas"/>
              </a:rPr>
              <a:t>y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notifyAll</a:t>
            </a:r>
          </a:p>
          <a:p>
            <a:pPr marL="0" indent="0">
              <a:lnSpc>
                <a:spcPct val="90000"/>
              </a:lnSpc>
              <a:buSzPct val="80000"/>
              <a:buNone/>
            </a:pPr>
            <a:endParaRPr lang="en-US" altLang="ja-JP" sz="2400" dirty="0" smtClean="0">
              <a:solidFill>
                <a:srgbClr val="FFE066"/>
              </a:solidFill>
              <a:latin typeface="Consolas"/>
              <a:ea typeface="ＭＳ Ｐゴシック" charset="0"/>
              <a:cs typeface="Consolas"/>
            </a:endParaRPr>
          </a:p>
          <a:p>
            <a:pPr marL="457200" indent="-457200">
              <a:lnSpc>
                <a:spcPct val="90000"/>
              </a:lnSpc>
              <a:buSzPct val="100000"/>
              <a:buFont typeface="+mj-ea"/>
              <a:buAutoNum type="circleNumDbPlain"/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Lock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altLang="ja-JP" sz="2400" dirty="0" smtClean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Condition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 interfaces</a:t>
            </a:r>
            <a:endParaRPr lang="en-US" altLang="ja-JP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1400" dirty="0" smtClean="0">
                <a:latin typeface="Tahoma" charset="0"/>
                <a:ea typeface="ＭＳ Ｐゴシック" charset="0"/>
                <a:cs typeface="ＭＳ Ｐゴシック" charset="0"/>
              </a:rPr>
              <a:t>*</a:t>
            </a:r>
            <a:r>
              <a:rPr lang="en-US" altLang="ja-JP" sz="1400" dirty="0">
                <a:latin typeface="Tahoma" charset="0"/>
                <a:ea typeface="ＭＳ Ｐゴシック" charset="0"/>
                <a:cs typeface="ＭＳ Ｐゴシック" charset="0"/>
              </a:rPr>
              <a:t>* </a:t>
            </a:r>
            <a:r>
              <a:rPr lang="en-US" altLang="ja-JP" sz="1400" dirty="0" smtClean="0">
                <a:latin typeface="Tahoma" charset="0"/>
                <a:ea typeface="ＭＳ Ｐゴシック" charset="0"/>
                <a:cs typeface="ＭＳ Ｐゴシック" charset="0"/>
              </a:rPr>
              <a:t>(p.678) Java </a:t>
            </a:r>
            <a:r>
              <a:rPr lang="en-US" altLang="ja-JP" sz="1400" dirty="0">
                <a:latin typeface="Tahoma" charset="0"/>
                <a:ea typeface="ＭＳ Ｐゴシック" charset="0"/>
                <a:cs typeface="ＭＳ Ｐゴシック" charset="0"/>
              </a:rPr>
              <a:t>for Programmers, </a:t>
            </a:r>
            <a:r>
              <a:rPr lang="en-US" altLang="ja-JP" sz="1400" dirty="0" err="1">
                <a:latin typeface="Tahoma" charset="0"/>
                <a:ea typeface="ＭＳ Ｐゴシック" charset="0"/>
                <a:cs typeface="ＭＳ Ｐゴシック" charset="0"/>
              </a:rPr>
              <a:t>Deitel</a:t>
            </a:r>
            <a:r>
              <a:rPr lang="en-US" altLang="ja-JP" sz="1400" dirty="0">
                <a:latin typeface="Tahoma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altLang="ja-JP" sz="1400" dirty="0" err="1">
                <a:latin typeface="Tahoma" charset="0"/>
                <a:ea typeface="ＭＳ Ｐゴシック" charset="0"/>
                <a:cs typeface="ＭＳ Ｐゴシック" charset="0"/>
              </a:rPr>
              <a:t>Deitel</a:t>
            </a:r>
            <a:r>
              <a:rPr lang="en-US" altLang="ja-JP" sz="1400" dirty="0">
                <a:latin typeface="Tahoma" charset="0"/>
                <a:ea typeface="ＭＳ Ｐゴシック" charset="0"/>
                <a:cs typeface="ＭＳ Ｐゴシック" charset="0"/>
              </a:rPr>
              <a:t>, 2nd Edition, Prentice Hall, </a:t>
            </a:r>
            <a:r>
              <a:rPr lang="en-US" altLang="ja-JP" sz="1400" dirty="0" smtClean="0">
                <a:latin typeface="Tahoma" charset="0"/>
                <a:ea typeface="ＭＳ Ｐゴシック" charset="0"/>
                <a:cs typeface="ＭＳ Ｐゴシック" charset="0"/>
              </a:rPr>
              <a:t>2011</a:t>
            </a:r>
            <a:endParaRPr lang="en-US" altLang="ja-JP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5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14003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Benefit: </a:t>
            </a:r>
            <a:r>
              <a:rPr lang="en-US" dirty="0" smtClean="0">
                <a:latin typeface="Tahoma"/>
                <a:cs typeface="Tahoma"/>
              </a:rPr>
              <a:t>Responsiveness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sz="2400" dirty="0" smtClean="0">
                <a:latin typeface="Tahoma"/>
                <a:cs typeface="Tahoma"/>
              </a:rPr>
              <a:t>Multithreaded Server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CSS430 Operating Systems : Threads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06551"/>
              </p:ext>
            </p:extLst>
          </p:nvPr>
        </p:nvGraphicFramePr>
        <p:xfrm>
          <a:off x="388938" y="1984374"/>
          <a:ext cx="106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Clip" r:id="rId3" imgW="1361160" imgH="1046880" progId="MS_ClipArt_Gallery.5">
                  <p:embed/>
                </p:oleObj>
              </mc:Choice>
              <mc:Fallback>
                <p:oleObj name="Clip" r:id="rId3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984374"/>
                        <a:ext cx="106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042538"/>
              </p:ext>
            </p:extLst>
          </p:nvPr>
        </p:nvGraphicFramePr>
        <p:xfrm>
          <a:off x="404813" y="2700337"/>
          <a:ext cx="1066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Clip" r:id="rId5" imgW="1361160" imgH="1046880" progId="MS_ClipArt_Gallery.5">
                  <p:embed/>
                </p:oleObj>
              </mc:Choice>
              <mc:Fallback>
                <p:oleObj name="Clip" r:id="rId5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700337"/>
                        <a:ext cx="1066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44269"/>
              </p:ext>
            </p:extLst>
          </p:nvPr>
        </p:nvGraphicFramePr>
        <p:xfrm>
          <a:off x="387350" y="3436937"/>
          <a:ext cx="1066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Clip" r:id="rId6" imgW="1361160" imgH="1046880" progId="MS_ClipArt_Gallery.5">
                  <p:embed/>
                </p:oleObj>
              </mc:Choice>
              <mc:Fallback>
                <p:oleObj name="Clip" r:id="rId6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436937"/>
                        <a:ext cx="1066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5309"/>
              </p:ext>
            </p:extLst>
          </p:nvPr>
        </p:nvGraphicFramePr>
        <p:xfrm>
          <a:off x="352425" y="4190999"/>
          <a:ext cx="106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Clip" r:id="rId7" imgW="1361160" imgH="1046880" progId="MS_ClipArt_Gallery.5">
                  <p:embed/>
                </p:oleObj>
              </mc:Choice>
              <mc:Fallback>
                <p:oleObj name="Clip" r:id="rId7" imgW="1361160" imgH="1046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4190999"/>
                        <a:ext cx="106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7038" y="1400174"/>
            <a:ext cx="1074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/>
              <a:t>Clients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53038" y="1747837"/>
            <a:ext cx="1846262" cy="4105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386638" y="2247899"/>
            <a:ext cx="735012" cy="1400175"/>
          </a:xfrm>
          <a:prstGeom prst="can">
            <a:avLst>
              <a:gd name="adj" fmla="val 47624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DB1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172325" y="4635499"/>
            <a:ext cx="950913" cy="1128713"/>
          </a:xfrm>
          <a:prstGeom prst="flowChartMultidocumen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http</a:t>
            </a:r>
          </a:p>
          <a:p>
            <a:pPr algn="ctr"/>
            <a:r>
              <a:rPr lang="en-US" altLang="ja-JP" sz="1600"/>
              <a:t>pages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8228013" y="2868612"/>
            <a:ext cx="735012" cy="1595437"/>
          </a:xfrm>
          <a:prstGeom prst="can">
            <a:avLst>
              <a:gd name="adj" fmla="val 54266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DB2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918200" y="2300287"/>
            <a:ext cx="179388" cy="1327150"/>
          </a:xfrm>
          <a:custGeom>
            <a:avLst/>
            <a:gdLst>
              <a:gd name="T0" fmla="*/ 67394 w 362"/>
              <a:gd name="T1" fmla="*/ 0 h 362"/>
              <a:gd name="T2" fmla="*/ 167990 w 362"/>
              <a:gd name="T3" fmla="*/ 249299 h 362"/>
              <a:gd name="T4" fmla="*/ 0 w 362"/>
              <a:gd name="T5" fmla="*/ 373948 h 362"/>
              <a:gd name="T6" fmla="*/ 167990 w 362"/>
              <a:gd name="T7" fmla="*/ 623247 h 362"/>
              <a:gd name="T8" fmla="*/ 0 w 362"/>
              <a:gd name="T9" fmla="*/ 828552 h 362"/>
              <a:gd name="T10" fmla="*/ 167990 w 362"/>
              <a:gd name="T11" fmla="*/ 1077851 h 362"/>
              <a:gd name="T12" fmla="*/ 67394 w 362"/>
              <a:gd name="T13" fmla="*/ 1327150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487488" y="2284412"/>
            <a:ext cx="4500562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024563" y="2266949"/>
            <a:ext cx="1468437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497013" y="2920999"/>
            <a:ext cx="48593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6399213" y="2894012"/>
            <a:ext cx="21161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470025" y="3808412"/>
            <a:ext cx="4106863" cy="0"/>
          </a:xfrm>
          <a:prstGeom prst="line">
            <a:avLst/>
          </a:prstGeom>
          <a:noFill/>
          <a:ln w="28575" cmpd="sng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H="1" flipV="1">
            <a:off x="1541463" y="2392362"/>
            <a:ext cx="4483100" cy="1236662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 flipV="1">
            <a:off x="1541463" y="3933824"/>
            <a:ext cx="4051300" cy="304800"/>
          </a:xfrm>
          <a:prstGeom prst="line">
            <a:avLst/>
          </a:prstGeom>
          <a:noFill/>
          <a:ln w="28575" cmpd="sng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1443038" y="4640262"/>
            <a:ext cx="4518025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 flipV="1">
            <a:off x="1576388" y="3073399"/>
            <a:ext cx="4857750" cy="1436688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H="1" flipV="1">
            <a:off x="1381125" y="4849812"/>
            <a:ext cx="4678363" cy="771525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Freeform 36"/>
          <p:cNvSpPr>
            <a:spLocks/>
          </p:cNvSpPr>
          <p:nvPr/>
        </p:nvSpPr>
        <p:spPr bwMode="auto">
          <a:xfrm>
            <a:off x="5495925" y="3824287"/>
            <a:ext cx="287338" cy="385762"/>
          </a:xfrm>
          <a:custGeom>
            <a:avLst/>
            <a:gdLst>
              <a:gd name="T0" fmla="*/ 107950 w 362"/>
              <a:gd name="T1" fmla="*/ 0 h 362"/>
              <a:gd name="T2" fmla="*/ 269082 w 362"/>
              <a:gd name="T3" fmla="*/ 72464 h 362"/>
              <a:gd name="T4" fmla="*/ 0 w 362"/>
              <a:gd name="T5" fmla="*/ 108695 h 362"/>
              <a:gd name="T6" fmla="*/ 269082 w 362"/>
              <a:gd name="T7" fmla="*/ 181159 h 362"/>
              <a:gd name="T8" fmla="*/ 0 w 362"/>
              <a:gd name="T9" fmla="*/ 240835 h 362"/>
              <a:gd name="T10" fmla="*/ 269082 w 362"/>
              <a:gd name="T11" fmla="*/ 313298 h 362"/>
              <a:gd name="T12" fmla="*/ 107950 w 362"/>
              <a:gd name="T13" fmla="*/ 385762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384800" y="3549649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/>
              <a:t>CGI</a:t>
            </a:r>
          </a:p>
        </p:txBody>
      </p:sp>
      <p:sp>
        <p:nvSpPr>
          <p:cNvPr id="29" name="Freeform 39"/>
          <p:cNvSpPr>
            <a:spLocks/>
          </p:cNvSpPr>
          <p:nvPr/>
        </p:nvSpPr>
        <p:spPr bwMode="auto">
          <a:xfrm>
            <a:off x="6321425" y="2936874"/>
            <a:ext cx="179388" cy="1614488"/>
          </a:xfrm>
          <a:custGeom>
            <a:avLst/>
            <a:gdLst>
              <a:gd name="T0" fmla="*/ 67394 w 362"/>
              <a:gd name="T1" fmla="*/ 0 h 362"/>
              <a:gd name="T2" fmla="*/ 167990 w 362"/>
              <a:gd name="T3" fmla="*/ 303274 h 362"/>
              <a:gd name="T4" fmla="*/ 0 w 362"/>
              <a:gd name="T5" fmla="*/ 454911 h 362"/>
              <a:gd name="T6" fmla="*/ 167990 w 362"/>
              <a:gd name="T7" fmla="*/ 758185 h 362"/>
              <a:gd name="T8" fmla="*/ 0 w 362"/>
              <a:gd name="T9" fmla="*/ 1007940 h 362"/>
              <a:gd name="T10" fmla="*/ 167990 w 362"/>
              <a:gd name="T11" fmla="*/ 1311214 h 362"/>
              <a:gd name="T12" fmla="*/ 67394 w 362"/>
              <a:gd name="T13" fmla="*/ 16144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H="1">
            <a:off x="6453188" y="4525962"/>
            <a:ext cx="21875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6103938" y="3636962"/>
            <a:ext cx="1649412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5927725" y="4586287"/>
            <a:ext cx="198438" cy="1012825"/>
          </a:xfrm>
          <a:custGeom>
            <a:avLst/>
            <a:gdLst>
              <a:gd name="T0" fmla="*/ 74551 w 362"/>
              <a:gd name="T1" fmla="*/ 0 h 362"/>
              <a:gd name="T2" fmla="*/ 185830 w 362"/>
              <a:gd name="T3" fmla="*/ 190254 h 362"/>
              <a:gd name="T4" fmla="*/ 0 w 362"/>
              <a:gd name="T5" fmla="*/ 285382 h 362"/>
              <a:gd name="T6" fmla="*/ 185830 w 362"/>
              <a:gd name="T7" fmla="*/ 475636 h 362"/>
              <a:gd name="T8" fmla="*/ 0 w 362"/>
              <a:gd name="T9" fmla="*/ 632316 h 362"/>
              <a:gd name="T10" fmla="*/ 185830 w 362"/>
              <a:gd name="T11" fmla="*/ 822571 h 362"/>
              <a:gd name="T12" fmla="*/ 74551 w 362"/>
              <a:gd name="T13" fmla="*/ 1012825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362"/>
              <a:gd name="T23" fmla="*/ 362 w 362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362">
                <a:moveTo>
                  <a:pt x="136" y="0"/>
                </a:moveTo>
                <a:cubicBezTo>
                  <a:pt x="249" y="25"/>
                  <a:pt x="362" y="51"/>
                  <a:pt x="339" y="68"/>
                </a:cubicBezTo>
                <a:cubicBezTo>
                  <a:pt x="316" y="85"/>
                  <a:pt x="0" y="85"/>
                  <a:pt x="0" y="102"/>
                </a:cubicBezTo>
                <a:cubicBezTo>
                  <a:pt x="0" y="119"/>
                  <a:pt x="339" y="149"/>
                  <a:pt x="339" y="170"/>
                </a:cubicBezTo>
                <a:cubicBezTo>
                  <a:pt x="339" y="191"/>
                  <a:pt x="0" y="205"/>
                  <a:pt x="0" y="226"/>
                </a:cubicBezTo>
                <a:cubicBezTo>
                  <a:pt x="0" y="247"/>
                  <a:pt x="316" y="271"/>
                  <a:pt x="339" y="294"/>
                </a:cubicBezTo>
                <a:cubicBezTo>
                  <a:pt x="362" y="317"/>
                  <a:pt x="170" y="351"/>
                  <a:pt x="136" y="362"/>
                </a:cubicBezTo>
              </a:path>
            </a:pathLst>
          </a:custGeom>
          <a:noFill/>
          <a:ln w="28575" cmpd="sng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113463" y="4670424"/>
            <a:ext cx="1128712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H="1">
            <a:off x="6040438" y="5673724"/>
            <a:ext cx="1093787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253832" y="1171574"/>
            <a:ext cx="18454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89654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ustom 5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FCC00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6600CC"/>
      </a:accent6>
      <a:hlink>
        <a:srgbClr val="D2D200"/>
      </a:hlink>
      <a:folHlink>
        <a:srgbClr val="D0B9F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29028</TotalTime>
  <Words>1700</Words>
  <Application>Microsoft Macintosh PowerPoint</Application>
  <PresentationFormat>On-screen Show (4:3)</PresentationFormat>
  <Paragraphs>437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Elemental</vt:lpstr>
      <vt:lpstr>Clip</vt:lpstr>
      <vt:lpstr>Microsoft Word Document</vt:lpstr>
      <vt:lpstr>CSS430  Threads Textbook Chapter 4</vt:lpstr>
      <vt:lpstr>WKP 17</vt:lpstr>
      <vt:lpstr>Thread Concepts</vt:lpstr>
      <vt:lpstr>Single vs. Multithreaded Processes</vt:lpstr>
      <vt:lpstr>Threads in Java vs. C/C++</vt:lpstr>
      <vt:lpstr>Multithreaded Server</vt:lpstr>
      <vt:lpstr>Thread Benefits</vt:lpstr>
      <vt:lpstr>Concurrent Programming (preview of coming attractions...)</vt:lpstr>
      <vt:lpstr>Benefit: Responsiveness Multithreaded Server</vt:lpstr>
      <vt:lpstr>Benefit: Deadlock avoidance</vt:lpstr>
      <vt:lpstr>Benefit: Utilization of multicore multiprocessor architecture</vt:lpstr>
      <vt:lpstr>Discussion 1</vt:lpstr>
      <vt:lpstr>CSS430 ThreadOS</vt:lpstr>
      <vt:lpstr>Simple Thread (ThreadOS)</vt:lpstr>
      <vt:lpstr>User and Kernel Threads</vt:lpstr>
      <vt:lpstr>Many-to-One Model</vt:lpstr>
      <vt:lpstr>One-to-One Model</vt:lpstr>
      <vt:lpstr>Many-to-Many Model</vt:lpstr>
      <vt:lpstr>Linux Thread Implementation</vt:lpstr>
      <vt:lpstr>Lightweight Process (LWP)</vt:lpstr>
      <vt:lpstr>Process Structure</vt:lpstr>
      <vt:lpstr>Thread Structure</vt:lpstr>
      <vt:lpstr>Pthreads</vt:lpstr>
      <vt:lpstr>Pthreads (in C)</vt:lpstr>
      <vt:lpstr>Threads (Java)</vt:lpstr>
      <vt:lpstr>Java Threads</vt:lpstr>
      <vt:lpstr>Extending thread class</vt:lpstr>
      <vt:lpstr>Runnable Interface</vt:lpstr>
      <vt:lpstr>Java Threads Producer-Consumer</vt:lpstr>
      <vt:lpstr>Java Threads Producer</vt:lpstr>
      <vt:lpstr>Java Threads Consumer</vt:lpstr>
      <vt:lpstr>PowerPoint Presentation</vt:lpstr>
      <vt:lpstr>Java Thread Management</vt:lpstr>
      <vt:lpstr>Thread Pools</vt:lpstr>
      <vt:lpstr>Thread Pools PrintTask (worker example)</vt:lpstr>
      <vt:lpstr>Thread Creation w/o Pools Driver (TaskCreator)</vt:lpstr>
      <vt:lpstr>Thread Creation using Pools Driver (TaskExecutor)</vt:lpstr>
      <vt:lpstr>Java Thread States</vt:lpstr>
      <vt:lpstr>Thread Life-cycle UML State Model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Stephen Dame</cp:lastModifiedBy>
  <cp:revision>150</cp:revision>
  <dcterms:created xsi:type="dcterms:W3CDTF">2014-02-16T23:16:53Z</dcterms:created>
  <dcterms:modified xsi:type="dcterms:W3CDTF">2014-04-15T05:52:11Z</dcterms:modified>
</cp:coreProperties>
</file>