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0" r:id="rId3"/>
    <p:sldId id="325" r:id="rId4"/>
    <p:sldId id="351" r:id="rId5"/>
    <p:sldId id="321" r:id="rId6"/>
    <p:sldId id="319" r:id="rId7"/>
    <p:sldId id="303" r:id="rId8"/>
    <p:sldId id="326" r:id="rId9"/>
    <p:sldId id="328" r:id="rId10"/>
    <p:sldId id="330" r:id="rId11"/>
    <p:sldId id="336" r:id="rId12"/>
    <p:sldId id="337" r:id="rId13"/>
    <p:sldId id="329" r:id="rId14"/>
    <p:sldId id="332" r:id="rId15"/>
    <p:sldId id="338" r:id="rId16"/>
    <p:sldId id="333" r:id="rId17"/>
    <p:sldId id="352" r:id="rId18"/>
    <p:sldId id="334" r:id="rId19"/>
    <p:sldId id="339" r:id="rId20"/>
    <p:sldId id="340" r:id="rId21"/>
    <p:sldId id="344" r:id="rId22"/>
    <p:sldId id="341" r:id="rId23"/>
    <p:sldId id="353" r:id="rId24"/>
    <p:sldId id="342" r:id="rId25"/>
    <p:sldId id="343" r:id="rId26"/>
    <p:sldId id="345" r:id="rId27"/>
    <p:sldId id="347" r:id="rId28"/>
    <p:sldId id="348" r:id="rId29"/>
    <p:sldId id="350" r:id="rId30"/>
    <p:sldId id="322" r:id="rId31"/>
    <p:sldId id="323" r:id="rId32"/>
    <p:sldId id="32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8" autoAdjust="0"/>
    <p:restoredTop sz="94683" autoAdjust="0"/>
  </p:normalViewPr>
  <p:slideViewPr>
    <p:cSldViewPr snapToGrid="0" snapToObjects="1">
      <p:cViewPr>
        <p:scale>
          <a:sx n="150" d="100"/>
          <a:sy n="150" d="100"/>
        </p:scale>
        <p:origin x="240" y="-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4/16/14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4/16/14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28560" cy="21526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3387372"/>
            <a:ext cx="75438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5394960" y="6337300"/>
            <a:ext cx="2133600" cy="365125"/>
          </a:xfrm>
        </p:spPr>
        <p:txBody>
          <a:bodyPr/>
          <a:lstStyle/>
          <a:p>
            <a:fld id="{9FDFCC4A-A619-A547-A355-440CDE33C19D}" type="datetime1">
              <a:rPr lang="en-US" smtClean="0"/>
              <a:t>4/16/14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7528560" y="6337300"/>
            <a:ext cx="1370088" cy="365125"/>
          </a:xfrm>
        </p:spPr>
        <p:txBody>
          <a:bodyPr/>
          <a:lstStyle>
            <a:lvl1pPr algn="r">
              <a:defRPr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822960" y="6337300"/>
            <a:ext cx="4572000" cy="365125"/>
          </a:xfr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pic>
        <p:nvPicPr>
          <p:cNvPr id="9" name="Picture 8" descr="Screen Shot 2014-02-16 at 3.42.39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9" y="299975"/>
            <a:ext cx="3150402" cy="221457"/>
          </a:xfrm>
          <a:prstGeom prst="rect">
            <a:avLst/>
          </a:prstGeom>
        </p:spPr>
      </p:pic>
      <p:pic>
        <p:nvPicPr>
          <p:cNvPr id="10" name="Picture 9" descr="Screen Shot 2014-02-16 at 3.41.14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69" cy="526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66F9-8A77-574E-9F47-B7ECDA3D5F91}" type="datetime1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2CE2-2F19-F64E-9C16-0A75F48C47FB}" type="datetime1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246563"/>
            <a:ext cx="7772400" cy="5029200"/>
          </a:xfrm>
        </p:spPr>
        <p:txBody>
          <a:bodyPr>
            <a:normAutofit/>
          </a:bodyPr>
          <a:lstStyle>
            <a:lvl1pPr>
              <a:defRPr sz="2800">
                <a:latin typeface="Tahoma"/>
                <a:cs typeface="Tahoma"/>
              </a:defRPr>
            </a:lvl1pPr>
            <a:lvl2pPr marL="687388" indent="-227013">
              <a:defRPr sz="2400">
                <a:latin typeface="Tahoma"/>
                <a:cs typeface="Tahoma"/>
              </a:defRPr>
            </a:lvl2pPr>
            <a:lvl3pPr>
              <a:defRPr sz="2000">
                <a:latin typeface="Tahoma"/>
                <a:cs typeface="Tahoma"/>
              </a:defRPr>
            </a:lvl3pPr>
            <a:lvl4pPr>
              <a:defRPr sz="2000">
                <a:latin typeface="Tahoma"/>
                <a:cs typeface="Tahoma"/>
              </a:defRPr>
            </a:lvl4pPr>
            <a:lvl5pPr>
              <a:defRPr sz="1800">
                <a:latin typeface="Tahoma"/>
                <a:cs typeface="Tahom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725691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0"/>
          </p:nvPr>
        </p:nvSpPr>
        <p:spPr>
          <a:xfrm>
            <a:off x="6795630" y="6337300"/>
            <a:ext cx="732929" cy="365125"/>
          </a:xfrm>
        </p:spPr>
        <p:txBody>
          <a:bodyPr anchor="ctr"/>
          <a:lstStyle>
            <a:lvl1pPr>
              <a:defRPr>
                <a:latin typeface="Calisto MT"/>
                <a:cs typeface="Calisto MT"/>
              </a:defRPr>
            </a:lvl1pPr>
          </a:lstStyle>
          <a:p>
            <a:fld id="{6F1D154C-A570-4349-A726-155BD6FE0F8C}" type="datetime1">
              <a:rPr lang="en-US" smtClean="0"/>
              <a:t>4/16/14</a:t>
            </a:fld>
            <a:endParaRPr lang="en-US" dirty="0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7528560" y="6337300"/>
            <a:ext cx="1021080" cy="365125"/>
          </a:xfrm>
        </p:spPr>
        <p:txBody>
          <a:bodyPr anchor="ctr"/>
          <a:lstStyle>
            <a:lvl1pPr algn="r">
              <a:defRPr>
                <a:latin typeface="Calibri"/>
                <a:cs typeface="Calibri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777239" y="6337300"/>
            <a:ext cx="4617721" cy="365125"/>
          </a:xfrm>
        </p:spPr>
        <p:txBody>
          <a:bodyPr anchor="ctr"/>
          <a:lstStyle>
            <a:lvl1pPr>
              <a:defRPr>
                <a:latin typeface="Calisto MT"/>
                <a:cs typeface="Calisto MT"/>
              </a:defRPr>
            </a:lvl1pPr>
          </a:lstStyle>
          <a:p>
            <a:r>
              <a:rPr lang="en-US" smtClean="0"/>
              <a:t>CSS430 Operating Systems : Scheduling</a:t>
            </a:r>
            <a:endParaRPr lang="en-US" dirty="0"/>
          </a:p>
        </p:txBody>
      </p:sp>
      <p:pic>
        <p:nvPicPr>
          <p:cNvPr id="11" name="Picture 10" descr="Screen Shot 2014-02-16 at 3.41.14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69" cy="526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35FB-11D9-3642-AC5F-CFE5E3EA912C}" type="datetime1">
              <a:rPr lang="en-US" smtClean="0"/>
              <a:t>4/16/14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F711-C02F-AC49-8312-1E29D5D9750A}" type="datetime1">
              <a:rPr lang="en-US" smtClean="0"/>
              <a:t>4/16/14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5080-9FAA-CF42-834B-99FA9E01DB05}" type="datetime1">
              <a:rPr lang="en-US" smtClean="0"/>
              <a:t>4/16/14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2EA0-10B7-7748-B2A8-4116862A289F}" type="datetime1">
              <a:rPr lang="en-US" smtClean="0"/>
              <a:t>4/16/14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20E-F817-CD48-A63B-153AB488B9E8}" type="datetime1">
              <a:rPr lang="en-US" smtClean="0"/>
              <a:t>4/16/14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F79D-BE41-814B-8B93-2166C5F4CD30}" type="datetime1">
              <a:rPr lang="en-US" smtClean="0"/>
              <a:t>4/16/14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063B-CE65-6947-8335-0AC5663FF3E8}" type="datetime1">
              <a:rPr lang="en-US" smtClean="0"/>
              <a:t>4/16/14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63673"/>
            </a:gs>
            <a:gs pos="47000">
              <a:srgbClr val="350267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AFB5824-AEAE-524D-A4A4-1B2E148B3CEF}" type="datetime1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262" y="6488668"/>
            <a:ext cx="538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V0.1</a:t>
            </a:r>
            <a:endParaRPr lang="en-US" sz="14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/>
          <a:ea typeface="+mj-ea"/>
          <a:cs typeface="Tahoma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5613" indent="-455613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charset="2"/>
        <a:buChar char="u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/>
          <a:ea typeface="+mn-ea"/>
          <a:cs typeface="Tahoma"/>
        </a:defRPr>
      </a:lvl1pPr>
      <a:lvl2pPr marL="687388" indent="-255588" algn="l" defTabSz="914400" rtl="0" eaLnBrk="1" latinLnBrk="0" hangingPunct="1">
        <a:spcBef>
          <a:spcPct val="20000"/>
        </a:spcBef>
        <a:buSzPct val="60000"/>
        <a:buFont typeface="Wingdings" charset="2"/>
        <a:buChar char="ü"/>
        <a:tabLst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/>
          <a:ea typeface="+mn-ea"/>
          <a:cs typeface="Tahoma"/>
        </a:defRPr>
      </a:lvl2pPr>
      <a:lvl3pPr marL="1150938" indent="-231775" algn="l" defTabSz="914400" rtl="0" eaLnBrk="1" latinLnBrk="0" hangingPunct="1">
        <a:spcBef>
          <a:spcPct val="20000"/>
        </a:spcBef>
        <a:buSzPct val="60000"/>
        <a:buFont typeface="Wingdings" charset="2"/>
        <a:buChar char="v"/>
        <a:tabLst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/>
          <a:ea typeface="+mn-ea"/>
          <a:cs typeface="Tahoma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Courier New"/>
        <a:buChar char="o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/>
          <a:ea typeface="+mn-ea"/>
          <a:cs typeface="Tahoma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Arial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/>
          <a:ea typeface="+mn-ea"/>
          <a:cs typeface="Tahoma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6.emf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CSS430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Scheduling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Textbook Chapter </a:t>
            </a:r>
            <a:r>
              <a:rPr lang="en-US" sz="2400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4412131"/>
            <a:ext cx="7543800" cy="6858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Instructor:  Stephen G. Dame</a:t>
            </a:r>
          </a:p>
          <a:p>
            <a:pPr algn="ctr"/>
            <a:r>
              <a:rPr lang="en-US" dirty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-mail: sdame@uw.edu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240" y="5237655"/>
            <a:ext cx="754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2800" dirty="0" smtClean="0">
              <a:latin typeface="Times New Roman" charset="0"/>
            </a:endParaRPr>
          </a:p>
          <a:p>
            <a:r>
              <a:rPr lang="en-US" altLang="ja-JP" sz="1400" dirty="0" smtClean="0">
                <a:latin typeface="Cambria"/>
                <a:cs typeface="Cambria"/>
              </a:rPr>
              <a:t>These slides </a:t>
            </a:r>
            <a:r>
              <a:rPr lang="en-US" altLang="ja-JP" sz="1400" smtClean="0">
                <a:latin typeface="Cambria"/>
                <a:cs typeface="Cambria"/>
              </a:rPr>
              <a:t>were  adapted </a:t>
            </a:r>
            <a:r>
              <a:rPr lang="en-US" altLang="ja-JP" sz="1400" dirty="0" smtClean="0">
                <a:latin typeface="Cambria"/>
                <a:cs typeface="Cambria"/>
              </a:rPr>
              <a:t>from the OSC textbook slides (Silberschatz, Galvin, and Gagne), Professor Munehiro Fukuda and the instructor’s class materials.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1" y="1"/>
            <a:ext cx="8331200" cy="725691"/>
          </a:xfrm>
        </p:spPr>
        <p:txBody>
          <a:bodyPr/>
          <a:lstStyle/>
          <a:p>
            <a:r>
              <a:rPr lang="en-US" dirty="0" smtClean="0"/>
              <a:t>First-Come First-Served (FCFS)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AutoShape 3"/>
          <p:cNvSpPr txBox="1">
            <a:spLocks noChangeAspect="1" noChangeArrowheads="1"/>
          </p:cNvSpPr>
          <p:nvPr/>
        </p:nvSpPr>
        <p:spPr>
          <a:xfrm>
            <a:off x="777238" y="2070121"/>
            <a:ext cx="8163561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Example:	</a:t>
            </a:r>
            <a:r>
              <a:rPr lang="en-US" altLang="ja-JP" sz="2000" u="sng" dirty="0" smtClean="0">
                <a:latin typeface="Tahoma" charset="0"/>
                <a:ea typeface="ＭＳ Ｐゴシック" charset="0"/>
                <a:cs typeface="ＭＳ Ｐゴシック" charset="0"/>
              </a:rPr>
              <a:t>Process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altLang="ja-JP" sz="2000" u="sng" dirty="0" smtClean="0">
                <a:latin typeface="Tahoma" charset="0"/>
                <a:ea typeface="ＭＳ Ｐゴシック" charset="0"/>
                <a:cs typeface="ＭＳ Ｐゴシック" charset="0"/>
              </a:rPr>
              <a:t>Burst Time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			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	24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		 	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	3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		 	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3	 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3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Suppose that the processes arrive in the order: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,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,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3  </a:t>
            </a:r>
            <a:b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Suppose that the processes arrive in the order: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,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3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,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.</a:t>
            </a:r>
          </a:p>
          <a:p>
            <a:pPr>
              <a:lnSpc>
                <a:spcPct val="90000"/>
              </a:lnSpc>
            </a:pP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Non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-preemptive scheduling</a:t>
            </a:r>
          </a:p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Troublesome for time-sharing systems</a:t>
            </a:r>
          </a:p>
          <a:p>
            <a:pPr lvl="1">
              <a:lnSpc>
                <a:spcPct val="90000"/>
              </a:lnSpc>
            </a:pPr>
            <a:r>
              <a:rPr lang="en-US" altLang="ja-JP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</a:rPr>
              <a:t>Convoy effect</a:t>
            </a:r>
            <a:r>
              <a:rPr lang="en-US" altLang="ja-JP" sz="2000" dirty="0" smtClean="0">
                <a:latin typeface="Tahoma" charset="0"/>
                <a:ea typeface="ＭＳ Ｐゴシック" charset="0"/>
              </a:rPr>
              <a:t> short process behind long process</a:t>
            </a:r>
          </a:p>
          <a:p>
            <a:pPr>
              <a:lnSpc>
                <a:spcPct val="90000"/>
              </a:lnSpc>
            </a:pPr>
            <a:endParaRPr lang="en-US" altLang="ja-JP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79525" y="4494595"/>
            <a:ext cx="3905250" cy="663575"/>
            <a:chOff x="578" y="1866"/>
            <a:chExt cx="3628" cy="96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H="1">
              <a:off x="720" y="1968"/>
              <a:ext cx="33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 flipH="1">
              <a:off x="2890" y="1866"/>
              <a:ext cx="39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1402" y="1866"/>
              <a:ext cx="39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 flipH="1">
              <a:off x="826" y="1866"/>
              <a:ext cx="39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4032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7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192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344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19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1344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flipH="1">
              <a:off x="1786" y="2297"/>
              <a:ext cx="28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6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 flipH="1">
              <a:off x="1208" y="2297"/>
              <a:ext cx="28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3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 flipH="1">
              <a:off x="3799" y="2297"/>
              <a:ext cx="407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30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 flipH="1">
              <a:off x="578" y="2297"/>
              <a:ext cx="28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0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1200150" y="3334277"/>
            <a:ext cx="3925888" cy="679305"/>
            <a:chOff x="812" y="2595"/>
            <a:chExt cx="3608" cy="942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715" y="2597"/>
              <a:ext cx="3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203" y="2599"/>
              <a:ext cx="387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778" y="2595"/>
              <a:ext cx="3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chemeClr val="bg1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chemeClr val="bg1"/>
                  </a:solidFill>
                  <a:latin typeface="Helvetica" charset="0"/>
                </a:rPr>
                <a:t>3</a:t>
              </a:r>
              <a:endParaRPr kumimoji="0" lang="en-US" altLang="ja-JP" sz="1800" dirty="0">
                <a:solidFill>
                  <a:schemeClr val="bg1"/>
                </a:solidFill>
                <a:latin typeface="Helvetica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863" y="3029"/>
              <a:ext cx="403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24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441" y="3029"/>
              <a:ext cx="403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27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4018" y="3029"/>
              <a:ext cx="402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30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812" y="3028"/>
              <a:ext cx="286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0</a:t>
              </a:r>
            </a:p>
          </p:txBody>
        </p:sp>
      </p:grp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5108575" y="3503354"/>
            <a:ext cx="4064735" cy="61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SzPct val="140000"/>
            </a:pPr>
            <a:r>
              <a:rPr kumimoji="0" lang="en-US" altLang="ja-JP" sz="1600" dirty="0">
                <a:latin typeface="Helvetica" charset="0"/>
              </a:rPr>
              <a:t>Waiting time for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1</a:t>
            </a:r>
            <a:r>
              <a:rPr kumimoji="0" lang="en-US" altLang="ja-JP" sz="1600" dirty="0">
                <a:latin typeface="Helvetica" charset="0"/>
              </a:rPr>
              <a:t>  = 0;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2</a:t>
            </a:r>
            <a:r>
              <a:rPr kumimoji="0" lang="en-US" altLang="ja-JP" sz="1600" dirty="0">
                <a:latin typeface="Helvetica" charset="0"/>
              </a:rPr>
              <a:t>  = 24;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3 </a:t>
            </a:r>
            <a:r>
              <a:rPr kumimoji="0" lang="en-US" altLang="ja-JP" sz="1600" dirty="0">
                <a:latin typeface="Helvetica" charset="0"/>
              </a:rPr>
              <a:t>= 27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40000"/>
            </a:pPr>
            <a:r>
              <a:rPr kumimoji="0" lang="en-US" altLang="ja-JP" sz="1600" dirty="0">
                <a:latin typeface="Helvetica" charset="0"/>
              </a:rPr>
              <a:t>Average waiting time:  (0 + 24 + 27)/3 = </a:t>
            </a:r>
            <a:r>
              <a:rPr kumimoji="0" lang="en-US" altLang="ja-JP" sz="1600" b="1" dirty="0">
                <a:latin typeface="Helvetica" charset="0"/>
              </a:rPr>
              <a:t>17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184775" y="4612293"/>
            <a:ext cx="3779400" cy="97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SzPct val="140000"/>
            </a:pPr>
            <a:r>
              <a:rPr kumimoji="0" lang="en-US" altLang="ja-JP" sz="1600" dirty="0">
                <a:latin typeface="Helvetica" charset="0"/>
              </a:rPr>
              <a:t>Waiting time for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1 </a:t>
            </a:r>
            <a:r>
              <a:rPr kumimoji="0" lang="en-US" altLang="ja-JP" sz="1600" i="1" dirty="0">
                <a:latin typeface="Helvetica" charset="0"/>
              </a:rPr>
              <a:t>=</a:t>
            </a:r>
            <a:r>
              <a:rPr kumimoji="0" lang="en-US" altLang="ja-JP" sz="1600" dirty="0">
                <a:latin typeface="Helvetica" charset="0"/>
              </a:rPr>
              <a:t> 6</a:t>
            </a:r>
            <a:r>
              <a:rPr kumimoji="0" lang="en-US" altLang="ja-JP" sz="1600" i="1" dirty="0">
                <a:latin typeface="Helvetica" charset="0"/>
              </a:rPr>
              <a:t>;</a:t>
            </a:r>
            <a:r>
              <a:rPr kumimoji="0" lang="en-US" altLang="ja-JP" sz="1600" i="1" baseline="-25000" dirty="0">
                <a:latin typeface="Helvetica" charset="0"/>
              </a:rPr>
              <a:t>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2</a:t>
            </a:r>
            <a:r>
              <a:rPr kumimoji="0" lang="en-US" altLang="ja-JP" sz="1600" dirty="0">
                <a:latin typeface="Helvetica" charset="0"/>
              </a:rPr>
              <a:t> = 0</a:t>
            </a:r>
            <a:r>
              <a:rPr kumimoji="0" lang="en-US" altLang="ja-JP" sz="1600" i="1" baseline="-25000" dirty="0">
                <a:latin typeface="Helvetica" charset="0"/>
              </a:rPr>
              <a:t>;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3 </a:t>
            </a:r>
            <a:r>
              <a:rPr kumimoji="0" lang="en-US" altLang="ja-JP" sz="1600" i="1" dirty="0">
                <a:latin typeface="Helvetica" charset="0"/>
              </a:rPr>
              <a:t>= </a:t>
            </a:r>
            <a:r>
              <a:rPr kumimoji="0" lang="en-US" altLang="ja-JP" sz="1600" dirty="0">
                <a:latin typeface="Helvetica" charset="0"/>
              </a:rPr>
              <a:t>3</a:t>
            </a:r>
            <a:endParaRPr kumimoji="0" lang="en-US" altLang="ja-JP" sz="1600" i="1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140000"/>
            </a:pPr>
            <a:r>
              <a:rPr kumimoji="0" lang="en-US" altLang="ja-JP" sz="1600" dirty="0">
                <a:latin typeface="Helvetica" charset="0"/>
              </a:rPr>
              <a:t>Average waiting time:   </a:t>
            </a:r>
            <a:r>
              <a:rPr kumimoji="0" lang="en-US" altLang="ja-JP" sz="1600" dirty="0" smtClean="0">
                <a:latin typeface="Helvetica" charset="0"/>
              </a:rPr>
              <a:t>(0 + 3 + 6)</a:t>
            </a:r>
            <a:r>
              <a:rPr kumimoji="0" lang="en-US" altLang="ja-JP" sz="1600" dirty="0">
                <a:latin typeface="Helvetica" charset="0"/>
              </a:rPr>
              <a:t>/3 =</a:t>
            </a:r>
            <a:r>
              <a:rPr kumimoji="0" lang="en-US" altLang="ja-JP" sz="1600" b="1" dirty="0">
                <a:latin typeface="Helvetica" charset="0"/>
              </a:rPr>
              <a:t> 3</a:t>
            </a:r>
          </a:p>
          <a:p>
            <a:pPr eaLnBrk="1" hangingPunct="1"/>
            <a:endParaRPr lang="en-US" altLang="ja-JP" dirty="0"/>
          </a:p>
        </p:txBody>
      </p:sp>
      <p:sp>
        <p:nvSpPr>
          <p:cNvPr id="2" name="Rectangle 1"/>
          <p:cNvSpPr/>
          <p:nvPr/>
        </p:nvSpPr>
        <p:spPr>
          <a:xfrm>
            <a:off x="995948" y="960238"/>
            <a:ext cx="7553691" cy="369332"/>
          </a:xfrm>
          <a:prstGeom prst="rect">
            <a:avLst/>
          </a:prstGeom>
          <a:ln w="19050" cmpd="sng">
            <a:solidFill>
              <a:srgbClr val="00F90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i="1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The process that requests the CPU first is allocated the CPU first.</a:t>
            </a:r>
            <a:endParaRPr lang="en-US" i="1" dirty="0">
              <a:solidFill>
                <a:srgbClr val="FFE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7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28560" y="6446155"/>
            <a:ext cx="1021080" cy="365125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77239" y="6446155"/>
            <a:ext cx="4617721" cy="365125"/>
          </a:xfr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 flipH="1">
            <a:off x="1634601" y="404475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2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 flipH="1">
            <a:off x="245263" y="4566797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4</a:t>
            </a:r>
            <a:r>
              <a:rPr kumimoji="0" lang="en-US" altLang="ja-JP" sz="1800" dirty="0" smtClean="0">
                <a:latin typeface="Helvetica" charset="0"/>
              </a:rPr>
              <a:t>(2)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877626" y="5783936"/>
            <a:ext cx="7313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2000" dirty="0" smtClean="0">
                <a:latin typeface="Helvetica" charset="0"/>
              </a:rPr>
              <a:t>(SJF) Average </a:t>
            </a:r>
            <a:r>
              <a:rPr kumimoji="0" lang="en-US" altLang="ja-JP" sz="2000" dirty="0">
                <a:latin typeface="Helvetica" charset="0"/>
              </a:rPr>
              <a:t>waiting time = (0 + </a:t>
            </a:r>
            <a:r>
              <a:rPr kumimoji="0" lang="en-US" altLang="ja-JP" sz="2000" dirty="0" smtClean="0">
                <a:latin typeface="Helvetica" charset="0"/>
              </a:rPr>
              <a:t>1 </a:t>
            </a:r>
            <a:r>
              <a:rPr kumimoji="0" lang="en-US" altLang="ja-JP" sz="2000" dirty="0">
                <a:latin typeface="Helvetica" charset="0"/>
              </a:rPr>
              <a:t>+ </a:t>
            </a:r>
            <a:r>
              <a:rPr kumimoji="0" lang="en-US" altLang="ja-JP" sz="2000" dirty="0" smtClean="0">
                <a:latin typeface="Helvetica" charset="0"/>
              </a:rPr>
              <a:t>5 </a:t>
            </a:r>
            <a:r>
              <a:rPr kumimoji="0" lang="en-US" altLang="ja-JP" sz="2000" dirty="0">
                <a:latin typeface="Helvetica" charset="0"/>
              </a:rPr>
              <a:t>+ 9</a:t>
            </a:r>
            <a:r>
              <a:rPr kumimoji="0" lang="en-US" altLang="ja-JP" sz="2000" dirty="0" smtClean="0">
                <a:latin typeface="Helvetica" charset="0"/>
              </a:rPr>
              <a:t>)</a:t>
            </a:r>
            <a:r>
              <a:rPr kumimoji="0" lang="en-US" altLang="ja-JP" sz="2000" dirty="0">
                <a:latin typeface="Helvetica" charset="0"/>
              </a:rPr>
              <a:t>/4 = </a:t>
            </a:r>
            <a:r>
              <a:rPr kumimoji="0" lang="en-US" altLang="ja-JP" sz="2000" dirty="0" smtClean="0">
                <a:latin typeface="Helvetica" charset="0"/>
              </a:rPr>
              <a:t>3.75</a:t>
            </a:r>
            <a:endParaRPr kumimoji="0" lang="en-US" altLang="ja-JP" sz="2000" dirty="0">
              <a:latin typeface="Helvetica" charset="0"/>
            </a:endParaRPr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877627" y="4764956"/>
            <a:ext cx="90449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Line 74"/>
          <p:cNvSpPr>
            <a:spLocks noChangeShapeType="1"/>
          </p:cNvSpPr>
          <p:nvPr/>
        </p:nvSpPr>
        <p:spPr bwMode="auto">
          <a:xfrm>
            <a:off x="3310248" y="5176791"/>
            <a:ext cx="319892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>
            <a:off x="1955165" y="4764956"/>
            <a:ext cx="455400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77"/>
          <p:cNvSpPr>
            <a:spLocks noChangeShapeType="1"/>
          </p:cNvSpPr>
          <p:nvPr/>
        </p:nvSpPr>
        <p:spPr bwMode="auto">
          <a:xfrm>
            <a:off x="877626" y="5582957"/>
            <a:ext cx="4108605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83"/>
          <p:cNvSpPr>
            <a:spLocks noChangeShapeType="1"/>
          </p:cNvSpPr>
          <p:nvPr/>
        </p:nvSpPr>
        <p:spPr bwMode="auto">
          <a:xfrm>
            <a:off x="3164385" y="4150473"/>
            <a:ext cx="0" cy="102631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85"/>
          <p:cNvSpPr>
            <a:spLocks noChangeShapeType="1"/>
          </p:cNvSpPr>
          <p:nvPr/>
        </p:nvSpPr>
        <p:spPr bwMode="auto">
          <a:xfrm>
            <a:off x="4986231" y="4152930"/>
            <a:ext cx="8570" cy="143002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87"/>
          <p:cNvSpPr>
            <a:spLocks noChangeShapeType="1"/>
          </p:cNvSpPr>
          <p:nvPr/>
        </p:nvSpPr>
        <p:spPr bwMode="auto">
          <a:xfrm>
            <a:off x="877627" y="4152930"/>
            <a:ext cx="0" cy="61202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 flipH="1">
            <a:off x="245263" y="4988975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2</a:t>
            </a:r>
            <a:r>
              <a:rPr kumimoji="0" lang="en-US" altLang="ja-JP" sz="1800" dirty="0" smtClean="0">
                <a:latin typeface="Helvetica" charset="0"/>
              </a:rPr>
              <a:t>(5)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0" name="Text Box 92"/>
          <p:cNvSpPr txBox="1">
            <a:spLocks noChangeArrowheads="1"/>
          </p:cNvSpPr>
          <p:nvPr/>
        </p:nvSpPr>
        <p:spPr bwMode="auto">
          <a:xfrm flipH="1">
            <a:off x="245263" y="4178246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>
                <a:latin typeface="Helvetica" charset="0"/>
              </a:rPr>
              <a:t>0</a:t>
            </a:r>
            <a:r>
              <a:rPr kumimoji="0" lang="en-US" altLang="ja-JP" sz="1800" dirty="0" smtClean="0">
                <a:latin typeface="Helvetica" charset="0"/>
              </a:rPr>
              <a:t>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1" name="Text Box 93"/>
          <p:cNvSpPr txBox="1">
            <a:spLocks noChangeArrowheads="1"/>
          </p:cNvSpPr>
          <p:nvPr/>
        </p:nvSpPr>
        <p:spPr bwMode="auto">
          <a:xfrm flipH="1">
            <a:off x="245263" y="5402062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1</a:t>
            </a:r>
            <a:r>
              <a:rPr kumimoji="0" lang="en-US" altLang="ja-JP" sz="1800" dirty="0" smtClean="0">
                <a:latin typeface="Helvetica" charset="0"/>
              </a:rPr>
              <a:t>(9)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2" name="Text Box 94"/>
          <p:cNvSpPr txBox="1">
            <a:spLocks noChangeArrowheads="1"/>
          </p:cNvSpPr>
          <p:nvPr/>
        </p:nvSpPr>
        <p:spPr bwMode="auto">
          <a:xfrm flipH="1">
            <a:off x="6426421" y="4155567"/>
            <a:ext cx="226523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3</a:t>
            </a:r>
            <a:r>
              <a:rPr kumimoji="0" lang="en-US" altLang="ja-JP" sz="1800" dirty="0" smtClean="0">
                <a:latin typeface="Helvetica" charset="0"/>
              </a:rPr>
              <a:t>‘s waiting </a:t>
            </a:r>
            <a:r>
              <a:rPr kumimoji="0" lang="en-US" altLang="ja-JP" sz="1800" dirty="0">
                <a:latin typeface="Helvetica" charset="0"/>
              </a:rPr>
              <a:t>time = 0</a:t>
            </a:r>
          </a:p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4</a:t>
            </a:r>
            <a:r>
              <a:rPr kumimoji="0" lang="en-US" altLang="ja-JP" sz="1800" dirty="0" smtClean="0">
                <a:latin typeface="Helvetica" charset="0"/>
              </a:rPr>
              <a:t>‘s waiting </a:t>
            </a:r>
            <a:r>
              <a:rPr kumimoji="0" lang="en-US" altLang="ja-JP" sz="1800" dirty="0">
                <a:latin typeface="Helvetica" charset="0"/>
              </a:rPr>
              <a:t>time = </a:t>
            </a:r>
            <a:r>
              <a:rPr kumimoji="0" lang="en-US" altLang="ja-JP" sz="1800" dirty="0" smtClean="0">
                <a:latin typeface="Helvetica" charset="0"/>
              </a:rPr>
              <a:t>2</a:t>
            </a:r>
            <a:endParaRPr kumimoji="0" lang="en-US" altLang="ja-JP" sz="1800" dirty="0">
              <a:latin typeface="Helvetica" charset="0"/>
            </a:endParaRPr>
          </a:p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2</a:t>
            </a:r>
            <a:r>
              <a:rPr kumimoji="0" lang="en-US" altLang="ja-JP" sz="1800" dirty="0" smtClean="0">
                <a:latin typeface="Helvetica" charset="0"/>
              </a:rPr>
              <a:t>‘s waiting </a:t>
            </a:r>
            <a:r>
              <a:rPr kumimoji="0" lang="en-US" altLang="ja-JP" sz="1800" dirty="0">
                <a:latin typeface="Helvetica" charset="0"/>
              </a:rPr>
              <a:t>time = </a:t>
            </a:r>
            <a:r>
              <a:rPr kumimoji="0" lang="en-US" altLang="ja-JP" sz="1800" dirty="0" smtClean="0">
                <a:latin typeface="Helvetica" charset="0"/>
              </a:rPr>
              <a:t>5</a:t>
            </a:r>
            <a:endParaRPr kumimoji="0" lang="en-US" altLang="ja-JP" sz="1800" dirty="0">
              <a:latin typeface="Helvetica" charset="0"/>
            </a:endParaRPr>
          </a:p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1</a:t>
            </a:r>
            <a:r>
              <a:rPr kumimoji="0" lang="en-US" altLang="ja-JP" sz="1800" dirty="0" smtClean="0">
                <a:latin typeface="Helvetica" charset="0"/>
              </a:rPr>
              <a:t>‘s waiting </a:t>
            </a:r>
            <a:r>
              <a:rPr kumimoji="0" lang="en-US" altLang="ja-JP" sz="1800" dirty="0">
                <a:latin typeface="Helvetica" charset="0"/>
              </a:rPr>
              <a:t>time = </a:t>
            </a:r>
            <a:r>
              <a:rPr kumimoji="0" lang="en-US" altLang="ja-JP" sz="1800" dirty="0" smtClean="0">
                <a:latin typeface="Helvetica" charset="0"/>
              </a:rPr>
              <a:t>9</a:t>
            </a:r>
            <a:endParaRPr kumimoji="0" lang="en-US" altLang="ja-JP" sz="1800" dirty="0">
              <a:latin typeface="Helvetica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85844"/>
              </p:ext>
            </p:extLst>
          </p:nvPr>
        </p:nvGraphicFramePr>
        <p:xfrm>
          <a:off x="3223067" y="879326"/>
          <a:ext cx="2624666" cy="218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28095"/>
                <a:gridCol w="1596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</a:t>
                      </a:r>
                    </a:p>
                    <a:p>
                      <a:pPr algn="ctr"/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P1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7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P2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4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P3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2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3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79360" y="3458660"/>
            <a:ext cx="7312138" cy="594978"/>
            <a:chOff x="333260" y="3458660"/>
            <a:chExt cx="7312138" cy="594978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718833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07529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24727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3326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261828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79026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70427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216128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353229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98930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444630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490331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581732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536031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627432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673133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33260" y="3458660"/>
              <a:ext cx="7312138" cy="412750"/>
              <a:chOff x="333260" y="3458660"/>
              <a:chExt cx="7312138" cy="412750"/>
            </a:xfrm>
          </p:grpSpPr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 flipH="1">
                <a:off x="333260" y="3458660"/>
                <a:ext cx="904877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 flipH="1">
                <a:off x="1236025" y="3458660"/>
                <a:ext cx="1371600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 flipH="1">
                <a:off x="2611331" y="3458660"/>
                <a:ext cx="1828800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 flipH="1">
                <a:off x="4448701" y="3458660"/>
                <a:ext cx="3196697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5885444" y="3479440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chemeClr val="bg1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chemeClr val="bg1"/>
                  </a:solidFill>
                  <a:latin typeface="Helvetica" charset="0"/>
                </a:rPr>
                <a:t>1</a:t>
              </a:r>
              <a:endParaRPr kumimoji="0" lang="en-US" altLang="ja-JP" sz="1800" dirty="0">
                <a:solidFill>
                  <a:schemeClr val="bg1"/>
                </a:solidFill>
                <a:latin typeface="Helvetica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 flipH="1">
              <a:off x="3282315" y="3475180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 flipH="1">
              <a:off x="566895" y="3475180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flipH="1">
              <a:off x="1678146" y="3479440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H="1">
              <a:off x="7645344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Line 87"/>
          <p:cNvSpPr>
            <a:spLocks noChangeShapeType="1"/>
          </p:cNvSpPr>
          <p:nvPr/>
        </p:nvSpPr>
        <p:spPr bwMode="auto">
          <a:xfrm>
            <a:off x="1811025" y="4152931"/>
            <a:ext cx="0" cy="61202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 flipH="1">
            <a:off x="2997203" y="405363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5</a:t>
            </a:r>
          </a:p>
        </p:txBody>
      </p:sp>
      <p:sp>
        <p:nvSpPr>
          <p:cNvPr id="73" name="Line 74"/>
          <p:cNvSpPr>
            <a:spLocks noChangeShapeType="1"/>
          </p:cNvSpPr>
          <p:nvPr/>
        </p:nvSpPr>
        <p:spPr bwMode="auto">
          <a:xfrm>
            <a:off x="5120640" y="5582959"/>
            <a:ext cx="138853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877626" y="5176791"/>
            <a:ext cx="227609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871645" y="6160345"/>
            <a:ext cx="731387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(FCFS) Average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waiting time = (0 + 7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+ 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11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+ 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13)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/4 = 7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.75</a:t>
            </a:r>
            <a:endParaRPr kumimoji="0" lang="en-US" altLang="ja-JP" sz="2000"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auto">
          <a:xfrm flipH="1">
            <a:off x="4838703" y="405363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9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77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035352"/>
          </a:xfrm>
        </p:spPr>
        <p:txBody>
          <a:bodyPr/>
          <a:lstStyle/>
          <a:p>
            <a:pPr algn="l"/>
            <a:r>
              <a:rPr lang="en-US" dirty="0" smtClean="0"/>
              <a:t>Shortest-Job-First (SJF) </a:t>
            </a:r>
            <a:br>
              <a:rPr lang="en-US" dirty="0" smtClean="0"/>
            </a:br>
            <a:r>
              <a:rPr lang="en-US" sz="2400" dirty="0" smtClean="0"/>
              <a:t>Non-preemptive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34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"/>
          <p:cNvSpPr>
            <a:spLocks noChangeArrowheads="1"/>
          </p:cNvSpPr>
          <p:nvPr/>
        </p:nvSpPr>
        <p:spPr bwMode="auto">
          <a:xfrm flipH="1">
            <a:off x="310895" y="3465020"/>
            <a:ext cx="7312138" cy="41275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035352"/>
          </a:xfrm>
        </p:spPr>
        <p:txBody>
          <a:bodyPr/>
          <a:lstStyle/>
          <a:p>
            <a:pPr algn="l"/>
            <a:r>
              <a:rPr lang="en-US" dirty="0" smtClean="0"/>
              <a:t>Shortest-Job-First (SJF) </a:t>
            </a:r>
            <a:br>
              <a:rPr lang="en-US" dirty="0" smtClean="0"/>
            </a:br>
            <a:r>
              <a:rPr lang="en-US" sz="2400" dirty="0" smtClean="0"/>
              <a:t>Preemptive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28560" y="6446155"/>
            <a:ext cx="1021080" cy="365125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77239" y="6446155"/>
            <a:ext cx="4617721" cy="365125"/>
          </a:xfr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 flipH="1">
            <a:off x="1066136" y="404347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2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 flipH="1">
            <a:off x="197192" y="4554097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2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 smtClean="0">
                <a:solidFill>
                  <a:srgbClr val="FF0000"/>
                </a:solidFill>
                <a:latin typeface="Helvetica" charset="0"/>
              </a:rPr>
              <a:t>2</a:t>
            </a:r>
            <a:r>
              <a:rPr kumimoji="0" lang="en-US" altLang="ja-JP" sz="1800" dirty="0" smtClean="0">
                <a:latin typeface="Helvetica" charset="0"/>
              </a:rPr>
              <a:t>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309160" y="5783936"/>
            <a:ext cx="8240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2000" dirty="0" smtClean="0">
                <a:latin typeface="Helvetica" charset="0"/>
              </a:rPr>
              <a:t>(SJF) Average </a:t>
            </a:r>
            <a:r>
              <a:rPr kumimoji="0" lang="en-US" altLang="ja-JP" sz="2000" dirty="0">
                <a:latin typeface="Helvetica" charset="0"/>
              </a:rPr>
              <a:t>waiting time = (0 + 2</a:t>
            </a:r>
            <a:r>
              <a:rPr kumimoji="0" lang="en-US" altLang="ja-JP" sz="2000" dirty="0" smtClean="0">
                <a:latin typeface="Helvetica" charset="0"/>
              </a:rPr>
              <a:t> </a:t>
            </a:r>
            <a:r>
              <a:rPr kumimoji="0" lang="en-US" altLang="ja-JP" sz="2000" dirty="0">
                <a:latin typeface="Helvetica" charset="0"/>
              </a:rPr>
              <a:t>+ 4</a:t>
            </a:r>
            <a:r>
              <a:rPr kumimoji="0" lang="en-US" altLang="ja-JP" sz="2000" dirty="0" smtClean="0">
                <a:latin typeface="Helvetica" charset="0"/>
              </a:rPr>
              <a:t> </a:t>
            </a:r>
            <a:r>
              <a:rPr kumimoji="0" lang="en-US" altLang="ja-JP" sz="2000" dirty="0">
                <a:latin typeface="Helvetica" charset="0"/>
              </a:rPr>
              <a:t>+ </a:t>
            </a:r>
            <a:r>
              <a:rPr kumimoji="0" lang="en-US" altLang="ja-JP" sz="2000" dirty="0" smtClean="0">
                <a:latin typeface="Helvetica" charset="0"/>
              </a:rPr>
              <a:t>6)</a:t>
            </a:r>
            <a:r>
              <a:rPr kumimoji="0" lang="en-US" altLang="ja-JP" sz="2000" dirty="0">
                <a:latin typeface="Helvetica" charset="0"/>
              </a:rPr>
              <a:t>/4 = </a:t>
            </a:r>
            <a:r>
              <a:rPr kumimoji="0" lang="en-US" altLang="ja-JP" sz="2000" dirty="0" smtClean="0">
                <a:latin typeface="Helvetica" charset="0"/>
              </a:rPr>
              <a:t>3</a:t>
            </a:r>
            <a:endParaRPr kumimoji="0" lang="en-US" altLang="ja-JP" sz="2000" dirty="0">
              <a:latin typeface="Helvetica" charset="0"/>
            </a:endParaRPr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 flipV="1">
            <a:off x="803816" y="4764955"/>
            <a:ext cx="42108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Line 74"/>
          <p:cNvSpPr>
            <a:spLocks noChangeShapeType="1"/>
          </p:cNvSpPr>
          <p:nvPr/>
        </p:nvSpPr>
        <p:spPr bwMode="auto">
          <a:xfrm>
            <a:off x="2741783" y="5176791"/>
            <a:ext cx="319892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>
            <a:off x="1386700" y="4764956"/>
            <a:ext cx="455400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77"/>
          <p:cNvSpPr>
            <a:spLocks noChangeShapeType="1"/>
          </p:cNvSpPr>
          <p:nvPr/>
        </p:nvSpPr>
        <p:spPr bwMode="auto">
          <a:xfrm>
            <a:off x="2222777" y="5608359"/>
            <a:ext cx="37314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85"/>
          <p:cNvSpPr>
            <a:spLocks noChangeShapeType="1"/>
          </p:cNvSpPr>
          <p:nvPr/>
        </p:nvSpPr>
        <p:spPr bwMode="auto">
          <a:xfrm>
            <a:off x="2597504" y="4098925"/>
            <a:ext cx="0" cy="148403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87"/>
          <p:cNvSpPr>
            <a:spLocks noChangeShapeType="1"/>
          </p:cNvSpPr>
          <p:nvPr/>
        </p:nvSpPr>
        <p:spPr bwMode="auto">
          <a:xfrm>
            <a:off x="309162" y="4152930"/>
            <a:ext cx="0" cy="61202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 flipH="1">
            <a:off x="975579" y="4973100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3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 smtClean="0">
                <a:solidFill>
                  <a:srgbClr val="FF0000"/>
                </a:solidFill>
                <a:latin typeface="Helvetica" charset="0"/>
              </a:rPr>
              <a:t>4</a:t>
            </a:r>
            <a:r>
              <a:rPr kumimoji="0" lang="en-US" altLang="ja-JP" sz="1800" dirty="0" smtClean="0">
                <a:latin typeface="Helvetica" charset="0"/>
              </a:rPr>
              <a:t>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0" name="Text Box 92"/>
          <p:cNvSpPr txBox="1">
            <a:spLocks noChangeArrowheads="1"/>
          </p:cNvSpPr>
          <p:nvPr/>
        </p:nvSpPr>
        <p:spPr bwMode="auto">
          <a:xfrm flipH="1">
            <a:off x="77600" y="4159196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1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>
                <a:latin typeface="Helvetica" charset="0"/>
              </a:rPr>
              <a:t>0</a:t>
            </a:r>
            <a:r>
              <a:rPr kumimoji="0" lang="en-US" altLang="ja-JP" sz="1800" dirty="0" smtClean="0">
                <a:latin typeface="Helvetica" charset="0"/>
              </a:rPr>
              <a:t>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1" name="Text Box 93"/>
          <p:cNvSpPr txBox="1">
            <a:spLocks noChangeArrowheads="1"/>
          </p:cNvSpPr>
          <p:nvPr/>
        </p:nvSpPr>
        <p:spPr bwMode="auto">
          <a:xfrm flipH="1">
            <a:off x="1581180" y="5398292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4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>
                <a:solidFill>
                  <a:srgbClr val="FF0000"/>
                </a:solidFill>
                <a:latin typeface="Helvetica" charset="0"/>
              </a:rPr>
              <a:t>6</a:t>
            </a:r>
            <a:r>
              <a:rPr kumimoji="0" lang="en-US" altLang="ja-JP" sz="1800" dirty="0" smtClean="0">
                <a:latin typeface="Helvetica" charset="0"/>
              </a:rPr>
              <a:t>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2" name="Text Box 94"/>
          <p:cNvSpPr txBox="1">
            <a:spLocks noChangeArrowheads="1"/>
          </p:cNvSpPr>
          <p:nvPr/>
        </p:nvSpPr>
        <p:spPr bwMode="auto">
          <a:xfrm flipH="1">
            <a:off x="5857956" y="4155567"/>
            <a:ext cx="226523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3</a:t>
            </a:r>
            <a:r>
              <a:rPr kumimoji="0" lang="en-US" altLang="ja-JP" sz="1800" dirty="0" smtClean="0">
                <a:latin typeface="Helvetica" charset="0"/>
              </a:rPr>
              <a:t>‘s waiting </a:t>
            </a:r>
            <a:r>
              <a:rPr kumimoji="0" lang="en-US" altLang="ja-JP" sz="1800" dirty="0">
                <a:latin typeface="Helvetica" charset="0"/>
              </a:rPr>
              <a:t>time = 0</a:t>
            </a:r>
          </a:p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2</a:t>
            </a:r>
            <a:r>
              <a:rPr kumimoji="0" lang="en-US" altLang="ja-JP" sz="1800" dirty="0" smtClean="0">
                <a:latin typeface="Helvetica" charset="0"/>
              </a:rPr>
              <a:t>‘s waiting </a:t>
            </a:r>
            <a:r>
              <a:rPr kumimoji="0" lang="en-US" altLang="ja-JP" sz="1800" dirty="0">
                <a:latin typeface="Helvetica" charset="0"/>
              </a:rPr>
              <a:t>time = </a:t>
            </a:r>
            <a:r>
              <a:rPr kumimoji="0" lang="en-US" altLang="ja-JP" sz="1800" dirty="0" smtClean="0">
                <a:latin typeface="Helvetica" charset="0"/>
              </a:rPr>
              <a:t>2</a:t>
            </a:r>
            <a:endParaRPr kumimoji="0" lang="en-US" altLang="ja-JP" sz="1800" dirty="0">
              <a:latin typeface="Helvetica" charset="0"/>
            </a:endParaRPr>
          </a:p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r>
              <a:rPr kumimoji="0" lang="en-US" altLang="ja-JP" sz="1800" dirty="0" smtClean="0">
                <a:latin typeface="Helvetica" charset="0"/>
              </a:rPr>
              <a:t>‘s waiting time = 4</a:t>
            </a:r>
          </a:p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4</a:t>
            </a:r>
            <a:r>
              <a:rPr kumimoji="0" lang="en-US" altLang="ja-JP" sz="1800" dirty="0" smtClean="0">
                <a:latin typeface="Helvetica" charset="0"/>
              </a:rPr>
              <a:t>‘s waiting time = 6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7165970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052925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1224905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10895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2595920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767900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1681910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138915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509930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3966935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4423940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880945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5794955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5337950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H="1">
            <a:off x="6251960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H="1">
            <a:off x="6708965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3073" y="3458815"/>
            <a:ext cx="5948886" cy="418955"/>
            <a:chOff x="325438" y="3458815"/>
            <a:chExt cx="5948886" cy="418955"/>
          </a:xfrm>
        </p:grpSpPr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 flipH="1">
              <a:off x="1247268" y="3465020"/>
              <a:ext cx="5027056" cy="412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 flipH="1">
              <a:off x="3084963" y="3461391"/>
              <a:ext cx="1371600" cy="4127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 flipH="1">
              <a:off x="325438" y="3465020"/>
              <a:ext cx="921832" cy="4127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 flipH="1">
              <a:off x="2165846" y="3458815"/>
              <a:ext cx="904877" cy="4127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 flipH="1">
            <a:off x="567716" y="3458815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solidFill>
                  <a:schemeClr val="bg1"/>
                </a:solidFill>
                <a:latin typeface="Helvetica" charset="0"/>
              </a:rPr>
              <a:t>P</a:t>
            </a:r>
            <a:r>
              <a:rPr kumimoji="0" lang="en-US" altLang="ja-JP" sz="1800" baseline="-25000" dirty="0">
                <a:solidFill>
                  <a:schemeClr val="bg1"/>
                </a:solidFill>
                <a:latin typeface="Helvetica" charset="0"/>
              </a:rPr>
              <a:t>1</a:t>
            </a:r>
            <a:endParaRPr kumimoji="0" lang="en-US" altLang="ja-JP" sz="1800" dirty="0">
              <a:solidFill>
                <a:schemeClr val="bg1"/>
              </a:solidFill>
              <a:latin typeface="Helvetica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 flipH="1">
            <a:off x="1520602" y="3461170"/>
            <a:ext cx="424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solidFill>
                  <a:srgbClr val="000000"/>
                </a:solidFill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solidFill>
                  <a:srgbClr val="000000"/>
                </a:solidFill>
                <a:latin typeface="Helvetica" charset="0"/>
              </a:rPr>
              <a:t>2</a:t>
            </a:r>
            <a:endParaRPr kumimoji="0" lang="en-US" altLang="ja-JP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 flipH="1">
            <a:off x="2385576" y="3449780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solidFill>
                  <a:srgbClr val="000000"/>
                </a:solidFill>
                <a:latin typeface="Helvetica" charset="0"/>
              </a:rPr>
              <a:t>P</a:t>
            </a:r>
            <a:r>
              <a:rPr kumimoji="0" lang="en-US" altLang="ja-JP" sz="1800" baseline="-25000" dirty="0">
                <a:solidFill>
                  <a:srgbClr val="000000"/>
                </a:solidFill>
                <a:latin typeface="Helvetica" charset="0"/>
              </a:rPr>
              <a:t>3</a:t>
            </a:r>
            <a:endParaRPr kumimoji="0" lang="en-US" altLang="ja-JP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 flipH="1">
            <a:off x="3506623" y="3475180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solidFill>
                  <a:srgbClr val="000000"/>
                </a:solidFill>
                <a:latin typeface="Helvetica" charset="0"/>
              </a:rPr>
              <a:t>P</a:t>
            </a:r>
            <a:r>
              <a:rPr kumimoji="0" lang="en-US" altLang="ja-JP" sz="1800" baseline="-25000" dirty="0">
                <a:solidFill>
                  <a:srgbClr val="000000"/>
                </a:solidFill>
                <a:latin typeface="Helvetica" charset="0"/>
              </a:rPr>
              <a:t>4</a:t>
            </a:r>
            <a:endParaRPr kumimoji="0" lang="en-US" altLang="ja-JP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70" name="Line 10"/>
          <p:cNvSpPr>
            <a:spLocks noChangeShapeType="1"/>
          </p:cNvSpPr>
          <p:nvPr/>
        </p:nvSpPr>
        <p:spPr bwMode="auto">
          <a:xfrm flipH="1">
            <a:off x="7622979" y="38980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 flipH="1">
            <a:off x="2905083" y="4035011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solidFill>
                  <a:srgbClr val="FFFFFF"/>
                </a:solidFill>
                <a:latin typeface="Helvetica" charset="0"/>
              </a:rPr>
              <a:t>6</a:t>
            </a:r>
            <a:endParaRPr kumimoji="0" lang="en-US" altLang="ja-JP" sz="1800" dirty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73" name="Line 74"/>
          <p:cNvSpPr>
            <a:spLocks noChangeShapeType="1"/>
          </p:cNvSpPr>
          <p:nvPr/>
        </p:nvSpPr>
        <p:spPr bwMode="auto">
          <a:xfrm>
            <a:off x="4552175" y="5582959"/>
            <a:ext cx="138853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1593710" y="5184106"/>
            <a:ext cx="54520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303179" y="6160345"/>
            <a:ext cx="8234689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(FCFS) Average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waiting time = (0 + 7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+ 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13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+ 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15)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/4 = 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8.75</a:t>
            </a:r>
            <a:endParaRPr kumimoji="0" lang="en-US" altLang="ja-JP" sz="2000"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auto">
          <a:xfrm flipH="1">
            <a:off x="4270238" y="402944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9</a:t>
            </a:r>
            <a:endParaRPr kumimoji="0" lang="en-US" altLang="ja-JP" sz="1800" dirty="0">
              <a:latin typeface="Helvetica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23233"/>
              </p:ext>
            </p:extLst>
          </p:nvPr>
        </p:nvGraphicFramePr>
        <p:xfrm>
          <a:off x="2832724" y="1035353"/>
          <a:ext cx="3640666" cy="218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28095"/>
                <a:gridCol w="1016000"/>
                <a:gridCol w="1596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Arrival</a:t>
                      </a:r>
                    </a:p>
                    <a:p>
                      <a:pPr algn="ctr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</a:t>
                      </a:r>
                    </a:p>
                    <a:p>
                      <a:pPr algn="ctr"/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P1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lang="en-US" b="0" i="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7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P2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lang="en-US" b="0" i="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6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P3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lang="en-US" b="0" i="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2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lang="en-US" b="0" i="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3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7" name="Text Box 16"/>
          <p:cNvSpPr txBox="1">
            <a:spLocks noChangeArrowheads="1"/>
          </p:cNvSpPr>
          <p:nvPr/>
        </p:nvSpPr>
        <p:spPr bwMode="auto">
          <a:xfrm flipH="1">
            <a:off x="1979699" y="404347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solidFill>
                  <a:srgbClr val="FFFFFF"/>
                </a:solidFill>
                <a:latin typeface="Helvetica" charset="0"/>
              </a:rPr>
              <a:t>4</a:t>
            </a:r>
          </a:p>
        </p:txBody>
      </p:sp>
      <p:sp>
        <p:nvSpPr>
          <p:cNvPr id="58" name="Line 83"/>
          <p:cNvSpPr>
            <a:spLocks noChangeShapeType="1"/>
          </p:cNvSpPr>
          <p:nvPr/>
        </p:nvSpPr>
        <p:spPr bwMode="auto">
          <a:xfrm>
            <a:off x="2138915" y="4412810"/>
            <a:ext cx="0" cy="771296"/>
          </a:xfrm>
          <a:prstGeom prst="line">
            <a:avLst/>
          </a:prstGeom>
          <a:noFill/>
          <a:ln w="25400" cap="rnd" cmpd="sng">
            <a:solidFill>
              <a:srgbClr val="FF0000"/>
            </a:solidFill>
            <a:prstDash val="sysDot"/>
            <a:miter lim="800000"/>
            <a:headEnd type="triangle" w="lg" len="med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83"/>
          <p:cNvSpPr>
            <a:spLocks noChangeShapeType="1"/>
          </p:cNvSpPr>
          <p:nvPr/>
        </p:nvSpPr>
        <p:spPr bwMode="auto">
          <a:xfrm>
            <a:off x="1224905" y="4412810"/>
            <a:ext cx="0" cy="352147"/>
          </a:xfrm>
          <a:prstGeom prst="line">
            <a:avLst/>
          </a:prstGeom>
          <a:noFill/>
          <a:ln w="25400" cap="rnd" cmpd="sng">
            <a:solidFill>
              <a:srgbClr val="FF0000"/>
            </a:solidFill>
            <a:prstDash val="sysDot"/>
            <a:miter lim="800000"/>
            <a:headEnd type="triangle" w="lg" len="med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Line 83"/>
          <p:cNvSpPr>
            <a:spLocks noChangeShapeType="1"/>
          </p:cNvSpPr>
          <p:nvPr/>
        </p:nvSpPr>
        <p:spPr bwMode="auto">
          <a:xfrm>
            <a:off x="3065093" y="4412810"/>
            <a:ext cx="0" cy="1195549"/>
          </a:xfrm>
          <a:prstGeom prst="line">
            <a:avLst/>
          </a:prstGeom>
          <a:noFill/>
          <a:ln w="25400" cap="rnd" cmpd="sng">
            <a:solidFill>
              <a:srgbClr val="FF0000"/>
            </a:solidFill>
            <a:prstDash val="sysDot"/>
            <a:miter lim="800000"/>
            <a:headEnd type="triangle" w="lg" len="med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2603854" y="5608359"/>
            <a:ext cx="44450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 flipH="1">
            <a:off x="5058441" y="3484369"/>
            <a:ext cx="5590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solidFill>
                  <a:srgbClr val="000000"/>
                </a:solidFill>
                <a:latin typeface="Helvetica" charset="0"/>
              </a:rPr>
              <a:t>~</a:t>
            </a:r>
            <a:r>
              <a:rPr kumimoji="0" lang="en-US" altLang="ja-JP" sz="1800" dirty="0" smtClean="0">
                <a:solidFill>
                  <a:srgbClr val="000000"/>
                </a:solidFill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solidFill>
                  <a:srgbClr val="000000"/>
                </a:solidFill>
                <a:latin typeface="Helvetica" charset="0"/>
              </a:rPr>
              <a:t>2</a:t>
            </a:r>
            <a:endParaRPr kumimoji="0" lang="en-US" altLang="ja-JP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 flipH="1">
            <a:off x="6264092" y="3467282"/>
            <a:ext cx="2285547" cy="412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81" name="Line 10"/>
          <p:cNvSpPr>
            <a:spLocks noChangeShapeType="1"/>
          </p:cNvSpPr>
          <p:nvPr/>
        </p:nvSpPr>
        <p:spPr bwMode="auto">
          <a:xfrm flipH="1">
            <a:off x="8080860" y="388790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 flipH="1">
            <a:off x="8537869" y="388790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 flipH="1">
            <a:off x="7249051" y="3485679"/>
            <a:ext cx="5590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solidFill>
                  <a:schemeClr val="bg1"/>
                </a:solidFill>
                <a:latin typeface="Helvetica" charset="0"/>
              </a:rPr>
              <a:t>~P</a:t>
            </a:r>
            <a:r>
              <a:rPr kumimoji="0" lang="en-US" altLang="ja-JP" sz="1800" baseline="-25000" dirty="0" smtClean="0">
                <a:solidFill>
                  <a:schemeClr val="bg1"/>
                </a:solidFill>
                <a:latin typeface="Helvetica" charset="0"/>
              </a:rPr>
              <a:t>1</a:t>
            </a:r>
            <a:endParaRPr kumimoji="0" lang="en-US" altLang="ja-JP" sz="1800" dirty="0">
              <a:solidFill>
                <a:schemeClr val="bg1"/>
              </a:solidFill>
              <a:latin typeface="Helvetica" charset="0"/>
            </a:endParaRPr>
          </a:p>
        </p:txBody>
      </p:sp>
      <p:sp>
        <p:nvSpPr>
          <p:cNvPr id="86" name="Text Box 16"/>
          <p:cNvSpPr txBox="1">
            <a:spLocks noChangeArrowheads="1"/>
          </p:cNvSpPr>
          <p:nvPr/>
        </p:nvSpPr>
        <p:spPr bwMode="auto">
          <a:xfrm flipH="1">
            <a:off x="8317158" y="4081306"/>
            <a:ext cx="4414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18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87" name="Line 75"/>
          <p:cNvSpPr>
            <a:spLocks noChangeShapeType="1"/>
          </p:cNvSpPr>
          <p:nvPr/>
        </p:nvSpPr>
        <p:spPr bwMode="auto">
          <a:xfrm>
            <a:off x="767899" y="4381399"/>
            <a:ext cx="517280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39" y="812800"/>
            <a:ext cx="7772400" cy="5232400"/>
          </a:xfrm>
        </p:spPr>
        <p:txBody>
          <a:bodyPr>
            <a:normAutofit fontScale="92500" lnSpcReduction="10000"/>
          </a:bodyPr>
          <a:lstStyle/>
          <a:p>
            <a:pPr marL="460375" indent="-460375">
              <a:buNone/>
            </a:pPr>
            <a:r>
              <a:rPr lang="en-US" altLang="ja-JP" i="1" dirty="0" smtClean="0">
                <a:latin typeface="Tahoma" charset="0"/>
                <a:ea typeface="ＭＳ Ｐゴシック" charset="0"/>
                <a:cs typeface="ＭＳ Ｐゴシック" charset="0"/>
              </a:rPr>
              <a:t>1. Compute </a:t>
            </a:r>
            <a:r>
              <a:rPr lang="en-US" altLang="ja-JP" i="1" dirty="0">
                <a:latin typeface="Tahoma" charset="0"/>
                <a:ea typeface="ＭＳ Ｐゴシック" charset="0"/>
                <a:cs typeface="ＭＳ Ｐゴシック" charset="0"/>
              </a:rPr>
              <a:t>average wait time </a:t>
            </a:r>
            <a:r>
              <a:rPr lang="en-US" altLang="ja-JP" i="1" dirty="0" smtClean="0">
                <a:latin typeface="Tahoma" charset="0"/>
                <a:ea typeface="ＭＳ Ｐゴシック" charset="0"/>
                <a:cs typeface="ＭＳ Ｐゴシック" charset="0"/>
              </a:rPr>
              <a:t>(FCFS) for </a:t>
            </a:r>
            <a:r>
              <a:rPr lang="en-US" altLang="ja-JP" i="1" dirty="0">
                <a:latin typeface="Tahoma" charset="0"/>
                <a:ea typeface="ＭＳ Ｐゴシック" charset="0"/>
                <a:cs typeface="ＭＳ Ｐゴシック" charset="0"/>
              </a:rPr>
              <a:t>all </a:t>
            </a:r>
            <a:r>
              <a:rPr lang="en-US" altLang="ja-JP" i="1" dirty="0" smtClean="0">
                <a:latin typeface="Tahoma" charset="0"/>
                <a:ea typeface="ＭＳ Ｐゴシック" charset="0"/>
                <a:cs typeface="ＭＳ Ｐゴシック" charset="0"/>
              </a:rPr>
              <a:t>unique permutations </a:t>
            </a:r>
            <a:r>
              <a:rPr lang="en-US" altLang="ja-JP" i="1" dirty="0">
                <a:latin typeface="Tahoma" charset="0"/>
                <a:ea typeface="ＭＳ Ｐゴシック" charset="0"/>
                <a:cs typeface="ＭＳ Ｐゴシック" charset="0"/>
              </a:rPr>
              <a:t>of P1, P2, </a:t>
            </a:r>
            <a:r>
              <a:rPr lang="en-US" altLang="ja-JP" i="1" dirty="0" smtClean="0">
                <a:latin typeface="Tahoma" charset="0"/>
                <a:ea typeface="ＭＳ Ｐゴシック" charset="0"/>
                <a:cs typeface="ＭＳ Ｐゴシック" charset="0"/>
              </a:rPr>
              <a:t>P3 where:</a:t>
            </a:r>
          </a:p>
          <a:p>
            <a:pPr marL="0" indent="0">
              <a:buNone/>
            </a:pPr>
            <a:endParaRPr lang="de-DE" altLang="ja-JP" i="1" baseline="-25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de-DE" altLang="ja-JP" i="1" baseline="-25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altLang="ja-JP" i="1" baseline="-25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60375" indent="-460375">
              <a:buNone/>
            </a:pPr>
            <a:r>
              <a:rPr lang="en-US" dirty="0" smtClean="0"/>
              <a:t>2. </a:t>
            </a:r>
            <a:r>
              <a:rPr lang="en-US" dirty="0" smtClean="0"/>
              <a:t>What is the difference between preemptive and non-preemptive schedulers?</a:t>
            </a:r>
          </a:p>
          <a:p>
            <a:pPr marL="460375" indent="-460375">
              <a:buNone/>
            </a:pPr>
            <a:endParaRPr lang="en-US" dirty="0" smtClean="0"/>
          </a:p>
          <a:p>
            <a:pPr marL="460375" indent="-460375">
              <a:buNone/>
            </a:pPr>
            <a:r>
              <a:rPr lang="en-US" dirty="0" smtClean="0"/>
              <a:t>3.	Can </a:t>
            </a:r>
            <a:r>
              <a:rPr lang="en-US" dirty="0" smtClean="0"/>
              <a:t>an OS </a:t>
            </a:r>
            <a:r>
              <a:rPr lang="en-US" dirty="0"/>
              <a:t>satisfy all </a:t>
            </a:r>
            <a:r>
              <a:rPr lang="en-US" dirty="0" smtClean="0"/>
              <a:t>the scheduling criteria: </a:t>
            </a:r>
            <a:r>
              <a:rPr lang="en-US" dirty="0"/>
              <a:t>CPU utilization, throughput, TAT, waiting time, and response 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46717"/>
              </p:ext>
            </p:extLst>
          </p:nvPr>
        </p:nvGraphicFramePr>
        <p:xfrm>
          <a:off x="2200607" y="1804611"/>
          <a:ext cx="4554583" cy="155399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70817"/>
                <a:gridCol w="3383766"/>
              </a:tblGrid>
              <a:tr h="441475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20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Time (msec)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P1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34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P2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16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Tahoma"/>
                          <a:cs typeface="Tahoma"/>
                        </a:rPr>
                        <a:t>P3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latin typeface="Tahoma"/>
                          <a:cs typeface="Tahoma"/>
                        </a:rPr>
                        <a:t>37</a:t>
                      </a:r>
                      <a:endParaRPr lang="en-US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1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003905" y="4164391"/>
            <a:ext cx="7039428" cy="1919514"/>
          </a:xfrm>
          <a:prstGeom prst="roundRect">
            <a:avLst>
              <a:gd name="adj" fmla="val 92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Shortest-Job-First (SJF)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7" name="AutoShape 1027"/>
          <p:cNvSpPr txBox="1">
            <a:spLocks noChangeAspect="1" noChangeArrowheads="1"/>
          </p:cNvSpPr>
          <p:nvPr/>
        </p:nvSpPr>
        <p:spPr>
          <a:xfrm>
            <a:off x="706438" y="1016000"/>
            <a:ext cx="8088312" cy="2495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Optimal scheduling</a:t>
            </a:r>
          </a:p>
          <a:p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Preemptive SJF is superior to non-preemptive SJF.</a:t>
            </a:r>
          </a:p>
          <a:p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However, there are no accurate estimations to know the length of the next CPU burst</a:t>
            </a:r>
          </a:p>
          <a:p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Estimation in </a:t>
            </a:r>
            <a:r>
              <a:rPr lang="en-US" altLang="ja-JP" sz="2400" i="1" dirty="0" smtClean="0">
                <a:latin typeface="Tahoma" charset="0"/>
                <a:ea typeface="ＭＳ Ｐゴシック" charset="0"/>
                <a:cs typeface="ＭＳ Ｐゴシック" charset="0"/>
              </a:rPr>
              <a:t>Figure 5.3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(recursive smoothing filter):</a:t>
            </a: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22795"/>
              </p:ext>
            </p:extLst>
          </p:nvPr>
        </p:nvGraphicFramePr>
        <p:xfrm>
          <a:off x="1565275" y="4164391"/>
          <a:ext cx="5761038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3" imgW="6540500" imgH="1485900" progId="Equation.3">
                  <p:embed/>
                </p:oleObj>
              </mc:Choice>
              <mc:Fallback>
                <p:oleObj name="Equation" r:id="rId3" imgW="6540500" imgH="148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164391"/>
                        <a:ext cx="5761038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344231"/>
              </p:ext>
            </p:extLst>
          </p:nvPr>
        </p:nvGraphicFramePr>
        <p:xfrm>
          <a:off x="2628583" y="5413476"/>
          <a:ext cx="4066857" cy="67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5" imgW="2984500" imgH="495300" progId="Equation.3">
                  <p:embed/>
                </p:oleObj>
              </mc:Choice>
              <mc:Fallback>
                <p:oleObj name="Equation" r:id="rId5" imgW="29845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583" y="5413476"/>
                        <a:ext cx="4066857" cy="670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198880" y="3511550"/>
            <a:ext cx="702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Exponential Averaging Filter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(recursive smoothing filter)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3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003904"/>
          </a:xfrm>
        </p:spPr>
        <p:txBody>
          <a:bodyPr/>
          <a:lstStyle/>
          <a:p>
            <a:pPr algn="l"/>
            <a:r>
              <a:rPr lang="en-US" dirty="0" smtClean="0"/>
              <a:t>SJF Predicted CPU Burst</a:t>
            </a:r>
            <a:br>
              <a:rPr lang="en-US" dirty="0" smtClean="0"/>
            </a:br>
            <a:r>
              <a:rPr lang="en-US" sz="2400" dirty="0" smtClean="0"/>
              <a:t>Example (Random Data)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pic>
        <p:nvPicPr>
          <p:cNvPr id="6" name="Picture 5" descr="Screen Shot 2014-03-16 at 11.16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133323"/>
            <a:ext cx="8686800" cy="47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9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0095" y="1279903"/>
            <a:ext cx="8217279" cy="4864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</a:rPr>
              <a:t>A priority number (integer) is associated with each process</a:t>
            </a:r>
          </a:p>
          <a:p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</a:rPr>
              <a:t>The CPU is allocated to the process with the highest priority (smallest integer </a:t>
            </a:r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 highest priority in Unix but lowest in Java).</a:t>
            </a:r>
          </a:p>
          <a:p>
            <a:pPr lvl="1"/>
            <a:r>
              <a:rPr lang="en-US" altLang="ja-JP" sz="2200" dirty="0" smtClean="0">
                <a:latin typeface="Tahoma" charset="0"/>
                <a:ea typeface="ＭＳ Ｐゴシック" charset="0"/>
              </a:rPr>
              <a:t>Preemptive</a:t>
            </a:r>
          </a:p>
          <a:p>
            <a:pPr lvl="1"/>
            <a:r>
              <a:rPr lang="en-US" altLang="ja-JP" sz="2200" dirty="0" smtClean="0">
                <a:latin typeface="Tahoma" charset="0"/>
                <a:ea typeface="ＭＳ Ｐゴシック" charset="0"/>
              </a:rPr>
              <a:t>Non-preemptive</a:t>
            </a:r>
          </a:p>
          <a:p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</a:rPr>
              <a:t>SJF is a </a:t>
            </a:r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</a:rPr>
              <a:t>special case of priority </a:t>
            </a:r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</a:rPr>
              <a:t>scheduling </a:t>
            </a:r>
            <a:endParaRPr lang="en-US" altLang="ja-JP" sz="22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priority 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is the predicted next CPU burst time.</a:t>
            </a:r>
          </a:p>
          <a:p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</a:rPr>
              <a:t>Problem </a:t>
            </a:r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 Starvation – low priority processes may never execute.</a:t>
            </a:r>
          </a:p>
          <a:p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Solution  Aging – as time progresses increase the priority of the process.</a:t>
            </a:r>
          </a:p>
          <a:p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3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28560" y="6446155"/>
            <a:ext cx="1021080" cy="365125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77239" y="6446155"/>
            <a:ext cx="4617721" cy="365125"/>
          </a:xfrm>
        </p:spPr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 flipH="1">
            <a:off x="1179843" y="368819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1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 flipH="1">
            <a:off x="245263" y="4201357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5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>
                <a:latin typeface="Helvetica" charset="0"/>
              </a:rPr>
              <a:t>1</a:t>
            </a:r>
            <a:r>
              <a:rPr kumimoji="0" lang="en-US" altLang="ja-JP" sz="1800" dirty="0" smtClean="0">
                <a:latin typeface="Helvetica" charset="0"/>
              </a:rPr>
              <a:t>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877626" y="5774800"/>
            <a:ext cx="7313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2000" dirty="0" smtClean="0">
                <a:latin typeface="Helvetica" charset="0"/>
              </a:rPr>
              <a:t>(Priority) </a:t>
            </a:r>
            <a:r>
              <a:rPr kumimoji="0" lang="en-US" altLang="ja-JP" sz="2000" dirty="0" smtClean="0">
                <a:latin typeface="Helvetica" charset="0"/>
              </a:rPr>
              <a:t>Average </a:t>
            </a:r>
            <a:r>
              <a:rPr kumimoji="0" lang="en-US" altLang="ja-JP" sz="2000" dirty="0">
                <a:latin typeface="Helvetica" charset="0"/>
              </a:rPr>
              <a:t>waiting time = (0 + </a:t>
            </a:r>
            <a:r>
              <a:rPr kumimoji="0" lang="en-US" altLang="ja-JP" sz="2000" dirty="0" smtClean="0">
                <a:latin typeface="Helvetica" charset="0"/>
              </a:rPr>
              <a:t>1 </a:t>
            </a:r>
            <a:r>
              <a:rPr kumimoji="0" lang="en-US" altLang="ja-JP" sz="2000" dirty="0">
                <a:latin typeface="Helvetica" charset="0"/>
              </a:rPr>
              <a:t>+ </a:t>
            </a:r>
            <a:r>
              <a:rPr kumimoji="0" lang="en-US" altLang="ja-JP" sz="2000" dirty="0">
                <a:latin typeface="Helvetica" charset="0"/>
              </a:rPr>
              <a:t>6</a:t>
            </a:r>
            <a:r>
              <a:rPr kumimoji="0" lang="en-US" altLang="ja-JP" sz="2000" dirty="0" smtClean="0">
                <a:latin typeface="Helvetica" charset="0"/>
              </a:rPr>
              <a:t> </a:t>
            </a:r>
            <a:r>
              <a:rPr kumimoji="0" lang="en-US" altLang="ja-JP" sz="2000" dirty="0">
                <a:latin typeface="Helvetica" charset="0"/>
              </a:rPr>
              <a:t>+ </a:t>
            </a:r>
            <a:r>
              <a:rPr kumimoji="0" lang="en-US" altLang="ja-JP" sz="2000" dirty="0" smtClean="0">
                <a:latin typeface="Helvetica" charset="0"/>
              </a:rPr>
              <a:t>9+12)/5 </a:t>
            </a:r>
            <a:r>
              <a:rPr kumimoji="0" lang="en-US" altLang="ja-JP" sz="2000" dirty="0">
                <a:latin typeface="Helvetica" charset="0"/>
              </a:rPr>
              <a:t>= </a:t>
            </a:r>
            <a:r>
              <a:rPr kumimoji="0" lang="en-US" altLang="ja-JP" sz="2000" dirty="0" smtClean="0">
                <a:latin typeface="Helvetica" charset="0"/>
              </a:rPr>
              <a:t>5.6</a:t>
            </a:r>
            <a:endParaRPr kumimoji="0" lang="en-US" altLang="ja-JP" sz="2000" dirty="0">
              <a:latin typeface="Helvetica" charset="0"/>
            </a:endParaRPr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877628" y="4399515"/>
            <a:ext cx="458738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77"/>
          <p:cNvSpPr>
            <a:spLocks noChangeShapeType="1"/>
          </p:cNvSpPr>
          <p:nvPr/>
        </p:nvSpPr>
        <p:spPr bwMode="auto">
          <a:xfrm>
            <a:off x="877626" y="5217517"/>
            <a:ext cx="5485789" cy="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83"/>
          <p:cNvSpPr>
            <a:spLocks noChangeShapeType="1"/>
          </p:cNvSpPr>
          <p:nvPr/>
        </p:nvSpPr>
        <p:spPr bwMode="auto">
          <a:xfrm>
            <a:off x="3621384" y="4057529"/>
            <a:ext cx="0" cy="75382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85"/>
          <p:cNvSpPr>
            <a:spLocks noChangeShapeType="1"/>
          </p:cNvSpPr>
          <p:nvPr/>
        </p:nvSpPr>
        <p:spPr bwMode="auto">
          <a:xfrm>
            <a:off x="6366517" y="4057528"/>
            <a:ext cx="0" cy="115998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87"/>
          <p:cNvSpPr>
            <a:spLocks noChangeShapeType="1"/>
          </p:cNvSpPr>
          <p:nvPr/>
        </p:nvSpPr>
        <p:spPr bwMode="auto">
          <a:xfrm>
            <a:off x="877627" y="3787490"/>
            <a:ext cx="0" cy="61202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 flipH="1">
            <a:off x="245263" y="4623535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1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>
                <a:latin typeface="Helvetica" charset="0"/>
              </a:rPr>
              <a:t>6</a:t>
            </a:r>
            <a:r>
              <a:rPr kumimoji="0" lang="en-US" altLang="ja-JP" sz="1800" dirty="0" smtClean="0">
                <a:latin typeface="Helvetica" charset="0"/>
              </a:rPr>
              <a:t>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0" name="Text Box 92"/>
          <p:cNvSpPr txBox="1">
            <a:spLocks noChangeArrowheads="1"/>
          </p:cNvSpPr>
          <p:nvPr/>
        </p:nvSpPr>
        <p:spPr bwMode="auto">
          <a:xfrm flipH="1">
            <a:off x="245263" y="3812806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>
                <a:latin typeface="Helvetica" charset="0"/>
              </a:rPr>
              <a:t>0</a:t>
            </a:r>
            <a:r>
              <a:rPr kumimoji="0" lang="en-US" altLang="ja-JP" sz="1800" dirty="0" smtClean="0">
                <a:latin typeface="Helvetica" charset="0"/>
              </a:rPr>
              <a:t>)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1" name="Text Box 93"/>
          <p:cNvSpPr txBox="1">
            <a:spLocks noChangeArrowheads="1"/>
          </p:cNvSpPr>
          <p:nvPr/>
        </p:nvSpPr>
        <p:spPr bwMode="auto">
          <a:xfrm flipH="1">
            <a:off x="245263" y="5036622"/>
            <a:ext cx="70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 smtClean="0">
                <a:latin typeface="Helvetica" charset="0"/>
              </a:rPr>
              <a:t>9)</a:t>
            </a:r>
            <a:endParaRPr kumimoji="0" lang="en-US" altLang="ja-JP" sz="1800" dirty="0">
              <a:latin typeface="Helvetica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41202"/>
              </p:ext>
            </p:extLst>
          </p:nvPr>
        </p:nvGraphicFramePr>
        <p:xfrm>
          <a:off x="4409222" y="815371"/>
          <a:ext cx="3776295" cy="210311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45624"/>
                <a:gridCol w="1294441"/>
                <a:gridCol w="1036230"/>
              </a:tblGrid>
              <a:tr h="55383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</a:t>
                      </a:r>
                    </a:p>
                    <a:p>
                      <a:pPr algn="ctr"/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Priority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P1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7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3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P2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1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1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P3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3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4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1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5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P5</a:t>
                      </a:r>
                      <a:endParaRPr lang="en-US" sz="1400" b="0" i="0" dirty="0" smtClean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5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2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79359" y="3047540"/>
            <a:ext cx="7312085" cy="594978"/>
            <a:chOff x="333259" y="3458660"/>
            <a:chExt cx="7312085" cy="594978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718833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07529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24727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3326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261828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79026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70427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216128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353229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98930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444630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490331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581732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536031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627432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673133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33259" y="3458660"/>
              <a:ext cx="6855075" cy="412750"/>
              <a:chOff x="333259" y="3458660"/>
              <a:chExt cx="6855075" cy="412750"/>
            </a:xfrm>
          </p:grpSpPr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 flipH="1">
                <a:off x="333259" y="3458660"/>
                <a:ext cx="457005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 flipH="1">
                <a:off x="784022" y="3458660"/>
                <a:ext cx="2291267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 flipH="1">
                <a:off x="3075284" y="3458660"/>
                <a:ext cx="2742035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 flipH="1">
                <a:off x="5817317" y="3458660"/>
                <a:ext cx="1371017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5817315" y="3475533"/>
              <a:ext cx="1371019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 smtClean="0">
                  <a:solidFill>
                    <a:schemeClr val="bg1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chemeClr val="bg1"/>
                  </a:solidFill>
                  <a:latin typeface="Helvetica" charset="0"/>
                </a:rPr>
                <a:t>3</a:t>
              </a:r>
              <a:endParaRPr kumimoji="0" lang="en-US" altLang="ja-JP" sz="1800" dirty="0">
                <a:solidFill>
                  <a:schemeClr val="bg1"/>
                </a:solidFill>
                <a:latin typeface="Helvetica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 flipH="1">
              <a:off x="3075290" y="3473870"/>
              <a:ext cx="27420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 smtClean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 flipH="1">
              <a:off x="359809" y="3479776"/>
              <a:ext cx="4242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 smtClean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flipH="1">
              <a:off x="1676382" y="3478130"/>
              <a:ext cx="4242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 smtClean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H="1">
              <a:off x="7645344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Line 87"/>
          <p:cNvSpPr>
            <a:spLocks noChangeShapeType="1"/>
          </p:cNvSpPr>
          <p:nvPr/>
        </p:nvSpPr>
        <p:spPr bwMode="auto">
          <a:xfrm>
            <a:off x="1330122" y="4057529"/>
            <a:ext cx="0" cy="3419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 flipH="1">
            <a:off x="3464862" y="368819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6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877626" y="4811351"/>
            <a:ext cx="274376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871645" y="6160345"/>
            <a:ext cx="731387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(FCFS) Average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waiting time = (0 + 7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+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8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+ 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11 + 12)/5 </a:t>
            </a:r>
            <a:r>
              <a:rPr kumimoji="0" lang="en-US" altLang="ja-JP" sz="2000" dirty="0">
                <a:solidFill>
                  <a:srgbClr val="FF0000"/>
                </a:solidFill>
                <a:latin typeface="Helvetica" charset="0"/>
              </a:rPr>
              <a:t>= </a:t>
            </a:r>
            <a:r>
              <a:rPr kumimoji="0" lang="en-US" altLang="ja-JP" sz="2000" dirty="0" smtClean="0">
                <a:solidFill>
                  <a:srgbClr val="FF0000"/>
                </a:solidFill>
                <a:latin typeface="Helvetica" charset="0"/>
              </a:rPr>
              <a:t>7.6</a:t>
            </a:r>
            <a:endParaRPr kumimoji="0" lang="en-US" altLang="ja-JP" sz="2000"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auto">
          <a:xfrm flipH="1">
            <a:off x="6196130" y="368819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9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77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035352"/>
          </a:xfrm>
        </p:spPr>
        <p:txBody>
          <a:bodyPr/>
          <a:lstStyle/>
          <a:p>
            <a:pPr algn="l"/>
            <a:r>
              <a:rPr lang="en-US" dirty="0" smtClean="0"/>
              <a:t>Priority Scheduling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Non-preemptive</a:t>
            </a:r>
            <a:endParaRPr lang="en-US" sz="2400" dirty="0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 flipH="1">
            <a:off x="7734434" y="3044478"/>
            <a:ext cx="457064" cy="412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 flipH="1">
            <a:off x="7751350" y="3067010"/>
            <a:ext cx="424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solidFill>
                  <a:srgbClr val="000000"/>
                </a:solidFill>
                <a:latin typeface="Helvetica" charset="0"/>
              </a:rPr>
              <a:t>P</a:t>
            </a:r>
            <a:r>
              <a:rPr kumimoji="0" lang="en-US" altLang="ja-JP" sz="1800" baseline="-25000" dirty="0">
                <a:solidFill>
                  <a:srgbClr val="000000"/>
                </a:solidFill>
                <a:latin typeface="Helvetica" charset="0"/>
              </a:rPr>
              <a:t>4</a:t>
            </a:r>
            <a:endParaRPr kumimoji="0" lang="en-US" altLang="ja-JP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7752708" y="4043540"/>
            <a:ext cx="0" cy="154968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 flipH="1">
            <a:off x="7518132" y="3674210"/>
            <a:ext cx="4414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12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9" name="Text Box 16"/>
          <p:cNvSpPr txBox="1">
            <a:spLocks noChangeArrowheads="1"/>
          </p:cNvSpPr>
          <p:nvPr/>
        </p:nvSpPr>
        <p:spPr bwMode="auto">
          <a:xfrm flipH="1">
            <a:off x="7968400" y="3688200"/>
            <a:ext cx="4414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13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887635" y="5593224"/>
            <a:ext cx="684679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" name="Text Box 93"/>
          <p:cNvSpPr txBox="1">
            <a:spLocks noChangeArrowheads="1"/>
          </p:cNvSpPr>
          <p:nvPr/>
        </p:nvSpPr>
        <p:spPr bwMode="auto">
          <a:xfrm flipH="1">
            <a:off x="191083" y="5412328"/>
            <a:ext cx="8347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 smtClean="0">
                <a:latin typeface="Helvetica" charset="0"/>
              </a:rPr>
              <a:t>P</a:t>
            </a:r>
            <a:r>
              <a:rPr kumimoji="0" lang="en-US" altLang="ja-JP" sz="1800" baseline="-25000" dirty="0" smtClean="0">
                <a:latin typeface="Helvetica" charset="0"/>
              </a:rPr>
              <a:t>4</a:t>
            </a:r>
            <a:r>
              <a:rPr kumimoji="0" lang="en-US" altLang="ja-JP" sz="1800" dirty="0" smtClean="0">
                <a:latin typeface="Helvetica" charset="0"/>
              </a:rPr>
              <a:t>(</a:t>
            </a:r>
            <a:r>
              <a:rPr kumimoji="0" lang="en-US" altLang="ja-JP" sz="1800" dirty="0" smtClean="0">
                <a:latin typeface="Helvetica" charset="0"/>
              </a:rPr>
              <a:t>12</a:t>
            </a:r>
            <a:r>
              <a:rPr kumimoji="0" lang="en-US" altLang="ja-JP" sz="1800" dirty="0" smtClean="0">
                <a:latin typeface="Helvetica" charset="0"/>
              </a:rPr>
              <a:t>)</a:t>
            </a:r>
            <a:endParaRPr kumimoji="0" lang="en-US" altLang="ja-JP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0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</a:t>
            </a:r>
            <a:r>
              <a:rPr lang="en-US" dirty="0" smtClean="0"/>
              <a:t>Scheduling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5240" y="879778"/>
            <a:ext cx="7772400" cy="9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1600" dirty="0" smtClean="0">
                <a:latin typeface="Tahoma" charset="0"/>
                <a:ea typeface="ＭＳ Ｐゴシック" charset="0"/>
                <a:cs typeface="ＭＳ Ｐゴシック" charset="0"/>
              </a:rPr>
              <a:t>Each process is given CPU time in turn, (i.e. time quantum: usually 10-</a:t>
            </a:r>
            <a:r>
              <a:rPr lang="en-US" altLang="ja-JP" sz="1600" dirty="0" smtClean="0">
                <a:latin typeface="Tahoma" charset="0"/>
                <a:ea typeface="ＭＳ Ｐゴシック" charset="0"/>
                <a:cs typeface="ＭＳ Ｐゴシック" charset="0"/>
              </a:rPr>
              <a:t>100ms)</a:t>
            </a:r>
          </a:p>
          <a:p>
            <a:pPr>
              <a:lnSpc>
                <a:spcPct val="90000"/>
              </a:lnSpc>
            </a:pPr>
            <a:r>
              <a:rPr lang="en-US" altLang="ja-JP" sz="1600" dirty="0" smtClean="0">
                <a:latin typeface="Tahoma" charset="0"/>
                <a:ea typeface="ＭＳ Ｐゴシック" charset="0"/>
                <a:cs typeface="ＭＳ Ｐゴシック" charset="0"/>
              </a:rPr>
              <a:t>...thus </a:t>
            </a:r>
            <a:r>
              <a:rPr lang="en-US" altLang="ja-JP" sz="1600" dirty="0" smtClean="0">
                <a:latin typeface="Tahoma" charset="0"/>
                <a:ea typeface="ＭＳ Ｐゴシック" charset="0"/>
                <a:cs typeface="ＭＳ Ｐゴシック" charset="0"/>
              </a:rPr>
              <a:t>waits no longer than ( n – 1 ) * time quantum </a:t>
            </a:r>
          </a:p>
          <a:p>
            <a:pPr>
              <a:lnSpc>
                <a:spcPct val="90000"/>
              </a:lnSpc>
            </a:pPr>
            <a:r>
              <a:rPr lang="en-US" altLang="ja-JP" sz="1600" dirty="0" smtClean="0">
                <a:latin typeface="Tahoma" charset="0"/>
                <a:ea typeface="ＭＳ Ｐゴシック" charset="0"/>
                <a:cs typeface="ＭＳ Ｐゴシック" charset="0"/>
              </a:rPr>
              <a:t>time quantum = </a:t>
            </a:r>
            <a:r>
              <a:rPr lang="en-US" altLang="ja-JP" sz="1600" dirty="0" smtClean="0">
                <a:latin typeface="Tahoma" charset="0"/>
                <a:ea typeface="ＭＳ Ｐゴシック" charset="0"/>
                <a:cs typeface="ＭＳ Ｐゴシック" charset="0"/>
              </a:rPr>
              <a:t>20ms</a:t>
            </a:r>
            <a:endParaRPr lang="en-US" altLang="ja-JP" sz="1600" dirty="0" smtClean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863090" y="4027387"/>
            <a:ext cx="5253038" cy="693737"/>
            <a:chOff x="1040" y="2640"/>
            <a:chExt cx="3859" cy="678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1</a:t>
                </a:r>
                <a:endParaRPr kumimoji="0" lang="en-US" altLang="ja-JP" sz="1800">
                  <a:latin typeface="Helvetica" charset="0"/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4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4</a:t>
                </a: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3</a:t>
                </a: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040" y="2960"/>
              <a:ext cx="22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0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329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20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665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37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045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57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434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77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771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97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59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117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3444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121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3778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134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4148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154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4484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162</a:t>
              </a:r>
            </a:p>
          </p:txBody>
        </p:sp>
      </p:grp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023427" y="5006874"/>
            <a:ext cx="471487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2502854" y="5387345"/>
            <a:ext cx="434974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023428" y="4600474"/>
            <a:ext cx="0" cy="16684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2498090" y="4644924"/>
            <a:ext cx="0" cy="17033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2937828" y="4671912"/>
            <a:ext cx="19050" cy="1597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3466465" y="468143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4909503" y="463698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4452303" y="466238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3941128" y="4635399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5393690" y="4652862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>
            <a:off x="5869940" y="466238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6381115" y="4616349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H="1">
            <a:off x="6857365" y="464333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2990215" y="5822849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3474932" y="6226074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949065" y="5007295"/>
            <a:ext cx="511175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4462886" y="5829730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4928553" y="6224488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5385753" y="5007715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5914390" y="5857774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6389053" y="5858832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502854" y="5011107"/>
            <a:ext cx="142874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3437890" y="5822849"/>
            <a:ext cx="99522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3966528" y="6225546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4467790" y="5008882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952365" y="5851424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2012315" y="6226074"/>
            <a:ext cx="1435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2074228" y="5822849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2023428" y="5384708"/>
            <a:ext cx="471486" cy="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1980082" y="531802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253388" y="574400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2428817" y="6154636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57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4704715" y="4935016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3696653" y="574400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4229917" y="6138762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5173593" y="577510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 flipH="1">
            <a:off x="1259734" y="4727474"/>
            <a:ext cx="827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1</a:t>
            </a:r>
            <a:r>
              <a:rPr kumimoji="0" lang="en-US" altLang="ja-JP" sz="1800" dirty="0">
                <a:latin typeface="Helvetica" charset="0"/>
              </a:rPr>
              <a:t>(53)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 flipH="1">
            <a:off x="1259734" y="5136520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2</a:t>
            </a:r>
            <a:r>
              <a:rPr kumimoji="0" lang="en-US" altLang="ja-JP" sz="1800" dirty="0">
                <a:latin typeface="Helvetica" charset="0"/>
              </a:rPr>
              <a:t>(17)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 flipH="1">
            <a:off x="1259734" y="5545565"/>
            <a:ext cx="827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>
                <a:latin typeface="Helvetica" charset="0"/>
              </a:rPr>
              <a:t>P</a:t>
            </a:r>
            <a:r>
              <a:rPr kumimoji="0" lang="en-US" altLang="ja-JP" sz="1800" baseline="-25000">
                <a:latin typeface="Helvetica" charset="0"/>
              </a:rPr>
              <a:t>3</a:t>
            </a:r>
            <a:r>
              <a:rPr kumimoji="0" lang="en-US" altLang="ja-JP" sz="1800">
                <a:latin typeface="Helvetica" charset="0"/>
              </a:rPr>
              <a:t>(68)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 flipH="1">
            <a:off x="1259734" y="5954612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>
                <a:latin typeface="Helvetica" charset="0"/>
              </a:rPr>
              <a:t>P</a:t>
            </a:r>
            <a:r>
              <a:rPr kumimoji="0" lang="en-US" altLang="ja-JP" sz="1800" baseline="-25000">
                <a:latin typeface="Helvetica" charset="0"/>
              </a:rPr>
              <a:t>4</a:t>
            </a:r>
            <a:r>
              <a:rPr kumimoji="0" lang="en-US" altLang="ja-JP" sz="1800">
                <a:latin typeface="Helvetica" charset="0"/>
              </a:rPr>
              <a:t>(24)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 flipH="1">
            <a:off x="2793635" y="4644634"/>
            <a:ext cx="827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1</a:t>
            </a:r>
            <a:r>
              <a:rPr kumimoji="0" lang="en-US" altLang="ja-JP" sz="1800" dirty="0">
                <a:latin typeface="Helvetica" charset="0"/>
              </a:rPr>
              <a:t>(33)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 flipH="1">
            <a:off x="4566603" y="4646630"/>
            <a:ext cx="827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1</a:t>
            </a:r>
            <a:r>
              <a:rPr kumimoji="0" lang="en-US" altLang="ja-JP" sz="1800" dirty="0">
                <a:latin typeface="Helvetica" charset="0"/>
              </a:rPr>
              <a:t>(13)</a:t>
            </a: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 flipH="1">
            <a:off x="3518059" y="5439841"/>
            <a:ext cx="827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r>
              <a:rPr kumimoji="0" lang="en-US" altLang="ja-JP" sz="1800" dirty="0">
                <a:latin typeface="Helvetica" charset="0"/>
              </a:rPr>
              <a:t>(48)</a:t>
            </a: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 flipH="1">
            <a:off x="4997609" y="5456137"/>
            <a:ext cx="827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r>
              <a:rPr kumimoji="0" lang="en-US" altLang="ja-JP" sz="1800" dirty="0">
                <a:latin typeface="Helvetica" charset="0"/>
              </a:rPr>
              <a:t>(28)</a:t>
            </a:r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 flipH="1">
            <a:off x="6147753" y="5470424"/>
            <a:ext cx="700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>
                <a:latin typeface="Helvetica" charset="0"/>
              </a:rPr>
              <a:t>P</a:t>
            </a:r>
            <a:r>
              <a:rPr kumimoji="0" lang="en-US" altLang="ja-JP" sz="1800" baseline="-25000">
                <a:latin typeface="Helvetica" charset="0"/>
              </a:rPr>
              <a:t>3</a:t>
            </a:r>
            <a:r>
              <a:rPr kumimoji="0" lang="en-US" altLang="ja-JP" sz="1800">
                <a:latin typeface="Helvetica" charset="0"/>
              </a:rPr>
              <a:t>(8)</a:t>
            </a: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 flipH="1">
            <a:off x="4080876" y="5872467"/>
            <a:ext cx="700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4</a:t>
            </a:r>
            <a:r>
              <a:rPr kumimoji="0" lang="en-US" altLang="ja-JP" sz="1800" dirty="0">
                <a:latin typeface="Helvetica" charset="0"/>
              </a:rPr>
              <a:t>(4)</a:t>
            </a:r>
          </a:p>
        </p:txBody>
      </p:sp>
      <p:sp>
        <p:nvSpPr>
          <p:cNvPr id="78" name="Text Box 62"/>
          <p:cNvSpPr txBox="1">
            <a:spLocks noChangeArrowheads="1"/>
          </p:cNvSpPr>
          <p:nvPr/>
        </p:nvSpPr>
        <p:spPr bwMode="auto">
          <a:xfrm>
            <a:off x="2900144" y="4926549"/>
            <a:ext cx="4086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 smtClean="0">
                <a:solidFill>
                  <a:srgbClr val="FF0000"/>
                </a:solidFill>
              </a:rPr>
              <a:t>57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45829"/>
              </p:ext>
            </p:extLst>
          </p:nvPr>
        </p:nvGraphicFramePr>
        <p:xfrm>
          <a:off x="1494337" y="1862667"/>
          <a:ext cx="5471160" cy="210311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67790"/>
                <a:gridCol w="1367790"/>
                <a:gridCol w="1730616"/>
                <a:gridCol w="1004964"/>
              </a:tblGrid>
              <a:tr h="55383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 (</a:t>
                      </a:r>
                      <a:r>
                        <a:rPr lang="en-US" sz="1600" b="0" i="0" baseline="0" dirty="0" err="1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ms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Wait Time</a:t>
                      </a:r>
                    </a:p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lang="en-US" sz="1600" b="0" i="0" dirty="0" err="1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ms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TAT (</a:t>
                      </a:r>
                      <a:r>
                        <a:rPr lang="en-US" sz="1600" b="0" i="0" dirty="0" err="1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ms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P1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53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Font typeface="Wingdings" charset="0"/>
                        <a:buNone/>
                      </a:pPr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57</a:t>
                      </a:r>
                      <a:r>
                        <a:rPr lang="en-US" altLang="ja-JP" sz="1400" dirty="0" smtClean="0">
                          <a:solidFill>
                            <a:schemeClr val="bg1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+</a:t>
                      </a:r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24</a:t>
                      </a:r>
                      <a:r>
                        <a:rPr lang="en-US" altLang="ja-JP" sz="1400" dirty="0" smtClean="0"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= </a:t>
                      </a:r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81</a:t>
                      </a:r>
                      <a:endParaRPr lang="en-US" altLang="ja-JP" sz="1400" dirty="0" smtClean="0">
                        <a:solidFill>
                          <a:srgbClr val="FF0000"/>
                        </a:solidFill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134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P2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17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20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37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P3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68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Font typeface="Wingdings" charset="0"/>
                        <a:buNone/>
                      </a:pPr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37</a:t>
                      </a:r>
                      <a:r>
                        <a:rPr lang="en-US" altLang="ja-JP" sz="1400" dirty="0" smtClean="0"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+ </a:t>
                      </a:r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40</a:t>
                      </a:r>
                      <a:r>
                        <a:rPr lang="en-US" altLang="ja-JP" sz="1400" dirty="0" smtClean="0"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+ </a:t>
                      </a:r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  <a:r>
                        <a:rPr lang="en-US" altLang="ja-JP" sz="1400" dirty="0" smtClean="0"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= </a:t>
                      </a:r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94</a:t>
                      </a:r>
                      <a:endParaRPr lang="en-US" altLang="ja-JP" sz="1400" dirty="0" smtClean="0">
                        <a:solidFill>
                          <a:srgbClr val="FF0000"/>
                        </a:solidFill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162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24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57</a:t>
                      </a:r>
                      <a:r>
                        <a:rPr lang="en-US" altLang="ja-JP" sz="1400" dirty="0" smtClean="0"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+ </a:t>
                      </a:r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40</a:t>
                      </a:r>
                      <a:r>
                        <a:rPr lang="en-US" altLang="ja-JP" sz="1400" dirty="0" smtClean="0"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= </a:t>
                      </a:r>
                      <a:r>
                        <a:rPr lang="en-US" altLang="ja-JP" sz="1400" dirty="0" smtClean="0">
                          <a:solidFill>
                            <a:srgbClr val="FF0000"/>
                          </a:solidFill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97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121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AVERAGE</a:t>
                      </a:r>
                      <a:endParaRPr lang="en-US" sz="1400" b="0" i="0" dirty="0" smtClean="0">
                        <a:latin typeface="Tahoma"/>
                        <a:cs typeface="Tahoma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41ms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73ms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ahoma"/>
                          <a:cs typeface="Tahoma"/>
                        </a:rPr>
                        <a:t>114ms</a:t>
                      </a:r>
                      <a:endParaRPr lang="en-US" sz="1400" b="0" i="0" dirty="0"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43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77239" y="1252855"/>
            <a:ext cx="7772401" cy="212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Typically, higher average turnaround than SJF, but better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response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Performance (q = quantum)</a:t>
            </a:r>
          </a:p>
          <a:p>
            <a:pPr lvl="1"/>
            <a:r>
              <a:rPr lang="en-US" altLang="ja-JP" sz="2000" i="1" dirty="0" smtClean="0">
                <a:latin typeface="Tahoma" charset="0"/>
                <a:ea typeface="ＭＳ Ｐゴシック" charset="0"/>
              </a:rPr>
              <a:t>q</a:t>
            </a:r>
            <a:r>
              <a:rPr lang="en-US" altLang="ja-JP" sz="2000" dirty="0" smtClean="0">
                <a:latin typeface="Tahoma" charset="0"/>
                <a:ea typeface="ＭＳ Ｐゴシック" charset="0"/>
              </a:rPr>
              <a:t> large </a:t>
            </a:r>
            <a:r>
              <a:rPr lang="en-US" altLang="ja-JP" sz="2000" dirty="0" smtClean="0">
                <a:latin typeface="Tahoma" charset="0"/>
                <a:ea typeface="ＭＳ Ｐゴシック" charset="0"/>
                <a:sym typeface="Symbol" charset="0"/>
              </a:rPr>
              <a:t> FCFS</a:t>
            </a:r>
          </a:p>
          <a:p>
            <a:pPr lvl="1"/>
            <a:r>
              <a:rPr lang="en-US" altLang="ja-JP" sz="2000" i="1" dirty="0" smtClean="0">
                <a:latin typeface="Tahoma" charset="0"/>
                <a:ea typeface="ＭＳ Ｐゴシック" charset="0"/>
                <a:sym typeface="Symbol" charset="0"/>
              </a:rPr>
              <a:t>q </a:t>
            </a:r>
            <a:r>
              <a:rPr lang="en-US" altLang="ja-JP" sz="2000" dirty="0" smtClean="0">
                <a:latin typeface="Tahoma" charset="0"/>
                <a:ea typeface="ＭＳ Ｐゴシック" charset="0"/>
                <a:sym typeface="Symbol" charset="0"/>
              </a:rPr>
              <a:t>small 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sym typeface="Symbol" charset="0"/>
              </a:rPr>
              <a:t>q </a:t>
            </a:r>
            <a:r>
              <a:rPr lang="en-US" altLang="ja-JP" sz="2000" dirty="0" smtClean="0">
                <a:latin typeface="Tahoma" charset="0"/>
                <a:ea typeface="ＭＳ Ｐゴシック" charset="0"/>
                <a:sym typeface="Symbol" charset="0"/>
              </a:rPr>
              <a:t>must be large with respect to context switch, otherwise overhead is too high.</a:t>
            </a:r>
            <a:endParaRPr lang="en-US" altLang="ja-JP" sz="2000" dirty="0">
              <a:latin typeface="Tahoma" charset="0"/>
              <a:ea typeface="ＭＳ Ｐゴシック" charset="0"/>
            </a:endParaRPr>
          </a:p>
        </p:txBody>
      </p:sp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1905953" y="3496945"/>
            <a:ext cx="6111875" cy="2759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1" y="1"/>
            <a:ext cx="8636000" cy="725691"/>
          </a:xfrm>
        </p:spPr>
        <p:txBody>
          <a:bodyPr/>
          <a:lstStyle/>
          <a:p>
            <a:r>
              <a:rPr lang="en-US" dirty="0" smtClean="0"/>
              <a:t>CPU Scheduling Learning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846666" y="1206773"/>
            <a:ext cx="7702974" cy="432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5613" indent="-455613">
              <a:lnSpc>
                <a:spcPct val="90000"/>
              </a:lnSpc>
            </a:pPr>
            <a:r>
              <a:rPr lang="en-US" altLang="ja-JP" sz="3200" dirty="0" smtClean="0">
                <a:latin typeface="Tahoma"/>
                <a:cs typeface="Tahoma"/>
              </a:rPr>
              <a:t>Basic </a:t>
            </a:r>
            <a:r>
              <a:rPr lang="en-US" altLang="ja-JP" sz="3200" dirty="0">
                <a:latin typeface="Tahoma"/>
                <a:cs typeface="Tahoma"/>
              </a:rPr>
              <a:t>Concepts</a:t>
            </a:r>
          </a:p>
          <a:p>
            <a:pPr marL="455613" indent="-455613">
              <a:lnSpc>
                <a:spcPct val="90000"/>
              </a:lnSpc>
            </a:pPr>
            <a:r>
              <a:rPr lang="en-US" altLang="ja-JP" sz="3200" dirty="0">
                <a:latin typeface="Tahoma"/>
                <a:cs typeface="Tahoma"/>
              </a:rPr>
              <a:t>Scheduling Criteria</a:t>
            </a:r>
          </a:p>
          <a:p>
            <a:pPr marL="455613" indent="-455613">
              <a:lnSpc>
                <a:spcPct val="90000"/>
              </a:lnSpc>
            </a:pPr>
            <a:r>
              <a:rPr lang="en-US" altLang="ja-JP" sz="3200" dirty="0">
                <a:latin typeface="Tahoma"/>
                <a:cs typeface="Tahoma"/>
              </a:rPr>
              <a:t>Scheduling </a:t>
            </a:r>
            <a:r>
              <a:rPr lang="en-US" altLang="ja-JP" sz="3200" dirty="0" smtClean="0">
                <a:latin typeface="Tahoma"/>
                <a:cs typeface="Tahoma"/>
              </a:rPr>
              <a:t>Algorithms (FCFS, SJF, etc.)</a:t>
            </a:r>
            <a:endParaRPr lang="en-US" altLang="ja-JP" sz="3200" dirty="0" smtClean="0">
              <a:latin typeface="Tahoma"/>
              <a:cs typeface="Tahoma"/>
            </a:endParaRPr>
          </a:p>
          <a:p>
            <a:pPr marL="455613" indent="-455613">
              <a:lnSpc>
                <a:spcPct val="90000"/>
              </a:lnSpc>
            </a:pPr>
            <a:r>
              <a:rPr lang="en-US" altLang="ja-JP" sz="3200" dirty="0" smtClean="0">
                <a:latin typeface="Tahoma"/>
                <a:cs typeface="Tahoma"/>
              </a:rPr>
              <a:t>Thread Scheduling</a:t>
            </a:r>
          </a:p>
          <a:p>
            <a:pPr marL="455613" indent="-455613">
              <a:lnSpc>
                <a:spcPct val="90000"/>
              </a:lnSpc>
            </a:pPr>
            <a:r>
              <a:rPr lang="en-US" altLang="ja-JP" sz="3200" dirty="0" smtClean="0">
                <a:latin typeface="Tahoma"/>
                <a:cs typeface="Tahoma"/>
              </a:rPr>
              <a:t>Multi-Processor Scheduling</a:t>
            </a:r>
          </a:p>
          <a:p>
            <a:pPr marL="455613" indent="-455613">
              <a:lnSpc>
                <a:spcPct val="90000"/>
              </a:lnSpc>
            </a:pPr>
            <a:r>
              <a:rPr lang="en-US" altLang="ja-JP" sz="3200" dirty="0" smtClean="0">
                <a:latin typeface="Tahoma"/>
                <a:cs typeface="Tahoma"/>
              </a:rPr>
              <a:t>OS Examples</a:t>
            </a:r>
          </a:p>
          <a:p>
            <a:pPr marL="455613" indent="-455613">
              <a:lnSpc>
                <a:spcPct val="90000"/>
              </a:lnSpc>
            </a:pPr>
            <a:r>
              <a:rPr lang="en-US" altLang="ja-JP" sz="3200" dirty="0" smtClean="0">
                <a:latin typeface="Tahoma"/>
                <a:cs typeface="Tahoma"/>
              </a:rPr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194038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62561"/>
            <a:ext cx="7772401" cy="725691"/>
          </a:xfrm>
        </p:spPr>
        <p:txBody>
          <a:bodyPr/>
          <a:lstStyle/>
          <a:p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Turnaround Time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(TAT) Varies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Time Quantum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" t="676" r="2827" b="891"/>
          <a:stretch>
            <a:fillRect/>
          </a:stretch>
        </p:blipFill>
        <p:spPr>
          <a:xfrm>
            <a:off x="881698" y="1565593"/>
            <a:ext cx="4916488" cy="4114800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16296" y="2164874"/>
            <a:ext cx="298386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dirty="0"/>
              <a:t>TAT can be improved if most processes</a:t>
            </a:r>
          </a:p>
          <a:p>
            <a:pPr eaLnBrk="1" hangingPunct="1"/>
            <a:r>
              <a:rPr lang="en-US" altLang="ja-JP" sz="1800" dirty="0"/>
              <a:t>finish their next CPU burst in a single</a:t>
            </a:r>
          </a:p>
          <a:p>
            <a:pPr eaLnBrk="1" hangingPunct="1"/>
            <a:r>
              <a:rPr lang="en-US" altLang="ja-JP" sz="1800" dirty="0"/>
              <a:t>time quantum.</a:t>
            </a:r>
          </a:p>
        </p:txBody>
      </p:sp>
    </p:spTree>
    <p:extLst>
      <p:ext uri="{BB962C8B-B14F-4D97-AF65-F5344CB8AC3E}">
        <p14:creationId xmlns:p14="http://schemas.microsoft.com/office/powerpoint/2010/main" val="206566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0"/>
            <a:ext cx="7772401" cy="1066799"/>
          </a:xfrm>
        </p:spPr>
        <p:txBody>
          <a:bodyPr/>
          <a:lstStyle/>
          <a:p>
            <a:r>
              <a:rPr lang="en-US" dirty="0"/>
              <a:t>Multilevel Queue </a:t>
            </a:r>
            <a:r>
              <a:rPr lang="en-US" dirty="0" smtClean="0"/>
              <a:t>Scheduling</a:t>
            </a:r>
            <a:br>
              <a:rPr lang="en-US" dirty="0" smtClean="0"/>
            </a:br>
            <a:r>
              <a:rPr lang="en-US" sz="2800" dirty="0" smtClean="0"/>
              <a:t>fixed distribution based on priority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1608" y="1880870"/>
            <a:ext cx="2449512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800" dirty="0"/>
              <a:t>Each queue has its own scheduling algorithm,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altLang="ja-JP" sz="1800" dirty="0"/>
              <a:t>foreground (interactive) – RR, 80% CPU time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altLang="ja-JP" sz="1800" dirty="0"/>
              <a:t>background (batch) – FCFS, 20% CPU time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32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3" y="1661795"/>
            <a:ext cx="6272212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118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6467" y="1"/>
            <a:ext cx="8627533" cy="1097279"/>
          </a:xfrm>
        </p:spPr>
        <p:txBody>
          <a:bodyPr/>
          <a:lstStyle/>
          <a:p>
            <a:r>
              <a:rPr lang="en-US" altLang="ja-JP" sz="3600" dirty="0">
                <a:latin typeface="Tahoma" charset="0"/>
                <a:ea typeface="ＭＳ Ｐゴシック" charset="0"/>
                <a:cs typeface="ＭＳ Ｐゴシック" charset="0"/>
              </a:rPr>
              <a:t>Multilevel Feedback-Queue Scheduling (MFQS</a:t>
            </a:r>
            <a:r>
              <a:rPr lang="en-US" altLang="ja-JP" sz="3600" dirty="0" smtClean="0">
                <a:latin typeface="Tahoma" charset="0"/>
                <a:ea typeface="ＭＳ Ｐゴシック" charset="0"/>
                <a:cs typeface="ＭＳ Ｐゴシック" charset="0"/>
              </a:rPr>
              <a:t>) – Variable based on consumption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127625" y="2393950"/>
            <a:ext cx="4016375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A new job enters queue </a:t>
            </a:r>
            <a:r>
              <a:rPr lang="en-US" altLang="ja-JP" sz="1600" i="1" dirty="0"/>
              <a:t>Q</a:t>
            </a:r>
            <a:r>
              <a:rPr lang="en-US" altLang="ja-JP" sz="1600" i="1" baseline="-25000" dirty="0"/>
              <a:t>0</a:t>
            </a:r>
            <a:r>
              <a:rPr lang="en-US" altLang="ja-JP" sz="1600" i="1" dirty="0"/>
              <a:t> </a:t>
            </a:r>
            <a:r>
              <a:rPr lang="en-US" altLang="ja-JP" sz="1600" dirty="0"/>
              <a:t>which is </a:t>
            </a:r>
            <a:r>
              <a:rPr lang="en-US" altLang="ja-JP" sz="1600" dirty="0" smtClean="0"/>
              <a:t>scheduled via</a:t>
            </a:r>
            <a:r>
              <a:rPr lang="en-US" altLang="ja-JP" sz="1600" i="1" dirty="0" smtClean="0"/>
              <a:t> </a:t>
            </a:r>
            <a:r>
              <a:rPr lang="en-US" altLang="ja-JP" sz="1600" dirty="0"/>
              <a:t>FCFS. When it gains CPU, </a:t>
            </a:r>
            <a:r>
              <a:rPr lang="en-US" altLang="ja-JP" sz="1600" dirty="0" smtClean="0"/>
              <a:t>the current job </a:t>
            </a:r>
            <a:r>
              <a:rPr lang="en-US" altLang="ja-JP" sz="1600" dirty="0"/>
              <a:t>receives 8 milliseconds.  If it does not finish in 8 milliseconds, </a:t>
            </a:r>
            <a:r>
              <a:rPr lang="en-US" altLang="ja-JP" sz="1600" dirty="0" smtClean="0"/>
              <a:t>the job </a:t>
            </a:r>
            <a:r>
              <a:rPr lang="en-US" altLang="ja-JP" sz="1600" dirty="0"/>
              <a:t>is moved to queue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At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 job is again </a:t>
            </a:r>
            <a:r>
              <a:rPr lang="en-US" altLang="ja-JP" sz="1600" dirty="0" smtClean="0"/>
              <a:t>scheduled via </a:t>
            </a:r>
            <a:r>
              <a:rPr lang="en-US" altLang="ja-JP" sz="1600" dirty="0"/>
              <a:t>FCFS and receives 16 additional milliseconds.  </a:t>
            </a:r>
            <a:endParaRPr lang="en-US" altLang="ja-JP" sz="1600" dirty="0" smtClean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 smtClean="0"/>
              <a:t>If </a:t>
            </a:r>
            <a:r>
              <a:rPr lang="en-US" altLang="ja-JP" sz="1600" dirty="0"/>
              <a:t>it still does not complete, it is preempted and moved to queue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2</a:t>
            </a:r>
            <a:r>
              <a:rPr lang="en-US" altLang="ja-JP" sz="16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altLang="ja-JP" sz="16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altLang="ja-JP" sz="16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363788"/>
            <a:ext cx="4535488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66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942599"/>
              </p:ext>
            </p:extLst>
          </p:nvPr>
        </p:nvGraphicFramePr>
        <p:xfrm>
          <a:off x="777875" y="1208088"/>
          <a:ext cx="7771765" cy="228158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33400"/>
                <a:gridCol w="6238365"/>
              </a:tblGrid>
              <a:tr h="4405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Term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Definition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04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PCS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Many-to-many</a:t>
                      </a:r>
                      <a:r>
                        <a:rPr lang="en-US" b="1" baseline="0" dirty="0" smtClean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and </a:t>
                      </a:r>
                      <a:r>
                        <a:rPr lang="en-US" b="1" baseline="0" dirty="0" smtClean="0">
                          <a:latin typeface="Tahoma"/>
                          <a:cs typeface="Tahoma"/>
                        </a:rPr>
                        <a:t>many-to-one 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thread models </a:t>
                      </a:r>
                      <a:r>
                        <a:rPr lang="en-US" b="1" i="1" baseline="0" dirty="0" smtClean="0">
                          <a:latin typeface="Tahoma"/>
                          <a:cs typeface="Tahoma"/>
                        </a:rPr>
                        <a:t>schedule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user-level threads to run on an available LWP</a:t>
                      </a: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55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SCS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Mapping kernel threads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onto a CPU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551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NOTE: Linux, Windows only</a:t>
                      </a:r>
                      <a:r>
                        <a:rPr lang="en-US" b="1" baseline="0" dirty="0" smtClean="0">
                          <a:latin typeface="Tahoma"/>
                          <a:cs typeface="Tahoma"/>
                        </a:rPr>
                        <a:t> use SCS because they are one-to-one thread models.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38" name="Picture 37" descr="Screen Shot 2014-04-16 at 11.26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3" y="3886200"/>
            <a:ext cx="2103612" cy="2150533"/>
          </a:xfrm>
          <a:prstGeom prst="rect">
            <a:avLst/>
          </a:prstGeom>
        </p:spPr>
      </p:pic>
      <p:pic>
        <p:nvPicPr>
          <p:cNvPr id="39" name="Picture 38" descr="Screen Shot 2014-04-16 at 11.26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67" y="4402665"/>
            <a:ext cx="2267686" cy="1634068"/>
          </a:xfrm>
          <a:prstGeom prst="rect">
            <a:avLst/>
          </a:prstGeom>
        </p:spPr>
      </p:pic>
      <p:pic>
        <p:nvPicPr>
          <p:cNvPr id="40" name="Picture 39" descr="Screen Shot 2014-04-16 at 11.28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3712633"/>
            <a:ext cx="236376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20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Discussions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77240" y="1001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What is the main problem in MFQS?</a:t>
            </a:r>
          </a:p>
          <a:p>
            <a:pPr marL="514350" indent="-514350">
              <a:buSzPct val="100000"/>
              <a:buFont typeface="+mj-ea"/>
              <a:buAutoNum type="circleNumDbPlain"/>
            </a:pP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can you address this problem? Briefly think about your own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personal scheduling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algorithm?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1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50801"/>
            <a:ext cx="7772401" cy="1005839"/>
          </a:xfrm>
        </p:spPr>
        <p:txBody>
          <a:bodyPr/>
          <a:lstStyle/>
          <a:p>
            <a:r>
              <a:rPr lang="en-US" dirty="0"/>
              <a:t>Cooperative multithreading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1830" y="1198245"/>
            <a:ext cx="8113713" cy="477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A thread voluntary yielding control of the CPU is called cooperative multitasking.</a:t>
            </a:r>
          </a:p>
          <a:p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Thread.yield( ) is OS-dependent. </a:t>
            </a:r>
          </a:p>
          <a:p>
            <a:pPr lvl="1"/>
            <a:r>
              <a:rPr lang="en-US" altLang="ja-JP" sz="2000" dirty="0" smtClean="0">
                <a:latin typeface="Tahoma" charset="0"/>
                <a:ea typeface="ＭＳ Ｐゴシック" charset="0"/>
              </a:rPr>
              <a:t>Linux does not care about it.</a:t>
            </a:r>
          </a:p>
          <a:p>
            <a:pPr lvl="1"/>
            <a:r>
              <a:rPr lang="en-US" altLang="ja-JP" sz="2000" dirty="0" smtClean="0">
                <a:latin typeface="Tahoma" charset="0"/>
                <a:ea typeface="ＭＳ Ｐゴシック" charset="0"/>
              </a:rPr>
              <a:t>Solaris allows a thread to yield its execution when the corresponding LWP exhausts a given time quantum.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Conclusion: 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Don’t write programs based on yield( ).</a:t>
            </a:r>
            <a:endParaRPr lang="en-US" altLang="ja-JP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 descr="Screen Shot 2014-03-17 at 8.1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095500"/>
            <a:ext cx="4663440" cy="19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18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270095"/>
          </a:xfrm>
        </p:spPr>
        <p:txBody>
          <a:bodyPr/>
          <a:lstStyle/>
          <a:p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Java-Based Round-Robin Scheduler (Naïve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69315"/>
              </p:ext>
            </p:extLst>
          </p:nvPr>
        </p:nvGraphicFramePr>
        <p:xfrm>
          <a:off x="167640" y="1312272"/>
          <a:ext cx="4529667" cy="530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5486400" imgH="6426200" progId="Word.Document.12">
                  <p:embed/>
                </p:oleObj>
              </mc:Choice>
              <mc:Fallback>
                <p:oleObj name="Document" r:id="rId3" imgW="5486400" imgH="642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" y="1312272"/>
                        <a:ext cx="4529667" cy="530558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49276"/>
              </p:ext>
            </p:extLst>
          </p:nvPr>
        </p:nvGraphicFramePr>
        <p:xfrm>
          <a:off x="4394201" y="1575858"/>
          <a:ext cx="4379821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5" imgW="5486400" imgH="3746500" progId="Word.Document.12">
                  <p:embed/>
                </p:oleObj>
              </mc:Choice>
              <mc:Fallback>
                <p:oleObj name="Document" r:id="rId5" imgW="5486400" imgH="374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1" y="1575858"/>
                        <a:ext cx="4379821" cy="29908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761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not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6890" y="1157325"/>
            <a:ext cx="8032750" cy="4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Java: runs threads with a higher priority until they are blocked. (Threads with a lower priority cannot run concurrently.)</a:t>
            </a:r>
          </a:p>
          <a:p>
            <a:pPr lvl="1"/>
            <a:r>
              <a:rPr lang="en-US" altLang="ja-JP" sz="2000" dirty="0" smtClean="0">
                <a:latin typeface="Tahoma" charset="0"/>
                <a:ea typeface="ＭＳ Ｐゴシック" charset="0"/>
              </a:rPr>
              <a:t>This may cause starvation or deadlock.</a:t>
            </a:r>
          </a:p>
          <a:p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Java’s strict priority scheduling was implemented in Java green threads.</a:t>
            </a:r>
          </a:p>
          <a:p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In Java 2, thread’s priority is typically mapped to the underlying OS-native thread’s priority.</a:t>
            </a:r>
          </a:p>
          <a:p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OS: gives more CPU time to threads with a higher priority. (Threads with a lower priority can still run concurrently.)</a:t>
            </a:r>
          </a:p>
          <a:p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If we do not want to depend on OS scheduling, we have to use:</a:t>
            </a:r>
          </a:p>
          <a:p>
            <a:pPr lvl="1"/>
            <a:r>
              <a:rPr lang="en-US" altLang="ja-JP" sz="2000" dirty="0" smtClean="0">
                <a:latin typeface="Tahoma" charset="0"/>
                <a:ea typeface="ＭＳ Ｐゴシック" charset="0"/>
              </a:rPr>
              <a:t>Thread.suspend( )</a:t>
            </a:r>
          </a:p>
          <a:p>
            <a:pPr lvl="1"/>
            <a:r>
              <a:rPr lang="en-US" altLang="ja-JP" sz="2000" dirty="0" smtClean="0">
                <a:latin typeface="Tahoma" charset="0"/>
                <a:ea typeface="ＭＳ Ｐゴシック" charset="0"/>
              </a:rPr>
              <a:t>Thread.resume( )</a:t>
            </a:r>
            <a:endParaRPr lang="en-US" altLang="ja-JP" sz="20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6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239" y="1205684"/>
            <a:ext cx="7772400" cy="4114800"/>
          </a:xfrm>
        </p:spPr>
        <p:txBody>
          <a:bodyPr/>
          <a:lstStyle/>
          <a:p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OS code and user process mapping:</a:t>
            </a:r>
          </a:p>
          <a:p>
            <a:pPr lvl="1"/>
            <a:r>
              <a:rPr lang="en-US" altLang="ja-JP" sz="2400" dirty="0">
                <a:latin typeface="Tahoma" charset="0"/>
                <a:ea typeface="ＭＳ Ｐゴシック" charset="0"/>
              </a:rPr>
              <a:t>Asymmetric multiprocessing</a:t>
            </a:r>
          </a:p>
          <a:p>
            <a:pPr lvl="1"/>
            <a:r>
              <a:rPr lang="en-US" altLang="ja-JP" sz="2400" dirty="0">
                <a:latin typeface="Tahoma" charset="0"/>
                <a:ea typeface="ＭＳ Ｐゴシック" charset="0"/>
              </a:rPr>
              <a:t>Symmetric multiprocessing (SMP)</a:t>
            </a:r>
          </a:p>
          <a:p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Scheduling criteria:</a:t>
            </a:r>
          </a:p>
          <a:p>
            <a:pPr lvl="1"/>
            <a:r>
              <a:rPr lang="en-US" altLang="ja-JP" sz="2400" dirty="0">
                <a:latin typeface="Tahoma" charset="0"/>
                <a:ea typeface="ＭＳ Ｐゴシック" charset="0"/>
              </a:rPr>
              <a:t>Processor affinity</a:t>
            </a:r>
          </a:p>
          <a:p>
            <a:pPr lvl="1"/>
            <a:r>
              <a:rPr lang="en-US" altLang="ja-JP" sz="2400" dirty="0">
                <a:latin typeface="Tahoma" charset="0"/>
                <a:ea typeface="ＭＳ Ｐゴシック" charset="0"/>
              </a:rPr>
              <a:t>Load balancing</a:t>
            </a:r>
          </a:p>
          <a:p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Thread context switch:</a:t>
            </a:r>
          </a:p>
          <a:p>
            <a:pPr lvl="1"/>
            <a:r>
              <a:rPr lang="en-US" altLang="ja-JP" sz="2400" dirty="0">
                <a:latin typeface="Tahoma" charset="0"/>
                <a:ea typeface="ＭＳ Ｐゴシック" charset="0"/>
              </a:rPr>
              <a:t>Coarse-grained software thread</a:t>
            </a:r>
          </a:p>
          <a:p>
            <a:pPr lvl="1"/>
            <a:r>
              <a:rPr lang="en-US" altLang="ja-JP" sz="2400" dirty="0">
                <a:latin typeface="Tahoma" charset="0"/>
                <a:ea typeface="ＭＳ Ｐゴシック" charset="0"/>
              </a:rPr>
              <a:t>Fine-grained hardware thread</a:t>
            </a:r>
            <a:endParaRPr lang="ja-JP" altLang="en-US" sz="24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6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239" y="1205684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Define the selection criteria (i.e.):</a:t>
            </a:r>
          </a:p>
          <a:p>
            <a:pPr lvl="1"/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Optimize CPU Utilization  OR</a:t>
            </a:r>
          </a:p>
          <a:p>
            <a:pPr lvl="1"/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Maximize throughput</a:t>
            </a:r>
          </a:p>
          <a:p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Evaluation Methods</a:t>
            </a:r>
          </a:p>
          <a:p>
            <a:pPr lvl="1"/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Deterministic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Modeling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analytic method)</a:t>
            </a:r>
          </a:p>
          <a:p>
            <a:pPr lvl="1"/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Queueing Models (see Little’s formula next)</a:t>
            </a:r>
          </a:p>
          <a:p>
            <a:pPr lvl="1"/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Simulations</a:t>
            </a:r>
          </a:p>
          <a:p>
            <a:pPr lvl="1"/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Implementation</a:t>
            </a:r>
          </a:p>
          <a:p>
            <a:pPr marL="460375" lvl="1" indent="0">
              <a:buNone/>
            </a:pPr>
            <a:endParaRPr lang="en-US" altLang="ja-JP" sz="1600" dirty="0" smtClean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688888"/>
              </p:ext>
            </p:extLst>
          </p:nvPr>
        </p:nvGraphicFramePr>
        <p:xfrm>
          <a:off x="777875" y="1246188"/>
          <a:ext cx="7772400" cy="4450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28825"/>
                <a:gridCol w="5743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Term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Definition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PCB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Process Control Blocks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FCFS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First-Come First-Served scheduling algorithm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SJF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Smallest-Job-First scheduling algorithm 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RR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Round Robin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FIFO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First In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First Out (Queue)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quantum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smallest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schedulable time interval (“time slice”)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Foreground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interactive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processes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Background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batch (or system) processes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PCS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process-contention scope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SCS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system-contention scope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TAT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Turnaround Time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314096" y="931335"/>
            <a:ext cx="2588381" cy="26972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237"/>
              </p:ext>
            </p:extLst>
          </p:nvPr>
        </p:nvGraphicFramePr>
        <p:xfrm>
          <a:off x="1040190" y="4210351"/>
          <a:ext cx="731762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825"/>
                <a:gridCol w="611979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bg1"/>
                          </a:solidFill>
                          <a:effectLst/>
                          <a:latin typeface="Cambria"/>
                          <a:cs typeface="Cambria"/>
                        </a:rPr>
                        <a:t>n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Symbo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Average queue length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bg1"/>
                          </a:solidFill>
                          <a:effectLst/>
                          <a:latin typeface="Symbol"/>
                        </a:rPr>
                        <a:t>l</a:t>
                      </a:r>
                      <a:endParaRPr lang="en-US" sz="2400" dirty="0">
                        <a:solidFill>
                          <a:schemeClr val="bg1"/>
                        </a:solidFill>
                        <a:latin typeface="Symbo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Average arrival rate for new processes in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queue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W</a:t>
                      </a:r>
                      <a:endParaRPr lang="en-US" sz="2400" b="1" i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Average waiting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time in queue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19413"/>
              </p:ext>
            </p:extLst>
          </p:nvPr>
        </p:nvGraphicFramePr>
        <p:xfrm>
          <a:off x="3924376" y="1142547"/>
          <a:ext cx="1397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1397000" imgH="2286000" progId="Equation.3">
                  <p:embed/>
                </p:oleObj>
              </mc:Choice>
              <mc:Fallback>
                <p:oleObj name="Equation" r:id="rId3" imgW="1397000" imgH="228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76" y="1142547"/>
                        <a:ext cx="13970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66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Formula -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07035"/>
              </p:ext>
            </p:extLst>
          </p:nvPr>
        </p:nvGraphicFramePr>
        <p:xfrm>
          <a:off x="1064380" y="1667933"/>
          <a:ext cx="7196667" cy="339951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19912"/>
                <a:gridCol w="681844"/>
                <a:gridCol w="1461577"/>
                <a:gridCol w="1074114"/>
                <a:gridCol w="3159220"/>
              </a:tblGrid>
              <a:tr h="406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Ex: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processes/sec)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(sec)</a:t>
                      </a:r>
                      <a:endParaRPr lang="pl-PL" sz="2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Narrative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What's the average wait time for 1000 p/sec in a 256 element queue?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248AEA"/>
                          </a:solidFill>
                          <a:effectLst/>
                          <a:latin typeface="Calibri"/>
                        </a:rPr>
                        <a:t>1501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15000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deep should a queue be for a desired wait time of 1/10 sec if processes arrive every 67usec?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248AEA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 average wait time is 3 sec and queue depth is 64 what is the average throughput of processes that can be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accomodated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84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1" y="1"/>
            <a:ext cx="8636000" cy="725691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243095" y="2181646"/>
            <a:ext cx="7008528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8788" indent="-458788" eaLnBrk="1" hangingPunct="1">
              <a:buFont typeface="+mj-ea"/>
              <a:buAutoNum type="circleNumDbPlain"/>
            </a:pPr>
            <a:r>
              <a:rPr lang="en-US" altLang="ja-JP" sz="1800" dirty="0" smtClean="0"/>
              <a:t>Program #2: </a:t>
            </a:r>
            <a:r>
              <a:rPr lang="en-US" altLang="ja-JP" sz="1800" dirty="0"/>
              <a:t>Check the syllabus for its due date</a:t>
            </a:r>
          </a:p>
          <a:p>
            <a:pPr marL="0" indent="0" eaLnBrk="1" hangingPunct="1"/>
            <a:endParaRPr lang="en-US" altLang="ja-JP" sz="1800" dirty="0" smtClean="0">
              <a:latin typeface="Cambria"/>
              <a:cs typeface="Cambria"/>
            </a:endParaRPr>
          </a:p>
          <a:p>
            <a:pPr marL="458788" indent="-458788" eaLnBrk="1" hangingPunct="1">
              <a:buFont typeface="+mj-ea"/>
              <a:buAutoNum type="circleNumDbPlain"/>
            </a:pPr>
            <a:r>
              <a:rPr lang="en-US" altLang="ja-JP" sz="1800" dirty="0" smtClean="0">
                <a:latin typeface="Cambria"/>
                <a:cs typeface="Cambria"/>
              </a:rPr>
              <a:t>(</a:t>
            </a:r>
            <a:r>
              <a:rPr lang="en-US" altLang="ja-JP" sz="1800" dirty="0" smtClean="0">
                <a:solidFill>
                  <a:srgbClr val="00F902"/>
                </a:solidFill>
                <a:latin typeface="Cambria"/>
                <a:cs typeface="Cambria"/>
              </a:rPr>
              <a:t>turn-in</a:t>
            </a:r>
            <a:r>
              <a:rPr lang="en-US" altLang="ja-JP" sz="1800" dirty="0" smtClean="0">
                <a:latin typeface="Cambria"/>
                <a:cs typeface="Cambria"/>
              </a:rPr>
              <a:t>) Exercise </a:t>
            </a:r>
            <a:r>
              <a:rPr lang="en-US" altLang="ja-JP" sz="1800" dirty="0" smtClean="0">
                <a:latin typeface="Cambria"/>
                <a:cs typeface="Cambria"/>
              </a:rPr>
              <a:t>5.12</a:t>
            </a:r>
            <a:r>
              <a:rPr lang="en-US" altLang="ja-JP" sz="1800" dirty="0" smtClean="0">
                <a:latin typeface="Cambria"/>
                <a:cs typeface="Cambria"/>
              </a:rPr>
              <a:t> </a:t>
            </a:r>
            <a:r>
              <a:rPr lang="en-US" altLang="ja-JP" sz="1800" dirty="0">
                <a:latin typeface="Cambria"/>
                <a:cs typeface="Cambria"/>
              </a:rPr>
              <a:t>-  </a:t>
            </a:r>
            <a:r>
              <a:rPr lang="en-US" altLang="ja-JP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Build a table or spreadsheet </a:t>
            </a:r>
            <a:r>
              <a:rPr lang="en-US" altLang="ja-JP" sz="1800" dirty="0">
                <a:latin typeface="Cambria"/>
                <a:cs typeface="Cambria"/>
              </a:rPr>
              <a:t>. </a:t>
            </a:r>
            <a:endParaRPr lang="en-US" altLang="ja-JP" sz="1800" dirty="0" smtClean="0">
              <a:latin typeface="Cambria"/>
              <a:cs typeface="Cambria"/>
            </a:endParaRPr>
          </a:p>
          <a:p>
            <a:pPr algn="ctr" eaLnBrk="1" hangingPunct="1"/>
            <a:endParaRPr lang="en-US" altLang="ja-JP" sz="1400" dirty="0" smtClean="0">
              <a:solidFill>
                <a:srgbClr val="FFFFFF"/>
              </a:solidFill>
            </a:endParaRPr>
          </a:p>
          <a:p>
            <a:pPr algn="ctr" eaLnBrk="1" hangingPunct="1"/>
            <a:r>
              <a:rPr lang="en-US" altLang="ja-JP" sz="1400" dirty="0" smtClean="0">
                <a:solidFill>
                  <a:srgbClr val="00F902"/>
                </a:solidFill>
              </a:rPr>
              <a:t>...for next Monday midnight deadline </a:t>
            </a:r>
            <a:r>
              <a:rPr lang="en-US" altLang="ja-JP" sz="1400" dirty="0" smtClean="0">
                <a:solidFill>
                  <a:srgbClr val="00F902"/>
                </a:solidFill>
                <a:sym typeface="Wingdings"/>
              </a:rPr>
              <a:t></a:t>
            </a:r>
            <a:endParaRPr lang="en-US" altLang="ja-JP" sz="1400" dirty="0" smtClean="0">
              <a:solidFill>
                <a:srgbClr val="00F902"/>
              </a:solidFill>
            </a:endParaRPr>
          </a:p>
          <a:p>
            <a:pPr algn="ctr" eaLnBrk="1" hangingPunct="1"/>
            <a:endParaRPr lang="en-US" altLang="ja-JP" sz="1400" dirty="0" smtClean="0">
              <a:solidFill>
                <a:srgbClr val="FFFFFF"/>
              </a:solidFill>
            </a:endParaRPr>
          </a:p>
          <a:p>
            <a:pPr algn="ctr" eaLnBrk="1" hangingPunct="1"/>
            <a:r>
              <a:rPr lang="en-US" altLang="ja-JP" sz="1400" dirty="0" smtClean="0">
                <a:solidFill>
                  <a:srgbClr val="FFFFFF"/>
                </a:solidFill>
              </a:rPr>
              <a:t>Note: </a:t>
            </a:r>
            <a:r>
              <a:rPr lang="en-US" altLang="ja-JP" sz="1400" dirty="0" smtClean="0">
                <a:solidFill>
                  <a:srgbClr val="FFFFFF"/>
                </a:solidFill>
              </a:rPr>
              <a:t>this is in addition to the Tuesday assignment.</a:t>
            </a:r>
            <a:endParaRPr lang="en-US" altLang="ja-JP" sz="1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6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1" y="1"/>
            <a:ext cx="8636000" cy="725691"/>
          </a:xfrm>
        </p:spPr>
        <p:txBody>
          <a:bodyPr/>
          <a:lstStyle/>
          <a:p>
            <a:r>
              <a:rPr lang="en-US" dirty="0" smtClean="0"/>
              <a:t>Processes vs.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508001" y="969706"/>
            <a:ext cx="8254523" cy="432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5613" indent="-455613">
              <a:lnSpc>
                <a:spcPct val="90000"/>
              </a:lnSpc>
            </a:pPr>
            <a:r>
              <a:rPr lang="en-US" altLang="ja-JP" sz="3200" dirty="0" smtClean="0">
                <a:latin typeface="Tahoma"/>
                <a:cs typeface="Tahoma"/>
              </a:rPr>
              <a:t>Based on last class...</a:t>
            </a:r>
          </a:p>
          <a:p>
            <a:pPr marL="821373" lvl="1" indent="-455613">
              <a:lnSpc>
                <a:spcPct val="90000"/>
              </a:lnSpc>
            </a:pPr>
            <a:r>
              <a:rPr lang="en-US" altLang="ja-JP" sz="3000" dirty="0" smtClean="0">
                <a:latin typeface="Tahoma"/>
                <a:cs typeface="Tahoma"/>
              </a:rPr>
              <a:t>A fine distinction between processes and threads in Linux (e.g. </a:t>
            </a:r>
            <a:r>
              <a:rPr lang="en-US" altLang="ja-JP" sz="3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tasks</a:t>
            </a:r>
            <a:r>
              <a:rPr lang="en-US" altLang="ja-JP" sz="3000" dirty="0" smtClean="0">
                <a:latin typeface="Tahoma"/>
                <a:cs typeface="Tahoma"/>
              </a:rPr>
              <a:t>)</a:t>
            </a:r>
            <a:endParaRPr lang="en-US" altLang="ja-JP" sz="3000" dirty="0">
              <a:latin typeface="Tahoma"/>
              <a:cs typeface="Tahoma"/>
            </a:endParaRPr>
          </a:p>
          <a:p>
            <a:pPr marL="455613" indent="-455613">
              <a:lnSpc>
                <a:spcPct val="90000"/>
              </a:lnSpc>
            </a:pPr>
            <a:r>
              <a:rPr lang="en-US" altLang="ja-JP" sz="3200" dirty="0" smtClean="0">
                <a:latin typeface="Tahoma"/>
                <a:cs typeface="Tahoma"/>
              </a:rPr>
              <a:t>Terms (in chapter 5) used interchangeably</a:t>
            </a:r>
          </a:p>
          <a:p>
            <a:pPr marL="821373" lvl="1" indent="-455613">
              <a:lnSpc>
                <a:spcPct val="90000"/>
              </a:lnSpc>
            </a:pPr>
            <a:r>
              <a:rPr lang="en-US" altLang="ja-JP" sz="3000" dirty="0" smtClean="0">
                <a:latin typeface="Tahoma"/>
                <a:cs typeface="Tahoma"/>
              </a:rPr>
              <a:t>Process scheduling</a:t>
            </a:r>
          </a:p>
          <a:p>
            <a:pPr marL="821373" lvl="1" indent="-455613">
              <a:lnSpc>
                <a:spcPct val="90000"/>
              </a:lnSpc>
            </a:pPr>
            <a:r>
              <a:rPr lang="en-US" altLang="ja-JP" sz="3000" dirty="0" smtClean="0">
                <a:latin typeface="Tahoma"/>
                <a:cs typeface="Tahoma"/>
              </a:rPr>
              <a:t>Thread scheduling</a:t>
            </a:r>
            <a:endParaRPr lang="en-US" altLang="ja-JP" sz="3000" dirty="0">
              <a:latin typeface="Tahoma"/>
              <a:cs typeface="Tahoma"/>
            </a:endParaRPr>
          </a:p>
          <a:p>
            <a:pPr marL="455613" indent="-455613">
              <a:lnSpc>
                <a:spcPct val="90000"/>
              </a:lnSpc>
            </a:pPr>
            <a:r>
              <a:rPr lang="en-US" altLang="ja-JP" sz="3200" dirty="0" smtClean="0">
                <a:latin typeface="Tahoma"/>
                <a:cs typeface="Tahoma"/>
              </a:rPr>
              <a:t>Kernel level threads being scheduled – not processes.</a:t>
            </a:r>
          </a:p>
        </p:txBody>
      </p:sp>
    </p:spTree>
    <p:extLst>
      <p:ext uri="{BB962C8B-B14F-4D97-AF65-F5344CB8AC3E}">
        <p14:creationId xmlns:p14="http://schemas.microsoft.com/office/powerpoint/2010/main" val="195559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8117" y="1"/>
            <a:ext cx="7653143" cy="725691"/>
          </a:xfrm>
        </p:spPr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CPU Scheduling Goal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CSS430 Operating Systems : Scheduling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848118" y="1197090"/>
            <a:ext cx="7653142" cy="2201667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ja-JP" sz="2800" dirty="0" smtClean="0">
                <a:latin typeface="Tahoma"/>
                <a:cs typeface="Tahoma"/>
              </a:rPr>
              <a:t>The main objective of </a:t>
            </a:r>
            <a:r>
              <a:rPr lang="en-US" altLang="ja-JP" sz="2800" dirty="0" smtClean="0">
                <a:solidFill>
                  <a:srgbClr val="FFE066"/>
                </a:solidFill>
                <a:latin typeface="Tahoma"/>
                <a:cs typeface="Tahoma"/>
              </a:rPr>
              <a:t>multiprogramming</a:t>
            </a:r>
            <a:r>
              <a:rPr lang="en-US" altLang="ja-JP" sz="2800" dirty="0" smtClean="0">
                <a:latin typeface="Tahoma"/>
                <a:cs typeface="Tahoma"/>
              </a:rPr>
              <a:t> is to maximize </a:t>
            </a:r>
            <a:r>
              <a:rPr lang="en-US" altLang="ja-JP" sz="2800" dirty="0" smtClean="0">
                <a:solidFill>
                  <a:srgbClr val="FFE066"/>
                </a:solidFill>
                <a:latin typeface="Tahoma"/>
                <a:cs typeface="Tahoma"/>
              </a:rPr>
              <a:t>CPU resource utilization </a:t>
            </a:r>
            <a:r>
              <a:rPr lang="en-US" altLang="ja-JP" sz="2800" dirty="0" smtClean="0">
                <a:latin typeface="Tahoma"/>
                <a:cs typeface="Tahoma"/>
              </a:rPr>
              <a:t>for a given computer environment though optimal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ja-JP" sz="2800" i="1" dirty="0" smtClean="0">
                <a:solidFill>
                  <a:srgbClr val="FFE066"/>
                </a:solidFill>
                <a:latin typeface="Tahoma"/>
                <a:cs typeface="Tahoma"/>
              </a:rPr>
              <a:t>CPU</a:t>
            </a:r>
            <a:r>
              <a:rPr lang="en-US" altLang="ja-JP" sz="2800" dirty="0" smtClean="0">
                <a:latin typeface="Tahoma"/>
                <a:cs typeface="Tahoma"/>
              </a:rPr>
              <a:t> </a:t>
            </a:r>
            <a:r>
              <a:rPr lang="en-US" altLang="ja-JP" sz="2800" i="1" dirty="0" smtClean="0">
                <a:solidFill>
                  <a:srgbClr val="FFE066"/>
                </a:solidFill>
                <a:latin typeface="Tahoma"/>
                <a:cs typeface="Tahoma"/>
              </a:rPr>
              <a:t>scheduling</a:t>
            </a:r>
            <a:r>
              <a:rPr lang="en-US" altLang="ja-JP" sz="2800" dirty="0" smtClean="0">
                <a:latin typeface="Tahoma"/>
                <a:cs typeface="Tahoma"/>
              </a:rPr>
              <a:t>.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848118" y="3398757"/>
            <a:ext cx="7653142" cy="2667168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endParaRPr lang="en-US" altLang="ja-JP" sz="2800" dirty="0">
              <a:effectLst/>
              <a:latin typeface="Tahoma"/>
              <a:cs typeface="Tahom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dirty="0" smtClean="0">
                <a:effectLst/>
                <a:latin typeface="Tahoma"/>
                <a:cs typeface="Tahoma"/>
              </a:rPr>
              <a:t>Example Computing Environments:</a:t>
            </a:r>
          </a:p>
          <a:p>
            <a:pPr marL="2282825" indent="-457200">
              <a:lnSpc>
                <a:spcPct val="90000"/>
              </a:lnSpc>
              <a:buFont typeface="Wingdings" charset="2"/>
              <a:buChar char="v"/>
            </a:pPr>
            <a:r>
              <a:rPr lang="en-US" altLang="ja-JP" sz="2800" dirty="0" smtClean="0">
                <a:effectLst/>
                <a:latin typeface="Tahoma"/>
                <a:cs typeface="Tahoma"/>
              </a:rPr>
              <a:t>System Processes</a:t>
            </a:r>
          </a:p>
          <a:p>
            <a:pPr marL="2282825" indent="-457200">
              <a:lnSpc>
                <a:spcPct val="90000"/>
              </a:lnSpc>
              <a:buFont typeface="Wingdings" charset="2"/>
              <a:buChar char="v"/>
            </a:pPr>
            <a:r>
              <a:rPr lang="en-US" altLang="ja-JP" sz="2800" dirty="0" smtClean="0">
                <a:effectLst/>
                <a:latin typeface="Tahoma"/>
                <a:cs typeface="Tahoma"/>
              </a:rPr>
              <a:t>Interactive processes</a:t>
            </a:r>
          </a:p>
          <a:p>
            <a:pPr marL="2282825" indent="-457200">
              <a:lnSpc>
                <a:spcPct val="90000"/>
              </a:lnSpc>
              <a:buFont typeface="Wingdings" charset="2"/>
              <a:buChar char="v"/>
            </a:pPr>
            <a:r>
              <a:rPr lang="en-US" altLang="ja-JP" sz="2800" dirty="0" smtClean="0">
                <a:effectLst/>
                <a:latin typeface="Tahoma"/>
                <a:cs typeface="Tahoma"/>
              </a:rPr>
              <a:t>Batch oriented processes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566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CPU-burst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9616" r="389" b="9158"/>
          <a:stretch>
            <a:fillRect/>
          </a:stretch>
        </p:blipFill>
        <p:spPr bwMode="auto">
          <a:xfrm>
            <a:off x="1192515" y="895366"/>
            <a:ext cx="6831012" cy="358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632268"/>
              </p:ext>
            </p:extLst>
          </p:nvPr>
        </p:nvGraphicFramePr>
        <p:xfrm>
          <a:off x="1773374" y="4758827"/>
          <a:ext cx="5755186" cy="131795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85612"/>
                <a:gridCol w="2969574"/>
              </a:tblGrid>
              <a:tr h="4405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 Burst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Duration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TYPE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OF PROGRAM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685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SHORT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I/O Bound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55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LONG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CPU Bound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69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CPU-I/O Burst </a:t>
            </a:r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64437" y="601012"/>
            <a:ext cx="3119680" cy="5536056"/>
            <a:chOff x="2775604" y="725692"/>
            <a:chExt cx="3119680" cy="5536056"/>
          </a:xfrm>
        </p:grpSpPr>
        <p:sp>
          <p:nvSpPr>
            <p:cNvPr id="10" name="Right Brace 9"/>
            <p:cNvSpPr/>
            <p:nvPr/>
          </p:nvSpPr>
          <p:spPr>
            <a:xfrm rot="10800000" flipH="1">
              <a:off x="4553835" y="1305337"/>
              <a:ext cx="253729" cy="833336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48152" y="1495683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CPU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88762" y="2138677"/>
              <a:ext cx="1701412" cy="638802"/>
            </a:xfrm>
            <a:prstGeom prst="rect">
              <a:avLst/>
            </a:prstGeom>
            <a:solidFill>
              <a:srgbClr val="ADD3F7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</a:t>
              </a:r>
              <a:r>
                <a:rPr lang="en-US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ait for I/O</a:t>
              </a:r>
              <a:endParaRPr lang="en-US" i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5606" y="1172294"/>
              <a:ext cx="1714567" cy="96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load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dd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ead </a:t>
              </a:r>
              <a:r>
                <a:rPr lang="en-US" sz="1600" dirty="0" smtClean="0">
                  <a:solidFill>
                    <a:srgbClr val="FFFFFF"/>
                  </a:solidFill>
                  <a:latin typeface="Calibri"/>
                  <a:cs typeface="Calibri"/>
                </a:rPr>
                <a:t>from file</a:t>
              </a:r>
              <a:endParaRPr lang="en-US" sz="1600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 rot="10800000" flipH="1">
              <a:off x="4553839" y="2143185"/>
              <a:ext cx="262861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74464" y="2246733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I/O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88762" y="725692"/>
              <a:ext cx="1611280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50000"/>
                </a:lnSpc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rot="10800000" flipH="1">
              <a:off x="4553833" y="2783900"/>
              <a:ext cx="266887" cy="837336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48152" y="2986338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CPU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01918" y="3621236"/>
              <a:ext cx="1701412" cy="638802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</a:t>
              </a:r>
              <a:r>
                <a:rPr lang="en-US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ait for I/O</a:t>
              </a:r>
              <a:endParaRPr lang="en-US" i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88762" y="2783901"/>
              <a:ext cx="1714567" cy="760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tore increment</a:t>
              </a:r>
            </a:p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index</a:t>
              </a:r>
            </a:p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write </a:t>
              </a:r>
              <a:r>
                <a:rPr lang="en-US" sz="1600" dirty="0" smtClean="0">
                  <a:solidFill>
                    <a:srgbClr val="FFFFFF"/>
                  </a:solidFill>
                  <a:latin typeface="Calibri"/>
                  <a:cs typeface="Calibri"/>
                </a:rPr>
                <a:t>to file</a:t>
              </a:r>
              <a:endParaRPr lang="en-US" sz="1600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33" name="Right Brace 32"/>
            <p:cNvSpPr/>
            <p:nvPr/>
          </p:nvSpPr>
          <p:spPr>
            <a:xfrm rot="10800000" flipH="1">
              <a:off x="4553838" y="3625744"/>
              <a:ext cx="280039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07564" y="3743096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I/O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35" name="Right Brace 34"/>
            <p:cNvSpPr/>
            <p:nvPr/>
          </p:nvSpPr>
          <p:spPr>
            <a:xfrm rot="10800000" flipH="1">
              <a:off x="4566993" y="4263137"/>
              <a:ext cx="253729" cy="772927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74464" y="4423314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CPU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75604" y="5036065"/>
              <a:ext cx="1701412" cy="63880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</a:t>
              </a:r>
              <a:r>
                <a:rPr lang="en-US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ait for I/O</a:t>
              </a:r>
              <a:endParaRPr lang="en-US" i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88763" y="4260038"/>
              <a:ext cx="1714567" cy="670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load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dd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ead </a:t>
              </a:r>
              <a:r>
                <a:rPr lang="en-US" sz="1600" dirty="0" smtClean="0">
                  <a:solidFill>
                    <a:srgbClr val="FFFFFF"/>
                  </a:solidFill>
                  <a:latin typeface="Calibri"/>
                  <a:cs typeface="Calibri"/>
                </a:rPr>
                <a:t>from file</a:t>
              </a:r>
              <a:endParaRPr lang="en-US" sz="1600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39" name="Right Brace 38"/>
            <p:cNvSpPr/>
            <p:nvPr/>
          </p:nvSpPr>
          <p:spPr>
            <a:xfrm rot="10800000" flipH="1">
              <a:off x="4544703" y="5036065"/>
              <a:ext cx="262861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74464" y="5129149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I/O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01917" y="5682102"/>
              <a:ext cx="1611280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50000"/>
                </a:lnSpc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36506" y="1047614"/>
            <a:ext cx="3119680" cy="5536056"/>
            <a:chOff x="2775604" y="725692"/>
            <a:chExt cx="3119680" cy="5536056"/>
          </a:xfrm>
        </p:grpSpPr>
        <p:sp>
          <p:nvSpPr>
            <p:cNvPr id="43" name="Right Brace 42"/>
            <p:cNvSpPr/>
            <p:nvPr/>
          </p:nvSpPr>
          <p:spPr>
            <a:xfrm rot="10800000" flipH="1">
              <a:off x="4553835" y="1305337"/>
              <a:ext cx="253729" cy="833336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48152" y="1495683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CPU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88762" y="2138677"/>
              <a:ext cx="1701412" cy="638802"/>
            </a:xfrm>
            <a:prstGeom prst="rect">
              <a:avLst/>
            </a:prstGeom>
            <a:solidFill>
              <a:srgbClr val="ADD3F7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</a:t>
              </a:r>
              <a:r>
                <a:rPr lang="en-US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ait for I/O</a:t>
              </a:r>
              <a:endParaRPr lang="en-US" i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75606" y="1172294"/>
              <a:ext cx="1714567" cy="96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load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dd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ead </a:t>
              </a:r>
              <a:r>
                <a:rPr lang="en-US" sz="1600" dirty="0" smtClean="0">
                  <a:solidFill>
                    <a:srgbClr val="FFFFFF"/>
                  </a:solidFill>
                  <a:latin typeface="Calibri"/>
                  <a:cs typeface="Calibri"/>
                </a:rPr>
                <a:t>from file</a:t>
              </a:r>
              <a:endParaRPr lang="en-US" sz="1600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47" name="Right Brace 46"/>
            <p:cNvSpPr/>
            <p:nvPr/>
          </p:nvSpPr>
          <p:spPr>
            <a:xfrm rot="10800000" flipH="1">
              <a:off x="4553839" y="2143185"/>
              <a:ext cx="262861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74464" y="2246733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I/O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88762" y="725692"/>
              <a:ext cx="1611280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50000"/>
                </a:lnSpc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</p:txBody>
        </p:sp>
        <p:sp>
          <p:nvSpPr>
            <p:cNvPr id="50" name="Right Brace 49"/>
            <p:cNvSpPr/>
            <p:nvPr/>
          </p:nvSpPr>
          <p:spPr>
            <a:xfrm rot="10800000" flipH="1">
              <a:off x="4553833" y="2783900"/>
              <a:ext cx="266887" cy="837336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48152" y="2986338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CPU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01918" y="3621236"/>
              <a:ext cx="1701412" cy="638802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</a:t>
              </a:r>
              <a:r>
                <a:rPr lang="en-US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ait for I/O</a:t>
              </a:r>
              <a:endParaRPr lang="en-US" i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88762" y="2783901"/>
              <a:ext cx="1714567" cy="760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tore increment</a:t>
              </a:r>
            </a:p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index</a:t>
              </a:r>
            </a:p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write </a:t>
              </a:r>
              <a:r>
                <a:rPr lang="en-US" sz="1600" dirty="0" smtClean="0">
                  <a:solidFill>
                    <a:srgbClr val="FFFFFF"/>
                  </a:solidFill>
                  <a:latin typeface="Calibri"/>
                  <a:cs typeface="Calibri"/>
                </a:rPr>
                <a:t>to file</a:t>
              </a:r>
              <a:endParaRPr lang="en-US" sz="1600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 rot="10800000" flipH="1">
              <a:off x="4553838" y="3625744"/>
              <a:ext cx="280039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07564" y="3743096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I/O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56" name="Right Brace 55"/>
            <p:cNvSpPr/>
            <p:nvPr/>
          </p:nvSpPr>
          <p:spPr>
            <a:xfrm rot="10800000" flipH="1">
              <a:off x="4566993" y="4263137"/>
              <a:ext cx="253729" cy="772927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74464" y="4423314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CPU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75604" y="5036065"/>
              <a:ext cx="1701412" cy="63880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</a:t>
              </a:r>
              <a:r>
                <a:rPr lang="en-US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ait for I/O</a:t>
              </a:r>
              <a:endParaRPr lang="en-US" i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88763" y="4260038"/>
              <a:ext cx="1714567" cy="670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load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dd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lang="en-US" sz="16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ead </a:t>
              </a:r>
              <a:r>
                <a:rPr lang="en-US" sz="1600" dirty="0" smtClean="0">
                  <a:solidFill>
                    <a:srgbClr val="FFFFFF"/>
                  </a:solidFill>
                  <a:latin typeface="Calibri"/>
                  <a:cs typeface="Calibri"/>
                </a:rPr>
                <a:t>from file</a:t>
              </a:r>
              <a:endParaRPr lang="en-US" sz="1600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60" name="Right Brace 59"/>
            <p:cNvSpPr/>
            <p:nvPr/>
          </p:nvSpPr>
          <p:spPr>
            <a:xfrm rot="10800000" flipH="1">
              <a:off x="4544703" y="5036065"/>
              <a:ext cx="262861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74464" y="5129149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I/O burst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01917" y="5682102"/>
              <a:ext cx="1611280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50000"/>
                </a:lnSpc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 rot="16200000">
            <a:off x="-588332" y="3122722"/>
            <a:ext cx="246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Process A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64" name="Right Brace 63"/>
          <p:cNvSpPr/>
          <p:nvPr/>
        </p:nvSpPr>
        <p:spPr>
          <a:xfrm rot="10800000">
            <a:off x="879511" y="1047613"/>
            <a:ext cx="348642" cy="4905831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4091455" y="3577689"/>
            <a:ext cx="246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Process B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66" name="Right Brace 65"/>
          <p:cNvSpPr/>
          <p:nvPr/>
        </p:nvSpPr>
        <p:spPr>
          <a:xfrm rot="10800000">
            <a:off x="5559298" y="1494216"/>
            <a:ext cx="377209" cy="4914196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/>
          <p:cNvSpPr/>
          <p:nvPr/>
        </p:nvSpPr>
        <p:spPr>
          <a:xfrm rot="10800000" flipH="1">
            <a:off x="4294348" y="1186842"/>
            <a:ext cx="253729" cy="1472378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5400000">
            <a:off x="4307180" y="1717604"/>
            <a:ext cx="85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Cycle 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9" name="Right Brace 68"/>
          <p:cNvSpPr/>
          <p:nvPr/>
        </p:nvSpPr>
        <p:spPr>
          <a:xfrm rot="10800000" flipH="1">
            <a:off x="4294347" y="2659220"/>
            <a:ext cx="253729" cy="1476136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5400000">
            <a:off x="4191200" y="3208259"/>
            <a:ext cx="108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Cycle n+1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3" name="Right Brace 92"/>
          <p:cNvSpPr/>
          <p:nvPr/>
        </p:nvSpPr>
        <p:spPr>
          <a:xfrm rot="10800000" flipH="1">
            <a:off x="4298687" y="4138456"/>
            <a:ext cx="249389" cy="1418965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5400000">
            <a:off x="4191199" y="4655511"/>
            <a:ext cx="108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Cycle n+2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36985" y="1180657"/>
            <a:ext cx="972158" cy="61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234340" y="2661802"/>
            <a:ext cx="972158" cy="61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236985" y="4140961"/>
            <a:ext cx="972158" cy="61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144762" y="5557422"/>
            <a:ext cx="1064381" cy="61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251281" y="1376530"/>
            <a:ext cx="3333767" cy="4007041"/>
          </a:xfrm>
          <a:prstGeom prst="roundRect">
            <a:avLst>
              <a:gd name="adj" fmla="val 7793"/>
            </a:avLst>
          </a:prstGeom>
          <a:solidFill>
            <a:schemeClr val="tx1">
              <a:lumMod val="65000"/>
            </a:schemeClr>
          </a:solidFill>
          <a:ln w="19050" cmpd="sng">
            <a:solidFill>
              <a:srgbClr val="FFFF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038854" y="1547336"/>
            <a:ext cx="3333767" cy="4007041"/>
          </a:xfrm>
          <a:prstGeom prst="roundRect">
            <a:avLst>
              <a:gd name="adj" fmla="val 7793"/>
            </a:avLst>
          </a:prstGeom>
          <a:solidFill>
            <a:schemeClr val="tx1">
              <a:lumMod val="65000"/>
            </a:schemeClr>
          </a:solidFill>
          <a:ln w="19050" cmpd="sng">
            <a:solidFill>
              <a:srgbClr val="FFFF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86454" y="1709467"/>
            <a:ext cx="3333767" cy="4007041"/>
          </a:xfrm>
          <a:prstGeom prst="roundRect">
            <a:avLst>
              <a:gd name="adj" fmla="val 7793"/>
            </a:avLst>
          </a:prstGeom>
          <a:solidFill>
            <a:schemeClr val="bg1">
              <a:lumMod val="85000"/>
              <a:lumOff val="15000"/>
            </a:schemeClr>
          </a:solidFill>
          <a:ln w="19050" cmpd="sng">
            <a:solidFill>
              <a:srgbClr val="FFFF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8117" y="1"/>
            <a:ext cx="7653143" cy="725691"/>
          </a:xfrm>
        </p:spPr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CPU Scheduler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CSS430 Operating Systems : Scheduling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099349" y="3054952"/>
            <a:ext cx="1729619" cy="495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Running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99349" y="4079540"/>
            <a:ext cx="1729619" cy="495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Waiting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99349" y="2030364"/>
            <a:ext cx="1729619" cy="495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Ready</a:t>
            </a:r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35558" y="5104127"/>
            <a:ext cx="457200" cy="457200"/>
            <a:chOff x="2922572" y="4736858"/>
            <a:chExt cx="457200" cy="457200"/>
          </a:xfrm>
        </p:grpSpPr>
        <p:sp>
          <p:nvSpPr>
            <p:cNvPr id="10" name="Oval 9"/>
            <p:cNvSpPr/>
            <p:nvPr/>
          </p:nvSpPr>
          <p:spPr>
            <a:xfrm>
              <a:off x="2922572" y="473685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991152" y="4805438"/>
              <a:ext cx="320040" cy="32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2964159" y="3550857"/>
            <a:ext cx="0" cy="5286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0"/>
            <a:endCxn id="9" idx="2"/>
          </p:cNvCxnSpPr>
          <p:nvPr/>
        </p:nvCxnSpPr>
        <p:spPr>
          <a:xfrm flipV="1">
            <a:off x="2964159" y="2526269"/>
            <a:ext cx="0" cy="5286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51330" y="3592132"/>
            <a:ext cx="302336" cy="369332"/>
            <a:chOff x="4467401" y="3351663"/>
            <a:chExt cx="302336" cy="369332"/>
          </a:xfrm>
          <a:noFill/>
        </p:grpSpPr>
        <p:sp>
          <p:nvSpPr>
            <p:cNvPr id="27" name="Oval 26"/>
            <p:cNvSpPr/>
            <p:nvPr/>
          </p:nvSpPr>
          <p:spPr>
            <a:xfrm>
              <a:off x="4476926" y="3411869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7401" y="3351663"/>
              <a:ext cx="30233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sto MT"/>
                  <a:cs typeface="Calisto MT"/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3251" y="2621643"/>
            <a:ext cx="302336" cy="369332"/>
            <a:chOff x="4044051" y="3351663"/>
            <a:chExt cx="302336" cy="369332"/>
          </a:xfrm>
        </p:grpSpPr>
        <p:sp>
          <p:nvSpPr>
            <p:cNvPr id="30" name="Oval 29"/>
            <p:cNvSpPr/>
            <p:nvPr/>
          </p:nvSpPr>
          <p:spPr>
            <a:xfrm>
              <a:off x="4062043" y="3411869"/>
              <a:ext cx="274320" cy="274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4051" y="3351663"/>
              <a:ext cx="3023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sto MT"/>
                  <a:cs typeface="Calisto MT"/>
                </a:rPr>
                <a:t>2</a:t>
              </a:r>
              <a:endParaRPr lang="en-US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5674" y="4635651"/>
            <a:ext cx="302336" cy="369332"/>
            <a:chOff x="4408132" y="3351663"/>
            <a:chExt cx="302336" cy="369332"/>
          </a:xfrm>
        </p:grpSpPr>
        <p:sp>
          <p:nvSpPr>
            <p:cNvPr id="36" name="Oval 35"/>
            <p:cNvSpPr/>
            <p:nvPr/>
          </p:nvSpPr>
          <p:spPr>
            <a:xfrm>
              <a:off x="4417657" y="3411869"/>
              <a:ext cx="274320" cy="274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132" y="3351663"/>
              <a:ext cx="3023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Calisto MT"/>
                  <a:cs typeface="Calisto MT"/>
                </a:rPr>
                <a:t>4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979725" y="4575445"/>
            <a:ext cx="0" cy="5286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1532787" y="2267062"/>
            <a:ext cx="566562" cy="2060491"/>
          </a:xfrm>
          <a:custGeom>
            <a:avLst/>
            <a:gdLst>
              <a:gd name="connsiteX0" fmla="*/ 892329 w 892329"/>
              <a:gd name="connsiteY0" fmla="*/ 2085758 h 2085758"/>
              <a:gd name="connsiteX1" fmla="*/ 139854 w 892329"/>
              <a:gd name="connsiteY1" fmla="*/ 1742858 h 2085758"/>
              <a:gd name="connsiteX2" fmla="*/ 38254 w 892329"/>
              <a:gd name="connsiteY2" fmla="*/ 517308 h 2085758"/>
              <a:gd name="connsiteX3" fmla="*/ 584354 w 892329"/>
              <a:gd name="connsiteY3" fmla="*/ 34708 h 2085758"/>
              <a:gd name="connsiteX4" fmla="*/ 892329 w 892329"/>
              <a:gd name="connsiteY4" fmla="*/ 37883 h 2085758"/>
              <a:gd name="connsiteX0" fmla="*/ 870253 w 870253"/>
              <a:gd name="connsiteY0" fmla="*/ 2060491 h 2060491"/>
              <a:gd name="connsiteX1" fmla="*/ 117778 w 870253"/>
              <a:gd name="connsiteY1" fmla="*/ 1717591 h 2060491"/>
              <a:gd name="connsiteX2" fmla="*/ 16178 w 870253"/>
              <a:gd name="connsiteY2" fmla="*/ 492041 h 2060491"/>
              <a:gd name="connsiteX3" fmla="*/ 263828 w 870253"/>
              <a:gd name="connsiteY3" fmla="*/ 47541 h 2060491"/>
              <a:gd name="connsiteX4" fmla="*/ 870253 w 870253"/>
              <a:gd name="connsiteY4" fmla="*/ 12616 h 2060491"/>
              <a:gd name="connsiteX0" fmla="*/ 879428 w 879428"/>
              <a:gd name="connsiteY0" fmla="*/ 2060491 h 2060491"/>
              <a:gd name="connsiteX1" fmla="*/ 104728 w 879428"/>
              <a:gd name="connsiteY1" fmla="*/ 1828716 h 2060491"/>
              <a:gd name="connsiteX2" fmla="*/ 25353 w 879428"/>
              <a:gd name="connsiteY2" fmla="*/ 492041 h 2060491"/>
              <a:gd name="connsiteX3" fmla="*/ 273003 w 879428"/>
              <a:gd name="connsiteY3" fmla="*/ 47541 h 2060491"/>
              <a:gd name="connsiteX4" fmla="*/ 879428 w 879428"/>
              <a:gd name="connsiteY4" fmla="*/ 12616 h 2060491"/>
              <a:gd name="connsiteX0" fmla="*/ 872958 w 872958"/>
              <a:gd name="connsiteY0" fmla="*/ 2060491 h 2060491"/>
              <a:gd name="connsiteX1" fmla="*/ 98258 w 872958"/>
              <a:gd name="connsiteY1" fmla="*/ 1828716 h 2060491"/>
              <a:gd name="connsiteX2" fmla="*/ 18883 w 872958"/>
              <a:gd name="connsiteY2" fmla="*/ 492041 h 2060491"/>
              <a:gd name="connsiteX3" fmla="*/ 266533 w 872958"/>
              <a:gd name="connsiteY3" fmla="*/ 47541 h 2060491"/>
              <a:gd name="connsiteX4" fmla="*/ 872958 w 872958"/>
              <a:gd name="connsiteY4" fmla="*/ 12616 h 2060491"/>
              <a:gd name="connsiteX0" fmla="*/ 869131 w 869131"/>
              <a:gd name="connsiteY0" fmla="*/ 2060491 h 2060491"/>
              <a:gd name="connsiteX1" fmla="*/ 94431 w 869131"/>
              <a:gd name="connsiteY1" fmla="*/ 1828716 h 2060491"/>
              <a:gd name="connsiteX2" fmla="*/ 15056 w 869131"/>
              <a:gd name="connsiteY2" fmla="*/ 492041 h 2060491"/>
              <a:gd name="connsiteX3" fmla="*/ 262706 w 869131"/>
              <a:gd name="connsiteY3" fmla="*/ 47541 h 2060491"/>
              <a:gd name="connsiteX4" fmla="*/ 869131 w 869131"/>
              <a:gd name="connsiteY4" fmla="*/ 12616 h 2060491"/>
              <a:gd name="connsiteX0" fmla="*/ 867164 w 867164"/>
              <a:gd name="connsiteY0" fmla="*/ 2060491 h 2067838"/>
              <a:gd name="connsiteX1" fmla="*/ 98814 w 867164"/>
              <a:gd name="connsiteY1" fmla="*/ 1914441 h 2067838"/>
              <a:gd name="connsiteX2" fmla="*/ 13089 w 867164"/>
              <a:gd name="connsiteY2" fmla="*/ 492041 h 2067838"/>
              <a:gd name="connsiteX3" fmla="*/ 260739 w 867164"/>
              <a:gd name="connsiteY3" fmla="*/ 47541 h 2067838"/>
              <a:gd name="connsiteX4" fmla="*/ 867164 w 867164"/>
              <a:gd name="connsiteY4" fmla="*/ 12616 h 2067838"/>
              <a:gd name="connsiteX0" fmla="*/ 862861 w 862861"/>
              <a:gd name="connsiteY0" fmla="*/ 2060491 h 2069043"/>
              <a:gd name="connsiteX1" fmla="*/ 94511 w 862861"/>
              <a:gd name="connsiteY1" fmla="*/ 1914441 h 2069043"/>
              <a:gd name="connsiteX2" fmla="*/ 8786 w 862861"/>
              <a:gd name="connsiteY2" fmla="*/ 492041 h 2069043"/>
              <a:gd name="connsiteX3" fmla="*/ 256436 w 862861"/>
              <a:gd name="connsiteY3" fmla="*/ 47541 h 2069043"/>
              <a:gd name="connsiteX4" fmla="*/ 862861 w 862861"/>
              <a:gd name="connsiteY4" fmla="*/ 12616 h 2069043"/>
              <a:gd name="connsiteX0" fmla="*/ 881524 w 881524"/>
              <a:gd name="connsiteY0" fmla="*/ 2060491 h 2060491"/>
              <a:gd name="connsiteX1" fmla="*/ 113174 w 881524"/>
              <a:gd name="connsiteY1" fmla="*/ 1914441 h 2060491"/>
              <a:gd name="connsiteX2" fmla="*/ 27449 w 881524"/>
              <a:gd name="connsiteY2" fmla="*/ 492041 h 2060491"/>
              <a:gd name="connsiteX3" fmla="*/ 275099 w 881524"/>
              <a:gd name="connsiteY3" fmla="*/ 47541 h 2060491"/>
              <a:gd name="connsiteX4" fmla="*/ 881524 w 881524"/>
              <a:gd name="connsiteY4" fmla="*/ 12616 h 20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524" h="2060491">
                <a:moveTo>
                  <a:pt x="881524" y="2060491"/>
                </a:moveTo>
                <a:cubicBezTo>
                  <a:pt x="576459" y="2019745"/>
                  <a:pt x="271395" y="2131399"/>
                  <a:pt x="113174" y="1914441"/>
                </a:cubicBezTo>
                <a:cubicBezTo>
                  <a:pt x="-45047" y="1697483"/>
                  <a:pt x="461" y="803191"/>
                  <a:pt x="27449" y="492041"/>
                </a:cubicBezTo>
                <a:cubicBezTo>
                  <a:pt x="54437" y="180891"/>
                  <a:pt x="132753" y="127445"/>
                  <a:pt x="275099" y="47541"/>
                </a:cubicBezTo>
                <a:cubicBezTo>
                  <a:pt x="417445" y="-32363"/>
                  <a:pt x="881524" y="12616"/>
                  <a:pt x="881524" y="12616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61396" y="3045525"/>
            <a:ext cx="302336" cy="369332"/>
            <a:chOff x="4408132" y="3351663"/>
            <a:chExt cx="302336" cy="369332"/>
          </a:xfrm>
        </p:grpSpPr>
        <p:sp>
          <p:nvSpPr>
            <p:cNvPr id="42" name="Oval 41"/>
            <p:cNvSpPr/>
            <p:nvPr/>
          </p:nvSpPr>
          <p:spPr>
            <a:xfrm>
              <a:off x="4417657" y="3411869"/>
              <a:ext cx="274320" cy="274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08132" y="3351663"/>
              <a:ext cx="3023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sto MT"/>
                  <a:cs typeface="Calisto MT"/>
                </a:rPr>
                <a:t>3</a:t>
              </a:r>
              <a:endParaRPr lang="en-US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444212" y="462355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Exit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8117" y="5711968"/>
            <a:ext cx="3372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UML Process State Diagram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30652" y="359213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Wait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662048" y="2955962"/>
            <a:ext cx="1095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I/O</a:t>
            </a:r>
          </a:p>
          <a:p>
            <a:pPr algn="ctr"/>
            <a:r>
              <a:rPr lang="en-US" dirty="0" smtClean="0">
                <a:latin typeface="Calibri"/>
                <a:cs typeface="Calibri"/>
              </a:rPr>
              <a:t>Complete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18165" y="2611301"/>
            <a:ext cx="103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Interrupt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905240" y="2030364"/>
            <a:ext cx="1440944" cy="495905"/>
            <a:chOff x="4905240" y="2138014"/>
            <a:chExt cx="1440944" cy="49590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959350" y="2138014"/>
              <a:ext cx="13487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59350" y="2633919"/>
              <a:ext cx="13487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905240" y="2178639"/>
              <a:ext cx="1440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Ready Queue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cxnSp>
        <p:nvCxnSpPr>
          <p:cNvPr id="67" name="Straight Arrow Connector 66"/>
          <p:cNvCxnSpPr>
            <a:stCxn id="9" idx="3"/>
          </p:cNvCxnSpPr>
          <p:nvPr/>
        </p:nvCxnSpPr>
        <p:spPr>
          <a:xfrm>
            <a:off x="3828968" y="2278317"/>
            <a:ext cx="1076272" cy="0"/>
          </a:xfrm>
          <a:prstGeom prst="straightConnector1">
            <a:avLst/>
          </a:prstGeom>
          <a:ln w="285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4779653" y="2926276"/>
            <a:ext cx="1729619" cy="7623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Short-term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Scheduler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73" name="Straight Arrow Connector 72"/>
          <p:cNvCxnSpPr>
            <a:stCxn id="72" idx="1"/>
            <a:endCxn id="2" idx="3"/>
          </p:cNvCxnSpPr>
          <p:nvPr/>
        </p:nvCxnSpPr>
        <p:spPr>
          <a:xfrm flipH="1" flipV="1">
            <a:off x="3828968" y="3302905"/>
            <a:ext cx="950685" cy="4545"/>
          </a:xfrm>
          <a:prstGeom prst="straightConnector1">
            <a:avLst/>
          </a:prstGeom>
          <a:ln w="285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2" idx="0"/>
          </p:cNvCxnSpPr>
          <p:nvPr/>
        </p:nvCxnSpPr>
        <p:spPr>
          <a:xfrm>
            <a:off x="5644463" y="2526269"/>
            <a:ext cx="0" cy="400007"/>
          </a:xfrm>
          <a:prstGeom prst="straightConnector1">
            <a:avLst/>
          </a:prstGeom>
          <a:ln w="285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47218"/>
              </p:ext>
            </p:extLst>
          </p:nvPr>
        </p:nvGraphicFramePr>
        <p:xfrm>
          <a:off x="4798497" y="5172707"/>
          <a:ext cx="3230880" cy="12659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65732"/>
                <a:gridCol w="2565148"/>
              </a:tblGrid>
              <a:tr h="101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Waiting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Waiting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Waiting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Termination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798497" y="3766576"/>
            <a:ext cx="3230880" cy="1200329"/>
            <a:chOff x="5394960" y="4281322"/>
            <a:chExt cx="3230880" cy="1200329"/>
          </a:xfrm>
        </p:grpSpPr>
        <p:sp>
          <p:nvSpPr>
            <p:cNvPr id="82" name="Rectangle 81"/>
            <p:cNvSpPr/>
            <p:nvPr/>
          </p:nvSpPr>
          <p:spPr>
            <a:xfrm>
              <a:off x="5394960" y="4281322"/>
              <a:ext cx="3230880" cy="120032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If only         and       then </a:t>
              </a:r>
            </a:p>
            <a:p>
              <a:r>
                <a:rPr lang="en-US" dirty="0" smtClean="0">
                  <a:latin typeface="Calibri"/>
                  <a:cs typeface="Calibri"/>
                </a:rPr>
                <a:t>    scheduling = non-preemptive </a:t>
              </a:r>
            </a:p>
            <a:p>
              <a:r>
                <a:rPr lang="en-US" dirty="0" smtClean="0">
                  <a:latin typeface="Calibri"/>
                  <a:cs typeface="Calibri"/>
                </a:rPr>
                <a:t>else</a:t>
              </a:r>
            </a:p>
            <a:p>
              <a:r>
                <a:rPr lang="en-US" dirty="0" smtClean="0">
                  <a:latin typeface="Calibri"/>
                  <a:cs typeface="Calibri"/>
                </a:rPr>
                <a:t>    scheduling </a:t>
              </a:r>
              <a:r>
                <a:rPr lang="en-US" dirty="0">
                  <a:latin typeface="Calibri"/>
                  <a:cs typeface="Calibri"/>
                </a:rPr>
                <a:t>= </a:t>
              </a:r>
              <a:r>
                <a:rPr lang="en-US" dirty="0" smtClean="0">
                  <a:latin typeface="Calibri"/>
                  <a:cs typeface="Calibri"/>
                </a:rPr>
                <a:t>preemptive</a:t>
              </a:r>
              <a:endParaRPr lang="en-US" dirty="0">
                <a:latin typeface="Calibri"/>
                <a:cs typeface="Calibri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6135288" y="4300943"/>
              <a:ext cx="302336" cy="369332"/>
              <a:chOff x="4467401" y="3351663"/>
              <a:chExt cx="302336" cy="369332"/>
            </a:xfrm>
            <a:noFill/>
          </p:grpSpPr>
          <p:sp>
            <p:nvSpPr>
              <p:cNvPr id="85" name="Oval 84"/>
              <p:cNvSpPr/>
              <p:nvPr/>
            </p:nvSpPr>
            <p:spPr>
              <a:xfrm>
                <a:off x="4476926" y="341186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27432" rIns="91440" rtlCol="0" anchor="ctr"/>
              <a:lstStyle/>
              <a:p>
                <a:pPr algn="ctr"/>
                <a:endParaRPr lang="en-US" sz="1400" dirty="0">
                  <a:solidFill>
                    <a:srgbClr val="FFFFFF"/>
                  </a:solidFill>
                  <a:latin typeface="Calisto MT"/>
                  <a:cs typeface="Calisto M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467401" y="3351663"/>
                <a:ext cx="30233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alisto MT"/>
                    <a:cs typeface="Calisto MT"/>
                  </a:rPr>
                  <a:t>1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915514" y="4300943"/>
              <a:ext cx="302336" cy="369332"/>
              <a:chOff x="4408132" y="3351663"/>
              <a:chExt cx="302336" cy="369332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417657" y="3411869"/>
                <a:ext cx="274320" cy="274320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27432" rIns="91440" rtlCol="0" anchor="ctr"/>
              <a:lstStyle/>
              <a:p>
                <a:pPr algn="ctr"/>
                <a:endParaRPr lang="en-US" sz="1400" dirty="0">
                  <a:solidFill>
                    <a:srgbClr val="FFFFFF"/>
                  </a:solidFill>
                  <a:latin typeface="Calisto MT"/>
                  <a:cs typeface="Calisto M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408132" y="3351663"/>
                <a:ext cx="302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FF"/>
                    </a:solidFill>
                    <a:latin typeface="Calisto MT"/>
                    <a:cs typeface="Calisto MT"/>
                  </a:rPr>
                  <a:t>4</a:t>
                </a:r>
              </a:p>
            </p:txBody>
          </p:sp>
        </p:grpSp>
      </p:grpSp>
      <p:sp>
        <p:nvSpPr>
          <p:cNvPr id="91" name="Rectangle 90"/>
          <p:cNvSpPr/>
          <p:nvPr/>
        </p:nvSpPr>
        <p:spPr>
          <a:xfrm>
            <a:off x="886456" y="4995577"/>
            <a:ext cx="1660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latin typeface="Calibri"/>
                <a:cs typeface="Calibri"/>
              </a:rPr>
              <a:t>Process Termination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2467885" y="5332727"/>
            <a:ext cx="23606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75378" y="25214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PCBs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4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4647"/>
              </p:ext>
            </p:extLst>
          </p:nvPr>
        </p:nvGraphicFramePr>
        <p:xfrm>
          <a:off x="777875" y="1208088"/>
          <a:ext cx="7771765" cy="392271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33400"/>
                <a:gridCol w="6238365"/>
              </a:tblGrid>
              <a:tr h="4405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Term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Definition</a:t>
                      </a:r>
                      <a:endParaRPr lang="en-US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040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CPU Utilization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Typically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ranges from 40% to 90% - keep the CPU as busy as 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possible.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55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Throughput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Number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of processes completed per unit of 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time.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040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Turnaround Time (TAT)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Time of process submission to time of </a:t>
                      </a:r>
                      <a:r>
                        <a:rPr lang="en-US" dirty="0" smtClean="0">
                          <a:latin typeface="Tahoma"/>
                          <a:cs typeface="Tahoma"/>
                        </a:rPr>
                        <a:t>completion.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040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Waiting Time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Total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amount of time a process spends waiting in the ready 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queue.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040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Response Time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Time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a process takes from submission to start of 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response.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9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Custom 5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FCC00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6600CC"/>
      </a:accent6>
      <a:hlink>
        <a:srgbClr val="D2D200"/>
      </a:hlink>
      <a:folHlink>
        <a:srgbClr val="D0B9F8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28220</TotalTime>
  <Words>2175</Words>
  <Application>Microsoft Macintosh PowerPoint</Application>
  <PresentationFormat>On-screen Show (4:3)</PresentationFormat>
  <Paragraphs>569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Elemental</vt:lpstr>
      <vt:lpstr>Equation</vt:lpstr>
      <vt:lpstr>Microsoft Word Document</vt:lpstr>
      <vt:lpstr>CSS430  Scheduling Textbook Chapter 5</vt:lpstr>
      <vt:lpstr>CPU Scheduling Learning Objectives</vt:lpstr>
      <vt:lpstr>Glossary</vt:lpstr>
      <vt:lpstr>Processes vs. Threads</vt:lpstr>
      <vt:lpstr>CPU Scheduling Goal</vt:lpstr>
      <vt:lpstr>Histogram of CPU-burst Times</vt:lpstr>
      <vt:lpstr>CPU-I/O Burst Cycles</vt:lpstr>
      <vt:lpstr>CPU Scheduler</vt:lpstr>
      <vt:lpstr>Scheduling Criteria</vt:lpstr>
      <vt:lpstr>First-Come First-Served (FCFS)</vt:lpstr>
      <vt:lpstr>Shortest-Job-First (SJF)  Non-preemptive</vt:lpstr>
      <vt:lpstr>Shortest-Job-First (SJF)  Preemptive</vt:lpstr>
      <vt:lpstr>Discussion 1</vt:lpstr>
      <vt:lpstr>Shortest-Job-First (SJF) </vt:lpstr>
      <vt:lpstr>SJF Predicted CPU Burst Example (Random Data)</vt:lpstr>
      <vt:lpstr>Priority Scheduling</vt:lpstr>
      <vt:lpstr>Priority Scheduling Non-preemptive</vt:lpstr>
      <vt:lpstr>Round Robin Scheduling</vt:lpstr>
      <vt:lpstr>Round Robin Scheduling</vt:lpstr>
      <vt:lpstr>Turnaround Time (TAT) Varies With The Time Quantum</vt:lpstr>
      <vt:lpstr>Multilevel Queue Scheduling fixed distribution based on priority</vt:lpstr>
      <vt:lpstr>Multilevel Feedback-Queue Scheduling (MFQS) – Variable based on consumption</vt:lpstr>
      <vt:lpstr>Contention Scope</vt:lpstr>
      <vt:lpstr>Discussions 2</vt:lpstr>
      <vt:lpstr>Cooperative multithreading in Java</vt:lpstr>
      <vt:lpstr>Java-Based Round-Robin Scheduler (Naïve Example)</vt:lpstr>
      <vt:lpstr>Why does this not work?</vt:lpstr>
      <vt:lpstr>Multiprocessor Scheduling</vt:lpstr>
      <vt:lpstr>Algorithm Evaluation</vt:lpstr>
      <vt:lpstr>Little’s Formula</vt:lpstr>
      <vt:lpstr>Little’s Formula - Examples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Stephen Dame</cp:lastModifiedBy>
  <cp:revision>155</cp:revision>
  <dcterms:created xsi:type="dcterms:W3CDTF">2014-02-16T23:16:53Z</dcterms:created>
  <dcterms:modified xsi:type="dcterms:W3CDTF">2014-04-17T14:32:21Z</dcterms:modified>
</cp:coreProperties>
</file>